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330" r:id="rId2"/>
    <p:sldId id="331" r:id="rId3"/>
    <p:sldId id="345" r:id="rId4"/>
    <p:sldId id="335" r:id="rId5"/>
    <p:sldId id="340" r:id="rId6"/>
    <p:sldId id="341" r:id="rId7"/>
    <p:sldId id="337" r:id="rId8"/>
    <p:sldId id="344" r:id="rId9"/>
    <p:sldId id="346" r:id="rId10"/>
    <p:sldId id="342" r:id="rId11"/>
    <p:sldId id="343" r:id="rId12"/>
    <p:sldId id="332" r:id="rId13"/>
    <p:sldId id="347" r:id="rId1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76"/>
    <a:srgbClr val="005392"/>
    <a:srgbClr val="005DA2"/>
    <a:srgbClr val="B2B2B2"/>
    <a:srgbClr val="80808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139" autoAdjust="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343" cy="465455"/>
          </a:xfrm>
          <a:prstGeom prst="rect">
            <a:avLst/>
          </a:prstGeom>
        </p:spPr>
        <p:txBody>
          <a:bodyPr vert="horz" lIns="93311" tIns="46657" rIns="93311" bIns="4665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11" tIns="46657" rIns="93311" bIns="46657" rtlCol="0"/>
          <a:lstStyle>
            <a:lvl1pPr algn="r">
              <a:defRPr sz="1200"/>
            </a:lvl1pPr>
          </a:lstStyle>
          <a:p>
            <a:fld id="{EDB959A4-CAF1-4355-8831-734FE9326111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39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1" tIns="46657" rIns="93311" bIns="4665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1" tIns="46657" rIns="93311" bIns="4665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5455"/>
          </a:xfrm>
          <a:prstGeom prst="rect">
            <a:avLst/>
          </a:prstGeom>
        </p:spPr>
        <p:txBody>
          <a:bodyPr vert="horz" lIns="93311" tIns="46657" rIns="93311" bIns="4665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</p:spPr>
        <p:txBody>
          <a:bodyPr vert="horz" lIns="93311" tIns="46657" rIns="93311" bIns="46657" rtlCol="0" anchor="b"/>
          <a:lstStyle>
            <a:lvl1pPr algn="r">
              <a:defRPr sz="1200"/>
            </a:lvl1pPr>
          </a:lstStyle>
          <a:p>
            <a:fld id="{2FB960C1-8727-4473-A091-7B776DC44A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7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960C1-8727-4473-A091-7B776DC44A5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45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960C1-8727-4473-A091-7B776DC44A55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7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960C1-8727-4473-A091-7B776DC44A5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62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960C1-8727-4473-A091-7B776DC44A5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52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960C1-8727-4473-A091-7B776DC44A5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2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individual has a different writing style.  In technical writing, this style is “toned down.”  You</a:t>
            </a:r>
            <a:r>
              <a:rPr lang="en-US" baseline="0" dirty="0" smtClean="0"/>
              <a:t> aren’t as expressive, creative, or wordy in technical documents.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960C1-8727-4473-A091-7B776DC44A5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03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the importance of style manuals for companies and refer to ENGR 3080 style manual.   Could do a participation exercise where students are put in teams of two and find sample company style guides online.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960C1-8727-4473-A091-7B776DC44A5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5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960C1-8727-4473-A091-7B776DC44A5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0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960C1-8727-4473-A091-7B776DC44A5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4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abstract is your readers first choice location for</a:t>
            </a:r>
            <a:r>
              <a:rPr lang="en-US" baseline="0" dirty="0" smtClean="0"/>
              <a:t> important information.  In technical writing an abstract is a summary.  Abstracts take many forms (executive summaries, descriptive abstracts, informative abstracts), but in technical documents, the abstract refers to the beginning of the document.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960C1-8727-4473-A091-7B776DC44A5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9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960C1-8727-4473-A091-7B776DC44A5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33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abstract is your readers first choice location for</a:t>
            </a:r>
            <a:r>
              <a:rPr lang="en-US" baseline="0" dirty="0" smtClean="0"/>
              <a:t> </a:t>
            </a:r>
            <a:r>
              <a:rPr lang="en-US" baseline="0" smtClean="0"/>
              <a:t>important information.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960C1-8727-4473-A091-7B776DC44A5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78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960C1-8727-4473-A091-7B776DC44A5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505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586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5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78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9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6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4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4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5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4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3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37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7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70C0"/>
            </a:gs>
            <a:gs pos="100000">
              <a:srgbClr val="00B0F0"/>
            </a:gs>
            <a:gs pos="93000">
              <a:srgbClr val="002060"/>
            </a:gs>
            <a:gs pos="100000">
              <a:srgbClr val="004376"/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306289-F915-4AD5-B1E2-4D260ED32E0D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1/15/2018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F434-BE32-4C49-AEE8-2233DDC6C18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64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-tEmE85Q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67600" y="6510168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EBEBEB">
                    <a:lumMod val="75000"/>
                  </a:srgbClr>
                </a:solidFill>
              </a:rPr>
              <a:t>Technical Communication for Engineers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8652" y="457201"/>
            <a:ext cx="88541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prstClr val="white"/>
                </a:solidFill>
              </a:rPr>
              <a:t>The ABC Approach to Writing Technical Documents</a:t>
            </a:r>
            <a:endParaRPr lang="en-US" sz="7200" b="1" dirty="0">
              <a:solidFill>
                <a:prstClr val="white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" b="99053" l="133" r="56117">
                        <a14:foregroundMark x1="25798" y1="20118" x2="28014" y2="2840"/>
                        <a14:foregroundMark x1="30408" y1="10533" x2="30895" y2="12663"/>
                        <a14:foregroundMark x1="22784" y1="22130" x2="21543" y2="26509"/>
                        <a14:foregroundMark x1="24335" y1="14438" x2="24424" y2="12663"/>
                        <a14:foregroundMark x1="26817" y1="29112" x2="31959" y2="34201"/>
                        <a14:foregroundMark x1="30807" y1="51953" x2="30895" y2="64615"/>
                        <a14:foregroundMark x1="27881" y1="72781" x2="27881" y2="72781"/>
                        <a14:foregroundMark x1="31738" y1="73846" x2="31738" y2="73846"/>
                        <a14:foregroundMark x1="35239" y1="76686" x2="35239" y2="76686"/>
                        <a14:foregroundMark x1="38209" y1="77988" x2="38209" y2="77988"/>
                        <a14:foregroundMark x1="33466" y1="88166" x2="33466" y2="88166"/>
                        <a14:foregroundMark x1="21454" y1="77988" x2="21454" y2="77988"/>
                        <a14:foregroundMark x1="20567" y1="92071" x2="24246" y2="86627"/>
                        <a14:foregroundMark x1="22695" y1="57633" x2="22872" y2="51479"/>
                        <a14:foregroundMark x1="20213" y1="61420" x2="20878" y2="56331"/>
                        <a14:foregroundMark x1="18750" y1="63550" x2="19238" y2="60710"/>
                        <a14:backgroundMark x1="15559" y1="3669" x2="3059" y2="44734"/>
                        <a14:backgroundMark x1="1330" y1="5444" x2="13564" y2="69231"/>
                        <a14:backgroundMark x1="24424" y1="70533" x2="24424" y2="70533"/>
                        <a14:backgroundMark x1="19326" y1="84852" x2="19326" y2="84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171" r="43948" b="-171"/>
          <a:stretch/>
        </p:blipFill>
        <p:spPr bwMode="auto">
          <a:xfrm>
            <a:off x="0" y="5867400"/>
            <a:ext cx="1141038" cy="98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9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75030" y="6488668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EBEBEB">
                    <a:lumMod val="75000"/>
                  </a:srgbClr>
                </a:solidFill>
              </a:rPr>
              <a:t>Technical Communication for Engineers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0"/>
            <a:ext cx="114300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9600" dirty="0" smtClean="0">
                <a:solidFill>
                  <a:prstClr val="white"/>
                </a:solidFill>
              </a:rPr>
              <a:t>B</a:t>
            </a:r>
            <a:r>
              <a:rPr lang="en-US" sz="4400" dirty="0" smtClean="0">
                <a:solidFill>
                  <a:prstClr val="white"/>
                </a:solidFill>
              </a:rPr>
              <a:t>ody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Discusses main points (previewed in the Abstract) in the order they were previewed).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The wording used to begin each main point must match the wording in the Abstract.  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Body must follow the technical writing standards. 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75030" y="6521325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EBEBEB">
                    <a:lumMod val="75000"/>
                  </a:srgbClr>
                </a:solidFill>
              </a:rPr>
              <a:t>Technical Communication for Engineers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2064" y="0"/>
            <a:ext cx="1092479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9600" dirty="0" smtClean="0">
                <a:solidFill>
                  <a:prstClr val="white"/>
                </a:solidFill>
              </a:rPr>
              <a:t>C</a:t>
            </a:r>
            <a:r>
              <a:rPr lang="en-US" sz="4400" dirty="0" smtClean="0">
                <a:solidFill>
                  <a:prstClr val="white"/>
                </a:solidFill>
              </a:rPr>
              <a:t>onclusion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The final section(s) of the document that </a:t>
            </a:r>
            <a:r>
              <a:rPr lang="en-US" sz="3000" dirty="0" smtClean="0">
                <a:solidFill>
                  <a:prstClr val="white"/>
                </a:solidFill>
              </a:rPr>
              <a:t>re-states the purpose, recommendation, findings, or decision AND summarizes the main points.   </a:t>
            </a:r>
            <a:endParaRPr lang="en-US" sz="3000" dirty="0" smtClean="0">
              <a:solidFill>
                <a:prstClr val="white"/>
              </a:solidFill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Can identify next steps or build goodwill (as appropriate).  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Introduces no new information.</a:t>
            </a:r>
            <a:endParaRPr lang="en-US" sz="3000" dirty="0">
              <a:solidFill>
                <a:prstClr val="white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" b="99053" l="133" r="56117">
                        <a14:foregroundMark x1="25798" y1="20118" x2="28014" y2="2840"/>
                        <a14:foregroundMark x1="30408" y1="10533" x2="30895" y2="12663"/>
                        <a14:foregroundMark x1="22784" y1="22130" x2="21543" y2="26509"/>
                        <a14:foregroundMark x1="24335" y1="14438" x2="24424" y2="12663"/>
                        <a14:foregroundMark x1="26817" y1="29112" x2="31959" y2="34201"/>
                        <a14:foregroundMark x1="30807" y1="51953" x2="30895" y2="64615"/>
                        <a14:foregroundMark x1="27881" y1="72781" x2="27881" y2="72781"/>
                        <a14:foregroundMark x1="31738" y1="73846" x2="31738" y2="73846"/>
                        <a14:foregroundMark x1="35239" y1="76686" x2="35239" y2="76686"/>
                        <a14:foregroundMark x1="38209" y1="77988" x2="38209" y2="77988"/>
                        <a14:foregroundMark x1="33466" y1="88166" x2="33466" y2="88166"/>
                        <a14:foregroundMark x1="21454" y1="77988" x2="21454" y2="77988"/>
                        <a14:foregroundMark x1="20567" y1="92071" x2="24246" y2="86627"/>
                        <a14:foregroundMark x1="22695" y1="57633" x2="22872" y2="51479"/>
                        <a14:foregroundMark x1="20213" y1="61420" x2="20878" y2="56331"/>
                        <a14:foregroundMark x1="18750" y1="63550" x2="19238" y2="60710"/>
                        <a14:backgroundMark x1="15559" y1="3669" x2="3059" y2="44734"/>
                        <a14:backgroundMark x1="1330" y1="5444" x2="13564" y2="69231"/>
                        <a14:backgroundMark x1="24424" y1="70533" x2="24424" y2="70533"/>
                        <a14:backgroundMark x1="19326" y1="84852" x2="19326" y2="84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171" r="43948" b="-171"/>
          <a:stretch/>
        </p:blipFill>
        <p:spPr bwMode="auto">
          <a:xfrm>
            <a:off x="0" y="5867400"/>
            <a:ext cx="1141038" cy="98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1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75030" y="6488668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EBEBEB">
                    <a:lumMod val="75000"/>
                  </a:srgbClr>
                </a:solidFill>
              </a:rPr>
              <a:t>Technical Communication for Engineers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-39659"/>
            <a:ext cx="1104899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white"/>
                </a:solidFill>
              </a:rPr>
              <a:t>Some </a:t>
            </a:r>
            <a:r>
              <a:rPr lang="en-US" sz="4400" b="1" dirty="0" smtClean="0">
                <a:solidFill>
                  <a:prstClr val="white"/>
                </a:solidFill>
              </a:rPr>
              <a:t>Basic </a:t>
            </a:r>
            <a:r>
              <a:rPr lang="en-US" sz="4400" b="1" dirty="0">
                <a:solidFill>
                  <a:prstClr val="white"/>
                </a:solidFill>
              </a:rPr>
              <a:t>Things </a:t>
            </a:r>
            <a:r>
              <a:rPr lang="en-US" sz="4400" b="1" dirty="0" smtClean="0">
                <a:solidFill>
                  <a:prstClr val="white"/>
                </a:solidFill>
              </a:rPr>
              <a:t>to Remember...</a:t>
            </a:r>
          </a:p>
          <a:p>
            <a:pPr algn="ctr"/>
            <a:endParaRPr lang="en-US" sz="2400" dirty="0">
              <a:solidFill>
                <a:prstClr val="whit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whit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All </a:t>
            </a:r>
            <a:r>
              <a:rPr lang="en-US" sz="3000" dirty="0">
                <a:solidFill>
                  <a:prstClr val="white"/>
                </a:solidFill>
              </a:rPr>
              <a:t>documents are comprised of paragraphs.  All paragraphs have a topic sentence, contain one main idea, and provide sufficient information to support that idea.</a:t>
            </a:r>
          </a:p>
          <a:p>
            <a:endParaRPr lang="en-US" sz="3000" dirty="0" smtClean="0">
              <a:solidFill>
                <a:prstClr val="whit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Transitions </a:t>
            </a:r>
            <a:r>
              <a:rPr lang="en-US" sz="3000" dirty="0">
                <a:solidFill>
                  <a:prstClr val="white"/>
                </a:solidFill>
              </a:rPr>
              <a:t>lead readers from one paragraph to the next paragraph/idea (typically at the end of the paragraph).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>
              <a:solidFill>
                <a:prstClr val="white"/>
              </a:solidFill>
            </a:endParaRPr>
          </a:p>
          <a:p>
            <a:endParaRPr lang="en-US" sz="3000" dirty="0">
              <a:solidFill>
                <a:prstClr val="white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" b="99053" l="133" r="56117">
                        <a14:foregroundMark x1="25798" y1="20118" x2="28014" y2="2840"/>
                        <a14:foregroundMark x1="30408" y1="10533" x2="30895" y2="12663"/>
                        <a14:foregroundMark x1="22784" y1="22130" x2="21543" y2="26509"/>
                        <a14:foregroundMark x1="24335" y1="14438" x2="24424" y2="12663"/>
                        <a14:foregroundMark x1="26817" y1="29112" x2="31959" y2="34201"/>
                        <a14:foregroundMark x1="30807" y1="51953" x2="30895" y2="64615"/>
                        <a14:foregroundMark x1="27881" y1="72781" x2="27881" y2="72781"/>
                        <a14:foregroundMark x1="31738" y1="73846" x2="31738" y2="73846"/>
                        <a14:foregroundMark x1="35239" y1="76686" x2="35239" y2="76686"/>
                        <a14:foregroundMark x1="38209" y1="77988" x2="38209" y2="77988"/>
                        <a14:foregroundMark x1="33466" y1="88166" x2="33466" y2="88166"/>
                        <a14:foregroundMark x1="21454" y1="77988" x2="21454" y2="77988"/>
                        <a14:foregroundMark x1="20567" y1="92071" x2="24246" y2="86627"/>
                        <a14:foregroundMark x1="22695" y1="57633" x2="22872" y2="51479"/>
                        <a14:foregroundMark x1="20213" y1="61420" x2="20878" y2="56331"/>
                        <a14:foregroundMark x1="18750" y1="63550" x2="19238" y2="60710"/>
                        <a14:backgroundMark x1="15559" y1="3669" x2="3059" y2="44734"/>
                        <a14:backgroundMark x1="1330" y1="5444" x2="13564" y2="69231"/>
                        <a14:backgroundMark x1="24424" y1="70533" x2="24424" y2="70533"/>
                        <a14:backgroundMark x1="19326" y1="84852" x2="19326" y2="84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171" r="43948" b="-171"/>
          <a:stretch/>
        </p:blipFill>
        <p:spPr bwMode="auto">
          <a:xfrm>
            <a:off x="0" y="5867400"/>
            <a:ext cx="1141038" cy="98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75030" y="6488668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EBEBEB">
                    <a:lumMod val="75000"/>
                  </a:srgbClr>
                </a:solidFill>
              </a:rPr>
              <a:t>Technical Communication for Engineers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0519" y="304800"/>
            <a:ext cx="110489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white"/>
                </a:solidFill>
              </a:rPr>
              <a:t>Writing Diagnostic Assignment</a:t>
            </a:r>
          </a:p>
          <a:p>
            <a:endParaRPr lang="en-US" sz="4400" b="1" dirty="0">
              <a:solidFill>
                <a:prstClr val="white"/>
              </a:solidFill>
            </a:endParaRPr>
          </a:p>
          <a:p>
            <a:pPr algn="ctr"/>
            <a:r>
              <a:rPr lang="en-US" sz="3600" dirty="0" smtClean="0">
                <a:hlinkClick r:id="rId3"/>
              </a:rPr>
              <a:t>“Climate Talk—Science and Solutions”</a:t>
            </a:r>
            <a:endParaRPr lang="en-US" sz="3600" b="1" dirty="0">
              <a:solidFill>
                <a:prstClr val="white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2" b="99053" l="133" r="56117">
                        <a14:foregroundMark x1="25798" y1="20118" x2="28014" y2="2840"/>
                        <a14:foregroundMark x1="30408" y1="10533" x2="30895" y2="12663"/>
                        <a14:foregroundMark x1="22784" y1="22130" x2="21543" y2="26509"/>
                        <a14:foregroundMark x1="24335" y1="14438" x2="24424" y2="12663"/>
                        <a14:foregroundMark x1="26817" y1="29112" x2="31959" y2="34201"/>
                        <a14:foregroundMark x1="30807" y1="51953" x2="30895" y2="64615"/>
                        <a14:foregroundMark x1="27881" y1="72781" x2="27881" y2="72781"/>
                        <a14:foregroundMark x1="31738" y1="73846" x2="31738" y2="73846"/>
                        <a14:foregroundMark x1="35239" y1="76686" x2="35239" y2="76686"/>
                        <a14:foregroundMark x1="38209" y1="77988" x2="38209" y2="77988"/>
                        <a14:foregroundMark x1="33466" y1="88166" x2="33466" y2="88166"/>
                        <a14:foregroundMark x1="21454" y1="77988" x2="21454" y2="77988"/>
                        <a14:foregroundMark x1="20567" y1="92071" x2="24246" y2="86627"/>
                        <a14:foregroundMark x1="22695" y1="57633" x2="22872" y2="51479"/>
                        <a14:foregroundMark x1="20213" y1="61420" x2="20878" y2="56331"/>
                        <a14:foregroundMark x1="18750" y1="63550" x2="19238" y2="60710"/>
                        <a14:backgroundMark x1="15559" y1="3669" x2="3059" y2="44734"/>
                        <a14:backgroundMark x1="1330" y1="5444" x2="13564" y2="69231"/>
                        <a14:backgroundMark x1="24424" y1="70533" x2="24424" y2="70533"/>
                        <a14:backgroundMark x1="19326" y1="84852" x2="19326" y2="84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171" r="43948" b="-171"/>
          <a:stretch/>
        </p:blipFill>
        <p:spPr bwMode="auto">
          <a:xfrm>
            <a:off x="0" y="5867400"/>
            <a:ext cx="1141038" cy="98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4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75030" y="6470254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EBEBEB">
                    <a:lumMod val="75000"/>
                  </a:srgbClr>
                </a:solidFill>
              </a:rPr>
              <a:t>Technical Communication for Engineers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96344"/>
            <a:ext cx="11430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white"/>
                </a:solidFill>
              </a:rPr>
              <a:t>Writing </a:t>
            </a:r>
            <a:r>
              <a:rPr lang="en-US" sz="4400" b="1" dirty="0" smtClean="0">
                <a:solidFill>
                  <a:prstClr val="white"/>
                </a:solidFill>
              </a:rPr>
              <a:t>Style</a:t>
            </a:r>
          </a:p>
          <a:p>
            <a:pPr algn="ctr"/>
            <a:r>
              <a:rPr lang="en-US" sz="3600" dirty="0" smtClean="0"/>
              <a:t>The manner </a:t>
            </a:r>
            <a:r>
              <a:rPr lang="en-US" sz="3600" dirty="0"/>
              <a:t>in which </a:t>
            </a:r>
            <a:r>
              <a:rPr lang="en-US" sz="3600" dirty="0" smtClean="0"/>
              <a:t>a person chooses </a:t>
            </a:r>
            <a:r>
              <a:rPr lang="en-US" sz="3600" dirty="0"/>
              <a:t>to write to his or her </a:t>
            </a:r>
            <a:r>
              <a:rPr lang="en-US" sz="3600" dirty="0" smtClean="0"/>
              <a:t>readers.</a:t>
            </a:r>
          </a:p>
          <a:p>
            <a:endParaRPr lang="en-US" sz="3600" dirty="0"/>
          </a:p>
          <a:p>
            <a:r>
              <a:rPr lang="en-US" sz="3000" dirty="0" smtClean="0"/>
              <a:t>People read literature for pleasure, essays for enlightenment, and journalism for news.  </a:t>
            </a:r>
          </a:p>
          <a:p>
            <a:endParaRPr lang="en-US" sz="3000" dirty="0"/>
          </a:p>
          <a:p>
            <a:r>
              <a:rPr lang="en-US" sz="3000" dirty="0" smtClean="0"/>
              <a:t>People read technical writing in order to learn or do something.</a:t>
            </a:r>
            <a:endParaRPr lang="en-US" sz="3000" dirty="0">
              <a:solidFill>
                <a:prstClr val="white"/>
              </a:solidFill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" b="99053" l="133" r="56117">
                        <a14:foregroundMark x1="25798" y1="20118" x2="28014" y2="2840"/>
                        <a14:foregroundMark x1="30408" y1="10533" x2="30895" y2="12663"/>
                        <a14:foregroundMark x1="22784" y1="22130" x2="21543" y2="26509"/>
                        <a14:foregroundMark x1="24335" y1="14438" x2="24424" y2="12663"/>
                        <a14:foregroundMark x1="26817" y1="29112" x2="31959" y2="34201"/>
                        <a14:foregroundMark x1="30807" y1="51953" x2="30895" y2="64615"/>
                        <a14:foregroundMark x1="27881" y1="72781" x2="27881" y2="72781"/>
                        <a14:foregroundMark x1="31738" y1="73846" x2="31738" y2="73846"/>
                        <a14:foregroundMark x1="35239" y1="76686" x2="35239" y2="76686"/>
                        <a14:foregroundMark x1="38209" y1="77988" x2="38209" y2="77988"/>
                        <a14:foregroundMark x1="33466" y1="88166" x2="33466" y2="88166"/>
                        <a14:foregroundMark x1="21454" y1="77988" x2="21454" y2="77988"/>
                        <a14:foregroundMark x1="20567" y1="92071" x2="24246" y2="86627"/>
                        <a14:foregroundMark x1="22695" y1="57633" x2="22872" y2="51479"/>
                        <a14:foregroundMark x1="20213" y1="61420" x2="20878" y2="56331"/>
                        <a14:foregroundMark x1="18750" y1="63550" x2="19238" y2="60710"/>
                        <a14:backgroundMark x1="15559" y1="3669" x2="3059" y2="44734"/>
                        <a14:backgroundMark x1="1330" y1="5444" x2="13564" y2="69231"/>
                        <a14:backgroundMark x1="24424" y1="70533" x2="24424" y2="70533"/>
                        <a14:backgroundMark x1="19326" y1="84852" x2="19326" y2="84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171" r="43948" b="-171"/>
          <a:stretch/>
        </p:blipFill>
        <p:spPr bwMode="auto">
          <a:xfrm>
            <a:off x="0" y="5867400"/>
            <a:ext cx="1141038" cy="98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3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1999" y="-131266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white"/>
                </a:solidFill>
              </a:rPr>
              <a:t>Differences in Writing Style</a:t>
            </a:r>
            <a:endParaRPr lang="en-US" sz="4400" b="1" dirty="0">
              <a:solidFill>
                <a:prstClr val="white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" b="99053" l="133" r="56117">
                        <a14:foregroundMark x1="25798" y1="20118" x2="28014" y2="2840"/>
                        <a14:foregroundMark x1="30408" y1="10533" x2="30895" y2="12663"/>
                        <a14:foregroundMark x1="22784" y1="22130" x2="21543" y2="26509"/>
                        <a14:foregroundMark x1="24335" y1="14438" x2="24424" y2="12663"/>
                        <a14:foregroundMark x1="26817" y1="29112" x2="31959" y2="34201"/>
                        <a14:foregroundMark x1="30807" y1="51953" x2="30895" y2="64615"/>
                        <a14:foregroundMark x1="27881" y1="72781" x2="27881" y2="72781"/>
                        <a14:foregroundMark x1="31738" y1="73846" x2="31738" y2="73846"/>
                        <a14:foregroundMark x1="35239" y1="76686" x2="35239" y2="76686"/>
                        <a14:foregroundMark x1="38209" y1="77988" x2="38209" y2="77988"/>
                        <a14:foregroundMark x1="33466" y1="88166" x2="33466" y2="88166"/>
                        <a14:foregroundMark x1="21454" y1="77988" x2="21454" y2="77988"/>
                        <a14:foregroundMark x1="20567" y1="92071" x2="24246" y2="86627"/>
                        <a14:foregroundMark x1="22695" y1="57633" x2="22872" y2="51479"/>
                        <a14:foregroundMark x1="20213" y1="61420" x2="20878" y2="56331"/>
                        <a14:foregroundMark x1="18750" y1="63550" x2="19238" y2="60710"/>
                        <a14:backgroundMark x1="15559" y1="3669" x2="3059" y2="44734"/>
                        <a14:backgroundMark x1="1330" y1="5444" x2="13564" y2="69231"/>
                        <a14:backgroundMark x1="24424" y1="70533" x2="24424" y2="70533"/>
                        <a14:backgroundMark x1="19326" y1="84852" x2="19326" y2="84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171" r="43948" b="-171"/>
          <a:stretch/>
        </p:blipFill>
        <p:spPr bwMode="auto">
          <a:xfrm>
            <a:off x="0" y="5867400"/>
            <a:ext cx="1141038" cy="98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71922"/>
              </p:ext>
            </p:extLst>
          </p:nvPr>
        </p:nvGraphicFramePr>
        <p:xfrm>
          <a:off x="914400" y="609600"/>
          <a:ext cx="11125200" cy="750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556">
                  <a:extLst>
                    <a:ext uri="{9D8B030D-6E8A-4147-A177-3AD203B41FA5}">
                      <a16:colId xmlns:a16="http://schemas.microsoft.com/office/drawing/2014/main" val="3358166692"/>
                    </a:ext>
                  </a:extLst>
                </a:gridCol>
                <a:gridCol w="6171644">
                  <a:extLst>
                    <a:ext uri="{9D8B030D-6E8A-4147-A177-3AD203B41FA5}">
                      <a16:colId xmlns:a16="http://schemas.microsoft.com/office/drawing/2014/main" val="3064585444"/>
                    </a:ext>
                  </a:extLst>
                </a:gridCol>
              </a:tblGrid>
              <a:tr h="750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Ode to a Shoe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Technical Specifications for Manufacturing Tennis Shoes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2439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1460254"/>
            <a:ext cx="4903003" cy="5229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468" y="1419225"/>
            <a:ext cx="5150531" cy="52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38744" y="6488668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EBEBEB">
                    <a:lumMod val="75000"/>
                  </a:srgbClr>
                </a:solidFill>
              </a:rPr>
              <a:t>Technical Communication for Engineers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39757"/>
            <a:ext cx="118872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4400" b="1" dirty="0" smtClean="0">
                <a:solidFill>
                  <a:prstClr val="white"/>
                </a:solidFill>
              </a:rPr>
              <a:t>Traditional document organization </a:t>
            </a:r>
          </a:p>
          <a:p>
            <a:pPr algn="ctr">
              <a:spcBef>
                <a:spcPts val="600"/>
              </a:spcBef>
            </a:pPr>
            <a:r>
              <a:rPr lang="en-US" sz="4400" b="1" dirty="0" smtClean="0">
                <a:solidFill>
                  <a:prstClr val="white"/>
                </a:solidFill>
              </a:rPr>
              <a:t>(the five-paragraph essay)</a:t>
            </a:r>
            <a:endParaRPr lang="en-US" sz="4400" b="1" dirty="0">
              <a:solidFill>
                <a:prstClr val="white"/>
              </a:solidFill>
            </a:endParaRPr>
          </a:p>
          <a:p>
            <a:pPr>
              <a:spcBef>
                <a:spcPts val="600"/>
              </a:spcBef>
            </a:pPr>
            <a:endParaRPr lang="en-US" sz="3600" b="1" dirty="0" smtClean="0">
              <a:solidFill>
                <a:prstClr val="white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Thesis statement: big picture sentence</a:t>
            </a:r>
          </a:p>
          <a:p>
            <a:pPr algn="ctr">
              <a:spcBef>
                <a:spcPts val="600"/>
              </a:spcBef>
            </a:pPr>
            <a:r>
              <a:rPr lang="en-US" sz="3000" i="1" dirty="0" smtClean="0">
                <a:solidFill>
                  <a:prstClr val="white"/>
                </a:solidFill>
              </a:rPr>
              <a:t>“Human beings, more than any other creature on earth, are capable of learning.”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3 body paragraphs:  no focus on length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Conclusion:  demonstrates importance of ideas, synthesizes thoughts, propels readers to a new view of the subject, suggests broader implications, introduces new information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prstClr val="white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" b="99053" l="133" r="56117">
                        <a14:foregroundMark x1="25798" y1="20118" x2="28014" y2="2840"/>
                        <a14:foregroundMark x1="30408" y1="10533" x2="30895" y2="12663"/>
                        <a14:foregroundMark x1="22784" y1="22130" x2="21543" y2="26509"/>
                        <a14:foregroundMark x1="24335" y1="14438" x2="24424" y2="12663"/>
                        <a14:foregroundMark x1="26817" y1="29112" x2="31959" y2="34201"/>
                        <a14:foregroundMark x1="30807" y1="51953" x2="30895" y2="64615"/>
                        <a14:foregroundMark x1="27881" y1="72781" x2="27881" y2="72781"/>
                        <a14:foregroundMark x1="31738" y1="73846" x2="31738" y2="73846"/>
                        <a14:foregroundMark x1="35239" y1="76686" x2="35239" y2="76686"/>
                        <a14:foregroundMark x1="38209" y1="77988" x2="38209" y2="77988"/>
                        <a14:foregroundMark x1="33466" y1="88166" x2="33466" y2="88166"/>
                        <a14:foregroundMark x1="21454" y1="77988" x2="21454" y2="77988"/>
                        <a14:foregroundMark x1="20567" y1="92071" x2="24246" y2="86627"/>
                        <a14:foregroundMark x1="22695" y1="57633" x2="22872" y2="51479"/>
                        <a14:foregroundMark x1="20213" y1="61420" x2="20878" y2="56331"/>
                        <a14:foregroundMark x1="18750" y1="63550" x2="19238" y2="60710"/>
                        <a14:backgroundMark x1="15559" y1="3669" x2="3059" y2="44734"/>
                        <a14:backgroundMark x1="1330" y1="5444" x2="13564" y2="69231"/>
                        <a14:backgroundMark x1="24424" y1="70533" x2="24424" y2="70533"/>
                        <a14:backgroundMark x1="19326" y1="84852" x2="19326" y2="84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171" r="43948" b="-171"/>
          <a:stretch/>
        </p:blipFill>
        <p:spPr bwMode="auto">
          <a:xfrm>
            <a:off x="0" y="6019800"/>
            <a:ext cx="964800" cy="83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4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98830" y="6524954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EBEBEB">
                    <a:lumMod val="75000"/>
                  </a:srgbClr>
                </a:solidFill>
              </a:rPr>
              <a:t>Technical Communication for Engineers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76200"/>
            <a:ext cx="1021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white"/>
                </a:solidFill>
              </a:rPr>
              <a:t>ABC Writing Approach for Technical Documents</a:t>
            </a:r>
            <a:endParaRPr lang="en-US" sz="4400" b="1" dirty="0">
              <a:solidFill>
                <a:prstClr val="white"/>
              </a:solidFill>
            </a:endParaRPr>
          </a:p>
          <a:p>
            <a:pPr>
              <a:spcBef>
                <a:spcPts val="600"/>
              </a:spcBef>
            </a:pPr>
            <a:endParaRPr lang="en-US" sz="3600" b="1" dirty="0">
              <a:solidFill>
                <a:prstClr val="white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7200" dirty="0" smtClean="0">
                <a:solidFill>
                  <a:prstClr val="white"/>
                </a:solidFill>
              </a:rPr>
              <a:t>A</a:t>
            </a:r>
            <a:r>
              <a:rPr lang="en-US" sz="3200" dirty="0" smtClean="0">
                <a:solidFill>
                  <a:prstClr val="white"/>
                </a:solidFill>
              </a:rPr>
              <a:t>bstract</a:t>
            </a:r>
          </a:p>
          <a:p>
            <a:pPr>
              <a:spcBef>
                <a:spcPts val="600"/>
              </a:spcBef>
            </a:pPr>
            <a:r>
              <a:rPr lang="en-US" sz="7200" dirty="0" smtClean="0">
                <a:solidFill>
                  <a:prstClr val="white"/>
                </a:solidFill>
              </a:rPr>
              <a:t>B</a:t>
            </a:r>
            <a:r>
              <a:rPr lang="en-US" sz="3200" dirty="0" smtClean="0">
                <a:solidFill>
                  <a:prstClr val="white"/>
                </a:solidFill>
              </a:rPr>
              <a:t>ody</a:t>
            </a:r>
          </a:p>
          <a:p>
            <a:pPr>
              <a:spcBef>
                <a:spcPts val="600"/>
              </a:spcBef>
            </a:pPr>
            <a:r>
              <a:rPr lang="en-US" sz="7200" dirty="0" smtClean="0">
                <a:solidFill>
                  <a:prstClr val="white"/>
                </a:solidFill>
              </a:rPr>
              <a:t>C</a:t>
            </a:r>
            <a:r>
              <a:rPr lang="en-US" sz="3200" dirty="0" smtClean="0">
                <a:solidFill>
                  <a:prstClr val="white"/>
                </a:solidFill>
              </a:rPr>
              <a:t>onclusion</a:t>
            </a:r>
            <a:endParaRPr lang="en-US" sz="32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11" y="2286000"/>
            <a:ext cx="3358305" cy="3352800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2" b="99053" l="133" r="56117">
                        <a14:foregroundMark x1="25798" y1="20118" x2="28014" y2="2840"/>
                        <a14:foregroundMark x1="30408" y1="10533" x2="30895" y2="12663"/>
                        <a14:foregroundMark x1="22784" y1="22130" x2="21543" y2="26509"/>
                        <a14:foregroundMark x1="24335" y1="14438" x2="24424" y2="12663"/>
                        <a14:foregroundMark x1="26817" y1="29112" x2="31959" y2="34201"/>
                        <a14:foregroundMark x1="30807" y1="51953" x2="30895" y2="64615"/>
                        <a14:foregroundMark x1="27881" y1="72781" x2="27881" y2="72781"/>
                        <a14:foregroundMark x1="31738" y1="73846" x2="31738" y2="73846"/>
                        <a14:foregroundMark x1="35239" y1="76686" x2="35239" y2="76686"/>
                        <a14:foregroundMark x1="38209" y1="77988" x2="38209" y2="77988"/>
                        <a14:foregroundMark x1="33466" y1="88166" x2="33466" y2="88166"/>
                        <a14:foregroundMark x1="21454" y1="77988" x2="21454" y2="77988"/>
                        <a14:foregroundMark x1="20567" y1="92071" x2="24246" y2="86627"/>
                        <a14:foregroundMark x1="22695" y1="57633" x2="22872" y2="51479"/>
                        <a14:foregroundMark x1="20213" y1="61420" x2="20878" y2="56331"/>
                        <a14:foregroundMark x1="18750" y1="63550" x2="19238" y2="60710"/>
                        <a14:backgroundMark x1="15559" y1="3669" x2="3059" y2="44734"/>
                        <a14:backgroundMark x1="1330" y1="5444" x2="13564" y2="69231"/>
                        <a14:backgroundMark x1="24424" y1="70533" x2="24424" y2="70533"/>
                        <a14:backgroundMark x1="19326" y1="84852" x2="19326" y2="84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171" r="43948" b="-171"/>
          <a:stretch/>
        </p:blipFill>
        <p:spPr bwMode="auto">
          <a:xfrm>
            <a:off x="0" y="5867400"/>
            <a:ext cx="1141038" cy="98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8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89544" y="6506934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EBEBEB">
                    <a:lumMod val="75000"/>
                  </a:srgbClr>
                </a:solidFill>
              </a:rPr>
              <a:t>Technical Communication for Engineers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-232406"/>
            <a:ext cx="11353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9600" dirty="0" smtClean="0">
                <a:solidFill>
                  <a:prstClr val="white"/>
                </a:solidFill>
                <a:latin typeface="+mj-lt"/>
              </a:rPr>
              <a:t>A</a:t>
            </a:r>
            <a:r>
              <a:rPr lang="en-US" sz="4400" b="1" dirty="0" smtClean="0">
                <a:solidFill>
                  <a:prstClr val="white"/>
                </a:solidFill>
                <a:latin typeface="+mj-lt"/>
              </a:rPr>
              <a:t>bstract</a:t>
            </a:r>
          </a:p>
          <a:p>
            <a:pPr algn="ctr">
              <a:spcBef>
                <a:spcPts val="600"/>
              </a:spcBef>
            </a:pPr>
            <a:r>
              <a:rPr lang="en-US" sz="4400" b="1" dirty="0" smtClean="0">
                <a:solidFill>
                  <a:prstClr val="white"/>
                </a:solidFill>
              </a:rPr>
              <a:t>The abstract gives the big picture.</a:t>
            </a:r>
            <a:endParaRPr lang="en-US" sz="4400" dirty="0" smtClean="0">
              <a:solidFill>
                <a:prstClr val="white"/>
              </a:solidFill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Identifies why you are writing the document (the purpose)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Previews the main points that will be covered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white"/>
                </a:solidFill>
              </a:rPr>
              <a:t>Gives decision/recommendation/findings (if appropriate)</a:t>
            </a:r>
          </a:p>
          <a:p>
            <a:pPr algn="ctr">
              <a:spcBef>
                <a:spcPts val="600"/>
              </a:spcBef>
            </a:pPr>
            <a:endParaRPr lang="en-US" sz="3000" b="1" i="1" dirty="0" smtClean="0">
              <a:solidFill>
                <a:prstClr val="white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3000" b="1" i="1" dirty="0" smtClean="0">
                <a:solidFill>
                  <a:prstClr val="white"/>
                </a:solidFill>
              </a:rPr>
              <a:t>Readers place </a:t>
            </a:r>
            <a:r>
              <a:rPr lang="en-US" sz="3000" b="1" i="1" dirty="0">
                <a:solidFill>
                  <a:prstClr val="white"/>
                </a:solidFill>
              </a:rPr>
              <a:t>more emphasis on what they read at the beginning </a:t>
            </a:r>
            <a:r>
              <a:rPr lang="en-US" sz="3000" b="1" i="1" dirty="0" smtClean="0">
                <a:solidFill>
                  <a:prstClr val="white"/>
                </a:solidFill>
              </a:rPr>
              <a:t>of a document.</a:t>
            </a:r>
            <a:endParaRPr lang="en-US" sz="3000" b="1" dirty="0" smtClean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" b="99053" l="133" r="56117">
                        <a14:foregroundMark x1="25798" y1="20118" x2="28014" y2="2840"/>
                        <a14:foregroundMark x1="30408" y1="10533" x2="30895" y2="12663"/>
                        <a14:foregroundMark x1="22784" y1="22130" x2="21543" y2="26509"/>
                        <a14:foregroundMark x1="24335" y1="14438" x2="24424" y2="12663"/>
                        <a14:foregroundMark x1="26817" y1="29112" x2="31959" y2="34201"/>
                        <a14:foregroundMark x1="30807" y1="51953" x2="30895" y2="64615"/>
                        <a14:foregroundMark x1="27881" y1="72781" x2="27881" y2="72781"/>
                        <a14:foregroundMark x1="31738" y1="73846" x2="31738" y2="73846"/>
                        <a14:foregroundMark x1="35239" y1="76686" x2="35239" y2="76686"/>
                        <a14:foregroundMark x1="38209" y1="77988" x2="38209" y2="77988"/>
                        <a14:foregroundMark x1="33466" y1="88166" x2="33466" y2="88166"/>
                        <a14:foregroundMark x1="21454" y1="77988" x2="21454" y2="77988"/>
                        <a14:foregroundMark x1="20567" y1="92071" x2="24246" y2="86627"/>
                        <a14:foregroundMark x1="22695" y1="57633" x2="22872" y2="51479"/>
                        <a14:foregroundMark x1="20213" y1="61420" x2="20878" y2="56331"/>
                        <a14:foregroundMark x1="18750" y1="63550" x2="19238" y2="60710"/>
                        <a14:backgroundMark x1="15559" y1="3669" x2="3059" y2="44734"/>
                        <a14:backgroundMark x1="1330" y1="5444" x2="13564" y2="69231"/>
                        <a14:backgroundMark x1="24424" y1="70533" x2="24424" y2="70533"/>
                        <a14:backgroundMark x1="19326" y1="84852" x2="19326" y2="84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171" r="43948" b="-171"/>
          <a:stretch/>
        </p:blipFill>
        <p:spPr bwMode="auto">
          <a:xfrm>
            <a:off x="0" y="5867400"/>
            <a:ext cx="1141038" cy="98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92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75030" y="6484768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EBEBEB">
                    <a:lumMod val="75000"/>
                  </a:srgbClr>
                </a:solidFill>
              </a:rPr>
              <a:t>Technical Communication for Engineers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-39659"/>
            <a:ext cx="1104899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white"/>
                </a:solidFill>
              </a:rPr>
              <a:t>Sample Abstract:  Research Report</a:t>
            </a:r>
            <a:endParaRPr lang="en-US" sz="4400" b="1" dirty="0">
              <a:solidFill>
                <a:prstClr val="white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500" dirty="0">
                <a:solidFill>
                  <a:prstClr val="white"/>
                </a:solidFill>
              </a:rPr>
              <a:t>	</a:t>
            </a:r>
            <a:endParaRPr lang="en-US" sz="2500" dirty="0" smtClean="0">
              <a:solidFill>
                <a:prstClr val="white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500" b="1" i="1" dirty="0" smtClean="0">
                <a:solidFill>
                  <a:prstClr val="white"/>
                </a:solidFill>
              </a:rPr>
              <a:t>This </a:t>
            </a:r>
            <a:r>
              <a:rPr lang="en-US" sz="2500" b="1" i="1" dirty="0">
                <a:solidFill>
                  <a:prstClr val="white"/>
                </a:solidFill>
              </a:rPr>
              <a:t>document will discuss the effects of smoke on the Earth’s climate following a large-scale nuclear war.  In the first section </a:t>
            </a:r>
            <a:r>
              <a:rPr lang="en-US" sz="2500" dirty="0">
                <a:solidFill>
                  <a:prstClr val="white"/>
                </a:solidFill>
              </a:rPr>
              <a:t>of the report, we present a war scenario in which 10,000 megatons of high-yield weapons detonate.  </a:t>
            </a:r>
            <a:r>
              <a:rPr lang="en-US" sz="2500" b="1" i="1" dirty="0">
                <a:solidFill>
                  <a:prstClr val="white"/>
                </a:solidFill>
              </a:rPr>
              <a:t>The</a:t>
            </a:r>
            <a:r>
              <a:rPr lang="en-US" sz="2500" dirty="0">
                <a:solidFill>
                  <a:prstClr val="white"/>
                </a:solidFill>
              </a:rPr>
              <a:t> </a:t>
            </a:r>
            <a:r>
              <a:rPr lang="en-US" sz="2500" b="1" i="1" dirty="0">
                <a:solidFill>
                  <a:prstClr val="white"/>
                </a:solidFill>
              </a:rPr>
              <a:t>second section </a:t>
            </a:r>
            <a:r>
              <a:rPr lang="en-US" sz="2500" dirty="0">
                <a:solidFill>
                  <a:prstClr val="white"/>
                </a:solidFill>
              </a:rPr>
              <a:t>of the report then introduces assumptions for the amount of smoke produced from resulting </a:t>
            </a:r>
            <a:r>
              <a:rPr lang="en-US" sz="2500" dirty="0" smtClean="0">
                <a:solidFill>
                  <a:prstClr val="white"/>
                </a:solidFill>
              </a:rPr>
              <a:t>the fires, </a:t>
            </a:r>
            <a:r>
              <a:rPr lang="en-US" sz="2500" dirty="0">
                <a:solidFill>
                  <a:prstClr val="white"/>
                </a:solidFill>
              </a:rPr>
              <a:t>the chemical characteristics of the smoke, and the altitudes at which the smoke initially enters the atmosphere.  </a:t>
            </a:r>
            <a:r>
              <a:rPr lang="en-US" sz="2500" b="1" i="1" dirty="0">
                <a:solidFill>
                  <a:prstClr val="white"/>
                </a:solidFill>
              </a:rPr>
              <a:t>In the third section</a:t>
            </a:r>
            <a:r>
              <a:rPr lang="en-US" sz="2500" dirty="0">
                <a:solidFill>
                  <a:prstClr val="white"/>
                </a:solidFill>
              </a:rPr>
              <a:t>, we present computer models that show how the smoke distributes itself in the weeks and months following the war.  Finally, </a:t>
            </a:r>
            <a:r>
              <a:rPr lang="en-US" sz="2500" b="1" i="1" dirty="0">
                <a:solidFill>
                  <a:prstClr val="white"/>
                </a:solidFill>
              </a:rPr>
              <a:t>in the fourth section</a:t>
            </a:r>
            <a:r>
              <a:rPr lang="en-US" sz="2500" dirty="0">
                <a:solidFill>
                  <a:prstClr val="white"/>
                </a:solidFill>
              </a:rPr>
              <a:t>, we discuss how the Earth’s climate changes as a result of that smoke distribution.  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" b="99053" l="133" r="56117">
                        <a14:foregroundMark x1="25798" y1="20118" x2="28014" y2="2840"/>
                        <a14:foregroundMark x1="30408" y1="10533" x2="30895" y2="12663"/>
                        <a14:foregroundMark x1="22784" y1="22130" x2="21543" y2="26509"/>
                        <a14:foregroundMark x1="24335" y1="14438" x2="24424" y2="12663"/>
                        <a14:foregroundMark x1="26817" y1="29112" x2="31959" y2="34201"/>
                        <a14:foregroundMark x1="30807" y1="51953" x2="30895" y2="64615"/>
                        <a14:foregroundMark x1="27881" y1="72781" x2="27881" y2="72781"/>
                        <a14:foregroundMark x1="31738" y1="73846" x2="31738" y2="73846"/>
                        <a14:foregroundMark x1="35239" y1="76686" x2="35239" y2="76686"/>
                        <a14:foregroundMark x1="38209" y1="77988" x2="38209" y2="77988"/>
                        <a14:foregroundMark x1="33466" y1="88166" x2="33466" y2="88166"/>
                        <a14:foregroundMark x1="21454" y1="77988" x2="21454" y2="77988"/>
                        <a14:foregroundMark x1="20567" y1="92071" x2="24246" y2="86627"/>
                        <a14:foregroundMark x1="22695" y1="57633" x2="22872" y2="51479"/>
                        <a14:foregroundMark x1="20213" y1="61420" x2="20878" y2="56331"/>
                        <a14:foregroundMark x1="18750" y1="63550" x2="19238" y2="60710"/>
                        <a14:backgroundMark x1="15559" y1="3669" x2="3059" y2="44734"/>
                        <a14:backgroundMark x1="1330" y1="5444" x2="13564" y2="69231"/>
                        <a14:backgroundMark x1="24424" y1="70533" x2="24424" y2="70533"/>
                        <a14:backgroundMark x1="19326" y1="84852" x2="19326" y2="84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171" r="43948" b="-171"/>
          <a:stretch/>
        </p:blipFill>
        <p:spPr bwMode="auto">
          <a:xfrm>
            <a:off x="0" y="5867400"/>
            <a:ext cx="1141038" cy="98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3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96801" y="6492297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EBEBEB">
                    <a:lumMod val="75000"/>
                  </a:srgbClr>
                </a:solidFill>
              </a:rPr>
              <a:t>Technical Communication for Engineers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-28905"/>
            <a:ext cx="11734800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4400" b="1" dirty="0" smtClean="0">
                <a:solidFill>
                  <a:prstClr val="white"/>
                </a:solidFill>
              </a:rPr>
              <a:t>Sample Abstract Recommendation Report</a:t>
            </a:r>
          </a:p>
          <a:p>
            <a:pPr>
              <a:spcBef>
                <a:spcPts val="600"/>
              </a:spcBef>
            </a:pPr>
            <a:endParaRPr lang="en-US" sz="2800" dirty="0" smtClean="0">
              <a:solidFill>
                <a:prstClr val="white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3000" dirty="0" smtClean="0">
                <a:solidFill>
                  <a:prstClr val="white"/>
                </a:solidFill>
              </a:rPr>
              <a:t>As </a:t>
            </a:r>
            <a:r>
              <a:rPr lang="en-US" sz="3000" dirty="0">
                <a:solidFill>
                  <a:prstClr val="white"/>
                </a:solidFill>
              </a:rPr>
              <a:t>you requested, we have examined the possibility of environmental </a:t>
            </a:r>
            <a:r>
              <a:rPr lang="en-US" sz="3000" dirty="0" smtClean="0">
                <a:solidFill>
                  <a:prstClr val="white"/>
                </a:solidFill>
              </a:rPr>
              <a:t>contamination </a:t>
            </a:r>
            <a:r>
              <a:rPr lang="en-US" sz="3000" dirty="0">
                <a:solidFill>
                  <a:prstClr val="white"/>
                </a:solidFill>
              </a:rPr>
              <a:t>at the site being considered for the new </a:t>
            </a:r>
            <a:r>
              <a:rPr lang="en-US" sz="3000" dirty="0" err="1">
                <a:solidFill>
                  <a:prstClr val="white"/>
                </a:solidFill>
              </a:rPr>
              <a:t>Klinesburg</a:t>
            </a:r>
            <a:r>
              <a:rPr lang="en-US" sz="3000" dirty="0">
                <a:solidFill>
                  <a:prstClr val="white"/>
                </a:solidFill>
              </a:rPr>
              <a:t> Mall. </a:t>
            </a:r>
            <a:r>
              <a:rPr lang="en-US" sz="3000" dirty="0" smtClean="0">
                <a:solidFill>
                  <a:prstClr val="white"/>
                </a:solidFill>
              </a:rPr>
              <a:t>This document discusses our findings and  recommendations. Our </a:t>
            </a:r>
            <a:r>
              <a:rPr lang="en-US" sz="3000" dirty="0">
                <a:solidFill>
                  <a:prstClr val="white"/>
                </a:solidFill>
              </a:rPr>
              <a:t>field </a:t>
            </a:r>
            <a:r>
              <a:rPr lang="en-US" sz="3000" dirty="0" smtClean="0">
                <a:solidFill>
                  <a:prstClr val="white"/>
                </a:solidFill>
              </a:rPr>
              <a:t>exploration </a:t>
            </a:r>
            <a:r>
              <a:rPr lang="en-US" sz="3000" dirty="0">
                <a:solidFill>
                  <a:prstClr val="white"/>
                </a:solidFill>
              </a:rPr>
              <a:t>revealed two locations with deposits of household trash, which can </a:t>
            </a:r>
            <a:r>
              <a:rPr lang="en-US" sz="3000" dirty="0" smtClean="0">
                <a:solidFill>
                  <a:prstClr val="white"/>
                </a:solidFill>
              </a:rPr>
              <a:t>be easily </a:t>
            </a:r>
            <a:r>
              <a:rPr lang="en-US" sz="3000" dirty="0">
                <a:solidFill>
                  <a:prstClr val="white"/>
                </a:solidFill>
              </a:rPr>
              <a:t>cleaned up. Another spot has a more serious deposit problem of 10 </a:t>
            </a:r>
            <a:r>
              <a:rPr lang="en-US" sz="3000" dirty="0" smtClean="0">
                <a:solidFill>
                  <a:prstClr val="white"/>
                </a:solidFill>
              </a:rPr>
              <a:t>barrels of </a:t>
            </a:r>
            <a:r>
              <a:rPr lang="en-US" sz="3000" dirty="0">
                <a:solidFill>
                  <a:prstClr val="white"/>
                </a:solidFill>
              </a:rPr>
              <a:t>industrial waste. However, our inspection of the containers and soil tests </a:t>
            </a:r>
            <a:r>
              <a:rPr lang="en-US" sz="3000" dirty="0" smtClean="0">
                <a:solidFill>
                  <a:prstClr val="white"/>
                </a:solidFill>
              </a:rPr>
              <a:t>revealed </a:t>
            </a:r>
            <a:r>
              <a:rPr lang="en-US" sz="3000" dirty="0">
                <a:solidFill>
                  <a:prstClr val="white"/>
                </a:solidFill>
              </a:rPr>
              <a:t>no leaks</a:t>
            </a:r>
            <a:r>
              <a:rPr lang="en-US" sz="3000" dirty="0" smtClean="0">
                <a:solidFill>
                  <a:prstClr val="white"/>
                </a:solidFill>
              </a:rPr>
              <a:t>.  This report details </a:t>
            </a:r>
            <a:r>
              <a:rPr lang="en-US" sz="3000" dirty="0">
                <a:solidFill>
                  <a:prstClr val="white"/>
                </a:solidFill>
              </a:rPr>
              <a:t>our field activities, test analyses, conclusions, and </a:t>
            </a:r>
            <a:r>
              <a:rPr lang="en-US" sz="3000" dirty="0" smtClean="0">
                <a:solidFill>
                  <a:prstClr val="white"/>
                </a:solidFill>
              </a:rPr>
              <a:t>recommendations</a:t>
            </a:r>
            <a:r>
              <a:rPr lang="en-US" sz="3000" dirty="0">
                <a:solidFill>
                  <a:prstClr val="white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endParaRPr lang="en-US" sz="4400" b="1" dirty="0" smtClean="0">
              <a:solidFill>
                <a:prstClr val="white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2" b="99053" l="133" r="56117">
                        <a14:foregroundMark x1="25798" y1="20118" x2="28014" y2="2840"/>
                        <a14:foregroundMark x1="30408" y1="10533" x2="30895" y2="12663"/>
                        <a14:foregroundMark x1="22784" y1="22130" x2="21543" y2="26509"/>
                        <a14:foregroundMark x1="24335" y1="14438" x2="24424" y2="12663"/>
                        <a14:foregroundMark x1="26817" y1="29112" x2="31959" y2="34201"/>
                        <a14:foregroundMark x1="30807" y1="51953" x2="30895" y2="64615"/>
                        <a14:foregroundMark x1="27881" y1="72781" x2="27881" y2="72781"/>
                        <a14:foregroundMark x1="31738" y1="73846" x2="31738" y2="73846"/>
                        <a14:foregroundMark x1="35239" y1="76686" x2="35239" y2="76686"/>
                        <a14:foregroundMark x1="38209" y1="77988" x2="38209" y2="77988"/>
                        <a14:foregroundMark x1="33466" y1="88166" x2="33466" y2="88166"/>
                        <a14:foregroundMark x1="21454" y1="77988" x2="21454" y2="77988"/>
                        <a14:foregroundMark x1="20567" y1="92071" x2="24246" y2="86627"/>
                        <a14:foregroundMark x1="22695" y1="57633" x2="22872" y2="51479"/>
                        <a14:foregroundMark x1="20213" y1="61420" x2="20878" y2="56331"/>
                        <a14:foregroundMark x1="18750" y1="63550" x2="19238" y2="60710"/>
                        <a14:backgroundMark x1="15559" y1="3669" x2="3059" y2="44734"/>
                        <a14:backgroundMark x1="1330" y1="5444" x2="13564" y2="69231"/>
                        <a14:backgroundMark x1="24424" y1="70533" x2="24424" y2="70533"/>
                        <a14:backgroundMark x1="19326" y1="84852" x2="19326" y2="84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59" t="171" r="43948" b="-171"/>
          <a:stretch/>
        </p:blipFill>
        <p:spPr bwMode="auto">
          <a:xfrm>
            <a:off x="-76200" y="6068979"/>
            <a:ext cx="912438" cy="789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17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75030" y="6488668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EBEBEB">
                    <a:lumMod val="75000"/>
                  </a:srgbClr>
                </a:solidFill>
              </a:rPr>
              <a:t>Technical Communication for Engineers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0"/>
            <a:ext cx="114300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9600" dirty="0" smtClean="0">
                <a:solidFill>
                  <a:prstClr val="white"/>
                </a:solidFill>
              </a:rPr>
              <a:t>B</a:t>
            </a:r>
            <a:r>
              <a:rPr lang="en-US" sz="4400" dirty="0" smtClean="0">
                <a:solidFill>
                  <a:prstClr val="white"/>
                </a:solidFill>
              </a:rPr>
              <a:t>ody</a:t>
            </a:r>
          </a:p>
          <a:p>
            <a:pPr>
              <a:spcBef>
                <a:spcPts val="600"/>
              </a:spcBef>
            </a:pPr>
            <a:r>
              <a:rPr lang="en-US" sz="3000" dirty="0" smtClean="0">
                <a:solidFill>
                  <a:prstClr val="white"/>
                </a:solidFill>
              </a:rPr>
              <a:t>The longest part of the document, the body logically presents and supports the main points identified in the Abstract.  </a:t>
            </a:r>
          </a:p>
          <a:p>
            <a:pPr>
              <a:spcBef>
                <a:spcPts val="600"/>
              </a:spcBef>
            </a:pPr>
            <a:endParaRPr lang="en-US" sz="3000" b="1" dirty="0">
              <a:solidFill>
                <a:prstClr val="white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800" dirty="0" smtClean="0">
                <a:solidFill>
                  <a:prstClr val="white"/>
                </a:solidFill>
              </a:rPr>
              <a:t>The “field </a:t>
            </a:r>
            <a:r>
              <a:rPr lang="en-US" sz="2800" dirty="0">
                <a:solidFill>
                  <a:prstClr val="white"/>
                </a:solidFill>
              </a:rPr>
              <a:t>activities, test analyses, conclusions, and </a:t>
            </a:r>
            <a:r>
              <a:rPr lang="en-US" sz="2800" dirty="0" smtClean="0">
                <a:solidFill>
                  <a:prstClr val="white"/>
                </a:solidFill>
              </a:rPr>
              <a:t>recommendations” from the previous slide are discussed in detail.</a:t>
            </a:r>
            <a:endParaRPr 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6320</TotalTime>
  <Words>671</Words>
  <Application>Microsoft Office PowerPoint</Application>
  <PresentationFormat>Widescreen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Iverson</dc:creator>
  <cp:lastModifiedBy>Melissa Scheaffer</cp:lastModifiedBy>
  <cp:revision>355</cp:revision>
  <cp:lastPrinted>2014-01-10T17:31:52Z</cp:lastPrinted>
  <dcterms:created xsi:type="dcterms:W3CDTF">2012-11-28T17:29:41Z</dcterms:created>
  <dcterms:modified xsi:type="dcterms:W3CDTF">2018-01-16T00:49:57Z</dcterms:modified>
</cp:coreProperties>
</file>