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32"/>
  </p:notesMasterIdLst>
  <p:sldIdLst>
    <p:sldId id="383" r:id="rId2"/>
    <p:sldId id="330" r:id="rId3"/>
    <p:sldId id="342" r:id="rId4"/>
    <p:sldId id="335" r:id="rId5"/>
    <p:sldId id="400" r:id="rId6"/>
    <p:sldId id="338" r:id="rId7"/>
    <p:sldId id="404" r:id="rId8"/>
    <p:sldId id="405" r:id="rId9"/>
    <p:sldId id="395" r:id="rId10"/>
    <p:sldId id="363" r:id="rId11"/>
    <p:sldId id="375" r:id="rId12"/>
    <p:sldId id="351" r:id="rId13"/>
    <p:sldId id="354" r:id="rId14"/>
    <p:sldId id="357" r:id="rId15"/>
    <p:sldId id="398" r:id="rId16"/>
    <p:sldId id="368" r:id="rId17"/>
    <p:sldId id="369" r:id="rId18"/>
    <p:sldId id="399" r:id="rId19"/>
    <p:sldId id="364" r:id="rId20"/>
    <p:sldId id="353" r:id="rId21"/>
    <p:sldId id="381" r:id="rId22"/>
    <p:sldId id="372" r:id="rId23"/>
    <p:sldId id="339" r:id="rId24"/>
    <p:sldId id="370" r:id="rId25"/>
    <p:sldId id="380" r:id="rId26"/>
    <p:sldId id="385" r:id="rId27"/>
    <p:sldId id="366" r:id="rId28"/>
    <p:sldId id="386" r:id="rId29"/>
    <p:sldId id="347" r:id="rId30"/>
    <p:sldId id="403" r:id="rId31"/>
  </p:sldIdLst>
  <p:sldSz cx="12192000" cy="6858000"/>
  <p:notesSz cx="68580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B2B2"/>
    <a:srgbClr val="808080"/>
    <a:srgbClr val="66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15" autoAdjust="0"/>
    <p:restoredTop sz="94819" autoAdjust="0"/>
  </p:normalViewPr>
  <p:slideViewPr>
    <p:cSldViewPr>
      <p:cViewPr varScale="1">
        <p:scale>
          <a:sx n="65" d="100"/>
          <a:sy n="65" d="100"/>
        </p:scale>
        <p:origin x="1050" y="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71800" cy="464820"/>
          </a:xfrm>
          <a:prstGeom prst="rect">
            <a:avLst/>
          </a:prstGeom>
        </p:spPr>
        <p:txBody>
          <a:bodyPr vert="horz" lIns="92285" tIns="46144" rIns="92285" bIns="46144" rtlCol="0"/>
          <a:lstStyle>
            <a:lvl1pPr algn="l">
              <a:defRPr sz="1200"/>
            </a:lvl1pPr>
          </a:lstStyle>
          <a:p>
            <a:endParaRPr lang="en-US" dirty="0"/>
          </a:p>
        </p:txBody>
      </p:sp>
      <p:sp>
        <p:nvSpPr>
          <p:cNvPr id="3" name="Date Placeholder 2"/>
          <p:cNvSpPr>
            <a:spLocks noGrp="1"/>
          </p:cNvSpPr>
          <p:nvPr>
            <p:ph type="dt" idx="1"/>
          </p:nvPr>
        </p:nvSpPr>
        <p:spPr>
          <a:xfrm>
            <a:off x="3884615" y="0"/>
            <a:ext cx="2971800" cy="464820"/>
          </a:xfrm>
          <a:prstGeom prst="rect">
            <a:avLst/>
          </a:prstGeom>
        </p:spPr>
        <p:txBody>
          <a:bodyPr vert="horz" lIns="92285" tIns="46144" rIns="92285" bIns="46144" rtlCol="0"/>
          <a:lstStyle>
            <a:lvl1pPr algn="r">
              <a:defRPr sz="1200"/>
            </a:lvl1pPr>
          </a:lstStyle>
          <a:p>
            <a:fld id="{EDB959A4-CAF1-4355-8831-734FE9326111}" type="datetimeFigureOut">
              <a:rPr lang="en-US" smtClean="0"/>
              <a:t>1/15/2018</a:t>
            </a:fld>
            <a:endParaRPr lang="en-US" dirty="0"/>
          </a:p>
        </p:txBody>
      </p:sp>
      <p:sp>
        <p:nvSpPr>
          <p:cNvPr id="4" name="Slide Image Placeholder 3"/>
          <p:cNvSpPr>
            <a:spLocks noGrp="1" noRot="1" noChangeAspect="1"/>
          </p:cNvSpPr>
          <p:nvPr>
            <p:ph type="sldImg" idx="2"/>
          </p:nvPr>
        </p:nvSpPr>
        <p:spPr>
          <a:xfrm>
            <a:off x="331788" y="696913"/>
            <a:ext cx="6194425" cy="3484562"/>
          </a:xfrm>
          <a:prstGeom prst="rect">
            <a:avLst/>
          </a:prstGeom>
          <a:noFill/>
          <a:ln w="12700">
            <a:solidFill>
              <a:prstClr val="black"/>
            </a:solidFill>
          </a:ln>
        </p:spPr>
        <p:txBody>
          <a:bodyPr vert="horz" lIns="92285" tIns="46144" rIns="92285" bIns="46144" rtlCol="0" anchor="ctr"/>
          <a:lstStyle/>
          <a:p>
            <a:endParaRPr lang="en-US" dirty="0"/>
          </a:p>
        </p:txBody>
      </p:sp>
      <p:sp>
        <p:nvSpPr>
          <p:cNvPr id="5" name="Notes Placeholder 4"/>
          <p:cNvSpPr>
            <a:spLocks noGrp="1"/>
          </p:cNvSpPr>
          <p:nvPr>
            <p:ph type="body" sz="quarter" idx="3"/>
          </p:nvPr>
        </p:nvSpPr>
        <p:spPr>
          <a:xfrm>
            <a:off x="685800" y="4415791"/>
            <a:ext cx="5486400" cy="4183380"/>
          </a:xfrm>
          <a:prstGeom prst="rect">
            <a:avLst/>
          </a:prstGeom>
        </p:spPr>
        <p:txBody>
          <a:bodyPr vert="horz" lIns="92285" tIns="46144" rIns="92285" bIns="46144"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8829968"/>
            <a:ext cx="2971800" cy="464820"/>
          </a:xfrm>
          <a:prstGeom prst="rect">
            <a:avLst/>
          </a:prstGeom>
        </p:spPr>
        <p:txBody>
          <a:bodyPr vert="horz" lIns="92285" tIns="46144" rIns="92285" bIns="46144"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5" y="8829968"/>
            <a:ext cx="2971800" cy="464820"/>
          </a:xfrm>
          <a:prstGeom prst="rect">
            <a:avLst/>
          </a:prstGeom>
        </p:spPr>
        <p:txBody>
          <a:bodyPr vert="horz" lIns="92285" tIns="46144" rIns="92285" bIns="46144" rtlCol="0" anchor="b"/>
          <a:lstStyle>
            <a:lvl1pPr algn="r">
              <a:defRPr sz="1200"/>
            </a:lvl1pPr>
          </a:lstStyle>
          <a:p>
            <a:fld id="{2FB960C1-8727-4473-A091-7B776DC44A55}" type="slidenum">
              <a:rPr lang="en-US" smtClean="0"/>
              <a:t>‹#›</a:t>
            </a:fld>
            <a:endParaRPr lang="en-US" dirty="0"/>
          </a:p>
        </p:txBody>
      </p:sp>
    </p:spTree>
    <p:extLst>
      <p:ext uri="{BB962C8B-B14F-4D97-AF65-F5344CB8AC3E}">
        <p14:creationId xmlns:p14="http://schemas.microsoft.com/office/powerpoint/2010/main" val="3246076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45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8557776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4562"/>
          </a:xfrm>
        </p:spPr>
      </p:sp>
      <p:sp>
        <p:nvSpPr>
          <p:cNvPr id="3" name="Notes Placeholder 2"/>
          <p:cNvSpPr>
            <a:spLocks noGrp="1"/>
          </p:cNvSpPr>
          <p:nvPr>
            <p:ph type="body" idx="1"/>
          </p:nvPr>
        </p:nvSpPr>
        <p:spPr/>
        <p:txBody>
          <a:bodyPr/>
          <a:lstStyle/>
          <a:p>
            <a:r>
              <a:rPr lang="en-US" dirty="0" smtClean="0"/>
              <a:t>Easiest audience</a:t>
            </a:r>
            <a:r>
              <a:rPr lang="en-US" baseline="0" dirty="0" smtClean="0"/>
              <a:t> type to write to because they are people like you.  SME = subject matter experts.  </a:t>
            </a:r>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12211700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4562"/>
          </a:xfrm>
        </p:spPr>
      </p:sp>
      <p:sp>
        <p:nvSpPr>
          <p:cNvPr id="3" name="Notes Placeholder 2"/>
          <p:cNvSpPr>
            <a:spLocks noGrp="1"/>
          </p:cNvSpPr>
          <p:nvPr>
            <p:ph type="body" idx="1"/>
          </p:nvPr>
        </p:nvSpPr>
        <p:spPr/>
        <p:txBody>
          <a:bodyPr/>
          <a:lstStyle/>
          <a:p>
            <a:r>
              <a:rPr lang="en-US" dirty="0" smtClean="0"/>
              <a:t>Example would be information</a:t>
            </a:r>
            <a:r>
              <a:rPr lang="en-US" baseline="0" dirty="0" smtClean="0"/>
              <a:t> written for a technician; they may possess some level of understanding but it isn’t to the degree you possess.  Be careful not to assume it is.  </a:t>
            </a:r>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36439105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4562"/>
          </a:xfrm>
        </p:spPr>
      </p:sp>
      <p:sp>
        <p:nvSpPr>
          <p:cNvPr id="3" name="Notes Placeholder 2"/>
          <p:cNvSpPr>
            <a:spLocks noGrp="1"/>
          </p:cNvSpPr>
          <p:nvPr>
            <p:ph type="body" idx="1"/>
          </p:nvPr>
        </p:nvSpPr>
        <p:spPr/>
        <p:txBody>
          <a:bodyPr/>
          <a:lstStyle/>
          <a:p>
            <a:r>
              <a:rPr lang="en-US" dirty="0" smtClean="0"/>
              <a:t>Student</a:t>
            </a:r>
            <a:r>
              <a:rPr lang="en-US" baseline="0" dirty="0" smtClean="0"/>
              <a:t> doing an internship was in a meeting where the client wanted them to “create a box invisibly larger than it actually is.”</a:t>
            </a:r>
            <a:endParaRPr lang="en-US" dirty="0" smtClean="0"/>
          </a:p>
          <a:p>
            <a:r>
              <a:rPr lang="en-US" dirty="0" smtClean="0"/>
              <a:t>Can</a:t>
            </a:r>
            <a:r>
              <a:rPr lang="en-US" baseline="0" dirty="0" smtClean="0"/>
              <a:t> be a difficult audience to write for, particularly because “they know just enough to be dangerous.”  The YouTube hyperlinked in this last bullet point is an excellent parody of audience expectations.  </a:t>
            </a:r>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7514252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4562"/>
          </a:xfrm>
        </p:spPr>
      </p:sp>
      <p:sp>
        <p:nvSpPr>
          <p:cNvPr id="3" name="Notes Placeholder 2"/>
          <p:cNvSpPr>
            <a:spLocks noGrp="1"/>
          </p:cNvSpPr>
          <p:nvPr>
            <p:ph type="body" idx="1"/>
          </p:nvPr>
        </p:nvSpPr>
        <p:spPr/>
        <p:txBody>
          <a:bodyPr/>
          <a:lstStyle/>
          <a:p>
            <a:r>
              <a:rPr lang="en-US" dirty="0" smtClean="0"/>
              <a:t>Their primary interest is the bottom line:  how much is it going to cost, what is the resource</a:t>
            </a:r>
            <a:r>
              <a:rPr lang="en-US" baseline="0" dirty="0" smtClean="0"/>
              <a:t> allocation going to be, what is the potential revenue.  They need background information but their interest is not from a technical standpoint, but from a managerial/financial standpoint.  It is important to remember that some of your managers may have engineering backgrounds and once may have been part of a high-tech audience, but some may not have that level of knowledge.  </a:t>
            </a:r>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12756788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4562"/>
          </a:xfrm>
        </p:spPr>
      </p:sp>
      <p:sp>
        <p:nvSpPr>
          <p:cNvPr id="3" name="Notes Placeholder 2"/>
          <p:cNvSpPr>
            <a:spLocks noGrp="1"/>
          </p:cNvSpPr>
          <p:nvPr>
            <p:ph type="body" idx="1"/>
          </p:nvPr>
        </p:nvSpPr>
        <p:spPr/>
        <p:txBody>
          <a:bodyPr/>
          <a:lstStyle/>
          <a:p>
            <a:r>
              <a:rPr lang="en-US" dirty="0" smtClean="0"/>
              <a:t>Difficult to write for as you have to take into account all audience needs.  The multi-tech</a:t>
            </a:r>
            <a:r>
              <a:rPr lang="en-US" baseline="0" dirty="0" smtClean="0"/>
              <a:t> audience may be reading for very different purposes.  For example, managers may read the sections of a proposal that are relevant to them; engineers may read the sections of a proposal relevant to them.  They read different sections for different reasons.  </a:t>
            </a:r>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2753438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4562"/>
          </a:xfrm>
        </p:spPr>
      </p:sp>
      <p:sp>
        <p:nvSpPr>
          <p:cNvPr id="3" name="Notes Placeholder 2"/>
          <p:cNvSpPr>
            <a:spLocks noGrp="1"/>
          </p:cNvSpPr>
          <p:nvPr>
            <p:ph type="body" idx="1"/>
          </p:nvPr>
        </p:nvSpPr>
        <p:spPr/>
        <p:txBody>
          <a:bodyPr/>
          <a:lstStyle/>
          <a:p>
            <a:r>
              <a:rPr lang="en-US" dirty="0" smtClean="0"/>
              <a:t>Difficult to write for as you have to take into account all audience needs.  The multi-tech</a:t>
            </a:r>
            <a:r>
              <a:rPr lang="en-US" baseline="0" dirty="0" smtClean="0"/>
              <a:t> audience may be reading for very different purposes.  For example, managers may read the sections of a proposal that are relevant to them; engineers may read the sections of a proposal relevant to them.  They read different sections for different reasons.  </a:t>
            </a:r>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28281165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4562"/>
          </a:xfrm>
        </p:spPr>
      </p:sp>
      <p:sp>
        <p:nvSpPr>
          <p:cNvPr id="3" name="Notes Placeholder 2"/>
          <p:cNvSpPr>
            <a:spLocks noGrp="1"/>
          </p:cNvSpPr>
          <p:nvPr>
            <p:ph type="body" idx="1"/>
          </p:nvPr>
        </p:nvSpPr>
        <p:spPr/>
        <p:txBody>
          <a:bodyPr/>
          <a:lstStyle/>
          <a:p>
            <a:r>
              <a:rPr lang="en-US" dirty="0" smtClean="0"/>
              <a:t>This is an example of the need</a:t>
            </a:r>
            <a:r>
              <a:rPr lang="en-US" baseline="0" dirty="0" smtClean="0"/>
              <a:t> to think carefully about your audience and customize the message.  An expert in the field will have a very different definition of “infant mortality” and “dead-on-arrivals” than will a lay audience.  </a:t>
            </a:r>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7362517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45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22232254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4562"/>
          </a:xfrm>
        </p:spPr>
      </p:sp>
      <p:sp>
        <p:nvSpPr>
          <p:cNvPr id="3" name="Notes Placeholder 2"/>
          <p:cNvSpPr>
            <a:spLocks noGrp="1"/>
          </p:cNvSpPr>
          <p:nvPr>
            <p:ph type="body" idx="1"/>
          </p:nvPr>
        </p:nvSpPr>
        <p:spPr/>
        <p:txBody>
          <a:bodyPr/>
          <a:lstStyle/>
          <a:p>
            <a:r>
              <a:rPr lang="en-US" dirty="0" smtClean="0"/>
              <a:t>Often you are writing </a:t>
            </a:r>
            <a:r>
              <a:rPr lang="en-US" baseline="0" dirty="0" smtClean="0"/>
              <a:t>to different audiences within the same document (example:  proposals).  Some parts of the document are written for a specific audience, while other elements are written for another audience type.  Often you may be taking a document written for a high-tech or low-tech audience and adapting the message for a lay audience.  Show the first few minutes of the </a:t>
            </a:r>
            <a:r>
              <a:rPr lang="en-US" baseline="0" dirty="0" err="1" smtClean="0"/>
              <a:t>TedTalk</a:t>
            </a:r>
            <a:r>
              <a:rPr lang="en-US" baseline="0" dirty="0" smtClean="0"/>
              <a:t> hyperlinked above.  Very clearly uses analogies to explain highly technical terms (I would stop the video where the speaker introduces the periodic table).</a:t>
            </a:r>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28212544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4562"/>
          </a:xfrm>
        </p:spPr>
      </p:sp>
      <p:sp>
        <p:nvSpPr>
          <p:cNvPr id="3" name="Notes Placeholder 2"/>
          <p:cNvSpPr>
            <a:spLocks noGrp="1"/>
          </p:cNvSpPr>
          <p:nvPr>
            <p:ph type="body" idx="1"/>
          </p:nvPr>
        </p:nvSpPr>
        <p:spPr/>
        <p:txBody>
          <a:bodyPr/>
          <a:lstStyle/>
          <a:p>
            <a:r>
              <a:rPr lang="en-US" dirty="0" smtClean="0"/>
              <a:t>Often you are writing </a:t>
            </a:r>
            <a:r>
              <a:rPr lang="en-US" baseline="0" dirty="0" smtClean="0"/>
              <a:t>to different audiences within the same document (example:  proposals).  Some parts of the document are written for a specific audience, while other elements are written for another audience type.  Often you may be taking a document written for a high-tech or low-tech audience and adapting the message for a lay audience.  Show the first few minutes of the </a:t>
            </a:r>
            <a:r>
              <a:rPr lang="en-US" baseline="0" dirty="0" err="1" smtClean="0"/>
              <a:t>TedTalk</a:t>
            </a:r>
            <a:r>
              <a:rPr lang="en-US" baseline="0" dirty="0" smtClean="0"/>
              <a:t> hyperlinked above.  Very clearly uses analogies to explain highly technical terms (I would stop the video where the speaker introduces the periodic table).</a:t>
            </a:r>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292881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4562"/>
          </a:xfrm>
        </p:spPr>
      </p:sp>
      <p:sp>
        <p:nvSpPr>
          <p:cNvPr id="3" name="Notes Placeholder 2"/>
          <p:cNvSpPr>
            <a:spLocks noGrp="1"/>
          </p:cNvSpPr>
          <p:nvPr>
            <p:ph type="body" idx="1"/>
          </p:nvPr>
        </p:nvSpPr>
        <p:spPr/>
        <p:txBody>
          <a:bodyPr/>
          <a:lstStyle/>
          <a:p>
            <a:r>
              <a:rPr lang="en-US" dirty="0" smtClean="0"/>
              <a:t>Illustrates the amount of time that should be spent in each of the phases of writing.  Many students sit down to write a document, give</a:t>
            </a:r>
            <a:r>
              <a:rPr lang="en-US" baseline="0" dirty="0" smtClean="0"/>
              <a:t> it a brief review (if at all), run the spell check (if at all), and turn in a finished product.  The writing process consists of three distinct steps.</a:t>
            </a:r>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6091453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4562"/>
          </a:xfrm>
        </p:spPr>
      </p:sp>
      <p:sp>
        <p:nvSpPr>
          <p:cNvPr id="3" name="Notes Placeholder 2"/>
          <p:cNvSpPr>
            <a:spLocks noGrp="1"/>
          </p:cNvSpPr>
          <p:nvPr>
            <p:ph type="body" idx="1"/>
          </p:nvPr>
        </p:nvSpPr>
        <p:spPr/>
        <p:txBody>
          <a:bodyPr/>
          <a:lstStyle/>
          <a:p>
            <a:r>
              <a:rPr lang="en-US" dirty="0" smtClean="0"/>
              <a:t>Genres</a:t>
            </a:r>
            <a:r>
              <a:rPr lang="en-US" baseline="0" dirty="0" smtClean="0"/>
              <a:t> are “categories” of things (like movies).  </a:t>
            </a:r>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10570454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4562"/>
          </a:xfrm>
        </p:spPr>
      </p:sp>
      <p:sp>
        <p:nvSpPr>
          <p:cNvPr id="3" name="Notes Placeholder 2"/>
          <p:cNvSpPr>
            <a:spLocks noGrp="1"/>
          </p:cNvSpPr>
          <p:nvPr>
            <p:ph type="body" idx="1"/>
          </p:nvPr>
        </p:nvSpPr>
        <p:spPr/>
        <p:txBody>
          <a:bodyPr/>
          <a:lstStyle/>
          <a:p>
            <a:r>
              <a:rPr lang="en-US" dirty="0" smtClean="0"/>
              <a:t>A genre in</a:t>
            </a:r>
            <a:r>
              <a:rPr lang="en-US" baseline="0" dirty="0" smtClean="0"/>
              <a:t> technical writing is a category of writing that has a particular form and content.  Emphasize that genre consists of both form (the visual design and format) as well as function (what the reader expects to find in the document).</a:t>
            </a:r>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5526608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4562"/>
          </a:xfrm>
        </p:spPr>
      </p:sp>
      <p:sp>
        <p:nvSpPr>
          <p:cNvPr id="3" name="Notes Placeholder 2"/>
          <p:cNvSpPr>
            <a:spLocks noGrp="1"/>
          </p:cNvSpPr>
          <p:nvPr>
            <p:ph type="body" idx="1"/>
          </p:nvPr>
        </p:nvSpPr>
        <p:spPr/>
        <p:txBody>
          <a:bodyPr/>
          <a:lstStyle/>
          <a:p>
            <a:r>
              <a:rPr lang="en-US" dirty="0" smtClean="0"/>
              <a:t>There are many different kinds of genres in engineering writing.  Here are some of the common</a:t>
            </a:r>
            <a:r>
              <a:rPr lang="en-US" baseline="0" dirty="0" smtClean="0"/>
              <a:t> ones engineers can expect to encounter in their careers.  </a:t>
            </a:r>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t>22</a:t>
            </a:fld>
            <a:endParaRPr lang="en-US"/>
          </a:p>
        </p:txBody>
      </p:sp>
    </p:spTree>
    <p:extLst>
      <p:ext uri="{BB962C8B-B14F-4D97-AF65-F5344CB8AC3E}">
        <p14:creationId xmlns:p14="http://schemas.microsoft.com/office/powerpoint/2010/main" val="24771769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4562"/>
          </a:xfrm>
        </p:spPr>
      </p:sp>
      <p:sp>
        <p:nvSpPr>
          <p:cNvPr id="3" name="Notes Placeholder 2"/>
          <p:cNvSpPr>
            <a:spLocks noGrp="1"/>
          </p:cNvSpPr>
          <p:nvPr>
            <p:ph type="body" idx="1"/>
          </p:nvPr>
        </p:nvSpPr>
        <p:spPr/>
        <p:txBody>
          <a:bodyPr/>
          <a:lstStyle/>
          <a:p>
            <a:r>
              <a:rPr lang="en-US" dirty="0" smtClean="0"/>
              <a:t>Emphasize that students</a:t>
            </a:r>
            <a:r>
              <a:rPr lang="en-US" baseline="0" dirty="0" smtClean="0"/>
              <a:t> don’t have to write in a linear fashion from beginning to end.  It’s OK in this stage to start writing wherever they choose.  The biggest problem with the drafting stage is that this is where most writers tend to stop.  A drafted document is not meant to be a final document.  This is where the real problems occur with clarity, conciseness, understanding.  </a:t>
            </a:r>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solidFill>
                  <a:prstClr val="black"/>
                </a:solidFill>
              </a:rPr>
              <a:pPr/>
              <a:t>23</a:t>
            </a:fld>
            <a:endParaRPr lang="en-US" dirty="0">
              <a:solidFill>
                <a:prstClr val="black"/>
              </a:solidFill>
            </a:endParaRPr>
          </a:p>
        </p:txBody>
      </p:sp>
    </p:spTree>
    <p:extLst>
      <p:ext uri="{BB962C8B-B14F-4D97-AF65-F5344CB8AC3E}">
        <p14:creationId xmlns:p14="http://schemas.microsoft.com/office/powerpoint/2010/main" val="33034551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4562"/>
          </a:xfrm>
        </p:spPr>
      </p:sp>
      <p:sp>
        <p:nvSpPr>
          <p:cNvPr id="3" name="Notes Placeholder 2"/>
          <p:cNvSpPr>
            <a:spLocks noGrp="1"/>
          </p:cNvSpPr>
          <p:nvPr>
            <p:ph type="body" idx="1"/>
          </p:nvPr>
        </p:nvSpPr>
        <p:spPr/>
        <p:txBody>
          <a:bodyPr/>
          <a:lstStyle/>
          <a:p>
            <a:r>
              <a:rPr lang="en-US" dirty="0" smtClean="0"/>
              <a:t>Re-writing</a:t>
            </a:r>
            <a:r>
              <a:rPr lang="en-US" baseline="0" dirty="0" smtClean="0"/>
              <a:t> is where you ensure your documents are clear, concise, correct, complete, concrete, considerate and credible.  Ask how many students spend 30% of their time re-writing a document.  Chances are very few do.</a:t>
            </a:r>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solidFill>
                  <a:prstClr val="black"/>
                </a:solidFill>
              </a:rPr>
              <a:pPr/>
              <a:t>24</a:t>
            </a:fld>
            <a:endParaRPr lang="en-US" dirty="0">
              <a:solidFill>
                <a:prstClr val="black"/>
              </a:solidFill>
            </a:endParaRPr>
          </a:p>
        </p:txBody>
      </p:sp>
    </p:spTree>
    <p:extLst>
      <p:ext uri="{BB962C8B-B14F-4D97-AF65-F5344CB8AC3E}">
        <p14:creationId xmlns:p14="http://schemas.microsoft.com/office/powerpoint/2010/main" val="42487261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4562"/>
          </a:xfrm>
        </p:spPr>
      </p:sp>
      <p:sp>
        <p:nvSpPr>
          <p:cNvPr id="3" name="Notes Placeholder 2"/>
          <p:cNvSpPr>
            <a:spLocks noGrp="1"/>
          </p:cNvSpPr>
          <p:nvPr>
            <p:ph type="body" idx="1"/>
          </p:nvPr>
        </p:nvSpPr>
        <p:spPr/>
        <p:txBody>
          <a:bodyPr/>
          <a:lstStyle/>
          <a:p>
            <a:r>
              <a:rPr lang="en-US" dirty="0" smtClean="0"/>
              <a:t>Proofreading and editing are two different activities.  Proofreading focuses primarily on language mechanics.</a:t>
            </a:r>
            <a:r>
              <a:rPr lang="en-US" baseline="0" dirty="0" smtClean="0"/>
              <a:t> Why is it so hard to identify all of the f’s (7 of them) in the above sentence?  Two reasons:  technical writers tend to become very familiar with the content and that familiarity often makes it difficult to find errors and some of the fs in the sentence have a “v” sound.</a:t>
            </a:r>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solidFill>
                  <a:prstClr val="black"/>
                </a:solidFill>
              </a:rPr>
              <a:pPr/>
              <a:t>25</a:t>
            </a:fld>
            <a:endParaRPr lang="en-US" dirty="0">
              <a:solidFill>
                <a:prstClr val="black"/>
              </a:solidFill>
            </a:endParaRPr>
          </a:p>
        </p:txBody>
      </p:sp>
    </p:spTree>
    <p:extLst>
      <p:ext uri="{BB962C8B-B14F-4D97-AF65-F5344CB8AC3E}">
        <p14:creationId xmlns:p14="http://schemas.microsoft.com/office/powerpoint/2010/main" val="16000499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45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23360363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45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solidFill>
                  <a:prstClr val="black"/>
                </a:solidFill>
              </a:rPr>
              <a:pPr/>
              <a:t>27</a:t>
            </a:fld>
            <a:endParaRPr lang="en-US" dirty="0">
              <a:solidFill>
                <a:prstClr val="black"/>
              </a:solidFill>
            </a:endParaRPr>
          </a:p>
        </p:txBody>
      </p:sp>
    </p:spTree>
    <p:extLst>
      <p:ext uri="{BB962C8B-B14F-4D97-AF65-F5344CB8AC3E}">
        <p14:creationId xmlns:p14="http://schemas.microsoft.com/office/powerpoint/2010/main" val="1140888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45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solidFill>
                  <a:prstClr val="black"/>
                </a:solidFill>
              </a:rPr>
              <a:pPr/>
              <a:t>28</a:t>
            </a:fld>
            <a:endParaRPr lang="en-US" dirty="0">
              <a:solidFill>
                <a:prstClr val="black"/>
              </a:solidFill>
            </a:endParaRPr>
          </a:p>
        </p:txBody>
      </p:sp>
    </p:spTree>
    <p:extLst>
      <p:ext uri="{BB962C8B-B14F-4D97-AF65-F5344CB8AC3E}">
        <p14:creationId xmlns:p14="http://schemas.microsoft.com/office/powerpoint/2010/main" val="1140888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4562"/>
          </a:xfrm>
        </p:spPr>
      </p:sp>
      <p:sp>
        <p:nvSpPr>
          <p:cNvPr id="3" name="Notes Placeholder 2"/>
          <p:cNvSpPr>
            <a:spLocks noGrp="1"/>
          </p:cNvSpPr>
          <p:nvPr>
            <p:ph type="body" idx="1"/>
          </p:nvPr>
        </p:nvSpPr>
        <p:spPr/>
        <p:txBody>
          <a:bodyPr/>
          <a:lstStyle/>
          <a:p>
            <a:r>
              <a:rPr lang="en-US" dirty="0" smtClean="0"/>
              <a:t>How many of you can read this?  Your mind doesn’t look at individual</a:t>
            </a:r>
            <a:r>
              <a:rPr lang="en-US" baseline="0" dirty="0" smtClean="0"/>
              <a:t> letters, but words as a whole.  Another reason why it’s difficult to find errors.,  </a:t>
            </a:r>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solidFill>
                  <a:prstClr val="black"/>
                </a:solidFill>
              </a:rPr>
              <a:pPr/>
              <a:t>29</a:t>
            </a:fld>
            <a:endParaRPr lang="en-US" dirty="0">
              <a:solidFill>
                <a:prstClr val="black"/>
              </a:solidFill>
            </a:endParaRPr>
          </a:p>
        </p:txBody>
      </p:sp>
    </p:spTree>
    <p:extLst>
      <p:ext uri="{BB962C8B-B14F-4D97-AF65-F5344CB8AC3E}">
        <p14:creationId xmlns:p14="http://schemas.microsoft.com/office/powerpoint/2010/main" val="33985506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4562"/>
          </a:xfrm>
        </p:spPr>
      </p:sp>
      <p:sp>
        <p:nvSpPr>
          <p:cNvPr id="3" name="Notes Placeholder 2"/>
          <p:cNvSpPr>
            <a:spLocks noGrp="1"/>
          </p:cNvSpPr>
          <p:nvPr>
            <p:ph type="body" idx="1"/>
          </p:nvPr>
        </p:nvSpPr>
        <p:spPr/>
        <p:txBody>
          <a:bodyPr/>
          <a:lstStyle/>
          <a:p>
            <a:r>
              <a:rPr lang="en-US" dirty="0" smtClean="0"/>
              <a:t>The three most important things a writer can do before actually</a:t>
            </a:r>
            <a:r>
              <a:rPr lang="en-US" baseline="0" dirty="0" smtClean="0"/>
              <a:t> </a:t>
            </a:r>
            <a:r>
              <a:rPr lang="en-US" dirty="0" smtClean="0"/>
              <a:t>writing any words are</a:t>
            </a:r>
            <a:r>
              <a:rPr lang="en-US" baseline="0" dirty="0" smtClean="0"/>
              <a:t> </a:t>
            </a:r>
            <a:r>
              <a:rPr lang="en-US" dirty="0" smtClean="0"/>
              <a:t>think clearly</a:t>
            </a:r>
            <a:r>
              <a:rPr lang="en-US" baseline="0" dirty="0" smtClean="0"/>
              <a:t> about audience, purpose, and genre. </a:t>
            </a:r>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29163998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703263"/>
            <a:ext cx="6257925" cy="35194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solidFill>
                  <a:prstClr val="black"/>
                </a:solidFill>
              </a:rPr>
              <a:pPr/>
              <a:t>30</a:t>
            </a:fld>
            <a:endParaRPr lang="en-US" dirty="0">
              <a:solidFill>
                <a:prstClr val="black"/>
              </a:solidFill>
            </a:endParaRPr>
          </a:p>
        </p:txBody>
      </p:sp>
    </p:spTree>
    <p:extLst>
      <p:ext uri="{BB962C8B-B14F-4D97-AF65-F5344CB8AC3E}">
        <p14:creationId xmlns:p14="http://schemas.microsoft.com/office/powerpoint/2010/main" val="333129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4562"/>
          </a:xfrm>
        </p:spPr>
      </p:sp>
      <p:sp>
        <p:nvSpPr>
          <p:cNvPr id="3" name="Notes Placeholder 2"/>
          <p:cNvSpPr>
            <a:spLocks noGrp="1"/>
          </p:cNvSpPr>
          <p:nvPr>
            <p:ph type="body" idx="1"/>
          </p:nvPr>
        </p:nvSpPr>
        <p:spPr/>
        <p:txBody>
          <a:bodyPr/>
          <a:lstStyle/>
          <a:p>
            <a:r>
              <a:rPr lang="en-US" dirty="0" smtClean="0"/>
              <a:t>Engineers need to be very clear about the purpose of the document and that purpose</a:t>
            </a:r>
            <a:r>
              <a:rPr lang="en-US" baseline="0" dirty="0" smtClean="0"/>
              <a:t> statement should be included in all documents.</a:t>
            </a:r>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10320312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4562"/>
          </a:xfrm>
        </p:spPr>
      </p:sp>
      <p:sp>
        <p:nvSpPr>
          <p:cNvPr id="3" name="Notes Placeholder 2"/>
          <p:cNvSpPr>
            <a:spLocks noGrp="1"/>
          </p:cNvSpPr>
          <p:nvPr>
            <p:ph type="body" idx="1"/>
          </p:nvPr>
        </p:nvSpPr>
        <p:spPr/>
        <p:txBody>
          <a:bodyPr/>
          <a:lstStyle/>
          <a:p>
            <a:r>
              <a:rPr lang="en-US" dirty="0" smtClean="0"/>
              <a:t>Engineers need to be very clear about the purpose of the document and that purpose</a:t>
            </a:r>
            <a:r>
              <a:rPr lang="en-US" baseline="0" dirty="0" smtClean="0"/>
              <a:t> statement should be included in all documents.</a:t>
            </a:r>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27749664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4562"/>
          </a:xfrm>
        </p:spPr>
      </p:sp>
      <p:sp>
        <p:nvSpPr>
          <p:cNvPr id="3" name="Notes Placeholder 2"/>
          <p:cNvSpPr>
            <a:spLocks noGrp="1"/>
          </p:cNvSpPr>
          <p:nvPr>
            <p:ph type="body" idx="1"/>
          </p:nvPr>
        </p:nvSpPr>
        <p:spPr/>
        <p:txBody>
          <a:bodyPr/>
          <a:lstStyle/>
          <a:p>
            <a:r>
              <a:rPr lang="en-US" dirty="0" smtClean="0"/>
              <a:t>Tell story</a:t>
            </a:r>
            <a:r>
              <a:rPr lang="en-US" baseline="0" dirty="0" smtClean="0"/>
              <a:t> of me being a science major and professor telling me I write science better than I do science.  Why?  Because I could communicate it in a way that was understandable.  That’s what all of these individual shave in common:  These individuals could all reduce complex cosmic or scientific concepts into ideas the average person could understand.</a:t>
            </a:r>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25713325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4562"/>
          </a:xfrm>
        </p:spPr>
      </p:sp>
      <p:sp>
        <p:nvSpPr>
          <p:cNvPr id="3" name="Notes Placeholder 2"/>
          <p:cNvSpPr>
            <a:spLocks noGrp="1"/>
          </p:cNvSpPr>
          <p:nvPr>
            <p:ph type="body" idx="1"/>
          </p:nvPr>
        </p:nvSpPr>
        <p:spPr/>
        <p:txBody>
          <a:bodyPr/>
          <a:lstStyle/>
          <a:p>
            <a:r>
              <a:rPr lang="en-US" dirty="0" smtClean="0"/>
              <a:t>Tell story</a:t>
            </a:r>
            <a:r>
              <a:rPr lang="en-US" baseline="0" dirty="0" smtClean="0"/>
              <a:t> of me being a science major and professor telling me I write science better than I do science.  Why?  Because I could communicate it in a way that was understandable.  That’s what all of these individual shave in common:  These individuals could all reduce complex cosmic or scientific concepts into ideas the average person could understand.</a:t>
            </a:r>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38995851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4562"/>
          </a:xfrm>
        </p:spPr>
      </p:sp>
      <p:sp>
        <p:nvSpPr>
          <p:cNvPr id="3" name="Notes Placeholder 2"/>
          <p:cNvSpPr>
            <a:spLocks noGrp="1"/>
          </p:cNvSpPr>
          <p:nvPr>
            <p:ph type="body" idx="1"/>
          </p:nvPr>
        </p:nvSpPr>
        <p:spPr/>
        <p:txBody>
          <a:bodyPr/>
          <a:lstStyle/>
          <a:p>
            <a:r>
              <a:rPr lang="en-US" dirty="0" smtClean="0"/>
              <a:t>Tell story</a:t>
            </a:r>
            <a:r>
              <a:rPr lang="en-US" baseline="0" dirty="0" smtClean="0"/>
              <a:t> of me being a science major and professor telling me I write science better than I do science.  Why?  Because I could communicate it in a way that was understandable.  That’s what all of these individual shave in common:  These individuals could all reduce complex cosmic or scientific concepts into ideas the average person could understand.</a:t>
            </a:r>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36779782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4562"/>
          </a:xfrm>
        </p:spPr>
      </p:sp>
      <p:sp>
        <p:nvSpPr>
          <p:cNvPr id="3" name="Notes Placeholder 2"/>
          <p:cNvSpPr>
            <a:spLocks noGrp="1"/>
          </p:cNvSpPr>
          <p:nvPr>
            <p:ph type="body" idx="1"/>
          </p:nvPr>
        </p:nvSpPr>
        <p:spPr/>
        <p:txBody>
          <a:bodyPr/>
          <a:lstStyle/>
          <a:p>
            <a:r>
              <a:rPr lang="en-US" dirty="0" smtClean="0"/>
              <a:t>Perhaps more than anything, audience dictates how</a:t>
            </a:r>
            <a:r>
              <a:rPr lang="en-US" baseline="0" dirty="0" smtClean="0"/>
              <a:t> documents are written.  Think carefully about your audience and answer these questions.</a:t>
            </a:r>
            <a:endParaRPr lang="en-US" dirty="0"/>
          </a:p>
        </p:txBody>
      </p:sp>
      <p:sp>
        <p:nvSpPr>
          <p:cNvPr id="4" name="Slide Number Placeholder 3"/>
          <p:cNvSpPr>
            <a:spLocks noGrp="1"/>
          </p:cNvSpPr>
          <p:nvPr>
            <p:ph type="sldNum" sz="quarter" idx="10"/>
          </p:nvPr>
        </p:nvSpPr>
        <p:spPr/>
        <p:txBody>
          <a:bodyPr/>
          <a:lstStyle/>
          <a:p>
            <a:fld id="{2FB960C1-8727-4473-A091-7B776DC44A55}"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35405633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E306289-F915-4AD5-B1E2-4D260ED32E0D}" type="datetimeFigureOut">
              <a:rPr lang="en-US" smtClean="0">
                <a:solidFill>
                  <a:prstClr val="white">
                    <a:tint val="75000"/>
                    <a:alpha val="60000"/>
                  </a:prstClr>
                </a:solidFill>
              </a:rPr>
              <a:pPr/>
              <a:t>1/15/2018</a:t>
            </a:fld>
            <a:endParaRPr lang="en-US" dirty="0">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E404F434-BE32-4C49-AEE8-2233DDC6C182}"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2003686059"/>
      </p:ext>
    </p:extLst>
  </p:cSld>
  <p:clrMapOvr>
    <a:masterClrMapping/>
  </p:clrMapOvr>
  <mc:AlternateContent xmlns:mc="http://schemas.openxmlformats.org/markup-compatibility/2006" xmlns:p14="http://schemas.microsoft.com/office/powerpoint/2010/main">
    <mc:Choice Requires="p14">
      <p:transition spd="slow" p14:dur="2000">
        <p14:ferris dir="r"/>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E306289-F915-4AD5-B1E2-4D260ED32E0D}" type="datetimeFigureOut">
              <a:rPr lang="en-US" smtClean="0">
                <a:solidFill>
                  <a:prstClr val="white">
                    <a:tint val="75000"/>
                    <a:alpha val="60000"/>
                  </a:prstClr>
                </a:solidFill>
              </a:rPr>
              <a:pPr/>
              <a:t>1/15/2018</a:t>
            </a:fld>
            <a:endParaRPr lang="en-US" dirty="0">
              <a:solidFill>
                <a:prstClr val="white">
                  <a:tint val="75000"/>
                  <a:alpha val="60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alpha val="60000"/>
                </a:prstClr>
              </a:solidFill>
            </a:endParaRPr>
          </a:p>
        </p:txBody>
      </p:sp>
      <p:sp>
        <p:nvSpPr>
          <p:cNvPr id="7" name="Slide Number Placeholder 6"/>
          <p:cNvSpPr>
            <a:spLocks noGrp="1"/>
          </p:cNvSpPr>
          <p:nvPr>
            <p:ph type="sldNum" sz="quarter" idx="12"/>
          </p:nvPr>
        </p:nvSpPr>
        <p:spPr/>
        <p:txBody>
          <a:bodyPr/>
          <a:lstStyle/>
          <a:p>
            <a:fld id="{E404F434-BE32-4C49-AEE8-2233DDC6C182}"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336545652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E306289-F915-4AD5-B1E2-4D260ED32E0D}" type="datetimeFigureOut">
              <a:rPr lang="en-US" smtClean="0">
                <a:solidFill>
                  <a:prstClr val="white">
                    <a:tint val="75000"/>
                    <a:alpha val="60000"/>
                  </a:prstClr>
                </a:solidFill>
              </a:rPr>
              <a:pPr/>
              <a:t>1/15/2018</a:t>
            </a:fld>
            <a:endParaRPr lang="en-US" dirty="0">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E404F434-BE32-4C49-AEE8-2233DDC6C182}"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306042189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E306289-F915-4AD5-B1E2-4D260ED32E0D}" type="datetimeFigureOut">
              <a:rPr lang="en-US" smtClean="0">
                <a:solidFill>
                  <a:prstClr val="white">
                    <a:tint val="75000"/>
                    <a:alpha val="60000"/>
                  </a:prstClr>
                </a:solidFill>
              </a:rPr>
              <a:pPr/>
              <a:t>1/15/2018</a:t>
            </a:fld>
            <a:endParaRPr lang="en-US" dirty="0">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E404F434-BE32-4C49-AEE8-2233DDC6C182}" type="slidenum">
              <a:rPr lang="en-US" smtClean="0">
                <a:solidFill>
                  <a:prstClr val="white">
                    <a:tint val="75000"/>
                  </a:prstClr>
                </a:solidFill>
              </a:rPr>
              <a:pPr/>
              <a:t>‹#›</a:t>
            </a:fld>
            <a:endParaRPr lang="en-US" dirty="0">
              <a:solidFill>
                <a:prstClr val="white">
                  <a:tint val="75000"/>
                </a:prstClr>
              </a:solidFill>
            </a:endParaRP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44591372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E306289-F915-4AD5-B1E2-4D260ED32E0D}" type="datetimeFigureOut">
              <a:rPr lang="en-US" smtClean="0">
                <a:solidFill>
                  <a:prstClr val="white">
                    <a:tint val="75000"/>
                    <a:alpha val="60000"/>
                  </a:prstClr>
                </a:solidFill>
              </a:rPr>
              <a:pPr/>
              <a:t>1/15/2018</a:t>
            </a:fld>
            <a:endParaRPr lang="en-US" dirty="0">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E404F434-BE32-4C49-AEE8-2233DDC6C182}"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285207313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E306289-F915-4AD5-B1E2-4D260ED32E0D}" type="datetimeFigureOut">
              <a:rPr lang="en-US" smtClean="0">
                <a:solidFill>
                  <a:prstClr val="white">
                    <a:tint val="75000"/>
                    <a:alpha val="60000"/>
                  </a:prstClr>
                </a:solidFill>
              </a:rPr>
              <a:pPr/>
              <a:t>1/15/2018</a:t>
            </a:fld>
            <a:endParaRPr lang="en-US" dirty="0">
              <a:solidFill>
                <a:prstClr val="white">
                  <a:tint val="75000"/>
                  <a:alpha val="60000"/>
                </a:prstClr>
              </a:solidFill>
            </a:endParaRPr>
          </a:p>
        </p:txBody>
      </p:sp>
      <p:sp>
        <p:nvSpPr>
          <p:cNvPr id="4" name="Footer Placeholder 4"/>
          <p:cNvSpPr>
            <a:spLocks noGrp="1"/>
          </p:cNvSpPr>
          <p:nvPr>
            <p:ph type="ftr" sz="quarter" idx="11"/>
          </p:nvPr>
        </p:nvSpPr>
        <p:spPr/>
        <p:txBody>
          <a:bodyPr/>
          <a:lstStyle/>
          <a:p>
            <a:endParaRPr lang="en-US" dirty="0">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E404F434-BE32-4C49-AEE8-2233DDC6C182}"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243492011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E306289-F915-4AD5-B1E2-4D260ED32E0D}" type="datetimeFigureOut">
              <a:rPr lang="en-US" smtClean="0">
                <a:solidFill>
                  <a:prstClr val="white">
                    <a:tint val="75000"/>
                    <a:alpha val="60000"/>
                  </a:prstClr>
                </a:solidFill>
              </a:rPr>
              <a:pPr/>
              <a:t>1/15/2018</a:t>
            </a:fld>
            <a:endParaRPr lang="en-US" dirty="0">
              <a:solidFill>
                <a:prstClr val="white">
                  <a:tint val="75000"/>
                  <a:alpha val="60000"/>
                </a:prstClr>
              </a:solidFill>
            </a:endParaRPr>
          </a:p>
        </p:txBody>
      </p:sp>
      <p:sp>
        <p:nvSpPr>
          <p:cNvPr id="4" name="Footer Placeholder 4"/>
          <p:cNvSpPr>
            <a:spLocks noGrp="1"/>
          </p:cNvSpPr>
          <p:nvPr>
            <p:ph type="ftr" sz="quarter" idx="11"/>
          </p:nvPr>
        </p:nvSpPr>
        <p:spPr/>
        <p:txBody>
          <a:bodyPr/>
          <a:lstStyle/>
          <a:p>
            <a:endParaRPr lang="en-US" dirty="0">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E404F434-BE32-4C49-AEE8-2233DDC6C182}"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72572717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E306289-F915-4AD5-B1E2-4D260ED32E0D}" type="datetimeFigureOut">
              <a:rPr lang="en-US" smtClean="0">
                <a:solidFill>
                  <a:prstClr val="white">
                    <a:tint val="75000"/>
                    <a:alpha val="60000"/>
                  </a:prstClr>
                </a:solidFill>
              </a:rPr>
              <a:pPr/>
              <a:t>1/15/2018</a:t>
            </a:fld>
            <a:endParaRPr lang="en-US" dirty="0">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E404F434-BE32-4C49-AEE8-2233DDC6C182}"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1221380295"/>
      </p:ext>
    </p:extLst>
  </p:cSld>
  <p:clrMapOvr>
    <a:masterClrMapping/>
  </p:clrMapOvr>
  <mc:AlternateContent xmlns:mc="http://schemas.openxmlformats.org/markup-compatibility/2006" xmlns:p14="http://schemas.microsoft.com/office/powerpoint/2010/main">
    <mc:Choice Requires="p14">
      <p:transition spd="slow" p14:dur="2000">
        <p14:ferris dir="r"/>
      </p:transition>
    </mc:Choice>
    <mc:Fallback xmlns="">
      <p:transition spd="slow">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E306289-F915-4AD5-B1E2-4D260ED32E0D}" type="datetimeFigureOut">
              <a:rPr lang="en-US" smtClean="0">
                <a:solidFill>
                  <a:prstClr val="white">
                    <a:tint val="75000"/>
                    <a:alpha val="60000"/>
                  </a:prstClr>
                </a:solidFill>
              </a:rPr>
              <a:pPr/>
              <a:t>1/15/2018</a:t>
            </a:fld>
            <a:endParaRPr lang="en-US" dirty="0">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E404F434-BE32-4C49-AEE8-2233DDC6C182}"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814880155"/>
      </p:ext>
    </p:extLst>
  </p:cSld>
  <p:clrMapOvr>
    <a:masterClrMapping/>
  </p:clrMapOvr>
  <mc:AlternateContent xmlns:mc="http://schemas.openxmlformats.org/markup-compatibility/2006" xmlns:p14="http://schemas.microsoft.com/office/powerpoint/2010/main">
    <mc:Choice Requires="p14">
      <p:transition spd="slow" p14:dur="2000">
        <p14:ferris dir="r"/>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AE306289-F915-4AD5-B1E2-4D260ED32E0D}" type="datetimeFigureOut">
              <a:rPr lang="en-US" smtClean="0">
                <a:solidFill>
                  <a:prstClr val="white">
                    <a:tint val="75000"/>
                    <a:alpha val="60000"/>
                  </a:prstClr>
                </a:solidFill>
              </a:rPr>
              <a:pPr/>
              <a:t>1/15/2018</a:t>
            </a:fld>
            <a:endParaRPr lang="en-US" dirty="0">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E404F434-BE32-4C49-AEE8-2233DDC6C182}"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901381791"/>
      </p:ext>
    </p:extLst>
  </p:cSld>
  <p:clrMapOvr>
    <a:masterClrMapping/>
  </p:clrMapOvr>
  <mc:AlternateContent xmlns:mc="http://schemas.openxmlformats.org/markup-compatibility/2006" xmlns:p14="http://schemas.microsoft.com/office/powerpoint/2010/main">
    <mc:Choice Requires="p14">
      <p:transition spd="slow" p14:dur="2000">
        <p14:ferris dir="r"/>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E306289-F915-4AD5-B1E2-4D260ED32E0D}" type="datetimeFigureOut">
              <a:rPr lang="en-US" smtClean="0">
                <a:solidFill>
                  <a:prstClr val="white">
                    <a:tint val="75000"/>
                    <a:alpha val="60000"/>
                  </a:prstClr>
                </a:solidFill>
              </a:rPr>
              <a:pPr/>
              <a:t>1/15/2018</a:t>
            </a:fld>
            <a:endParaRPr lang="en-US" dirty="0">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E404F434-BE32-4C49-AEE8-2233DDC6C182}"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2818849354"/>
      </p:ext>
    </p:extLst>
  </p:cSld>
  <p:clrMapOvr>
    <a:masterClrMapping/>
  </p:clrMapOvr>
  <mc:AlternateContent xmlns:mc="http://schemas.openxmlformats.org/markup-compatibility/2006" xmlns:p14="http://schemas.microsoft.com/office/powerpoint/2010/main">
    <mc:Choice Requires="p14">
      <p:transition spd="slow" p14:dur="2000">
        <p14:ferris dir="r"/>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E306289-F915-4AD5-B1E2-4D260ED32E0D}" type="datetimeFigureOut">
              <a:rPr lang="en-US" smtClean="0">
                <a:solidFill>
                  <a:prstClr val="white">
                    <a:tint val="75000"/>
                    <a:alpha val="60000"/>
                  </a:prstClr>
                </a:solidFill>
              </a:rPr>
              <a:pPr/>
              <a:t>1/15/2018</a:t>
            </a:fld>
            <a:endParaRPr lang="en-US" dirty="0">
              <a:solidFill>
                <a:prstClr val="white">
                  <a:tint val="75000"/>
                  <a:alpha val="60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alpha val="60000"/>
                </a:prstClr>
              </a:solidFill>
            </a:endParaRPr>
          </a:p>
        </p:txBody>
      </p:sp>
      <p:sp>
        <p:nvSpPr>
          <p:cNvPr id="7" name="Slide Number Placeholder 6"/>
          <p:cNvSpPr>
            <a:spLocks noGrp="1"/>
          </p:cNvSpPr>
          <p:nvPr>
            <p:ph type="sldNum" sz="quarter" idx="12"/>
          </p:nvPr>
        </p:nvSpPr>
        <p:spPr/>
        <p:txBody>
          <a:bodyPr/>
          <a:lstStyle/>
          <a:p>
            <a:fld id="{E404F434-BE32-4C49-AEE8-2233DDC6C182}"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899656264"/>
      </p:ext>
    </p:extLst>
  </p:cSld>
  <p:clrMapOvr>
    <a:masterClrMapping/>
  </p:clrMapOvr>
  <mc:AlternateContent xmlns:mc="http://schemas.openxmlformats.org/markup-compatibility/2006" xmlns:p14="http://schemas.microsoft.com/office/powerpoint/2010/main">
    <mc:Choice Requires="p14">
      <p:transition spd="slow" p14:dur="2000">
        <p14:ferris dir="r"/>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E306289-F915-4AD5-B1E2-4D260ED32E0D}" type="datetimeFigureOut">
              <a:rPr lang="en-US" smtClean="0">
                <a:solidFill>
                  <a:prstClr val="white">
                    <a:tint val="75000"/>
                    <a:alpha val="60000"/>
                  </a:prstClr>
                </a:solidFill>
              </a:rPr>
              <a:pPr/>
              <a:t>1/15/2018</a:t>
            </a:fld>
            <a:endParaRPr lang="en-US" dirty="0">
              <a:solidFill>
                <a:prstClr val="white">
                  <a:tint val="75000"/>
                  <a:alpha val="60000"/>
                </a:prstClr>
              </a:solidFill>
            </a:endParaRPr>
          </a:p>
        </p:txBody>
      </p:sp>
      <p:sp>
        <p:nvSpPr>
          <p:cNvPr id="8" name="Footer Placeholder 7"/>
          <p:cNvSpPr>
            <a:spLocks noGrp="1"/>
          </p:cNvSpPr>
          <p:nvPr>
            <p:ph type="ftr" sz="quarter" idx="11"/>
          </p:nvPr>
        </p:nvSpPr>
        <p:spPr/>
        <p:txBody>
          <a:bodyPr/>
          <a:lstStyle/>
          <a:p>
            <a:endParaRPr lang="en-US" dirty="0">
              <a:solidFill>
                <a:prstClr val="white">
                  <a:tint val="75000"/>
                  <a:alpha val="60000"/>
                </a:prstClr>
              </a:solidFill>
            </a:endParaRPr>
          </a:p>
        </p:txBody>
      </p:sp>
      <p:sp>
        <p:nvSpPr>
          <p:cNvPr id="9" name="Slide Number Placeholder 8"/>
          <p:cNvSpPr>
            <a:spLocks noGrp="1"/>
          </p:cNvSpPr>
          <p:nvPr>
            <p:ph type="sldNum" sz="quarter" idx="12"/>
          </p:nvPr>
        </p:nvSpPr>
        <p:spPr/>
        <p:txBody>
          <a:bodyPr/>
          <a:lstStyle/>
          <a:p>
            <a:fld id="{E404F434-BE32-4C49-AEE8-2233DDC6C182}"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3862721275"/>
      </p:ext>
    </p:extLst>
  </p:cSld>
  <p:clrMapOvr>
    <a:masterClrMapping/>
  </p:clrMapOvr>
  <mc:AlternateContent xmlns:mc="http://schemas.openxmlformats.org/markup-compatibility/2006" xmlns:p14="http://schemas.microsoft.com/office/powerpoint/2010/main">
    <mc:Choice Requires="p14">
      <p:transition spd="slow" p14:dur="2000">
        <p14:ferris dir="r"/>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AE306289-F915-4AD5-B1E2-4D260ED32E0D}" type="datetimeFigureOut">
              <a:rPr lang="en-US" smtClean="0">
                <a:solidFill>
                  <a:prstClr val="white">
                    <a:tint val="75000"/>
                    <a:alpha val="60000"/>
                  </a:prstClr>
                </a:solidFill>
              </a:rPr>
              <a:pPr/>
              <a:t>1/15/2018</a:t>
            </a:fld>
            <a:endParaRPr lang="en-US" dirty="0">
              <a:solidFill>
                <a:prstClr val="white">
                  <a:tint val="75000"/>
                  <a:alpha val="60000"/>
                </a:prstClr>
              </a:solidFill>
            </a:endParaRPr>
          </a:p>
        </p:txBody>
      </p:sp>
      <p:sp>
        <p:nvSpPr>
          <p:cNvPr id="5" name="Footer Placeholder 3"/>
          <p:cNvSpPr>
            <a:spLocks noGrp="1"/>
          </p:cNvSpPr>
          <p:nvPr>
            <p:ph type="ftr" sz="quarter" idx="11"/>
          </p:nvPr>
        </p:nvSpPr>
        <p:spPr/>
        <p:txBody>
          <a:bodyPr/>
          <a:lstStyle/>
          <a:p>
            <a:endParaRPr lang="en-US" dirty="0">
              <a:solidFill>
                <a:prstClr val="white">
                  <a:tint val="75000"/>
                  <a:alpha val="60000"/>
                </a:prstClr>
              </a:solidFill>
            </a:endParaRPr>
          </a:p>
        </p:txBody>
      </p:sp>
      <p:sp>
        <p:nvSpPr>
          <p:cNvPr id="6" name="Slide Number Placeholder 4"/>
          <p:cNvSpPr>
            <a:spLocks noGrp="1"/>
          </p:cNvSpPr>
          <p:nvPr>
            <p:ph type="sldNum" sz="quarter" idx="12"/>
          </p:nvPr>
        </p:nvSpPr>
        <p:spPr/>
        <p:txBody>
          <a:bodyPr/>
          <a:lstStyle/>
          <a:p>
            <a:fld id="{E404F434-BE32-4C49-AEE8-2233DDC6C182}"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2194987454"/>
      </p:ext>
    </p:extLst>
  </p:cSld>
  <p:clrMapOvr>
    <a:masterClrMapping/>
  </p:clrMapOvr>
  <mc:AlternateContent xmlns:mc="http://schemas.openxmlformats.org/markup-compatibility/2006" xmlns:p14="http://schemas.microsoft.com/office/powerpoint/2010/main">
    <mc:Choice Requires="p14">
      <p:transition spd="slow" p14:dur="2000">
        <p14:ferris dir="r"/>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E306289-F915-4AD5-B1E2-4D260ED32E0D}" type="datetimeFigureOut">
              <a:rPr lang="en-US" smtClean="0">
                <a:solidFill>
                  <a:prstClr val="white">
                    <a:tint val="75000"/>
                    <a:alpha val="60000"/>
                  </a:prstClr>
                </a:solidFill>
              </a:rPr>
              <a:pPr/>
              <a:t>1/15/2018</a:t>
            </a:fld>
            <a:endParaRPr lang="en-US" dirty="0">
              <a:solidFill>
                <a:prstClr val="white">
                  <a:tint val="75000"/>
                  <a:alpha val="60000"/>
                </a:prstClr>
              </a:solidFill>
            </a:endParaRPr>
          </a:p>
        </p:txBody>
      </p:sp>
      <p:sp>
        <p:nvSpPr>
          <p:cNvPr id="5" name="Footer Placeholder 2"/>
          <p:cNvSpPr>
            <a:spLocks noGrp="1"/>
          </p:cNvSpPr>
          <p:nvPr>
            <p:ph type="ftr" sz="quarter" idx="11"/>
          </p:nvPr>
        </p:nvSpPr>
        <p:spPr/>
        <p:txBody>
          <a:bodyPr/>
          <a:lstStyle/>
          <a:p>
            <a:endParaRPr lang="en-US" dirty="0">
              <a:solidFill>
                <a:prstClr val="white">
                  <a:tint val="75000"/>
                  <a:alpha val="60000"/>
                </a:prstClr>
              </a:solidFill>
            </a:endParaRPr>
          </a:p>
        </p:txBody>
      </p:sp>
      <p:sp>
        <p:nvSpPr>
          <p:cNvPr id="6" name="Slide Number Placeholder 3"/>
          <p:cNvSpPr>
            <a:spLocks noGrp="1"/>
          </p:cNvSpPr>
          <p:nvPr>
            <p:ph type="sldNum" sz="quarter" idx="12"/>
          </p:nvPr>
        </p:nvSpPr>
        <p:spPr/>
        <p:txBody>
          <a:bodyPr/>
          <a:lstStyle/>
          <a:p>
            <a:fld id="{E404F434-BE32-4C49-AEE8-2233DDC6C182}"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2145144893"/>
      </p:ext>
    </p:extLst>
  </p:cSld>
  <p:clrMapOvr>
    <a:masterClrMapping/>
  </p:clrMapOvr>
  <mc:AlternateContent xmlns:mc="http://schemas.openxmlformats.org/markup-compatibility/2006" xmlns:p14="http://schemas.microsoft.com/office/powerpoint/2010/main">
    <mc:Choice Requires="p14">
      <p:transition spd="slow" p14:dur="2000">
        <p14:ferris dir="r"/>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AE306289-F915-4AD5-B1E2-4D260ED32E0D}" type="datetimeFigureOut">
              <a:rPr lang="en-US" smtClean="0">
                <a:solidFill>
                  <a:prstClr val="white">
                    <a:tint val="75000"/>
                    <a:alpha val="60000"/>
                  </a:prstClr>
                </a:solidFill>
              </a:rPr>
              <a:pPr/>
              <a:t>1/15/2018</a:t>
            </a:fld>
            <a:endParaRPr lang="en-US" dirty="0">
              <a:solidFill>
                <a:prstClr val="white">
                  <a:tint val="75000"/>
                  <a:alpha val="60000"/>
                </a:prstClr>
              </a:solidFill>
            </a:endParaRPr>
          </a:p>
        </p:txBody>
      </p:sp>
      <p:sp>
        <p:nvSpPr>
          <p:cNvPr id="5" name="Footer Placeholder 5"/>
          <p:cNvSpPr>
            <a:spLocks noGrp="1"/>
          </p:cNvSpPr>
          <p:nvPr>
            <p:ph type="ftr" sz="quarter" idx="11"/>
          </p:nvPr>
        </p:nvSpPr>
        <p:spPr/>
        <p:txBody>
          <a:bodyPr/>
          <a:lstStyle/>
          <a:p>
            <a:endParaRPr lang="en-US" dirty="0">
              <a:solidFill>
                <a:prstClr val="white">
                  <a:tint val="75000"/>
                  <a:alpha val="60000"/>
                </a:prstClr>
              </a:solidFill>
            </a:endParaRPr>
          </a:p>
        </p:txBody>
      </p:sp>
      <p:sp>
        <p:nvSpPr>
          <p:cNvPr id="6" name="Slide Number Placeholder 6"/>
          <p:cNvSpPr>
            <a:spLocks noGrp="1"/>
          </p:cNvSpPr>
          <p:nvPr>
            <p:ph type="sldNum" sz="quarter" idx="12"/>
          </p:nvPr>
        </p:nvSpPr>
        <p:spPr/>
        <p:txBody>
          <a:bodyPr/>
          <a:lstStyle/>
          <a:p>
            <a:fld id="{E404F434-BE32-4C49-AEE8-2233DDC6C182}"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2449323640"/>
      </p:ext>
    </p:extLst>
  </p:cSld>
  <p:clrMapOvr>
    <a:masterClrMapping/>
  </p:clrMapOvr>
  <mc:AlternateContent xmlns:mc="http://schemas.openxmlformats.org/markup-compatibility/2006" xmlns:p14="http://schemas.microsoft.com/office/powerpoint/2010/main">
    <mc:Choice Requires="p14">
      <p:transition spd="slow" p14:dur="2000">
        <p14:ferris dir="r"/>
      </p:transition>
    </mc:Choice>
    <mc:Fallback xmlns="">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E306289-F915-4AD5-B1E2-4D260ED32E0D}" type="datetimeFigureOut">
              <a:rPr lang="en-US" smtClean="0">
                <a:solidFill>
                  <a:prstClr val="white">
                    <a:tint val="75000"/>
                    <a:alpha val="60000"/>
                  </a:prstClr>
                </a:solidFill>
              </a:rPr>
              <a:pPr/>
              <a:t>1/15/2018</a:t>
            </a:fld>
            <a:endParaRPr lang="en-US" dirty="0">
              <a:solidFill>
                <a:prstClr val="white">
                  <a:tint val="75000"/>
                  <a:alpha val="60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alpha val="60000"/>
                </a:prstClr>
              </a:solidFill>
            </a:endParaRPr>
          </a:p>
        </p:txBody>
      </p:sp>
      <p:sp>
        <p:nvSpPr>
          <p:cNvPr id="7" name="Slide Number Placeholder 6"/>
          <p:cNvSpPr>
            <a:spLocks noGrp="1"/>
          </p:cNvSpPr>
          <p:nvPr>
            <p:ph type="sldNum" sz="quarter" idx="12"/>
          </p:nvPr>
        </p:nvSpPr>
        <p:spPr/>
        <p:txBody>
          <a:bodyPr/>
          <a:lstStyle/>
          <a:p>
            <a:fld id="{E404F434-BE32-4C49-AEE8-2233DDC6C182}"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4270304526"/>
      </p:ext>
    </p:extLst>
  </p:cSld>
  <p:clrMapOvr>
    <a:masterClrMapping/>
  </p:clrMapOvr>
  <mc:AlternateContent xmlns:mc="http://schemas.openxmlformats.org/markup-compatibility/2006" xmlns:p14="http://schemas.microsoft.com/office/powerpoint/2010/main">
    <mc:Choice Requires="p14">
      <p:transition spd="slow" p14:dur="2000">
        <p14:ferris dir="r"/>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E306289-F915-4AD5-B1E2-4D260ED32E0D}" type="datetimeFigureOut">
              <a:rPr lang="en-US" smtClean="0">
                <a:solidFill>
                  <a:prstClr val="white">
                    <a:tint val="75000"/>
                    <a:alpha val="60000"/>
                  </a:prstClr>
                </a:solidFill>
              </a:rPr>
              <a:pPr/>
              <a:t>1/15/2018</a:t>
            </a:fld>
            <a:endParaRPr lang="en-US" dirty="0">
              <a:solidFill>
                <a:prstClr val="white">
                  <a:tint val="75000"/>
                  <a:alpha val="60000"/>
                </a:prstClr>
              </a:solidFill>
            </a:endParaRP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solidFill>
                <a:prstClr val="white">
                  <a:tint val="75000"/>
                  <a:alpha val="60000"/>
                </a:prstClr>
              </a:solidFill>
            </a:endParaRP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404F434-BE32-4C49-AEE8-2233DDC6C182}"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936689908"/>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mc:AlternateContent xmlns:mc="http://schemas.openxmlformats.org/markup-compatibility/2006" xmlns:p14="http://schemas.microsoft.com/office/powerpoint/2010/main">
    <mc:Choice Requires="p14">
      <p:transition spd="slow" p14:dur="2000">
        <p14:ferris dir="r"/>
      </p:transition>
    </mc:Choice>
    <mc:Fallback xmlns="">
      <p:transition spd="slow">
        <p:fade/>
      </p:transition>
    </mc:Fallback>
  </mc:AlternateContent>
  <p:timing>
    <p:tnLst>
      <p:par>
        <p:cTn id="1" dur="indefinite" restart="never" nodeType="tmRoot"/>
      </p:par>
    </p:tnLst>
  </p:timing>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BKorP55Aqvg"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hyperlink" Target="https://www.youtube.com/watch?v=xuQ2L2taJ3A"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hyperlink" Target="http://www.ted.com/talks/brian_cox_on_cern_s_supercollider"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openxmlformats.org/officeDocument/2006/relationships/image" Target="../media/image13.jpg"/><Relationship Id="rId7" Type="http://schemas.microsoft.com/office/2007/relationships/hdphoto" Target="../media/hdphoto1.wdp"/><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15.jpeg"/><Relationship Id="rId4" Type="http://schemas.openxmlformats.org/officeDocument/2006/relationships/image" Target="../media/image14.jpe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microsoft.com/office/2007/relationships/hdphoto" Target="../media/hdphoto1.wdp"/></Relationships>
</file>

<file path=ppt/slides/_rels/slide2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microsoft.com/office/2007/relationships/hdphoto" Target="../media/hdphoto1.wdp"/></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microsoft.com/office/2007/relationships/hdphoto" Target="../media/hdphoto1.wdp"/></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1.jpg"/><Relationship Id="rId5" Type="http://schemas.openxmlformats.org/officeDocument/2006/relationships/hyperlink" Target="https://www.youtube.com/watch?v=uQSoaiubuA0" TargetMode="Externa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1600203" y="176211"/>
            <a:ext cx="8871167" cy="769441"/>
          </a:xfrm>
          <a:prstGeom prst="rect">
            <a:avLst/>
          </a:prstGeom>
          <a:noFill/>
        </p:spPr>
        <p:txBody>
          <a:bodyPr wrap="square" rtlCol="0">
            <a:spAutoFit/>
          </a:bodyPr>
          <a:lstStyle/>
          <a:p>
            <a:pPr algn="ctr"/>
            <a:r>
              <a:rPr lang="en-US" sz="4400" b="1"/>
              <a:t>The Writing Process?</a:t>
            </a:r>
            <a:endParaRPr lang="en-US" sz="4400" b="1" dirty="0"/>
          </a:p>
        </p:txBody>
      </p:sp>
      <p:sp>
        <p:nvSpPr>
          <p:cNvPr id="2" name="AutoShape 2" descr="Image result for image of tower of babel"/>
          <p:cNvSpPr>
            <a:spLocks noChangeAspect="1" noChangeArrowheads="1"/>
          </p:cNvSpPr>
          <p:nvPr/>
        </p:nvSpPr>
        <p:spPr bwMode="auto">
          <a:xfrm>
            <a:off x="3429000" y="2768844"/>
            <a:ext cx="1504950" cy="12858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 name="TextBox 10"/>
          <p:cNvSpPr txBox="1"/>
          <p:nvPr/>
        </p:nvSpPr>
        <p:spPr>
          <a:xfrm>
            <a:off x="5083833" y="8205788"/>
            <a:ext cx="5334000" cy="369332"/>
          </a:xfrm>
          <a:prstGeom prst="rect">
            <a:avLst/>
          </a:prstGeom>
          <a:noFill/>
        </p:spPr>
        <p:txBody>
          <a:bodyPr wrap="square" rtlCol="0">
            <a:spAutoFit/>
          </a:bodyPr>
          <a:lstStyle/>
          <a:p>
            <a:r>
              <a:rPr lang="en-US" dirty="0"/>
              <a:t>to</a:t>
            </a:r>
          </a:p>
        </p:txBody>
      </p:sp>
      <p:pic>
        <p:nvPicPr>
          <p:cNvPr id="6" name="Picture 5" descr="http://www.prdaily.com/Uploads/Public/the-writing-process.jpg"/>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554559"/>
            <a:ext cx="8000997" cy="4343400"/>
          </a:xfrm>
          <a:prstGeom prst="rect">
            <a:avLst/>
          </a:prstGeom>
          <a:noFill/>
          <a:ln>
            <a:noFill/>
          </a:ln>
        </p:spPr>
      </p:pic>
      <p:sp>
        <p:nvSpPr>
          <p:cNvPr id="8" name="TextBox 7"/>
          <p:cNvSpPr txBox="1"/>
          <p:nvPr/>
        </p:nvSpPr>
        <p:spPr>
          <a:xfrm>
            <a:off x="8051123" y="6488668"/>
            <a:ext cx="4140877" cy="338554"/>
          </a:xfrm>
          <a:prstGeom prst="rect">
            <a:avLst/>
          </a:prstGeom>
          <a:noFill/>
        </p:spPr>
        <p:txBody>
          <a:bodyPr wrap="none" rtlCol="0">
            <a:spAutoFit/>
          </a:bodyPr>
          <a:lstStyle/>
          <a:p>
            <a:pPr algn="r"/>
            <a:r>
              <a:rPr lang="en-US" sz="1600" b="1" dirty="0">
                <a:solidFill>
                  <a:srgbClr val="EBEBEB">
                    <a:lumMod val="75000"/>
                  </a:srgbClr>
                </a:solidFill>
              </a:rPr>
              <a:t>Technical Communication for Engineers</a:t>
            </a:r>
          </a:p>
        </p:txBody>
      </p:sp>
      <p:pic>
        <p:nvPicPr>
          <p:cNvPr id="9" name="Picture 8"/>
          <p:cNvPicPr>
            <a:picLocks noChangeAspect="1" noChangeArrowheads="1"/>
          </p:cNvPicPr>
          <p:nvPr/>
        </p:nvPicPr>
        <p:blipFill rotWithShape="1">
          <a:blip r:embed="rId4"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5">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0" y="5857349"/>
            <a:ext cx="1121579" cy="969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70294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152400" y="0"/>
            <a:ext cx="12039600" cy="7663636"/>
          </a:xfrm>
          <a:prstGeom prst="rect">
            <a:avLst/>
          </a:prstGeom>
          <a:noFill/>
        </p:spPr>
        <p:txBody>
          <a:bodyPr wrap="square" rtlCol="0">
            <a:spAutoFit/>
          </a:bodyPr>
          <a:lstStyle/>
          <a:p>
            <a:pPr algn="ctr"/>
            <a:r>
              <a:rPr lang="en-US" sz="4400" b="1" dirty="0">
                <a:solidFill>
                  <a:prstClr val="white"/>
                </a:solidFill>
              </a:rPr>
              <a:t>The High-Tech Audience:  You</a:t>
            </a:r>
          </a:p>
          <a:p>
            <a:endParaRPr lang="en-US" sz="2800" b="1" dirty="0">
              <a:solidFill>
                <a:prstClr val="white"/>
              </a:solidFill>
            </a:endParaRPr>
          </a:p>
          <a:p>
            <a:r>
              <a:rPr lang="en-US" sz="3000" dirty="0">
                <a:solidFill>
                  <a:prstClr val="white"/>
                </a:solidFill>
              </a:rPr>
              <a:t>Experts in your field </a:t>
            </a:r>
            <a:r>
              <a:rPr lang="en-US" sz="3000" dirty="0" smtClean="0">
                <a:solidFill>
                  <a:prstClr val="white"/>
                </a:solidFill>
              </a:rPr>
              <a:t>(other engineers) </a:t>
            </a:r>
            <a:r>
              <a:rPr lang="en-US" sz="3000" dirty="0">
                <a:solidFill>
                  <a:prstClr val="white"/>
                </a:solidFill>
              </a:rPr>
              <a:t>who:</a:t>
            </a:r>
          </a:p>
          <a:p>
            <a:pPr marL="914400" lvl="1" indent="-457200">
              <a:buFont typeface="Arial" panose="020B0604020202020204" pitchFamily="34" charset="0"/>
              <a:buChar char="•"/>
            </a:pPr>
            <a:r>
              <a:rPr lang="en-US" sz="3000" dirty="0" smtClean="0">
                <a:solidFill>
                  <a:prstClr val="white"/>
                </a:solidFill>
              </a:rPr>
              <a:t>have </a:t>
            </a:r>
            <a:r>
              <a:rPr lang="en-US" sz="3000" dirty="0">
                <a:solidFill>
                  <a:prstClr val="white"/>
                </a:solidFill>
              </a:rPr>
              <a:t>similar experience, education, and </a:t>
            </a:r>
            <a:r>
              <a:rPr lang="en-US" sz="3000" dirty="0" smtClean="0">
                <a:solidFill>
                  <a:prstClr val="white"/>
                </a:solidFill>
              </a:rPr>
              <a:t>levels </a:t>
            </a:r>
            <a:r>
              <a:rPr lang="en-US" sz="3000" dirty="0">
                <a:solidFill>
                  <a:prstClr val="white"/>
                </a:solidFill>
              </a:rPr>
              <a:t>of understanding.</a:t>
            </a:r>
          </a:p>
          <a:p>
            <a:pPr marL="914400" lvl="1" indent="-457200">
              <a:buFont typeface="Arial" panose="020B0604020202020204" pitchFamily="34" charset="0"/>
              <a:buChar char="•"/>
            </a:pPr>
            <a:r>
              <a:rPr lang="en-US" sz="3000" dirty="0">
                <a:solidFill>
                  <a:prstClr val="white"/>
                </a:solidFill>
              </a:rPr>
              <a:t>require minimal detail regarding technical processes or theories.</a:t>
            </a:r>
          </a:p>
          <a:p>
            <a:pPr marL="914400" lvl="1" indent="-457200">
              <a:buFont typeface="Arial" panose="020B0604020202020204" pitchFamily="34" charset="0"/>
              <a:buChar char="•"/>
            </a:pPr>
            <a:r>
              <a:rPr lang="en-US" sz="3000" dirty="0">
                <a:solidFill>
                  <a:prstClr val="white"/>
                </a:solidFill>
              </a:rPr>
              <a:t>need little background information.</a:t>
            </a:r>
          </a:p>
          <a:p>
            <a:pPr marL="914400" lvl="1" indent="-457200">
              <a:buFont typeface="Arial" panose="020B0604020202020204" pitchFamily="34" charset="0"/>
              <a:buChar char="•"/>
            </a:pPr>
            <a:r>
              <a:rPr lang="en-US" sz="3000" dirty="0"/>
              <a:t>are familiar with jargon, acronyms, and </a:t>
            </a:r>
            <a:r>
              <a:rPr lang="en-US" sz="3000" dirty="0" smtClean="0"/>
              <a:t>abbreviations</a:t>
            </a:r>
            <a:r>
              <a:rPr lang="en-US" sz="3000" dirty="0"/>
              <a:t>.</a:t>
            </a:r>
          </a:p>
          <a:p>
            <a:pPr marL="914400" lvl="1" indent="-457200">
              <a:buFont typeface="Arial" panose="020B0604020202020204" pitchFamily="34" charset="0"/>
              <a:buChar char="•"/>
            </a:pPr>
            <a:r>
              <a:rPr lang="en-US" sz="3000" dirty="0"/>
              <a:t>understand calculations, results, observations, facts, and illustrations</a:t>
            </a:r>
            <a:r>
              <a:rPr lang="en-US" sz="3000" dirty="0" smtClean="0"/>
              <a:t>.</a:t>
            </a:r>
          </a:p>
          <a:p>
            <a:pPr marL="914400" lvl="1" indent="-457200">
              <a:buFont typeface="Arial" panose="020B0604020202020204" pitchFamily="34" charset="0"/>
              <a:buChar char="•"/>
            </a:pPr>
            <a:endParaRPr lang="en-US" sz="3000" dirty="0" smtClean="0"/>
          </a:p>
          <a:p>
            <a:pPr lvl="1"/>
            <a:r>
              <a:rPr lang="en-US" sz="3000" dirty="0"/>
              <a:t>	</a:t>
            </a:r>
            <a:r>
              <a:rPr lang="en-US" sz="3000" dirty="0" smtClean="0"/>
              <a:t>	Sample audience type:  Other engineers, managers with 		technical backgrounds</a:t>
            </a:r>
          </a:p>
          <a:p>
            <a:pPr marL="914400" lvl="1" indent="-457200">
              <a:buFont typeface="Arial" panose="020B0604020202020204" pitchFamily="34" charset="0"/>
              <a:buChar char="•"/>
            </a:pPr>
            <a:endParaRPr lang="en-US" sz="3000" dirty="0">
              <a:solidFill>
                <a:prstClr val="white"/>
              </a:solidFill>
            </a:endParaRPr>
          </a:p>
          <a:p>
            <a:pPr marL="1371600" lvl="2" indent="-457200">
              <a:buFont typeface="Arial" panose="020B0604020202020204" pitchFamily="34" charset="0"/>
              <a:buChar char="•"/>
            </a:pPr>
            <a:endParaRPr lang="en-US" sz="3000" dirty="0">
              <a:solidFill>
                <a:prstClr val="white"/>
              </a:solidFill>
            </a:endParaRPr>
          </a:p>
        </p:txBody>
      </p:sp>
      <p:sp>
        <p:nvSpPr>
          <p:cNvPr id="2" name="AutoShape 2" descr="Image result for image of tower of babel"/>
          <p:cNvSpPr>
            <a:spLocks noChangeAspect="1" noChangeArrowheads="1"/>
          </p:cNvSpPr>
          <p:nvPr/>
        </p:nvSpPr>
        <p:spPr bwMode="auto">
          <a:xfrm>
            <a:off x="3429000" y="2768844"/>
            <a:ext cx="1504950" cy="12858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 name="TextBox 10"/>
          <p:cNvSpPr txBox="1"/>
          <p:nvPr/>
        </p:nvSpPr>
        <p:spPr>
          <a:xfrm>
            <a:off x="5083833" y="8205788"/>
            <a:ext cx="5334000" cy="369332"/>
          </a:xfrm>
          <a:prstGeom prst="rect">
            <a:avLst/>
          </a:prstGeom>
          <a:noFill/>
        </p:spPr>
        <p:txBody>
          <a:bodyPr wrap="square" rtlCol="0">
            <a:spAutoFit/>
          </a:bodyPr>
          <a:lstStyle/>
          <a:p>
            <a:r>
              <a:rPr lang="en-US" dirty="0"/>
              <a:t>to</a:t>
            </a:r>
          </a:p>
        </p:txBody>
      </p:sp>
      <p:sp>
        <p:nvSpPr>
          <p:cNvPr id="6" name="TextBox 5"/>
          <p:cNvSpPr txBox="1"/>
          <p:nvPr/>
        </p:nvSpPr>
        <p:spPr>
          <a:xfrm>
            <a:off x="8051123" y="6488668"/>
            <a:ext cx="4140877" cy="338554"/>
          </a:xfrm>
          <a:prstGeom prst="rect">
            <a:avLst/>
          </a:prstGeom>
          <a:noFill/>
        </p:spPr>
        <p:txBody>
          <a:bodyPr wrap="none" rtlCol="0">
            <a:spAutoFit/>
          </a:bodyPr>
          <a:lstStyle/>
          <a:p>
            <a:pPr algn="r"/>
            <a:r>
              <a:rPr lang="en-US" sz="1600" b="1" dirty="0">
                <a:solidFill>
                  <a:srgbClr val="EBEBEB">
                    <a:lumMod val="75000"/>
                  </a:srgbClr>
                </a:solidFill>
              </a:rPr>
              <a:t>Technical Communication for Engineers</a:t>
            </a:r>
          </a:p>
        </p:txBody>
      </p:sp>
      <p:pic>
        <p:nvPicPr>
          <p:cNvPr id="9" name="Picture 8"/>
          <p:cNvPicPr>
            <a:picLocks noChangeAspect="1" noChangeArrowheads="1"/>
          </p:cNvPicPr>
          <p:nvPr/>
        </p:nvPicPr>
        <p:blipFill rotWithShape="1">
          <a:blip r:embed="rId3"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4">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12289" y="5897959"/>
            <a:ext cx="1121579" cy="969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71163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152400" y="3"/>
            <a:ext cx="11734800" cy="1692771"/>
          </a:xfrm>
          <a:prstGeom prst="rect">
            <a:avLst/>
          </a:prstGeom>
          <a:noFill/>
        </p:spPr>
        <p:txBody>
          <a:bodyPr wrap="square" rtlCol="0">
            <a:spAutoFit/>
          </a:bodyPr>
          <a:lstStyle/>
          <a:p>
            <a:pPr algn="ctr"/>
            <a:r>
              <a:rPr lang="en-US" sz="4400" b="1" dirty="0">
                <a:solidFill>
                  <a:prstClr val="white"/>
                </a:solidFill>
              </a:rPr>
              <a:t>The Semi-Tech Audience</a:t>
            </a:r>
          </a:p>
          <a:p>
            <a:r>
              <a:rPr lang="en-US" sz="3000" dirty="0" smtClean="0">
                <a:solidFill>
                  <a:prstClr val="white"/>
                </a:solidFill>
              </a:rPr>
              <a:t>Individuals in </a:t>
            </a:r>
            <a:r>
              <a:rPr lang="en-US" sz="3000" dirty="0">
                <a:solidFill>
                  <a:prstClr val="white"/>
                </a:solidFill>
              </a:rPr>
              <a:t>your organization who build, test, or </a:t>
            </a:r>
            <a:r>
              <a:rPr lang="en-US" sz="3000" dirty="0" smtClean="0">
                <a:solidFill>
                  <a:prstClr val="white"/>
                </a:solidFill>
              </a:rPr>
              <a:t>sell </a:t>
            </a:r>
            <a:r>
              <a:rPr lang="en-US" sz="3000" dirty="0">
                <a:solidFill>
                  <a:prstClr val="white"/>
                </a:solidFill>
              </a:rPr>
              <a:t>what you develop and who:</a:t>
            </a:r>
          </a:p>
        </p:txBody>
      </p:sp>
      <p:sp>
        <p:nvSpPr>
          <p:cNvPr id="11" name="TextBox 10"/>
          <p:cNvSpPr txBox="1"/>
          <p:nvPr/>
        </p:nvSpPr>
        <p:spPr>
          <a:xfrm>
            <a:off x="5083833" y="8205788"/>
            <a:ext cx="5334000" cy="369332"/>
          </a:xfrm>
          <a:prstGeom prst="rect">
            <a:avLst/>
          </a:prstGeom>
          <a:noFill/>
        </p:spPr>
        <p:txBody>
          <a:bodyPr wrap="square" rtlCol="0">
            <a:spAutoFit/>
          </a:bodyPr>
          <a:lstStyle/>
          <a:p>
            <a:r>
              <a:rPr lang="en-US" dirty="0"/>
              <a:t>to</a:t>
            </a:r>
          </a:p>
        </p:txBody>
      </p:sp>
      <p:sp>
        <p:nvSpPr>
          <p:cNvPr id="6" name="TextBox 5"/>
          <p:cNvSpPr txBox="1"/>
          <p:nvPr/>
        </p:nvSpPr>
        <p:spPr>
          <a:xfrm>
            <a:off x="838200" y="1828800"/>
            <a:ext cx="11049000" cy="4585871"/>
          </a:xfrm>
          <a:prstGeom prst="rect">
            <a:avLst/>
          </a:prstGeom>
          <a:noFill/>
        </p:spPr>
        <p:txBody>
          <a:bodyPr wrap="square" rtlCol="0">
            <a:spAutoFit/>
          </a:bodyPr>
          <a:lstStyle/>
          <a:p>
            <a:pPr marL="285750" indent="-285750">
              <a:buFont typeface="Arial" panose="020B0604020202020204" pitchFamily="34" charset="0"/>
              <a:buChar char="•"/>
            </a:pPr>
            <a:r>
              <a:rPr lang="en-US" sz="3000" dirty="0"/>
              <a:t>are familiar with the subject but not at an </a:t>
            </a:r>
            <a:r>
              <a:rPr lang="en-US" sz="3000" dirty="0" smtClean="0"/>
              <a:t>expert </a:t>
            </a:r>
            <a:r>
              <a:rPr lang="en-US" sz="3000" dirty="0"/>
              <a:t>level.</a:t>
            </a:r>
          </a:p>
          <a:p>
            <a:pPr marL="285750" indent="-285750">
              <a:buFont typeface="Arial" panose="020B0604020202020204" pitchFamily="34" charset="0"/>
              <a:buChar char="•"/>
            </a:pPr>
            <a:r>
              <a:rPr lang="en-US" sz="3000" dirty="0"/>
              <a:t>possess some level of understanding but of a  more practical nature.</a:t>
            </a:r>
          </a:p>
          <a:p>
            <a:pPr marL="285750" indent="-285750">
              <a:buFont typeface="Arial" panose="020B0604020202020204" pitchFamily="34" charset="0"/>
              <a:buChar char="•"/>
            </a:pPr>
            <a:r>
              <a:rPr lang="en-US" sz="3000" dirty="0"/>
              <a:t>may need background information. </a:t>
            </a:r>
          </a:p>
          <a:p>
            <a:pPr marL="285750" indent="-285750">
              <a:buFont typeface="Arial" panose="020B0604020202020204" pitchFamily="34" charset="0"/>
              <a:buChar char="•"/>
            </a:pPr>
            <a:r>
              <a:rPr lang="en-US" sz="3000" dirty="0"/>
              <a:t>may need processes, calculations, illustrations explained.</a:t>
            </a:r>
          </a:p>
          <a:p>
            <a:pPr marL="285750" indent="-285750">
              <a:buFont typeface="Arial" panose="020B0604020202020204" pitchFamily="34" charset="0"/>
              <a:buChar char="•"/>
            </a:pPr>
            <a:r>
              <a:rPr lang="en-US" sz="3000" dirty="0"/>
              <a:t>are familiar with jargon, acronyms, and abbreviations</a:t>
            </a:r>
            <a:r>
              <a:rPr lang="en-US" sz="2800" dirty="0" smtClean="0"/>
              <a:t>.</a:t>
            </a:r>
          </a:p>
          <a:p>
            <a:pPr marL="285750" indent="-285750">
              <a:buFont typeface="Arial" panose="020B0604020202020204" pitchFamily="34" charset="0"/>
              <a:buChar char="•"/>
            </a:pPr>
            <a:endParaRPr lang="en-US" sz="2800" dirty="0" smtClean="0"/>
          </a:p>
          <a:p>
            <a:pPr marL="285750" indent="-285750">
              <a:buFont typeface="Arial" panose="020B0604020202020204" pitchFamily="34" charset="0"/>
              <a:buChar char="•"/>
            </a:pPr>
            <a:endParaRPr lang="en-US" sz="2800" dirty="0"/>
          </a:p>
          <a:p>
            <a:r>
              <a:rPr lang="en-US" sz="2800" dirty="0" smtClean="0"/>
              <a:t>			Sample </a:t>
            </a:r>
            <a:r>
              <a:rPr lang="en-US" sz="2800" dirty="0"/>
              <a:t>A</a:t>
            </a:r>
            <a:r>
              <a:rPr lang="en-US" sz="2800" dirty="0" smtClean="0"/>
              <a:t>udience Type:  Technicians, Technical Sales 			Representatives</a:t>
            </a:r>
            <a:endParaRPr lang="en-US" sz="2800" dirty="0"/>
          </a:p>
        </p:txBody>
      </p:sp>
      <p:sp>
        <p:nvSpPr>
          <p:cNvPr id="7" name="TextBox 6"/>
          <p:cNvSpPr txBox="1"/>
          <p:nvPr/>
        </p:nvSpPr>
        <p:spPr>
          <a:xfrm>
            <a:off x="8051123" y="6488668"/>
            <a:ext cx="4140877" cy="338554"/>
          </a:xfrm>
          <a:prstGeom prst="rect">
            <a:avLst/>
          </a:prstGeom>
          <a:noFill/>
        </p:spPr>
        <p:txBody>
          <a:bodyPr wrap="none" rtlCol="0">
            <a:spAutoFit/>
          </a:bodyPr>
          <a:lstStyle/>
          <a:p>
            <a:pPr algn="r"/>
            <a:r>
              <a:rPr lang="en-US" sz="1600" b="1" dirty="0">
                <a:solidFill>
                  <a:srgbClr val="EBEBEB">
                    <a:lumMod val="75000"/>
                  </a:srgbClr>
                </a:solidFill>
              </a:rPr>
              <a:t>Technical Communication for Engineers</a:t>
            </a:r>
          </a:p>
        </p:txBody>
      </p:sp>
      <p:pic>
        <p:nvPicPr>
          <p:cNvPr id="10" name="Picture 9"/>
          <p:cNvPicPr>
            <a:picLocks noChangeAspect="1" noChangeArrowheads="1"/>
          </p:cNvPicPr>
          <p:nvPr/>
        </p:nvPicPr>
        <p:blipFill rotWithShape="1">
          <a:blip r:embed="rId3"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4">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12289" y="5897959"/>
            <a:ext cx="1121579" cy="969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8783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152400" y="176208"/>
            <a:ext cx="11887199" cy="1631216"/>
          </a:xfrm>
          <a:prstGeom prst="rect">
            <a:avLst/>
          </a:prstGeom>
          <a:noFill/>
        </p:spPr>
        <p:txBody>
          <a:bodyPr wrap="square" rtlCol="0">
            <a:spAutoFit/>
          </a:bodyPr>
          <a:lstStyle/>
          <a:p>
            <a:pPr algn="ctr"/>
            <a:r>
              <a:rPr lang="en-US" sz="4400" b="1" dirty="0"/>
              <a:t>The Low-Tech Audience</a:t>
            </a:r>
          </a:p>
          <a:p>
            <a:r>
              <a:rPr lang="en-US" sz="2800" dirty="0" smtClean="0">
                <a:solidFill>
                  <a:prstClr val="white"/>
                </a:solidFill>
              </a:rPr>
              <a:t>Co-workers </a:t>
            </a:r>
            <a:r>
              <a:rPr lang="en-US" sz="2800" dirty="0">
                <a:solidFill>
                  <a:prstClr val="white"/>
                </a:solidFill>
              </a:rPr>
              <a:t>in other departments and colleagues in other companies who:</a:t>
            </a:r>
            <a:endParaRPr lang="en-US" sz="2800" dirty="0"/>
          </a:p>
        </p:txBody>
      </p:sp>
      <p:sp>
        <p:nvSpPr>
          <p:cNvPr id="2" name="AutoShape 2" descr="Image result for image of tower of babel"/>
          <p:cNvSpPr>
            <a:spLocks noChangeAspect="1" noChangeArrowheads="1"/>
          </p:cNvSpPr>
          <p:nvPr/>
        </p:nvSpPr>
        <p:spPr bwMode="auto">
          <a:xfrm>
            <a:off x="3429000" y="2768844"/>
            <a:ext cx="1504950" cy="12858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 name="TextBox 10"/>
          <p:cNvSpPr txBox="1"/>
          <p:nvPr/>
        </p:nvSpPr>
        <p:spPr>
          <a:xfrm>
            <a:off x="5083833" y="8205788"/>
            <a:ext cx="5334000" cy="369332"/>
          </a:xfrm>
          <a:prstGeom prst="rect">
            <a:avLst/>
          </a:prstGeom>
          <a:noFill/>
        </p:spPr>
        <p:txBody>
          <a:bodyPr wrap="square" rtlCol="0">
            <a:spAutoFit/>
          </a:bodyPr>
          <a:lstStyle/>
          <a:p>
            <a:r>
              <a:rPr lang="en-US" dirty="0"/>
              <a:t>to</a:t>
            </a:r>
          </a:p>
        </p:txBody>
      </p:sp>
      <p:sp>
        <p:nvSpPr>
          <p:cNvPr id="9" name="TextBox 8"/>
          <p:cNvSpPr txBox="1"/>
          <p:nvPr/>
        </p:nvSpPr>
        <p:spPr>
          <a:xfrm>
            <a:off x="704235" y="1807424"/>
            <a:ext cx="11506200" cy="4832092"/>
          </a:xfrm>
          <a:prstGeom prst="rect">
            <a:avLst/>
          </a:prstGeom>
          <a:noFill/>
        </p:spPr>
        <p:txBody>
          <a:bodyPr wrap="square" rtlCol="0">
            <a:spAutoFit/>
          </a:bodyPr>
          <a:lstStyle/>
          <a:p>
            <a:pPr marL="742950" lvl="1" indent="-285750">
              <a:buFont typeface="Arial" panose="020B0604020202020204" pitchFamily="34" charset="0"/>
              <a:buChar char="•"/>
            </a:pPr>
            <a:r>
              <a:rPr lang="en-US" sz="2800" dirty="0"/>
              <a:t>are familiar with the subject matter, but it’s not within their primary area of expertise.</a:t>
            </a:r>
          </a:p>
          <a:p>
            <a:pPr marL="742950" lvl="1" indent="-285750">
              <a:buFont typeface="Arial" panose="020B0604020202020204" pitchFamily="34" charset="0"/>
              <a:buChar char="•"/>
            </a:pPr>
            <a:r>
              <a:rPr lang="en-US" sz="2800" dirty="0"/>
              <a:t>prefer abbreviations, jargon, technical terms, concepts, and acronyms be defined.</a:t>
            </a:r>
          </a:p>
          <a:p>
            <a:pPr marL="742950" lvl="1" indent="-285750">
              <a:buFont typeface="Arial" panose="020B0604020202020204" pitchFamily="34" charset="0"/>
              <a:buChar char="•"/>
            </a:pPr>
            <a:r>
              <a:rPr lang="en-US" sz="2800" dirty="0"/>
              <a:t>need simpler illustrations.</a:t>
            </a:r>
          </a:p>
          <a:p>
            <a:pPr marL="742950" lvl="1" indent="-285750">
              <a:buFont typeface="Arial" panose="020B0604020202020204" pitchFamily="34" charset="0"/>
              <a:buChar char="•"/>
            </a:pPr>
            <a:r>
              <a:rPr lang="en-US" sz="2800" dirty="0"/>
              <a:t>need background information.</a:t>
            </a:r>
          </a:p>
          <a:p>
            <a:pPr marL="742950" lvl="1" indent="-285750">
              <a:buFont typeface="Arial" panose="020B0604020202020204" pitchFamily="34" charset="0"/>
              <a:buChar char="•"/>
            </a:pPr>
            <a:r>
              <a:rPr lang="en-US" sz="2800" dirty="0"/>
              <a:t>may have </a:t>
            </a:r>
            <a:r>
              <a:rPr lang="en-US" sz="2800" dirty="0">
                <a:hlinkClick r:id="rId3"/>
              </a:rPr>
              <a:t>unrealistic expectations </a:t>
            </a:r>
            <a:r>
              <a:rPr lang="en-US" sz="2800" dirty="0"/>
              <a:t>or think they know more than they know</a:t>
            </a:r>
            <a:r>
              <a:rPr lang="en-US" sz="2800" dirty="0" smtClean="0"/>
              <a:t>. </a:t>
            </a:r>
          </a:p>
          <a:p>
            <a:pPr marL="742950" lvl="1" indent="-285750">
              <a:buFont typeface="Arial" panose="020B0604020202020204" pitchFamily="34" charset="0"/>
              <a:buChar char="•"/>
            </a:pPr>
            <a:endParaRPr lang="en-US" sz="2800" dirty="0" smtClean="0"/>
          </a:p>
          <a:p>
            <a:pPr lvl="1"/>
            <a:r>
              <a:rPr lang="en-US" sz="2800" dirty="0"/>
              <a:t>	</a:t>
            </a:r>
            <a:r>
              <a:rPr lang="en-US" sz="2800" dirty="0" smtClean="0"/>
              <a:t>	Sample audience type:  Co-workers in </a:t>
            </a:r>
            <a:r>
              <a:rPr lang="en-US" sz="2800" smtClean="0"/>
              <a:t>the marketing </a:t>
            </a:r>
            <a:r>
              <a:rPr lang="en-US" sz="2800" dirty="0" smtClean="0"/>
              <a:t>			department</a:t>
            </a:r>
            <a:endParaRPr lang="en-US" sz="2800" dirty="0"/>
          </a:p>
        </p:txBody>
      </p:sp>
      <p:sp>
        <p:nvSpPr>
          <p:cNvPr id="7" name="TextBox 6"/>
          <p:cNvSpPr txBox="1"/>
          <p:nvPr/>
        </p:nvSpPr>
        <p:spPr>
          <a:xfrm>
            <a:off x="8051123" y="6488668"/>
            <a:ext cx="4140877" cy="338554"/>
          </a:xfrm>
          <a:prstGeom prst="rect">
            <a:avLst/>
          </a:prstGeom>
          <a:noFill/>
        </p:spPr>
        <p:txBody>
          <a:bodyPr wrap="none" rtlCol="0">
            <a:spAutoFit/>
          </a:bodyPr>
          <a:lstStyle/>
          <a:p>
            <a:pPr algn="r"/>
            <a:r>
              <a:rPr lang="en-US" sz="1600" b="1" dirty="0">
                <a:solidFill>
                  <a:srgbClr val="EBEBEB">
                    <a:lumMod val="75000"/>
                  </a:srgbClr>
                </a:solidFill>
              </a:rPr>
              <a:t>Technical Communication for Engineers</a:t>
            </a:r>
          </a:p>
        </p:txBody>
      </p:sp>
      <p:pic>
        <p:nvPicPr>
          <p:cNvPr id="12" name="Picture 11"/>
          <p:cNvPicPr>
            <a:picLocks noChangeAspect="1" noChangeArrowheads="1"/>
          </p:cNvPicPr>
          <p:nvPr/>
        </p:nvPicPr>
        <p:blipFill rotWithShape="1">
          <a:blip r:embed="rId4"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5">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12289" y="5897959"/>
            <a:ext cx="1121579" cy="969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21473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25020" y="176211"/>
            <a:ext cx="12166979" cy="1692771"/>
          </a:xfrm>
          <a:prstGeom prst="rect">
            <a:avLst/>
          </a:prstGeom>
          <a:noFill/>
        </p:spPr>
        <p:txBody>
          <a:bodyPr wrap="square" rtlCol="0">
            <a:spAutoFit/>
          </a:bodyPr>
          <a:lstStyle/>
          <a:p>
            <a:pPr algn="ctr"/>
            <a:r>
              <a:rPr lang="en-US" sz="4400" b="1" dirty="0"/>
              <a:t>The Managerial Audience</a:t>
            </a:r>
          </a:p>
          <a:p>
            <a:endParaRPr lang="en-US" sz="3000" dirty="0" smtClean="0"/>
          </a:p>
          <a:p>
            <a:r>
              <a:rPr lang="en-US" sz="3000" dirty="0" smtClean="0"/>
              <a:t>Managers and executives </a:t>
            </a:r>
            <a:r>
              <a:rPr lang="en-US" sz="3000" dirty="0"/>
              <a:t>who:</a:t>
            </a:r>
            <a:endParaRPr lang="en-US" sz="4400" dirty="0"/>
          </a:p>
        </p:txBody>
      </p:sp>
      <p:sp>
        <p:nvSpPr>
          <p:cNvPr id="2" name="AutoShape 2" descr="Image result for image of tower of babel"/>
          <p:cNvSpPr>
            <a:spLocks noChangeAspect="1" noChangeArrowheads="1"/>
          </p:cNvSpPr>
          <p:nvPr/>
        </p:nvSpPr>
        <p:spPr bwMode="auto">
          <a:xfrm>
            <a:off x="3429000" y="2768844"/>
            <a:ext cx="1504950" cy="12858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 name="TextBox 10"/>
          <p:cNvSpPr txBox="1"/>
          <p:nvPr/>
        </p:nvSpPr>
        <p:spPr>
          <a:xfrm>
            <a:off x="5083833" y="8205788"/>
            <a:ext cx="5334000" cy="369332"/>
          </a:xfrm>
          <a:prstGeom prst="rect">
            <a:avLst/>
          </a:prstGeom>
          <a:noFill/>
        </p:spPr>
        <p:txBody>
          <a:bodyPr wrap="square" rtlCol="0">
            <a:spAutoFit/>
          </a:bodyPr>
          <a:lstStyle/>
          <a:p>
            <a:r>
              <a:rPr lang="en-US" dirty="0"/>
              <a:t>to</a:t>
            </a:r>
          </a:p>
        </p:txBody>
      </p:sp>
      <p:sp>
        <p:nvSpPr>
          <p:cNvPr id="10" name="TextBox 9"/>
          <p:cNvSpPr txBox="1"/>
          <p:nvPr/>
        </p:nvSpPr>
        <p:spPr>
          <a:xfrm>
            <a:off x="457200" y="2049174"/>
            <a:ext cx="11582400" cy="3539430"/>
          </a:xfrm>
          <a:prstGeom prst="rect">
            <a:avLst/>
          </a:prstGeom>
          <a:noFill/>
        </p:spPr>
        <p:txBody>
          <a:bodyPr wrap="square" rtlCol="0">
            <a:spAutoFit/>
          </a:bodyPr>
          <a:lstStyle/>
          <a:p>
            <a:pPr marL="457200" indent="-457200">
              <a:buFont typeface="Arial" panose="020B0604020202020204" pitchFamily="34" charset="0"/>
              <a:buChar char="•"/>
            </a:pPr>
            <a:r>
              <a:rPr lang="en-US" sz="2800" dirty="0"/>
              <a:t>may or may not be </a:t>
            </a:r>
            <a:r>
              <a:rPr lang="en-US" sz="2800" dirty="0" smtClean="0"/>
              <a:t>experts in your field.</a:t>
            </a:r>
            <a:endParaRPr lang="en-US" sz="2800" dirty="0"/>
          </a:p>
          <a:p>
            <a:pPr marL="457200" indent="-457200">
              <a:buFont typeface="Arial" panose="020B0604020202020204" pitchFamily="34" charset="0"/>
              <a:buChar char="•"/>
            </a:pPr>
            <a:r>
              <a:rPr lang="en-US" sz="2800" dirty="0"/>
              <a:t>make decisions to approve projects, resources, budgets, and schedules.</a:t>
            </a:r>
          </a:p>
          <a:p>
            <a:pPr marL="457200" indent="-457200">
              <a:buFont typeface="Arial" panose="020B0604020202020204" pitchFamily="34" charset="0"/>
              <a:buChar char="•"/>
            </a:pPr>
            <a:r>
              <a:rPr lang="en-US" sz="2800" dirty="0"/>
              <a:t>need background information in order to make decisions.</a:t>
            </a:r>
          </a:p>
          <a:p>
            <a:pPr marL="457200" indent="-457200">
              <a:buFont typeface="Arial" panose="020B0604020202020204" pitchFamily="34" charset="0"/>
              <a:buChar char="•"/>
            </a:pPr>
            <a:r>
              <a:rPr lang="en-US" sz="2800" dirty="0"/>
              <a:t>may need unfamiliar terms, processes, or definitions defined.</a:t>
            </a:r>
          </a:p>
          <a:p>
            <a:pPr marL="457200" indent="-457200">
              <a:buFont typeface="Arial" panose="020B0604020202020204" pitchFamily="34" charset="0"/>
              <a:buChar char="•"/>
            </a:pPr>
            <a:r>
              <a:rPr lang="en-US" sz="2800" dirty="0"/>
              <a:t>are familiar with jargon, abbreviations, acronyms.</a:t>
            </a:r>
          </a:p>
          <a:p>
            <a:endParaRPr lang="en-US" sz="2800" dirty="0" smtClean="0"/>
          </a:p>
          <a:p>
            <a:r>
              <a:rPr lang="en-US" sz="2800" dirty="0" smtClean="0"/>
              <a:t>					</a:t>
            </a:r>
            <a:r>
              <a:rPr lang="en-US" sz="2800" dirty="0" smtClean="0">
                <a:hlinkClick r:id="rId3"/>
              </a:rPr>
              <a:t>Sample audience type</a:t>
            </a:r>
            <a:r>
              <a:rPr lang="en-US" sz="2800" dirty="0" smtClean="0"/>
              <a:t>:   CEO, CFO</a:t>
            </a:r>
            <a:endParaRPr lang="en-US" sz="2800" dirty="0"/>
          </a:p>
        </p:txBody>
      </p:sp>
      <p:sp>
        <p:nvSpPr>
          <p:cNvPr id="7" name="TextBox 6"/>
          <p:cNvSpPr txBox="1"/>
          <p:nvPr/>
        </p:nvSpPr>
        <p:spPr>
          <a:xfrm>
            <a:off x="8051123" y="6488668"/>
            <a:ext cx="4140877" cy="338554"/>
          </a:xfrm>
          <a:prstGeom prst="rect">
            <a:avLst/>
          </a:prstGeom>
          <a:noFill/>
        </p:spPr>
        <p:txBody>
          <a:bodyPr wrap="none" rtlCol="0">
            <a:spAutoFit/>
          </a:bodyPr>
          <a:lstStyle/>
          <a:p>
            <a:pPr algn="r"/>
            <a:r>
              <a:rPr lang="en-US" sz="1600" b="1" dirty="0">
                <a:solidFill>
                  <a:srgbClr val="EBEBEB">
                    <a:lumMod val="75000"/>
                  </a:srgbClr>
                </a:solidFill>
              </a:rPr>
              <a:t>Technical Communication for Engineers</a:t>
            </a:r>
          </a:p>
        </p:txBody>
      </p:sp>
      <p:pic>
        <p:nvPicPr>
          <p:cNvPr id="12" name="Picture 11"/>
          <p:cNvPicPr>
            <a:picLocks noChangeAspect="1" noChangeArrowheads="1"/>
          </p:cNvPicPr>
          <p:nvPr/>
        </p:nvPicPr>
        <p:blipFill rotWithShape="1">
          <a:blip r:embed="rId4"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5">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12289" y="5897959"/>
            <a:ext cx="1121579" cy="969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8109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457200" y="176208"/>
            <a:ext cx="11506200" cy="4739759"/>
          </a:xfrm>
          <a:prstGeom prst="rect">
            <a:avLst/>
          </a:prstGeom>
          <a:noFill/>
        </p:spPr>
        <p:txBody>
          <a:bodyPr wrap="square" rtlCol="0">
            <a:spAutoFit/>
          </a:bodyPr>
          <a:lstStyle/>
          <a:p>
            <a:pPr algn="ctr"/>
            <a:r>
              <a:rPr lang="en-US" sz="4400" b="1" dirty="0"/>
              <a:t>The Multi-Tech Audience</a:t>
            </a:r>
          </a:p>
          <a:p>
            <a:endParaRPr lang="en-US" sz="3000" dirty="0" smtClean="0"/>
          </a:p>
          <a:p>
            <a:r>
              <a:rPr lang="en-US" sz="3000" dirty="0" smtClean="0"/>
              <a:t>Can </a:t>
            </a:r>
            <a:r>
              <a:rPr lang="en-US" sz="3000" dirty="0"/>
              <a:t>include a combination of high-tech, low-tech, and managerial audiences and who:</a:t>
            </a:r>
          </a:p>
          <a:p>
            <a:pPr marL="914400" lvl="1" indent="-457200">
              <a:buFont typeface="Arial" panose="020B0604020202020204" pitchFamily="34" charset="0"/>
              <a:buChar char="•"/>
            </a:pPr>
            <a:r>
              <a:rPr lang="en-US" sz="2800" dirty="0" smtClean="0"/>
              <a:t>may </a:t>
            </a:r>
            <a:r>
              <a:rPr lang="en-US" sz="2800" dirty="0"/>
              <a:t>or may not be familiar with the subject matter.</a:t>
            </a:r>
          </a:p>
          <a:p>
            <a:pPr marL="914400" lvl="1" indent="-457200">
              <a:buFont typeface="Arial" panose="020B0604020202020204" pitchFamily="34" charset="0"/>
              <a:buChar char="•"/>
            </a:pPr>
            <a:r>
              <a:rPr lang="en-US" sz="2800" dirty="0"/>
              <a:t>need jargon, acronyms, processes, and terms defined.</a:t>
            </a:r>
          </a:p>
          <a:p>
            <a:pPr marL="914400" lvl="1" indent="-457200">
              <a:buFont typeface="Arial" panose="020B0604020202020204" pitchFamily="34" charset="0"/>
              <a:buChar char="•"/>
            </a:pPr>
            <a:r>
              <a:rPr lang="en-US" sz="2800" dirty="0"/>
              <a:t>need background information.</a:t>
            </a:r>
          </a:p>
          <a:p>
            <a:endParaRPr lang="en-US" sz="2800" dirty="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p:txBody>
      </p:sp>
      <p:sp>
        <p:nvSpPr>
          <p:cNvPr id="2" name="AutoShape 2" descr="Image result for image of tower of babel"/>
          <p:cNvSpPr>
            <a:spLocks noChangeAspect="1" noChangeArrowheads="1"/>
          </p:cNvSpPr>
          <p:nvPr/>
        </p:nvSpPr>
        <p:spPr bwMode="auto">
          <a:xfrm>
            <a:off x="3429000" y="2768844"/>
            <a:ext cx="1504950" cy="12858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 name="TextBox 10"/>
          <p:cNvSpPr txBox="1"/>
          <p:nvPr/>
        </p:nvSpPr>
        <p:spPr>
          <a:xfrm>
            <a:off x="5083833" y="8205788"/>
            <a:ext cx="5334000" cy="369332"/>
          </a:xfrm>
          <a:prstGeom prst="rect">
            <a:avLst/>
          </a:prstGeom>
          <a:noFill/>
        </p:spPr>
        <p:txBody>
          <a:bodyPr wrap="square" rtlCol="0">
            <a:spAutoFit/>
          </a:bodyPr>
          <a:lstStyle/>
          <a:p>
            <a:r>
              <a:rPr lang="en-US" dirty="0"/>
              <a:t>to</a:t>
            </a:r>
          </a:p>
        </p:txBody>
      </p:sp>
      <p:sp>
        <p:nvSpPr>
          <p:cNvPr id="6" name="TextBox 5"/>
          <p:cNvSpPr txBox="1"/>
          <p:nvPr/>
        </p:nvSpPr>
        <p:spPr>
          <a:xfrm>
            <a:off x="8051123" y="6488668"/>
            <a:ext cx="4140877" cy="338554"/>
          </a:xfrm>
          <a:prstGeom prst="rect">
            <a:avLst/>
          </a:prstGeom>
          <a:noFill/>
        </p:spPr>
        <p:txBody>
          <a:bodyPr wrap="none" rtlCol="0">
            <a:spAutoFit/>
          </a:bodyPr>
          <a:lstStyle/>
          <a:p>
            <a:pPr algn="r"/>
            <a:r>
              <a:rPr lang="en-US" sz="1600" b="1" dirty="0">
                <a:solidFill>
                  <a:srgbClr val="EBEBEB">
                    <a:lumMod val="75000"/>
                  </a:srgbClr>
                </a:solidFill>
              </a:rPr>
              <a:t>Technical Communication for Engineers</a:t>
            </a:r>
          </a:p>
        </p:txBody>
      </p:sp>
      <p:pic>
        <p:nvPicPr>
          <p:cNvPr id="9" name="Picture 8"/>
          <p:cNvPicPr>
            <a:picLocks noChangeAspect="1" noChangeArrowheads="1"/>
          </p:cNvPicPr>
          <p:nvPr/>
        </p:nvPicPr>
        <p:blipFill rotWithShape="1">
          <a:blip r:embed="rId3"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4">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12289" y="5897959"/>
            <a:ext cx="1121579" cy="969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50631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AutoShape 2" descr="Image result for image of tower of babel"/>
          <p:cNvSpPr>
            <a:spLocks noChangeAspect="1" noChangeArrowheads="1"/>
          </p:cNvSpPr>
          <p:nvPr/>
        </p:nvSpPr>
        <p:spPr bwMode="auto">
          <a:xfrm>
            <a:off x="3429000" y="2768844"/>
            <a:ext cx="1504950" cy="12858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 name="TextBox 10"/>
          <p:cNvSpPr txBox="1"/>
          <p:nvPr/>
        </p:nvSpPr>
        <p:spPr>
          <a:xfrm>
            <a:off x="5083833" y="8205788"/>
            <a:ext cx="5334000" cy="369332"/>
          </a:xfrm>
          <a:prstGeom prst="rect">
            <a:avLst/>
          </a:prstGeom>
          <a:noFill/>
        </p:spPr>
        <p:txBody>
          <a:bodyPr wrap="square" rtlCol="0">
            <a:spAutoFit/>
          </a:bodyPr>
          <a:lstStyle/>
          <a:p>
            <a:r>
              <a:rPr lang="en-US" dirty="0"/>
              <a:t>to</a:t>
            </a:r>
          </a:p>
        </p:txBody>
      </p:sp>
      <p:sp>
        <p:nvSpPr>
          <p:cNvPr id="6" name="TextBox 2"/>
          <p:cNvSpPr txBox="1"/>
          <p:nvPr/>
        </p:nvSpPr>
        <p:spPr>
          <a:xfrm>
            <a:off x="304800" y="38100"/>
            <a:ext cx="11963400" cy="2062103"/>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4400" b="1" dirty="0"/>
              <a:t>The No-Tech (Lay) </a:t>
            </a:r>
            <a:r>
              <a:rPr lang="en-US" sz="4400" b="1" dirty="0" smtClean="0"/>
              <a:t>Audience**</a:t>
            </a:r>
            <a:endParaRPr lang="en-US" sz="4400" b="1" dirty="0"/>
          </a:p>
          <a:p>
            <a:r>
              <a:rPr lang="en-US" sz="2800" dirty="0"/>
              <a:t> </a:t>
            </a:r>
          </a:p>
          <a:p>
            <a:r>
              <a:rPr lang="en-US" sz="2800" dirty="0"/>
              <a:t>Who are they?  Customers or clients who neither work for your company nor have any knowledge about your field and who:</a:t>
            </a:r>
          </a:p>
        </p:txBody>
      </p:sp>
      <p:sp>
        <p:nvSpPr>
          <p:cNvPr id="4" name="Rectangle 3"/>
          <p:cNvSpPr/>
          <p:nvPr/>
        </p:nvSpPr>
        <p:spPr>
          <a:xfrm>
            <a:off x="914400" y="2274838"/>
            <a:ext cx="10363200" cy="3108543"/>
          </a:xfrm>
          <a:prstGeom prst="rect">
            <a:avLst/>
          </a:prstGeom>
        </p:spPr>
        <p:txBody>
          <a:bodyPr wrap="square">
            <a:spAutoFit/>
          </a:bodyPr>
          <a:lstStyle/>
          <a:p>
            <a:pPr marL="285750" indent="-285750">
              <a:buFont typeface="Arial" panose="020B0604020202020204" pitchFamily="34" charset="0"/>
              <a:buChar char="•"/>
            </a:pPr>
            <a:r>
              <a:rPr lang="en-US" sz="2800" dirty="0"/>
              <a:t>are unfamiliar with your subject matter and terminology.  </a:t>
            </a:r>
          </a:p>
          <a:p>
            <a:pPr marL="285750" indent="-285750">
              <a:buFont typeface="Arial" panose="020B0604020202020204" pitchFamily="34" charset="0"/>
              <a:buChar char="•"/>
            </a:pPr>
            <a:r>
              <a:rPr lang="en-US" sz="2800" dirty="0"/>
              <a:t>need the topic explained through careful word usage, depth of detail, and simple graphics.</a:t>
            </a:r>
          </a:p>
          <a:p>
            <a:pPr marL="285750" indent="-285750">
              <a:buFont typeface="Arial" panose="020B0604020202020204" pitchFamily="34" charset="0"/>
              <a:buChar char="•"/>
            </a:pPr>
            <a:r>
              <a:rPr lang="en-US" sz="2800" dirty="0"/>
              <a:t>don’t understand terminology, jargon, abbreviations, or acronyms—define thoroughly or don’t use at all.</a:t>
            </a:r>
          </a:p>
          <a:p>
            <a:pPr marL="285750" indent="-285750">
              <a:buFont typeface="Arial" panose="020B0604020202020204" pitchFamily="34" charset="0"/>
              <a:buChar char="•"/>
            </a:pPr>
            <a:r>
              <a:rPr lang="en-US" sz="2800" dirty="0"/>
              <a:t>need background information</a:t>
            </a:r>
            <a:r>
              <a:rPr lang="en-US" sz="2800" dirty="0" smtClean="0"/>
              <a:t>.</a:t>
            </a:r>
          </a:p>
          <a:p>
            <a:pPr marL="285750" indent="-285750">
              <a:buFont typeface="Arial" panose="020B0604020202020204" pitchFamily="34" charset="0"/>
              <a:buChar char="•"/>
            </a:pPr>
            <a:r>
              <a:rPr lang="en-US" sz="2800" dirty="0" smtClean="0"/>
              <a:t>may be educated or uneducated </a:t>
            </a:r>
            <a:endParaRPr lang="en-US" sz="2800" dirty="0"/>
          </a:p>
        </p:txBody>
      </p:sp>
      <p:sp>
        <p:nvSpPr>
          <p:cNvPr id="7" name="TextBox 6"/>
          <p:cNvSpPr txBox="1"/>
          <p:nvPr/>
        </p:nvSpPr>
        <p:spPr>
          <a:xfrm>
            <a:off x="4933950" y="5446500"/>
            <a:ext cx="6553200" cy="830997"/>
          </a:xfrm>
          <a:prstGeom prst="rect">
            <a:avLst/>
          </a:prstGeom>
          <a:noFill/>
        </p:spPr>
        <p:txBody>
          <a:bodyPr wrap="square" rtlCol="0">
            <a:spAutoFit/>
          </a:bodyPr>
          <a:lstStyle/>
          <a:p>
            <a:r>
              <a:rPr lang="en-US" sz="2400" dirty="0" smtClean="0"/>
              <a:t>**The average adult in the US reads on a 5</a:t>
            </a:r>
            <a:r>
              <a:rPr lang="en-US" sz="2400" baseline="30000" dirty="0" smtClean="0"/>
              <a:t>th</a:t>
            </a:r>
            <a:r>
              <a:rPr lang="en-US" sz="2400" dirty="0" smtClean="0"/>
              <a:t> grade level.  </a:t>
            </a:r>
            <a:endParaRPr lang="en-US" sz="2400" dirty="0"/>
          </a:p>
        </p:txBody>
      </p:sp>
      <p:sp>
        <p:nvSpPr>
          <p:cNvPr id="8" name="TextBox 7"/>
          <p:cNvSpPr txBox="1"/>
          <p:nvPr/>
        </p:nvSpPr>
        <p:spPr>
          <a:xfrm>
            <a:off x="8051123" y="6488668"/>
            <a:ext cx="4140877" cy="338554"/>
          </a:xfrm>
          <a:prstGeom prst="rect">
            <a:avLst/>
          </a:prstGeom>
          <a:noFill/>
        </p:spPr>
        <p:txBody>
          <a:bodyPr wrap="none" rtlCol="0">
            <a:spAutoFit/>
          </a:bodyPr>
          <a:lstStyle/>
          <a:p>
            <a:pPr algn="r"/>
            <a:r>
              <a:rPr lang="en-US" sz="1600" b="1" dirty="0">
                <a:solidFill>
                  <a:srgbClr val="EBEBEB">
                    <a:lumMod val="75000"/>
                  </a:srgbClr>
                </a:solidFill>
              </a:rPr>
              <a:t>Technical Communication for Engineers</a:t>
            </a:r>
          </a:p>
        </p:txBody>
      </p:sp>
      <p:pic>
        <p:nvPicPr>
          <p:cNvPr id="12" name="Picture 11"/>
          <p:cNvPicPr>
            <a:picLocks noChangeAspect="1" noChangeArrowheads="1"/>
          </p:cNvPicPr>
          <p:nvPr/>
        </p:nvPicPr>
        <p:blipFill rotWithShape="1">
          <a:blip r:embed="rId3"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4">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12289" y="5897959"/>
            <a:ext cx="1121579" cy="969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20605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2114277" y="176211"/>
            <a:ext cx="8357090" cy="2554545"/>
          </a:xfrm>
          <a:prstGeom prst="rect">
            <a:avLst/>
          </a:prstGeom>
          <a:noFill/>
        </p:spPr>
        <p:txBody>
          <a:bodyPr wrap="square" rtlCol="0">
            <a:spAutoFit/>
          </a:bodyPr>
          <a:lstStyle/>
          <a:p>
            <a:pPr algn="ctr"/>
            <a:r>
              <a:rPr lang="en-US" sz="4400" b="1" dirty="0"/>
              <a:t>Examples From Engineering Texts</a:t>
            </a:r>
          </a:p>
          <a:p>
            <a:pPr algn="ctr"/>
            <a:endParaRPr lang="en-US" sz="4400" b="1" dirty="0"/>
          </a:p>
          <a:p>
            <a:r>
              <a:rPr lang="en-US" sz="2800" dirty="0"/>
              <a:t> </a:t>
            </a:r>
          </a:p>
        </p:txBody>
      </p:sp>
      <p:sp>
        <p:nvSpPr>
          <p:cNvPr id="2" name="AutoShape 2" descr="Image result for image of tower of babel"/>
          <p:cNvSpPr>
            <a:spLocks noChangeAspect="1" noChangeArrowheads="1"/>
          </p:cNvSpPr>
          <p:nvPr/>
        </p:nvSpPr>
        <p:spPr bwMode="auto">
          <a:xfrm>
            <a:off x="3429000" y="2768844"/>
            <a:ext cx="1504950" cy="12858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 name="TextBox 10"/>
          <p:cNvSpPr txBox="1"/>
          <p:nvPr/>
        </p:nvSpPr>
        <p:spPr>
          <a:xfrm>
            <a:off x="5083833" y="8205788"/>
            <a:ext cx="5334000" cy="369332"/>
          </a:xfrm>
          <a:prstGeom prst="rect">
            <a:avLst/>
          </a:prstGeom>
          <a:noFill/>
        </p:spPr>
        <p:txBody>
          <a:bodyPr wrap="square" rtlCol="0">
            <a:spAutoFit/>
          </a:bodyPr>
          <a:lstStyle/>
          <a:p>
            <a:r>
              <a:rPr lang="en-US" dirty="0"/>
              <a:t>to</a:t>
            </a:r>
          </a:p>
        </p:txBody>
      </p:sp>
      <p:sp>
        <p:nvSpPr>
          <p:cNvPr id="10" name="TextBox 9"/>
          <p:cNvSpPr txBox="1"/>
          <p:nvPr/>
        </p:nvSpPr>
        <p:spPr>
          <a:xfrm>
            <a:off x="381000" y="1676403"/>
            <a:ext cx="11125200" cy="3293209"/>
          </a:xfrm>
          <a:prstGeom prst="rect">
            <a:avLst/>
          </a:prstGeom>
          <a:noFill/>
        </p:spPr>
        <p:txBody>
          <a:bodyPr wrap="square" rtlCol="0">
            <a:spAutoFit/>
          </a:bodyPr>
          <a:lstStyle/>
          <a:p>
            <a:r>
              <a:rPr lang="en-US" sz="2400" dirty="0"/>
              <a:t>“</a:t>
            </a:r>
            <a:r>
              <a:rPr lang="en-US" sz="2400" u="sng" dirty="0"/>
              <a:t>Infant mortality </a:t>
            </a:r>
            <a:r>
              <a:rPr lang="en-US" sz="2400" dirty="0"/>
              <a:t>includes two</a:t>
            </a:r>
            <a:r>
              <a:rPr lang="en-US" sz="2400" i="1" dirty="0"/>
              <a:t> </a:t>
            </a:r>
            <a:r>
              <a:rPr lang="en-US" sz="2400" dirty="0"/>
              <a:t>major elements</a:t>
            </a:r>
            <a:r>
              <a:rPr lang="en-US" sz="2400" i="1" dirty="0"/>
              <a:t>, </a:t>
            </a:r>
            <a:r>
              <a:rPr lang="en-US" sz="2400" dirty="0" smtClean="0"/>
              <a:t>DOAs </a:t>
            </a:r>
            <a:r>
              <a:rPr lang="en-US" sz="2400" dirty="0"/>
              <a:t>and </a:t>
            </a:r>
            <a:r>
              <a:rPr lang="en-US" sz="2400" dirty="0" smtClean="0"/>
              <a:t>DOFs.  </a:t>
            </a:r>
            <a:r>
              <a:rPr lang="en-US" sz="2400" dirty="0"/>
              <a:t>DOAs are devices that fail when initially tested after shipment or incorporation in the next assembly level.  For example, incoming inspection failures, first circuit pack failures, and equipment turn-on failures after installations are all DOAs.  The length of the </a:t>
            </a:r>
            <a:r>
              <a:rPr lang="en-US" sz="2400" u="sng" dirty="0"/>
              <a:t>infant mortality</a:t>
            </a:r>
            <a:r>
              <a:rPr lang="en-US" sz="2400" dirty="0"/>
              <a:t> period cannot be exactly defined, but generally it has its greatest impact in the first year of device use.”</a:t>
            </a:r>
            <a:endParaRPr lang="en-US" sz="2000" i="1" dirty="0"/>
          </a:p>
          <a:p>
            <a:r>
              <a:rPr lang="en-US" sz="2000" i="1" dirty="0"/>
              <a:t>		</a:t>
            </a:r>
            <a:endParaRPr lang="en-US" sz="2000" i="1" dirty="0" smtClean="0"/>
          </a:p>
          <a:p>
            <a:r>
              <a:rPr lang="en-US" sz="2000" i="1" dirty="0"/>
              <a:t>	</a:t>
            </a:r>
            <a:r>
              <a:rPr lang="en-US" sz="2000" i="1" dirty="0" smtClean="0"/>
              <a:t>			C.M</a:t>
            </a:r>
            <a:r>
              <a:rPr lang="en-US" sz="2000" i="1" dirty="0"/>
              <a:t>. Bailey, “Semiconductor Reliability,” Electronics 	</a:t>
            </a:r>
            <a:r>
              <a:rPr lang="en-US" sz="2000" i="1" dirty="0" smtClean="0"/>
              <a:t>Engineer’s </a:t>
            </a:r>
            <a:r>
              <a:rPr lang="en-US" sz="2000" i="1" dirty="0"/>
              <a:t>Handbook</a:t>
            </a:r>
          </a:p>
        </p:txBody>
      </p:sp>
      <p:sp>
        <p:nvSpPr>
          <p:cNvPr id="7" name="TextBox 6"/>
          <p:cNvSpPr txBox="1"/>
          <p:nvPr/>
        </p:nvSpPr>
        <p:spPr>
          <a:xfrm>
            <a:off x="8051123" y="6488668"/>
            <a:ext cx="4140877" cy="338554"/>
          </a:xfrm>
          <a:prstGeom prst="rect">
            <a:avLst/>
          </a:prstGeom>
          <a:noFill/>
        </p:spPr>
        <p:txBody>
          <a:bodyPr wrap="none" rtlCol="0">
            <a:spAutoFit/>
          </a:bodyPr>
          <a:lstStyle/>
          <a:p>
            <a:pPr algn="r"/>
            <a:r>
              <a:rPr lang="en-US" sz="1600" b="1" dirty="0">
                <a:solidFill>
                  <a:srgbClr val="EBEBEB">
                    <a:lumMod val="75000"/>
                  </a:srgbClr>
                </a:solidFill>
              </a:rPr>
              <a:t>Technical Communication for Engineers</a:t>
            </a:r>
          </a:p>
        </p:txBody>
      </p:sp>
      <p:pic>
        <p:nvPicPr>
          <p:cNvPr id="12" name="Picture 11"/>
          <p:cNvPicPr>
            <a:picLocks noChangeAspect="1" noChangeArrowheads="1"/>
          </p:cNvPicPr>
          <p:nvPr/>
        </p:nvPicPr>
        <p:blipFill rotWithShape="1">
          <a:blip r:embed="rId3"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4">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12289" y="5897959"/>
            <a:ext cx="1121579" cy="969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64405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1143000" y="176211"/>
            <a:ext cx="9328367" cy="1877437"/>
          </a:xfrm>
          <a:prstGeom prst="rect">
            <a:avLst/>
          </a:prstGeom>
          <a:noFill/>
        </p:spPr>
        <p:txBody>
          <a:bodyPr wrap="square" rtlCol="0">
            <a:spAutoFit/>
          </a:bodyPr>
          <a:lstStyle/>
          <a:p>
            <a:pPr algn="ctr"/>
            <a:r>
              <a:rPr lang="en-US" sz="4400" b="1" dirty="0"/>
              <a:t>Examples From Engineering Texts</a:t>
            </a:r>
          </a:p>
          <a:p>
            <a:pPr algn="ctr"/>
            <a:endParaRPr lang="en-US" sz="4400" b="1" dirty="0"/>
          </a:p>
          <a:p>
            <a:r>
              <a:rPr lang="en-US" sz="2800" dirty="0"/>
              <a:t> </a:t>
            </a:r>
          </a:p>
        </p:txBody>
      </p:sp>
      <p:sp>
        <p:nvSpPr>
          <p:cNvPr id="2" name="AutoShape 2" descr="Image result for image of tower of babel"/>
          <p:cNvSpPr>
            <a:spLocks noChangeAspect="1" noChangeArrowheads="1"/>
          </p:cNvSpPr>
          <p:nvPr/>
        </p:nvSpPr>
        <p:spPr bwMode="auto">
          <a:xfrm>
            <a:off x="3429000" y="2768844"/>
            <a:ext cx="1504950" cy="12858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 name="TextBox 10"/>
          <p:cNvSpPr txBox="1"/>
          <p:nvPr/>
        </p:nvSpPr>
        <p:spPr>
          <a:xfrm>
            <a:off x="5083833" y="8205788"/>
            <a:ext cx="5334000" cy="369332"/>
          </a:xfrm>
          <a:prstGeom prst="rect">
            <a:avLst/>
          </a:prstGeom>
          <a:noFill/>
        </p:spPr>
        <p:txBody>
          <a:bodyPr wrap="square" rtlCol="0">
            <a:spAutoFit/>
          </a:bodyPr>
          <a:lstStyle/>
          <a:p>
            <a:r>
              <a:rPr lang="en-US" dirty="0"/>
              <a:t>to</a:t>
            </a:r>
          </a:p>
        </p:txBody>
      </p:sp>
      <p:sp>
        <p:nvSpPr>
          <p:cNvPr id="10" name="TextBox 9"/>
          <p:cNvSpPr txBox="1"/>
          <p:nvPr/>
        </p:nvSpPr>
        <p:spPr>
          <a:xfrm>
            <a:off x="457200" y="1447800"/>
            <a:ext cx="11353800" cy="2923877"/>
          </a:xfrm>
          <a:prstGeom prst="rect">
            <a:avLst/>
          </a:prstGeom>
          <a:noFill/>
        </p:spPr>
        <p:txBody>
          <a:bodyPr wrap="square" rtlCol="0">
            <a:spAutoFit/>
          </a:bodyPr>
          <a:lstStyle/>
          <a:p>
            <a:r>
              <a:rPr lang="en-US" sz="2400" dirty="0"/>
              <a:t>A </a:t>
            </a:r>
            <a:r>
              <a:rPr lang="en-US" sz="2400" u="sng" dirty="0"/>
              <a:t>master-to-slave</a:t>
            </a:r>
            <a:r>
              <a:rPr lang="en-US" sz="2400" dirty="0"/>
              <a:t> exchange…occurs only when requested by the </a:t>
            </a:r>
            <a:r>
              <a:rPr lang="en-US" sz="2400" u="sng" dirty="0"/>
              <a:t>master</a:t>
            </a:r>
            <a:r>
              <a:rPr lang="en-US" sz="2400" dirty="0"/>
              <a:t>.  The </a:t>
            </a:r>
            <a:r>
              <a:rPr lang="en-US" sz="2400" u="sng" dirty="0"/>
              <a:t>slave</a:t>
            </a:r>
            <a:r>
              <a:rPr lang="en-US" sz="2400" dirty="0"/>
              <a:t> waits for the </a:t>
            </a:r>
            <a:r>
              <a:rPr lang="en-US" sz="2400" u="sng" dirty="0"/>
              <a:t>master</a:t>
            </a:r>
            <a:r>
              <a:rPr lang="en-US" sz="2400" dirty="0"/>
              <a:t> to assert MASTER RDY before placing data on the bus and asserting SLAVE RDY.  After the </a:t>
            </a:r>
            <a:r>
              <a:rPr lang="en-US" sz="2400" u="sng" dirty="0"/>
              <a:t>master</a:t>
            </a:r>
            <a:r>
              <a:rPr lang="en-US" sz="2400" dirty="0"/>
              <a:t> reads the data, it drops MASTER RDY, confirming the receipt.  The slave acknowledges by lowering SLAVE RDY.  After transferring the specified number of bytes, the </a:t>
            </a:r>
            <a:r>
              <a:rPr lang="en-US" sz="2400" u="sng" dirty="0"/>
              <a:t>slave</a:t>
            </a:r>
            <a:r>
              <a:rPr lang="en-US" sz="2400" dirty="0"/>
              <a:t> again looks for commands from the </a:t>
            </a:r>
            <a:r>
              <a:rPr lang="en-US" sz="2400" u="sng" dirty="0"/>
              <a:t>master</a:t>
            </a:r>
            <a:r>
              <a:rPr lang="en-US" sz="2400" dirty="0"/>
              <a:t>.</a:t>
            </a:r>
          </a:p>
          <a:p>
            <a:pPr algn="r"/>
            <a:endParaRPr lang="en-US" sz="2000" i="1" dirty="0"/>
          </a:p>
          <a:p>
            <a:pPr algn="r"/>
            <a:r>
              <a:rPr lang="en-US" sz="2000" i="1" dirty="0"/>
              <a:t>D.S. Stout, Microprocessor Applications, 17-9, 17-10</a:t>
            </a:r>
          </a:p>
        </p:txBody>
      </p:sp>
      <p:sp>
        <p:nvSpPr>
          <p:cNvPr id="9" name="TextBox 8"/>
          <p:cNvSpPr txBox="1"/>
          <p:nvPr/>
        </p:nvSpPr>
        <p:spPr>
          <a:xfrm>
            <a:off x="8051123" y="6488668"/>
            <a:ext cx="4140877" cy="338554"/>
          </a:xfrm>
          <a:prstGeom prst="rect">
            <a:avLst/>
          </a:prstGeom>
          <a:noFill/>
        </p:spPr>
        <p:txBody>
          <a:bodyPr wrap="none" rtlCol="0">
            <a:spAutoFit/>
          </a:bodyPr>
          <a:lstStyle/>
          <a:p>
            <a:pPr algn="r"/>
            <a:r>
              <a:rPr lang="en-US" sz="1600" b="1" dirty="0">
                <a:solidFill>
                  <a:srgbClr val="EBEBEB">
                    <a:lumMod val="75000"/>
                  </a:srgbClr>
                </a:solidFill>
              </a:rPr>
              <a:t>Technical Communication for Engineers</a:t>
            </a:r>
          </a:p>
        </p:txBody>
      </p:sp>
      <p:pic>
        <p:nvPicPr>
          <p:cNvPr id="12" name="Picture 11"/>
          <p:cNvPicPr>
            <a:picLocks noChangeAspect="1" noChangeArrowheads="1"/>
          </p:cNvPicPr>
          <p:nvPr/>
        </p:nvPicPr>
        <p:blipFill rotWithShape="1">
          <a:blip r:embed="rId3"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4">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12289" y="5897959"/>
            <a:ext cx="1121579" cy="969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20579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1966253" y="150120"/>
            <a:ext cx="8670102" cy="769441"/>
          </a:xfrm>
          <a:prstGeom prst="rect">
            <a:avLst/>
          </a:prstGeom>
          <a:noFill/>
        </p:spPr>
        <p:txBody>
          <a:bodyPr wrap="square" rtlCol="0">
            <a:spAutoFit/>
          </a:bodyPr>
          <a:lstStyle/>
          <a:p>
            <a:pPr algn="ctr"/>
            <a:r>
              <a:rPr lang="en-US" sz="4400" b="1" dirty="0"/>
              <a:t>Audience Adaptation</a:t>
            </a:r>
            <a:endParaRPr lang="en-US" sz="2400" dirty="0"/>
          </a:p>
        </p:txBody>
      </p:sp>
      <p:sp>
        <p:nvSpPr>
          <p:cNvPr id="2" name="AutoShape 2" descr="Image result for image of tower of babel"/>
          <p:cNvSpPr>
            <a:spLocks noChangeAspect="1" noChangeArrowheads="1"/>
          </p:cNvSpPr>
          <p:nvPr/>
        </p:nvSpPr>
        <p:spPr bwMode="auto">
          <a:xfrm>
            <a:off x="3429000" y="2768844"/>
            <a:ext cx="1504950" cy="12858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 name="TextBox 10"/>
          <p:cNvSpPr txBox="1"/>
          <p:nvPr/>
        </p:nvSpPr>
        <p:spPr>
          <a:xfrm>
            <a:off x="5083833" y="8205788"/>
            <a:ext cx="5334000" cy="369332"/>
          </a:xfrm>
          <a:prstGeom prst="rect">
            <a:avLst/>
          </a:prstGeom>
          <a:noFill/>
        </p:spPr>
        <p:txBody>
          <a:bodyPr wrap="square" rtlCol="0">
            <a:spAutoFit/>
          </a:bodyPr>
          <a:lstStyle/>
          <a:p>
            <a:r>
              <a:rPr lang="en-US" dirty="0"/>
              <a:t>to</a:t>
            </a:r>
          </a:p>
        </p:txBody>
      </p:sp>
      <p:pic>
        <p:nvPicPr>
          <p:cNvPr id="4" name="Picture 3"/>
          <p:cNvPicPr>
            <a:picLocks noChangeAspect="1"/>
          </p:cNvPicPr>
          <p:nvPr/>
        </p:nvPicPr>
        <p:blipFill>
          <a:blip r:embed="rId3"/>
          <a:stretch>
            <a:fillRect/>
          </a:stretch>
        </p:blipFill>
        <p:spPr>
          <a:xfrm>
            <a:off x="1503085" y="1066800"/>
            <a:ext cx="9596437" cy="5417193"/>
          </a:xfrm>
          <a:prstGeom prst="rect">
            <a:avLst/>
          </a:prstGeom>
        </p:spPr>
      </p:pic>
      <p:sp>
        <p:nvSpPr>
          <p:cNvPr id="7" name="TextBox 6"/>
          <p:cNvSpPr txBox="1"/>
          <p:nvPr/>
        </p:nvSpPr>
        <p:spPr>
          <a:xfrm>
            <a:off x="8051123" y="6488668"/>
            <a:ext cx="4140877" cy="338554"/>
          </a:xfrm>
          <a:prstGeom prst="rect">
            <a:avLst/>
          </a:prstGeom>
          <a:noFill/>
        </p:spPr>
        <p:txBody>
          <a:bodyPr wrap="none" rtlCol="0">
            <a:spAutoFit/>
          </a:bodyPr>
          <a:lstStyle/>
          <a:p>
            <a:pPr algn="r"/>
            <a:r>
              <a:rPr lang="en-US" sz="1600" b="1" dirty="0">
                <a:solidFill>
                  <a:srgbClr val="EBEBEB">
                    <a:lumMod val="75000"/>
                  </a:srgbClr>
                </a:solidFill>
              </a:rPr>
              <a:t>Technical Communication for Engineers</a:t>
            </a:r>
          </a:p>
        </p:txBody>
      </p:sp>
      <p:pic>
        <p:nvPicPr>
          <p:cNvPr id="10" name="Picture 9"/>
          <p:cNvPicPr>
            <a:picLocks noChangeAspect="1" noChangeArrowheads="1"/>
          </p:cNvPicPr>
          <p:nvPr/>
        </p:nvPicPr>
        <p:blipFill rotWithShape="1">
          <a:blip r:embed="rId4"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5">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12289" y="5897959"/>
            <a:ext cx="1121579" cy="969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26729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1966253" y="150120"/>
            <a:ext cx="8670102" cy="769441"/>
          </a:xfrm>
          <a:prstGeom prst="rect">
            <a:avLst/>
          </a:prstGeom>
          <a:noFill/>
        </p:spPr>
        <p:txBody>
          <a:bodyPr wrap="square" rtlCol="0">
            <a:spAutoFit/>
          </a:bodyPr>
          <a:lstStyle/>
          <a:p>
            <a:pPr algn="ctr"/>
            <a:r>
              <a:rPr lang="en-US" sz="4400" b="1" dirty="0"/>
              <a:t>Audience Adaptation</a:t>
            </a:r>
            <a:endParaRPr lang="en-US" sz="2400" dirty="0"/>
          </a:p>
        </p:txBody>
      </p:sp>
      <p:sp>
        <p:nvSpPr>
          <p:cNvPr id="2" name="AutoShape 2" descr="Image result for image of tower of babel"/>
          <p:cNvSpPr>
            <a:spLocks noChangeAspect="1" noChangeArrowheads="1"/>
          </p:cNvSpPr>
          <p:nvPr/>
        </p:nvSpPr>
        <p:spPr bwMode="auto">
          <a:xfrm>
            <a:off x="3429000" y="2768844"/>
            <a:ext cx="1504950" cy="12858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 name="TextBox 10"/>
          <p:cNvSpPr txBox="1"/>
          <p:nvPr/>
        </p:nvSpPr>
        <p:spPr>
          <a:xfrm>
            <a:off x="5083833" y="8205788"/>
            <a:ext cx="5334000" cy="369332"/>
          </a:xfrm>
          <a:prstGeom prst="rect">
            <a:avLst/>
          </a:prstGeom>
          <a:noFill/>
        </p:spPr>
        <p:txBody>
          <a:bodyPr wrap="square" rtlCol="0">
            <a:spAutoFit/>
          </a:bodyPr>
          <a:lstStyle/>
          <a:p>
            <a:r>
              <a:rPr lang="en-US" dirty="0"/>
              <a:t>to</a:t>
            </a:r>
          </a:p>
        </p:txBody>
      </p:sp>
      <p:sp>
        <p:nvSpPr>
          <p:cNvPr id="10" name="TextBox 9"/>
          <p:cNvSpPr txBox="1"/>
          <p:nvPr/>
        </p:nvSpPr>
        <p:spPr>
          <a:xfrm>
            <a:off x="1447800" y="1143000"/>
            <a:ext cx="11201399" cy="6432530"/>
          </a:xfrm>
          <a:prstGeom prst="rect">
            <a:avLst/>
          </a:prstGeom>
          <a:noFill/>
        </p:spPr>
        <p:txBody>
          <a:bodyPr wrap="square" rtlCol="0">
            <a:spAutoFit/>
          </a:bodyPr>
          <a:lstStyle/>
          <a:p>
            <a:pPr marL="285750" indent="-285750">
              <a:buFont typeface="Arial" panose="020B0604020202020204" pitchFamily="34" charset="0"/>
              <a:buChar char="•"/>
            </a:pPr>
            <a:r>
              <a:rPr lang="en-US" sz="2800" dirty="0"/>
              <a:t>Add information readers need and omit information they don’t need</a:t>
            </a:r>
          </a:p>
          <a:p>
            <a:pPr marL="285750" indent="-285750">
              <a:buFont typeface="Arial" panose="020B0604020202020204" pitchFamily="34" charset="0"/>
              <a:buChar char="•"/>
            </a:pPr>
            <a:r>
              <a:rPr lang="en-US" sz="2800" dirty="0"/>
              <a:t>Add background information</a:t>
            </a:r>
          </a:p>
          <a:p>
            <a:pPr marL="285750" indent="-285750">
              <a:buFont typeface="Arial" panose="020B0604020202020204" pitchFamily="34" charset="0"/>
              <a:buChar char="•"/>
            </a:pPr>
            <a:r>
              <a:rPr lang="en-US" sz="2800" dirty="0"/>
              <a:t>Use appropriate language</a:t>
            </a:r>
          </a:p>
          <a:p>
            <a:pPr marL="285750" indent="-285750">
              <a:buFont typeface="Arial" panose="020B0604020202020204" pitchFamily="34" charset="0"/>
              <a:buChar char="•"/>
            </a:pPr>
            <a:r>
              <a:rPr lang="en-US" sz="2800" dirty="0"/>
              <a:t>Adapt the level of technicality </a:t>
            </a:r>
          </a:p>
          <a:p>
            <a:pPr marL="285750" indent="-285750">
              <a:buFont typeface="Arial" panose="020B0604020202020204" pitchFamily="34" charset="0"/>
              <a:buChar char="•"/>
            </a:pPr>
            <a:r>
              <a:rPr lang="en-US" sz="2800" dirty="0"/>
              <a:t>Add examples and </a:t>
            </a:r>
            <a:r>
              <a:rPr lang="en-US" sz="2800" dirty="0">
                <a:hlinkClick r:id="rId3"/>
              </a:rPr>
              <a:t>analogies</a:t>
            </a:r>
            <a:r>
              <a:rPr lang="en-US" sz="2800" dirty="0"/>
              <a:t> to help readers </a:t>
            </a:r>
            <a:r>
              <a:rPr lang="en-US" sz="2800" dirty="0" smtClean="0"/>
              <a:t>understand</a:t>
            </a:r>
          </a:p>
          <a:p>
            <a:pPr marL="285750" indent="-285750">
              <a:buFont typeface="Arial" panose="020B0604020202020204" pitchFamily="34" charset="0"/>
              <a:buChar char="•"/>
            </a:pPr>
            <a:r>
              <a:rPr lang="en-US" sz="2800" dirty="0"/>
              <a:t>Work on sentence clarity</a:t>
            </a:r>
          </a:p>
          <a:p>
            <a:pPr marL="285750" indent="-285750">
              <a:buFont typeface="Arial" panose="020B0604020202020204" pitchFamily="34" charset="0"/>
              <a:buChar char="•"/>
            </a:pPr>
            <a:r>
              <a:rPr lang="en-US" sz="2800" dirty="0"/>
              <a:t>Write logically</a:t>
            </a:r>
          </a:p>
          <a:p>
            <a:pPr marL="285750" indent="-285750">
              <a:buFont typeface="Arial" panose="020B0604020202020204" pitchFamily="34" charset="0"/>
              <a:buChar char="•"/>
            </a:pPr>
            <a:r>
              <a:rPr lang="en-US" sz="2800" dirty="0"/>
              <a:t>Use different or simpler graphics</a:t>
            </a:r>
          </a:p>
          <a:p>
            <a:pPr marL="285750" indent="-285750">
              <a:buFont typeface="Arial" panose="020B0604020202020204" pitchFamily="34" charset="0"/>
              <a:buChar char="•"/>
            </a:pPr>
            <a:r>
              <a:rPr lang="en-US" sz="2800" dirty="0"/>
              <a:t>Break text up into meaningful, usable chunks</a:t>
            </a:r>
          </a:p>
          <a:p>
            <a:pPr marL="285750" indent="-285750">
              <a:buFont typeface="Arial" panose="020B0604020202020204" pitchFamily="34" charset="0"/>
              <a:buChar char="•"/>
            </a:pPr>
            <a:r>
              <a:rPr lang="en-US" sz="2800" dirty="0"/>
              <a:t>Use headings and lists</a:t>
            </a:r>
          </a:p>
          <a:p>
            <a:pPr marL="285750" indent="-285750">
              <a:buFont typeface="Arial" panose="020B0604020202020204" pitchFamily="34" charset="0"/>
              <a:buChar char="•"/>
            </a:pPr>
            <a:r>
              <a:rPr lang="en-US" sz="2800" dirty="0"/>
              <a:t>Use the appropriate genre</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a:p>
            <a:pPr algn="r"/>
            <a:r>
              <a:rPr lang="en-US" sz="2000" dirty="0" smtClean="0"/>
              <a:t>	https</a:t>
            </a:r>
            <a:r>
              <a:rPr lang="en-US" sz="2000" dirty="0"/>
              <a:t>://www.prismnet.com/~hcexres/textbook/aud.html</a:t>
            </a:r>
          </a:p>
        </p:txBody>
      </p:sp>
      <p:sp>
        <p:nvSpPr>
          <p:cNvPr id="7" name="TextBox 6"/>
          <p:cNvSpPr txBox="1"/>
          <p:nvPr/>
        </p:nvSpPr>
        <p:spPr>
          <a:xfrm>
            <a:off x="8051123" y="6488668"/>
            <a:ext cx="4140877" cy="338554"/>
          </a:xfrm>
          <a:prstGeom prst="rect">
            <a:avLst/>
          </a:prstGeom>
          <a:noFill/>
        </p:spPr>
        <p:txBody>
          <a:bodyPr wrap="none" rtlCol="0">
            <a:spAutoFit/>
          </a:bodyPr>
          <a:lstStyle/>
          <a:p>
            <a:pPr algn="r"/>
            <a:r>
              <a:rPr lang="en-US" sz="1600" b="1" dirty="0">
                <a:solidFill>
                  <a:srgbClr val="EBEBEB">
                    <a:lumMod val="75000"/>
                  </a:srgbClr>
                </a:solidFill>
              </a:rPr>
              <a:t>Technical Communication for Engineers</a:t>
            </a:r>
          </a:p>
        </p:txBody>
      </p:sp>
      <p:pic>
        <p:nvPicPr>
          <p:cNvPr id="12" name="Picture 11"/>
          <p:cNvPicPr>
            <a:picLocks noChangeAspect="1" noChangeArrowheads="1"/>
          </p:cNvPicPr>
          <p:nvPr/>
        </p:nvPicPr>
        <p:blipFill rotWithShape="1">
          <a:blip r:embed="rId4"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5">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12289" y="5897959"/>
            <a:ext cx="1121579" cy="969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35430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extBox 8"/>
          <p:cNvSpPr txBox="1"/>
          <p:nvPr/>
        </p:nvSpPr>
        <p:spPr>
          <a:xfrm>
            <a:off x="7867493" y="6488668"/>
            <a:ext cx="4140877" cy="338554"/>
          </a:xfrm>
          <a:prstGeom prst="rect">
            <a:avLst/>
          </a:prstGeom>
          <a:noFill/>
        </p:spPr>
        <p:txBody>
          <a:bodyPr wrap="none" rtlCol="0">
            <a:spAutoFit/>
          </a:bodyPr>
          <a:lstStyle/>
          <a:p>
            <a:pPr algn="r"/>
            <a:r>
              <a:rPr lang="en-US" sz="1600" b="1" dirty="0">
                <a:solidFill>
                  <a:srgbClr val="EBEBEB">
                    <a:lumMod val="75000"/>
                  </a:srgbClr>
                </a:solidFill>
              </a:rPr>
              <a:t>Technical Communication for Engineers</a:t>
            </a:r>
          </a:p>
        </p:txBody>
      </p:sp>
      <p:sp>
        <p:nvSpPr>
          <p:cNvPr id="3" name="TextBox 2"/>
          <p:cNvSpPr txBox="1"/>
          <p:nvPr/>
        </p:nvSpPr>
        <p:spPr>
          <a:xfrm>
            <a:off x="2236841" y="202011"/>
            <a:ext cx="8357090" cy="769441"/>
          </a:xfrm>
          <a:prstGeom prst="rect">
            <a:avLst/>
          </a:prstGeom>
          <a:noFill/>
        </p:spPr>
        <p:txBody>
          <a:bodyPr wrap="square" rtlCol="0">
            <a:spAutoFit/>
          </a:bodyPr>
          <a:lstStyle/>
          <a:p>
            <a:pPr algn="ctr"/>
            <a:r>
              <a:rPr lang="en-US" sz="4400" b="1" dirty="0">
                <a:solidFill>
                  <a:prstClr val="white"/>
                </a:solidFill>
              </a:rPr>
              <a:t>The Writing Process:  3 Steps</a:t>
            </a:r>
          </a:p>
        </p:txBody>
      </p:sp>
      <p:sp>
        <p:nvSpPr>
          <p:cNvPr id="2" name="Rectangle 1"/>
          <p:cNvSpPr/>
          <p:nvPr/>
        </p:nvSpPr>
        <p:spPr>
          <a:xfrm>
            <a:off x="1600201" y="2987732"/>
            <a:ext cx="8888362" cy="1754326"/>
          </a:xfrm>
          <a:prstGeom prst="rect">
            <a:avLst/>
          </a:prstGeom>
        </p:spPr>
        <p:txBody>
          <a:bodyPr wrap="square">
            <a:spAutoFit/>
          </a:bodyPr>
          <a:lstStyle/>
          <a:p>
            <a:r>
              <a:rPr lang="en-US" sz="3600" dirty="0"/>
              <a:t>1.  Pre-Writing 		40%</a:t>
            </a:r>
          </a:p>
          <a:p>
            <a:r>
              <a:rPr lang="en-US" sz="3600" dirty="0"/>
              <a:t>2.  Writing 			</a:t>
            </a:r>
            <a:r>
              <a:rPr lang="en-US" sz="3600" dirty="0" smtClean="0"/>
              <a:t>	30</a:t>
            </a:r>
            <a:r>
              <a:rPr lang="en-US" sz="3600" dirty="0"/>
              <a:t>%</a:t>
            </a:r>
          </a:p>
          <a:p>
            <a:r>
              <a:rPr lang="en-US" sz="3600" dirty="0"/>
              <a:t>3.  Re-Writing		30%</a:t>
            </a:r>
          </a:p>
        </p:txBody>
      </p:sp>
      <p:sp>
        <p:nvSpPr>
          <p:cNvPr id="8" name="TextBox 7"/>
          <p:cNvSpPr txBox="1"/>
          <p:nvPr/>
        </p:nvSpPr>
        <p:spPr>
          <a:xfrm>
            <a:off x="1371600" y="1558123"/>
            <a:ext cx="9252438" cy="692497"/>
          </a:xfrm>
          <a:prstGeom prst="rect">
            <a:avLst/>
          </a:prstGeom>
          <a:noFill/>
        </p:spPr>
        <p:txBody>
          <a:bodyPr wrap="square" rtlCol="0">
            <a:spAutoFit/>
          </a:bodyPr>
          <a:lstStyle/>
          <a:p>
            <a:r>
              <a:rPr lang="en-US" sz="3900" dirty="0"/>
              <a:t>“Writing is a process, not an event.”</a:t>
            </a:r>
          </a:p>
        </p:txBody>
      </p:sp>
      <p:pic>
        <p:nvPicPr>
          <p:cNvPr id="10" name="Picture 9"/>
          <p:cNvPicPr>
            <a:picLocks noChangeAspect="1" noChangeArrowheads="1"/>
          </p:cNvPicPr>
          <p:nvPr/>
        </p:nvPicPr>
        <p:blipFill rotWithShape="1">
          <a:blip r:embed="rId3"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4">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12289" y="5897959"/>
            <a:ext cx="1121579" cy="969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19191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2114277" y="176211"/>
            <a:ext cx="8357090" cy="769441"/>
          </a:xfrm>
          <a:prstGeom prst="rect">
            <a:avLst/>
          </a:prstGeom>
          <a:noFill/>
        </p:spPr>
        <p:txBody>
          <a:bodyPr wrap="square" rtlCol="0">
            <a:spAutoFit/>
          </a:bodyPr>
          <a:lstStyle/>
          <a:p>
            <a:pPr algn="ctr"/>
            <a:r>
              <a:rPr lang="en-US" sz="4400" b="1" dirty="0">
                <a:solidFill>
                  <a:prstClr val="white"/>
                </a:solidFill>
              </a:rPr>
              <a:t>What is Genre?</a:t>
            </a:r>
          </a:p>
        </p:txBody>
      </p:sp>
      <p:sp>
        <p:nvSpPr>
          <p:cNvPr id="2" name="AutoShape 2" descr="Image result for image of tower of babel"/>
          <p:cNvSpPr>
            <a:spLocks noChangeAspect="1" noChangeArrowheads="1"/>
          </p:cNvSpPr>
          <p:nvPr/>
        </p:nvSpPr>
        <p:spPr bwMode="auto">
          <a:xfrm>
            <a:off x="3429000" y="2768844"/>
            <a:ext cx="1504950" cy="12858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 name="TextBox 10"/>
          <p:cNvSpPr txBox="1"/>
          <p:nvPr/>
        </p:nvSpPr>
        <p:spPr>
          <a:xfrm>
            <a:off x="5083833" y="8205788"/>
            <a:ext cx="5334000" cy="369332"/>
          </a:xfrm>
          <a:prstGeom prst="rect">
            <a:avLst/>
          </a:prstGeom>
          <a:noFill/>
        </p:spPr>
        <p:txBody>
          <a:bodyPr wrap="square" rtlCol="0">
            <a:spAutoFit/>
          </a:bodyPr>
          <a:lstStyle/>
          <a:p>
            <a:r>
              <a:rPr lang="en-US" dirty="0"/>
              <a:t>to</a:t>
            </a: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44000" y="2978178"/>
            <a:ext cx="2383371" cy="3505200"/>
          </a:xfrm>
          <a:prstGeom prst="rect">
            <a:avLst/>
          </a:prstGeom>
        </p:spPr>
      </p:pic>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987" y="1915545"/>
            <a:ext cx="3225231" cy="3266056"/>
          </a:xfrm>
          <a:prstGeom prst="rect">
            <a:avLst/>
          </a:prstGeom>
        </p:spPr>
      </p:pic>
      <p:pic>
        <p:nvPicPr>
          <p:cNvPr id="1026" name="Picture 2" descr="http://img.lum.dolimg.com/v1/images/tfa_poster_wide_header_adb92fa0.jpeg?region=61%2C271%2C1937%2C1089&amp;width=60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63436" y="1130563"/>
            <a:ext cx="5170822" cy="290427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051123" y="6488668"/>
            <a:ext cx="4140877" cy="338554"/>
          </a:xfrm>
          <a:prstGeom prst="rect">
            <a:avLst/>
          </a:prstGeom>
          <a:noFill/>
        </p:spPr>
        <p:txBody>
          <a:bodyPr wrap="none" rtlCol="0">
            <a:spAutoFit/>
          </a:bodyPr>
          <a:lstStyle/>
          <a:p>
            <a:pPr algn="r"/>
            <a:r>
              <a:rPr lang="en-US" sz="1600" b="1" dirty="0">
                <a:solidFill>
                  <a:srgbClr val="EBEBEB">
                    <a:lumMod val="75000"/>
                  </a:srgbClr>
                </a:solidFill>
              </a:rPr>
              <a:t>Technical Communication for Engineers</a:t>
            </a:r>
          </a:p>
        </p:txBody>
      </p:sp>
      <p:pic>
        <p:nvPicPr>
          <p:cNvPr id="15" name="Picture 14"/>
          <p:cNvPicPr>
            <a:picLocks noChangeAspect="1" noChangeArrowheads="1"/>
          </p:cNvPicPr>
          <p:nvPr/>
        </p:nvPicPr>
        <p:blipFill rotWithShape="1">
          <a:blip r:embed="rId6"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7">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12289" y="5897959"/>
            <a:ext cx="1121579" cy="969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27219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1066800" y="142176"/>
            <a:ext cx="10166567" cy="2862322"/>
          </a:xfrm>
          <a:prstGeom prst="rect">
            <a:avLst/>
          </a:prstGeom>
          <a:noFill/>
        </p:spPr>
        <p:txBody>
          <a:bodyPr wrap="square" rtlCol="0">
            <a:spAutoFit/>
          </a:bodyPr>
          <a:lstStyle/>
          <a:p>
            <a:pPr algn="ctr"/>
            <a:r>
              <a:rPr lang="en-US" sz="4400" b="1" dirty="0">
                <a:solidFill>
                  <a:prstClr val="white"/>
                </a:solidFill>
              </a:rPr>
              <a:t>What is Genre in Technical Writing?</a:t>
            </a:r>
          </a:p>
          <a:p>
            <a:endParaRPr lang="en-US" sz="2800" dirty="0"/>
          </a:p>
          <a:p>
            <a:r>
              <a:rPr lang="en-US" sz="3600" dirty="0"/>
              <a:t>Genre:  A </a:t>
            </a:r>
            <a:r>
              <a:rPr lang="en-US" sz="3600" b="1" u="sng" dirty="0"/>
              <a:t>predictable</a:t>
            </a:r>
            <a:r>
              <a:rPr lang="en-US" sz="3600" dirty="0"/>
              <a:t> pattern of presenting information that serves both </a:t>
            </a:r>
            <a:r>
              <a:rPr lang="en-US" sz="3600" b="1" u="sng" dirty="0"/>
              <a:t>form and function</a:t>
            </a:r>
            <a:r>
              <a:rPr lang="en-US" sz="3600" dirty="0"/>
              <a:t>.</a:t>
            </a:r>
            <a:endParaRPr lang="en-US" sz="3600" b="1" dirty="0">
              <a:solidFill>
                <a:prstClr val="white"/>
              </a:solidFill>
            </a:endParaRPr>
          </a:p>
        </p:txBody>
      </p:sp>
      <p:sp>
        <p:nvSpPr>
          <p:cNvPr id="2" name="AutoShape 2" descr="Image result for image of tower of babel"/>
          <p:cNvSpPr>
            <a:spLocks noChangeAspect="1" noChangeArrowheads="1"/>
          </p:cNvSpPr>
          <p:nvPr/>
        </p:nvSpPr>
        <p:spPr bwMode="auto">
          <a:xfrm>
            <a:off x="3429000" y="2768844"/>
            <a:ext cx="1504950" cy="12858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 name="TextBox 10"/>
          <p:cNvSpPr txBox="1"/>
          <p:nvPr/>
        </p:nvSpPr>
        <p:spPr>
          <a:xfrm>
            <a:off x="5083833" y="8205788"/>
            <a:ext cx="5334000" cy="369332"/>
          </a:xfrm>
          <a:prstGeom prst="rect">
            <a:avLst/>
          </a:prstGeom>
          <a:noFill/>
        </p:spPr>
        <p:txBody>
          <a:bodyPr wrap="square" rtlCol="0">
            <a:spAutoFit/>
          </a:bodyPr>
          <a:lstStyle/>
          <a:p>
            <a:r>
              <a:rPr lang="en-US" dirty="0"/>
              <a:t>to</a:t>
            </a:r>
          </a:p>
        </p:txBody>
      </p:sp>
      <p:sp>
        <p:nvSpPr>
          <p:cNvPr id="4" name="Rectangle 3"/>
          <p:cNvSpPr/>
          <p:nvPr/>
        </p:nvSpPr>
        <p:spPr>
          <a:xfrm>
            <a:off x="1347032" y="3411782"/>
            <a:ext cx="9906000" cy="2092881"/>
          </a:xfrm>
          <a:prstGeom prst="rect">
            <a:avLst/>
          </a:prstGeom>
          <a:ln w="28575">
            <a:solidFill>
              <a:schemeClr val="tx1"/>
            </a:solidFill>
          </a:ln>
        </p:spPr>
        <p:txBody>
          <a:bodyPr wrap="square">
            <a:spAutoFit/>
          </a:bodyPr>
          <a:lstStyle/>
          <a:p>
            <a:pPr marL="571500" indent="-571500">
              <a:buFont typeface="Arial" panose="020B0604020202020204" pitchFamily="34" charset="0"/>
              <a:buChar char="•"/>
            </a:pPr>
            <a:r>
              <a:rPr lang="en-US" sz="2600" b="1" dirty="0">
                <a:solidFill>
                  <a:prstClr val="white"/>
                </a:solidFill>
              </a:rPr>
              <a:t>Form:</a:t>
            </a:r>
            <a:r>
              <a:rPr lang="en-US" sz="2600" dirty="0">
                <a:solidFill>
                  <a:prstClr val="white"/>
                </a:solidFill>
              </a:rPr>
              <a:t>  The visual design of your document (title page, table of contents, etc.).</a:t>
            </a:r>
          </a:p>
          <a:p>
            <a:pPr marL="571500" indent="-571500">
              <a:buFont typeface="Arial" panose="020B0604020202020204" pitchFamily="34" charset="0"/>
              <a:buChar char="•"/>
            </a:pPr>
            <a:endParaRPr lang="en-US" sz="2600" dirty="0">
              <a:solidFill>
                <a:prstClr val="white"/>
              </a:solidFill>
            </a:endParaRPr>
          </a:p>
          <a:p>
            <a:pPr marL="571500" indent="-571500">
              <a:buFont typeface="Arial" panose="020B0604020202020204" pitchFamily="34" charset="0"/>
              <a:buChar char="•"/>
            </a:pPr>
            <a:r>
              <a:rPr lang="en-US" sz="2600" b="1" dirty="0">
                <a:solidFill>
                  <a:prstClr val="white"/>
                </a:solidFill>
              </a:rPr>
              <a:t>Function:</a:t>
            </a:r>
            <a:r>
              <a:rPr lang="en-US" sz="2600" dirty="0">
                <a:solidFill>
                  <a:prstClr val="white"/>
                </a:solidFill>
              </a:rPr>
              <a:t>  The set of topics the reader expects to find (background, method of work, management plan).</a:t>
            </a:r>
          </a:p>
        </p:txBody>
      </p:sp>
      <p:sp>
        <p:nvSpPr>
          <p:cNvPr id="7" name="TextBox 6"/>
          <p:cNvSpPr txBox="1"/>
          <p:nvPr/>
        </p:nvSpPr>
        <p:spPr>
          <a:xfrm>
            <a:off x="8051123" y="6488668"/>
            <a:ext cx="4140877" cy="338554"/>
          </a:xfrm>
          <a:prstGeom prst="rect">
            <a:avLst/>
          </a:prstGeom>
          <a:noFill/>
        </p:spPr>
        <p:txBody>
          <a:bodyPr wrap="none" rtlCol="0">
            <a:spAutoFit/>
          </a:bodyPr>
          <a:lstStyle/>
          <a:p>
            <a:pPr algn="r"/>
            <a:r>
              <a:rPr lang="en-US" sz="1600" b="1" dirty="0">
                <a:solidFill>
                  <a:srgbClr val="EBEBEB">
                    <a:lumMod val="75000"/>
                  </a:srgbClr>
                </a:solidFill>
              </a:rPr>
              <a:t>Technical Communication for Engineers</a:t>
            </a:r>
          </a:p>
        </p:txBody>
      </p:sp>
      <p:pic>
        <p:nvPicPr>
          <p:cNvPr id="10" name="Picture 9"/>
          <p:cNvPicPr>
            <a:picLocks noChangeAspect="1" noChangeArrowheads="1"/>
          </p:cNvPicPr>
          <p:nvPr/>
        </p:nvPicPr>
        <p:blipFill rotWithShape="1">
          <a:blip r:embed="rId3"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4">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12289" y="5897959"/>
            <a:ext cx="1121579" cy="969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39096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extBox 8"/>
          <p:cNvSpPr txBox="1"/>
          <p:nvPr/>
        </p:nvSpPr>
        <p:spPr>
          <a:xfrm>
            <a:off x="6293461" y="2868445"/>
            <a:ext cx="184731" cy="461665"/>
          </a:xfrm>
          <a:prstGeom prst="rect">
            <a:avLst/>
          </a:prstGeom>
          <a:noFill/>
        </p:spPr>
        <p:txBody>
          <a:bodyPr wrap="none" rtlCol="0">
            <a:spAutoFit/>
          </a:bodyPr>
          <a:lstStyle/>
          <a:p>
            <a:pPr algn="ctr"/>
            <a:endParaRPr lang="en-US" sz="2400" b="1" i="1" dirty="0"/>
          </a:p>
        </p:txBody>
      </p:sp>
      <p:sp>
        <p:nvSpPr>
          <p:cNvPr id="3" name="TextBox 2"/>
          <p:cNvSpPr txBox="1"/>
          <p:nvPr/>
        </p:nvSpPr>
        <p:spPr>
          <a:xfrm>
            <a:off x="1889717" y="94152"/>
            <a:ext cx="8481917" cy="707886"/>
          </a:xfrm>
          <a:prstGeom prst="rect">
            <a:avLst/>
          </a:prstGeom>
          <a:noFill/>
        </p:spPr>
        <p:txBody>
          <a:bodyPr wrap="square" rtlCol="0">
            <a:spAutoFit/>
          </a:bodyPr>
          <a:lstStyle/>
          <a:p>
            <a:pPr algn="ctr"/>
            <a:r>
              <a:rPr lang="en-US" sz="4000" b="1" dirty="0"/>
              <a:t>Common Engineering Genres</a:t>
            </a:r>
          </a:p>
        </p:txBody>
      </p:sp>
      <p:sp>
        <p:nvSpPr>
          <p:cNvPr id="11" name="TextBox 10"/>
          <p:cNvSpPr txBox="1"/>
          <p:nvPr/>
        </p:nvSpPr>
        <p:spPr>
          <a:xfrm>
            <a:off x="2170447" y="1033700"/>
            <a:ext cx="2057400" cy="2031325"/>
          </a:xfrm>
          <a:prstGeom prst="rect">
            <a:avLst/>
          </a:prstGeom>
          <a:noFill/>
          <a:ln>
            <a:solidFill>
              <a:schemeClr val="tx1"/>
            </a:solidFill>
          </a:ln>
        </p:spPr>
        <p:txBody>
          <a:bodyPr wrap="square" rtlCol="0">
            <a:spAutoFit/>
          </a:bodyPr>
          <a:lstStyle/>
          <a:p>
            <a:r>
              <a:rPr lang="en-US" sz="1400" b="1" u="sng" dirty="0"/>
              <a:t>Studies</a:t>
            </a:r>
          </a:p>
          <a:p>
            <a:r>
              <a:rPr lang="en-US" sz="1400" dirty="0"/>
              <a:t>Efficiency</a:t>
            </a:r>
          </a:p>
          <a:p>
            <a:r>
              <a:rPr lang="en-US" sz="1400" dirty="0"/>
              <a:t>Market</a:t>
            </a:r>
          </a:p>
          <a:p>
            <a:r>
              <a:rPr lang="en-US" sz="1400" dirty="0"/>
              <a:t>Bioethical</a:t>
            </a:r>
          </a:p>
          <a:p>
            <a:r>
              <a:rPr lang="en-US" sz="1400" dirty="0"/>
              <a:t>Environmental Impact</a:t>
            </a:r>
          </a:p>
          <a:p>
            <a:r>
              <a:rPr lang="en-US" sz="1400" dirty="0"/>
              <a:t>Research</a:t>
            </a:r>
          </a:p>
          <a:p>
            <a:r>
              <a:rPr lang="en-US" sz="1400" dirty="0"/>
              <a:t>Development</a:t>
            </a:r>
          </a:p>
          <a:p>
            <a:r>
              <a:rPr lang="en-US" sz="1400" dirty="0"/>
              <a:t>Analytical</a:t>
            </a:r>
          </a:p>
        </p:txBody>
      </p:sp>
      <p:sp>
        <p:nvSpPr>
          <p:cNvPr id="12" name="TextBox 11"/>
          <p:cNvSpPr txBox="1"/>
          <p:nvPr/>
        </p:nvSpPr>
        <p:spPr>
          <a:xfrm>
            <a:off x="4419600" y="1500093"/>
            <a:ext cx="2362200" cy="369332"/>
          </a:xfrm>
          <a:prstGeom prst="rect">
            <a:avLst/>
          </a:prstGeom>
          <a:noFill/>
        </p:spPr>
        <p:txBody>
          <a:bodyPr wrap="square" rtlCol="0">
            <a:spAutoFit/>
          </a:bodyPr>
          <a:lstStyle/>
          <a:p>
            <a:endParaRPr lang="en-US" dirty="0"/>
          </a:p>
        </p:txBody>
      </p:sp>
      <p:sp>
        <p:nvSpPr>
          <p:cNvPr id="13" name="TextBox 12"/>
          <p:cNvSpPr txBox="1"/>
          <p:nvPr/>
        </p:nvSpPr>
        <p:spPr>
          <a:xfrm>
            <a:off x="4405569" y="1068864"/>
            <a:ext cx="2057400" cy="1384995"/>
          </a:xfrm>
          <a:prstGeom prst="rect">
            <a:avLst/>
          </a:prstGeom>
          <a:noFill/>
          <a:ln>
            <a:solidFill>
              <a:schemeClr val="tx1"/>
            </a:solidFill>
          </a:ln>
        </p:spPr>
        <p:txBody>
          <a:bodyPr wrap="square" rtlCol="0">
            <a:spAutoFit/>
          </a:bodyPr>
          <a:lstStyle/>
          <a:p>
            <a:r>
              <a:rPr lang="en-US" sz="1400" b="1" u="sng" dirty="0"/>
              <a:t>Guides</a:t>
            </a:r>
          </a:p>
          <a:p>
            <a:r>
              <a:rPr lang="en-US" sz="1400" dirty="0"/>
              <a:t>Procedures</a:t>
            </a:r>
          </a:p>
          <a:p>
            <a:r>
              <a:rPr lang="en-US" sz="1400" dirty="0"/>
              <a:t>Tutorials</a:t>
            </a:r>
          </a:p>
          <a:p>
            <a:r>
              <a:rPr lang="en-US" sz="1400" dirty="0"/>
              <a:t>Training Aids</a:t>
            </a:r>
          </a:p>
          <a:p>
            <a:r>
              <a:rPr lang="en-US" sz="1400" dirty="0"/>
              <a:t>Safety Instructions</a:t>
            </a:r>
          </a:p>
          <a:p>
            <a:r>
              <a:rPr lang="en-US" sz="1400" dirty="0"/>
              <a:t>Supplier Review</a:t>
            </a:r>
          </a:p>
        </p:txBody>
      </p:sp>
      <p:sp>
        <p:nvSpPr>
          <p:cNvPr id="14" name="TextBox 13"/>
          <p:cNvSpPr txBox="1"/>
          <p:nvPr/>
        </p:nvSpPr>
        <p:spPr>
          <a:xfrm>
            <a:off x="8991600" y="3505203"/>
            <a:ext cx="1477694" cy="2246769"/>
          </a:xfrm>
          <a:prstGeom prst="rect">
            <a:avLst/>
          </a:prstGeom>
          <a:noFill/>
          <a:ln>
            <a:solidFill>
              <a:schemeClr val="tx1"/>
            </a:solidFill>
          </a:ln>
        </p:spPr>
        <p:txBody>
          <a:bodyPr wrap="square" rtlCol="0">
            <a:spAutoFit/>
          </a:bodyPr>
          <a:lstStyle/>
          <a:p>
            <a:r>
              <a:rPr lang="en-US" sz="1400" b="1" u="sng" dirty="0"/>
              <a:t>Manuals</a:t>
            </a:r>
            <a:endParaRPr lang="en-US" sz="1400" dirty="0"/>
          </a:p>
          <a:p>
            <a:r>
              <a:rPr lang="en-US" sz="1400" dirty="0"/>
              <a:t>Users’ Handbook</a:t>
            </a:r>
          </a:p>
          <a:p>
            <a:r>
              <a:rPr lang="en-US" sz="1400" dirty="0"/>
              <a:t>Maintenance</a:t>
            </a:r>
          </a:p>
          <a:p>
            <a:r>
              <a:rPr lang="en-US" sz="1400" dirty="0"/>
              <a:t>Repair</a:t>
            </a:r>
          </a:p>
          <a:p>
            <a:r>
              <a:rPr lang="en-US" sz="1400" dirty="0"/>
              <a:t>Policy</a:t>
            </a:r>
          </a:p>
          <a:p>
            <a:r>
              <a:rPr lang="en-US" sz="1400" dirty="0"/>
              <a:t>Product Support</a:t>
            </a:r>
          </a:p>
          <a:p>
            <a:r>
              <a:rPr lang="en-US" sz="1400" dirty="0"/>
              <a:t>Operations</a:t>
            </a:r>
          </a:p>
          <a:p>
            <a:r>
              <a:rPr lang="en-US" sz="1400" dirty="0"/>
              <a:t>Instructions</a:t>
            </a:r>
          </a:p>
        </p:txBody>
      </p:sp>
      <p:sp>
        <p:nvSpPr>
          <p:cNvPr id="15" name="TextBox 14"/>
          <p:cNvSpPr txBox="1"/>
          <p:nvPr/>
        </p:nvSpPr>
        <p:spPr>
          <a:xfrm>
            <a:off x="1867960" y="3319445"/>
            <a:ext cx="2057400" cy="1384995"/>
          </a:xfrm>
          <a:prstGeom prst="rect">
            <a:avLst/>
          </a:prstGeom>
          <a:noFill/>
          <a:ln>
            <a:solidFill>
              <a:schemeClr val="tx1"/>
            </a:solidFill>
          </a:ln>
        </p:spPr>
        <p:txBody>
          <a:bodyPr wrap="square" rtlCol="0">
            <a:spAutoFit/>
          </a:bodyPr>
          <a:lstStyle/>
          <a:p>
            <a:r>
              <a:rPr lang="en-US" sz="1400" b="1" u="sng" dirty="0"/>
              <a:t>Standard Reports</a:t>
            </a:r>
          </a:p>
          <a:p>
            <a:r>
              <a:rPr lang="en-US" sz="1400" dirty="0"/>
              <a:t>Weekly/Annual</a:t>
            </a:r>
          </a:p>
          <a:p>
            <a:r>
              <a:rPr lang="en-US" sz="1400" dirty="0"/>
              <a:t>Progress</a:t>
            </a:r>
          </a:p>
          <a:p>
            <a:r>
              <a:rPr lang="en-US" sz="1400" dirty="0"/>
              <a:t>Lab</a:t>
            </a:r>
          </a:p>
          <a:p>
            <a:r>
              <a:rPr lang="en-US" sz="1400" dirty="0"/>
              <a:t>Inspection</a:t>
            </a:r>
          </a:p>
          <a:p>
            <a:r>
              <a:rPr lang="en-US" sz="1400" dirty="0"/>
              <a:t>Implementation</a:t>
            </a:r>
          </a:p>
        </p:txBody>
      </p:sp>
      <p:sp>
        <p:nvSpPr>
          <p:cNvPr id="16" name="TextBox 15"/>
          <p:cNvSpPr txBox="1"/>
          <p:nvPr/>
        </p:nvSpPr>
        <p:spPr>
          <a:xfrm>
            <a:off x="1828800" y="5105400"/>
            <a:ext cx="2057400" cy="1600438"/>
          </a:xfrm>
          <a:prstGeom prst="rect">
            <a:avLst/>
          </a:prstGeom>
          <a:noFill/>
          <a:ln>
            <a:solidFill>
              <a:schemeClr val="tx1"/>
            </a:solidFill>
          </a:ln>
        </p:spPr>
        <p:txBody>
          <a:bodyPr wrap="square" rtlCol="0">
            <a:spAutoFit/>
          </a:bodyPr>
          <a:lstStyle/>
          <a:p>
            <a:r>
              <a:rPr lang="en-US" sz="1400" b="1" u="sng" dirty="0"/>
              <a:t>Special Reports</a:t>
            </a:r>
          </a:p>
          <a:p>
            <a:r>
              <a:rPr lang="en-US" sz="1400" dirty="0"/>
              <a:t>Formal</a:t>
            </a:r>
          </a:p>
          <a:p>
            <a:r>
              <a:rPr lang="en-US" sz="1400" dirty="0"/>
              <a:t>Recommendation</a:t>
            </a:r>
          </a:p>
          <a:p>
            <a:r>
              <a:rPr lang="en-US" sz="1400" dirty="0"/>
              <a:t>Trip</a:t>
            </a:r>
          </a:p>
          <a:p>
            <a:r>
              <a:rPr lang="en-US" sz="1400" dirty="0"/>
              <a:t>Investigation</a:t>
            </a:r>
          </a:p>
          <a:p>
            <a:r>
              <a:rPr lang="en-US" sz="1400" dirty="0"/>
              <a:t>Site</a:t>
            </a:r>
          </a:p>
          <a:p>
            <a:r>
              <a:rPr lang="en-US" sz="1400" dirty="0"/>
              <a:t>Incident</a:t>
            </a:r>
          </a:p>
        </p:txBody>
      </p:sp>
      <p:sp>
        <p:nvSpPr>
          <p:cNvPr id="17" name="TextBox 16"/>
          <p:cNvSpPr txBox="1"/>
          <p:nvPr/>
        </p:nvSpPr>
        <p:spPr>
          <a:xfrm>
            <a:off x="5277272" y="2799553"/>
            <a:ext cx="2282711" cy="1600438"/>
          </a:xfrm>
          <a:prstGeom prst="rect">
            <a:avLst/>
          </a:prstGeom>
          <a:noFill/>
          <a:ln>
            <a:solidFill>
              <a:schemeClr val="tx1"/>
            </a:solidFill>
          </a:ln>
        </p:spPr>
        <p:txBody>
          <a:bodyPr wrap="square" rtlCol="0">
            <a:spAutoFit/>
          </a:bodyPr>
          <a:lstStyle/>
          <a:p>
            <a:r>
              <a:rPr lang="en-US" sz="1400" b="1" u="sng" dirty="0"/>
              <a:t>Technical Reports</a:t>
            </a:r>
            <a:endParaRPr lang="en-US" sz="1400" dirty="0"/>
          </a:p>
          <a:p>
            <a:r>
              <a:rPr lang="en-US" sz="1400" dirty="0"/>
              <a:t>Evaluation</a:t>
            </a:r>
          </a:p>
          <a:p>
            <a:r>
              <a:rPr lang="en-US" sz="1400" dirty="0"/>
              <a:t>Test Methods</a:t>
            </a:r>
          </a:p>
          <a:p>
            <a:r>
              <a:rPr lang="en-US" sz="1400" dirty="0"/>
              <a:t>Feasibility</a:t>
            </a:r>
          </a:p>
          <a:p>
            <a:r>
              <a:rPr lang="en-US" sz="1400" dirty="0"/>
              <a:t>Troubleshooting</a:t>
            </a:r>
          </a:p>
          <a:p>
            <a:r>
              <a:rPr lang="en-US" sz="1400" dirty="0"/>
              <a:t>Specification</a:t>
            </a:r>
          </a:p>
          <a:p>
            <a:r>
              <a:rPr lang="en-US" sz="1400" dirty="0"/>
              <a:t>White Papers</a:t>
            </a:r>
          </a:p>
        </p:txBody>
      </p:sp>
      <p:sp>
        <p:nvSpPr>
          <p:cNvPr id="18" name="TextBox 17"/>
          <p:cNvSpPr txBox="1"/>
          <p:nvPr/>
        </p:nvSpPr>
        <p:spPr>
          <a:xfrm>
            <a:off x="8609405" y="1132133"/>
            <a:ext cx="1762229" cy="2031325"/>
          </a:xfrm>
          <a:prstGeom prst="rect">
            <a:avLst/>
          </a:prstGeom>
          <a:noFill/>
          <a:ln>
            <a:solidFill>
              <a:schemeClr val="tx1"/>
            </a:solidFill>
          </a:ln>
        </p:spPr>
        <p:txBody>
          <a:bodyPr wrap="square" rtlCol="0">
            <a:spAutoFit/>
          </a:bodyPr>
          <a:lstStyle/>
          <a:p>
            <a:r>
              <a:rPr lang="en-US" sz="1400" b="1" u="sng" dirty="0"/>
              <a:t>Publications</a:t>
            </a:r>
          </a:p>
          <a:p>
            <a:r>
              <a:rPr lang="en-US" sz="1400" dirty="0"/>
              <a:t>Articles</a:t>
            </a:r>
          </a:p>
          <a:p>
            <a:r>
              <a:rPr lang="en-US" sz="1400" dirty="0"/>
              <a:t>Textbooks</a:t>
            </a:r>
          </a:p>
          <a:p>
            <a:r>
              <a:rPr lang="en-US" sz="1400" dirty="0"/>
              <a:t>Newsletters</a:t>
            </a:r>
          </a:p>
          <a:p>
            <a:r>
              <a:rPr lang="en-US" sz="1400" dirty="0"/>
              <a:t>News Releases</a:t>
            </a:r>
          </a:p>
          <a:p>
            <a:r>
              <a:rPr lang="en-US" sz="1400" dirty="0"/>
              <a:t>Literature Reviews</a:t>
            </a:r>
          </a:p>
          <a:p>
            <a:r>
              <a:rPr lang="en-US" sz="1400" dirty="0"/>
              <a:t>Marketing Brochures</a:t>
            </a:r>
          </a:p>
          <a:p>
            <a:r>
              <a:rPr lang="en-US" sz="1400" dirty="0"/>
              <a:t>Catalogs</a:t>
            </a:r>
          </a:p>
        </p:txBody>
      </p:sp>
      <p:sp>
        <p:nvSpPr>
          <p:cNvPr id="20" name="TextBox 19"/>
          <p:cNvSpPr txBox="1"/>
          <p:nvPr/>
        </p:nvSpPr>
        <p:spPr>
          <a:xfrm>
            <a:off x="6781803" y="4495800"/>
            <a:ext cx="2093315" cy="1815882"/>
          </a:xfrm>
          <a:prstGeom prst="rect">
            <a:avLst/>
          </a:prstGeom>
          <a:noFill/>
          <a:ln>
            <a:solidFill>
              <a:schemeClr val="tx1"/>
            </a:solidFill>
          </a:ln>
        </p:spPr>
        <p:txBody>
          <a:bodyPr wrap="square" rtlCol="0">
            <a:spAutoFit/>
          </a:bodyPr>
          <a:lstStyle/>
          <a:p>
            <a:r>
              <a:rPr lang="en-US" sz="1400" b="1" u="sng" dirty="0"/>
              <a:t>Corporate</a:t>
            </a:r>
            <a:endParaRPr lang="en-US" sz="1400" dirty="0"/>
          </a:p>
          <a:p>
            <a:r>
              <a:rPr lang="en-US" sz="1400" dirty="0"/>
              <a:t>Proposals</a:t>
            </a:r>
          </a:p>
          <a:p>
            <a:r>
              <a:rPr lang="en-US" sz="1400" dirty="0"/>
              <a:t>Executive Summaries</a:t>
            </a:r>
          </a:p>
          <a:p>
            <a:r>
              <a:rPr lang="en-US" sz="1400" dirty="0"/>
              <a:t>Abstracts</a:t>
            </a:r>
          </a:p>
          <a:p>
            <a:r>
              <a:rPr lang="en-US" sz="1400" dirty="0"/>
              <a:t>Contracts</a:t>
            </a:r>
          </a:p>
          <a:p>
            <a:r>
              <a:rPr lang="en-US" sz="1400" dirty="0"/>
              <a:t>Patents</a:t>
            </a:r>
          </a:p>
          <a:p>
            <a:r>
              <a:rPr lang="en-US" sz="1400" dirty="0"/>
              <a:t>Policy Statements</a:t>
            </a:r>
          </a:p>
          <a:p>
            <a:r>
              <a:rPr lang="en-US" sz="1400" dirty="0"/>
              <a:t>Statements of Work</a:t>
            </a:r>
          </a:p>
        </p:txBody>
      </p:sp>
      <p:sp>
        <p:nvSpPr>
          <p:cNvPr id="21" name="TextBox 20"/>
          <p:cNvSpPr txBox="1"/>
          <p:nvPr/>
        </p:nvSpPr>
        <p:spPr>
          <a:xfrm>
            <a:off x="4413133" y="4656439"/>
            <a:ext cx="2049839" cy="1815882"/>
          </a:xfrm>
          <a:prstGeom prst="rect">
            <a:avLst/>
          </a:prstGeom>
          <a:noFill/>
          <a:ln>
            <a:solidFill>
              <a:schemeClr val="tx1"/>
            </a:solidFill>
          </a:ln>
        </p:spPr>
        <p:txBody>
          <a:bodyPr wrap="square" rtlCol="0">
            <a:spAutoFit/>
          </a:bodyPr>
          <a:lstStyle/>
          <a:p>
            <a:r>
              <a:rPr lang="en-US" sz="1400" b="1" u="sng" dirty="0"/>
              <a:t>Interoffice</a:t>
            </a:r>
            <a:endParaRPr lang="en-US" sz="1400" dirty="0"/>
          </a:p>
          <a:p>
            <a:r>
              <a:rPr lang="en-US" sz="1400" dirty="0"/>
              <a:t>Users’ Handbook</a:t>
            </a:r>
          </a:p>
          <a:p>
            <a:r>
              <a:rPr lang="en-US" sz="1400" dirty="0"/>
              <a:t>Maintenance</a:t>
            </a:r>
          </a:p>
          <a:p>
            <a:r>
              <a:rPr lang="en-US" sz="1400" dirty="0"/>
              <a:t>Repair</a:t>
            </a:r>
          </a:p>
          <a:p>
            <a:r>
              <a:rPr lang="en-US" sz="1400" dirty="0"/>
              <a:t>Policy</a:t>
            </a:r>
          </a:p>
          <a:p>
            <a:r>
              <a:rPr lang="en-US" sz="1400" dirty="0"/>
              <a:t>Product Support</a:t>
            </a:r>
          </a:p>
          <a:p>
            <a:r>
              <a:rPr lang="en-US" sz="1400" dirty="0"/>
              <a:t>Operations</a:t>
            </a:r>
          </a:p>
          <a:p>
            <a:r>
              <a:rPr lang="en-US" sz="1400" dirty="0"/>
              <a:t>Instructions</a:t>
            </a:r>
          </a:p>
        </p:txBody>
      </p:sp>
      <p:sp>
        <p:nvSpPr>
          <p:cNvPr id="19" name="TextBox 18"/>
          <p:cNvSpPr txBox="1"/>
          <p:nvPr/>
        </p:nvSpPr>
        <p:spPr>
          <a:xfrm>
            <a:off x="6654725" y="1392029"/>
            <a:ext cx="1754135" cy="954107"/>
          </a:xfrm>
          <a:prstGeom prst="rect">
            <a:avLst/>
          </a:prstGeom>
          <a:noFill/>
          <a:ln>
            <a:solidFill>
              <a:schemeClr val="tx1"/>
            </a:solidFill>
          </a:ln>
        </p:spPr>
        <p:txBody>
          <a:bodyPr wrap="square" rtlCol="0">
            <a:spAutoFit/>
          </a:bodyPr>
          <a:lstStyle/>
          <a:p>
            <a:r>
              <a:rPr lang="en-US" sz="1400" b="1" u="sng" dirty="0"/>
              <a:t>Business</a:t>
            </a:r>
          </a:p>
          <a:p>
            <a:r>
              <a:rPr lang="en-US" sz="1400" dirty="0"/>
              <a:t>Internal Memos</a:t>
            </a:r>
          </a:p>
          <a:p>
            <a:r>
              <a:rPr lang="en-US" sz="1400" dirty="0"/>
              <a:t>Letters</a:t>
            </a:r>
          </a:p>
          <a:p>
            <a:r>
              <a:rPr lang="en-US" sz="1400" dirty="0"/>
              <a:t>Email</a:t>
            </a:r>
          </a:p>
        </p:txBody>
      </p:sp>
      <p:sp>
        <p:nvSpPr>
          <p:cNvPr id="22" name="TextBox 21"/>
          <p:cNvSpPr txBox="1"/>
          <p:nvPr/>
        </p:nvSpPr>
        <p:spPr>
          <a:xfrm>
            <a:off x="8051123" y="6488668"/>
            <a:ext cx="4140877" cy="338554"/>
          </a:xfrm>
          <a:prstGeom prst="rect">
            <a:avLst/>
          </a:prstGeom>
          <a:noFill/>
        </p:spPr>
        <p:txBody>
          <a:bodyPr wrap="none" rtlCol="0">
            <a:spAutoFit/>
          </a:bodyPr>
          <a:lstStyle/>
          <a:p>
            <a:pPr algn="r"/>
            <a:r>
              <a:rPr lang="en-US" sz="1600" b="1" dirty="0">
                <a:solidFill>
                  <a:srgbClr val="EBEBEB">
                    <a:lumMod val="75000"/>
                  </a:srgbClr>
                </a:solidFill>
              </a:rPr>
              <a:t>Technical Communication for Engineers</a:t>
            </a:r>
          </a:p>
        </p:txBody>
      </p:sp>
      <p:pic>
        <p:nvPicPr>
          <p:cNvPr id="25" name="Picture 24"/>
          <p:cNvPicPr>
            <a:picLocks noChangeAspect="1" noChangeArrowheads="1"/>
          </p:cNvPicPr>
          <p:nvPr/>
        </p:nvPicPr>
        <p:blipFill rotWithShape="1">
          <a:blip r:embed="rId3"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4">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12289" y="5897959"/>
            <a:ext cx="1121579" cy="969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83764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9"/>
                                        </p:tgtEl>
                                        <p:attrNameLst>
                                          <p:attrName>style.visibility</p:attrName>
                                        </p:attrNameLst>
                                      </p:cBhvr>
                                      <p:to>
                                        <p:strVal val="visible"/>
                                      </p:to>
                                    </p:set>
                                    <p:animEffect transition="in" filter="fade">
                                      <p:cBhvr>
                                        <p:cTn id="7" dur="1250"/>
                                        <p:tgtEl>
                                          <p:spTgt spid="9"/>
                                        </p:tgtEl>
                                      </p:cBhvr>
                                    </p:animEffect>
                                  </p:childTnLst>
                                </p:cTn>
                              </p:par>
                            </p:childTnLst>
                          </p:cTn>
                        </p:par>
                        <p:par>
                          <p:cTn id="8" fill="hold">
                            <p:stCondLst>
                              <p:cond delay="1250"/>
                            </p:stCondLst>
                            <p:childTnLst>
                              <p:par>
                                <p:cTn id="9" presetID="10" presetClass="entr" presetSubtype="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125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2" grpId="0"/>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1133868" y="176208"/>
            <a:ext cx="9838932" cy="1446550"/>
          </a:xfrm>
          <a:prstGeom prst="rect">
            <a:avLst/>
          </a:prstGeom>
          <a:noFill/>
        </p:spPr>
        <p:txBody>
          <a:bodyPr wrap="square" rtlCol="0">
            <a:spAutoFit/>
          </a:bodyPr>
          <a:lstStyle/>
          <a:p>
            <a:pPr algn="ctr"/>
            <a:r>
              <a:rPr lang="en-US" sz="4400" b="1" dirty="0" smtClean="0">
                <a:solidFill>
                  <a:prstClr val="white"/>
                </a:solidFill>
              </a:rPr>
              <a:t>Step 2.  While You Write:  Drafting</a:t>
            </a:r>
            <a:endParaRPr lang="en-US" sz="4400" b="1" dirty="0">
              <a:solidFill>
                <a:prstClr val="white"/>
              </a:solidFill>
            </a:endParaRPr>
          </a:p>
          <a:p>
            <a:endParaRPr lang="en-US" sz="4400" dirty="0"/>
          </a:p>
        </p:txBody>
      </p:sp>
      <p:sp>
        <p:nvSpPr>
          <p:cNvPr id="2" name="AutoShape 2" descr="Image result for image of tower of babel"/>
          <p:cNvSpPr>
            <a:spLocks noChangeAspect="1" noChangeArrowheads="1"/>
          </p:cNvSpPr>
          <p:nvPr/>
        </p:nvSpPr>
        <p:spPr bwMode="auto">
          <a:xfrm>
            <a:off x="3429000" y="2768844"/>
            <a:ext cx="1504950" cy="12858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 name="TextBox 10"/>
          <p:cNvSpPr txBox="1"/>
          <p:nvPr/>
        </p:nvSpPr>
        <p:spPr>
          <a:xfrm>
            <a:off x="5083833" y="8205788"/>
            <a:ext cx="5334000" cy="369332"/>
          </a:xfrm>
          <a:prstGeom prst="rect">
            <a:avLst/>
          </a:prstGeom>
          <a:noFill/>
        </p:spPr>
        <p:txBody>
          <a:bodyPr wrap="square" rtlCol="0">
            <a:spAutoFit/>
          </a:bodyPr>
          <a:lstStyle/>
          <a:p>
            <a:r>
              <a:rPr lang="en-US" dirty="0"/>
              <a:t>to</a:t>
            </a:r>
          </a:p>
        </p:txBody>
      </p:sp>
      <p:sp>
        <p:nvSpPr>
          <p:cNvPr id="4" name="Rectangle 3"/>
          <p:cNvSpPr/>
          <p:nvPr/>
        </p:nvSpPr>
        <p:spPr>
          <a:xfrm>
            <a:off x="228600" y="899486"/>
            <a:ext cx="10252709" cy="4401205"/>
          </a:xfrm>
          <a:prstGeom prst="rect">
            <a:avLst/>
          </a:prstGeom>
        </p:spPr>
        <p:txBody>
          <a:bodyPr wrap="square">
            <a:spAutoFit/>
          </a:bodyPr>
          <a:lstStyle/>
          <a:p>
            <a:endParaRPr lang="en-US" sz="2800" dirty="0"/>
          </a:p>
          <a:p>
            <a:pPr marL="457200" indent="-457200">
              <a:buFont typeface="Arial" panose="020B0604020202020204" pitchFamily="34" charset="0"/>
              <a:buChar char="•"/>
            </a:pPr>
            <a:r>
              <a:rPr lang="en-US" sz="2800" dirty="0"/>
              <a:t>Get your thoughts down on paper—free write</a:t>
            </a:r>
          </a:p>
          <a:p>
            <a:pPr marL="457200" indent="-457200">
              <a:buFont typeface="Arial" panose="020B0604020202020204" pitchFamily="34" charset="0"/>
              <a:buChar char="•"/>
            </a:pPr>
            <a:r>
              <a:rPr lang="en-US" sz="2800" dirty="0"/>
              <a:t>Leave yourself plenty of time</a:t>
            </a:r>
          </a:p>
          <a:p>
            <a:pPr marL="457200" indent="-457200">
              <a:buFont typeface="Arial" panose="020B0604020202020204" pitchFamily="34" charset="0"/>
              <a:buChar char="•"/>
            </a:pPr>
            <a:r>
              <a:rPr lang="en-US" sz="2800" dirty="0"/>
              <a:t>It doesn’t have to be good</a:t>
            </a:r>
          </a:p>
          <a:p>
            <a:pPr marL="457200" indent="-457200">
              <a:buFont typeface="Arial" panose="020B0604020202020204" pitchFamily="34" charset="0"/>
              <a:buChar char="•"/>
            </a:pPr>
            <a:r>
              <a:rPr lang="en-US" sz="2800" dirty="0"/>
              <a:t>Break the writing up into “chunks”</a:t>
            </a:r>
          </a:p>
          <a:p>
            <a:pPr marL="457200" indent="-457200">
              <a:buFont typeface="Arial" panose="020B0604020202020204" pitchFamily="34" charset="0"/>
              <a:buChar char="•"/>
            </a:pPr>
            <a:r>
              <a:rPr lang="en-US" sz="2800" dirty="0"/>
              <a:t>Put your document away and come back later</a:t>
            </a:r>
          </a:p>
          <a:p>
            <a:pPr marL="457200" indent="-457200">
              <a:buFont typeface="Arial" panose="020B0604020202020204" pitchFamily="34" charset="0"/>
              <a:buChar char="•"/>
            </a:pPr>
            <a:r>
              <a:rPr lang="en-US" sz="2800" dirty="0"/>
              <a:t>Do </a:t>
            </a:r>
            <a:r>
              <a:rPr lang="en-US" sz="2800" u="sng" dirty="0"/>
              <a:t>not</a:t>
            </a:r>
            <a:r>
              <a:rPr lang="en-US" sz="2800" dirty="0"/>
              <a:t> edit/proofread as you write</a:t>
            </a:r>
          </a:p>
          <a:p>
            <a:pPr marL="457200" indent="-457200">
              <a:buFont typeface="Arial" panose="020B0604020202020204" pitchFamily="34" charset="0"/>
              <a:buChar char="•"/>
            </a:pPr>
            <a:r>
              <a:rPr lang="en-US" sz="2800" dirty="0"/>
              <a:t>Write the sections you know most about </a:t>
            </a:r>
            <a:r>
              <a:rPr lang="en-US" sz="2800" dirty="0" smtClean="0"/>
              <a:t>first</a:t>
            </a:r>
          </a:p>
          <a:p>
            <a:pPr marL="457200" indent="-457200">
              <a:buFont typeface="Arial" panose="020B0604020202020204" pitchFamily="34" charset="0"/>
              <a:buChar char="•"/>
            </a:pPr>
            <a:r>
              <a:rPr lang="en-US" sz="2800" dirty="0" smtClean="0"/>
              <a:t>Your first is the worst</a:t>
            </a:r>
            <a:endParaRPr lang="en-US" sz="2800" dirty="0"/>
          </a:p>
          <a:p>
            <a:endParaRPr lang="en-US" sz="2800"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72600" y="3591263"/>
            <a:ext cx="2522203" cy="2005231"/>
          </a:xfrm>
          <a:prstGeom prst="rect">
            <a:avLst/>
          </a:prstGeom>
        </p:spPr>
      </p:pic>
      <p:sp>
        <p:nvSpPr>
          <p:cNvPr id="8" name="TextBox 7"/>
          <p:cNvSpPr txBox="1"/>
          <p:nvPr/>
        </p:nvSpPr>
        <p:spPr>
          <a:xfrm>
            <a:off x="8051123" y="6488668"/>
            <a:ext cx="4140877" cy="338554"/>
          </a:xfrm>
          <a:prstGeom prst="rect">
            <a:avLst/>
          </a:prstGeom>
          <a:noFill/>
        </p:spPr>
        <p:txBody>
          <a:bodyPr wrap="none" rtlCol="0">
            <a:spAutoFit/>
          </a:bodyPr>
          <a:lstStyle/>
          <a:p>
            <a:pPr algn="r"/>
            <a:r>
              <a:rPr lang="en-US" sz="1600" b="1" dirty="0">
                <a:solidFill>
                  <a:srgbClr val="EBEBEB">
                    <a:lumMod val="75000"/>
                  </a:srgbClr>
                </a:solidFill>
              </a:rPr>
              <a:t>Technical Communication for Engineers</a:t>
            </a:r>
          </a:p>
        </p:txBody>
      </p:sp>
      <p:pic>
        <p:nvPicPr>
          <p:cNvPr id="12" name="Picture 11"/>
          <p:cNvPicPr>
            <a:picLocks noChangeAspect="1" noChangeArrowheads="1"/>
          </p:cNvPicPr>
          <p:nvPr/>
        </p:nvPicPr>
        <p:blipFill rotWithShape="1">
          <a:blip r:embed="rId4"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5">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12289" y="5897959"/>
            <a:ext cx="1121579" cy="969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93190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152400" y="0"/>
            <a:ext cx="11658600" cy="6417141"/>
          </a:xfrm>
          <a:prstGeom prst="rect">
            <a:avLst/>
          </a:prstGeom>
          <a:noFill/>
        </p:spPr>
        <p:txBody>
          <a:bodyPr wrap="square" rtlCol="0">
            <a:spAutoFit/>
          </a:bodyPr>
          <a:lstStyle/>
          <a:p>
            <a:pPr algn="ctr"/>
            <a:r>
              <a:rPr lang="en-US" sz="4400" b="1" dirty="0" smtClean="0">
                <a:solidFill>
                  <a:prstClr val="white"/>
                </a:solidFill>
              </a:rPr>
              <a:t>Step 3. After You Write: Perfecting </a:t>
            </a:r>
            <a:endParaRPr lang="en-US" sz="4400" b="1" dirty="0">
              <a:solidFill>
                <a:prstClr val="white"/>
              </a:solidFill>
            </a:endParaRPr>
          </a:p>
          <a:p>
            <a:pPr algn="ctr">
              <a:spcBef>
                <a:spcPts val="600"/>
              </a:spcBef>
            </a:pPr>
            <a:r>
              <a:rPr lang="en-US" sz="3600" dirty="0" smtClean="0"/>
              <a:t>Complex technical information and the use of tech writing standards make re-writing critical.</a:t>
            </a:r>
            <a:endParaRPr lang="en-US" sz="3600" dirty="0"/>
          </a:p>
          <a:p>
            <a:pPr algn="ctr"/>
            <a:endParaRPr lang="en-US" sz="3600" dirty="0"/>
          </a:p>
          <a:p>
            <a:pPr marL="342900" indent="-342900">
              <a:buFont typeface="Arial" panose="020B0604020202020204" pitchFamily="34" charset="0"/>
              <a:buChar char="•"/>
            </a:pPr>
            <a:r>
              <a:rPr lang="en-US" sz="3000" dirty="0"/>
              <a:t>Edit carefully (more than just grammar)</a:t>
            </a:r>
          </a:p>
          <a:p>
            <a:pPr marL="342900" indent="-342900">
              <a:buFont typeface="Arial" panose="020B0604020202020204" pitchFamily="34" charset="0"/>
              <a:buChar char="•"/>
            </a:pPr>
            <a:r>
              <a:rPr lang="en-US" sz="3000" dirty="0"/>
              <a:t>Look for inconsistencies in formatting (font sizes, headings, page numbers)</a:t>
            </a:r>
          </a:p>
          <a:p>
            <a:pPr marL="342900" indent="-342900">
              <a:buFont typeface="Arial" panose="020B0604020202020204" pitchFamily="34" charset="0"/>
              <a:buChar char="•"/>
            </a:pPr>
            <a:r>
              <a:rPr lang="en-US" sz="3000" dirty="0"/>
              <a:t>Check equations, formulas, tables, figures</a:t>
            </a:r>
          </a:p>
          <a:p>
            <a:pPr marL="342900" indent="-342900">
              <a:buFont typeface="Arial" panose="020B0604020202020204" pitchFamily="34" charset="0"/>
              <a:buChar char="•"/>
            </a:pPr>
            <a:r>
              <a:rPr lang="en-US" sz="3000" dirty="0"/>
              <a:t>Correct grammar, punctuation, spelling, and usage errors</a:t>
            </a:r>
          </a:p>
          <a:p>
            <a:pPr marL="342900" indent="-342900">
              <a:buFont typeface="Arial" panose="020B0604020202020204" pitchFamily="34" charset="0"/>
              <a:buChar char="•"/>
            </a:pPr>
            <a:r>
              <a:rPr lang="en-US" sz="3000" dirty="0"/>
              <a:t>Ask someone else to </a:t>
            </a:r>
            <a:r>
              <a:rPr lang="en-US" sz="3000" dirty="0" smtClean="0"/>
              <a:t>edit </a:t>
            </a:r>
            <a:r>
              <a:rPr lang="en-US" sz="3000" dirty="0"/>
              <a:t>your document for content and </a:t>
            </a:r>
            <a:r>
              <a:rPr lang="en-US" sz="3000" dirty="0" smtClean="0"/>
              <a:t>comprehension and to proofread for language mechanics.</a:t>
            </a:r>
            <a:endParaRPr lang="en-US" sz="3000" dirty="0"/>
          </a:p>
          <a:p>
            <a:endParaRPr lang="en-US" sz="4400" dirty="0"/>
          </a:p>
        </p:txBody>
      </p:sp>
      <p:sp>
        <p:nvSpPr>
          <p:cNvPr id="2" name="AutoShape 2" descr="Image result for image of tower of babel"/>
          <p:cNvSpPr>
            <a:spLocks noChangeAspect="1" noChangeArrowheads="1"/>
          </p:cNvSpPr>
          <p:nvPr/>
        </p:nvSpPr>
        <p:spPr bwMode="auto">
          <a:xfrm>
            <a:off x="3429000" y="2768844"/>
            <a:ext cx="1504950" cy="12858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 name="TextBox 10"/>
          <p:cNvSpPr txBox="1"/>
          <p:nvPr/>
        </p:nvSpPr>
        <p:spPr>
          <a:xfrm>
            <a:off x="5083833" y="8205788"/>
            <a:ext cx="5334000" cy="369332"/>
          </a:xfrm>
          <a:prstGeom prst="rect">
            <a:avLst/>
          </a:prstGeom>
          <a:noFill/>
        </p:spPr>
        <p:txBody>
          <a:bodyPr wrap="square" rtlCol="0">
            <a:spAutoFit/>
          </a:bodyPr>
          <a:lstStyle/>
          <a:p>
            <a:r>
              <a:rPr lang="en-US" dirty="0"/>
              <a:t>to</a:t>
            </a:r>
          </a:p>
        </p:txBody>
      </p:sp>
      <p:sp>
        <p:nvSpPr>
          <p:cNvPr id="6" name="TextBox 5"/>
          <p:cNvSpPr txBox="1"/>
          <p:nvPr/>
        </p:nvSpPr>
        <p:spPr>
          <a:xfrm>
            <a:off x="8051123" y="6488668"/>
            <a:ext cx="4140877" cy="338554"/>
          </a:xfrm>
          <a:prstGeom prst="rect">
            <a:avLst/>
          </a:prstGeom>
          <a:noFill/>
        </p:spPr>
        <p:txBody>
          <a:bodyPr wrap="none" rtlCol="0">
            <a:spAutoFit/>
          </a:bodyPr>
          <a:lstStyle/>
          <a:p>
            <a:pPr algn="r"/>
            <a:r>
              <a:rPr lang="en-US" sz="1600" b="1" dirty="0">
                <a:solidFill>
                  <a:srgbClr val="EBEBEB">
                    <a:lumMod val="75000"/>
                  </a:srgbClr>
                </a:solidFill>
              </a:rPr>
              <a:t>Technical Communication for Engineers</a:t>
            </a:r>
          </a:p>
        </p:txBody>
      </p:sp>
      <p:pic>
        <p:nvPicPr>
          <p:cNvPr id="9" name="Picture 8"/>
          <p:cNvPicPr>
            <a:picLocks noChangeAspect="1" noChangeArrowheads="1"/>
          </p:cNvPicPr>
          <p:nvPr/>
        </p:nvPicPr>
        <p:blipFill rotWithShape="1">
          <a:blip r:embed="rId3"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4">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12289" y="5897959"/>
            <a:ext cx="1121579" cy="969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40743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304800" y="14244"/>
            <a:ext cx="11353800" cy="1446550"/>
          </a:xfrm>
          <a:prstGeom prst="rect">
            <a:avLst/>
          </a:prstGeom>
          <a:noFill/>
        </p:spPr>
        <p:txBody>
          <a:bodyPr wrap="square" rtlCol="0">
            <a:spAutoFit/>
          </a:bodyPr>
          <a:lstStyle/>
          <a:p>
            <a:pPr algn="ctr"/>
            <a:r>
              <a:rPr lang="en-US" sz="4400" b="1" dirty="0">
                <a:solidFill>
                  <a:prstClr val="white"/>
                </a:solidFill>
              </a:rPr>
              <a:t>The Differences Between </a:t>
            </a:r>
            <a:r>
              <a:rPr lang="en-US" sz="4400" b="1" smtClean="0">
                <a:solidFill>
                  <a:prstClr val="white"/>
                </a:solidFill>
              </a:rPr>
              <a:t>Editing </a:t>
            </a:r>
          </a:p>
          <a:p>
            <a:pPr algn="ctr"/>
            <a:r>
              <a:rPr lang="en-US" sz="4400" b="1" smtClean="0">
                <a:solidFill>
                  <a:prstClr val="white"/>
                </a:solidFill>
              </a:rPr>
              <a:t>and Proofreading</a:t>
            </a:r>
            <a:endParaRPr lang="en-US" sz="2400" dirty="0"/>
          </a:p>
        </p:txBody>
      </p:sp>
      <p:sp>
        <p:nvSpPr>
          <p:cNvPr id="2" name="AutoShape 2" descr="Image result for image of tower of babel"/>
          <p:cNvSpPr>
            <a:spLocks noChangeAspect="1" noChangeArrowheads="1"/>
          </p:cNvSpPr>
          <p:nvPr/>
        </p:nvSpPr>
        <p:spPr bwMode="auto">
          <a:xfrm>
            <a:off x="3429000" y="2768844"/>
            <a:ext cx="1504950" cy="12858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 name="TextBox 10"/>
          <p:cNvSpPr txBox="1"/>
          <p:nvPr/>
        </p:nvSpPr>
        <p:spPr>
          <a:xfrm>
            <a:off x="5083833" y="8205788"/>
            <a:ext cx="5334000" cy="369332"/>
          </a:xfrm>
          <a:prstGeom prst="rect">
            <a:avLst/>
          </a:prstGeom>
          <a:noFill/>
        </p:spPr>
        <p:txBody>
          <a:bodyPr wrap="square" rtlCol="0">
            <a:spAutoFit/>
          </a:bodyPr>
          <a:lstStyle/>
          <a:p>
            <a:r>
              <a:rPr lang="en-US" dirty="0"/>
              <a:t>to</a:t>
            </a:r>
          </a:p>
        </p:txBody>
      </p:sp>
      <p:sp>
        <p:nvSpPr>
          <p:cNvPr id="4" name="Rectangle 3"/>
          <p:cNvSpPr/>
          <p:nvPr/>
        </p:nvSpPr>
        <p:spPr>
          <a:xfrm>
            <a:off x="304800" y="1572828"/>
            <a:ext cx="11506200" cy="4031873"/>
          </a:xfrm>
          <a:prstGeom prst="rect">
            <a:avLst/>
          </a:prstGeom>
        </p:spPr>
        <p:txBody>
          <a:bodyPr wrap="square">
            <a:spAutoFit/>
          </a:bodyPr>
          <a:lstStyle/>
          <a:p>
            <a:r>
              <a:rPr lang="en-US" sz="3200" dirty="0"/>
              <a:t>Editing:  Focuses on content (meaning, transitions, clarity, correctness, word choice/language, organization, structure).</a:t>
            </a:r>
          </a:p>
          <a:p>
            <a:endParaRPr lang="en-US" sz="3200" dirty="0"/>
          </a:p>
          <a:p>
            <a:r>
              <a:rPr lang="en-US" sz="3200" dirty="0"/>
              <a:t>Proofreading:  A part of the editing process that focuses on grammar, spelling, and language mechanics.  </a:t>
            </a:r>
          </a:p>
          <a:p>
            <a:endParaRPr lang="en-US" sz="3200" dirty="0"/>
          </a:p>
          <a:p>
            <a:endParaRPr lang="en-US" sz="3200" b="1" dirty="0"/>
          </a:p>
        </p:txBody>
      </p:sp>
      <p:sp>
        <p:nvSpPr>
          <p:cNvPr id="7" name="TextBox 6"/>
          <p:cNvSpPr txBox="1"/>
          <p:nvPr/>
        </p:nvSpPr>
        <p:spPr>
          <a:xfrm>
            <a:off x="7924800" y="6400800"/>
            <a:ext cx="4140878" cy="338554"/>
          </a:xfrm>
          <a:prstGeom prst="rect">
            <a:avLst/>
          </a:prstGeom>
          <a:noFill/>
        </p:spPr>
        <p:txBody>
          <a:bodyPr wrap="none" rtlCol="0">
            <a:spAutoFit/>
          </a:bodyPr>
          <a:lstStyle/>
          <a:p>
            <a:pPr algn="r"/>
            <a:r>
              <a:rPr lang="en-US" sz="1600" b="1" dirty="0">
                <a:solidFill>
                  <a:srgbClr val="EBEBEB">
                    <a:lumMod val="75000"/>
                  </a:srgbClr>
                </a:solidFill>
              </a:rPr>
              <a:t>Technical Communication for Engineers</a:t>
            </a:r>
          </a:p>
        </p:txBody>
      </p:sp>
      <p:pic>
        <p:nvPicPr>
          <p:cNvPr id="10" name="Picture 9"/>
          <p:cNvPicPr>
            <a:picLocks noChangeAspect="1" noChangeArrowheads="1"/>
          </p:cNvPicPr>
          <p:nvPr/>
        </p:nvPicPr>
        <p:blipFill rotWithShape="1">
          <a:blip r:embed="rId3"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4">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12289" y="5897959"/>
            <a:ext cx="1121579" cy="969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26163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extBox 8"/>
          <p:cNvSpPr txBox="1"/>
          <p:nvPr/>
        </p:nvSpPr>
        <p:spPr>
          <a:xfrm>
            <a:off x="8051123" y="6495173"/>
            <a:ext cx="4140877" cy="338554"/>
          </a:xfrm>
          <a:prstGeom prst="rect">
            <a:avLst/>
          </a:prstGeom>
          <a:noFill/>
        </p:spPr>
        <p:txBody>
          <a:bodyPr wrap="none" rtlCol="0">
            <a:spAutoFit/>
          </a:bodyPr>
          <a:lstStyle/>
          <a:p>
            <a:pPr algn="r"/>
            <a:r>
              <a:rPr lang="en-US" sz="1600" b="1" dirty="0">
                <a:solidFill>
                  <a:srgbClr val="EBEBEB">
                    <a:lumMod val="75000"/>
                  </a:srgbClr>
                </a:solidFill>
              </a:rPr>
              <a:t>Technical Communication for Engineers</a:t>
            </a:r>
          </a:p>
        </p:txBody>
      </p:sp>
      <p:sp>
        <p:nvSpPr>
          <p:cNvPr id="2" name="TextBox 1"/>
          <p:cNvSpPr txBox="1"/>
          <p:nvPr/>
        </p:nvSpPr>
        <p:spPr>
          <a:xfrm>
            <a:off x="2271056" y="63954"/>
            <a:ext cx="7034583" cy="707886"/>
          </a:xfrm>
          <a:prstGeom prst="rect">
            <a:avLst/>
          </a:prstGeom>
          <a:noFill/>
        </p:spPr>
        <p:txBody>
          <a:bodyPr wrap="square" rtlCol="0">
            <a:spAutoFit/>
          </a:bodyPr>
          <a:lstStyle/>
          <a:p>
            <a:r>
              <a:rPr lang="en-US" sz="4000" b="1" dirty="0"/>
              <a:t>But, Does it </a:t>
            </a:r>
            <a:r>
              <a:rPr lang="en-US" sz="4000" b="1" i="1" u="sng" dirty="0"/>
              <a:t>Really</a:t>
            </a:r>
            <a:r>
              <a:rPr lang="en-US" sz="4000" b="1" dirty="0"/>
              <a:t> Matter?</a:t>
            </a:r>
          </a:p>
        </p:txBody>
      </p:sp>
      <p:pic>
        <p:nvPicPr>
          <p:cNvPr id="1026" name="Picture 2" descr="http://bloximages.newyork1.vip.townnews.com/santafenewmexican.com/content/tncms/assets/v3/editorial/c/6a/c6a5c5b2-d884-51d7-9b8e-f947a0bb823e/54682fb4ad4f0.image.jpg?crop=618%2C558%2C3%2C6&amp;resize=300%2C271&amp;order=crop%2Cresiz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31027" y="737283"/>
            <a:ext cx="2149218" cy="194146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2934033" y="955155"/>
            <a:ext cx="5411627" cy="769441"/>
          </a:xfrm>
          <a:prstGeom prst="rect">
            <a:avLst/>
          </a:prstGeom>
          <a:noFill/>
        </p:spPr>
        <p:txBody>
          <a:bodyPr wrap="square" rtlCol="0">
            <a:spAutoFit/>
          </a:bodyPr>
          <a:lstStyle/>
          <a:p>
            <a:r>
              <a:rPr lang="en-US" sz="2200" b="1" dirty="0"/>
              <a:t>How a Typo May Have Turned a Drum of Radioactive Waste Into a Bomb</a:t>
            </a:r>
          </a:p>
        </p:txBody>
      </p:sp>
      <p:sp>
        <p:nvSpPr>
          <p:cNvPr id="10" name="TextBox 9"/>
          <p:cNvSpPr txBox="1"/>
          <p:nvPr/>
        </p:nvSpPr>
        <p:spPr>
          <a:xfrm>
            <a:off x="457200" y="2362200"/>
            <a:ext cx="11430000" cy="3477875"/>
          </a:xfrm>
          <a:prstGeom prst="rect">
            <a:avLst/>
          </a:prstGeom>
          <a:noFill/>
        </p:spPr>
        <p:txBody>
          <a:bodyPr wrap="square" rtlCol="0">
            <a:spAutoFit/>
          </a:bodyPr>
          <a:lstStyle/>
          <a:p>
            <a:r>
              <a:rPr lang="en-US" sz="2200" dirty="0"/>
              <a:t>The Waste Isolation Pilot Plant (WIPP) in Carlsbad, New Mexico, is now shut down, awaiting a $500 million recovery plan that could take years.  WIPP is made up of salt caverns that are supposed to safely entomb barrels of radioactive </a:t>
            </a:r>
            <a:r>
              <a:rPr lang="en-US" sz="2200" dirty="0" smtClean="0"/>
              <a:t>waste.  </a:t>
            </a:r>
            <a:r>
              <a:rPr lang="en-US" sz="2200" dirty="0"/>
              <a:t>The barrels are often packed with kitty litter to absorb extra liquids before being sealed.  </a:t>
            </a:r>
          </a:p>
          <a:p>
            <a:endParaRPr lang="en-US" sz="2200" dirty="0"/>
          </a:p>
          <a:p>
            <a:r>
              <a:rPr lang="en-US" sz="2200" dirty="0"/>
              <a:t>A typo was made in the policy manual that indicated use of a </a:t>
            </a:r>
            <a:r>
              <a:rPr lang="en-US" sz="2200" b="1" dirty="0"/>
              <a:t>wheat-based (organic)</a:t>
            </a:r>
            <a:r>
              <a:rPr lang="en-US" sz="2200" dirty="0"/>
              <a:t> kitty litter instead of a </a:t>
            </a:r>
            <a:r>
              <a:rPr lang="en-US" sz="2200" b="1" dirty="0"/>
              <a:t>clay-based (inorganic)</a:t>
            </a:r>
            <a:r>
              <a:rPr lang="en-US" sz="2200" dirty="0"/>
              <a:t> kitty litter and had gone unnoticed.  Thanks to that typo, the drum ultimately contained the ingredients of a bomb, which blasted open on February 14, 2014.  No injuries were sustained, but 20 workers were exposed to levels of radiation.  </a:t>
            </a:r>
          </a:p>
        </p:txBody>
      </p:sp>
      <p:pic>
        <p:nvPicPr>
          <p:cNvPr id="12" name="Picture 11"/>
          <p:cNvPicPr>
            <a:picLocks noChangeAspect="1" noChangeArrowheads="1"/>
          </p:cNvPicPr>
          <p:nvPr/>
        </p:nvPicPr>
        <p:blipFill rotWithShape="1">
          <a:blip r:embed="rId4"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5">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12289" y="5897959"/>
            <a:ext cx="1121579" cy="969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29573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381000" y="0"/>
            <a:ext cx="11506200" cy="4647426"/>
          </a:xfrm>
          <a:prstGeom prst="rect">
            <a:avLst/>
          </a:prstGeom>
          <a:noFill/>
        </p:spPr>
        <p:txBody>
          <a:bodyPr wrap="square" rtlCol="0">
            <a:spAutoFit/>
          </a:bodyPr>
          <a:lstStyle/>
          <a:p>
            <a:pPr algn="ctr"/>
            <a:r>
              <a:rPr lang="en-US" sz="4400" b="1" dirty="0">
                <a:solidFill>
                  <a:prstClr val="white"/>
                </a:solidFill>
              </a:rPr>
              <a:t>Editing Tips </a:t>
            </a:r>
            <a:endParaRPr lang="en-US" sz="4400" b="1" dirty="0" smtClean="0">
              <a:solidFill>
                <a:prstClr val="white"/>
              </a:solidFill>
            </a:endParaRPr>
          </a:p>
          <a:p>
            <a:pPr algn="ctr"/>
            <a:endParaRPr lang="en-US" sz="2800" dirty="0" smtClean="0"/>
          </a:p>
          <a:p>
            <a:pPr marL="514350" indent="-514350">
              <a:buAutoNum type="arabicPeriod"/>
            </a:pPr>
            <a:r>
              <a:rPr lang="en-US" sz="2800" dirty="0" smtClean="0"/>
              <a:t>Ask </a:t>
            </a:r>
            <a:r>
              <a:rPr lang="en-US" sz="2800" dirty="0"/>
              <a:t>yourself, “who, what, when, where, </a:t>
            </a:r>
            <a:r>
              <a:rPr lang="en-US" sz="2800" dirty="0" smtClean="0"/>
              <a:t>why</a:t>
            </a:r>
          </a:p>
          <a:p>
            <a:pPr marL="514350" indent="-514350">
              <a:buAutoNum type="arabicPeriod"/>
            </a:pPr>
            <a:r>
              <a:rPr lang="en-US" sz="2800" dirty="0" smtClean="0"/>
              <a:t>Do </a:t>
            </a:r>
            <a:r>
              <a:rPr lang="en-US" sz="2800" dirty="0"/>
              <a:t>the math—check all equations and calculations</a:t>
            </a:r>
          </a:p>
          <a:p>
            <a:pPr marL="514350" indent="-514350">
              <a:buAutoNum type="arabicPeriod"/>
            </a:pPr>
            <a:r>
              <a:rPr lang="en-US" sz="2800" dirty="0"/>
              <a:t>Check that figure and table numbers match the references in the text</a:t>
            </a:r>
          </a:p>
          <a:p>
            <a:pPr marL="514350" indent="-514350">
              <a:buAutoNum type="arabicPeriod"/>
            </a:pPr>
            <a:r>
              <a:rPr lang="en-US" sz="2800" dirty="0"/>
              <a:t>Check the structure (abstract, body, conclusion)</a:t>
            </a:r>
          </a:p>
          <a:p>
            <a:pPr marL="514350" indent="-514350">
              <a:buAutoNum type="arabicPeriod"/>
            </a:pPr>
            <a:r>
              <a:rPr lang="en-US" sz="2800" dirty="0" smtClean="0"/>
              <a:t>Make </a:t>
            </a:r>
            <a:r>
              <a:rPr lang="en-US" sz="2800" dirty="0"/>
              <a:t>sure content is arranged logically</a:t>
            </a:r>
          </a:p>
          <a:p>
            <a:pPr marL="514350" indent="-514350">
              <a:buAutoNum type="arabicPeriod"/>
            </a:pPr>
            <a:r>
              <a:rPr lang="en-US" sz="2800" dirty="0" smtClean="0"/>
              <a:t>Have </a:t>
            </a:r>
            <a:r>
              <a:rPr lang="en-US" sz="2800" dirty="0"/>
              <a:t>someone else read the document</a:t>
            </a:r>
          </a:p>
          <a:p>
            <a:pPr marL="742950" indent="-742950">
              <a:buAutoNum type="arabicPeriod"/>
            </a:pPr>
            <a:endParaRPr lang="en-US" sz="2800" dirty="0"/>
          </a:p>
        </p:txBody>
      </p:sp>
      <p:sp>
        <p:nvSpPr>
          <p:cNvPr id="2" name="AutoShape 2" descr="Image result for image of tower of babel"/>
          <p:cNvSpPr>
            <a:spLocks noChangeAspect="1" noChangeArrowheads="1"/>
          </p:cNvSpPr>
          <p:nvPr/>
        </p:nvSpPr>
        <p:spPr bwMode="auto">
          <a:xfrm>
            <a:off x="3429000" y="2768844"/>
            <a:ext cx="1504950" cy="12858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 name="TextBox 10"/>
          <p:cNvSpPr txBox="1"/>
          <p:nvPr/>
        </p:nvSpPr>
        <p:spPr>
          <a:xfrm>
            <a:off x="5083833" y="8205788"/>
            <a:ext cx="5334000" cy="369332"/>
          </a:xfrm>
          <a:prstGeom prst="rect">
            <a:avLst/>
          </a:prstGeom>
          <a:noFill/>
        </p:spPr>
        <p:txBody>
          <a:bodyPr wrap="square" rtlCol="0">
            <a:spAutoFit/>
          </a:bodyPr>
          <a:lstStyle/>
          <a:p>
            <a:r>
              <a:rPr lang="en-US" dirty="0"/>
              <a:t>to</a:t>
            </a:r>
          </a:p>
        </p:txBody>
      </p:sp>
      <p:sp>
        <p:nvSpPr>
          <p:cNvPr id="6" name="TextBox 5"/>
          <p:cNvSpPr txBox="1"/>
          <p:nvPr/>
        </p:nvSpPr>
        <p:spPr>
          <a:xfrm>
            <a:off x="7924800" y="6400800"/>
            <a:ext cx="4140878" cy="338554"/>
          </a:xfrm>
          <a:prstGeom prst="rect">
            <a:avLst/>
          </a:prstGeom>
          <a:noFill/>
        </p:spPr>
        <p:txBody>
          <a:bodyPr wrap="none" rtlCol="0">
            <a:spAutoFit/>
          </a:bodyPr>
          <a:lstStyle/>
          <a:p>
            <a:pPr algn="r"/>
            <a:r>
              <a:rPr lang="en-US" sz="1600" b="1" dirty="0">
                <a:solidFill>
                  <a:srgbClr val="EBEBEB">
                    <a:lumMod val="75000"/>
                  </a:srgbClr>
                </a:solidFill>
              </a:rPr>
              <a:t>Technical Communication for Engineers</a:t>
            </a:r>
          </a:p>
        </p:txBody>
      </p:sp>
      <p:pic>
        <p:nvPicPr>
          <p:cNvPr id="9" name="Picture 8"/>
          <p:cNvPicPr>
            <a:picLocks noChangeAspect="1" noChangeArrowheads="1"/>
          </p:cNvPicPr>
          <p:nvPr/>
        </p:nvPicPr>
        <p:blipFill rotWithShape="1">
          <a:blip r:embed="rId3"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4">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12289" y="5897959"/>
            <a:ext cx="1121579" cy="969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83888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762000" y="0"/>
            <a:ext cx="10896600" cy="6124754"/>
          </a:xfrm>
          <a:prstGeom prst="rect">
            <a:avLst/>
          </a:prstGeom>
          <a:noFill/>
        </p:spPr>
        <p:txBody>
          <a:bodyPr wrap="square" rtlCol="0">
            <a:spAutoFit/>
          </a:bodyPr>
          <a:lstStyle/>
          <a:p>
            <a:pPr algn="ctr"/>
            <a:r>
              <a:rPr lang="en-US" sz="4400" b="1" dirty="0">
                <a:solidFill>
                  <a:prstClr val="white"/>
                </a:solidFill>
              </a:rPr>
              <a:t>Proofreading Tips </a:t>
            </a:r>
          </a:p>
          <a:p>
            <a:pPr algn="ctr"/>
            <a:endParaRPr lang="en-US" sz="4400" b="1" dirty="0">
              <a:solidFill>
                <a:prstClr val="white"/>
              </a:solidFill>
            </a:endParaRPr>
          </a:p>
          <a:p>
            <a:pPr marL="514350" indent="-514350">
              <a:buAutoNum type="arabicPeriod"/>
            </a:pPr>
            <a:r>
              <a:rPr lang="en-US" sz="2800" dirty="0"/>
              <a:t>Leave yourself time</a:t>
            </a:r>
          </a:p>
          <a:p>
            <a:pPr marL="514350" indent="-514350">
              <a:buAutoNum type="arabicPeriod"/>
            </a:pPr>
            <a:r>
              <a:rPr lang="en-US" sz="2800" dirty="0"/>
              <a:t>Read the document backwards</a:t>
            </a:r>
          </a:p>
          <a:p>
            <a:pPr marL="514350" indent="-514350">
              <a:buAutoNum type="arabicPeriod"/>
            </a:pPr>
            <a:r>
              <a:rPr lang="en-US" sz="2800" dirty="0"/>
              <a:t>Read the document aloud</a:t>
            </a:r>
          </a:p>
          <a:p>
            <a:pPr marL="514350" indent="-514350">
              <a:buAutoNum type="arabicPeriod"/>
            </a:pPr>
            <a:r>
              <a:rPr lang="en-US" sz="2800" dirty="0"/>
              <a:t>Spell check the document</a:t>
            </a:r>
          </a:p>
          <a:p>
            <a:pPr marL="514350" indent="-514350">
              <a:buAutoNum type="arabicPeriod"/>
            </a:pPr>
            <a:r>
              <a:rPr lang="en-US" sz="2800" dirty="0"/>
              <a:t>Examine each word individually (especially little words)</a:t>
            </a:r>
          </a:p>
          <a:p>
            <a:pPr marL="514350" indent="-514350">
              <a:buAutoNum type="arabicPeriod"/>
            </a:pPr>
            <a:r>
              <a:rPr lang="en-US" sz="2800" dirty="0"/>
              <a:t>Circle every punctuation mark</a:t>
            </a:r>
          </a:p>
          <a:p>
            <a:pPr marL="514350" indent="-514350">
              <a:buAutoNum type="arabicPeriod"/>
            </a:pPr>
            <a:r>
              <a:rPr lang="en-US" sz="2800" dirty="0"/>
              <a:t>Look for errors you frequently make </a:t>
            </a:r>
          </a:p>
          <a:p>
            <a:pPr marL="514350" indent="-514350">
              <a:buAutoNum type="arabicPeriod"/>
            </a:pPr>
            <a:r>
              <a:rPr lang="en-US" sz="2800" dirty="0"/>
              <a:t>Print it out</a:t>
            </a:r>
          </a:p>
          <a:p>
            <a:pPr marL="514350" indent="-514350">
              <a:buAutoNum type="arabicPeriod"/>
            </a:pPr>
            <a:r>
              <a:rPr lang="en-US" sz="2800" dirty="0"/>
              <a:t>Look for one problem at a time</a:t>
            </a:r>
          </a:p>
          <a:p>
            <a:pPr marL="514350" indent="-514350">
              <a:buAutoNum type="arabicPeriod"/>
            </a:pPr>
            <a:r>
              <a:rPr lang="en-US" sz="2800" dirty="0"/>
              <a:t>Have someone else read the document</a:t>
            </a:r>
          </a:p>
          <a:p>
            <a:pPr marL="742950" indent="-742950">
              <a:buAutoNum type="arabicPeriod"/>
            </a:pPr>
            <a:endParaRPr lang="en-US" sz="2400" dirty="0"/>
          </a:p>
        </p:txBody>
      </p:sp>
      <p:sp>
        <p:nvSpPr>
          <p:cNvPr id="2" name="AutoShape 2" descr="Image result for image of tower of babel"/>
          <p:cNvSpPr>
            <a:spLocks noChangeAspect="1" noChangeArrowheads="1"/>
          </p:cNvSpPr>
          <p:nvPr/>
        </p:nvSpPr>
        <p:spPr bwMode="auto">
          <a:xfrm>
            <a:off x="3429000" y="2768844"/>
            <a:ext cx="1504950" cy="12858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 name="TextBox 10"/>
          <p:cNvSpPr txBox="1"/>
          <p:nvPr/>
        </p:nvSpPr>
        <p:spPr>
          <a:xfrm>
            <a:off x="5083833" y="8205788"/>
            <a:ext cx="5334000" cy="369332"/>
          </a:xfrm>
          <a:prstGeom prst="rect">
            <a:avLst/>
          </a:prstGeom>
          <a:noFill/>
        </p:spPr>
        <p:txBody>
          <a:bodyPr wrap="square" rtlCol="0">
            <a:spAutoFit/>
          </a:bodyPr>
          <a:lstStyle/>
          <a:p>
            <a:r>
              <a:rPr lang="en-US" dirty="0"/>
              <a:t>to</a:t>
            </a:r>
          </a:p>
        </p:txBody>
      </p:sp>
      <p:sp>
        <p:nvSpPr>
          <p:cNvPr id="6" name="TextBox 5"/>
          <p:cNvSpPr txBox="1"/>
          <p:nvPr/>
        </p:nvSpPr>
        <p:spPr>
          <a:xfrm>
            <a:off x="7924800" y="6400800"/>
            <a:ext cx="4140878" cy="338554"/>
          </a:xfrm>
          <a:prstGeom prst="rect">
            <a:avLst/>
          </a:prstGeom>
          <a:noFill/>
        </p:spPr>
        <p:txBody>
          <a:bodyPr wrap="none" rtlCol="0">
            <a:spAutoFit/>
          </a:bodyPr>
          <a:lstStyle/>
          <a:p>
            <a:pPr algn="r"/>
            <a:r>
              <a:rPr lang="en-US" sz="1600" b="1" dirty="0">
                <a:solidFill>
                  <a:srgbClr val="EBEBEB">
                    <a:lumMod val="75000"/>
                  </a:srgbClr>
                </a:solidFill>
              </a:rPr>
              <a:t>Technical Communication for Engineers</a:t>
            </a:r>
          </a:p>
        </p:txBody>
      </p:sp>
      <p:pic>
        <p:nvPicPr>
          <p:cNvPr id="9" name="Picture 8"/>
          <p:cNvPicPr>
            <a:picLocks noChangeAspect="1" noChangeArrowheads="1"/>
          </p:cNvPicPr>
          <p:nvPr/>
        </p:nvPicPr>
        <p:blipFill rotWithShape="1">
          <a:blip r:embed="rId3"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4">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12289" y="5897959"/>
            <a:ext cx="1121579" cy="969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30765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381000" y="-16534"/>
            <a:ext cx="11658600" cy="5201424"/>
          </a:xfrm>
          <a:prstGeom prst="rect">
            <a:avLst/>
          </a:prstGeom>
          <a:noFill/>
        </p:spPr>
        <p:txBody>
          <a:bodyPr wrap="square" rtlCol="0">
            <a:spAutoFit/>
          </a:bodyPr>
          <a:lstStyle/>
          <a:p>
            <a:pPr algn="ctr"/>
            <a:r>
              <a:rPr lang="en-US" sz="4400" b="1" dirty="0">
                <a:solidFill>
                  <a:prstClr val="white"/>
                </a:solidFill>
              </a:rPr>
              <a:t>Why is it so </a:t>
            </a:r>
            <a:r>
              <a:rPr lang="en-US" sz="4400" b="1" dirty="0" smtClean="0">
                <a:solidFill>
                  <a:prstClr val="white"/>
                </a:solidFill>
              </a:rPr>
              <a:t>Hard </a:t>
            </a:r>
            <a:r>
              <a:rPr lang="en-US" sz="4400" b="1" dirty="0">
                <a:solidFill>
                  <a:prstClr val="white"/>
                </a:solidFill>
              </a:rPr>
              <a:t>to </a:t>
            </a:r>
            <a:r>
              <a:rPr lang="en-US" sz="4400" b="1" dirty="0" smtClean="0">
                <a:solidFill>
                  <a:prstClr val="white"/>
                </a:solidFill>
              </a:rPr>
              <a:t>Find Errors</a:t>
            </a:r>
            <a:r>
              <a:rPr lang="en-US" sz="4400" b="1" dirty="0">
                <a:solidFill>
                  <a:prstClr val="white"/>
                </a:solidFill>
              </a:rPr>
              <a:t>?</a:t>
            </a:r>
            <a:endParaRPr lang="en-US" sz="3600" dirty="0"/>
          </a:p>
          <a:p>
            <a:pPr algn="ctr"/>
            <a:endParaRPr lang="en-US" sz="2400" dirty="0"/>
          </a:p>
          <a:p>
            <a:pPr algn="ctr"/>
            <a:endParaRPr lang="en-US" sz="2400" dirty="0"/>
          </a:p>
          <a:p>
            <a:r>
              <a:rPr lang="en-US" sz="2400" dirty="0"/>
              <a:t>I </a:t>
            </a:r>
            <a:r>
              <a:rPr lang="en-US" sz="2400" dirty="0" err="1"/>
              <a:t>cdnuolt</a:t>
            </a:r>
            <a:r>
              <a:rPr lang="en-US" sz="2400" dirty="0"/>
              <a:t> </a:t>
            </a:r>
            <a:r>
              <a:rPr lang="en-US" sz="2400" dirty="0" err="1"/>
              <a:t>blveiee</a:t>
            </a:r>
            <a:r>
              <a:rPr lang="en-US" sz="2400" dirty="0"/>
              <a:t> that I </a:t>
            </a:r>
            <a:r>
              <a:rPr lang="en-US" sz="2400" dirty="0" err="1"/>
              <a:t>cluod</a:t>
            </a:r>
            <a:r>
              <a:rPr lang="en-US" sz="2400" dirty="0"/>
              <a:t> </a:t>
            </a:r>
            <a:r>
              <a:rPr lang="en-US" sz="2400" dirty="0" err="1"/>
              <a:t>aulaclty</a:t>
            </a:r>
            <a:r>
              <a:rPr lang="en-US" sz="2400" dirty="0"/>
              <a:t> </a:t>
            </a:r>
            <a:r>
              <a:rPr lang="en-US" sz="2400" dirty="0" err="1"/>
              <a:t>uesdnatnrd</a:t>
            </a:r>
            <a:r>
              <a:rPr lang="en-US" sz="2400" dirty="0"/>
              <a:t> what I was </a:t>
            </a:r>
            <a:r>
              <a:rPr lang="en-US" sz="2400" dirty="0" err="1"/>
              <a:t>rdanieg</a:t>
            </a:r>
            <a:r>
              <a:rPr lang="en-US" sz="2400" dirty="0"/>
              <a:t>. The </a:t>
            </a:r>
            <a:r>
              <a:rPr lang="en-US" sz="2400" dirty="0" err="1"/>
              <a:t>phaonmneal</a:t>
            </a:r>
            <a:r>
              <a:rPr lang="en-US" sz="2400" dirty="0"/>
              <a:t> </a:t>
            </a:r>
            <a:r>
              <a:rPr lang="en-US" sz="2400" dirty="0" err="1"/>
              <a:t>pweor</a:t>
            </a:r>
            <a:r>
              <a:rPr lang="en-US" sz="2400" dirty="0"/>
              <a:t> of the </a:t>
            </a:r>
            <a:r>
              <a:rPr lang="en-US" sz="2400" dirty="0" err="1"/>
              <a:t>hmuan</a:t>
            </a:r>
            <a:r>
              <a:rPr lang="en-US" sz="2400" dirty="0"/>
              <a:t> </a:t>
            </a:r>
            <a:endParaRPr lang="en-US" sz="2400" dirty="0" smtClean="0"/>
          </a:p>
          <a:p>
            <a:r>
              <a:rPr lang="en-US" sz="2400" dirty="0" err="1" smtClean="0"/>
              <a:t>mnid</a:t>
            </a:r>
            <a:r>
              <a:rPr lang="en-US" sz="2400" dirty="0" smtClean="0"/>
              <a:t>, </a:t>
            </a:r>
            <a:r>
              <a:rPr lang="en-US" sz="2400" dirty="0" err="1" smtClean="0"/>
              <a:t>aoccdrnig</a:t>
            </a:r>
            <a:r>
              <a:rPr lang="en-US" sz="2400" dirty="0" smtClean="0"/>
              <a:t> to a </a:t>
            </a:r>
            <a:r>
              <a:rPr lang="en-US" sz="2400" dirty="0" err="1" smtClean="0"/>
              <a:t>rscheearch</a:t>
            </a:r>
            <a:r>
              <a:rPr lang="en-US" sz="2400" dirty="0" smtClean="0"/>
              <a:t> at </a:t>
            </a:r>
            <a:r>
              <a:rPr lang="en-US" sz="2400" dirty="0" err="1" smtClean="0"/>
              <a:t>Cmabrigde</a:t>
            </a:r>
            <a:r>
              <a:rPr lang="en-US" sz="2400" dirty="0" smtClean="0"/>
              <a:t> </a:t>
            </a:r>
          </a:p>
          <a:p>
            <a:r>
              <a:rPr lang="en-US" sz="2400" dirty="0" err="1" smtClean="0"/>
              <a:t>Uinervtisy</a:t>
            </a:r>
            <a:r>
              <a:rPr lang="en-US" sz="2400" dirty="0"/>
              <a:t>, it </a:t>
            </a:r>
            <a:r>
              <a:rPr lang="en-US" sz="2400" dirty="0" err="1"/>
              <a:t>dseno't</a:t>
            </a:r>
            <a:r>
              <a:rPr lang="en-US" sz="2400" dirty="0"/>
              <a:t> </a:t>
            </a:r>
            <a:r>
              <a:rPr lang="en-US" sz="2400" dirty="0" err="1"/>
              <a:t>mtaetr</a:t>
            </a:r>
            <a:r>
              <a:rPr lang="en-US" sz="2400" dirty="0"/>
              <a:t> in what </a:t>
            </a:r>
            <a:r>
              <a:rPr lang="en-US" sz="2400" dirty="0" err="1"/>
              <a:t>oerdr</a:t>
            </a:r>
            <a:r>
              <a:rPr lang="en-US" sz="2400" dirty="0"/>
              <a:t> the </a:t>
            </a:r>
            <a:r>
              <a:rPr lang="en-US" sz="2400" dirty="0" err="1"/>
              <a:t>ltteres</a:t>
            </a:r>
            <a:r>
              <a:rPr lang="en-US" sz="2400" dirty="0"/>
              <a:t> in a word are, the </a:t>
            </a:r>
            <a:r>
              <a:rPr lang="en-US" sz="2400" dirty="0" err="1"/>
              <a:t>olny</a:t>
            </a:r>
            <a:r>
              <a:rPr lang="en-US" sz="2400" dirty="0"/>
              <a:t> </a:t>
            </a:r>
            <a:r>
              <a:rPr lang="en-US" sz="2400" dirty="0" err="1"/>
              <a:t>iproamtnt</a:t>
            </a:r>
            <a:r>
              <a:rPr lang="en-US" sz="2400" dirty="0"/>
              <a:t> </a:t>
            </a:r>
            <a:r>
              <a:rPr lang="en-US" sz="2400" dirty="0" err="1"/>
              <a:t>tihng</a:t>
            </a:r>
            <a:r>
              <a:rPr lang="en-US" sz="2400" dirty="0"/>
              <a:t> is that the </a:t>
            </a:r>
            <a:r>
              <a:rPr lang="en-US" sz="2400" dirty="0" err="1"/>
              <a:t>frsit</a:t>
            </a:r>
            <a:r>
              <a:rPr lang="en-US" sz="2400" dirty="0"/>
              <a:t> and last </a:t>
            </a:r>
            <a:r>
              <a:rPr lang="en-US" sz="2400" dirty="0" err="1"/>
              <a:t>ltteer</a:t>
            </a:r>
            <a:r>
              <a:rPr lang="en-US" sz="2400" dirty="0"/>
              <a:t> be in the </a:t>
            </a:r>
            <a:r>
              <a:rPr lang="en-US" sz="2400" dirty="0" err="1"/>
              <a:t>rghit</a:t>
            </a:r>
            <a:r>
              <a:rPr lang="en-US" sz="2400" dirty="0"/>
              <a:t> </a:t>
            </a:r>
            <a:r>
              <a:rPr lang="en-US" sz="2400" dirty="0" err="1"/>
              <a:t>pclae</a:t>
            </a:r>
            <a:r>
              <a:rPr lang="en-US" sz="2400" dirty="0"/>
              <a:t>. The </a:t>
            </a:r>
            <a:r>
              <a:rPr lang="en-US" sz="2400" dirty="0" err="1"/>
              <a:t>rset</a:t>
            </a:r>
            <a:r>
              <a:rPr lang="en-US" sz="2400" dirty="0"/>
              <a:t> can be a </a:t>
            </a:r>
            <a:r>
              <a:rPr lang="en-US" sz="2400" dirty="0" err="1"/>
              <a:t>taotl</a:t>
            </a:r>
            <a:r>
              <a:rPr lang="en-US" sz="2400" dirty="0"/>
              <a:t> </a:t>
            </a:r>
            <a:r>
              <a:rPr lang="en-US" sz="2400" dirty="0" err="1"/>
              <a:t>mses</a:t>
            </a:r>
            <a:r>
              <a:rPr lang="en-US" sz="2400" dirty="0"/>
              <a:t> and you can still </a:t>
            </a:r>
            <a:r>
              <a:rPr lang="en-US" sz="2400" dirty="0" err="1"/>
              <a:t>raed</a:t>
            </a:r>
            <a:r>
              <a:rPr lang="en-US" sz="2400" dirty="0"/>
              <a:t> it </a:t>
            </a:r>
            <a:r>
              <a:rPr lang="en-US" sz="2400" dirty="0" err="1"/>
              <a:t>whotuit</a:t>
            </a:r>
            <a:r>
              <a:rPr lang="en-US" sz="2400" dirty="0"/>
              <a:t> a </a:t>
            </a:r>
            <a:r>
              <a:rPr lang="en-US" sz="2400" dirty="0" err="1"/>
              <a:t>pboerlm</a:t>
            </a:r>
            <a:r>
              <a:rPr lang="en-US" sz="2400" dirty="0"/>
              <a:t>. This is </a:t>
            </a:r>
          </a:p>
          <a:p>
            <a:r>
              <a:rPr lang="en-US" sz="2400" dirty="0" err="1"/>
              <a:t>bcuseae</a:t>
            </a:r>
            <a:r>
              <a:rPr lang="en-US" sz="2400" dirty="0"/>
              <a:t> the </a:t>
            </a:r>
            <a:r>
              <a:rPr lang="en-US" sz="2400" dirty="0" err="1"/>
              <a:t>huamn</a:t>
            </a:r>
            <a:r>
              <a:rPr lang="en-US" sz="2400" dirty="0"/>
              <a:t> </a:t>
            </a:r>
            <a:r>
              <a:rPr lang="en-US" sz="2400" dirty="0" err="1"/>
              <a:t>mnid</a:t>
            </a:r>
            <a:r>
              <a:rPr lang="en-US" sz="2400" dirty="0"/>
              <a:t> </a:t>
            </a:r>
            <a:r>
              <a:rPr lang="en-US" sz="2400" dirty="0" err="1"/>
              <a:t>deos</a:t>
            </a:r>
            <a:r>
              <a:rPr lang="en-US" sz="2400" dirty="0"/>
              <a:t> not </a:t>
            </a:r>
            <a:r>
              <a:rPr lang="en-US" sz="2400" dirty="0" err="1"/>
              <a:t>raed</a:t>
            </a:r>
            <a:r>
              <a:rPr lang="en-US" sz="2400" dirty="0"/>
              <a:t> </a:t>
            </a:r>
            <a:r>
              <a:rPr lang="en-US" sz="2400" dirty="0" err="1"/>
              <a:t>ervey</a:t>
            </a:r>
            <a:r>
              <a:rPr lang="en-US" sz="2400" dirty="0"/>
              <a:t> </a:t>
            </a:r>
            <a:r>
              <a:rPr lang="en-US" sz="2400" dirty="0" err="1"/>
              <a:t>lteter</a:t>
            </a:r>
            <a:r>
              <a:rPr lang="en-US" sz="2400" dirty="0"/>
              <a:t> by </a:t>
            </a:r>
            <a:r>
              <a:rPr lang="en-US" sz="2400" dirty="0" err="1"/>
              <a:t>istlef</a:t>
            </a:r>
            <a:r>
              <a:rPr lang="en-US" sz="2400" dirty="0"/>
              <a:t>, but the word as a </a:t>
            </a:r>
            <a:r>
              <a:rPr lang="en-US" sz="2400" dirty="0" err="1"/>
              <a:t>wlohe</a:t>
            </a:r>
            <a:r>
              <a:rPr lang="en-US" sz="2400" dirty="0"/>
              <a:t>. </a:t>
            </a:r>
            <a:r>
              <a:rPr lang="en-US" sz="2400" dirty="0" err="1"/>
              <a:t>Azanmig</a:t>
            </a:r>
            <a:r>
              <a:rPr lang="en-US" sz="2400" dirty="0"/>
              <a:t> huh? </a:t>
            </a:r>
            <a:r>
              <a:rPr lang="en-US" sz="2400" dirty="0" err="1"/>
              <a:t>Yaeh</a:t>
            </a:r>
            <a:r>
              <a:rPr lang="en-US" sz="2400" dirty="0"/>
              <a:t> and </a:t>
            </a:r>
          </a:p>
          <a:p>
            <a:r>
              <a:rPr lang="en-US" sz="2400" dirty="0"/>
              <a:t>I </a:t>
            </a:r>
            <a:r>
              <a:rPr lang="en-US" sz="2400" dirty="0" err="1"/>
              <a:t>awlyas</a:t>
            </a:r>
            <a:r>
              <a:rPr lang="en-US" sz="2400" dirty="0"/>
              <a:t> </a:t>
            </a:r>
            <a:r>
              <a:rPr lang="en-US" sz="2400" dirty="0" err="1"/>
              <a:t>tghuhot</a:t>
            </a:r>
            <a:r>
              <a:rPr lang="en-US" sz="2400" dirty="0"/>
              <a:t> </a:t>
            </a:r>
            <a:r>
              <a:rPr lang="en-US" sz="2400" dirty="0" err="1"/>
              <a:t>slpeling</a:t>
            </a:r>
            <a:r>
              <a:rPr lang="en-US" sz="2400" dirty="0"/>
              <a:t> was </a:t>
            </a:r>
            <a:r>
              <a:rPr lang="en-US" sz="2400" dirty="0" err="1"/>
              <a:t>ipmorantt</a:t>
            </a:r>
            <a:r>
              <a:rPr lang="en-US" sz="2400" dirty="0"/>
              <a:t>! </a:t>
            </a:r>
          </a:p>
          <a:p>
            <a:pPr marL="742950" indent="-742950">
              <a:buAutoNum type="arabicPeriod"/>
            </a:pPr>
            <a:endParaRPr lang="en-US" sz="2400" dirty="0"/>
          </a:p>
        </p:txBody>
      </p:sp>
      <p:sp>
        <p:nvSpPr>
          <p:cNvPr id="2" name="AutoShape 2" descr="Image result for image of tower of babel"/>
          <p:cNvSpPr>
            <a:spLocks noChangeAspect="1" noChangeArrowheads="1"/>
          </p:cNvSpPr>
          <p:nvPr/>
        </p:nvSpPr>
        <p:spPr bwMode="auto">
          <a:xfrm>
            <a:off x="3429000" y="2768844"/>
            <a:ext cx="1504950" cy="12858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 name="TextBox 10"/>
          <p:cNvSpPr txBox="1"/>
          <p:nvPr/>
        </p:nvSpPr>
        <p:spPr>
          <a:xfrm>
            <a:off x="5083833" y="8205788"/>
            <a:ext cx="5334000" cy="369332"/>
          </a:xfrm>
          <a:prstGeom prst="rect">
            <a:avLst/>
          </a:prstGeom>
          <a:noFill/>
        </p:spPr>
        <p:txBody>
          <a:bodyPr wrap="square" rtlCol="0">
            <a:spAutoFit/>
          </a:bodyPr>
          <a:lstStyle/>
          <a:p>
            <a:r>
              <a:rPr lang="en-US" dirty="0"/>
              <a:t>to</a:t>
            </a:r>
          </a:p>
        </p:txBody>
      </p:sp>
      <p:sp>
        <p:nvSpPr>
          <p:cNvPr id="6" name="TextBox 5"/>
          <p:cNvSpPr txBox="1"/>
          <p:nvPr/>
        </p:nvSpPr>
        <p:spPr>
          <a:xfrm>
            <a:off x="7924800" y="6400800"/>
            <a:ext cx="4140878" cy="338554"/>
          </a:xfrm>
          <a:prstGeom prst="rect">
            <a:avLst/>
          </a:prstGeom>
          <a:noFill/>
        </p:spPr>
        <p:txBody>
          <a:bodyPr wrap="none" rtlCol="0">
            <a:spAutoFit/>
          </a:bodyPr>
          <a:lstStyle/>
          <a:p>
            <a:pPr algn="r"/>
            <a:r>
              <a:rPr lang="en-US" sz="1600" b="1" dirty="0">
                <a:solidFill>
                  <a:srgbClr val="EBEBEB">
                    <a:lumMod val="75000"/>
                  </a:srgbClr>
                </a:solidFill>
              </a:rPr>
              <a:t>Technical Communication for Engineers</a:t>
            </a:r>
          </a:p>
        </p:txBody>
      </p:sp>
      <p:pic>
        <p:nvPicPr>
          <p:cNvPr id="8" name="Picture 7"/>
          <p:cNvPicPr>
            <a:picLocks noChangeAspect="1" noChangeArrowheads="1"/>
          </p:cNvPicPr>
          <p:nvPr/>
        </p:nvPicPr>
        <p:blipFill rotWithShape="1">
          <a:blip r:embed="rId3"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4">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12289" y="5897959"/>
            <a:ext cx="1121579" cy="969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18200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extBox 8"/>
          <p:cNvSpPr txBox="1"/>
          <p:nvPr/>
        </p:nvSpPr>
        <p:spPr>
          <a:xfrm>
            <a:off x="8051123" y="6488668"/>
            <a:ext cx="4140877" cy="338554"/>
          </a:xfrm>
          <a:prstGeom prst="rect">
            <a:avLst/>
          </a:prstGeom>
          <a:noFill/>
        </p:spPr>
        <p:txBody>
          <a:bodyPr wrap="none" rtlCol="0">
            <a:spAutoFit/>
          </a:bodyPr>
          <a:lstStyle/>
          <a:p>
            <a:pPr algn="r"/>
            <a:r>
              <a:rPr lang="en-US" sz="1600" b="1" dirty="0">
                <a:solidFill>
                  <a:srgbClr val="EBEBEB">
                    <a:lumMod val="75000"/>
                  </a:srgbClr>
                </a:solidFill>
              </a:rPr>
              <a:t>Technical Communication for Engineers</a:t>
            </a:r>
          </a:p>
        </p:txBody>
      </p:sp>
      <p:sp>
        <p:nvSpPr>
          <p:cNvPr id="3" name="TextBox 2"/>
          <p:cNvSpPr txBox="1"/>
          <p:nvPr/>
        </p:nvSpPr>
        <p:spPr>
          <a:xfrm>
            <a:off x="1133868" y="228600"/>
            <a:ext cx="9576290" cy="769441"/>
          </a:xfrm>
          <a:prstGeom prst="rect">
            <a:avLst/>
          </a:prstGeom>
          <a:noFill/>
        </p:spPr>
        <p:txBody>
          <a:bodyPr wrap="square" rtlCol="0">
            <a:spAutoFit/>
          </a:bodyPr>
          <a:lstStyle/>
          <a:p>
            <a:pPr algn="ctr"/>
            <a:r>
              <a:rPr lang="en-US" sz="4400" b="1" dirty="0" smtClean="0">
                <a:solidFill>
                  <a:prstClr val="white"/>
                </a:solidFill>
              </a:rPr>
              <a:t>Step 1.  Before You Write:  </a:t>
            </a:r>
            <a:r>
              <a:rPr lang="en-US" sz="4400" b="1" i="1" dirty="0" smtClean="0">
                <a:solidFill>
                  <a:prstClr val="white"/>
                </a:solidFill>
              </a:rPr>
              <a:t>PAGE</a:t>
            </a:r>
            <a:endParaRPr lang="en-US" sz="4400" b="1" dirty="0">
              <a:solidFill>
                <a:prstClr val="white"/>
              </a:solidFill>
            </a:endParaRPr>
          </a:p>
        </p:txBody>
      </p:sp>
      <p:sp>
        <p:nvSpPr>
          <p:cNvPr id="10" name="Rectangle 9"/>
          <p:cNvSpPr/>
          <p:nvPr/>
        </p:nvSpPr>
        <p:spPr>
          <a:xfrm>
            <a:off x="838200" y="1507844"/>
            <a:ext cx="10325822" cy="7078861"/>
          </a:xfrm>
          <a:prstGeom prst="rect">
            <a:avLst/>
          </a:prstGeom>
        </p:spPr>
        <p:txBody>
          <a:bodyPr wrap="square">
            <a:spAutoFit/>
          </a:bodyPr>
          <a:lstStyle/>
          <a:p>
            <a:pPr marL="457200" indent="-457200">
              <a:buFont typeface="Arial" panose="020B0604020202020204" pitchFamily="34" charset="0"/>
              <a:buChar char="•"/>
            </a:pPr>
            <a:r>
              <a:rPr lang="en-US" sz="6600" b="1" dirty="0" smtClean="0"/>
              <a:t>P</a:t>
            </a:r>
            <a:r>
              <a:rPr lang="en-US" sz="3600" dirty="0" smtClean="0"/>
              <a:t>urpose</a:t>
            </a:r>
            <a:endParaRPr lang="en-US" sz="3600" dirty="0"/>
          </a:p>
          <a:p>
            <a:endParaRPr lang="en-US" sz="3600" dirty="0"/>
          </a:p>
          <a:p>
            <a:pPr marL="457200" indent="-457200">
              <a:buFont typeface="Arial" panose="020B0604020202020204" pitchFamily="34" charset="0"/>
              <a:buChar char="•"/>
            </a:pPr>
            <a:r>
              <a:rPr lang="en-US" sz="6600" b="1" dirty="0" smtClean="0"/>
              <a:t>A</a:t>
            </a:r>
            <a:r>
              <a:rPr lang="en-US" sz="3600" dirty="0" smtClean="0"/>
              <a:t>udience </a:t>
            </a:r>
          </a:p>
          <a:p>
            <a:pPr marL="457200" indent="-457200">
              <a:buFont typeface="Arial" panose="020B0604020202020204" pitchFamily="34" charset="0"/>
              <a:buChar char="•"/>
            </a:pPr>
            <a:endParaRPr lang="en-US" sz="3600" dirty="0"/>
          </a:p>
          <a:p>
            <a:pPr marL="457200" indent="-457200">
              <a:buFont typeface="Arial" panose="020B0604020202020204" pitchFamily="34" charset="0"/>
              <a:buChar char="•"/>
            </a:pPr>
            <a:r>
              <a:rPr lang="en-US" sz="6600" b="1" dirty="0" err="1" smtClean="0"/>
              <a:t>G</a:t>
            </a:r>
            <a:r>
              <a:rPr lang="en-US" sz="3600" dirty="0" err="1" smtClean="0"/>
              <a:t>enr</a:t>
            </a:r>
            <a:r>
              <a:rPr lang="en-US" sz="6600" b="1" dirty="0" err="1" smtClean="0"/>
              <a:t>E</a:t>
            </a:r>
            <a:endParaRPr lang="en-US" sz="6600" b="1" dirty="0"/>
          </a:p>
          <a:p>
            <a:pPr marL="514350" indent="-514350">
              <a:buFontTx/>
              <a:buAutoNum type="arabicPeriod" startAt="3"/>
            </a:pPr>
            <a:endParaRPr lang="en-US" sz="3600" dirty="0"/>
          </a:p>
          <a:p>
            <a:pPr marL="457200" indent="-457200">
              <a:buFont typeface="Arial" panose="020B0604020202020204" pitchFamily="34" charset="0"/>
              <a:buChar char="•"/>
            </a:pPr>
            <a:endParaRPr lang="en-US" sz="3600" dirty="0"/>
          </a:p>
          <a:p>
            <a:endParaRPr lang="en-US" sz="2800" dirty="0"/>
          </a:p>
          <a:p>
            <a:pPr marL="457200" indent="-457200">
              <a:buFont typeface="Arial" panose="020B0604020202020204" pitchFamily="34" charset="0"/>
              <a:buChar char="•"/>
            </a:pPr>
            <a:endParaRPr lang="en-US" sz="2800" dirty="0"/>
          </a:p>
          <a:p>
            <a:pPr marL="514350" indent="-514350">
              <a:buAutoNum type="arabicPeriod" startAt="3"/>
            </a:pPr>
            <a:endParaRPr lang="en-US" sz="2800" dirty="0"/>
          </a:p>
          <a:p>
            <a:endParaRPr lang="en-US" sz="2800" dirty="0"/>
          </a:p>
        </p:txBody>
      </p:sp>
      <p:pic>
        <p:nvPicPr>
          <p:cNvPr id="4" name="Picture 3" descr="notepad-&lt;strong&gt;page&lt;/strong&gt; by sheikh_tuhin - A notepade &lt;strong&gt;page&lt;/strong&gt; with hole on the sid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27803" y="2057400"/>
            <a:ext cx="2633472" cy="3657600"/>
          </a:xfrm>
          <a:prstGeom prst="rect">
            <a:avLst/>
          </a:prstGeom>
        </p:spPr>
      </p:pic>
      <p:pic>
        <p:nvPicPr>
          <p:cNvPr id="11" name="Picture 10"/>
          <p:cNvPicPr>
            <a:picLocks noChangeAspect="1" noChangeArrowheads="1"/>
          </p:cNvPicPr>
          <p:nvPr/>
        </p:nvPicPr>
        <p:blipFill rotWithShape="1">
          <a:blip r:embed="rId4"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5">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12289" y="5897959"/>
            <a:ext cx="1121579" cy="969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95965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81200" y="0"/>
            <a:ext cx="8670102" cy="584775"/>
          </a:xfrm>
          <a:prstGeom prst="rect">
            <a:avLst/>
          </a:prstGeom>
          <a:noFill/>
        </p:spPr>
        <p:txBody>
          <a:bodyPr wrap="square" rtlCol="0">
            <a:spAutoFit/>
          </a:bodyPr>
          <a:lstStyle/>
          <a:p>
            <a:pPr algn="ctr"/>
            <a:r>
              <a:rPr lang="en-US" sz="3200" b="1" dirty="0"/>
              <a:t>Audience </a:t>
            </a:r>
            <a:r>
              <a:rPr lang="en-US" sz="3200" b="1" dirty="0" smtClean="0"/>
              <a:t>Adaptation</a:t>
            </a:r>
            <a:r>
              <a:rPr lang="en-US" sz="3200" b="1" dirty="0"/>
              <a:t> </a:t>
            </a:r>
            <a:r>
              <a:rPr lang="en-US" sz="3200" b="1" dirty="0" smtClean="0"/>
              <a:t>Example</a:t>
            </a:r>
            <a:endParaRPr lang="en-US" sz="3200" b="1" dirty="0"/>
          </a:p>
        </p:txBody>
      </p:sp>
      <p:sp>
        <p:nvSpPr>
          <p:cNvPr id="2" name="AutoShape 2" descr="Image result for image of tower of babel"/>
          <p:cNvSpPr>
            <a:spLocks noChangeAspect="1" noChangeArrowheads="1"/>
          </p:cNvSpPr>
          <p:nvPr/>
        </p:nvSpPr>
        <p:spPr bwMode="auto">
          <a:xfrm>
            <a:off x="3429000" y="2768844"/>
            <a:ext cx="1504950" cy="12858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 name="TextBox 10"/>
          <p:cNvSpPr txBox="1"/>
          <p:nvPr/>
        </p:nvSpPr>
        <p:spPr>
          <a:xfrm>
            <a:off x="5083833" y="8205788"/>
            <a:ext cx="5334000" cy="369332"/>
          </a:xfrm>
          <a:prstGeom prst="rect">
            <a:avLst/>
          </a:prstGeom>
          <a:noFill/>
        </p:spPr>
        <p:txBody>
          <a:bodyPr wrap="square" rtlCol="0">
            <a:spAutoFit/>
          </a:bodyPr>
          <a:lstStyle/>
          <a:p>
            <a:r>
              <a:rPr lang="en-US" dirty="0"/>
              <a:t>to</a:t>
            </a:r>
          </a:p>
        </p:txBody>
      </p:sp>
      <p:sp>
        <p:nvSpPr>
          <p:cNvPr id="10" name="TextBox 9"/>
          <p:cNvSpPr txBox="1"/>
          <p:nvPr/>
        </p:nvSpPr>
        <p:spPr>
          <a:xfrm>
            <a:off x="457201" y="1143003"/>
            <a:ext cx="9871046" cy="954107"/>
          </a:xfrm>
          <a:prstGeom prst="rect">
            <a:avLst/>
          </a:prstGeom>
          <a:noFill/>
        </p:spPr>
        <p:txBody>
          <a:bodyPr wrap="square" rtlCol="0">
            <a:spAutoFit/>
          </a:bodyPr>
          <a:lstStyle/>
          <a:p>
            <a:endParaRPr lang="en-US" sz="2800" dirty="0"/>
          </a:p>
          <a:p>
            <a:pPr marL="285750" indent="-285750">
              <a:buFont typeface="Arial" panose="020B0604020202020204" pitchFamily="34" charset="0"/>
              <a:buChar char="•"/>
            </a:pPr>
            <a:endParaRPr lang="en-US" sz="2800" dirty="0"/>
          </a:p>
        </p:txBody>
      </p:sp>
      <p:pic>
        <p:nvPicPr>
          <p:cNvPr id="4" name="Picture 3"/>
          <p:cNvPicPr>
            <a:picLocks noChangeAspect="1"/>
          </p:cNvPicPr>
          <p:nvPr/>
        </p:nvPicPr>
        <p:blipFill>
          <a:blip r:embed="rId3"/>
          <a:stretch>
            <a:fillRect/>
          </a:stretch>
        </p:blipFill>
        <p:spPr>
          <a:xfrm>
            <a:off x="1447800" y="58001"/>
            <a:ext cx="8720137" cy="5563670"/>
          </a:xfrm>
          <a:prstGeom prst="rect">
            <a:avLst/>
          </a:prstGeom>
        </p:spPr>
      </p:pic>
      <p:pic>
        <p:nvPicPr>
          <p:cNvPr id="5" name="Picture 4"/>
          <p:cNvPicPr>
            <a:picLocks noChangeAspect="1"/>
          </p:cNvPicPr>
          <p:nvPr/>
        </p:nvPicPr>
        <p:blipFill>
          <a:blip r:embed="rId4"/>
          <a:stretch>
            <a:fillRect/>
          </a:stretch>
        </p:blipFill>
        <p:spPr>
          <a:xfrm>
            <a:off x="8077200" y="5170319"/>
            <a:ext cx="3962400" cy="1563845"/>
          </a:xfrm>
          <a:prstGeom prst="rect">
            <a:avLst/>
          </a:prstGeom>
        </p:spPr>
      </p:pic>
      <p:sp>
        <p:nvSpPr>
          <p:cNvPr id="9" name="TextBox 8"/>
          <p:cNvSpPr txBox="1"/>
          <p:nvPr/>
        </p:nvSpPr>
        <p:spPr>
          <a:xfrm>
            <a:off x="128338" y="1894640"/>
            <a:ext cx="1447800" cy="1754326"/>
          </a:xfrm>
          <a:prstGeom prst="rect">
            <a:avLst/>
          </a:prstGeom>
          <a:noFill/>
        </p:spPr>
        <p:txBody>
          <a:bodyPr wrap="square" rtlCol="0">
            <a:spAutoFit/>
          </a:bodyPr>
          <a:lstStyle/>
          <a:p>
            <a:r>
              <a:rPr lang="en-US" dirty="0" smtClean="0"/>
              <a:t>Written for college students in intro </a:t>
            </a:r>
            <a:r>
              <a:rPr lang="en-US" smtClean="0"/>
              <a:t>science course</a:t>
            </a:r>
            <a:endParaRPr lang="en-US" dirty="0"/>
          </a:p>
        </p:txBody>
      </p:sp>
    </p:spTree>
    <p:extLst>
      <p:ext uri="{BB962C8B-B14F-4D97-AF65-F5344CB8AC3E}">
        <p14:creationId xmlns:p14="http://schemas.microsoft.com/office/powerpoint/2010/main" val="26252147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1295400" y="176208"/>
            <a:ext cx="10515600" cy="4647426"/>
          </a:xfrm>
          <a:prstGeom prst="rect">
            <a:avLst/>
          </a:prstGeom>
          <a:noFill/>
        </p:spPr>
        <p:txBody>
          <a:bodyPr wrap="square" rtlCol="0">
            <a:spAutoFit/>
          </a:bodyPr>
          <a:lstStyle/>
          <a:p>
            <a:pPr algn="ctr"/>
            <a:r>
              <a:rPr lang="en-US" sz="4400" b="1" dirty="0">
                <a:solidFill>
                  <a:prstClr val="white"/>
                </a:solidFill>
              </a:rPr>
              <a:t>What is Purpose?</a:t>
            </a:r>
          </a:p>
          <a:p>
            <a:endParaRPr lang="en-US" sz="3600" dirty="0" smtClean="0">
              <a:solidFill>
                <a:prstClr val="white"/>
              </a:solidFill>
            </a:endParaRPr>
          </a:p>
          <a:p>
            <a:r>
              <a:rPr lang="en-US" sz="3600" dirty="0" smtClean="0">
                <a:solidFill>
                  <a:prstClr val="white"/>
                </a:solidFill>
              </a:rPr>
              <a:t>Engineers </a:t>
            </a:r>
            <a:r>
              <a:rPr lang="en-US" sz="3600" dirty="0">
                <a:solidFill>
                  <a:prstClr val="white"/>
                </a:solidFill>
              </a:rPr>
              <a:t>write to:</a:t>
            </a:r>
          </a:p>
          <a:p>
            <a:pPr marL="571500" indent="-571500">
              <a:buFont typeface="Arial" panose="020B0604020202020204" pitchFamily="34" charset="0"/>
              <a:buChar char="•"/>
            </a:pPr>
            <a:r>
              <a:rPr lang="en-US" sz="3600" dirty="0">
                <a:solidFill>
                  <a:prstClr val="white"/>
                </a:solidFill>
              </a:rPr>
              <a:t>Inform</a:t>
            </a:r>
          </a:p>
          <a:p>
            <a:pPr marL="571500" indent="-571500">
              <a:buFont typeface="Arial" panose="020B0604020202020204" pitchFamily="34" charset="0"/>
              <a:buChar char="•"/>
            </a:pPr>
            <a:r>
              <a:rPr lang="en-US" sz="3600" dirty="0">
                <a:solidFill>
                  <a:prstClr val="white"/>
                </a:solidFill>
              </a:rPr>
              <a:t>Update</a:t>
            </a:r>
          </a:p>
          <a:p>
            <a:pPr marL="571500" indent="-571500">
              <a:buFont typeface="Arial" panose="020B0604020202020204" pitchFamily="34" charset="0"/>
              <a:buChar char="•"/>
            </a:pPr>
            <a:r>
              <a:rPr lang="en-US" sz="3600" dirty="0">
                <a:solidFill>
                  <a:prstClr val="white"/>
                </a:solidFill>
              </a:rPr>
              <a:t>Instruct/educate</a:t>
            </a:r>
          </a:p>
          <a:p>
            <a:pPr marL="571500" indent="-571500">
              <a:buFont typeface="Arial" panose="020B0604020202020204" pitchFamily="34" charset="0"/>
              <a:buChar char="•"/>
            </a:pPr>
            <a:r>
              <a:rPr lang="en-US" sz="3600" dirty="0" smtClean="0">
                <a:solidFill>
                  <a:prstClr val="white"/>
                </a:solidFill>
              </a:rPr>
              <a:t>Persuade/recommend</a:t>
            </a:r>
            <a:endParaRPr lang="en-US" sz="3600" dirty="0">
              <a:solidFill>
                <a:prstClr val="white"/>
              </a:solidFill>
            </a:endParaRPr>
          </a:p>
          <a:p>
            <a:endParaRPr lang="en-US" sz="3600" dirty="0">
              <a:solidFill>
                <a:prstClr val="white"/>
              </a:solidFill>
            </a:endParaRPr>
          </a:p>
        </p:txBody>
      </p:sp>
      <p:sp>
        <p:nvSpPr>
          <p:cNvPr id="2" name="AutoShape 2" descr="Image result for image of tower of babel"/>
          <p:cNvSpPr>
            <a:spLocks noChangeAspect="1" noChangeArrowheads="1"/>
          </p:cNvSpPr>
          <p:nvPr/>
        </p:nvSpPr>
        <p:spPr bwMode="auto">
          <a:xfrm>
            <a:off x="3429000" y="2768844"/>
            <a:ext cx="1504950" cy="12858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 name="TextBox 10"/>
          <p:cNvSpPr txBox="1"/>
          <p:nvPr/>
        </p:nvSpPr>
        <p:spPr>
          <a:xfrm>
            <a:off x="5083833" y="8205788"/>
            <a:ext cx="5334000" cy="369332"/>
          </a:xfrm>
          <a:prstGeom prst="rect">
            <a:avLst/>
          </a:prstGeom>
          <a:noFill/>
        </p:spPr>
        <p:txBody>
          <a:bodyPr wrap="square" rtlCol="0">
            <a:spAutoFit/>
          </a:bodyPr>
          <a:lstStyle/>
          <a:p>
            <a:r>
              <a:rPr lang="en-US" dirty="0"/>
              <a:t>to</a:t>
            </a:r>
          </a:p>
        </p:txBody>
      </p:sp>
      <p:sp>
        <p:nvSpPr>
          <p:cNvPr id="6" name="TextBox 5"/>
          <p:cNvSpPr txBox="1"/>
          <p:nvPr/>
        </p:nvSpPr>
        <p:spPr>
          <a:xfrm>
            <a:off x="8051123" y="6488668"/>
            <a:ext cx="4140877" cy="338554"/>
          </a:xfrm>
          <a:prstGeom prst="rect">
            <a:avLst/>
          </a:prstGeom>
          <a:noFill/>
        </p:spPr>
        <p:txBody>
          <a:bodyPr wrap="none" rtlCol="0">
            <a:spAutoFit/>
          </a:bodyPr>
          <a:lstStyle/>
          <a:p>
            <a:pPr algn="r"/>
            <a:r>
              <a:rPr lang="en-US" sz="1600" b="1" dirty="0">
                <a:solidFill>
                  <a:srgbClr val="EBEBEB">
                    <a:lumMod val="75000"/>
                  </a:srgbClr>
                </a:solidFill>
              </a:rPr>
              <a:t>Technical Communication for Engineers</a:t>
            </a:r>
          </a:p>
        </p:txBody>
      </p:sp>
      <p:pic>
        <p:nvPicPr>
          <p:cNvPr id="9" name="Picture 8"/>
          <p:cNvPicPr>
            <a:picLocks noChangeAspect="1" noChangeArrowheads="1"/>
          </p:cNvPicPr>
          <p:nvPr/>
        </p:nvPicPr>
        <p:blipFill rotWithShape="1">
          <a:blip r:embed="rId3"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4">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12289" y="5897959"/>
            <a:ext cx="1121579" cy="969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55132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533400" y="176208"/>
            <a:ext cx="11277600" cy="4093428"/>
          </a:xfrm>
          <a:prstGeom prst="rect">
            <a:avLst/>
          </a:prstGeom>
          <a:noFill/>
        </p:spPr>
        <p:txBody>
          <a:bodyPr wrap="square" rtlCol="0">
            <a:spAutoFit/>
          </a:bodyPr>
          <a:lstStyle/>
          <a:p>
            <a:pPr algn="ctr"/>
            <a:r>
              <a:rPr lang="en-US" sz="4400" b="1" dirty="0">
                <a:solidFill>
                  <a:prstClr val="white"/>
                </a:solidFill>
              </a:rPr>
              <a:t>What is Purpose?</a:t>
            </a:r>
          </a:p>
          <a:p>
            <a:endParaRPr lang="en-US" sz="3600" dirty="0">
              <a:solidFill>
                <a:prstClr val="white"/>
              </a:solidFill>
            </a:endParaRPr>
          </a:p>
          <a:p>
            <a:r>
              <a:rPr lang="en-US" sz="3600" dirty="0">
                <a:solidFill>
                  <a:prstClr val="white"/>
                </a:solidFill>
              </a:rPr>
              <a:t>Your </a:t>
            </a:r>
            <a:r>
              <a:rPr lang="en-US" sz="3600" b="1" dirty="0">
                <a:solidFill>
                  <a:prstClr val="white"/>
                </a:solidFill>
              </a:rPr>
              <a:t>purpose</a:t>
            </a:r>
            <a:r>
              <a:rPr lang="en-US" sz="3600" dirty="0">
                <a:solidFill>
                  <a:prstClr val="white"/>
                </a:solidFill>
              </a:rPr>
              <a:t> should be </a:t>
            </a:r>
            <a:r>
              <a:rPr lang="en-US" sz="3600" b="1" u="sng" dirty="0">
                <a:solidFill>
                  <a:prstClr val="white"/>
                </a:solidFill>
              </a:rPr>
              <a:t>explicitly</a:t>
            </a:r>
            <a:r>
              <a:rPr lang="en-US" sz="3600" dirty="0">
                <a:solidFill>
                  <a:prstClr val="white"/>
                </a:solidFill>
              </a:rPr>
              <a:t> </a:t>
            </a:r>
            <a:r>
              <a:rPr lang="en-US" sz="3600" dirty="0" smtClean="0">
                <a:solidFill>
                  <a:prstClr val="white"/>
                </a:solidFill>
              </a:rPr>
              <a:t>stated </a:t>
            </a:r>
            <a:r>
              <a:rPr lang="en-US" sz="3600" dirty="0">
                <a:solidFill>
                  <a:prstClr val="white"/>
                </a:solidFill>
              </a:rPr>
              <a:t>in all of your technical </a:t>
            </a:r>
            <a:r>
              <a:rPr lang="en-US" sz="3600" dirty="0" smtClean="0">
                <a:solidFill>
                  <a:prstClr val="white"/>
                </a:solidFill>
              </a:rPr>
              <a:t>documents</a:t>
            </a:r>
            <a:r>
              <a:rPr lang="en-US" sz="3600" dirty="0">
                <a:solidFill>
                  <a:prstClr val="white"/>
                </a:solidFill>
              </a:rPr>
              <a:t> </a:t>
            </a:r>
            <a:r>
              <a:rPr lang="en-US" sz="3600" dirty="0" smtClean="0">
                <a:solidFill>
                  <a:prstClr val="white"/>
                </a:solidFill>
              </a:rPr>
              <a:t>in the </a:t>
            </a:r>
            <a:r>
              <a:rPr lang="en-US" sz="3600" b="1" dirty="0" smtClean="0">
                <a:solidFill>
                  <a:prstClr val="white"/>
                </a:solidFill>
              </a:rPr>
              <a:t>Abstract</a:t>
            </a:r>
            <a:r>
              <a:rPr lang="en-US" sz="3600" dirty="0" smtClean="0">
                <a:solidFill>
                  <a:prstClr val="white"/>
                </a:solidFill>
              </a:rPr>
              <a:t>.</a:t>
            </a:r>
            <a:endParaRPr lang="en-US" sz="3600" b="1" dirty="0" smtClean="0">
              <a:solidFill>
                <a:prstClr val="white"/>
              </a:solidFill>
            </a:endParaRPr>
          </a:p>
          <a:p>
            <a:endParaRPr lang="en-US" sz="3600" dirty="0">
              <a:solidFill>
                <a:prstClr val="white"/>
              </a:solidFill>
            </a:endParaRPr>
          </a:p>
          <a:p>
            <a:r>
              <a:rPr lang="en-US" sz="3600" dirty="0" smtClean="0">
                <a:solidFill>
                  <a:prstClr val="white"/>
                </a:solidFill>
              </a:rPr>
              <a:t>“The purpose of this document is to……”</a:t>
            </a:r>
          </a:p>
          <a:p>
            <a:r>
              <a:rPr lang="en-US" sz="3600" dirty="0" smtClean="0">
                <a:solidFill>
                  <a:prstClr val="white"/>
                </a:solidFill>
              </a:rPr>
              <a:t>“This document will…….”</a:t>
            </a:r>
            <a:endParaRPr lang="en-US" sz="3600" dirty="0">
              <a:solidFill>
                <a:prstClr val="white"/>
              </a:solidFill>
            </a:endParaRPr>
          </a:p>
        </p:txBody>
      </p:sp>
      <p:sp>
        <p:nvSpPr>
          <p:cNvPr id="2" name="AutoShape 2" descr="Image result for image of tower of babel"/>
          <p:cNvSpPr>
            <a:spLocks noChangeAspect="1" noChangeArrowheads="1"/>
          </p:cNvSpPr>
          <p:nvPr/>
        </p:nvSpPr>
        <p:spPr bwMode="auto">
          <a:xfrm>
            <a:off x="3429000" y="2768844"/>
            <a:ext cx="1504950" cy="12858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 name="TextBox 10"/>
          <p:cNvSpPr txBox="1"/>
          <p:nvPr/>
        </p:nvSpPr>
        <p:spPr>
          <a:xfrm>
            <a:off x="5083833" y="8205788"/>
            <a:ext cx="5334000" cy="369332"/>
          </a:xfrm>
          <a:prstGeom prst="rect">
            <a:avLst/>
          </a:prstGeom>
          <a:noFill/>
        </p:spPr>
        <p:txBody>
          <a:bodyPr wrap="square" rtlCol="0">
            <a:spAutoFit/>
          </a:bodyPr>
          <a:lstStyle/>
          <a:p>
            <a:r>
              <a:rPr lang="en-US" dirty="0"/>
              <a:t>to</a:t>
            </a:r>
          </a:p>
        </p:txBody>
      </p:sp>
      <p:sp>
        <p:nvSpPr>
          <p:cNvPr id="6" name="TextBox 5"/>
          <p:cNvSpPr txBox="1"/>
          <p:nvPr/>
        </p:nvSpPr>
        <p:spPr>
          <a:xfrm>
            <a:off x="8051123" y="6488668"/>
            <a:ext cx="4140877" cy="338554"/>
          </a:xfrm>
          <a:prstGeom prst="rect">
            <a:avLst/>
          </a:prstGeom>
          <a:noFill/>
        </p:spPr>
        <p:txBody>
          <a:bodyPr wrap="none" rtlCol="0">
            <a:spAutoFit/>
          </a:bodyPr>
          <a:lstStyle/>
          <a:p>
            <a:pPr algn="r"/>
            <a:r>
              <a:rPr lang="en-US" sz="1600" b="1" dirty="0">
                <a:solidFill>
                  <a:srgbClr val="EBEBEB">
                    <a:lumMod val="75000"/>
                  </a:srgbClr>
                </a:solidFill>
              </a:rPr>
              <a:t>Technical Communication for Engineers</a:t>
            </a:r>
          </a:p>
        </p:txBody>
      </p:sp>
      <p:pic>
        <p:nvPicPr>
          <p:cNvPr id="9" name="Picture 8"/>
          <p:cNvPicPr>
            <a:picLocks noChangeAspect="1" noChangeArrowheads="1"/>
          </p:cNvPicPr>
          <p:nvPr/>
        </p:nvPicPr>
        <p:blipFill rotWithShape="1">
          <a:blip r:embed="rId3"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4">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12289" y="5897959"/>
            <a:ext cx="1121579" cy="969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25413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152400" y="152400"/>
            <a:ext cx="11887200" cy="3231654"/>
          </a:xfrm>
          <a:prstGeom prst="rect">
            <a:avLst/>
          </a:prstGeom>
          <a:noFill/>
        </p:spPr>
        <p:txBody>
          <a:bodyPr wrap="square" rtlCol="0">
            <a:spAutoFit/>
          </a:bodyPr>
          <a:lstStyle/>
          <a:p>
            <a:pPr algn="ctr"/>
            <a:r>
              <a:rPr lang="en-US" sz="4400" b="1" dirty="0" smtClean="0">
                <a:solidFill>
                  <a:prstClr val="white"/>
                </a:solidFill>
              </a:rPr>
              <a:t>Your Responsibility</a:t>
            </a:r>
            <a:r>
              <a:rPr lang="en-US" sz="4400" b="1" dirty="0">
                <a:solidFill>
                  <a:prstClr val="white"/>
                </a:solidFill>
              </a:rPr>
              <a:t> </a:t>
            </a:r>
            <a:r>
              <a:rPr lang="en-US" sz="4400" b="1" dirty="0" smtClean="0">
                <a:solidFill>
                  <a:prstClr val="white"/>
                </a:solidFill>
              </a:rPr>
              <a:t>to Your Audience</a:t>
            </a:r>
          </a:p>
          <a:p>
            <a:pPr algn="ctr"/>
            <a:endParaRPr lang="en-US" sz="4400" b="1" dirty="0">
              <a:solidFill>
                <a:prstClr val="white"/>
              </a:solidFill>
            </a:endParaRPr>
          </a:p>
          <a:p>
            <a:pPr algn="ctr"/>
            <a:r>
              <a:rPr lang="en-US" sz="3600" dirty="0" smtClean="0">
                <a:solidFill>
                  <a:prstClr val="white"/>
                </a:solidFill>
              </a:rPr>
              <a:t>To frame technical documents so they have meaning to all who read them—no matter their level of understanding</a:t>
            </a:r>
            <a:r>
              <a:rPr lang="en-US" sz="4400" dirty="0" smtClean="0">
                <a:solidFill>
                  <a:prstClr val="white"/>
                </a:solidFill>
              </a:rPr>
              <a:t>. </a:t>
            </a:r>
            <a:endParaRPr lang="en-US" sz="4400" dirty="0">
              <a:solidFill>
                <a:prstClr val="white"/>
              </a:solidFill>
            </a:endParaRPr>
          </a:p>
        </p:txBody>
      </p:sp>
      <p:sp>
        <p:nvSpPr>
          <p:cNvPr id="11" name="TextBox 10"/>
          <p:cNvSpPr txBox="1"/>
          <p:nvPr/>
        </p:nvSpPr>
        <p:spPr>
          <a:xfrm>
            <a:off x="5083833" y="8205788"/>
            <a:ext cx="5334000" cy="369332"/>
          </a:xfrm>
          <a:prstGeom prst="rect">
            <a:avLst/>
          </a:prstGeom>
          <a:noFill/>
        </p:spPr>
        <p:txBody>
          <a:bodyPr wrap="square" rtlCol="0">
            <a:spAutoFit/>
          </a:bodyPr>
          <a:lstStyle/>
          <a:p>
            <a:r>
              <a:rPr lang="en-US" dirty="0"/>
              <a:t>to</a:t>
            </a:r>
          </a:p>
        </p:txBody>
      </p:sp>
      <p:sp>
        <p:nvSpPr>
          <p:cNvPr id="6" name="TextBox 5"/>
          <p:cNvSpPr txBox="1"/>
          <p:nvPr/>
        </p:nvSpPr>
        <p:spPr>
          <a:xfrm>
            <a:off x="8051123" y="6488668"/>
            <a:ext cx="4140877" cy="338554"/>
          </a:xfrm>
          <a:prstGeom prst="rect">
            <a:avLst/>
          </a:prstGeom>
          <a:noFill/>
        </p:spPr>
        <p:txBody>
          <a:bodyPr wrap="none" rtlCol="0">
            <a:spAutoFit/>
          </a:bodyPr>
          <a:lstStyle/>
          <a:p>
            <a:pPr algn="r"/>
            <a:r>
              <a:rPr lang="en-US" sz="1600" b="1" dirty="0">
                <a:solidFill>
                  <a:srgbClr val="EBEBEB">
                    <a:lumMod val="75000"/>
                  </a:srgbClr>
                </a:solidFill>
              </a:rPr>
              <a:t>Technical Communication for Engineers</a:t>
            </a:r>
          </a:p>
        </p:txBody>
      </p:sp>
      <p:sp>
        <p:nvSpPr>
          <p:cNvPr id="4" name="AutoShape 4" descr="Image result for bill ny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 name="Picture 14"/>
          <p:cNvPicPr>
            <a:picLocks noChangeAspect="1" noChangeArrowheads="1"/>
          </p:cNvPicPr>
          <p:nvPr/>
        </p:nvPicPr>
        <p:blipFill rotWithShape="1">
          <a:blip r:embed="rId3"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4">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12289" y="6096000"/>
            <a:ext cx="892561" cy="771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84175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152400" y="152400"/>
            <a:ext cx="11887200" cy="2000548"/>
          </a:xfrm>
          <a:prstGeom prst="rect">
            <a:avLst/>
          </a:prstGeom>
          <a:noFill/>
        </p:spPr>
        <p:txBody>
          <a:bodyPr wrap="square" rtlCol="0">
            <a:spAutoFit/>
          </a:bodyPr>
          <a:lstStyle/>
          <a:p>
            <a:pPr algn="ctr"/>
            <a:r>
              <a:rPr lang="en-US" sz="4400" b="1" dirty="0" smtClean="0">
                <a:solidFill>
                  <a:prstClr val="white"/>
                </a:solidFill>
              </a:rPr>
              <a:t>Your Responsibility</a:t>
            </a:r>
            <a:r>
              <a:rPr lang="en-US" sz="4400" b="1" dirty="0">
                <a:solidFill>
                  <a:prstClr val="white"/>
                </a:solidFill>
              </a:rPr>
              <a:t> </a:t>
            </a:r>
            <a:r>
              <a:rPr lang="en-US" sz="4400" b="1" dirty="0" smtClean="0">
                <a:solidFill>
                  <a:prstClr val="white"/>
                </a:solidFill>
              </a:rPr>
              <a:t>to Your Audience</a:t>
            </a:r>
          </a:p>
          <a:p>
            <a:pPr algn="ctr"/>
            <a:endParaRPr lang="en-US" sz="4400" b="1" dirty="0">
              <a:solidFill>
                <a:prstClr val="white"/>
              </a:solidFill>
            </a:endParaRPr>
          </a:p>
          <a:p>
            <a:pPr algn="ctr"/>
            <a:r>
              <a:rPr lang="en-US" sz="3600" dirty="0" smtClean="0">
                <a:solidFill>
                  <a:prstClr val="white"/>
                </a:solidFill>
              </a:rPr>
              <a:t>In other words:  turn your engineering into English</a:t>
            </a:r>
            <a:endParaRPr lang="en-US" sz="4400" dirty="0">
              <a:solidFill>
                <a:prstClr val="white"/>
              </a:solidFill>
            </a:endParaRPr>
          </a:p>
        </p:txBody>
      </p:sp>
      <p:sp>
        <p:nvSpPr>
          <p:cNvPr id="11" name="TextBox 10"/>
          <p:cNvSpPr txBox="1"/>
          <p:nvPr/>
        </p:nvSpPr>
        <p:spPr>
          <a:xfrm>
            <a:off x="5083833" y="8205788"/>
            <a:ext cx="5334000" cy="369332"/>
          </a:xfrm>
          <a:prstGeom prst="rect">
            <a:avLst/>
          </a:prstGeom>
          <a:noFill/>
        </p:spPr>
        <p:txBody>
          <a:bodyPr wrap="square" rtlCol="0">
            <a:spAutoFit/>
          </a:bodyPr>
          <a:lstStyle/>
          <a:p>
            <a:r>
              <a:rPr lang="en-US" dirty="0"/>
              <a:t>to</a:t>
            </a:r>
          </a:p>
        </p:txBody>
      </p:sp>
      <p:sp>
        <p:nvSpPr>
          <p:cNvPr id="6" name="TextBox 5"/>
          <p:cNvSpPr txBox="1"/>
          <p:nvPr/>
        </p:nvSpPr>
        <p:spPr>
          <a:xfrm>
            <a:off x="8051123" y="6488668"/>
            <a:ext cx="4140877" cy="338554"/>
          </a:xfrm>
          <a:prstGeom prst="rect">
            <a:avLst/>
          </a:prstGeom>
          <a:noFill/>
        </p:spPr>
        <p:txBody>
          <a:bodyPr wrap="none" rtlCol="0">
            <a:spAutoFit/>
          </a:bodyPr>
          <a:lstStyle/>
          <a:p>
            <a:pPr algn="r"/>
            <a:r>
              <a:rPr lang="en-US" sz="1600" b="1" dirty="0">
                <a:solidFill>
                  <a:srgbClr val="EBEBEB">
                    <a:lumMod val="75000"/>
                  </a:srgbClr>
                </a:solidFill>
              </a:rPr>
              <a:t>Technical Communication for Engineers</a:t>
            </a:r>
          </a:p>
        </p:txBody>
      </p:sp>
      <p:pic>
        <p:nvPicPr>
          <p:cNvPr id="2" name="Picture 1" descr="cosmos-carl-sagan-serie-completa-atualizacoes_MLB-F-4044577239_032013 ..."/>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 y="2895600"/>
            <a:ext cx="2514600" cy="2514600"/>
          </a:xfrm>
          <a:prstGeom prst="rect">
            <a:avLst/>
          </a:prstGeom>
        </p:spPr>
      </p:pic>
      <p:sp>
        <p:nvSpPr>
          <p:cNvPr id="4" name="AutoShape 4" descr="Image result for bill ny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0" name="Picture 6" descr="Image result for bill ny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2941210"/>
            <a:ext cx="3437418" cy="242338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7450060" y="5632648"/>
            <a:ext cx="3487660" cy="369332"/>
          </a:xfrm>
          <a:prstGeom prst="rect">
            <a:avLst/>
          </a:prstGeom>
          <a:noFill/>
        </p:spPr>
        <p:txBody>
          <a:bodyPr wrap="square" rtlCol="0">
            <a:spAutoFit/>
          </a:bodyPr>
          <a:lstStyle/>
          <a:p>
            <a:r>
              <a:rPr lang="en-US" dirty="0" smtClean="0"/>
              <a:t>Brian Cox, Physicist, CERN</a:t>
            </a:r>
            <a:endParaRPr lang="en-US" dirty="0"/>
          </a:p>
        </p:txBody>
      </p:sp>
      <p:pic>
        <p:nvPicPr>
          <p:cNvPr id="15" name="Picture 14"/>
          <p:cNvPicPr>
            <a:picLocks noChangeAspect="1" noChangeArrowheads="1"/>
          </p:cNvPicPr>
          <p:nvPr/>
        </p:nvPicPr>
        <p:blipFill rotWithShape="1">
          <a:blip r:embed="rId5"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6">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12289" y="6096000"/>
            <a:ext cx="892561" cy="771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descr="&lt;strong&gt;Brian Cox&lt;/strong&gt; - 2012hoax"/>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43800" y="2908379"/>
            <a:ext cx="2971800" cy="2456211"/>
          </a:xfrm>
          <a:prstGeom prst="rect">
            <a:avLst/>
          </a:prstGeom>
        </p:spPr>
      </p:pic>
      <p:sp>
        <p:nvSpPr>
          <p:cNvPr id="13" name="TextBox 12"/>
          <p:cNvSpPr txBox="1"/>
          <p:nvPr/>
        </p:nvSpPr>
        <p:spPr>
          <a:xfrm>
            <a:off x="3962400" y="5638065"/>
            <a:ext cx="3487660" cy="369332"/>
          </a:xfrm>
          <a:prstGeom prst="rect">
            <a:avLst/>
          </a:prstGeom>
          <a:noFill/>
        </p:spPr>
        <p:txBody>
          <a:bodyPr wrap="square" rtlCol="0">
            <a:spAutoFit/>
          </a:bodyPr>
          <a:lstStyle/>
          <a:p>
            <a:r>
              <a:rPr lang="en-US" dirty="0" smtClean="0"/>
              <a:t>Bill Nye, The Science Guy</a:t>
            </a:r>
            <a:endParaRPr lang="en-US" dirty="0"/>
          </a:p>
        </p:txBody>
      </p:sp>
    </p:spTree>
    <p:extLst>
      <p:ext uri="{BB962C8B-B14F-4D97-AF65-F5344CB8AC3E}">
        <p14:creationId xmlns:p14="http://schemas.microsoft.com/office/powerpoint/2010/main" val="33169440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155575" y="210009"/>
            <a:ext cx="11887200" cy="5601533"/>
          </a:xfrm>
          <a:prstGeom prst="rect">
            <a:avLst/>
          </a:prstGeom>
          <a:noFill/>
        </p:spPr>
        <p:txBody>
          <a:bodyPr wrap="square" rtlCol="0">
            <a:spAutoFit/>
          </a:bodyPr>
          <a:lstStyle/>
          <a:p>
            <a:pPr algn="ctr"/>
            <a:r>
              <a:rPr lang="en-US" sz="4400" b="1" dirty="0" smtClean="0">
                <a:solidFill>
                  <a:prstClr val="white"/>
                </a:solidFill>
              </a:rPr>
              <a:t>Your Responsibility</a:t>
            </a:r>
            <a:r>
              <a:rPr lang="en-US" sz="4400" b="1" dirty="0">
                <a:solidFill>
                  <a:prstClr val="white"/>
                </a:solidFill>
              </a:rPr>
              <a:t> </a:t>
            </a:r>
            <a:r>
              <a:rPr lang="en-US" sz="4400" b="1" dirty="0" smtClean="0">
                <a:solidFill>
                  <a:prstClr val="white"/>
                </a:solidFill>
              </a:rPr>
              <a:t>to Your Audience:  </a:t>
            </a:r>
          </a:p>
          <a:p>
            <a:pPr algn="ctr"/>
            <a:r>
              <a:rPr lang="en-US" sz="4400" b="1" dirty="0" smtClean="0">
                <a:solidFill>
                  <a:prstClr val="white"/>
                </a:solidFill>
              </a:rPr>
              <a:t>Turn Your Engineering into English</a:t>
            </a:r>
          </a:p>
          <a:p>
            <a:pPr>
              <a:spcBef>
                <a:spcPts val="1200"/>
              </a:spcBef>
            </a:pPr>
            <a:r>
              <a:rPr lang="en-US" sz="3600" b="1" dirty="0" smtClean="0">
                <a:solidFill>
                  <a:prstClr val="white"/>
                </a:solidFill>
              </a:rPr>
              <a:t>The Second Law of Thermodynamics:  Entropy</a:t>
            </a:r>
          </a:p>
          <a:p>
            <a:pPr marL="742950" indent="-742950">
              <a:buAutoNum type="arabicPeriod"/>
            </a:pPr>
            <a:r>
              <a:rPr lang="en-US" sz="3200" dirty="0" smtClean="0">
                <a:solidFill>
                  <a:prstClr val="white"/>
                </a:solidFill>
              </a:rPr>
              <a:t>A thermodynamic quantity representing the unavailability of a system’s thermal energy for conversion into mechanical work, often interpreted as the degree of disorder or randomness in </a:t>
            </a:r>
          </a:p>
          <a:p>
            <a:r>
              <a:rPr lang="en-US" sz="3200" dirty="0">
                <a:solidFill>
                  <a:prstClr val="white"/>
                </a:solidFill>
              </a:rPr>
              <a:t>	</a:t>
            </a:r>
            <a:r>
              <a:rPr lang="en-US" sz="3200" dirty="0" smtClean="0">
                <a:solidFill>
                  <a:prstClr val="white"/>
                </a:solidFill>
              </a:rPr>
              <a:t>  the system.</a:t>
            </a:r>
          </a:p>
          <a:p>
            <a:r>
              <a:rPr lang="en-US" sz="3200" smtClean="0">
                <a:solidFill>
                  <a:prstClr val="white"/>
                </a:solidFill>
              </a:rPr>
              <a:t>2.   Lack </a:t>
            </a:r>
            <a:r>
              <a:rPr lang="en-US" sz="3200" dirty="0" smtClean="0">
                <a:solidFill>
                  <a:prstClr val="white"/>
                </a:solidFill>
              </a:rPr>
              <a:t>of order or predictability; gradual </a:t>
            </a:r>
          </a:p>
          <a:p>
            <a:r>
              <a:rPr lang="en-US" sz="3200" dirty="0">
                <a:solidFill>
                  <a:prstClr val="white"/>
                </a:solidFill>
              </a:rPr>
              <a:t>	</a:t>
            </a:r>
            <a:r>
              <a:rPr lang="en-US" sz="3200" dirty="0" smtClean="0">
                <a:solidFill>
                  <a:prstClr val="white"/>
                </a:solidFill>
              </a:rPr>
              <a:t>  decline into disorder.</a:t>
            </a:r>
            <a:endParaRPr lang="en-US" sz="3200" dirty="0">
              <a:solidFill>
                <a:prstClr val="white"/>
              </a:solidFill>
            </a:endParaRPr>
          </a:p>
        </p:txBody>
      </p:sp>
      <p:sp>
        <p:nvSpPr>
          <p:cNvPr id="11" name="TextBox 10"/>
          <p:cNvSpPr txBox="1"/>
          <p:nvPr/>
        </p:nvSpPr>
        <p:spPr>
          <a:xfrm>
            <a:off x="5083833" y="8205788"/>
            <a:ext cx="5334000" cy="369332"/>
          </a:xfrm>
          <a:prstGeom prst="rect">
            <a:avLst/>
          </a:prstGeom>
          <a:noFill/>
        </p:spPr>
        <p:txBody>
          <a:bodyPr wrap="square" rtlCol="0">
            <a:spAutoFit/>
          </a:bodyPr>
          <a:lstStyle/>
          <a:p>
            <a:r>
              <a:rPr lang="en-US" dirty="0"/>
              <a:t>to</a:t>
            </a:r>
          </a:p>
        </p:txBody>
      </p:sp>
      <p:sp>
        <p:nvSpPr>
          <p:cNvPr id="6" name="TextBox 5"/>
          <p:cNvSpPr txBox="1"/>
          <p:nvPr/>
        </p:nvSpPr>
        <p:spPr>
          <a:xfrm>
            <a:off x="8051123" y="6488668"/>
            <a:ext cx="4140877" cy="338554"/>
          </a:xfrm>
          <a:prstGeom prst="rect">
            <a:avLst/>
          </a:prstGeom>
          <a:noFill/>
        </p:spPr>
        <p:txBody>
          <a:bodyPr wrap="none" rtlCol="0">
            <a:spAutoFit/>
          </a:bodyPr>
          <a:lstStyle/>
          <a:p>
            <a:pPr algn="r"/>
            <a:r>
              <a:rPr lang="en-US" sz="1600" b="1" dirty="0">
                <a:solidFill>
                  <a:srgbClr val="EBEBEB">
                    <a:lumMod val="75000"/>
                  </a:srgbClr>
                </a:solidFill>
              </a:rPr>
              <a:t>Technical Communication for Engineers</a:t>
            </a:r>
          </a:p>
        </p:txBody>
      </p:sp>
      <p:sp>
        <p:nvSpPr>
          <p:cNvPr id="4" name="AutoShape 4" descr="Image result for bill ny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 name="Picture 14"/>
          <p:cNvPicPr>
            <a:picLocks noChangeAspect="1" noChangeArrowheads="1"/>
          </p:cNvPicPr>
          <p:nvPr/>
        </p:nvPicPr>
        <p:blipFill rotWithShape="1">
          <a:blip r:embed="rId3"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4">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12289" y="6096000"/>
            <a:ext cx="892561" cy="771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p:cNvSpPr txBox="1"/>
          <p:nvPr/>
        </p:nvSpPr>
        <p:spPr>
          <a:xfrm>
            <a:off x="9427232" y="5909744"/>
            <a:ext cx="1981200" cy="369332"/>
          </a:xfrm>
          <a:prstGeom prst="rect">
            <a:avLst/>
          </a:prstGeom>
          <a:noFill/>
        </p:spPr>
        <p:txBody>
          <a:bodyPr wrap="square" rtlCol="0">
            <a:spAutoFit/>
          </a:bodyPr>
          <a:lstStyle/>
          <a:p>
            <a:r>
              <a:rPr lang="en-US" dirty="0" smtClean="0">
                <a:hlinkClick r:id="rId5"/>
              </a:rPr>
              <a:t>Brian Cox</a:t>
            </a:r>
            <a:r>
              <a:rPr lang="en-US" dirty="0" smtClean="0"/>
              <a:t>, CERN</a:t>
            </a:r>
            <a:endParaRPr lang="en-US" dirty="0"/>
          </a:p>
        </p:txBody>
      </p:sp>
      <p:pic>
        <p:nvPicPr>
          <p:cNvPr id="16" name="Picture 15" descr="&lt;strong&gt;Brian Cox&lt;/strong&gt; - 2012hoax"/>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36038" y="4070540"/>
            <a:ext cx="2163589" cy="1788220"/>
          </a:xfrm>
          <a:prstGeom prst="rect">
            <a:avLst/>
          </a:prstGeom>
        </p:spPr>
      </p:pic>
    </p:spTree>
    <p:extLst>
      <p:ext uri="{BB962C8B-B14F-4D97-AF65-F5344CB8AC3E}">
        <p14:creationId xmlns:p14="http://schemas.microsoft.com/office/powerpoint/2010/main" val="22522724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287740" y="0"/>
            <a:ext cx="11887200" cy="984885"/>
          </a:xfrm>
          <a:prstGeom prst="rect">
            <a:avLst/>
          </a:prstGeom>
          <a:noFill/>
        </p:spPr>
        <p:txBody>
          <a:bodyPr wrap="square" rtlCol="0">
            <a:spAutoFit/>
          </a:bodyPr>
          <a:lstStyle/>
          <a:p>
            <a:pPr algn="ctr"/>
            <a:r>
              <a:rPr lang="en-US" sz="4400" b="1" dirty="0">
                <a:solidFill>
                  <a:prstClr val="white"/>
                </a:solidFill>
              </a:rPr>
              <a:t>Who is my Audience?</a:t>
            </a:r>
          </a:p>
          <a:p>
            <a:endParaRPr lang="en-US" sz="1400" b="1" dirty="0">
              <a:solidFill>
                <a:prstClr val="white"/>
              </a:solidFill>
            </a:endParaRPr>
          </a:p>
        </p:txBody>
      </p:sp>
      <p:sp>
        <p:nvSpPr>
          <p:cNvPr id="11" name="TextBox 10"/>
          <p:cNvSpPr txBox="1"/>
          <p:nvPr/>
        </p:nvSpPr>
        <p:spPr>
          <a:xfrm>
            <a:off x="5083833" y="8205788"/>
            <a:ext cx="5334000" cy="369332"/>
          </a:xfrm>
          <a:prstGeom prst="rect">
            <a:avLst/>
          </a:prstGeom>
          <a:noFill/>
        </p:spPr>
        <p:txBody>
          <a:bodyPr wrap="square" rtlCol="0">
            <a:spAutoFit/>
          </a:bodyPr>
          <a:lstStyle/>
          <a:p>
            <a:r>
              <a:rPr lang="en-US" dirty="0"/>
              <a:t>to</a:t>
            </a:r>
          </a:p>
        </p:txBody>
      </p:sp>
      <p:sp>
        <p:nvSpPr>
          <p:cNvPr id="4" name="TextBox 3"/>
          <p:cNvSpPr txBox="1"/>
          <p:nvPr/>
        </p:nvSpPr>
        <p:spPr>
          <a:xfrm>
            <a:off x="287740" y="764908"/>
            <a:ext cx="11887200" cy="5170646"/>
          </a:xfrm>
          <a:prstGeom prst="rect">
            <a:avLst/>
          </a:prstGeom>
          <a:noFill/>
        </p:spPr>
        <p:txBody>
          <a:bodyPr wrap="square" rtlCol="0">
            <a:spAutoFit/>
          </a:bodyPr>
          <a:lstStyle/>
          <a:p>
            <a:pPr marL="285750" indent="-285750">
              <a:buFont typeface="Arial" panose="020B0604020202020204" pitchFamily="34" charset="0"/>
              <a:buChar char="•"/>
            </a:pPr>
            <a:r>
              <a:rPr lang="en-US" sz="3000" dirty="0"/>
              <a:t>How well do I know my reader(s)?</a:t>
            </a:r>
          </a:p>
          <a:p>
            <a:pPr marL="285750" indent="-285750">
              <a:buFont typeface="Arial" panose="020B0604020202020204" pitchFamily="34" charset="0"/>
              <a:buChar char="•"/>
            </a:pPr>
            <a:r>
              <a:rPr lang="en-US" sz="3000" dirty="0"/>
              <a:t>How much does my reader(s) </a:t>
            </a:r>
            <a:r>
              <a:rPr lang="en-US" sz="3000" b="1" u="sng" dirty="0"/>
              <a:t>know</a:t>
            </a:r>
            <a:r>
              <a:rPr lang="en-US" sz="3000" dirty="0"/>
              <a:t> about the subject?</a:t>
            </a:r>
          </a:p>
          <a:p>
            <a:pPr marL="285750" indent="-285750">
              <a:buFont typeface="Arial" panose="020B0604020202020204" pitchFamily="34" charset="0"/>
              <a:buChar char="•"/>
            </a:pPr>
            <a:r>
              <a:rPr lang="en-US" sz="3000" dirty="0"/>
              <a:t>How much does my reader(s) </a:t>
            </a:r>
            <a:r>
              <a:rPr lang="en-US" sz="3000" b="1" u="sng" dirty="0"/>
              <a:t>need to know </a:t>
            </a:r>
            <a:r>
              <a:rPr lang="en-US" sz="3000" dirty="0"/>
              <a:t>about the subject?</a:t>
            </a:r>
          </a:p>
          <a:p>
            <a:pPr marL="285750" indent="-285750">
              <a:buFont typeface="Arial" panose="020B0604020202020204" pitchFamily="34" charset="0"/>
              <a:buChar char="•"/>
            </a:pPr>
            <a:r>
              <a:rPr lang="en-US" sz="3000" dirty="0"/>
              <a:t>What characteristics do my readers have (age, gender, ethnicity)?</a:t>
            </a:r>
          </a:p>
          <a:p>
            <a:pPr marL="285750" indent="-285750">
              <a:buFont typeface="Arial" panose="020B0604020202020204" pitchFamily="34" charset="0"/>
              <a:buChar char="•"/>
            </a:pPr>
            <a:r>
              <a:rPr lang="en-US" sz="3000" dirty="0"/>
              <a:t>Who is my primary audience?  Secondary audience(s)?</a:t>
            </a:r>
          </a:p>
          <a:p>
            <a:pPr marL="285750" indent="-285750">
              <a:buFont typeface="Arial" panose="020B0604020202020204" pitchFamily="34" charset="0"/>
              <a:buChar char="•"/>
            </a:pPr>
            <a:r>
              <a:rPr lang="en-US" sz="3000" dirty="0"/>
              <a:t>What are my reader’s needs and expectations?  </a:t>
            </a:r>
            <a:endParaRPr lang="en-US" sz="3000" dirty="0" smtClean="0"/>
          </a:p>
          <a:p>
            <a:pPr marL="285750" indent="-285750">
              <a:buFont typeface="Arial" panose="020B0604020202020204" pitchFamily="34" charset="0"/>
              <a:buChar char="•"/>
            </a:pPr>
            <a:r>
              <a:rPr lang="en-US" sz="3000" dirty="0" smtClean="0"/>
              <a:t>Why </a:t>
            </a:r>
            <a:r>
              <a:rPr lang="en-US" sz="3000" dirty="0"/>
              <a:t>do they care?</a:t>
            </a:r>
          </a:p>
          <a:p>
            <a:pPr marL="285750" indent="-285750">
              <a:buFont typeface="Arial" panose="020B0604020202020204" pitchFamily="34" charset="0"/>
              <a:buChar char="•"/>
            </a:pPr>
            <a:r>
              <a:rPr lang="en-US" sz="3000" dirty="0"/>
              <a:t>What will my reader do with the information?</a:t>
            </a:r>
          </a:p>
          <a:p>
            <a:pPr marL="285750" indent="-285750">
              <a:buFont typeface="Arial" panose="020B0604020202020204" pitchFamily="34" charset="0"/>
              <a:buChar char="•"/>
            </a:pPr>
            <a:r>
              <a:rPr lang="en-US" sz="3000" dirty="0"/>
              <a:t>How will my reader best receive or take in </a:t>
            </a:r>
            <a:r>
              <a:rPr lang="en-US" sz="3000" dirty="0" smtClean="0"/>
              <a:t>information</a:t>
            </a:r>
            <a:r>
              <a:rPr lang="en-US" sz="3000" dirty="0"/>
              <a:t>?</a:t>
            </a:r>
          </a:p>
        </p:txBody>
      </p:sp>
      <p:sp>
        <p:nvSpPr>
          <p:cNvPr id="6" name="TextBox 5"/>
          <p:cNvSpPr txBox="1"/>
          <p:nvPr/>
        </p:nvSpPr>
        <p:spPr>
          <a:xfrm>
            <a:off x="8051123" y="6488668"/>
            <a:ext cx="4140877" cy="338554"/>
          </a:xfrm>
          <a:prstGeom prst="rect">
            <a:avLst/>
          </a:prstGeom>
          <a:noFill/>
        </p:spPr>
        <p:txBody>
          <a:bodyPr wrap="none" rtlCol="0">
            <a:spAutoFit/>
          </a:bodyPr>
          <a:lstStyle/>
          <a:p>
            <a:pPr algn="r"/>
            <a:r>
              <a:rPr lang="en-US" sz="1600" b="1" dirty="0">
                <a:solidFill>
                  <a:srgbClr val="EBEBEB">
                    <a:lumMod val="75000"/>
                  </a:srgbClr>
                </a:solidFill>
              </a:rPr>
              <a:t>Technical Communication for Engineers</a:t>
            </a:r>
          </a:p>
        </p:txBody>
      </p:sp>
      <p:pic>
        <p:nvPicPr>
          <p:cNvPr id="9" name="Picture 8"/>
          <p:cNvPicPr>
            <a:picLocks noChangeAspect="1" noChangeArrowheads="1"/>
          </p:cNvPicPr>
          <p:nvPr/>
        </p:nvPicPr>
        <p:blipFill rotWithShape="1">
          <a:blip r:embed="rId3" cstate="print">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4">
                    <a14:imgEffect>
                      <a14:backgroundRemoval t="592" b="99053" l="133" r="56117">
                        <a14:foregroundMark x1="25798" y1="20118" x2="28014" y2="2840"/>
                        <a14:foregroundMark x1="30408" y1="10533" x2="30895" y2="12663"/>
                        <a14:foregroundMark x1="22784" y1="22130" x2="21543" y2="26509"/>
                        <a14:foregroundMark x1="24335" y1="14438" x2="24424" y2="12663"/>
                        <a14:foregroundMark x1="26817" y1="29112" x2="31959" y2="34201"/>
                        <a14:foregroundMark x1="30807" y1="51953" x2="30895" y2="64615"/>
                        <a14:foregroundMark x1="27881" y1="72781" x2="27881" y2="72781"/>
                        <a14:foregroundMark x1="31738" y1="73846" x2="31738" y2="73846"/>
                        <a14:foregroundMark x1="35239" y1="76686" x2="35239" y2="76686"/>
                        <a14:foregroundMark x1="38209" y1="77988" x2="38209" y2="77988"/>
                        <a14:foregroundMark x1="33466" y1="88166" x2="33466" y2="88166"/>
                        <a14:foregroundMark x1="21454" y1="77988" x2="21454" y2="77988"/>
                        <a14:foregroundMark x1="20567" y1="92071" x2="24246" y2="86627"/>
                        <a14:foregroundMark x1="22695" y1="57633" x2="22872" y2="51479"/>
                        <a14:foregroundMark x1="20213" y1="61420" x2="20878" y2="56331"/>
                        <a14:foregroundMark x1="18750" y1="63550" x2="19238" y2="60710"/>
                        <a14:backgroundMark x1="15559" y1="3669" x2="3059" y2="44734"/>
                        <a14:backgroundMark x1="1330" y1="5444" x2="13564" y2="69231"/>
                        <a14:backgroundMark x1="24424" y1="70533" x2="24424" y2="70533"/>
                        <a14:backgroundMark x1="19326" y1="84852" x2="19326" y2="84852"/>
                      </a14:backgroundRemoval>
                    </a14:imgEffect>
                  </a14:imgLayer>
                </a14:imgProps>
              </a:ext>
              <a:ext uri="{28A0092B-C50C-407E-A947-70E740481C1C}">
                <a14:useLocalDpi xmlns:a14="http://schemas.microsoft.com/office/drawing/2010/main" val="0"/>
              </a:ext>
            </a:extLst>
          </a:blip>
          <a:srcRect l="-1059" t="171" r="43948" b="-171"/>
          <a:stretch/>
        </p:blipFill>
        <p:spPr bwMode="auto">
          <a:xfrm>
            <a:off x="12289" y="5897959"/>
            <a:ext cx="1121579" cy="969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28890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10947</TotalTime>
  <Words>3022</Words>
  <Application>Microsoft Office PowerPoint</Application>
  <PresentationFormat>Widescreen</PresentationFormat>
  <Paragraphs>384</Paragraphs>
  <Slides>30</Slides>
  <Notes>30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Century Gothic</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Kim Iverson</dc:creator>
  <cp:lastModifiedBy>Melissa Scheaffer</cp:lastModifiedBy>
  <cp:revision>488</cp:revision>
  <cp:lastPrinted>2016-09-12T22:51:03Z</cp:lastPrinted>
  <dcterms:created xsi:type="dcterms:W3CDTF">2012-11-28T17:29:41Z</dcterms:created>
  <dcterms:modified xsi:type="dcterms:W3CDTF">2018-01-16T00:44:29Z</dcterms:modified>
</cp:coreProperties>
</file>