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17" r:id="rId3"/>
    <p:sldId id="418" r:id="rId4"/>
    <p:sldId id="409" r:id="rId5"/>
    <p:sldId id="394" r:id="rId6"/>
    <p:sldId id="419" r:id="rId7"/>
    <p:sldId id="420" r:id="rId8"/>
    <p:sldId id="395" r:id="rId9"/>
    <p:sldId id="421" r:id="rId1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ic Sans MS" panose="030F0702030302020204" pitchFamily="66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10. Using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384960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r>
              <a:rPr lang="en-US" sz="2400" dirty="0" smtClean="0"/>
              <a:t>/(</a:t>
            </a:r>
            <a:r>
              <a:rPr lang="en-US" sz="2400" dirty="0" smtClean="0"/>
              <a:t>20-?</a:t>
            </a:r>
            <a:r>
              <a:rPr lang="en-US" sz="2400" dirty="0" smtClean="0"/>
              <a:t>)/</a:t>
            </a:r>
            <a:r>
              <a:rPr lang="en-US" sz="2400" dirty="0" smtClean="0"/>
              <a:t>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271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20)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a Filter?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4400550"/>
          </a:xfrm>
        </p:spPr>
        <p:txBody>
          <a:bodyPr>
            <a:normAutofit/>
          </a:bodyPr>
          <a:lstStyle/>
          <a:p>
            <a:r>
              <a:rPr lang="en-US" sz="2800" dirty="0"/>
              <a:t>A filter is a </a:t>
            </a:r>
            <a:r>
              <a:rPr lang="en-US" sz="2800" dirty="0" smtClean="0"/>
              <a:t>Java program </a:t>
            </a:r>
            <a:r>
              <a:rPr lang="en-US" sz="2800" dirty="0"/>
              <a:t>that runs on the </a:t>
            </a:r>
            <a:r>
              <a:rPr lang="en-US" sz="2800" dirty="0" smtClean="0"/>
              <a:t>server:</a:t>
            </a:r>
          </a:p>
          <a:p>
            <a:pPr lvl="1"/>
            <a:r>
              <a:rPr lang="en-US" sz="2400" dirty="0" smtClean="0"/>
              <a:t>Where to use: </a:t>
            </a:r>
          </a:p>
          <a:p>
            <a:pPr lvl="2"/>
            <a:r>
              <a:rPr lang="en-US" sz="2000" dirty="0" smtClean="0"/>
              <a:t>Before </a:t>
            </a:r>
            <a:r>
              <a:rPr lang="en-US" sz="2000" dirty="0"/>
              <a:t>the servlet or JSP page with which it is </a:t>
            </a:r>
            <a:r>
              <a:rPr lang="en-US" sz="2000" dirty="0" smtClean="0"/>
              <a:t>associated</a:t>
            </a:r>
          </a:p>
          <a:p>
            <a:pPr lvl="1"/>
            <a:r>
              <a:rPr lang="en-US" sz="2400" dirty="0" smtClean="0"/>
              <a:t>What to do: </a:t>
            </a:r>
          </a:p>
          <a:p>
            <a:pPr lvl="2"/>
            <a:r>
              <a:rPr lang="en-US" sz="2000" dirty="0"/>
              <a:t>A filter dynamically </a:t>
            </a:r>
            <a:r>
              <a:rPr lang="en-US" sz="2000" u="sng" dirty="0"/>
              <a:t>intercepts</a:t>
            </a:r>
            <a:r>
              <a:rPr lang="en-US" sz="2000" dirty="0"/>
              <a:t> requests and responses to transform or use the information contained in the requests or responses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Efficiency: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rovide </a:t>
            </a:r>
            <a:r>
              <a:rPr lang="en-US" sz="2000" dirty="0"/>
              <a:t>universal functions that can be "attached" to any </a:t>
            </a:r>
            <a:r>
              <a:rPr lang="en-US" sz="2000" dirty="0" smtClean="0"/>
              <a:t>servlet </a:t>
            </a:r>
            <a:r>
              <a:rPr lang="en-US" sz="2000" dirty="0"/>
              <a:t>or JSP page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Technology: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art </a:t>
            </a:r>
            <a:r>
              <a:rPr lang="en-US" sz="2000" dirty="0"/>
              <a:t>of the Java Servlet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ain Tasks Performed by Filters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00100"/>
            <a:ext cx="8534400" cy="41719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Query the request and act accordingly.</a:t>
            </a:r>
          </a:p>
          <a:p>
            <a:pPr lvl="1"/>
            <a:r>
              <a:rPr lang="en-US" sz="2600" dirty="0" smtClean="0"/>
              <a:t>Example: </a:t>
            </a:r>
          </a:p>
          <a:p>
            <a:pPr lvl="2"/>
            <a:r>
              <a:rPr lang="en-US" sz="2200" dirty="0" smtClean="0"/>
              <a:t>Logging </a:t>
            </a:r>
            <a:r>
              <a:rPr lang="en-US" sz="2200" dirty="0"/>
              <a:t>and auditing - Tracking users of a web application.</a:t>
            </a:r>
          </a:p>
          <a:p>
            <a:r>
              <a:rPr lang="en-US" sz="3000" dirty="0"/>
              <a:t>Block the request-and-response pair from passing any further.</a:t>
            </a:r>
          </a:p>
          <a:p>
            <a:pPr lvl="1"/>
            <a:r>
              <a:rPr lang="en-US" sz="2600" dirty="0" smtClean="0"/>
              <a:t>Authentication/Authorization </a:t>
            </a:r>
          </a:p>
          <a:p>
            <a:pPr lvl="2"/>
            <a:r>
              <a:rPr lang="en-US" sz="2200" dirty="0" smtClean="0"/>
              <a:t>Blocking </a:t>
            </a:r>
            <a:r>
              <a:rPr lang="en-US" sz="2200" dirty="0"/>
              <a:t>requests based on user identity.</a:t>
            </a:r>
          </a:p>
          <a:p>
            <a:r>
              <a:rPr lang="en-US" sz="3000" dirty="0"/>
              <a:t>Modify the request headers and data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Modify the response headers and data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Interact with external resources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Handling Cross-Cutting Concerns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9067800" cy="428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Filters are ideal for handling cross-cutting concerns</a:t>
            </a:r>
          </a:p>
          <a:p>
            <a:pPr lvl="1"/>
            <a:r>
              <a:rPr lang="en-US" sz="2400" dirty="0" smtClean="0"/>
              <a:t>Write data to a log file</a:t>
            </a:r>
          </a:p>
          <a:p>
            <a:pPr lvl="1"/>
            <a:r>
              <a:rPr lang="en-US" sz="2400" dirty="0" smtClean="0"/>
              <a:t>Handle authentication</a:t>
            </a:r>
          </a:p>
          <a:p>
            <a:pPr lvl="1"/>
            <a:r>
              <a:rPr lang="en-US" sz="2400" dirty="0" smtClean="0"/>
              <a:t>Count page hits</a:t>
            </a:r>
          </a:p>
          <a:p>
            <a:pPr lvl="1"/>
            <a:r>
              <a:rPr lang="en-US" sz="2400" dirty="0" smtClean="0"/>
              <a:t>Compress a response</a:t>
            </a:r>
          </a:p>
          <a:p>
            <a:r>
              <a:rPr lang="en-US" sz="2800" dirty="0" smtClean="0"/>
              <a:t>Cross-cutting concerns</a:t>
            </a:r>
          </a:p>
          <a:p>
            <a:pPr lvl="1"/>
            <a:r>
              <a:rPr lang="en-US" sz="2400" dirty="0" smtClean="0"/>
              <a:t>Which are aspects of an application that cut across different parts of an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Benefits of Filters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8392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 you to create modular code that can be applied to different parts of an application.</a:t>
            </a:r>
          </a:p>
          <a:p>
            <a:pPr lvl="1"/>
            <a:r>
              <a:rPr lang="en-US" sz="2400" dirty="0" smtClean="0"/>
              <a:t>The request servlet does not need to have any knowledge of the filter.</a:t>
            </a:r>
          </a:p>
          <a:p>
            <a:pPr lvl="1"/>
            <a:r>
              <a:rPr lang="en-US" sz="2400" dirty="0" smtClean="0"/>
              <a:t>You are able to turn a filter on or off without affecting the behavior of the servlet.</a:t>
            </a:r>
          </a:p>
          <a:p>
            <a:r>
              <a:rPr lang="en-US" sz="2800" dirty="0" smtClean="0"/>
              <a:t>Allow you to create flexible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After Finishing Filters’ Tasks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394335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Invoke the resource (i.e., the servlet or JSP page) in the normal manner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Invoke the resource with modified request information.</a:t>
            </a:r>
          </a:p>
          <a:p>
            <a:r>
              <a:rPr lang="en-US" sz="3000" dirty="0"/>
              <a:t>Invoke the resource but modify the response before sending it to the client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Prevent the resource from being invoked and instead </a:t>
            </a:r>
            <a:r>
              <a:rPr lang="en-US" sz="3000" u="sng" dirty="0"/>
              <a:t>redirect to a different resource</a:t>
            </a:r>
            <a:r>
              <a:rPr lang="en-US" sz="3000" dirty="0"/>
              <a:t>, return a particular status code, or generate replacement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Creating Basic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6750"/>
            <a:ext cx="8991600" cy="436245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Four basic steps:</a:t>
            </a:r>
          </a:p>
          <a:p>
            <a:pPr lvl="1"/>
            <a:r>
              <a:rPr lang="en-US" sz="2600" dirty="0"/>
              <a:t>Create a class that implements the Filter interface</a:t>
            </a:r>
            <a:r>
              <a:rPr lang="en-US" sz="2600" dirty="0" smtClean="0"/>
              <a:t>.</a:t>
            </a:r>
          </a:p>
          <a:p>
            <a:pPr lvl="2"/>
            <a:r>
              <a:rPr lang="en-US" sz="2200" dirty="0" smtClean="0"/>
              <a:t>Implement three methods: </a:t>
            </a:r>
            <a:r>
              <a:rPr lang="en-US" sz="2200" dirty="0" err="1" smtClean="0">
                <a:latin typeface="Comic Sans MS" panose="030F0702030302020204" pitchFamily="66" charset="0"/>
              </a:rPr>
              <a:t>doFilter</a:t>
            </a:r>
            <a:r>
              <a:rPr lang="en-US" sz="2200" dirty="0">
                <a:latin typeface="Comic Sans MS" panose="030F0702030302020204" pitchFamily="66" charset="0"/>
              </a:rPr>
              <a:t>, </a:t>
            </a:r>
            <a:r>
              <a:rPr lang="en-US" sz="2200" dirty="0" err="1">
                <a:latin typeface="Comic Sans MS" panose="030F0702030302020204" pitchFamily="66" charset="0"/>
              </a:rPr>
              <a:t>init</a:t>
            </a:r>
            <a:r>
              <a:rPr lang="en-US" sz="2200" dirty="0"/>
              <a:t>, and </a:t>
            </a:r>
            <a:r>
              <a:rPr lang="en-US" sz="2200" dirty="0" smtClean="0">
                <a:latin typeface="Comic Sans MS" panose="030F0702030302020204" pitchFamily="66" charset="0"/>
              </a:rPr>
              <a:t>destroy</a:t>
            </a:r>
          </a:p>
          <a:p>
            <a:pPr lvl="1"/>
            <a:r>
              <a:rPr lang="en-US" sz="2600" dirty="0"/>
              <a:t>Put the filtering behavior in the </a:t>
            </a:r>
            <a:r>
              <a:rPr lang="en-US" sz="2600" dirty="0" err="1">
                <a:latin typeface="Comic Sans MS" panose="030F0702030302020204" pitchFamily="66" charset="0"/>
              </a:rPr>
              <a:t>doFilter</a:t>
            </a:r>
            <a:r>
              <a:rPr lang="en-US" sz="2600" dirty="0"/>
              <a:t> method. </a:t>
            </a:r>
            <a:endParaRPr lang="en-US" sz="2600" dirty="0" smtClean="0"/>
          </a:p>
          <a:p>
            <a:pPr lvl="2"/>
            <a:r>
              <a:rPr lang="fr-FR" sz="2200" b="1" dirty="0"/>
              <a:t>public </a:t>
            </a:r>
            <a:r>
              <a:rPr lang="fr-FR" sz="2200" b="1" dirty="0" err="1"/>
              <a:t>void</a:t>
            </a:r>
            <a:r>
              <a:rPr lang="fr-FR" sz="2200" b="1" dirty="0"/>
              <a:t> </a:t>
            </a:r>
            <a:r>
              <a:rPr lang="fr-FR" sz="2200" b="1" dirty="0" err="1"/>
              <a:t>doFilter</a:t>
            </a:r>
            <a:r>
              <a:rPr lang="fr-FR" sz="2200" b="1" dirty="0"/>
              <a:t>(</a:t>
            </a:r>
            <a:r>
              <a:rPr lang="fr-FR" sz="2200" b="1" dirty="0" err="1"/>
              <a:t>ServletRequest</a:t>
            </a:r>
            <a:r>
              <a:rPr lang="fr-FR" sz="2200" b="1" dirty="0"/>
              <a:t> </a:t>
            </a:r>
            <a:r>
              <a:rPr lang="fr-FR" sz="2200" b="1" dirty="0" err="1"/>
              <a:t>request</a:t>
            </a:r>
            <a:r>
              <a:rPr lang="fr-FR" sz="2200" b="1" dirty="0"/>
              <a:t>,</a:t>
            </a:r>
            <a:r>
              <a:rPr lang="fr-FR" sz="2200" dirty="0"/>
              <a:t/>
            </a:r>
            <a:br>
              <a:rPr lang="fr-FR" sz="2200" dirty="0"/>
            </a:br>
            <a:r>
              <a:rPr lang="fr-FR" sz="2200" dirty="0"/>
              <a:t>                                 </a:t>
            </a:r>
            <a:r>
              <a:rPr lang="fr-FR" sz="2200" b="1" dirty="0" err="1"/>
              <a:t>ServletResponse</a:t>
            </a:r>
            <a:r>
              <a:rPr lang="fr-FR" sz="2200" b="1" dirty="0"/>
              <a:t> </a:t>
            </a:r>
            <a:r>
              <a:rPr lang="fr-FR" sz="2200" b="1" dirty="0" err="1"/>
              <a:t>response</a:t>
            </a:r>
            <a:r>
              <a:rPr lang="fr-FR" sz="2200" b="1" dirty="0"/>
              <a:t>,</a:t>
            </a:r>
            <a:r>
              <a:rPr lang="fr-FR" sz="2200" dirty="0"/>
              <a:t/>
            </a:r>
            <a:br>
              <a:rPr lang="fr-FR" sz="2200" dirty="0"/>
            </a:br>
            <a:r>
              <a:rPr lang="fr-FR" sz="2200" dirty="0"/>
              <a:t>                                 </a:t>
            </a:r>
            <a:r>
              <a:rPr lang="fr-FR" sz="2200" b="1" dirty="0" err="1"/>
              <a:t>FilterChain</a:t>
            </a:r>
            <a:r>
              <a:rPr lang="fr-FR" sz="2200" b="1" dirty="0"/>
              <a:t> </a:t>
            </a:r>
            <a:r>
              <a:rPr lang="fr-FR" sz="2200" b="1" dirty="0" err="1"/>
              <a:t>chain</a:t>
            </a:r>
            <a:r>
              <a:rPr lang="fr-FR" sz="2200" b="1" dirty="0" smtClean="0"/>
              <a:t>)</a:t>
            </a:r>
          </a:p>
          <a:p>
            <a:pPr lvl="1"/>
            <a:r>
              <a:rPr lang="en-US" sz="2600" dirty="0"/>
              <a:t>Call the </a:t>
            </a:r>
            <a:r>
              <a:rPr lang="en-US" sz="2600" dirty="0" err="1">
                <a:latin typeface="Comic Sans MS" panose="030F0702030302020204" pitchFamily="66" charset="0"/>
              </a:rPr>
              <a:t>doFilter</a:t>
            </a:r>
            <a:r>
              <a:rPr lang="en-US" sz="2600" dirty="0"/>
              <a:t> method of the </a:t>
            </a:r>
            <a:r>
              <a:rPr lang="en-US" sz="2600" dirty="0" err="1">
                <a:latin typeface="Comic Sans MS" panose="030F0702030302020204" pitchFamily="66" charset="0"/>
              </a:rPr>
              <a:t>FilterChain</a:t>
            </a:r>
            <a:r>
              <a:rPr lang="en-US" sz="2600" dirty="0"/>
              <a:t> object. </a:t>
            </a:r>
            <a:endParaRPr lang="en-US" sz="2600" dirty="0" smtClean="0"/>
          </a:p>
          <a:p>
            <a:pPr lvl="2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next associated filter is invoked. If no other filter is associated with the servlet or JSP page, then the servlet or </a:t>
            </a:r>
            <a:r>
              <a:rPr lang="en-US" sz="2200" dirty="0" smtClean="0"/>
              <a:t>page </a:t>
            </a:r>
            <a:r>
              <a:rPr lang="en-US" sz="2200" dirty="0"/>
              <a:t>itself is invoked</a:t>
            </a:r>
            <a:r>
              <a:rPr lang="en-US" sz="2200" dirty="0" smtClean="0"/>
              <a:t>.</a:t>
            </a:r>
          </a:p>
          <a:p>
            <a:pPr lvl="1"/>
            <a:r>
              <a:rPr lang="en-US" sz="2600" dirty="0" smtClean="0"/>
              <a:t>Configure the filter in </a:t>
            </a:r>
            <a:r>
              <a:rPr lang="en-US" sz="2600" dirty="0" smtClean="0">
                <a:latin typeface="Comic Sans MS" panose="030F0702030302020204" pitchFamily="66" charset="0"/>
              </a:rPr>
              <a:t>web.xml</a:t>
            </a:r>
            <a:endParaRPr lang="en-US" sz="26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Configure a Filter (I)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Configure the filter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504949"/>
            <a:ext cx="68178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&lt;filter&gt;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&lt;filter-name&gt;TestFilter1&lt;/filter-name&gt;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&lt;filter-class&gt;murach.filters.TestFilters1&lt;/filter-class&gt;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&lt;/filter&gt;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&lt;filter&gt;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smtClean="0">
                <a:latin typeface="Comic Sans MS" panose="030F0702030302020204" pitchFamily="66" charset="0"/>
              </a:rPr>
              <a:t>filter-name&gt;TestFilter2&lt;/</a:t>
            </a:r>
            <a:r>
              <a:rPr lang="en-US" sz="2000" dirty="0">
                <a:latin typeface="Comic Sans MS" panose="030F0702030302020204" pitchFamily="66" charset="0"/>
              </a:rPr>
              <a:t>filter-name&gt;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smtClean="0">
                <a:latin typeface="Comic Sans MS" panose="030F0702030302020204" pitchFamily="66" charset="0"/>
              </a:rPr>
              <a:t>filter-class&gt;murach.filters.TestFilters2&lt;/</a:t>
            </a:r>
            <a:r>
              <a:rPr lang="en-US" sz="2000" dirty="0">
                <a:latin typeface="Comic Sans MS" panose="030F0702030302020204" pitchFamily="66" charset="0"/>
              </a:rPr>
              <a:t>filter-class&gt;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&lt;/filter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Configure a Filter (II)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Configure the filter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504949"/>
            <a:ext cx="55627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&lt;filter-mapping&gt;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&lt;filter-name&gt;TestFilter1&lt;/filter-name&gt;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url</a:t>
            </a:r>
            <a:r>
              <a:rPr lang="en-US" sz="2000" dirty="0" smtClean="0">
                <a:latin typeface="Comic Sans MS" panose="030F0702030302020204" pitchFamily="66" charset="0"/>
              </a:rPr>
              <a:t>-pattern&gt;/*&lt;/</a:t>
            </a:r>
            <a:r>
              <a:rPr lang="en-US" sz="2000" dirty="0" err="1" smtClean="0">
                <a:latin typeface="Comic Sans MS" panose="030F0702030302020204" pitchFamily="66" charset="0"/>
              </a:rPr>
              <a:t>url</a:t>
            </a:r>
            <a:r>
              <a:rPr lang="en-US" sz="2000" dirty="0" smtClean="0">
                <a:latin typeface="Comic Sans MS" panose="030F0702030302020204" pitchFamily="66" charset="0"/>
              </a:rPr>
              <a:t>-pattern&gt;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&lt;/filter-mapping&gt;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smtClean="0">
                <a:latin typeface="Comic Sans MS" panose="030F0702030302020204" pitchFamily="66" charset="0"/>
              </a:rPr>
              <a:t>filter-mapping&gt;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smtClean="0">
                <a:latin typeface="Comic Sans MS" panose="030F0702030302020204" pitchFamily="66" charset="0"/>
              </a:rPr>
              <a:t>filter-name&gt;TestFilter2&lt;/</a:t>
            </a:r>
            <a:r>
              <a:rPr lang="en-US" sz="2000" dirty="0">
                <a:latin typeface="Comic Sans MS" panose="030F0702030302020204" pitchFamily="66" charset="0"/>
              </a:rPr>
              <a:t>filter-name&gt;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url</a:t>
            </a:r>
            <a:r>
              <a:rPr lang="en-US" sz="2000" dirty="0" smtClean="0">
                <a:latin typeface="Comic Sans MS" panose="030F0702030302020204" pitchFamily="66" charset="0"/>
              </a:rPr>
              <a:t>-pattern&gt;</a:t>
            </a:r>
            <a:r>
              <a:rPr lang="en-US" sz="2000" dirty="0" err="1" smtClean="0">
                <a:latin typeface="Comic Sans MS" panose="030F0702030302020204" pitchFamily="66" charset="0"/>
              </a:rPr>
              <a:t>DownloadServlet</a:t>
            </a:r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>
                <a:latin typeface="Comic Sans MS" panose="030F0702030302020204" pitchFamily="66" charset="0"/>
              </a:rPr>
              <a:t>url</a:t>
            </a:r>
            <a:r>
              <a:rPr lang="en-US" sz="2000" dirty="0">
                <a:latin typeface="Comic Sans MS" panose="030F0702030302020204" pitchFamily="66" charset="0"/>
              </a:rPr>
              <a:t>-pattern&gt;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&lt;/filter-mapping&gt;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102428</TotalTime>
  <Words>394</Words>
  <Application>Microsoft Office PowerPoint</Application>
  <PresentationFormat>On-screen Show (16:9)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Office Theme</vt:lpstr>
      <vt:lpstr>Lecture 10. Using Filters</vt:lpstr>
      <vt:lpstr>What Is a Filter?</vt:lpstr>
      <vt:lpstr>Main Tasks Performed by Filters</vt:lpstr>
      <vt:lpstr>Handling Cross-Cutting Concerns</vt:lpstr>
      <vt:lpstr>Two Benefits of Filters</vt:lpstr>
      <vt:lpstr>After Finishing Filters’ Tasks</vt:lpstr>
      <vt:lpstr>Creating Basic Filters</vt:lpstr>
      <vt:lpstr>How to Configure a Filter (I)</vt:lpstr>
      <vt:lpstr>How to Configure a Filter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931</cp:revision>
  <cp:lastPrinted>2017-02-02T07:19:31Z</cp:lastPrinted>
  <dcterms:created xsi:type="dcterms:W3CDTF">2017-01-17T05:06:53Z</dcterms:created>
  <dcterms:modified xsi:type="dcterms:W3CDTF">2019-11-20T21:32:07Z</dcterms:modified>
</cp:coreProperties>
</file>