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417" r:id="rId3"/>
    <p:sldId id="418" r:id="rId4"/>
    <p:sldId id="409" r:id="rId5"/>
    <p:sldId id="419" r:id="rId6"/>
    <p:sldId id="394" r:id="rId7"/>
    <p:sldId id="420" r:id="rId8"/>
    <p:sldId id="422" r:id="rId9"/>
    <p:sldId id="423" r:id="rId10"/>
    <p:sldId id="395" r:id="rId11"/>
    <p:sldId id="424" r:id="rId12"/>
    <p:sldId id="421" r:id="rId13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mic Sans MS" panose="030F0702030302020204" pitchFamily="66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11. Connection Pooling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4384959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12/2/2019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2566550"/>
            <a:ext cx="2006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(Tutorial 9)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U</a:t>
            </a:r>
            <a:r>
              <a:rPr lang="en-US" sz="4000" dirty="0" smtClean="0"/>
              <a:t>se </a:t>
            </a:r>
            <a:r>
              <a:rPr lang="en-US" sz="4000" dirty="0"/>
              <a:t>a </a:t>
            </a:r>
            <a:r>
              <a:rPr lang="en-US" sz="4000" dirty="0" smtClean="0"/>
              <a:t>Connection </a:t>
            </a:r>
            <a:r>
              <a:rPr lang="en-US" sz="4000" dirty="0"/>
              <a:t>P</a:t>
            </a:r>
            <a:r>
              <a:rPr lang="en-US" sz="4000" dirty="0" smtClean="0"/>
              <a:t>ool in </a:t>
            </a:r>
            <a:r>
              <a:rPr lang="en-US" sz="4000" dirty="0"/>
              <a:t>C</a:t>
            </a:r>
            <a:r>
              <a:rPr lang="en-US" sz="4000" dirty="0" smtClean="0"/>
              <a:t>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9067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Java file that you need to access the database</a:t>
            </a:r>
          </a:p>
          <a:p>
            <a:pPr lvl="1"/>
            <a:r>
              <a:rPr lang="en-US" sz="2400" dirty="0"/>
              <a:t>Create an </a:t>
            </a:r>
            <a:r>
              <a:rPr lang="en-US" sz="2400" dirty="0" err="1">
                <a:latin typeface="Comic Sans MS" panose="030F0702030302020204" pitchFamily="66" charset="0"/>
              </a:rPr>
              <a:t>InitialContext</a:t>
            </a:r>
            <a:r>
              <a:rPr lang="en-US" sz="2400" dirty="0"/>
              <a:t> object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Look up the data source for </a:t>
            </a:r>
            <a:r>
              <a:rPr lang="en-US" sz="2400" dirty="0" smtClean="0"/>
              <a:t>the </a:t>
            </a:r>
            <a:r>
              <a:rPr lang="en-US" sz="2400" dirty="0"/>
              <a:t>database </a:t>
            </a:r>
            <a:r>
              <a:rPr lang="en-US" sz="2400" dirty="0" smtClean="0"/>
              <a:t>using the</a:t>
            </a:r>
            <a:r>
              <a:rPr lang="en-US" sz="2400" dirty="0"/>
              <a:t> </a:t>
            </a:r>
            <a:r>
              <a:rPr lang="en-US" sz="2400" dirty="0" err="1">
                <a:latin typeface="Comic Sans MS" panose="030F0702030302020204" pitchFamily="66" charset="0"/>
              </a:rPr>
              <a:t>InitialContext</a:t>
            </a:r>
            <a:r>
              <a:rPr lang="en-US" sz="2400" dirty="0"/>
              <a:t> object through the JNDI name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Establishing a database </a:t>
            </a:r>
            <a:r>
              <a:rPr lang="en-US" sz="2400" dirty="0" smtClean="0"/>
              <a:t>connection: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028950"/>
            <a:ext cx="88312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try {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smtClean="0">
                <a:latin typeface="Comic Sans MS" panose="030F0702030302020204" pitchFamily="66" charset="0"/>
              </a:rPr>
              <a:t>  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InitialContext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 err="1">
                <a:latin typeface="Comic Sans MS" panose="030F0702030302020204" pitchFamily="66" charset="0"/>
              </a:rPr>
              <a:t>ic</a:t>
            </a:r>
            <a:r>
              <a:rPr lang="en-US" sz="1600" b="1" dirty="0">
                <a:latin typeface="Comic Sans MS" panose="030F0702030302020204" pitchFamily="66" charset="0"/>
              </a:rPr>
              <a:t> = new </a:t>
            </a:r>
            <a:r>
              <a:rPr lang="en-US" sz="1600" b="1" dirty="0" err="1">
                <a:latin typeface="Comic Sans MS" panose="030F0702030302020204" pitchFamily="66" charset="0"/>
              </a:rPr>
              <a:t>InitialContext</a:t>
            </a:r>
            <a:r>
              <a:rPr lang="en-US" sz="1600" b="1" dirty="0">
                <a:latin typeface="Comic Sans MS" panose="030F0702030302020204" pitchFamily="66" charset="0"/>
              </a:rPr>
              <a:t>(); </a:t>
            </a:r>
            <a:endParaRPr lang="en-US" sz="1600" b="1" dirty="0" smtClean="0">
              <a:latin typeface="Comic Sans MS" panose="030F0702030302020204" pitchFamily="66" charset="0"/>
            </a:endParaRPr>
          </a:p>
          <a:p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smtClean="0">
                <a:latin typeface="Comic Sans MS" panose="030F0702030302020204" pitchFamily="66" charset="0"/>
              </a:rPr>
              <a:t>  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DataSource</a:t>
            </a:r>
            <a:r>
              <a:rPr lang="en-US" sz="1600" b="1" dirty="0" smtClean="0">
                <a:latin typeface="Comic Sans MS" panose="030F0702030302020204" pitchFamily="66" charset="0"/>
              </a:rPr>
              <a:t> </a:t>
            </a:r>
            <a:r>
              <a:rPr lang="en-US" sz="1600" b="1" dirty="0">
                <a:latin typeface="Comic Sans MS" panose="030F0702030302020204" pitchFamily="66" charset="0"/>
              </a:rPr>
              <a:t>source = (</a:t>
            </a:r>
            <a:r>
              <a:rPr lang="en-US" sz="1600" b="1" dirty="0" err="1">
                <a:latin typeface="Comic Sans MS" panose="030F0702030302020204" pitchFamily="66" charset="0"/>
              </a:rPr>
              <a:t>DataSource</a:t>
            </a:r>
            <a:r>
              <a:rPr lang="en-US" sz="1600" b="1" dirty="0">
                <a:latin typeface="Comic Sans MS" panose="030F0702030302020204" pitchFamily="66" charset="0"/>
              </a:rPr>
              <a:t>) </a:t>
            </a:r>
            <a:r>
              <a:rPr lang="en-US" sz="1600" b="1" dirty="0" err="1" smtClean="0">
                <a:latin typeface="Comic Sans MS" panose="030F0702030302020204" pitchFamily="66" charset="0"/>
              </a:rPr>
              <a:t>ic.lookup</a:t>
            </a:r>
            <a:r>
              <a:rPr lang="en-US" sz="1600" b="1" dirty="0">
                <a:latin typeface="Comic Sans MS" panose="030F0702030302020204" pitchFamily="66" charset="0"/>
              </a:rPr>
              <a:t>("</a:t>
            </a:r>
            <a:r>
              <a:rPr lang="en-US" sz="1600" b="1" dirty="0" err="1">
                <a:latin typeface="Comic Sans MS" panose="030F0702030302020204" pitchFamily="66" charset="0"/>
              </a:rPr>
              <a:t>java:comp</a:t>
            </a:r>
            <a:r>
              <a:rPr lang="en-US" sz="1600" b="1" dirty="0">
                <a:latin typeface="Comic Sans MS" panose="030F0702030302020204" pitchFamily="66" charset="0"/>
              </a:rPr>
              <a:t>/</a:t>
            </a:r>
            <a:r>
              <a:rPr lang="en-US" sz="1600" b="1" dirty="0" err="1">
                <a:latin typeface="Comic Sans MS" panose="030F0702030302020204" pitchFamily="66" charset="0"/>
              </a:rPr>
              <a:t>env</a:t>
            </a:r>
            <a:r>
              <a:rPr lang="en-US" sz="1600" b="1" dirty="0">
                <a:latin typeface="Comic Sans MS" panose="030F0702030302020204" pitchFamily="66" charset="0"/>
              </a:rPr>
              <a:t>/</a:t>
            </a:r>
            <a:r>
              <a:rPr lang="en-US" sz="1600" b="1" dirty="0" err="1">
                <a:latin typeface="Comic Sans MS" panose="030F0702030302020204" pitchFamily="66" charset="0"/>
              </a:rPr>
              <a:t>jdbc</a:t>
            </a:r>
            <a:r>
              <a:rPr lang="en-US" sz="1600" b="1" dirty="0">
                <a:latin typeface="Comic Sans MS" panose="030F0702030302020204" pitchFamily="66" charset="0"/>
              </a:rPr>
              <a:t>/</a:t>
            </a:r>
            <a:r>
              <a:rPr lang="en-US" sz="1600" b="1" dirty="0" err="1">
                <a:latin typeface="Comic Sans MS" panose="030F0702030302020204" pitchFamily="66" charset="0"/>
              </a:rPr>
              <a:t>guestbookdb</a:t>
            </a:r>
            <a:r>
              <a:rPr lang="en-US" sz="1600" b="1" dirty="0">
                <a:latin typeface="Comic Sans MS" panose="030F0702030302020204" pitchFamily="66" charset="0"/>
              </a:rPr>
              <a:t>"); </a:t>
            </a:r>
            <a:endParaRPr lang="en-US" sz="1600" b="1" dirty="0" smtClean="0">
              <a:latin typeface="Comic Sans MS" panose="030F0702030302020204" pitchFamily="66" charset="0"/>
            </a:endParaRPr>
          </a:p>
          <a:p>
            <a:r>
              <a:rPr lang="en-US" sz="1600" b="1" dirty="0">
                <a:latin typeface="Comic Sans MS" panose="030F0702030302020204" pitchFamily="66" charset="0"/>
              </a:rPr>
              <a:t> </a:t>
            </a:r>
            <a:r>
              <a:rPr lang="en-US" sz="1600" b="1" dirty="0" smtClean="0">
                <a:latin typeface="Comic Sans MS" panose="030F0702030302020204" pitchFamily="66" charset="0"/>
              </a:rPr>
              <a:t>   connection </a:t>
            </a:r>
            <a:r>
              <a:rPr lang="en-US" sz="1600" b="1" dirty="0">
                <a:latin typeface="Comic Sans MS" panose="030F0702030302020204" pitchFamily="66" charset="0"/>
              </a:rPr>
              <a:t>= </a:t>
            </a:r>
            <a:r>
              <a:rPr lang="en-US" sz="1600" b="1" dirty="0" err="1">
                <a:latin typeface="Comic Sans MS" panose="030F0702030302020204" pitchFamily="66" charset="0"/>
              </a:rPr>
              <a:t>source.getConnection</a:t>
            </a:r>
            <a:r>
              <a:rPr lang="en-US" sz="1600" b="1" dirty="0">
                <a:latin typeface="Comic Sans MS" panose="030F0702030302020204" pitchFamily="66" charset="0"/>
              </a:rPr>
              <a:t>();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 ... </a:t>
            </a:r>
          </a:p>
          <a:p>
            <a:r>
              <a:rPr lang="en-US" sz="1600" dirty="0" smtClean="0">
                <a:latin typeface="Comic Sans MS" panose="030F0702030302020204" pitchFamily="66" charset="0"/>
              </a:rPr>
              <a:t>} </a:t>
            </a:r>
            <a:r>
              <a:rPr lang="en-US" sz="1600" dirty="0">
                <a:latin typeface="Comic Sans MS" panose="030F0702030302020204" pitchFamily="66" charset="0"/>
              </a:rPr>
              <a:t>catch (</a:t>
            </a:r>
            <a:r>
              <a:rPr lang="en-US" sz="1600" dirty="0" err="1">
                <a:latin typeface="Comic Sans MS" panose="030F0702030302020204" pitchFamily="66" charset="0"/>
              </a:rPr>
              <a:t>SQLException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sqle</a:t>
            </a:r>
            <a:r>
              <a:rPr lang="en-US" sz="1600" dirty="0">
                <a:latin typeface="Comic Sans MS" panose="030F0702030302020204" pitchFamily="66" charset="0"/>
              </a:rPr>
              <a:t>) { </a:t>
            </a:r>
            <a:r>
              <a:rPr lang="en-US" sz="1600" dirty="0" err="1">
                <a:latin typeface="Comic Sans MS" panose="030F0702030302020204" pitchFamily="66" charset="0"/>
              </a:rPr>
              <a:t>sqle.printStackTrace</a:t>
            </a:r>
            <a:r>
              <a:rPr lang="en-US" sz="1600" dirty="0">
                <a:latin typeface="Comic Sans MS" panose="030F0702030302020204" pitchFamily="66" charset="0"/>
              </a:rPr>
              <a:t>(); } </a:t>
            </a:r>
            <a:endParaRPr lang="en-US" sz="1600" dirty="0" smtClean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smtClean="0">
                <a:latin typeface="Comic Sans MS" panose="030F0702030302020204" pitchFamily="66" charset="0"/>
              </a:rPr>
              <a:t>  catch </a:t>
            </a:r>
            <a:r>
              <a:rPr lang="en-US" sz="1600" dirty="0">
                <a:latin typeface="Comic Sans MS" panose="030F0702030302020204" pitchFamily="66" charset="0"/>
              </a:rPr>
              <a:t>(</a:t>
            </a:r>
            <a:r>
              <a:rPr lang="en-US" sz="1600" dirty="0" err="1">
                <a:latin typeface="Comic Sans MS" panose="030F0702030302020204" pitchFamily="66" charset="0"/>
              </a:rPr>
              <a:t>NamingException</a:t>
            </a:r>
            <a:r>
              <a:rPr lang="en-US" sz="1600" dirty="0">
                <a:latin typeface="Comic Sans MS" panose="030F0702030302020204" pitchFamily="66" charset="0"/>
              </a:rPr>
              <a:t> ne) { </a:t>
            </a:r>
            <a:r>
              <a:rPr lang="en-US" sz="1600" dirty="0" err="1">
                <a:latin typeface="Comic Sans MS" panose="030F0702030302020204" pitchFamily="66" charset="0"/>
              </a:rPr>
              <a:t>ne.printStackTrace</a:t>
            </a:r>
            <a:r>
              <a:rPr lang="en-US" sz="1600" dirty="0">
                <a:latin typeface="Comic Sans MS" panose="030F0702030302020204" pitchFamily="66" charset="0"/>
              </a:rPr>
              <a:t>(); }</a:t>
            </a:r>
          </a:p>
        </p:txBody>
      </p:sp>
    </p:spTree>
    <p:extLst>
      <p:ext uri="{BB962C8B-B14F-4D97-AF65-F5344CB8AC3E}">
        <p14:creationId xmlns:p14="http://schemas.microsoft.com/office/powerpoint/2010/main" val="992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2" y="12123"/>
            <a:ext cx="89154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Java Naming and Directory Interface (JNDI)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8350"/>
            <a:ext cx="8229600" cy="2895600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Naming Service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order to locate objects in a computing system, some carefully designed names are associated with those objects</a:t>
            </a:r>
            <a:r>
              <a:rPr lang="en-US" sz="2000" dirty="0" smtClean="0"/>
              <a:t>.</a:t>
            </a:r>
          </a:p>
          <a:p>
            <a:r>
              <a:rPr lang="en-US" sz="2400" i="1" dirty="0"/>
              <a:t>Binding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association of a name with an object is called a </a:t>
            </a:r>
            <a:r>
              <a:rPr lang="en-US" sz="2000" i="1" dirty="0"/>
              <a:t>binding</a:t>
            </a:r>
            <a:r>
              <a:rPr lang="en-US" sz="2000" dirty="0" smtClean="0"/>
              <a:t>.</a:t>
            </a:r>
          </a:p>
          <a:p>
            <a:r>
              <a:rPr lang="en-US" sz="2400" i="1" dirty="0"/>
              <a:t>Context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context is a set of name-to-object bindings. Every context has an associated naming convention.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742950"/>
            <a:ext cx="8246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Java Naming and Directory Interface (JNDI) is an application </a:t>
            </a:r>
            <a:endParaRPr lang="en-US" sz="2400" dirty="0" smtClean="0"/>
          </a:p>
          <a:p>
            <a:r>
              <a:rPr lang="en-US" sz="2400" dirty="0" smtClean="0"/>
              <a:t>programming </a:t>
            </a:r>
            <a:r>
              <a:rPr lang="en-US" sz="2400" dirty="0"/>
              <a:t>interface (API) that provides naming and directory </a:t>
            </a:r>
            <a:endParaRPr lang="en-US" sz="2400" dirty="0" smtClean="0"/>
          </a:p>
          <a:p>
            <a:r>
              <a:rPr lang="en-US" sz="2400" dirty="0" smtClean="0"/>
              <a:t>functionality </a:t>
            </a:r>
            <a:r>
              <a:rPr lang="en-US" sz="2400" dirty="0"/>
              <a:t>to applications written in Java.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45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Java EE Naming Services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86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Properties:</a:t>
            </a:r>
          </a:p>
          <a:p>
            <a:pPr lvl="1"/>
            <a:r>
              <a:rPr lang="en-US" sz="2400" dirty="0"/>
              <a:t>Java EE application clients, enterprise beans, and web components have access to a JNDI naming environment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 Java EE container implements the application component's environment, and provides it to the application component instance as a JNDI naming context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application component provider declares in the deployment descriptor all the environment entries that the application component expects to be provided in its environment at runtime.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 to Connection Pooling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19150"/>
            <a:ext cx="89154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targeted:</a:t>
            </a:r>
            <a:endParaRPr lang="en-US" sz="2800" dirty="0" smtClean="0"/>
          </a:p>
          <a:p>
            <a:pPr lvl="1"/>
            <a:r>
              <a:rPr lang="en-US" sz="2400" dirty="0" smtClean="0"/>
              <a:t>How to make the database performance more efficient for production version of web applications?</a:t>
            </a:r>
            <a:endParaRPr lang="en-US" sz="2400" dirty="0" smtClean="0"/>
          </a:p>
          <a:p>
            <a:pPr lvl="1"/>
            <a:r>
              <a:rPr lang="en-US" sz="2400" dirty="0" smtClean="0"/>
              <a:t>Why it is an issue?</a:t>
            </a:r>
            <a:endParaRPr lang="en-US" sz="2400" dirty="0" smtClean="0"/>
          </a:p>
          <a:p>
            <a:pPr lvl="2"/>
            <a:r>
              <a:rPr lang="en-US" sz="2000" dirty="0" smtClean="0"/>
              <a:t>Creating a database connection object is relatively slow.</a:t>
            </a:r>
          </a:p>
          <a:p>
            <a:pPr lvl="2"/>
            <a:r>
              <a:rPr lang="en-US" sz="2000" dirty="0" smtClean="0"/>
              <a:t>A large number of connection objects may be needed sometimes for the peak time of the web applications.</a:t>
            </a:r>
            <a:endParaRPr lang="en-US" sz="2000" dirty="0" smtClean="0"/>
          </a:p>
          <a:p>
            <a:pPr lvl="1"/>
            <a:r>
              <a:rPr lang="en-US" sz="2400" dirty="0" smtClean="0"/>
              <a:t>How to manage the connection objects efficiently?</a:t>
            </a:r>
            <a:endParaRPr lang="en-US" sz="2400" dirty="0" smtClean="0"/>
          </a:p>
          <a:p>
            <a:pPr lvl="2"/>
            <a:r>
              <a:rPr lang="en-US" sz="2000" dirty="0" smtClean="0"/>
              <a:t>The number of connection objects used in a server could vary greatly.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9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Understand Database Connections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00100"/>
            <a:ext cx="85344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Database connections are </a:t>
            </a:r>
            <a:r>
              <a:rPr lang="en-US" sz="2800" dirty="0" smtClean="0"/>
              <a:t>relatively </a:t>
            </a:r>
            <a:r>
              <a:rPr lang="en-US" sz="2800" dirty="0"/>
              <a:t>expensive to create because of the following factors: </a:t>
            </a:r>
            <a:endParaRPr lang="en-US" sz="2800" dirty="0" smtClean="0"/>
          </a:p>
          <a:p>
            <a:pPr lvl="1"/>
            <a:r>
              <a:rPr lang="en-US" sz="2400" dirty="0"/>
              <a:t>the overhead of establishing a </a:t>
            </a:r>
            <a:r>
              <a:rPr lang="en-US" sz="2400" i="1" dirty="0"/>
              <a:t>network</a:t>
            </a:r>
            <a:r>
              <a:rPr lang="en-US" sz="2400" dirty="0"/>
              <a:t> </a:t>
            </a:r>
            <a:r>
              <a:rPr lang="en-US" sz="2400" dirty="0" smtClean="0"/>
              <a:t>connection</a:t>
            </a:r>
          </a:p>
          <a:p>
            <a:pPr lvl="1"/>
            <a:r>
              <a:rPr lang="en-US" sz="2400" dirty="0"/>
              <a:t>the overhead of initializing a </a:t>
            </a:r>
            <a:r>
              <a:rPr lang="en-US" sz="2400" i="1" dirty="0"/>
              <a:t>database</a:t>
            </a:r>
            <a:r>
              <a:rPr lang="en-US" sz="2400" dirty="0"/>
              <a:t> </a:t>
            </a:r>
            <a:r>
              <a:rPr lang="en-US" sz="2400" i="1" dirty="0"/>
              <a:t>connection session </a:t>
            </a:r>
            <a:r>
              <a:rPr lang="en-US" sz="2400" dirty="0"/>
              <a:t>in the back end database</a:t>
            </a:r>
            <a:r>
              <a:rPr lang="en-US" sz="2400" dirty="0" smtClean="0"/>
              <a:t> </a:t>
            </a:r>
          </a:p>
          <a:p>
            <a:pPr lvl="2"/>
            <a:r>
              <a:rPr lang="en-US" sz="2000" dirty="0"/>
              <a:t>The connection session initialization often requires time consuming processing to perform </a:t>
            </a:r>
            <a:r>
              <a:rPr lang="en-US" sz="2000" i="1" dirty="0"/>
              <a:t>user authentication</a:t>
            </a:r>
            <a:r>
              <a:rPr lang="en-US" sz="2000" dirty="0"/>
              <a:t>, </a:t>
            </a:r>
            <a:r>
              <a:rPr lang="en-US" sz="2000" i="1" dirty="0"/>
              <a:t>establish transactional contexts</a:t>
            </a:r>
            <a:r>
              <a:rPr lang="en-US" sz="2000" dirty="0"/>
              <a:t> and establish other aspects of the session that are required for subsequent database usage.</a:t>
            </a:r>
            <a:endParaRPr lang="en-US" sz="2000" dirty="0" smtClean="0"/>
          </a:p>
          <a:p>
            <a:pPr lvl="1"/>
            <a:r>
              <a:rPr lang="en-US" sz="2400" dirty="0" smtClean="0"/>
              <a:t>To make the web application more scalable</a:t>
            </a:r>
          </a:p>
          <a:p>
            <a:pPr lvl="2"/>
            <a:r>
              <a:rPr lang="en-US" sz="2000" dirty="0"/>
              <a:t>M</a:t>
            </a:r>
            <a:r>
              <a:rPr lang="en-US" sz="2000" dirty="0" smtClean="0"/>
              <a:t>anage the number of concurrent </a:t>
            </a:r>
            <a:r>
              <a:rPr lang="en-US" sz="2000" dirty="0"/>
              <a:t>connection </a:t>
            </a:r>
            <a:r>
              <a:rPr lang="en-US" sz="2000" dirty="0" smtClean="0"/>
              <a:t>sessions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45381" y="1478973"/>
            <a:ext cx="4572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43600" y="1301873"/>
            <a:ext cx="29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 remote database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Connection Pooling Technology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2950"/>
            <a:ext cx="9067800" cy="428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Properties:</a:t>
            </a:r>
            <a:endParaRPr lang="en-US" sz="2800" dirty="0" smtClean="0"/>
          </a:p>
          <a:p>
            <a:pPr lvl="1"/>
            <a:r>
              <a:rPr lang="en-US" sz="2400" dirty="0"/>
              <a:t>A connection pool is a cache of database connections. </a:t>
            </a:r>
            <a:endParaRPr lang="en-US" sz="2400" dirty="0" smtClean="0"/>
          </a:p>
          <a:p>
            <a:pPr lvl="1"/>
            <a:r>
              <a:rPr lang="en-US" sz="2400" dirty="0"/>
              <a:t>A connection pool is maintained in an application </a:t>
            </a:r>
            <a:r>
              <a:rPr lang="en-US" sz="2400" dirty="0" smtClean="0"/>
              <a:t>server (or a web server, e.g. Tomcat). </a:t>
            </a:r>
          </a:p>
          <a:p>
            <a:pPr lvl="1"/>
            <a:r>
              <a:rPr lang="en-US" sz="2400" dirty="0"/>
              <a:t>Connections in a connection pool can be </a:t>
            </a:r>
            <a:r>
              <a:rPr lang="en-US" sz="2400" i="1" dirty="0"/>
              <a:t>reused</a:t>
            </a:r>
            <a:r>
              <a:rPr lang="en-US" sz="2400" dirty="0"/>
              <a:t> for future data requests from the clients. </a:t>
            </a:r>
            <a:endParaRPr lang="en-US" sz="2400" dirty="0" smtClean="0"/>
          </a:p>
          <a:p>
            <a:pPr lvl="1"/>
            <a:r>
              <a:rPr lang="en-US" sz="2400" dirty="0"/>
              <a:t>After the clients finish using the connections, they are </a:t>
            </a:r>
            <a:r>
              <a:rPr lang="en-US" sz="2400" i="1" dirty="0"/>
              <a:t>recycled</a:t>
            </a:r>
            <a:r>
              <a:rPr lang="en-US" sz="2400" dirty="0"/>
              <a:t> to release the memory resources. </a:t>
            </a:r>
            <a:endParaRPr lang="en-US" sz="2400" dirty="0" smtClean="0"/>
          </a:p>
          <a:p>
            <a:pPr lvl="2"/>
            <a:r>
              <a:rPr lang="en-US" sz="2000" dirty="0"/>
              <a:t>Recycling connections means that the users' data in the connections is removed, and only the minimum non-user related part is kept in the cache.</a:t>
            </a:r>
          </a:p>
          <a:p>
            <a:pPr lvl="2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Non-Connection Pooling Method: #1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3" y="819150"/>
            <a:ext cx="8839200" cy="3943350"/>
          </a:xfrm>
        </p:spPr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i="1" dirty="0"/>
              <a:t>servlet scope</a:t>
            </a:r>
            <a:r>
              <a:rPr lang="en-US" sz="2800" dirty="0"/>
              <a:t> type connection </a:t>
            </a:r>
            <a:r>
              <a:rPr lang="en-US" sz="2800" dirty="0" smtClean="0"/>
              <a:t>method</a:t>
            </a:r>
          </a:p>
          <a:p>
            <a:pPr lvl="1"/>
            <a:r>
              <a:rPr lang="en-US" sz="2400" dirty="0"/>
              <a:t>The server creates a JDBC connection when the servlet is loaded and instantiated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smtClean="0"/>
              <a:t>database </a:t>
            </a:r>
            <a:r>
              <a:rPr lang="en-US" sz="2400" dirty="0"/>
              <a:t>connection is kept open for the </a:t>
            </a:r>
            <a:r>
              <a:rPr lang="en-US" sz="2400" i="1" dirty="0"/>
              <a:t>entire lifetime </a:t>
            </a:r>
            <a:r>
              <a:rPr lang="en-US" sz="2400" dirty="0"/>
              <a:t>of the servlet and that the database will have to retain an open connection for every user that is connected to your application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If your application using this type of JDBC connections supports a large number of concurrent users, its </a:t>
            </a:r>
            <a:r>
              <a:rPr lang="en-US" sz="2400" i="1" dirty="0"/>
              <a:t>scalability</a:t>
            </a:r>
            <a:r>
              <a:rPr lang="en-US" sz="2400" dirty="0"/>
              <a:t> will be severely limited.</a:t>
            </a:r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Non-Connection Pooling Method: </a:t>
            </a:r>
            <a:r>
              <a:rPr lang="en-US" sz="4000" dirty="0" smtClean="0"/>
              <a:t>#2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i="1" dirty="0"/>
              <a:t>method scope</a:t>
            </a:r>
            <a:r>
              <a:rPr lang="en-US" sz="2800" dirty="0"/>
              <a:t> type connection </a:t>
            </a:r>
            <a:r>
              <a:rPr lang="en-US" sz="2800" dirty="0" smtClean="0"/>
              <a:t>method</a:t>
            </a:r>
          </a:p>
          <a:p>
            <a:pPr lvl="1"/>
            <a:r>
              <a:rPr lang="en-US" sz="2400" dirty="0"/>
              <a:t>We create a JDBC connection before we use it in </a:t>
            </a:r>
            <a:r>
              <a:rPr lang="en-US" sz="2400" dirty="0" smtClean="0"/>
              <a:t>the</a:t>
            </a:r>
            <a:r>
              <a:rPr lang="en-US" sz="2400" dirty="0"/>
              <a:t> method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After we finish using the connection, we close it before we leave </a:t>
            </a:r>
            <a:r>
              <a:rPr lang="en-US" sz="2400" dirty="0" smtClean="0"/>
              <a:t>the</a:t>
            </a:r>
            <a:r>
              <a:rPr lang="en-US" sz="2400" dirty="0"/>
              <a:t> method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In this way, the database connection resource is released after we complete </a:t>
            </a:r>
            <a:r>
              <a:rPr lang="en-US" sz="2400" dirty="0" smtClean="0"/>
              <a:t>the</a:t>
            </a:r>
            <a:r>
              <a:rPr lang="en-US" sz="2400" dirty="0"/>
              <a:t> method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Drawback:</a:t>
            </a:r>
          </a:p>
          <a:p>
            <a:pPr lvl="2"/>
            <a:r>
              <a:rPr lang="en-US" sz="2000" dirty="0"/>
              <a:t>W</a:t>
            </a:r>
            <a:r>
              <a:rPr lang="en-US" sz="2000" dirty="0" smtClean="0"/>
              <a:t>e may need </a:t>
            </a:r>
            <a:r>
              <a:rPr lang="en-US" sz="2000" dirty="0"/>
              <a:t>to open and close the database connection many times. Each such operation consumes computing resource with significant overhead.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92927" y="3619500"/>
            <a:ext cx="297873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66554" y="3430277"/>
            <a:ext cx="644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 </a:t>
            </a:r>
            <a:r>
              <a:rPr lang="en-US" dirty="0"/>
              <a:t>keep the database connection open in the whole session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Performance of Connection Pooling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3" y="742950"/>
            <a:ext cx="8991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 ideas:</a:t>
            </a:r>
            <a:endParaRPr lang="en-US" sz="2800" dirty="0" smtClean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connection pooling maintains a pool of database connections and reuse them as much </a:t>
            </a:r>
            <a:r>
              <a:rPr lang="en-US" sz="2400" dirty="0" smtClean="0"/>
              <a:t>as possible.</a:t>
            </a:r>
          </a:p>
          <a:p>
            <a:pPr lvl="1"/>
            <a:r>
              <a:rPr lang="en-US" sz="2400" dirty="0"/>
              <a:t>When using the connection pooling, we recycle the database connections without destroying them. In this way, we reduce the number of objects to clean </a:t>
            </a:r>
            <a:r>
              <a:rPr lang="en-US" sz="2400" dirty="0" smtClean="0"/>
              <a:t>up.</a:t>
            </a:r>
          </a:p>
          <a:p>
            <a:pPr lvl="1"/>
            <a:r>
              <a:rPr lang="en-US" sz="2400" dirty="0"/>
              <a:t>Recycling database connections here means that the users' data contained in those connections is removed so as to keep each connection object skinny in memory.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S</a:t>
            </a:r>
            <a:r>
              <a:rPr lang="en-US" sz="4000" dirty="0" smtClean="0"/>
              <a:t>et up Connection </a:t>
            </a:r>
            <a:r>
              <a:rPr lang="en-US" sz="4000" dirty="0"/>
              <a:t>P</a:t>
            </a:r>
            <a:r>
              <a:rPr lang="en-US" sz="4000" dirty="0" smtClean="0"/>
              <a:t>ool in Server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991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Example: (Tomcat + MySQL)</a:t>
            </a:r>
          </a:p>
          <a:p>
            <a:pPr lvl="1"/>
            <a:r>
              <a:rPr lang="en-US" sz="2400" dirty="0" smtClean="0"/>
              <a:t>Database driver</a:t>
            </a:r>
          </a:p>
          <a:p>
            <a:pPr lvl="2"/>
            <a:r>
              <a:rPr lang="en-US" sz="2000" dirty="0" smtClean="0"/>
              <a:t>Put it in the folder:   </a:t>
            </a:r>
            <a:r>
              <a:rPr lang="en-US" sz="2000" dirty="0" smtClean="0">
                <a:latin typeface="Comic Sans MS" panose="030F0702030302020204" pitchFamily="66" charset="0"/>
              </a:rPr>
              <a:t>[</a:t>
            </a:r>
            <a:r>
              <a:rPr lang="en-US" sz="2000" dirty="0" err="1">
                <a:latin typeface="Comic Sans MS" panose="030F0702030302020204" pitchFamily="66" charset="0"/>
              </a:rPr>
              <a:t>TomcatHome</a:t>
            </a:r>
            <a:r>
              <a:rPr lang="en-US" sz="2000" dirty="0">
                <a:latin typeface="Comic Sans MS" panose="030F0702030302020204" pitchFamily="66" charset="0"/>
              </a:rPr>
              <a:t>]\</a:t>
            </a:r>
            <a:r>
              <a:rPr lang="en-US" sz="2000" dirty="0" smtClean="0">
                <a:latin typeface="Comic Sans MS" panose="030F0702030302020204" pitchFamily="66" charset="0"/>
              </a:rPr>
              <a:t>lib</a:t>
            </a:r>
          </a:p>
          <a:p>
            <a:pPr lvl="1"/>
            <a:r>
              <a:rPr lang="en-US" sz="2400" dirty="0" smtClean="0"/>
              <a:t>Configuration file (server-specific: here we use Tomcat)</a:t>
            </a:r>
          </a:p>
          <a:p>
            <a:pPr lvl="2"/>
            <a:r>
              <a:rPr lang="en-US" sz="2000" dirty="0" smtClean="0"/>
              <a:t>Location and filename:   </a:t>
            </a:r>
            <a:r>
              <a:rPr lang="en-US" sz="2000" dirty="0" smtClean="0">
                <a:latin typeface="Comic Sans MS" panose="030F0702030302020204" pitchFamily="66" charset="0"/>
              </a:rPr>
              <a:t>[</a:t>
            </a:r>
            <a:r>
              <a:rPr lang="en-US" sz="2000" dirty="0" err="1" smtClean="0">
                <a:latin typeface="Comic Sans MS" panose="030F0702030302020204" pitchFamily="66" charset="0"/>
              </a:rPr>
              <a:t>YourWebApp</a:t>
            </a:r>
            <a:r>
              <a:rPr lang="en-US" sz="2000" dirty="0" smtClean="0">
                <a:latin typeface="Comic Sans MS" panose="030F0702030302020204" pitchFamily="66" charset="0"/>
              </a:rPr>
              <a:t>]\META-INF\context.xml</a:t>
            </a:r>
          </a:p>
          <a:p>
            <a:pPr lvl="2"/>
            <a:r>
              <a:rPr lang="en-US" sz="2000" dirty="0" smtClean="0"/>
              <a:t>Configuration content: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3181350"/>
            <a:ext cx="701345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1400" dirty="0" smtClean="0">
                <a:latin typeface="Comic Sans MS" panose="030F0702030302020204" pitchFamily="66" charset="0"/>
              </a:rPr>
              <a:t>&lt;?</a:t>
            </a:r>
            <a:r>
              <a:rPr lang="en-US" sz="1400" dirty="0">
                <a:latin typeface="Comic Sans MS" panose="030F0702030302020204" pitchFamily="66" charset="0"/>
              </a:rPr>
              <a:t>xml version="1.0" encoding="UTF-8"?&gt;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 &lt;</a:t>
            </a:r>
            <a:r>
              <a:rPr lang="en-US" sz="1400" dirty="0">
                <a:latin typeface="Comic Sans MS" panose="030F0702030302020204" pitchFamily="66" charset="0"/>
              </a:rPr>
              <a:t>Context </a:t>
            </a:r>
            <a:r>
              <a:rPr lang="en-US" sz="1400" dirty="0" err="1">
                <a:latin typeface="Comic Sans MS" panose="030F0702030302020204" pitchFamily="66" charset="0"/>
              </a:rPr>
              <a:t>antiJARLocking</a:t>
            </a:r>
            <a:r>
              <a:rPr lang="en-US" sz="1400" dirty="0">
                <a:latin typeface="Comic Sans MS" panose="030F0702030302020204" pitchFamily="66" charset="0"/>
              </a:rPr>
              <a:t>="true" path="/</a:t>
            </a:r>
            <a:r>
              <a:rPr lang="en-US" sz="1400" dirty="0" err="1">
                <a:latin typeface="Comic Sans MS" panose="030F0702030302020204" pitchFamily="66" charset="0"/>
              </a:rPr>
              <a:t>GuestBookCP</a:t>
            </a:r>
            <a:r>
              <a:rPr lang="en-US" sz="1400" dirty="0">
                <a:latin typeface="Comic Sans MS" panose="030F0702030302020204" pitchFamily="66" charset="0"/>
              </a:rPr>
              <a:t>"&gt;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       &lt;</a:t>
            </a:r>
            <a:r>
              <a:rPr lang="en-US" sz="1400" dirty="0">
                <a:latin typeface="Comic Sans MS" panose="030F0702030302020204" pitchFamily="66" charset="0"/>
              </a:rPr>
              <a:t>Resource name="</a:t>
            </a:r>
            <a:r>
              <a:rPr lang="en-US" sz="1400" dirty="0" err="1">
                <a:latin typeface="Comic Sans MS" panose="030F0702030302020204" pitchFamily="66" charset="0"/>
              </a:rPr>
              <a:t>jdbc</a:t>
            </a:r>
            <a:r>
              <a:rPr lang="en-US" sz="1400" dirty="0">
                <a:latin typeface="Comic Sans MS" panose="030F0702030302020204" pitchFamily="66" charset="0"/>
              </a:rPr>
              <a:t>/</a:t>
            </a:r>
            <a:r>
              <a:rPr lang="en-US" sz="1400" dirty="0" err="1">
                <a:latin typeface="Comic Sans MS" panose="030F0702030302020204" pitchFamily="66" charset="0"/>
              </a:rPr>
              <a:t>guestbookdb</a:t>
            </a:r>
            <a:r>
              <a:rPr lang="en-US" sz="1400" dirty="0">
                <a:latin typeface="Comic Sans MS" panose="030F0702030302020204" pitchFamily="66" charset="0"/>
              </a:rPr>
              <a:t>" </a:t>
            </a:r>
            <a:r>
              <a:rPr lang="en-US" sz="1400" dirty="0" err="1">
                <a:latin typeface="Comic Sans MS" panose="030F0702030302020204" pitchFamily="66" charset="0"/>
              </a:rPr>
              <a:t>auth</a:t>
            </a:r>
            <a:r>
              <a:rPr lang="en-US" sz="1400" dirty="0">
                <a:latin typeface="Comic Sans MS" panose="030F0702030302020204" pitchFamily="66" charset="0"/>
              </a:rPr>
              <a:t>="Container"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             type</a:t>
            </a:r>
            <a:r>
              <a:rPr lang="en-US" sz="1400" dirty="0">
                <a:latin typeface="Comic Sans MS" panose="030F0702030302020204" pitchFamily="66" charset="0"/>
              </a:rPr>
              <a:t>="</a:t>
            </a:r>
            <a:r>
              <a:rPr lang="en-US" sz="1400" dirty="0" err="1">
                <a:latin typeface="Comic Sans MS" panose="030F0702030302020204" pitchFamily="66" charset="0"/>
              </a:rPr>
              <a:t>javax.sql.DataSource</a:t>
            </a:r>
            <a:r>
              <a:rPr lang="en-US" sz="1400" dirty="0">
                <a:latin typeface="Comic Sans MS" panose="030F0702030302020204" pitchFamily="66" charset="0"/>
              </a:rPr>
              <a:t>" </a:t>
            </a:r>
            <a:r>
              <a:rPr lang="en-US" sz="1400" dirty="0" err="1">
                <a:latin typeface="Comic Sans MS" panose="030F0702030302020204" pitchFamily="66" charset="0"/>
              </a:rPr>
              <a:t>maxActive</a:t>
            </a:r>
            <a:r>
              <a:rPr lang="en-US" sz="1400" dirty="0">
                <a:latin typeface="Comic Sans MS" panose="030F0702030302020204" pitchFamily="66" charset="0"/>
              </a:rPr>
              <a:t>="20" </a:t>
            </a:r>
            <a:r>
              <a:rPr lang="en-US" sz="1400" dirty="0" err="1">
                <a:latin typeface="Comic Sans MS" panose="030F0702030302020204" pitchFamily="66" charset="0"/>
              </a:rPr>
              <a:t>maxIdle</a:t>
            </a:r>
            <a:r>
              <a:rPr lang="en-US" sz="1400" dirty="0">
                <a:latin typeface="Comic Sans MS" panose="030F0702030302020204" pitchFamily="66" charset="0"/>
              </a:rPr>
              <a:t>="30"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  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maxWait</a:t>
            </a:r>
            <a:r>
              <a:rPr lang="en-US" sz="1400" dirty="0">
                <a:latin typeface="Comic Sans MS" panose="030F0702030302020204" pitchFamily="66" charset="0"/>
              </a:rPr>
              <a:t>="10000" username="root" password=""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  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driverClassName</a:t>
            </a:r>
            <a:r>
              <a:rPr lang="en-US" sz="1400" dirty="0">
                <a:latin typeface="Comic Sans MS" panose="030F0702030302020204" pitchFamily="66" charset="0"/>
              </a:rPr>
              <a:t>="</a:t>
            </a:r>
            <a:r>
              <a:rPr lang="en-US" sz="1400" dirty="0" err="1">
                <a:latin typeface="Comic Sans MS" panose="030F0702030302020204" pitchFamily="66" charset="0"/>
              </a:rPr>
              <a:t>com.mysql.jdbc.Driver</a:t>
            </a:r>
            <a:r>
              <a:rPr lang="en-US" sz="1400" dirty="0">
                <a:latin typeface="Comic Sans MS" panose="030F0702030302020204" pitchFamily="66" charset="0"/>
              </a:rPr>
              <a:t>"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en-US" sz="1400" dirty="0">
                <a:latin typeface="Comic Sans MS" panose="030F0702030302020204" pitchFamily="66" charset="0"/>
              </a:rPr>
              <a:t> </a:t>
            </a:r>
            <a:r>
              <a:rPr lang="en-US" sz="1400" dirty="0" smtClean="0">
                <a:latin typeface="Comic Sans MS" panose="030F0702030302020204" pitchFamily="66" charset="0"/>
              </a:rPr>
              <a:t>              </a:t>
            </a:r>
            <a:r>
              <a:rPr lang="en-US" sz="1400" dirty="0" err="1" smtClean="0">
                <a:latin typeface="Comic Sans MS" panose="030F0702030302020204" pitchFamily="66" charset="0"/>
              </a:rPr>
              <a:t>url</a:t>
            </a:r>
            <a:r>
              <a:rPr lang="en-US" sz="1400" dirty="0">
                <a:latin typeface="Comic Sans MS" panose="030F0702030302020204" pitchFamily="66" charset="0"/>
              </a:rPr>
              <a:t>="</a:t>
            </a:r>
            <a:r>
              <a:rPr lang="en-US" sz="1400" dirty="0" err="1">
                <a:latin typeface="Comic Sans MS" panose="030F0702030302020204" pitchFamily="66" charset="0"/>
              </a:rPr>
              <a:t>jdbc:mysql</a:t>
            </a:r>
            <a:r>
              <a:rPr lang="en-US" sz="1400" dirty="0">
                <a:latin typeface="Comic Sans MS" panose="030F0702030302020204" pitchFamily="66" charset="0"/>
              </a:rPr>
              <a:t>://localhost:3306/</a:t>
            </a:r>
            <a:r>
              <a:rPr lang="en-US" sz="1400" dirty="0" err="1">
                <a:latin typeface="Comic Sans MS" panose="030F0702030302020204" pitchFamily="66" charset="0"/>
              </a:rPr>
              <a:t>guestbookdb?autoReconnect</a:t>
            </a:r>
            <a:r>
              <a:rPr lang="en-US" sz="1400" dirty="0">
                <a:latin typeface="Comic Sans MS" panose="030F0702030302020204" pitchFamily="66" charset="0"/>
              </a:rPr>
              <a:t>=true"/&gt; </a:t>
            </a:r>
            <a:endParaRPr lang="en-US" sz="1400" dirty="0" smtClean="0">
              <a:latin typeface="Comic Sans MS" panose="030F0702030302020204" pitchFamily="66" charset="0"/>
            </a:endParaRPr>
          </a:p>
          <a:p>
            <a:r>
              <a:rPr lang="en-US" sz="1400" dirty="0" smtClean="0">
                <a:latin typeface="Comic Sans MS" panose="030F0702030302020204" pitchFamily="66" charset="0"/>
              </a:rPr>
              <a:t>   &lt;/</a:t>
            </a:r>
            <a:r>
              <a:rPr lang="en-US" sz="1400" dirty="0">
                <a:latin typeface="Comic Sans MS" panose="030F0702030302020204" pitchFamily="66" charset="0"/>
              </a:rPr>
              <a:t>Context&gt;</a:t>
            </a:r>
          </a:p>
        </p:txBody>
      </p:sp>
    </p:spTree>
    <p:extLst>
      <p:ext uri="{BB962C8B-B14F-4D97-AF65-F5344CB8AC3E}">
        <p14:creationId xmlns:p14="http://schemas.microsoft.com/office/powerpoint/2010/main" val="12004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Data Source in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42950"/>
            <a:ext cx="89916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Assume that the connection pool has been configured</a:t>
            </a:r>
          </a:p>
          <a:p>
            <a:pPr lvl="1"/>
            <a:r>
              <a:rPr lang="en-US" sz="2400" dirty="0" smtClean="0"/>
              <a:t>Specify the data source</a:t>
            </a:r>
          </a:p>
          <a:p>
            <a:pPr lvl="2"/>
            <a:r>
              <a:rPr lang="en-US" sz="2000" dirty="0" smtClean="0"/>
              <a:t>In the configuration file: </a:t>
            </a:r>
            <a:r>
              <a:rPr lang="en-US" sz="2000" dirty="0" smtClean="0">
                <a:latin typeface="Comic Sans MS" panose="030F0702030302020204" pitchFamily="66" charset="0"/>
              </a:rPr>
              <a:t>web.xml</a:t>
            </a:r>
          </a:p>
          <a:p>
            <a:pPr lvl="1"/>
            <a:r>
              <a:rPr lang="en-US" sz="2400" dirty="0" smtClean="0"/>
              <a:t>Configuration: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399" y="2724150"/>
            <a:ext cx="6412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&lt;resource-ref&gt;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&lt;</a:t>
            </a:r>
            <a:r>
              <a:rPr lang="en-US" sz="2000" dirty="0">
                <a:latin typeface="Comic Sans MS" panose="030F0702030302020204" pitchFamily="66" charset="0"/>
              </a:rPr>
              <a:t>res-ref-name&gt;</a:t>
            </a:r>
            <a:r>
              <a:rPr lang="en-US" sz="2000" dirty="0" err="1">
                <a:latin typeface="Comic Sans MS" panose="030F0702030302020204" pitchFamily="66" charset="0"/>
              </a:rPr>
              <a:t>jdbc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err="1">
                <a:latin typeface="Comic Sans MS" panose="030F0702030302020204" pitchFamily="66" charset="0"/>
              </a:rPr>
              <a:t>guestbookdb</a:t>
            </a:r>
            <a:r>
              <a:rPr lang="en-US" sz="2000" dirty="0">
                <a:latin typeface="Comic Sans MS" panose="030F0702030302020204" pitchFamily="66" charset="0"/>
              </a:rPr>
              <a:t>&lt;/res-ref-name&gt;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&lt;</a:t>
            </a:r>
            <a:r>
              <a:rPr lang="en-US" sz="2000" dirty="0">
                <a:latin typeface="Comic Sans MS" panose="030F0702030302020204" pitchFamily="66" charset="0"/>
              </a:rPr>
              <a:t>res-type&gt;</a:t>
            </a:r>
            <a:r>
              <a:rPr lang="en-US" sz="2000" dirty="0" err="1">
                <a:latin typeface="Comic Sans MS" panose="030F0702030302020204" pitchFamily="66" charset="0"/>
              </a:rPr>
              <a:t>javax.sql.DataSource</a:t>
            </a:r>
            <a:r>
              <a:rPr lang="en-US" sz="2000" dirty="0">
                <a:latin typeface="Comic Sans MS" panose="030F0702030302020204" pitchFamily="66" charset="0"/>
              </a:rPr>
              <a:t>&lt;/res-type&gt;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&lt;</a:t>
            </a:r>
            <a:r>
              <a:rPr lang="en-US" sz="2000" dirty="0">
                <a:latin typeface="Comic Sans MS" panose="030F0702030302020204" pitchFamily="66" charset="0"/>
              </a:rPr>
              <a:t>res-</a:t>
            </a:r>
            <a:r>
              <a:rPr lang="en-US" sz="2000" dirty="0" err="1">
                <a:latin typeface="Comic Sans MS" panose="030F0702030302020204" pitchFamily="66" charset="0"/>
              </a:rPr>
              <a:t>auth</a:t>
            </a:r>
            <a:r>
              <a:rPr lang="en-US" sz="2000" dirty="0">
                <a:latin typeface="Comic Sans MS" panose="030F0702030302020204" pitchFamily="66" charset="0"/>
              </a:rPr>
              <a:t>&gt;Container&lt;/res-</a:t>
            </a:r>
            <a:r>
              <a:rPr lang="en-US" sz="2000" dirty="0" err="1">
                <a:latin typeface="Comic Sans MS" panose="030F0702030302020204" pitchFamily="66" charset="0"/>
              </a:rPr>
              <a:t>auth</a:t>
            </a:r>
            <a:r>
              <a:rPr lang="en-US" sz="2000" dirty="0">
                <a:latin typeface="Comic Sans MS" panose="030F0702030302020204" pitchFamily="66" charset="0"/>
              </a:rPr>
              <a:t>&gt;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&lt;/</a:t>
            </a:r>
            <a:r>
              <a:rPr lang="en-US" sz="2000" dirty="0">
                <a:latin typeface="Comic Sans MS" panose="030F0702030302020204" pitchFamily="66" charset="0"/>
              </a:rPr>
              <a:t>resource-ref&gt;</a:t>
            </a:r>
          </a:p>
        </p:txBody>
      </p:sp>
    </p:spTree>
    <p:extLst>
      <p:ext uri="{BB962C8B-B14F-4D97-AF65-F5344CB8AC3E}">
        <p14:creationId xmlns:p14="http://schemas.microsoft.com/office/powerpoint/2010/main" val="29600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119075</TotalTime>
  <Words>777</Words>
  <Application>Microsoft Office PowerPoint</Application>
  <PresentationFormat>On-screen Show (16:9)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Comic Sans MS</vt:lpstr>
      <vt:lpstr>Office Theme</vt:lpstr>
      <vt:lpstr>Lecture 11. Connection Pooling</vt:lpstr>
      <vt:lpstr>Introduction to Connection Pooling</vt:lpstr>
      <vt:lpstr>Understand Database Connections</vt:lpstr>
      <vt:lpstr>Connection Pooling Technology</vt:lpstr>
      <vt:lpstr>Non-Connection Pooling Method: #1</vt:lpstr>
      <vt:lpstr>Non-Connection Pooling Method: #2</vt:lpstr>
      <vt:lpstr>Performance of Connection Pooling</vt:lpstr>
      <vt:lpstr>Set up Connection Pool in Server</vt:lpstr>
      <vt:lpstr>Use Data Source in Web Application</vt:lpstr>
      <vt:lpstr>Use a Connection Pool in Code</vt:lpstr>
      <vt:lpstr>Java Naming and Directory Interface (JNDI)</vt:lpstr>
      <vt:lpstr>Java EE Naming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978</cp:revision>
  <cp:lastPrinted>2017-02-02T07:19:31Z</cp:lastPrinted>
  <dcterms:created xsi:type="dcterms:W3CDTF">2017-01-17T05:06:53Z</dcterms:created>
  <dcterms:modified xsi:type="dcterms:W3CDTF">2019-12-02T10:59:38Z</dcterms:modified>
</cp:coreProperties>
</file>