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338" r:id="rId3"/>
    <p:sldId id="319" r:id="rId4"/>
    <p:sldId id="317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4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ECCB5-F79F-484F-8C1C-ABE70AFA54DA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DD085-56E0-4161-850B-643F6259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8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DD085-56E0-4161-850B-643F6259F0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68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6C03-87DD-4698-B789-A6C14388761B}" type="datetime1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6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47CE-5D4E-421D-94B2-BD87329BD96E}" type="datetime1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6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DE34-19E6-4B8F-962A-B4830110CEB9}" type="datetime1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3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9AD-B69F-4304-8E74-C1C9F78BBDB4}" type="datetime1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4781550"/>
            <a:ext cx="2133600" cy="273844"/>
          </a:xfrm>
        </p:spPr>
        <p:txBody>
          <a:bodyPr/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fld id="{8C78CC57-8E1A-4179-95F0-2ED6BC64C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12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CEC7-2742-49A7-A7C8-5EAA01492B70}" type="datetime1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D1BE-B033-48AB-B42F-492A8C2B2CC8}" type="datetime1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7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7D11-1535-40C7-9087-FFAE87857DD9}" type="datetime1">
              <a:rPr lang="en-US" smtClean="0"/>
              <a:t>8/21/2019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4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F2D-CBD1-498B-904E-7A443CDBDE48}" type="datetime1">
              <a:rPr lang="en-US" smtClean="0"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7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0265-A8FB-4EA0-938F-6910CFAC7CB5}" type="datetime1">
              <a:rPr lang="en-US" smtClean="0"/>
              <a:t>8/21/2019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0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E387-9B0F-49A0-8106-777289033FD6}" type="datetime1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6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EE7D-E04E-431B-BE4E-5427BC6F0CDB}" type="datetime1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9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BE6C0-FD0C-400E-BECD-78B00266F690}" type="datetime1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5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276350"/>
            <a:ext cx="8839200" cy="11025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Lecture 1. Concepts, Terms, and Environment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81350"/>
            <a:ext cx="6400800" cy="1314450"/>
          </a:xfrm>
        </p:spPr>
        <p:txBody>
          <a:bodyPr/>
          <a:lstStyle/>
          <a:p>
            <a:r>
              <a:rPr lang="en-US" dirty="0" smtClean="0"/>
              <a:t>Dr. He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228601"/>
            <a:ext cx="23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Fall 2019, CS4010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4384966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8/19-?/2019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581400" y="2571749"/>
            <a:ext cx="206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(Chapter 1)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1739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59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Power of Tomcat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71550"/>
            <a:ext cx="8534400" cy="3733800"/>
          </a:xfrm>
        </p:spPr>
        <p:txBody>
          <a:bodyPr>
            <a:normAutofit/>
          </a:bodyPr>
          <a:lstStyle/>
          <a:p>
            <a:r>
              <a:rPr lang="en-US" dirty="0" smtClean="0"/>
              <a:t>Q5. Can Tomcat be used as a production server?</a:t>
            </a:r>
          </a:p>
          <a:p>
            <a:pPr lvl="1"/>
            <a:r>
              <a:rPr lang="en-US" dirty="0" smtClean="0"/>
              <a:t>Production server: Stable, secure, powerful enough</a:t>
            </a:r>
          </a:p>
          <a:p>
            <a:pPr lvl="1"/>
            <a:r>
              <a:rPr lang="en-US" dirty="0" smtClean="0"/>
              <a:t>Tomcat: often used in commercial production environments due to its simplicity and </a:t>
            </a:r>
            <a:r>
              <a:rPr lang="en-US" u="sng" dirty="0" smtClean="0"/>
              <a:t>lightweight</a:t>
            </a:r>
            <a:r>
              <a:rPr lang="en-US" dirty="0" smtClean="0"/>
              <a:t> profile</a:t>
            </a:r>
          </a:p>
          <a:p>
            <a:pPr lvl="1"/>
            <a:r>
              <a:rPr lang="en-US" dirty="0" smtClean="0"/>
              <a:t>Tomcat: Extend its power by plugging in some Java frameworks, such as Spring, Hibernate.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58000" y="4781550"/>
            <a:ext cx="2133600" cy="273844"/>
          </a:xfrm>
        </p:spPr>
        <p:txBody>
          <a:bodyPr/>
          <a:lstStyle/>
          <a:p>
            <a:fld id="{8C78CC57-8E1A-4179-95F0-2ED6BC64C1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8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Development Environment: II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71550"/>
            <a:ext cx="8610600" cy="3886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XAMPP</a:t>
            </a:r>
          </a:p>
          <a:p>
            <a:pPr lvl="1"/>
            <a:r>
              <a:rPr lang="en-US" dirty="0" smtClean="0"/>
              <a:t>X: Refers to the Operating System (W: Windows; M: Mac; L: Linux)</a:t>
            </a:r>
          </a:p>
          <a:p>
            <a:pPr lvl="1"/>
            <a:r>
              <a:rPr lang="en-US" dirty="0" smtClean="0"/>
              <a:t>A: Apache web server</a:t>
            </a:r>
          </a:p>
          <a:p>
            <a:pPr lvl="1"/>
            <a:r>
              <a:rPr lang="en-US" dirty="0" smtClean="0"/>
              <a:t>M: MySQL database, running on a database server</a:t>
            </a:r>
          </a:p>
          <a:p>
            <a:pPr lvl="1"/>
            <a:r>
              <a:rPr lang="en-US" dirty="0" smtClean="0"/>
              <a:t>P: PHP, a server-side programming language</a:t>
            </a:r>
          </a:p>
          <a:p>
            <a:pPr lvl="1"/>
            <a:r>
              <a:rPr lang="en-US" dirty="0" smtClean="0"/>
              <a:t>P: </a:t>
            </a:r>
            <a:r>
              <a:rPr lang="en-US" dirty="0" err="1" smtClean="0"/>
              <a:t>PHPmyadmin</a:t>
            </a:r>
            <a:r>
              <a:rPr lang="en-US" dirty="0" smtClean="0"/>
              <a:t>, a web application to manage MySQL databases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58000" y="4781550"/>
            <a:ext cx="2133600" cy="273844"/>
          </a:xfrm>
        </p:spPr>
        <p:txBody>
          <a:bodyPr/>
          <a:lstStyle/>
          <a:p>
            <a:fld id="{8C78CC57-8E1A-4179-95F0-2ED6BC64C1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35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2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Big Picture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033" y="760672"/>
            <a:ext cx="8229600" cy="3394472"/>
          </a:xfrm>
        </p:spPr>
        <p:txBody>
          <a:bodyPr/>
          <a:lstStyle/>
          <a:p>
            <a:r>
              <a:rPr lang="en-US" dirty="0" smtClean="0"/>
              <a:t>Three-tier architecture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09" y="1484380"/>
            <a:ext cx="7082063" cy="215753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309254" y="1640544"/>
            <a:ext cx="1752600" cy="21717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09254" y="3893534"/>
            <a:ext cx="1609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Client tier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92707" y="4258959"/>
            <a:ext cx="2842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(Presentation tier)</a:t>
            </a:r>
            <a:endParaRPr lang="en-US" sz="2800" dirty="0"/>
          </a:p>
        </p:txBody>
      </p:sp>
      <p:sp>
        <p:nvSpPr>
          <p:cNvPr id="8" name="Oval 7"/>
          <p:cNvSpPr/>
          <p:nvPr/>
        </p:nvSpPr>
        <p:spPr>
          <a:xfrm>
            <a:off x="5358859" y="3418644"/>
            <a:ext cx="3124200" cy="5715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06153" y="4042668"/>
            <a:ext cx="3145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Database access tier</a:t>
            </a:r>
            <a:endParaRPr lang="en-US" sz="2800" dirty="0"/>
          </a:p>
        </p:txBody>
      </p:sp>
      <p:sp>
        <p:nvSpPr>
          <p:cNvPr id="10" name="Oval 9"/>
          <p:cNvSpPr/>
          <p:nvPr/>
        </p:nvSpPr>
        <p:spPr>
          <a:xfrm>
            <a:off x="6019800" y="1624958"/>
            <a:ext cx="1752600" cy="21717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184557" y="1117324"/>
            <a:ext cx="1798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Middle tier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5408867" y="699550"/>
            <a:ext cx="3001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(Business logic tier)</a:t>
            </a:r>
            <a:endParaRPr lang="en-US" sz="2800" dirty="0"/>
          </a:p>
        </p:txBody>
      </p:sp>
      <p:sp>
        <p:nvSpPr>
          <p:cNvPr id="13" name="Left Brace 12"/>
          <p:cNvSpPr/>
          <p:nvPr/>
        </p:nvSpPr>
        <p:spPr>
          <a:xfrm>
            <a:off x="3141874" y="3632843"/>
            <a:ext cx="204354" cy="685801"/>
          </a:xfrm>
          <a:prstGeom prst="leftBrace">
            <a:avLst>
              <a:gd name="adj1" fmla="val 61646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60084" y="3535976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HTML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378661" y="3792993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CSS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378661" y="4058904"/>
            <a:ext cx="1419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JavaScript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8056388" y="1771650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Java</a:t>
            </a:r>
            <a:endParaRPr lang="en-US" sz="2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950176" y="1371600"/>
            <a:ext cx="378797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84557" y="4520569"/>
            <a:ext cx="1250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(MySQL)</a:t>
            </a:r>
            <a:endParaRPr lang="en-US" sz="2400" dirty="0"/>
          </a:p>
        </p:txBody>
      </p:sp>
      <p:sp>
        <p:nvSpPr>
          <p:cNvPr id="2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58000" y="4781550"/>
            <a:ext cx="2133600" cy="273844"/>
          </a:xfrm>
        </p:spPr>
        <p:txBody>
          <a:bodyPr/>
          <a:lstStyle/>
          <a:p>
            <a:fld id="{8C78CC57-8E1A-4179-95F0-2ED6BC64C1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69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/>
      <p:bldP spid="10" grpId="0" animBg="1"/>
      <p:bldP spid="11" grpId="0"/>
      <p:bldP spid="12" grpId="0"/>
      <p:bldP spid="13" grpId="0" animBg="1"/>
      <p:bldP spid="14" grpId="0"/>
      <p:bldP spid="15" grpId="0"/>
      <p:bldP spid="16" grpId="0"/>
      <p:bldP spid="17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JavaScript and Java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66750"/>
            <a:ext cx="8534400" cy="4419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They are completely different. </a:t>
            </a:r>
          </a:p>
          <a:p>
            <a:pPr lvl="1"/>
            <a:r>
              <a:rPr lang="en-US" sz="2400" dirty="0" smtClean="0"/>
              <a:t>A lot of confusions among beginners due to the name.</a:t>
            </a:r>
          </a:p>
          <a:p>
            <a:r>
              <a:rPr lang="en-US" sz="2800" dirty="0" smtClean="0"/>
              <a:t>JavaScript</a:t>
            </a:r>
          </a:p>
          <a:p>
            <a:pPr lvl="1"/>
            <a:r>
              <a:rPr lang="en-US" sz="2400" dirty="0" smtClean="0"/>
              <a:t>Original name: </a:t>
            </a:r>
            <a:r>
              <a:rPr lang="en-US" sz="2400" dirty="0" err="1" smtClean="0"/>
              <a:t>LiveScript</a:t>
            </a:r>
            <a:r>
              <a:rPr lang="en-US" sz="2400" dirty="0" smtClean="0"/>
              <a:t>  (name change as a marketing ploy)</a:t>
            </a:r>
          </a:p>
          <a:p>
            <a:pPr lvl="1"/>
            <a:r>
              <a:rPr lang="en-US" sz="2400" dirty="0" smtClean="0"/>
              <a:t>Mainly a client-side scripting language</a:t>
            </a:r>
          </a:p>
          <a:p>
            <a:pPr lvl="2"/>
            <a:r>
              <a:rPr lang="en-US" sz="2000" dirty="0" smtClean="0"/>
              <a:t>Running in a web browser</a:t>
            </a:r>
          </a:p>
          <a:p>
            <a:pPr lvl="2"/>
            <a:r>
              <a:rPr lang="en-US" sz="2000" dirty="0" smtClean="0"/>
              <a:t>Interpreted, not compiled</a:t>
            </a:r>
          </a:p>
          <a:p>
            <a:r>
              <a:rPr lang="en-US" sz="2800" dirty="0" smtClean="0"/>
              <a:t>Server-side JavaScript</a:t>
            </a:r>
          </a:p>
          <a:p>
            <a:pPr lvl="1"/>
            <a:r>
              <a:rPr lang="en-US" sz="2400" dirty="0" smtClean="0"/>
              <a:t>Due to cloud computing, server-side JavaScript becomes more important, e.g. Node.js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58000" y="4781550"/>
            <a:ext cx="2133600" cy="273844"/>
          </a:xfrm>
        </p:spPr>
        <p:txBody>
          <a:bodyPr/>
          <a:lstStyle/>
          <a:p>
            <a:fld id="{8C78CC57-8E1A-4179-95F0-2ED6BC64C1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08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Communication Model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71550"/>
            <a:ext cx="8534400" cy="3810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to communicate between client and server?</a:t>
            </a:r>
          </a:p>
          <a:p>
            <a:pPr lvl="1"/>
            <a:r>
              <a:rPr lang="en-US" dirty="0" smtClean="0"/>
              <a:t>Communication through HTTP protocol</a:t>
            </a:r>
          </a:p>
          <a:p>
            <a:pPr lvl="1"/>
            <a:r>
              <a:rPr lang="en-US" dirty="0" smtClean="0"/>
              <a:t>Client sends an HTTP request.</a:t>
            </a:r>
          </a:p>
          <a:p>
            <a:pPr lvl="1"/>
            <a:r>
              <a:rPr lang="en-US" dirty="0" smtClean="0"/>
              <a:t>Server returns an HTTP response containing HTML, PDF, images, etc.</a:t>
            </a:r>
          </a:p>
          <a:p>
            <a:pPr lvl="1"/>
            <a:r>
              <a:rPr lang="en-US" dirty="0" smtClean="0"/>
              <a:t>Conversation terminates after one Request/Response cycle for efficiency.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58000" y="4781550"/>
            <a:ext cx="2133600" cy="273844"/>
          </a:xfrm>
        </p:spPr>
        <p:txBody>
          <a:bodyPr/>
          <a:lstStyle/>
          <a:p>
            <a:fld id="{8C78CC57-8E1A-4179-95F0-2ED6BC64C1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15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Send a Request to a Server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95350"/>
            <a:ext cx="8534400" cy="3962400"/>
          </a:xfrm>
        </p:spPr>
        <p:txBody>
          <a:bodyPr>
            <a:normAutofit/>
          </a:bodyPr>
          <a:lstStyle/>
          <a:p>
            <a:r>
              <a:rPr lang="en-US" dirty="0" smtClean="0"/>
              <a:t>Client sends an HTTP request in different ways:</a:t>
            </a:r>
          </a:p>
          <a:p>
            <a:pPr lvl="1"/>
            <a:r>
              <a:rPr lang="en-US" dirty="0" smtClean="0"/>
              <a:t>Type a URL in your web browser</a:t>
            </a:r>
          </a:p>
          <a:p>
            <a:pPr lvl="1"/>
            <a:r>
              <a:rPr lang="en-US" dirty="0" smtClean="0"/>
              <a:t>Click a link in a web page</a:t>
            </a:r>
          </a:p>
          <a:p>
            <a:pPr lvl="1"/>
            <a:r>
              <a:rPr lang="en-US" dirty="0" smtClean="0"/>
              <a:t>Through JavaScript functions</a:t>
            </a:r>
          </a:p>
          <a:p>
            <a:pPr lvl="1"/>
            <a:r>
              <a:rPr lang="en-US" dirty="0" smtClean="0"/>
              <a:t>Submit HTML forms</a:t>
            </a:r>
          </a:p>
          <a:p>
            <a:r>
              <a:rPr lang="en-US" dirty="0" smtClean="0"/>
              <a:t>All these ways use HTTP protocol to encode data</a:t>
            </a:r>
          </a:p>
          <a:p>
            <a:pPr lvl="1"/>
            <a:r>
              <a:rPr lang="en-US" dirty="0" smtClean="0"/>
              <a:t>Discuss HTTP details later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58000" y="4781550"/>
            <a:ext cx="2133600" cy="273844"/>
          </a:xfrm>
        </p:spPr>
        <p:txBody>
          <a:bodyPr/>
          <a:lstStyle/>
          <a:p>
            <a:fld id="{8C78CC57-8E1A-4179-95F0-2ED6BC64C1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4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Return a Response to the Client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95350"/>
            <a:ext cx="8458200" cy="3733800"/>
          </a:xfrm>
        </p:spPr>
        <p:txBody>
          <a:bodyPr>
            <a:normAutofit/>
          </a:bodyPr>
          <a:lstStyle/>
          <a:p>
            <a:r>
              <a:rPr lang="en-US" dirty="0" smtClean="0"/>
              <a:t>Server provides data services</a:t>
            </a:r>
          </a:p>
          <a:p>
            <a:pPr lvl="1"/>
            <a:r>
              <a:rPr lang="en-US" dirty="0" smtClean="0"/>
              <a:t>Do necessary data processing</a:t>
            </a:r>
          </a:p>
          <a:p>
            <a:pPr lvl="1"/>
            <a:r>
              <a:rPr lang="en-US" dirty="0" smtClean="0"/>
              <a:t>Access databases</a:t>
            </a:r>
          </a:p>
          <a:p>
            <a:pPr lvl="1"/>
            <a:r>
              <a:rPr lang="en-US" dirty="0" smtClean="0"/>
              <a:t>Prepare a response in HTTP format</a:t>
            </a:r>
          </a:p>
          <a:p>
            <a:pPr lvl="2"/>
            <a:r>
              <a:rPr lang="en-US" dirty="0" smtClean="0"/>
              <a:t>Mainly HTML content</a:t>
            </a:r>
          </a:p>
          <a:p>
            <a:pPr lvl="2"/>
            <a:r>
              <a:rPr lang="en-US" dirty="0" smtClean="0"/>
              <a:t>Other file formats: PDF, images, etc.</a:t>
            </a:r>
          </a:p>
          <a:p>
            <a:r>
              <a:rPr lang="en-US" dirty="0" smtClean="0"/>
              <a:t>Browser renders HTML content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58000" y="4781550"/>
            <a:ext cx="2133600" cy="273844"/>
          </a:xfrm>
        </p:spPr>
        <p:txBody>
          <a:bodyPr/>
          <a:lstStyle/>
          <a:p>
            <a:fld id="{8C78CC57-8E1A-4179-95F0-2ED6BC64C1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5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Understand Java Web Applications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86200"/>
          </a:xfrm>
        </p:spPr>
        <p:txBody>
          <a:bodyPr/>
          <a:lstStyle/>
          <a:p>
            <a:r>
              <a:rPr lang="en-US" sz="2800" dirty="0" smtClean="0"/>
              <a:t>A Java web application</a:t>
            </a:r>
          </a:p>
          <a:p>
            <a:pPr lvl="1"/>
            <a:r>
              <a:rPr lang="en-US" sz="2400" dirty="0" smtClean="0"/>
              <a:t>A web application is an application running in a server that is accessed via web browser over a network.</a:t>
            </a:r>
          </a:p>
          <a:p>
            <a:pPr lvl="1"/>
            <a:r>
              <a:rPr lang="en-US" sz="2400" dirty="0" smtClean="0"/>
              <a:t>The main purpose of Java web applications is to have three properties: </a:t>
            </a:r>
            <a:r>
              <a:rPr lang="en-US" sz="2400" u="sng" dirty="0" smtClean="0"/>
              <a:t>organization</a:t>
            </a:r>
            <a:r>
              <a:rPr lang="en-US" sz="2400" dirty="0" smtClean="0"/>
              <a:t>, </a:t>
            </a:r>
            <a:r>
              <a:rPr lang="en-US" sz="2400" u="sng" dirty="0" smtClean="0"/>
              <a:t>portability</a:t>
            </a:r>
            <a:r>
              <a:rPr lang="en-US" sz="2400" dirty="0" smtClean="0"/>
              <a:t>, and </a:t>
            </a:r>
            <a:r>
              <a:rPr lang="en-US" sz="2400" u="sng" dirty="0" smtClean="0"/>
              <a:t>separation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Develop our </a:t>
            </a:r>
            <a:r>
              <a:rPr lang="en-US" sz="2400" i="1" dirty="0" smtClean="0"/>
              <a:t>First Java Web Application</a:t>
            </a:r>
          </a:p>
          <a:p>
            <a:pPr lvl="2"/>
            <a:r>
              <a:rPr lang="en-US" sz="2000" i="1" dirty="0" smtClean="0"/>
              <a:t>Hello World</a:t>
            </a:r>
          </a:p>
          <a:p>
            <a:pPr lvl="2"/>
            <a:r>
              <a:rPr lang="en-US" sz="2000" dirty="0" smtClean="0"/>
              <a:t>Then we will use this simple example to explain several basic concepts.</a:t>
            </a:r>
            <a:endParaRPr lang="en-US" sz="2000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58000" y="4781550"/>
            <a:ext cx="2133600" cy="273844"/>
          </a:xfrm>
        </p:spPr>
        <p:txBody>
          <a:bodyPr/>
          <a:lstStyle/>
          <a:p>
            <a:fld id="{8C78CC57-8E1A-4179-95F0-2ED6BC64C1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2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3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Resource Organization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66750"/>
            <a:ext cx="8763000" cy="4038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Web applications have a standard location for each type of resource based on the Java EE specification.</a:t>
            </a:r>
          </a:p>
          <a:p>
            <a:r>
              <a:rPr lang="en-US" sz="2800" dirty="0" smtClean="0"/>
              <a:t>The root directory of a web application, which is a regular directory, contains all the resources of the web application.</a:t>
            </a:r>
          </a:p>
          <a:p>
            <a:r>
              <a:rPr lang="en-US" sz="2800" dirty="0" smtClean="0"/>
              <a:t>The </a:t>
            </a:r>
            <a:r>
              <a:rPr lang="en-US" sz="2800" dirty="0" smtClean="0">
                <a:latin typeface="Comic Sans MS" panose="030F0702030302020204" pitchFamily="66" charset="0"/>
              </a:rPr>
              <a:t>WEB-INF</a:t>
            </a:r>
            <a:r>
              <a:rPr lang="en-US" sz="2800" dirty="0" smtClean="0"/>
              <a:t> subdirectory of a web application contains the deployment descriptor file </a:t>
            </a:r>
            <a:r>
              <a:rPr lang="en-US" sz="2800" dirty="0" smtClean="0">
                <a:latin typeface="Comic Sans MS" panose="030F0702030302020204" pitchFamily="66" charset="0"/>
              </a:rPr>
              <a:t>web.xml</a:t>
            </a:r>
            <a:r>
              <a:rPr lang="en-US" sz="2800" dirty="0" smtClean="0"/>
              <a:t> and subdirectories </a:t>
            </a:r>
            <a:r>
              <a:rPr lang="en-US" sz="2800" dirty="0" smtClean="0">
                <a:latin typeface="Comic Sans MS" panose="030F0702030302020204" pitchFamily="66" charset="0"/>
              </a:rPr>
              <a:t>classes</a:t>
            </a:r>
            <a:r>
              <a:rPr lang="en-US" sz="2800" dirty="0" smtClean="0"/>
              <a:t> and </a:t>
            </a:r>
            <a:r>
              <a:rPr lang="en-US" sz="2800" dirty="0" smtClean="0">
                <a:latin typeface="Comic Sans MS" panose="030F0702030302020204" pitchFamily="66" charset="0"/>
              </a:rPr>
              <a:t>lib</a:t>
            </a:r>
            <a:r>
              <a:rPr lang="en-US" sz="280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58000" y="4781550"/>
            <a:ext cx="2133600" cy="273844"/>
          </a:xfrm>
        </p:spPr>
        <p:txBody>
          <a:bodyPr/>
          <a:lstStyle/>
          <a:p>
            <a:fld id="{8C78CC57-8E1A-4179-95F0-2ED6BC64C1DF}" type="slidenum">
              <a:rPr lang="en-US" smtClean="0"/>
              <a:t>18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441521" y="2560858"/>
            <a:ext cx="609600" cy="152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13021" y="2560858"/>
            <a:ext cx="2058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ocument root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956121" y="2560857"/>
            <a:ext cx="2053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 context root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90600" y="4400550"/>
            <a:ext cx="609600" cy="152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24445" y="4400550"/>
            <a:ext cx="4283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Required by Java EE specification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455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Structure of Java Web Applications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19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1133445"/>
            <a:ext cx="68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71600" y="933390"/>
            <a:ext cx="783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(root)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28700" y="1133445"/>
            <a:ext cx="0" cy="36481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28700" y="1666845"/>
            <a:ext cx="68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14500" y="1466790"/>
            <a:ext cx="1667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(welcome file)</a:t>
            </a:r>
            <a:endParaRPr lang="en-US" sz="20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28700" y="2200245"/>
            <a:ext cx="68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14500" y="2000190"/>
            <a:ext cx="111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WEB-INF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962400" y="933390"/>
            <a:ext cx="4668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first file you will see when you visit the web</a:t>
            </a:r>
          </a:p>
          <a:p>
            <a:r>
              <a:rPr lang="en-US" dirty="0"/>
              <a:t>a</a:t>
            </a:r>
            <a:r>
              <a:rPr lang="en-US" dirty="0" smtClean="0"/>
              <a:t>pplication without specifying the file name.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365074" y="1227054"/>
            <a:ext cx="685800" cy="387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743200" y="2101453"/>
            <a:ext cx="964774" cy="987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07974" y="1732121"/>
            <a:ext cx="478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Required by the Java EE specification, containing: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11438" y="2033457"/>
            <a:ext cx="508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onfiguration files, Java class files, Java libraries, etc.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266093" y="2352645"/>
            <a:ext cx="0" cy="9811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66093" y="2957497"/>
            <a:ext cx="68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68718" y="2733585"/>
            <a:ext cx="918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classes</a:t>
            </a:r>
            <a:endParaRPr lang="en-US" sz="2000" b="1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911745" y="2957497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97545" y="2748974"/>
            <a:ext cx="414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contains all the compiled Java class files.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274108" y="3333750"/>
            <a:ext cx="68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06401" y="3133695"/>
            <a:ext cx="447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lib</a:t>
            </a:r>
            <a:endParaRPr lang="en-US" sz="2000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453959" y="333375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43223" y="3133695"/>
            <a:ext cx="390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contains all the Java library (JAR) files.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1028700" y="3867150"/>
            <a:ext cx="68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84027" y="3667095"/>
            <a:ext cx="1228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</a:t>
            </a:r>
            <a:r>
              <a:rPr lang="en-US" sz="2000" b="1" dirty="0" smtClean="0"/>
              <a:t>ETA-INF</a:t>
            </a:r>
            <a:endParaRPr lang="en-US" sz="2000" b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025638" y="386715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74053" y="3667095"/>
            <a:ext cx="300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(Only use it when you need it)</a:t>
            </a:r>
            <a:endParaRPr lang="en-US" dirty="0"/>
          </a:p>
        </p:txBody>
      </p:sp>
      <p:sp>
        <p:nvSpPr>
          <p:cNvPr id="44" name="Left Brace 43"/>
          <p:cNvSpPr/>
          <p:nvPr/>
        </p:nvSpPr>
        <p:spPr>
          <a:xfrm rot="10800000">
            <a:off x="1183577" y="4090113"/>
            <a:ext cx="146455" cy="686136"/>
          </a:xfrm>
          <a:prstGeom prst="leftBrace">
            <a:avLst>
              <a:gd name="adj1" fmla="val 61646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323601" y="4248515"/>
            <a:ext cx="2638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(Your files and directories)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1397808" y="1931813"/>
            <a:ext cx="1752600" cy="21717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633546" y="4030518"/>
            <a:ext cx="1509677" cy="2938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100805" y="4030518"/>
            <a:ext cx="3405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Resources inside are protected:</a:t>
            </a:r>
          </a:p>
          <a:p>
            <a:r>
              <a:rPr lang="en-US" dirty="0" smtClean="0"/>
              <a:t>Users cannot access them directly.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078583" y="4617847"/>
            <a:ext cx="397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(Can be accessed indirectly – learn later)</a:t>
            </a:r>
            <a:endParaRPr lang="en-US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2266093" y="2618628"/>
            <a:ext cx="68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907001" y="2414912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mic Sans MS" panose="030F0702030302020204" pitchFamily="66" charset="0"/>
              </a:rPr>
              <a:t>web.xml</a:t>
            </a:r>
            <a:endParaRPr lang="en-US" b="1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962400" y="2632034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647653" y="2433962"/>
            <a:ext cx="305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standard configuration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19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6" grpId="0"/>
      <p:bldP spid="18" grpId="0"/>
      <p:bldP spid="23" grpId="0"/>
      <p:bldP spid="24" grpId="0"/>
      <p:bldP spid="29" grpId="0"/>
      <p:bldP spid="32" grpId="0"/>
      <p:bldP spid="36" grpId="0"/>
      <p:bldP spid="38" grpId="0"/>
      <p:bldP spid="41" grpId="0"/>
      <p:bldP spid="43" grpId="0"/>
      <p:bldP spid="44" grpId="0" animBg="1"/>
      <p:bldP spid="45" grpId="0"/>
      <p:bldP spid="46" grpId="0" animBg="1"/>
      <p:bldP spid="52" grpId="0"/>
      <p:bldP spid="53" grpId="0"/>
      <p:bldP spid="55" grpId="0"/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846" y="12123"/>
            <a:ext cx="8229600" cy="857250"/>
          </a:xfrm>
        </p:spPr>
        <p:txBody>
          <a:bodyPr/>
          <a:lstStyle/>
          <a:p>
            <a:r>
              <a:rPr lang="en-US" dirty="0" smtClean="0"/>
              <a:t>Textbook and Office Hours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46" y="901088"/>
            <a:ext cx="8229600" cy="3804262"/>
          </a:xfrm>
        </p:spPr>
        <p:txBody>
          <a:bodyPr>
            <a:normAutofit/>
          </a:bodyPr>
          <a:lstStyle/>
          <a:p>
            <a:r>
              <a:rPr lang="en-US" dirty="0" err="1" smtClean="0"/>
              <a:t>Murach’s</a:t>
            </a:r>
            <a:r>
              <a:rPr lang="en-US" dirty="0" smtClean="0"/>
              <a:t> Java Servlets and JSP</a:t>
            </a:r>
          </a:p>
          <a:p>
            <a:pPr lvl="1"/>
            <a:r>
              <a:rPr lang="en-US" dirty="0" smtClean="0"/>
              <a:t>Joel </a:t>
            </a:r>
            <a:r>
              <a:rPr lang="en-US" dirty="0" err="1" smtClean="0"/>
              <a:t>Murach</a:t>
            </a:r>
            <a:r>
              <a:rPr lang="en-US" dirty="0"/>
              <a:t> </a:t>
            </a:r>
            <a:r>
              <a:rPr lang="en-US" dirty="0" smtClean="0"/>
              <a:t>and Michael Urban</a:t>
            </a:r>
          </a:p>
          <a:p>
            <a:pPr lvl="1"/>
            <a:r>
              <a:rPr lang="en-US" dirty="0" smtClean="0"/>
              <a:t>3rd edition</a:t>
            </a:r>
          </a:p>
          <a:p>
            <a:pPr lvl="1"/>
            <a:r>
              <a:rPr lang="en-US" dirty="0" smtClean="0"/>
              <a:t>Mike </a:t>
            </a:r>
            <a:r>
              <a:rPr lang="en-US" dirty="0" err="1" smtClean="0"/>
              <a:t>Murach</a:t>
            </a:r>
            <a:r>
              <a:rPr lang="en-US" dirty="0" smtClean="0"/>
              <a:t> &amp; Associates, Inc., 2014</a:t>
            </a:r>
          </a:p>
          <a:p>
            <a:r>
              <a:rPr lang="en-US" dirty="0" smtClean="0"/>
              <a:t>Office hours:</a:t>
            </a:r>
          </a:p>
          <a:p>
            <a:pPr lvl="1"/>
            <a:r>
              <a:rPr lang="en-US" dirty="0" smtClean="0"/>
              <a:t>Mon and Wed: 6:00-7:00pm</a:t>
            </a:r>
          </a:p>
          <a:p>
            <a:pPr lvl="1"/>
            <a:r>
              <a:rPr lang="en-US" dirty="0" smtClean="0"/>
              <a:t>Tue: 4:30-5:30pm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58000" y="4781550"/>
            <a:ext cx="2133600" cy="273844"/>
          </a:xfrm>
        </p:spPr>
        <p:txBody>
          <a:bodyPr/>
          <a:lstStyle/>
          <a:p>
            <a:fld id="{8C78CC57-8E1A-4179-95F0-2ED6BC64C1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8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Portability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95350"/>
            <a:ext cx="8458200" cy="3733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web applications developed following Java EE specification </a:t>
            </a:r>
            <a:r>
              <a:rPr lang="en-US" sz="2800" i="1" dirty="0" smtClean="0"/>
              <a:t>should</a:t>
            </a:r>
            <a:r>
              <a:rPr lang="en-US" sz="2800" dirty="0" smtClean="0"/>
              <a:t> be able to deploy and run in any compliant server. (But in reality, it is not that easy.)</a:t>
            </a:r>
          </a:p>
          <a:p>
            <a:r>
              <a:rPr lang="en-US" sz="2800" dirty="0" smtClean="0"/>
              <a:t>Tomcat for development</a:t>
            </a:r>
          </a:p>
          <a:p>
            <a:pPr lvl="1"/>
            <a:r>
              <a:rPr lang="en-US" sz="2400" dirty="0" smtClean="0"/>
              <a:t>Tomcat is the most popular server for web application development due to the portability of Java EE web applications.</a:t>
            </a:r>
            <a:endParaRPr lang="en-US" sz="24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58000" y="4781550"/>
            <a:ext cx="2133600" cy="273844"/>
          </a:xfrm>
        </p:spPr>
        <p:txBody>
          <a:bodyPr/>
          <a:lstStyle/>
          <a:p>
            <a:fld id="{8C78CC57-8E1A-4179-95F0-2ED6BC64C1D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5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Deploying a Web </a:t>
            </a:r>
            <a:r>
              <a:rPr lang="en-US" sz="3600" dirty="0"/>
              <a:t>A</a:t>
            </a:r>
            <a:r>
              <a:rPr lang="en-US" sz="3600" dirty="0" smtClean="0"/>
              <a:t>pplication in Tomcat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5350"/>
            <a:ext cx="8839200" cy="4114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To deploy a web application in Tomcat, you just copy the directory that contains your web application into your </a:t>
            </a:r>
            <a:r>
              <a:rPr lang="en-US" sz="2800" dirty="0" smtClean="0">
                <a:latin typeface="Comic Sans MS" panose="030F0702030302020204" pitchFamily="66" charset="0"/>
              </a:rPr>
              <a:t>[Tomcat]/</a:t>
            </a:r>
            <a:r>
              <a:rPr lang="en-US" sz="2800" dirty="0" err="1" smtClean="0">
                <a:latin typeface="Comic Sans MS" panose="030F0702030302020204" pitchFamily="66" charset="0"/>
              </a:rPr>
              <a:t>webapps</a:t>
            </a:r>
            <a:r>
              <a:rPr lang="en-US" sz="2800" dirty="0" smtClean="0">
                <a:latin typeface="Comic Sans MS" panose="030F0702030302020204" pitchFamily="66" charset="0"/>
              </a:rPr>
              <a:t> </a:t>
            </a:r>
            <a:r>
              <a:rPr lang="en-US" sz="2800" dirty="0" smtClean="0"/>
              <a:t>subdirectory, where </a:t>
            </a:r>
            <a:r>
              <a:rPr lang="en-US" sz="2800" dirty="0" smtClean="0">
                <a:latin typeface="Comic Sans MS" panose="030F0702030302020204" pitchFamily="66" charset="0"/>
              </a:rPr>
              <a:t>[Tomcat] </a:t>
            </a:r>
            <a:r>
              <a:rPr lang="en-US" sz="2800" dirty="0" smtClean="0"/>
              <a:t>represents your installation directory of Tomcat.</a:t>
            </a:r>
          </a:p>
          <a:p>
            <a:r>
              <a:rPr lang="en-US" sz="2800" dirty="0" smtClean="0"/>
              <a:t>Use an archived file for deployment</a:t>
            </a:r>
          </a:p>
          <a:p>
            <a:pPr lvl="1"/>
            <a:r>
              <a:rPr lang="en-US" sz="2400" dirty="0" smtClean="0"/>
              <a:t>WAR files: </a:t>
            </a:r>
            <a:r>
              <a:rPr lang="en-US" sz="2400" dirty="0" smtClean="0">
                <a:latin typeface="Comic Sans MS" panose="030F0702030302020204" pitchFamily="66" charset="0"/>
              </a:rPr>
              <a:t>.war </a:t>
            </a:r>
            <a:r>
              <a:rPr lang="en-US" sz="2400" dirty="0" smtClean="0"/>
              <a:t>files</a:t>
            </a:r>
          </a:p>
          <a:p>
            <a:r>
              <a:rPr lang="en-US" sz="2800" dirty="0" smtClean="0"/>
              <a:t>Hot deployment</a:t>
            </a:r>
          </a:p>
          <a:p>
            <a:pPr lvl="1"/>
            <a:r>
              <a:rPr lang="en-US" sz="2400" dirty="0" smtClean="0"/>
              <a:t>Restart the server or not</a:t>
            </a:r>
            <a:endParaRPr lang="en-US" sz="24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58000" y="4781550"/>
            <a:ext cx="2133600" cy="273844"/>
          </a:xfrm>
        </p:spPr>
        <p:txBody>
          <a:bodyPr/>
          <a:lstStyle/>
          <a:p>
            <a:fld id="{8C78CC57-8E1A-4179-95F0-2ED6BC64C1DF}" type="slidenum">
              <a:rPr lang="en-US" smtClean="0"/>
              <a:t>21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733800" y="340995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29991" y="3179117"/>
            <a:ext cx="1765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Web Archive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807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Understand WAR Files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1"/>
            <a:ext cx="8229600" cy="3394472"/>
          </a:xfrm>
        </p:spPr>
        <p:txBody>
          <a:bodyPr/>
          <a:lstStyle/>
          <a:p>
            <a:r>
              <a:rPr lang="en-US" sz="2800" dirty="0" smtClean="0"/>
              <a:t>Same structure as that of ZIP, just like JAR files</a:t>
            </a:r>
          </a:p>
          <a:p>
            <a:r>
              <a:rPr lang="en-US" sz="2800" dirty="0" smtClean="0"/>
              <a:t>Any software that can open ZIP file can also open JAR, WAR files.</a:t>
            </a:r>
          </a:p>
          <a:p>
            <a:pPr lvl="1"/>
            <a:r>
              <a:rPr lang="en-US" sz="2400" dirty="0" smtClean="0"/>
              <a:t>E.g. WinZip, WinRAR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9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Separation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95350"/>
            <a:ext cx="8534400" cy="339447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Different web applications deployed on the same server do not interfere with each other.</a:t>
            </a:r>
          </a:p>
          <a:p>
            <a:r>
              <a:rPr lang="en-US" sz="2800" dirty="0" smtClean="0"/>
              <a:t>Two web applications deployed on the same server act as if they were deployed on separate servers. They refer to each other by their URLs.</a:t>
            </a:r>
            <a:endParaRPr lang="en-US" sz="28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58000" y="4781550"/>
            <a:ext cx="2133600" cy="273844"/>
          </a:xfrm>
        </p:spPr>
        <p:txBody>
          <a:bodyPr/>
          <a:lstStyle/>
          <a:p>
            <a:fld id="{8C78CC57-8E1A-4179-95F0-2ED6BC64C1D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63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Efficiency Issue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71550"/>
            <a:ext cx="8229600" cy="3733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Efficient network connections</a:t>
            </a:r>
          </a:p>
          <a:p>
            <a:pPr lvl="1"/>
            <a:r>
              <a:rPr lang="en-US" sz="2400" dirty="0" smtClean="0"/>
              <a:t>Request/response cycles, terminates after each conversation</a:t>
            </a:r>
          </a:p>
          <a:p>
            <a:r>
              <a:rPr lang="en-US" sz="2800" dirty="0" smtClean="0"/>
              <a:t>Efficient database connections</a:t>
            </a:r>
          </a:p>
          <a:p>
            <a:pPr lvl="1"/>
            <a:r>
              <a:rPr lang="en-US" sz="2400" dirty="0" smtClean="0"/>
              <a:t>A database connection occupies memory resource.</a:t>
            </a:r>
          </a:p>
          <a:p>
            <a:pPr lvl="1"/>
            <a:r>
              <a:rPr lang="en-US" sz="2400" dirty="0" smtClean="0"/>
              <a:t>Close the connection after you complete processing.</a:t>
            </a:r>
            <a:endParaRPr lang="en-US" sz="24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58000" y="4781550"/>
            <a:ext cx="2133600" cy="273844"/>
          </a:xfrm>
        </p:spPr>
        <p:txBody>
          <a:bodyPr/>
          <a:lstStyle/>
          <a:p>
            <a:fld id="{8C78CC57-8E1A-4179-95F0-2ED6BC64C1D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28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846" y="133350"/>
            <a:ext cx="8229600" cy="857250"/>
          </a:xfrm>
        </p:spPr>
        <p:txBody>
          <a:bodyPr/>
          <a:lstStyle/>
          <a:p>
            <a:r>
              <a:rPr lang="en-US" dirty="0" smtClean="0"/>
              <a:t>Work in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46" y="901088"/>
            <a:ext cx="8229600" cy="4109062"/>
          </a:xfrm>
        </p:spPr>
        <p:txBody>
          <a:bodyPr>
            <a:normAutofit/>
          </a:bodyPr>
          <a:lstStyle/>
          <a:p>
            <a:r>
              <a:rPr lang="en-US" dirty="0" smtClean="0"/>
              <a:t>Homework Assignments:</a:t>
            </a:r>
          </a:p>
          <a:p>
            <a:pPr lvl="1"/>
            <a:r>
              <a:rPr lang="en-US" dirty="0" smtClean="0"/>
              <a:t>Total 3</a:t>
            </a:r>
          </a:p>
          <a:p>
            <a:pPr lvl="1"/>
            <a:r>
              <a:rPr lang="en-US" dirty="0" smtClean="0"/>
              <a:t>Each 25 questions (true/false, multiple-choice,…)</a:t>
            </a:r>
          </a:p>
          <a:p>
            <a:r>
              <a:rPr lang="en-US" dirty="0" smtClean="0"/>
              <a:t>Quizzes: 4</a:t>
            </a:r>
          </a:p>
          <a:p>
            <a:r>
              <a:rPr lang="en-US" dirty="0" smtClean="0"/>
              <a:t>Tests: 3 (including Final)</a:t>
            </a:r>
          </a:p>
          <a:p>
            <a:r>
              <a:rPr lang="en-US" dirty="0" smtClean="0"/>
              <a:t>Programming Projects: 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36002" y="2484064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(pop)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120641" y="3669031"/>
            <a:ext cx="2446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(3x10%=30%)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3084256"/>
            <a:ext cx="3890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(12%+12%+14%=38%)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107408" y="2484064"/>
            <a:ext cx="2029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(4x2%=8%)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961409" y="1436831"/>
            <a:ext cx="2238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(3x8%=24%)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836003" y="4295560"/>
            <a:ext cx="3479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 some extra credit </a:t>
            </a:r>
            <a:endParaRPr lang="en-US" sz="3200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58000" y="4781550"/>
            <a:ext cx="2133600" cy="273844"/>
          </a:xfrm>
        </p:spPr>
        <p:txBody>
          <a:bodyPr/>
          <a:lstStyle/>
          <a:p>
            <a:fld id="{8C78CC57-8E1A-4179-95F0-2ED6BC64C1DF}" type="slidenum">
              <a:rPr lang="en-US" smtClean="0"/>
              <a:t>3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40027" y="1498385"/>
            <a:ext cx="3345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+ (4) Self-study Exercises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847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dirty="0" smtClean="0"/>
              <a:t>Specific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34628"/>
            <a:ext cx="8229600" cy="3394472"/>
          </a:xfrm>
        </p:spPr>
        <p:txBody>
          <a:bodyPr/>
          <a:lstStyle/>
          <a:p>
            <a:r>
              <a:rPr lang="en-US" dirty="0" smtClean="0"/>
              <a:t>Homework Assignments/Tests/Projects: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61999" y="1987171"/>
            <a:ext cx="716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14399" y="1872871"/>
            <a:ext cx="0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28799" y="1872871"/>
            <a:ext cx="0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743199" y="1872871"/>
            <a:ext cx="0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97280" y="1952881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w1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011680" y="1952881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w2</a:t>
            </a:r>
            <a:endParaRPr lang="en-US" sz="2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657599" y="1872871"/>
            <a:ext cx="0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26080" y="1952881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w3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467896" y="1688469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35254" y="1374811"/>
            <a:ext cx="112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H1: 9/6/Fri</a:t>
            </a:r>
            <a:endParaRPr lang="en-US" sz="1600" b="1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571999" y="1872871"/>
            <a:ext cx="0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40480" y="1554480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w4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973157" y="1993809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486399" y="1872871"/>
            <a:ext cx="0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54880" y="1554480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w5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4231938" y="2141273"/>
            <a:ext cx="1402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H1: 9/18/Wed</a:t>
            </a:r>
            <a:endParaRPr lang="en-US" sz="1600" b="1" dirty="0">
              <a:solidFill>
                <a:srgbClr val="0070C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6400799" y="1879509"/>
            <a:ext cx="0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69280" y="1956816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w6</a:t>
            </a:r>
            <a:endParaRPr lang="en-US" sz="24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7315199" y="1879092"/>
            <a:ext cx="0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83680" y="1956816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w7</a:t>
            </a:r>
            <a:endParaRPr lang="en-US" sz="24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867400" y="1724281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424823" y="1426780"/>
            <a:ext cx="1373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T1: 9/25/Wed</a:t>
            </a:r>
            <a:endParaRPr lang="en-US" sz="1600" b="1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757188" y="3195202"/>
            <a:ext cx="716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09588" y="3080902"/>
            <a:ext cx="0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823988" y="3080902"/>
            <a:ext cx="0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738388" y="3080902"/>
            <a:ext cx="0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97280" y="3160912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w8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2011680" y="2743200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w9</a:t>
            </a:r>
            <a:endParaRPr lang="en-US" sz="24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3652788" y="3080902"/>
            <a:ext cx="0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834640" y="2761322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w10</a:t>
            </a:r>
            <a:endParaRPr lang="en-US" sz="24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657049" y="2900273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49473" y="2592045"/>
            <a:ext cx="1332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H2: 10/11/Fri</a:t>
            </a:r>
            <a:endParaRPr lang="en-US" sz="1600" b="1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4567188" y="3080902"/>
            <a:ext cx="0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336476" y="2592045"/>
            <a:ext cx="1373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</a:t>
            </a:r>
            <a:r>
              <a:rPr lang="en-US" sz="1600" b="1" dirty="0" smtClean="0"/>
              <a:t>2: 11/6/Wed</a:t>
            </a:r>
            <a:endParaRPr lang="en-US" sz="1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793565" y="3160912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w11</a:t>
            </a:r>
            <a:endParaRPr lang="en-US" sz="2400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3154170" y="3235832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481588" y="3080902"/>
            <a:ext cx="0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709160" y="3163824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w12</a:t>
            </a:r>
            <a:endParaRPr lang="en-US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2297981" y="3453300"/>
            <a:ext cx="1506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H2: 10/23/Wed</a:t>
            </a:r>
            <a:endParaRPr lang="en-US" sz="1600" b="1" dirty="0">
              <a:solidFill>
                <a:srgbClr val="0070C0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6395988" y="3087540"/>
            <a:ext cx="0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33988" y="3163824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w13</a:t>
            </a:r>
            <a:endParaRPr lang="en-US" sz="2400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7310388" y="3086100"/>
            <a:ext cx="0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492809" y="3163824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w14</a:t>
            </a:r>
            <a:endParaRPr lang="en-US" sz="24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4977313" y="2919421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7223760" y="2919421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500818" y="2624858"/>
            <a:ext cx="1332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H3: 11/22/Fri</a:t>
            </a:r>
            <a:endParaRPr lang="en-US" sz="16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349293" y="2317081"/>
            <a:ext cx="1022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(Labor Day)</a:t>
            </a:r>
            <a:endParaRPr lang="en-US" sz="1400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724642" y="4286250"/>
            <a:ext cx="33217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909588" y="4171950"/>
            <a:ext cx="0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828800" y="4171950"/>
            <a:ext cx="0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001735" y="4245082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w15</a:t>
            </a:r>
            <a:endParaRPr lang="en-US" sz="2400" dirty="0"/>
          </a:p>
        </p:txBody>
      </p:sp>
      <p:sp>
        <p:nvSpPr>
          <p:cNvPr id="80" name="TextBox 79"/>
          <p:cNvSpPr txBox="1"/>
          <p:nvPr/>
        </p:nvSpPr>
        <p:spPr>
          <a:xfrm>
            <a:off x="1563793" y="4535204"/>
            <a:ext cx="1402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H3: 12/4/Wed</a:t>
            </a:r>
            <a:endParaRPr lang="en-US" sz="1600" b="1" dirty="0">
              <a:solidFill>
                <a:srgbClr val="0070C0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2743200" y="4163807"/>
            <a:ext cx="0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911681" y="3853980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w16</a:t>
            </a:r>
            <a:endParaRPr lang="en-US" sz="2400" dirty="0"/>
          </a:p>
        </p:txBody>
      </p:sp>
      <p:sp>
        <p:nvSpPr>
          <p:cNvPr id="84" name="TextBox 83"/>
          <p:cNvSpPr txBox="1"/>
          <p:nvPr/>
        </p:nvSpPr>
        <p:spPr>
          <a:xfrm>
            <a:off x="2880360" y="4242816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w17</a:t>
            </a:r>
            <a:endParaRPr lang="en-US" sz="2400" dirty="0"/>
          </a:p>
        </p:txBody>
      </p:sp>
      <p:cxnSp>
        <p:nvCxnSpPr>
          <p:cNvPr id="86" name="Straight Connector 85"/>
          <p:cNvCxnSpPr/>
          <p:nvPr/>
        </p:nvCxnSpPr>
        <p:spPr>
          <a:xfrm>
            <a:off x="3657600" y="4163807"/>
            <a:ext cx="0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2880360" y="4022073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689242" y="3684076"/>
            <a:ext cx="3493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Final: 12/9/Mon (2:45-4:45pm)</a:t>
            </a:r>
            <a:endParaRPr lang="en-US" sz="2000" b="1" dirty="0"/>
          </a:p>
        </p:txBody>
      </p:sp>
      <p:sp>
        <p:nvSpPr>
          <p:cNvPr id="10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58000" y="4781550"/>
            <a:ext cx="2133600" cy="273844"/>
          </a:xfrm>
        </p:spPr>
        <p:txBody>
          <a:bodyPr/>
          <a:lstStyle/>
          <a:p>
            <a:fld id="{8C78CC57-8E1A-4179-95F0-2ED6BC64C1DF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108" name="Straight Arrow Connector 107"/>
          <p:cNvCxnSpPr/>
          <p:nvPr/>
        </p:nvCxnSpPr>
        <p:spPr>
          <a:xfrm flipV="1">
            <a:off x="2840875" y="2073363"/>
            <a:ext cx="0" cy="290369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2571449" y="1688469"/>
            <a:ext cx="0" cy="22860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5394960" y="1700784"/>
            <a:ext cx="0" cy="22860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7167026" y="1701421"/>
            <a:ext cx="0" cy="22860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6195463" y="2923024"/>
            <a:ext cx="0" cy="22860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2209800" y="4325112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1760" y="4016482"/>
            <a:ext cx="0" cy="22860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66160" y="2913266"/>
            <a:ext cx="0" cy="22860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4480560" y="1696033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754111" y="1374811"/>
            <a:ext cx="1256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</a:t>
            </a:r>
            <a:r>
              <a:rPr lang="en-US" sz="1600" b="1" dirty="0" smtClean="0"/>
              <a:t>1: 9/14/Sat</a:t>
            </a:r>
            <a:endParaRPr lang="en-US" sz="1600" b="1" dirty="0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2635946" y="2905561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1839191" y="3245126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870685" y="3464432"/>
            <a:ext cx="1412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P1: 10/13/Sun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942066" y="2561719"/>
            <a:ext cx="1360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</a:t>
            </a:r>
            <a:r>
              <a:rPr lang="en-US" sz="1600" b="1" dirty="0"/>
              <a:t>2</a:t>
            </a:r>
            <a:r>
              <a:rPr lang="en-US" sz="1600" b="1" dirty="0" smtClean="0"/>
              <a:t>: 10/19/Sat</a:t>
            </a:r>
            <a:endParaRPr lang="en-US" sz="1600" b="1" dirty="0"/>
          </a:p>
        </p:txBody>
      </p:sp>
      <p:cxnSp>
        <p:nvCxnSpPr>
          <p:cNvPr id="126" name="Straight Arrow Connector 125"/>
          <p:cNvCxnSpPr/>
          <p:nvPr/>
        </p:nvCxnSpPr>
        <p:spPr>
          <a:xfrm flipV="1">
            <a:off x="6407726" y="3255216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5816027" y="3473995"/>
            <a:ext cx="1308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P2: 4/15/Sun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846391" y="2368329"/>
            <a:ext cx="1256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P3: 11/9/Sat</a:t>
            </a:r>
            <a:endParaRPr lang="en-US" sz="1600" b="1" dirty="0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5424420" y="2909452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961190" y="4542530"/>
            <a:ext cx="1412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P3: 12/15/Sun</a:t>
            </a:r>
            <a:endParaRPr lang="en-US" sz="1600" b="1" dirty="0">
              <a:solidFill>
                <a:srgbClr val="0070C0"/>
              </a:solidFill>
            </a:endParaRPr>
          </a:p>
        </p:txBody>
      </p:sp>
      <p:cxnSp>
        <p:nvCxnSpPr>
          <p:cNvPr id="131" name="Straight Arrow Connector 130"/>
          <p:cNvCxnSpPr/>
          <p:nvPr/>
        </p:nvCxnSpPr>
        <p:spPr>
          <a:xfrm flipV="1">
            <a:off x="3664527" y="4338967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560533" y="4149590"/>
            <a:ext cx="116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E: Exercise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60533" y="4441753"/>
            <a:ext cx="1212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R: </a:t>
            </a:r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2416599" y="1349915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</a:t>
            </a:r>
            <a:endParaRPr lang="en-US" sz="2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5232896" y="1384079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</a:t>
            </a:r>
            <a:endParaRPr lang="en-US" sz="2000" dirty="0"/>
          </a:p>
        </p:txBody>
      </p:sp>
      <p:sp>
        <p:nvSpPr>
          <p:cNvPr id="135" name="TextBox 134"/>
          <p:cNvSpPr txBox="1"/>
          <p:nvPr/>
        </p:nvSpPr>
        <p:spPr>
          <a:xfrm>
            <a:off x="7012176" y="1389391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</a:t>
            </a:r>
            <a:endParaRPr lang="en-US" sz="20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411020" y="2573922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040613" y="2563302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</a:t>
            </a:r>
            <a:endParaRPr lang="en-US" sz="2000" dirty="0"/>
          </a:p>
        </p:txBody>
      </p:sp>
      <p:sp>
        <p:nvSpPr>
          <p:cNvPr id="138" name="TextBox 137"/>
          <p:cNvSpPr txBox="1"/>
          <p:nvPr/>
        </p:nvSpPr>
        <p:spPr>
          <a:xfrm>
            <a:off x="2484671" y="3708731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</a:t>
            </a:r>
            <a:endParaRPr lang="en-US" sz="2000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4310962" y="2869695"/>
            <a:ext cx="0" cy="22860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148898" y="2536794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</a:t>
            </a:r>
            <a:endParaRPr lang="en-US" sz="2000" dirty="0"/>
          </a:p>
        </p:txBody>
      </p:sp>
      <p:sp>
        <p:nvSpPr>
          <p:cNvPr id="95" name="TextBox 94"/>
          <p:cNvSpPr txBox="1"/>
          <p:nvPr/>
        </p:nvSpPr>
        <p:spPr>
          <a:xfrm>
            <a:off x="704291" y="3864173"/>
            <a:ext cx="1237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(Thanksgiving)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1331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20" grpId="0"/>
      <p:bldP spid="24" grpId="0"/>
      <p:bldP spid="29" grpId="0"/>
      <p:bldP spid="31" grpId="0"/>
      <p:bldP spid="34" grpId="0"/>
      <p:bldP spid="36" grpId="0"/>
      <p:bldP spid="38" grpId="0"/>
      <p:bldP spid="45" grpId="0"/>
      <p:bldP spid="46" grpId="0"/>
      <p:bldP spid="48" grpId="0"/>
      <p:bldP spid="50" grpId="0"/>
      <p:bldP spid="53" grpId="0"/>
      <p:bldP spid="54" grpId="0"/>
      <p:bldP spid="57" grpId="0"/>
      <p:bldP spid="60" grpId="0"/>
      <p:bldP spid="62" grpId="0"/>
      <p:bldP spid="64" grpId="0"/>
      <p:bldP spid="68" grpId="0"/>
      <p:bldP spid="70" grpId="0"/>
      <p:bldP spid="79" grpId="0"/>
      <p:bldP spid="80" grpId="0"/>
      <p:bldP spid="83" grpId="0"/>
      <p:bldP spid="84" grpId="0"/>
      <p:bldP spid="88" grpId="0"/>
      <p:bldP spid="120" grpId="0"/>
      <p:bldP spid="124" grpId="0"/>
      <p:bldP spid="125" grpId="0"/>
      <p:bldP spid="127" grpId="0"/>
      <p:bldP spid="128" grpId="0"/>
      <p:bldP spid="130" grpId="0"/>
      <p:bldP spid="4" grpId="0"/>
      <p:bldP spid="6" grpId="0"/>
      <p:bldP spid="133" grpId="0"/>
      <p:bldP spid="134" grpId="0"/>
      <p:bldP spid="135" grpId="0"/>
      <p:bldP spid="136" grpId="0"/>
      <p:bldP spid="137" grpId="0"/>
      <p:bldP spid="138" grpId="0"/>
      <p:bldP spid="94" grpId="0"/>
      <p:bldP spid="9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dirty="0" smtClean="0"/>
              <a:t>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382000" cy="3886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Tests:</a:t>
            </a:r>
          </a:p>
          <a:p>
            <a:pPr lvl="1"/>
            <a:r>
              <a:rPr lang="en-US" dirty="0" smtClean="0"/>
              <a:t>CANNOT: Use books, notes, computers, phones</a:t>
            </a:r>
          </a:p>
          <a:p>
            <a:pPr lvl="1"/>
            <a:r>
              <a:rPr lang="en-US" dirty="0" smtClean="0"/>
              <a:t>CAN: A cheat sheet</a:t>
            </a:r>
          </a:p>
          <a:p>
            <a:r>
              <a:rPr lang="en-US" dirty="0" smtClean="0"/>
              <a:t>Grading:</a:t>
            </a:r>
          </a:p>
          <a:p>
            <a:pPr lvl="1"/>
            <a:r>
              <a:rPr lang="en-US" dirty="0"/>
              <a:t>A, A- for &gt;= 90</a:t>
            </a:r>
            <a:r>
              <a:rPr lang="en-US" dirty="0" smtClean="0"/>
              <a:t>%</a:t>
            </a:r>
          </a:p>
          <a:p>
            <a:pPr lvl="1"/>
            <a:r>
              <a:rPr lang="en-US" dirty="0"/>
              <a:t>B-, B, B+, for &gt;= 75% and &lt; 90</a:t>
            </a:r>
            <a:r>
              <a:rPr lang="en-US" dirty="0" smtClean="0"/>
              <a:t>%</a:t>
            </a:r>
          </a:p>
          <a:p>
            <a:pPr lvl="1"/>
            <a:r>
              <a:rPr lang="en-US" dirty="0"/>
              <a:t>C-, C, C+, for &gt;= 65% and &lt; 75</a:t>
            </a:r>
            <a:r>
              <a:rPr lang="en-US" dirty="0" smtClean="0"/>
              <a:t>%</a:t>
            </a:r>
          </a:p>
          <a:p>
            <a:pPr lvl="1"/>
            <a:r>
              <a:rPr lang="en-US" dirty="0"/>
              <a:t>D, for &gt;= 60% and &lt; 65</a:t>
            </a:r>
            <a:r>
              <a:rPr lang="en-US" dirty="0" smtClean="0"/>
              <a:t>%</a:t>
            </a:r>
          </a:p>
          <a:p>
            <a:pPr lvl="1"/>
            <a:r>
              <a:rPr lang="en-US" dirty="0"/>
              <a:t>F, for &lt; 60%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58000" y="4781550"/>
            <a:ext cx="2133600" cy="273844"/>
          </a:xfrm>
        </p:spPr>
        <p:txBody>
          <a:bodyPr/>
          <a:lstStyle/>
          <a:p>
            <a:fld id="{8C78CC57-8E1A-4179-95F0-2ED6BC64C1DF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05944" y="2038350"/>
            <a:ext cx="2833255" cy="13519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80760" y="2057400"/>
            <a:ext cx="258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computers in Lectures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131288" y="2719278"/>
            <a:ext cx="2582566" cy="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80760" y="2331720"/>
            <a:ext cx="264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cell phones in Lectures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89193" y="2795154"/>
            <a:ext cx="2666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If you have something urgent,</a:t>
            </a:r>
          </a:p>
          <a:p>
            <a:r>
              <a:rPr lang="en-US" sz="1600" dirty="0" smtClean="0"/>
              <a:t>I will give you 5 min for it.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333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7147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IDE (Integrated Development Environment)</a:t>
            </a:r>
          </a:p>
          <a:p>
            <a:pPr lvl="1"/>
            <a:r>
              <a:rPr lang="en-US" dirty="0" smtClean="0"/>
              <a:t>Main: Eclipse Java EE version</a:t>
            </a:r>
          </a:p>
          <a:p>
            <a:pPr lvl="1"/>
            <a:r>
              <a:rPr lang="en-US" dirty="0" smtClean="0"/>
              <a:t>Optional: NetBeans</a:t>
            </a:r>
          </a:p>
          <a:p>
            <a:r>
              <a:rPr lang="en-US" dirty="0" smtClean="0"/>
              <a:t>Java </a:t>
            </a:r>
            <a:r>
              <a:rPr lang="en-US" dirty="0"/>
              <a:t>w</a:t>
            </a:r>
            <a:r>
              <a:rPr lang="en-US" dirty="0" smtClean="0"/>
              <a:t>eb server</a:t>
            </a:r>
          </a:p>
          <a:p>
            <a:pPr lvl="1"/>
            <a:r>
              <a:rPr lang="en-US" dirty="0" smtClean="0"/>
              <a:t>Tomcat</a:t>
            </a:r>
          </a:p>
          <a:p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MySQL (through XAMPP)</a:t>
            </a:r>
          </a:p>
          <a:p>
            <a:r>
              <a:rPr lang="en-US" dirty="0" smtClean="0"/>
              <a:t>Added technologies</a:t>
            </a:r>
          </a:p>
          <a:p>
            <a:pPr lvl="1"/>
            <a:r>
              <a:rPr lang="en-US" dirty="0" smtClean="0"/>
              <a:t>Though JAR libraries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58000" y="4781550"/>
            <a:ext cx="2133600" cy="273844"/>
          </a:xfrm>
        </p:spPr>
        <p:txBody>
          <a:bodyPr/>
          <a:lstStyle/>
          <a:p>
            <a:fld id="{8C78CC57-8E1A-4179-95F0-2ED6BC64C1DF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895600" y="1428750"/>
            <a:ext cx="1066800" cy="381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1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between JDK and JRE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10000"/>
          </a:xfrm>
        </p:spPr>
        <p:txBody>
          <a:bodyPr/>
          <a:lstStyle/>
          <a:p>
            <a:r>
              <a:rPr lang="en-US" dirty="0" smtClean="0"/>
              <a:t>Q1. What is the relationship between the JDK and the JRE?</a:t>
            </a:r>
          </a:p>
          <a:p>
            <a:pPr lvl="1"/>
            <a:r>
              <a:rPr lang="en-US" dirty="0" smtClean="0"/>
              <a:t>JRE: Can run compiled Java applications.</a:t>
            </a:r>
          </a:p>
          <a:p>
            <a:pPr lvl="1"/>
            <a:r>
              <a:rPr lang="en-US" dirty="0" smtClean="0"/>
              <a:t>JRE: Does not contain development tools.</a:t>
            </a:r>
          </a:p>
          <a:p>
            <a:pPr lvl="1"/>
            <a:r>
              <a:rPr lang="en-US" dirty="0" smtClean="0"/>
              <a:t>JDK: Contains JRE.</a:t>
            </a:r>
          </a:p>
          <a:p>
            <a:pPr lvl="1"/>
            <a:r>
              <a:rPr lang="en-US" dirty="0" smtClean="0"/>
              <a:t>JDK: Contains development tools.</a:t>
            </a:r>
          </a:p>
          <a:p>
            <a:pPr lvl="1"/>
            <a:r>
              <a:rPr lang="en-US" dirty="0" smtClean="0"/>
              <a:t>Tomcat requires JDK.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58000" y="4781550"/>
            <a:ext cx="2133600" cy="273844"/>
          </a:xfrm>
        </p:spPr>
        <p:txBody>
          <a:bodyPr/>
          <a:lstStyle/>
          <a:p>
            <a:fld id="{8C78CC57-8E1A-4179-95F0-2ED6BC64C1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5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a Servlet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9088"/>
            <a:ext cx="8229600" cy="339447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Q2. What is a servlet? What can a servlet do?</a:t>
            </a:r>
          </a:p>
          <a:p>
            <a:pPr lvl="1"/>
            <a:r>
              <a:rPr lang="en-US" dirty="0" smtClean="0"/>
              <a:t>A servlet is a </a:t>
            </a:r>
            <a:r>
              <a:rPr lang="en-US" dirty="0"/>
              <a:t>J</a:t>
            </a:r>
            <a:r>
              <a:rPr lang="en-US" dirty="0" smtClean="0"/>
              <a:t>ava class running inside a Java server.</a:t>
            </a:r>
          </a:p>
          <a:p>
            <a:pPr lvl="1"/>
            <a:r>
              <a:rPr lang="en-US" dirty="0" smtClean="0"/>
              <a:t>A servlet is capable of responding to HTTP requests.</a:t>
            </a:r>
          </a:p>
          <a:p>
            <a:r>
              <a:rPr lang="en-US" dirty="0" smtClean="0"/>
              <a:t>Q3. Can we use JDK to compile Java servlets?</a:t>
            </a:r>
          </a:p>
          <a:p>
            <a:pPr lvl="1"/>
            <a:r>
              <a:rPr lang="en-US" dirty="0" smtClean="0"/>
              <a:t>JDK = Java SE</a:t>
            </a:r>
          </a:p>
          <a:p>
            <a:pPr lvl="1"/>
            <a:r>
              <a:rPr lang="en-US" dirty="0" smtClean="0"/>
              <a:t>It requires Java EE to compile Java servlets.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58291" y="4095750"/>
            <a:ext cx="2999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(Enterprise Edition)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3044536"/>
            <a:ext cx="2810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(Software Edition)</a:t>
            </a:r>
            <a:endParaRPr lang="en-US" sz="2800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58000" y="4781550"/>
            <a:ext cx="2133600" cy="273844"/>
          </a:xfrm>
        </p:spPr>
        <p:txBody>
          <a:bodyPr/>
          <a:lstStyle/>
          <a:p>
            <a:fld id="{8C78CC57-8E1A-4179-95F0-2ED6BC64C1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12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Application Server and Web Server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686800" cy="3733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Q4. Is Tomcat an </a:t>
            </a:r>
            <a:r>
              <a:rPr lang="en-US" i="1" dirty="0" smtClean="0"/>
              <a:t>application server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Application server: Implements </a:t>
            </a:r>
            <a:r>
              <a:rPr lang="en-US" i="1" dirty="0" smtClean="0"/>
              <a:t>entire</a:t>
            </a:r>
            <a:r>
              <a:rPr lang="en-US" dirty="0" smtClean="0"/>
              <a:t> Java EE specification.</a:t>
            </a:r>
          </a:p>
          <a:p>
            <a:pPr lvl="1"/>
            <a:r>
              <a:rPr lang="en-US" dirty="0" smtClean="0"/>
              <a:t>Web server: Implements only the Servlet, JSP, and JSTL specifications.</a:t>
            </a:r>
          </a:p>
          <a:p>
            <a:pPr lvl="1"/>
            <a:r>
              <a:rPr lang="en-US" dirty="0" smtClean="0"/>
              <a:t>Tomcat: Most popular Java web server.</a:t>
            </a:r>
          </a:p>
          <a:p>
            <a:pPr lvl="1"/>
            <a:r>
              <a:rPr lang="en-US" dirty="0" smtClean="0"/>
              <a:t>Tomcat: original reference implementation of the Java EE Servlet specification created by Sun Microsystems software engineers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58000" y="4781550"/>
            <a:ext cx="2133600" cy="273844"/>
          </a:xfrm>
        </p:spPr>
        <p:txBody>
          <a:bodyPr/>
          <a:lstStyle/>
          <a:p>
            <a:fld id="{8C78CC57-8E1A-4179-95F0-2ED6BC64C1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33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36125</TotalTime>
  <Words>1363</Words>
  <Application>Microsoft Office PowerPoint</Application>
  <PresentationFormat>On-screen Show (16:9)</PresentationFormat>
  <Paragraphs>256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Lecture 1. Concepts, Terms, and Environment</vt:lpstr>
      <vt:lpstr>Textbook and Office Hours</vt:lpstr>
      <vt:lpstr>Work in Plan</vt:lpstr>
      <vt:lpstr>Specific Schedule</vt:lpstr>
      <vt:lpstr>Policies</vt:lpstr>
      <vt:lpstr>Development Environment</vt:lpstr>
      <vt:lpstr>Relationship between JDK and JRE</vt:lpstr>
      <vt:lpstr>Properties of a Servlet</vt:lpstr>
      <vt:lpstr>Application Server and Web Server</vt:lpstr>
      <vt:lpstr>Power of Tomcat</vt:lpstr>
      <vt:lpstr>Development Environment: II</vt:lpstr>
      <vt:lpstr>Big Picture</vt:lpstr>
      <vt:lpstr>JavaScript and Java</vt:lpstr>
      <vt:lpstr>Communication Model</vt:lpstr>
      <vt:lpstr>Send a Request to a Server</vt:lpstr>
      <vt:lpstr>Return a Response to the Client</vt:lpstr>
      <vt:lpstr>Understand Java Web Applications</vt:lpstr>
      <vt:lpstr>Resource Organization</vt:lpstr>
      <vt:lpstr>Structure of Java Web Applications</vt:lpstr>
      <vt:lpstr>Portability</vt:lpstr>
      <vt:lpstr>Deploying a Web Application in Tomcat</vt:lpstr>
      <vt:lpstr>Understand WAR Files</vt:lpstr>
      <vt:lpstr>Separation</vt:lpstr>
      <vt:lpstr>Efficiency Issue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Administrator</dc:creator>
  <cp:lastModifiedBy>Administrator</cp:lastModifiedBy>
  <cp:revision>645</cp:revision>
  <cp:lastPrinted>2017-02-02T07:19:31Z</cp:lastPrinted>
  <dcterms:created xsi:type="dcterms:W3CDTF">2017-01-17T05:06:53Z</dcterms:created>
  <dcterms:modified xsi:type="dcterms:W3CDTF">2019-08-21T07:18:40Z</dcterms:modified>
</cp:coreProperties>
</file>