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38" r:id="rId3"/>
    <p:sldId id="319" r:id="rId4"/>
    <p:sldId id="317" r:id="rId5"/>
    <p:sldId id="320" r:id="rId6"/>
    <p:sldId id="321" r:id="rId7"/>
    <p:sldId id="322" r:id="rId8"/>
    <p:sldId id="323" r:id="rId9"/>
    <p:sldId id="324" r:id="rId10"/>
    <p:sldId id="325" r:id="rId11"/>
    <p:sldId id="326" r:id="rId1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DD085-56E0-4161-850B-643F6259F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1. Concepts, Terms, and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84966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dirty="0" smtClean="0"/>
              <a:t>/19-?/2019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2571749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Power of Tomcat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Q5. Can Tomcat be used as a production server?</a:t>
            </a:r>
          </a:p>
          <a:p>
            <a:pPr lvl="1"/>
            <a:r>
              <a:rPr lang="en-US" dirty="0" smtClean="0"/>
              <a:t>Production server: Stable, secure, powerful enough</a:t>
            </a:r>
          </a:p>
          <a:p>
            <a:pPr lvl="1"/>
            <a:r>
              <a:rPr lang="en-US" dirty="0" smtClean="0"/>
              <a:t>Tomcat: often used in commercial production environments due to its simplicity and </a:t>
            </a:r>
            <a:r>
              <a:rPr lang="en-US" u="sng" dirty="0" smtClean="0"/>
              <a:t>lightweight</a:t>
            </a:r>
            <a:r>
              <a:rPr lang="en-US" dirty="0" smtClean="0"/>
              <a:t> profile</a:t>
            </a:r>
          </a:p>
          <a:p>
            <a:pPr lvl="1"/>
            <a:r>
              <a:rPr lang="en-US" dirty="0" smtClean="0"/>
              <a:t>Tomcat: Extend its power by plugging in some Java frameworks, such as Spring, Hibernate.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Development Environment: 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10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X: Refers to the Operating System (W: Windows; M: Mac; L: Linux)</a:t>
            </a:r>
          </a:p>
          <a:p>
            <a:pPr lvl="1"/>
            <a:r>
              <a:rPr lang="en-US" dirty="0" smtClean="0"/>
              <a:t>A: Apache web server</a:t>
            </a:r>
          </a:p>
          <a:p>
            <a:pPr lvl="1"/>
            <a:r>
              <a:rPr lang="en-US" dirty="0" smtClean="0"/>
              <a:t>M: MySQL database, running on a database server</a:t>
            </a:r>
          </a:p>
          <a:p>
            <a:pPr lvl="1"/>
            <a:r>
              <a:rPr lang="en-US" dirty="0" smtClean="0"/>
              <a:t>P: PHP, a server-side programming language</a:t>
            </a:r>
          </a:p>
          <a:p>
            <a:pPr lvl="1"/>
            <a:r>
              <a:rPr lang="en-US" dirty="0" smtClean="0"/>
              <a:t>P: </a:t>
            </a:r>
            <a:r>
              <a:rPr lang="en-US" dirty="0" err="1" smtClean="0"/>
              <a:t>PHPmyadmin</a:t>
            </a:r>
            <a:r>
              <a:rPr lang="en-US" dirty="0" smtClean="0"/>
              <a:t>, a web application to manage MySQL databases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46" y="12123"/>
            <a:ext cx="8229600" cy="857250"/>
          </a:xfrm>
        </p:spPr>
        <p:txBody>
          <a:bodyPr/>
          <a:lstStyle/>
          <a:p>
            <a:r>
              <a:rPr lang="en-US" dirty="0" smtClean="0"/>
              <a:t>Textbook and 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6" y="901088"/>
            <a:ext cx="8229600" cy="38042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Murach’s</a:t>
            </a:r>
            <a:r>
              <a:rPr lang="en-US" dirty="0" smtClean="0"/>
              <a:t> Java Servlets and JSP</a:t>
            </a:r>
          </a:p>
          <a:p>
            <a:pPr lvl="1"/>
            <a:r>
              <a:rPr lang="en-US" dirty="0" smtClean="0"/>
              <a:t>Joel </a:t>
            </a:r>
            <a:r>
              <a:rPr lang="en-US" dirty="0" err="1" smtClean="0"/>
              <a:t>Murach</a:t>
            </a:r>
            <a:r>
              <a:rPr lang="en-US" dirty="0"/>
              <a:t> </a:t>
            </a:r>
            <a:r>
              <a:rPr lang="en-US" dirty="0" smtClean="0"/>
              <a:t>and Michael Urban</a:t>
            </a:r>
          </a:p>
          <a:p>
            <a:pPr lvl="1"/>
            <a:r>
              <a:rPr lang="en-US" dirty="0" smtClean="0"/>
              <a:t>3rd edition</a:t>
            </a:r>
          </a:p>
          <a:p>
            <a:pPr lvl="1"/>
            <a:r>
              <a:rPr lang="en-US" dirty="0" smtClean="0"/>
              <a:t>Mike </a:t>
            </a:r>
            <a:r>
              <a:rPr lang="en-US" dirty="0" err="1" smtClean="0"/>
              <a:t>Murach</a:t>
            </a:r>
            <a:r>
              <a:rPr lang="en-US" dirty="0" smtClean="0"/>
              <a:t> &amp; Associates, Inc., 2014</a:t>
            </a:r>
          </a:p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Mon </a:t>
            </a:r>
            <a:r>
              <a:rPr lang="en-US" dirty="0" smtClean="0"/>
              <a:t>and </a:t>
            </a:r>
            <a:r>
              <a:rPr lang="en-US" dirty="0" smtClean="0"/>
              <a:t>Wed: </a:t>
            </a:r>
            <a:r>
              <a:rPr lang="en-US" dirty="0" smtClean="0"/>
              <a:t>6</a:t>
            </a:r>
            <a:r>
              <a:rPr lang="en-US" dirty="0" smtClean="0"/>
              <a:t>:00-7:00pm</a:t>
            </a:r>
          </a:p>
          <a:p>
            <a:pPr lvl="1"/>
            <a:r>
              <a:rPr lang="en-US" dirty="0" smtClean="0"/>
              <a:t>Tue: 4:30-5:30pm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46" y="133350"/>
            <a:ext cx="8229600" cy="857250"/>
          </a:xfrm>
        </p:spPr>
        <p:txBody>
          <a:bodyPr/>
          <a:lstStyle/>
          <a:p>
            <a:r>
              <a:rPr lang="en-US" dirty="0" smtClean="0"/>
              <a:t>Work in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6" y="901088"/>
            <a:ext cx="8229600" cy="4109062"/>
          </a:xfrm>
        </p:spPr>
        <p:txBody>
          <a:bodyPr>
            <a:normAutofit/>
          </a:bodyPr>
          <a:lstStyle/>
          <a:p>
            <a:r>
              <a:rPr lang="en-US" dirty="0" smtClean="0"/>
              <a:t>Homework Assignments:</a:t>
            </a:r>
          </a:p>
          <a:p>
            <a:pPr lvl="1"/>
            <a:r>
              <a:rPr lang="en-US" dirty="0" smtClean="0"/>
              <a:t>Total 3</a:t>
            </a:r>
          </a:p>
          <a:p>
            <a:pPr lvl="1"/>
            <a:r>
              <a:rPr lang="en-US" dirty="0" smtClean="0"/>
              <a:t>Each 25 questions (true/false, multiple-choice,…)</a:t>
            </a:r>
          </a:p>
          <a:p>
            <a:r>
              <a:rPr lang="en-US" dirty="0" smtClean="0"/>
              <a:t>Quizzes: 4</a:t>
            </a:r>
          </a:p>
          <a:p>
            <a:r>
              <a:rPr lang="en-US" dirty="0" smtClean="0"/>
              <a:t>Tests: 3 (including Final)</a:t>
            </a:r>
          </a:p>
          <a:p>
            <a:r>
              <a:rPr lang="en-US" dirty="0" smtClean="0"/>
              <a:t>Programming Projects: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6002" y="2484064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(pop)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20641" y="3669031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(3x10%=30%)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084256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(12%+12%+14%=38%)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07408" y="248406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(4x2%=8%)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61409" y="1436831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(3x8%=24%)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836003" y="4295560"/>
            <a:ext cx="347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some extra credit </a:t>
            </a:r>
            <a:endParaRPr lang="en-US" sz="32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0027" y="1498385"/>
            <a:ext cx="334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 (4) Self-study Exercises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4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Specific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4628"/>
            <a:ext cx="8229600" cy="3394472"/>
          </a:xfrm>
        </p:spPr>
        <p:txBody>
          <a:bodyPr/>
          <a:lstStyle/>
          <a:p>
            <a:r>
              <a:rPr lang="en-US" dirty="0" smtClean="0"/>
              <a:t>Homework Assignments/Tests/Projects: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1999" y="1987171"/>
            <a:ext cx="716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3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7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1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72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16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w2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5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080" y="195288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w3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67896" y="1688469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5254" y="1374811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H1: </a:t>
            </a:r>
            <a:r>
              <a:rPr lang="en-US" sz="1600" b="1" dirty="0" smtClean="0"/>
              <a:t>9/6/Fri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19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0480" y="155448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w4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73157" y="1993809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399" y="1872871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54880" y="155448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1938" y="2141273"/>
            <a:ext cx="140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H1: </a:t>
            </a:r>
            <a:r>
              <a:rPr lang="en-US" sz="1600" b="1" dirty="0" smtClean="0">
                <a:solidFill>
                  <a:srgbClr val="0070C0"/>
                </a:solidFill>
              </a:rPr>
              <a:t>9</a:t>
            </a:r>
            <a:r>
              <a:rPr lang="en-US" sz="1600" b="1" dirty="0" smtClean="0">
                <a:solidFill>
                  <a:srgbClr val="0070C0"/>
                </a:solidFill>
              </a:rPr>
              <a:t>/18/Wed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00799" y="1879509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69280" y="195681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w6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315199" y="187909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83680" y="195681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w7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67400" y="172428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24823" y="1426780"/>
            <a:ext cx="137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T1: </a:t>
            </a:r>
            <a:r>
              <a:rPr lang="en-US" sz="1600" b="1" dirty="0" smtClean="0"/>
              <a:t>9/25/Wed</a:t>
            </a:r>
            <a:endParaRPr lang="en-US" sz="16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57188" y="3195202"/>
            <a:ext cx="716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95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39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383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7280" y="316091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w8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011680" y="274320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w9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6527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34640" y="276132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w10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657049" y="290027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9473" y="259204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H2: </a:t>
            </a:r>
            <a:r>
              <a:rPr lang="en-US" sz="1600" b="1" dirty="0" smtClean="0"/>
              <a:t>10</a:t>
            </a:r>
            <a:r>
              <a:rPr lang="en-US" sz="1600" b="1" dirty="0" smtClean="0"/>
              <a:t>/11/Fri</a:t>
            </a:r>
            <a:endParaRPr lang="en-US" sz="16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5671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36476" y="2592045"/>
            <a:ext cx="137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</a:t>
            </a:r>
            <a:r>
              <a:rPr lang="en-US" sz="1600" b="1" dirty="0" smtClean="0"/>
              <a:t>2: </a:t>
            </a:r>
            <a:r>
              <a:rPr lang="en-US" sz="1600" b="1" dirty="0" smtClean="0"/>
              <a:t>11/6/Wed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93565" y="316091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w11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4170" y="323583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1588" y="3080902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09160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7981" y="3453300"/>
            <a:ext cx="150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H2: </a:t>
            </a:r>
            <a:r>
              <a:rPr lang="en-US" sz="1600" b="1" dirty="0" smtClean="0">
                <a:solidFill>
                  <a:srgbClr val="0070C0"/>
                </a:solidFill>
              </a:rPr>
              <a:t>10/23/Wed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395988" y="308754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33988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w13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310388" y="308610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92809" y="316382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w14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77313" y="291942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23760" y="291942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00818" y="262485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H3: </a:t>
            </a:r>
            <a:r>
              <a:rPr lang="en-US" sz="1600" b="1" dirty="0" smtClean="0"/>
              <a:t>11</a:t>
            </a:r>
            <a:r>
              <a:rPr lang="en-US" sz="1600" b="1" dirty="0" smtClean="0"/>
              <a:t>/22/Fri</a:t>
            </a:r>
            <a:endParaRPr 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349293" y="2317081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(Labor Day)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24642" y="4286250"/>
            <a:ext cx="33217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9588" y="417195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28800" y="4171950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01735" y="424508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w15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563793" y="4535204"/>
            <a:ext cx="140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H3: </a:t>
            </a:r>
            <a:r>
              <a:rPr lang="en-US" sz="1600" b="1" dirty="0" smtClean="0">
                <a:solidFill>
                  <a:srgbClr val="0070C0"/>
                </a:solidFill>
              </a:rPr>
              <a:t>12/4/Wed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743200" y="4163807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11681" y="385398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w16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2880360" y="424281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w17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4163807"/>
            <a:ext cx="0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880360" y="402207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689242" y="3684076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Final: </a:t>
            </a:r>
            <a:r>
              <a:rPr lang="en-US" sz="2000" b="1" dirty="0" smtClean="0"/>
              <a:t>12/9/Mon (2:45-4:45pm)</a:t>
            </a:r>
            <a:endParaRPr lang="en-US" sz="2000" b="1" dirty="0"/>
          </a:p>
        </p:txBody>
      </p:sp>
      <p:sp>
        <p:nvSpPr>
          <p:cNvPr id="10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2840875" y="2073363"/>
            <a:ext cx="0" cy="29036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571449" y="1688469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394960" y="1700784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167026" y="1701421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195463" y="2923024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209800" y="432511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1760" y="4016482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66160" y="2913266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480560" y="169603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54111" y="1374811"/>
            <a:ext cx="1256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</a:t>
            </a:r>
            <a:r>
              <a:rPr lang="en-US" sz="1600" b="1" dirty="0" smtClean="0"/>
              <a:t>1: </a:t>
            </a:r>
            <a:r>
              <a:rPr lang="en-US" sz="1600" b="1" dirty="0" smtClean="0"/>
              <a:t>9/14/Sat</a:t>
            </a:r>
            <a:endParaRPr lang="en-US" sz="16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635946" y="2905561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839191" y="3245126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70685" y="3464432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P1: </a:t>
            </a:r>
            <a:r>
              <a:rPr lang="en-US" sz="1600" b="1" dirty="0" smtClean="0">
                <a:solidFill>
                  <a:srgbClr val="0070C0"/>
                </a:solidFill>
              </a:rPr>
              <a:t>10/13/Sun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42066" y="2561719"/>
            <a:ext cx="136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dirty="0"/>
              <a:t>2</a:t>
            </a:r>
            <a:r>
              <a:rPr lang="en-US" sz="1600" b="1" dirty="0" smtClean="0"/>
              <a:t>: </a:t>
            </a:r>
            <a:r>
              <a:rPr lang="en-US" sz="1600" b="1" dirty="0" smtClean="0"/>
              <a:t>10/19/Sat</a:t>
            </a:r>
            <a:endParaRPr lang="en-US" sz="1600" b="1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6407726" y="3255216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816027" y="3473995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P2: 4/15/Sun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46391" y="2368329"/>
            <a:ext cx="1256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P3: </a:t>
            </a:r>
            <a:r>
              <a:rPr lang="en-US" sz="1600" b="1" dirty="0" smtClean="0"/>
              <a:t>11/9/Sat</a:t>
            </a:r>
            <a:endParaRPr lang="en-US" sz="16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5424420" y="2909452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61190" y="454253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P3: </a:t>
            </a:r>
            <a:r>
              <a:rPr lang="en-US" sz="1600" b="1" dirty="0" smtClean="0">
                <a:solidFill>
                  <a:srgbClr val="0070C0"/>
                </a:solidFill>
              </a:rPr>
              <a:t>12/15/Sun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3664527" y="4338967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0533" y="4149590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E: 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0533" y="4441753"/>
            <a:ext cx="12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416599" y="134991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32896" y="138407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012176" y="138939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411020" y="257392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0613" y="256330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484671" y="370873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310962" y="2869695"/>
            <a:ext cx="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48898" y="253679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704291" y="3864173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(Thanksgiving)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33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  <p:bldP spid="24" grpId="0"/>
      <p:bldP spid="29" grpId="0"/>
      <p:bldP spid="31" grpId="0"/>
      <p:bldP spid="34" grpId="0"/>
      <p:bldP spid="36" grpId="0"/>
      <p:bldP spid="38" grpId="0"/>
      <p:bldP spid="45" grpId="0"/>
      <p:bldP spid="46" grpId="0"/>
      <p:bldP spid="48" grpId="0"/>
      <p:bldP spid="50" grpId="0"/>
      <p:bldP spid="53" grpId="0"/>
      <p:bldP spid="54" grpId="0"/>
      <p:bldP spid="57" grpId="0"/>
      <p:bldP spid="60" grpId="0"/>
      <p:bldP spid="62" grpId="0"/>
      <p:bldP spid="64" grpId="0"/>
      <p:bldP spid="68" grpId="0"/>
      <p:bldP spid="70" grpId="0"/>
      <p:bldP spid="79" grpId="0"/>
      <p:bldP spid="80" grpId="0"/>
      <p:bldP spid="83" grpId="0"/>
      <p:bldP spid="84" grpId="0"/>
      <p:bldP spid="88" grpId="0"/>
      <p:bldP spid="120" grpId="0"/>
      <p:bldP spid="124" grpId="0"/>
      <p:bldP spid="125" grpId="0"/>
      <p:bldP spid="127" grpId="0"/>
      <p:bldP spid="128" grpId="0"/>
      <p:bldP spid="130" grpId="0"/>
      <p:bldP spid="4" grpId="0"/>
      <p:bldP spid="6" grpId="0"/>
      <p:bldP spid="133" grpId="0"/>
      <p:bldP spid="134" grpId="0"/>
      <p:bldP spid="135" grpId="0"/>
      <p:bldP spid="136" grpId="0"/>
      <p:bldP spid="137" grpId="0"/>
      <p:bldP spid="138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382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CANNOT: Use books, notes, computers, phones</a:t>
            </a:r>
          </a:p>
          <a:p>
            <a:pPr lvl="1"/>
            <a:r>
              <a:rPr lang="en-US" dirty="0" smtClean="0"/>
              <a:t>CAN: A cheat sheet</a:t>
            </a: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/>
              <a:t>A, A- for &gt;= 90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B-, B, B+, for &gt;= 75% and &lt; 90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C-, C, C+, for &gt;= 65% and &lt; 75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D, for &gt;= 60% and &lt; 65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F, for &lt; 60%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5944" y="2038350"/>
            <a:ext cx="2833255" cy="135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80760" y="2057400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computers in Lectures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31288" y="2719278"/>
            <a:ext cx="258256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760" y="2331720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cell phones in Lectures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9193" y="2795154"/>
            <a:ext cx="2666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you have something urgent,</a:t>
            </a:r>
          </a:p>
          <a:p>
            <a:r>
              <a:rPr lang="en-US" sz="1600" dirty="0" smtClean="0"/>
              <a:t>I will give you 5 min for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33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147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 (Integrated Development Environment)</a:t>
            </a:r>
          </a:p>
          <a:p>
            <a:pPr lvl="1"/>
            <a:r>
              <a:rPr lang="en-US" dirty="0" smtClean="0"/>
              <a:t>Main: Eclipse Java EE version</a:t>
            </a:r>
          </a:p>
          <a:p>
            <a:pPr lvl="1"/>
            <a:r>
              <a:rPr lang="en-US" dirty="0" smtClean="0"/>
              <a:t>Optional: NetBeans</a:t>
            </a:r>
          </a:p>
          <a:p>
            <a:r>
              <a:rPr lang="en-US" dirty="0" smtClean="0"/>
              <a:t>Java </a:t>
            </a:r>
            <a:r>
              <a:rPr lang="en-US" dirty="0"/>
              <a:t>w</a:t>
            </a:r>
            <a:r>
              <a:rPr lang="en-US" dirty="0" smtClean="0"/>
              <a:t>eb server</a:t>
            </a:r>
            <a:endParaRPr lang="en-US" dirty="0" smtClean="0"/>
          </a:p>
          <a:p>
            <a:pPr lvl="1"/>
            <a:r>
              <a:rPr lang="en-US" dirty="0" smtClean="0"/>
              <a:t>Tomcat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 (through XAMPP)</a:t>
            </a:r>
          </a:p>
          <a:p>
            <a:r>
              <a:rPr lang="en-US" dirty="0" smtClean="0"/>
              <a:t>Added technologies</a:t>
            </a:r>
          </a:p>
          <a:p>
            <a:pPr lvl="1"/>
            <a:r>
              <a:rPr lang="en-US" dirty="0" smtClean="0"/>
              <a:t>Though JAR libraries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5600" y="1428750"/>
            <a:ext cx="10668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JDK and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/>
          <a:lstStyle/>
          <a:p>
            <a:r>
              <a:rPr lang="en-US" dirty="0" smtClean="0"/>
              <a:t>Q1. What is the relationship between the JDK and the JRE?</a:t>
            </a:r>
          </a:p>
          <a:p>
            <a:pPr lvl="1"/>
            <a:r>
              <a:rPr lang="en-US" dirty="0" smtClean="0"/>
              <a:t>JRE: Can run compiled Java applications.</a:t>
            </a:r>
          </a:p>
          <a:p>
            <a:pPr lvl="1"/>
            <a:r>
              <a:rPr lang="en-US" dirty="0" smtClean="0"/>
              <a:t>JRE: Does not contain development tools.</a:t>
            </a:r>
          </a:p>
          <a:p>
            <a:pPr lvl="1"/>
            <a:r>
              <a:rPr lang="en-US" dirty="0" smtClean="0"/>
              <a:t>JDK: Contains JRE.</a:t>
            </a:r>
          </a:p>
          <a:p>
            <a:pPr lvl="1"/>
            <a:r>
              <a:rPr lang="en-US" dirty="0" smtClean="0"/>
              <a:t>JDK: Contains development tools.</a:t>
            </a:r>
          </a:p>
          <a:p>
            <a:pPr lvl="1"/>
            <a:r>
              <a:rPr lang="en-US" dirty="0" smtClean="0"/>
              <a:t>Tomcat requires JDK.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088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Q2. What is a servlet? What can a servlet do?</a:t>
            </a:r>
          </a:p>
          <a:p>
            <a:pPr lvl="1"/>
            <a:r>
              <a:rPr lang="en-US" dirty="0" smtClean="0"/>
              <a:t>A servlet is a </a:t>
            </a:r>
            <a:r>
              <a:rPr lang="en-US" dirty="0"/>
              <a:t>J</a:t>
            </a:r>
            <a:r>
              <a:rPr lang="en-US" dirty="0" smtClean="0"/>
              <a:t>ava class running inside a Java server.</a:t>
            </a:r>
          </a:p>
          <a:p>
            <a:pPr lvl="1"/>
            <a:r>
              <a:rPr lang="en-US" dirty="0" smtClean="0"/>
              <a:t>A servlet is capable of responding to HTTP requests.</a:t>
            </a:r>
          </a:p>
          <a:p>
            <a:r>
              <a:rPr lang="en-US" dirty="0" smtClean="0"/>
              <a:t>Q3. Can we use JDK to compile Java servlets?</a:t>
            </a:r>
          </a:p>
          <a:p>
            <a:pPr lvl="1"/>
            <a:r>
              <a:rPr lang="en-US" dirty="0" smtClean="0"/>
              <a:t>JDK = Java SE</a:t>
            </a:r>
          </a:p>
          <a:p>
            <a:pPr lvl="1"/>
            <a:r>
              <a:rPr lang="en-US" dirty="0" smtClean="0"/>
              <a:t>It requires Java EE to compile Java servlets.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8291" y="4095750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(Enterprise Edition)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044536"/>
            <a:ext cx="281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(Software Edition)</a:t>
            </a:r>
            <a:endParaRPr lang="en-US" sz="28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 Server and Web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Q4. Is Tomcat an </a:t>
            </a:r>
            <a:r>
              <a:rPr lang="en-US" i="1" dirty="0" smtClean="0"/>
              <a:t>application server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Application server: Implements </a:t>
            </a:r>
            <a:r>
              <a:rPr lang="en-US" i="1" dirty="0" smtClean="0"/>
              <a:t>entire</a:t>
            </a:r>
            <a:r>
              <a:rPr lang="en-US" dirty="0" smtClean="0"/>
              <a:t> Java EE specification.</a:t>
            </a:r>
          </a:p>
          <a:p>
            <a:pPr lvl="1"/>
            <a:r>
              <a:rPr lang="en-US" dirty="0" smtClean="0"/>
              <a:t>Web server: Implements only the Servlet, JSP, and JSTL specifications.</a:t>
            </a:r>
          </a:p>
          <a:p>
            <a:pPr lvl="1"/>
            <a:r>
              <a:rPr lang="en-US" dirty="0" smtClean="0"/>
              <a:t>Tomcat: Most popular Java web server.</a:t>
            </a:r>
          </a:p>
          <a:p>
            <a:pPr lvl="1"/>
            <a:r>
              <a:rPr lang="en-US" dirty="0" smtClean="0"/>
              <a:t>Tomcat: original reference implementation of the Java EE Servlet specification created by Sun Microsystems software engineers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/>
          <a:p>
            <a:fld id="{8C78CC57-8E1A-4179-95F0-2ED6BC64C1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36117</TotalTime>
  <Words>649</Words>
  <Application>Microsoft Office PowerPoint</Application>
  <PresentationFormat>On-screen Show (16:9)</PresentationFormat>
  <Paragraphs>141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1. Concepts, Terms, and Environment</vt:lpstr>
      <vt:lpstr>Textbook and Office Hours</vt:lpstr>
      <vt:lpstr>Work in Plan</vt:lpstr>
      <vt:lpstr>Specific Schedule</vt:lpstr>
      <vt:lpstr>Policies</vt:lpstr>
      <vt:lpstr>Development Environment</vt:lpstr>
      <vt:lpstr>Relationship between JDK and JRE</vt:lpstr>
      <vt:lpstr>Properties of a Servlet</vt:lpstr>
      <vt:lpstr>Application Server and Web Server</vt:lpstr>
      <vt:lpstr>Power of Tomcat</vt:lpstr>
      <vt:lpstr>Development Environment: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642</cp:revision>
  <cp:lastPrinted>2017-02-02T07:19:31Z</cp:lastPrinted>
  <dcterms:created xsi:type="dcterms:W3CDTF">2017-01-17T05:06:53Z</dcterms:created>
  <dcterms:modified xsi:type="dcterms:W3CDTF">2019-08-19T17:59:03Z</dcterms:modified>
</cp:coreProperties>
</file>