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326" r:id="rId3"/>
    <p:sldId id="327" r:id="rId4"/>
    <p:sldId id="328" r:id="rId5"/>
    <p:sldId id="329" r:id="rId6"/>
    <p:sldId id="330" r:id="rId7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ECCB5-F79F-484F-8C1C-ABE70AFA54D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DD085-56E0-4161-850B-643F6259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6C03-87DD-4698-B789-A6C14388761B}" type="datetime1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6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47CE-5D4E-421D-94B2-BD87329BD96E}" type="datetime1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6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E34-19E6-4B8F-962A-B4830110CEB9}" type="datetime1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3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9AD-B69F-4304-8E74-C1C9F78BBDB4}" type="datetime1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fld id="{8C78CC57-8E1A-4179-95F0-2ED6BC64C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1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EC7-2742-49A7-A7C8-5EAA01492B70}" type="datetime1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1BE-B033-48AB-B42F-492A8C2B2CC8}" type="datetime1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7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7D11-1535-40C7-9087-FFAE87857DD9}" type="datetime1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F2D-CBD1-498B-904E-7A443CDBDE48}" type="datetime1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7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0265-A8FB-4EA0-938F-6910CFAC7CB5}" type="datetime1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E387-9B0F-49A0-8106-777289033FD6}" type="datetime1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EE7D-E04E-431B-BE4E-5427BC6F0CDB}" type="datetime1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E6C0-FD0C-400E-BECD-78B00266F690}" type="datetime1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5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276350"/>
            <a:ext cx="8839200" cy="1102519"/>
          </a:xfrm>
        </p:spPr>
        <p:txBody>
          <a:bodyPr>
            <a:normAutofit/>
          </a:bodyPr>
          <a:lstStyle/>
          <a:p>
            <a:r>
              <a:rPr lang="en-US" dirty="0" smtClean="0"/>
              <a:t>Lecture 2. Servlet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1350"/>
            <a:ext cx="6400800" cy="1314450"/>
          </a:xfrm>
        </p:spPr>
        <p:txBody>
          <a:bodyPr/>
          <a:lstStyle/>
          <a:p>
            <a:r>
              <a:rPr lang="en-US" dirty="0" smtClean="0"/>
              <a:t>Dr. He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228601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Fall</a:t>
            </a:r>
            <a:r>
              <a:rPr lang="en-US" sz="2400" dirty="0" smtClean="0"/>
              <a:t> 2019, </a:t>
            </a:r>
            <a:r>
              <a:rPr lang="en-US" sz="2400" dirty="0" smtClean="0"/>
              <a:t>CS4010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919355" y="4384965"/>
            <a:ext cx="240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(8</a:t>
            </a:r>
            <a:r>
              <a:rPr lang="en-US" sz="2400" dirty="0" smtClean="0"/>
              <a:t>/26)-(9/4)/2019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2566550"/>
            <a:ext cx="206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(Chapter 5)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73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91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Our First Servlet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50"/>
            <a:ext cx="8229600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Create a “Hello World” servlet</a:t>
            </a:r>
          </a:p>
          <a:p>
            <a:pPr lvl="1"/>
            <a:r>
              <a:rPr lang="en-US" sz="2400" dirty="0" smtClean="0"/>
              <a:t>Assume that the development environment is ready</a:t>
            </a:r>
          </a:p>
          <a:p>
            <a:pPr lvl="1"/>
            <a:r>
              <a:rPr lang="en-US" sz="2400" dirty="0" smtClean="0"/>
              <a:t>Create a simple web application project</a:t>
            </a:r>
          </a:p>
          <a:p>
            <a:pPr lvl="1"/>
            <a:r>
              <a:rPr lang="en-US" sz="2400" dirty="0" smtClean="0"/>
              <a:t>Create a Java package for the servlet</a:t>
            </a:r>
          </a:p>
          <a:p>
            <a:pPr lvl="1"/>
            <a:r>
              <a:rPr lang="en-US" sz="2400" dirty="0" smtClean="0"/>
              <a:t>Create a servlet (skeleton) class</a:t>
            </a:r>
          </a:p>
          <a:p>
            <a:pPr lvl="1"/>
            <a:r>
              <a:rPr lang="en-US" sz="2400" dirty="0" smtClean="0"/>
              <a:t>Configure the servlet (explicit or implicit)</a:t>
            </a:r>
          </a:p>
          <a:p>
            <a:pPr lvl="2"/>
            <a:r>
              <a:rPr lang="en-US" sz="2000" dirty="0" smtClean="0"/>
              <a:t>Servlet name, URL mapping, etc.</a:t>
            </a:r>
          </a:p>
          <a:p>
            <a:pPr lvl="1"/>
            <a:r>
              <a:rPr lang="en-US" sz="2400" dirty="0" smtClean="0"/>
              <a:t>Compile the servlet</a:t>
            </a:r>
          </a:p>
          <a:p>
            <a:pPr lvl="1"/>
            <a:r>
              <a:rPr lang="en-US" sz="2400" dirty="0" smtClean="0"/>
              <a:t>Run the web application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Welcome File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3944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Role of a welcome file</a:t>
            </a:r>
          </a:p>
          <a:p>
            <a:pPr lvl="1"/>
            <a:r>
              <a:rPr lang="en-US" sz="2400" dirty="0" smtClean="0"/>
              <a:t>For a web application, what is the first file to visit?</a:t>
            </a:r>
          </a:p>
          <a:p>
            <a:pPr lvl="1"/>
            <a:r>
              <a:rPr lang="en-US" sz="2400" dirty="0" smtClean="0"/>
              <a:t>For a folder in a web application, what is the default file?</a:t>
            </a:r>
          </a:p>
          <a:p>
            <a:r>
              <a:rPr lang="en-US" sz="2800" dirty="0" smtClean="0"/>
              <a:t>Set multiple welcome files</a:t>
            </a:r>
          </a:p>
          <a:p>
            <a:r>
              <a:rPr lang="en-US" sz="2800" dirty="0" smtClean="0"/>
              <a:t>Difference between a physical file and a logical name for a welcome file.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4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Deployment Descriptor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8862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Role of deployment descriptor</a:t>
            </a:r>
          </a:p>
          <a:p>
            <a:pPr lvl="1"/>
            <a:r>
              <a:rPr lang="en-US" sz="2400" dirty="0" smtClean="0"/>
              <a:t>How the application should be deployed</a:t>
            </a:r>
          </a:p>
          <a:p>
            <a:pPr lvl="1"/>
            <a:r>
              <a:rPr lang="en-US" sz="2400" dirty="0" smtClean="0"/>
              <a:t>Configure: listeners, </a:t>
            </a:r>
            <a:r>
              <a:rPr lang="en-US" sz="2400" u="sng" dirty="0" smtClean="0"/>
              <a:t>servlets</a:t>
            </a:r>
            <a:r>
              <a:rPr lang="en-US" sz="2400" dirty="0" smtClean="0"/>
              <a:t>, filters, and more</a:t>
            </a:r>
          </a:p>
          <a:p>
            <a:r>
              <a:rPr lang="en-US" sz="2800" dirty="0" smtClean="0"/>
              <a:t>Create multiple instances of a servlet</a:t>
            </a:r>
          </a:p>
          <a:p>
            <a:pPr lvl="1"/>
            <a:r>
              <a:rPr lang="en-US" sz="2400" dirty="0" smtClean="0"/>
              <a:t>Usually we use one instance of a servlet</a:t>
            </a:r>
          </a:p>
          <a:p>
            <a:pPr lvl="1"/>
            <a:r>
              <a:rPr lang="en-US" sz="2400" dirty="0" smtClean="0"/>
              <a:t>One instance can generate multiple threads to serve the clients.</a:t>
            </a:r>
          </a:p>
          <a:p>
            <a:r>
              <a:rPr lang="en-US" sz="2800" dirty="0" smtClean="0"/>
              <a:t>Map multiple URLs to the same servlet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6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044" y="12123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Explicit Servlet Configuration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262" y="703064"/>
            <a:ext cx="8229600" cy="3394472"/>
          </a:xfrm>
        </p:spPr>
        <p:txBody>
          <a:bodyPr/>
          <a:lstStyle/>
          <a:p>
            <a:r>
              <a:rPr lang="en-US" sz="2800" dirty="0" smtClean="0"/>
              <a:t>Example</a:t>
            </a:r>
          </a:p>
          <a:p>
            <a:pPr lvl="1"/>
            <a:r>
              <a:rPr lang="en-US" sz="2400" dirty="0" smtClean="0"/>
              <a:t>In </a:t>
            </a:r>
            <a:r>
              <a:rPr lang="en-US" sz="2400" dirty="0" smtClean="0">
                <a:latin typeface="Comic Sans MS" panose="030F0702030302020204" pitchFamily="66" charset="0"/>
              </a:rPr>
              <a:t>web.xml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2673" y="1661567"/>
            <a:ext cx="80730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&lt;servlet&gt;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   &lt;servlet-name&gt;</a:t>
            </a:r>
            <a:r>
              <a:rPr lang="en-US" sz="2000" dirty="0" err="1" smtClean="0">
                <a:latin typeface="Comic Sans MS" panose="030F0702030302020204" pitchFamily="66" charset="0"/>
              </a:rPr>
              <a:t>HelloServlet</a:t>
            </a:r>
            <a:r>
              <a:rPr lang="en-US" sz="2000" dirty="0" smtClean="0">
                <a:latin typeface="Comic Sans MS" panose="030F0702030302020204" pitchFamily="66" charset="0"/>
              </a:rPr>
              <a:t>&lt;/servlet-name&gt;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   &lt;servlet-class&gt;</a:t>
            </a:r>
            <a:r>
              <a:rPr lang="en-US" sz="2000" dirty="0" err="1" smtClean="0">
                <a:latin typeface="Comic Sans MS" panose="030F0702030302020204" pitchFamily="66" charset="0"/>
              </a:rPr>
              <a:t>edu.umsl.java.servlet.HelloServlet</a:t>
            </a:r>
            <a:r>
              <a:rPr lang="en-US" sz="2000" dirty="0" smtClean="0">
                <a:latin typeface="Comic Sans MS" panose="030F0702030302020204" pitchFamily="66" charset="0"/>
              </a:rPr>
              <a:t>&lt;/servlet-class&gt;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&lt;/servlet&gt;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2778" y="1228808"/>
            <a:ext cx="324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a servlet instance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217637" y="1667922"/>
            <a:ext cx="1068094" cy="2481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2673" y="3340119"/>
            <a:ext cx="67185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&lt;servlet-mapping&gt;</a:t>
            </a:r>
            <a:br>
              <a:rPr lang="en-US" sz="2400" dirty="0" smtClean="0">
                <a:latin typeface="Comic Sans MS" panose="030F0702030302020204" pitchFamily="66" charset="0"/>
              </a:rPr>
            </a:br>
            <a:r>
              <a:rPr lang="en-US" sz="2400" dirty="0" smtClean="0">
                <a:latin typeface="Comic Sans MS" panose="030F0702030302020204" pitchFamily="66" charset="0"/>
              </a:rPr>
              <a:t>    &lt;servlet-name&gt;</a:t>
            </a:r>
            <a:r>
              <a:rPr lang="en-US" sz="2400" dirty="0" err="1">
                <a:latin typeface="Comic Sans MS" panose="030F0702030302020204" pitchFamily="66" charset="0"/>
              </a:rPr>
              <a:t>H</a:t>
            </a:r>
            <a:r>
              <a:rPr lang="en-US" sz="2400" dirty="0" err="1" smtClean="0">
                <a:latin typeface="Comic Sans MS" panose="030F0702030302020204" pitchFamily="66" charset="0"/>
              </a:rPr>
              <a:t>elloServlet</a:t>
            </a:r>
            <a:r>
              <a:rPr lang="en-US" sz="2400" dirty="0" smtClean="0">
                <a:latin typeface="Comic Sans MS" panose="030F0702030302020204" pitchFamily="66" charset="0"/>
              </a:rPr>
              <a:t>&lt;/servlet-name&gt;</a:t>
            </a:r>
            <a:br>
              <a:rPr lang="en-US" sz="2400" dirty="0" smtClean="0">
                <a:latin typeface="Comic Sans MS" panose="030F0702030302020204" pitchFamily="66" charset="0"/>
              </a:rPr>
            </a:br>
            <a:r>
              <a:rPr lang="en-US" sz="2400" dirty="0" smtClean="0">
                <a:latin typeface="Comic Sans MS" panose="030F0702030302020204" pitchFamily="66" charset="0"/>
              </a:rPr>
              <a:t>    &lt;</a:t>
            </a:r>
            <a:r>
              <a:rPr lang="en-US" sz="2400" dirty="0" err="1" smtClean="0">
                <a:latin typeface="Comic Sans MS" panose="030F0702030302020204" pitchFamily="66" charset="0"/>
              </a:rPr>
              <a:t>url</a:t>
            </a:r>
            <a:r>
              <a:rPr lang="en-US" sz="2400" dirty="0" smtClean="0">
                <a:latin typeface="Comic Sans MS" panose="030F0702030302020204" pitchFamily="66" charset="0"/>
              </a:rPr>
              <a:t>-pattern&gt;/greeting&lt;/</a:t>
            </a:r>
            <a:r>
              <a:rPr lang="en-US" sz="2400" dirty="0" err="1" smtClean="0">
                <a:latin typeface="Comic Sans MS" panose="030F0702030302020204" pitchFamily="66" charset="0"/>
              </a:rPr>
              <a:t>url</a:t>
            </a:r>
            <a:r>
              <a:rPr lang="en-US" sz="2400" dirty="0" smtClean="0">
                <a:latin typeface="Comic Sans MS" panose="030F0702030302020204" pitchFamily="66" charset="0"/>
              </a:rPr>
              <a:t>-pattern&gt;</a:t>
            </a:r>
            <a:br>
              <a:rPr lang="en-US" sz="2400" dirty="0" smtClean="0">
                <a:latin typeface="Comic Sans MS" panose="030F0702030302020204" pitchFamily="66" charset="0"/>
              </a:rPr>
            </a:br>
            <a:r>
              <a:rPr lang="en-US" sz="2400" dirty="0" smtClean="0">
                <a:latin typeface="Comic Sans MS" panose="030F0702030302020204" pitchFamily="66" charset="0"/>
              </a:rPr>
              <a:t>&lt;/servlet-mapping&gt;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8246" y="2965444"/>
            <a:ext cx="3000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Map a servlet to a URL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805282" y="3357859"/>
            <a:ext cx="1068094" cy="2481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88980" y="4572000"/>
            <a:ext cx="3544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Logical name of the servlet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 flipV="1">
            <a:off x="3746296" y="4499264"/>
            <a:ext cx="942684" cy="3035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0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Map Multiple URLs to One Servlet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Example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932709"/>
            <a:ext cx="67185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&lt;servlet-mapping&gt;</a:t>
            </a:r>
            <a:br>
              <a:rPr lang="en-US" sz="2400" dirty="0" smtClean="0">
                <a:latin typeface="Comic Sans MS" panose="030F0702030302020204" pitchFamily="66" charset="0"/>
              </a:rPr>
            </a:br>
            <a:r>
              <a:rPr lang="en-US" sz="2400" dirty="0" smtClean="0">
                <a:latin typeface="Comic Sans MS" panose="030F0702030302020204" pitchFamily="66" charset="0"/>
              </a:rPr>
              <a:t>    &lt;servlet-name&gt;</a:t>
            </a:r>
            <a:r>
              <a:rPr lang="en-US" sz="2400" dirty="0" err="1">
                <a:latin typeface="Comic Sans MS" panose="030F0702030302020204" pitchFamily="66" charset="0"/>
              </a:rPr>
              <a:t>H</a:t>
            </a:r>
            <a:r>
              <a:rPr lang="en-US" sz="2400" dirty="0" err="1" smtClean="0">
                <a:latin typeface="Comic Sans MS" panose="030F0702030302020204" pitchFamily="66" charset="0"/>
              </a:rPr>
              <a:t>elloServlet</a:t>
            </a:r>
            <a:r>
              <a:rPr lang="en-US" sz="2400" dirty="0" smtClean="0">
                <a:latin typeface="Comic Sans MS" panose="030F0702030302020204" pitchFamily="66" charset="0"/>
              </a:rPr>
              <a:t>&lt;/servlet-name&gt;</a:t>
            </a:r>
            <a:br>
              <a:rPr lang="en-US" sz="2400" dirty="0" smtClean="0">
                <a:latin typeface="Comic Sans MS" panose="030F0702030302020204" pitchFamily="66" charset="0"/>
              </a:rPr>
            </a:br>
            <a:r>
              <a:rPr lang="en-US" sz="2400" dirty="0" smtClean="0">
                <a:latin typeface="Comic Sans MS" panose="030F0702030302020204" pitchFamily="66" charset="0"/>
              </a:rPr>
              <a:t>    &lt;</a:t>
            </a:r>
            <a:r>
              <a:rPr lang="en-US" sz="2400" dirty="0" err="1" smtClean="0">
                <a:latin typeface="Comic Sans MS" panose="030F0702030302020204" pitchFamily="66" charset="0"/>
              </a:rPr>
              <a:t>url</a:t>
            </a:r>
            <a:r>
              <a:rPr lang="en-US" sz="2400" dirty="0" smtClean="0">
                <a:latin typeface="Comic Sans MS" panose="030F0702030302020204" pitchFamily="66" charset="0"/>
              </a:rPr>
              <a:t>-pattern&gt;/greeting&lt;/</a:t>
            </a:r>
            <a:r>
              <a:rPr lang="en-US" sz="2400" dirty="0" err="1" smtClean="0">
                <a:latin typeface="Comic Sans MS" panose="030F0702030302020204" pitchFamily="66" charset="0"/>
              </a:rPr>
              <a:t>url</a:t>
            </a:r>
            <a:r>
              <a:rPr lang="en-US" sz="2400" dirty="0" smtClean="0">
                <a:latin typeface="Comic Sans MS" panose="030F0702030302020204" pitchFamily="66" charset="0"/>
              </a:rPr>
              <a:t>-pattern&gt;</a:t>
            </a:r>
            <a:br>
              <a:rPr lang="en-US" sz="2400" dirty="0" smtClean="0">
                <a:latin typeface="Comic Sans MS" panose="030F0702030302020204" pitchFamily="66" charset="0"/>
              </a:rPr>
            </a:br>
            <a:r>
              <a:rPr lang="en-US" sz="2400" dirty="0" smtClean="0">
                <a:latin typeface="Comic Sans MS" panose="030F0702030302020204" pitchFamily="66" charset="0"/>
              </a:rPr>
              <a:t>    &lt;</a:t>
            </a:r>
            <a:r>
              <a:rPr lang="en-US" sz="2400" dirty="0" err="1" smtClean="0">
                <a:latin typeface="Comic Sans MS" panose="030F0702030302020204" pitchFamily="66" charset="0"/>
              </a:rPr>
              <a:t>url</a:t>
            </a:r>
            <a:r>
              <a:rPr lang="en-US" sz="2400" dirty="0" smtClean="0">
                <a:latin typeface="Comic Sans MS" panose="030F0702030302020204" pitchFamily="66" charset="0"/>
              </a:rPr>
              <a:t>-pattern&gt;/salutation&lt;/</a:t>
            </a:r>
            <a:r>
              <a:rPr lang="en-US" sz="2400" dirty="0" err="1" smtClean="0">
                <a:latin typeface="Comic Sans MS" panose="030F0702030302020204" pitchFamily="66" charset="0"/>
              </a:rPr>
              <a:t>url</a:t>
            </a:r>
            <a:r>
              <a:rPr lang="en-US" sz="2400" dirty="0" smtClean="0">
                <a:latin typeface="Comic Sans MS" panose="030F0702030302020204" pitchFamily="66" charset="0"/>
              </a:rPr>
              <a:t>-pattern&gt;</a:t>
            </a:r>
            <a:br>
              <a:rPr lang="en-US" sz="2400" dirty="0" smtClean="0">
                <a:latin typeface="Comic Sans MS" panose="030F0702030302020204" pitchFamily="66" charset="0"/>
              </a:rPr>
            </a:br>
            <a:r>
              <a:rPr lang="en-US" sz="2400" dirty="0" smtClean="0">
                <a:latin typeface="Comic Sans MS" panose="030F0702030302020204" pitchFamily="66" charset="0"/>
              </a:rPr>
              <a:t>    &lt;</a:t>
            </a:r>
            <a:r>
              <a:rPr lang="en-US" sz="2400" dirty="0" err="1" smtClean="0">
                <a:latin typeface="Comic Sans MS" panose="030F0702030302020204" pitchFamily="66" charset="0"/>
              </a:rPr>
              <a:t>url</a:t>
            </a:r>
            <a:r>
              <a:rPr lang="en-US" sz="2400" dirty="0" smtClean="0">
                <a:latin typeface="Comic Sans MS" panose="030F0702030302020204" pitchFamily="66" charset="0"/>
              </a:rPr>
              <a:t>-pattern&gt;/</a:t>
            </a:r>
            <a:r>
              <a:rPr lang="en-US" sz="2400" dirty="0" err="1" smtClean="0">
                <a:latin typeface="Comic Sans MS" panose="030F0702030302020204" pitchFamily="66" charset="0"/>
              </a:rPr>
              <a:t>wazzup</a:t>
            </a:r>
            <a:r>
              <a:rPr lang="en-US" sz="2400" dirty="0" smtClean="0">
                <a:latin typeface="Comic Sans MS" panose="030F0702030302020204" pitchFamily="66" charset="0"/>
              </a:rPr>
              <a:t>&lt;/</a:t>
            </a:r>
            <a:r>
              <a:rPr lang="en-US" sz="2400" dirty="0" err="1" smtClean="0">
                <a:latin typeface="Comic Sans MS" panose="030F0702030302020204" pitchFamily="66" charset="0"/>
              </a:rPr>
              <a:t>url</a:t>
            </a:r>
            <a:r>
              <a:rPr lang="en-US" sz="2400" dirty="0" smtClean="0">
                <a:latin typeface="Comic Sans MS" panose="030F0702030302020204" pitchFamily="66" charset="0"/>
              </a:rPr>
              <a:t>-pattern&gt;</a:t>
            </a:r>
            <a:br>
              <a:rPr lang="en-US" sz="2400" dirty="0" smtClean="0">
                <a:latin typeface="Comic Sans MS" panose="030F0702030302020204" pitchFamily="66" charset="0"/>
              </a:rPr>
            </a:br>
            <a:r>
              <a:rPr lang="en-US" sz="2400" dirty="0" smtClean="0">
                <a:latin typeface="Comic Sans MS" panose="030F0702030302020204" pitchFamily="66" charset="0"/>
              </a:rPr>
              <a:t>&lt;/servlet-mapping&gt;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4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47390</TotalTime>
  <Words>245</Words>
  <Application>Microsoft Office PowerPoint</Application>
  <PresentationFormat>On-screen Show (16:9)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Lecture 2. Servlet Basics</vt:lpstr>
      <vt:lpstr>Our First Servlet</vt:lpstr>
      <vt:lpstr>Welcome File</vt:lpstr>
      <vt:lpstr>Deployment Descriptor</vt:lpstr>
      <vt:lpstr>Explicit Servlet Configuration</vt:lpstr>
      <vt:lpstr>Map Multiple URLs to One Servlet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Administrator</dc:creator>
  <cp:lastModifiedBy>Administrator</cp:lastModifiedBy>
  <cp:revision>662</cp:revision>
  <cp:lastPrinted>2017-02-02T07:19:31Z</cp:lastPrinted>
  <dcterms:created xsi:type="dcterms:W3CDTF">2017-01-17T05:06:53Z</dcterms:created>
  <dcterms:modified xsi:type="dcterms:W3CDTF">2019-08-24T17:52:40Z</dcterms:modified>
</cp:coreProperties>
</file>