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ECCB5-F79F-484F-8C1C-ABE70AFA54D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DD085-56E0-4161-850B-643F6259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6C03-87DD-4698-B789-A6C14388761B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6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47CE-5D4E-421D-94B2-BD87329BD96E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E34-19E6-4B8F-962A-B4830110CEB9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3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9AD-B69F-4304-8E74-C1C9F78BBDB4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fld id="{8C78CC57-8E1A-4179-95F0-2ED6BC64C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1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EC7-2742-49A7-A7C8-5EAA01492B70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1BE-B033-48AB-B42F-492A8C2B2CC8}" type="datetime1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7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7D11-1535-40C7-9087-FFAE87857DD9}" type="datetime1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F2D-CBD1-498B-904E-7A443CDBDE48}" type="datetime1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7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0265-A8FB-4EA0-938F-6910CFAC7CB5}" type="datetime1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E387-9B0F-49A0-8106-777289033FD6}" type="datetime1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EE7D-E04E-431B-BE4E-5427BC6F0CDB}" type="datetime1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E6C0-FD0C-400E-BECD-78B00266F690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5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276350"/>
            <a:ext cx="8839200" cy="1102519"/>
          </a:xfrm>
        </p:spPr>
        <p:txBody>
          <a:bodyPr>
            <a:normAutofit/>
          </a:bodyPr>
          <a:lstStyle/>
          <a:p>
            <a:r>
              <a:rPr lang="en-US" dirty="0" smtClean="0"/>
              <a:t>Lecture 2. Servlet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1350"/>
            <a:ext cx="6400800" cy="1314450"/>
          </a:xfrm>
        </p:spPr>
        <p:txBody>
          <a:bodyPr/>
          <a:lstStyle/>
          <a:p>
            <a:r>
              <a:rPr lang="en-US" dirty="0" smtClean="0"/>
              <a:t>Dr. He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228601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Fall</a:t>
            </a:r>
            <a:r>
              <a:rPr lang="en-US" sz="2400" dirty="0" smtClean="0"/>
              <a:t> 2019, </a:t>
            </a:r>
            <a:r>
              <a:rPr lang="en-US" sz="2400" dirty="0" smtClean="0"/>
              <a:t>CS4010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919355" y="4384965"/>
            <a:ext cx="240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(8</a:t>
            </a:r>
            <a:r>
              <a:rPr lang="en-US" sz="2400" dirty="0" smtClean="0"/>
              <a:t>/26)-(9/9)/2019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2566550"/>
            <a:ext cx="206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(Chapter 5)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73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82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Use Annotations?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44005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Rely on processing tools</a:t>
            </a:r>
          </a:p>
          <a:p>
            <a:pPr lvl="1"/>
            <a:r>
              <a:rPr lang="en-US" sz="2400" dirty="0" smtClean="0"/>
              <a:t>You need to use annotations that your processing tool understands.</a:t>
            </a:r>
          </a:p>
          <a:p>
            <a:r>
              <a:rPr lang="en-US" sz="2800" dirty="0" smtClean="0"/>
              <a:t>Main uses</a:t>
            </a:r>
          </a:p>
          <a:p>
            <a:pPr lvl="1"/>
            <a:r>
              <a:rPr lang="en-US" sz="2400" dirty="0" smtClean="0"/>
              <a:t>Automatic generation of auxiliary files, such as deployment descriptor or bean information classes</a:t>
            </a:r>
          </a:p>
          <a:p>
            <a:pPr lvl="1"/>
            <a:r>
              <a:rPr lang="en-US" sz="2400" dirty="0" smtClean="0"/>
              <a:t>Automatic generation of code for testing, logging, transaction semantics, and so on</a:t>
            </a:r>
          </a:p>
          <a:p>
            <a:r>
              <a:rPr lang="en-US" sz="2800" dirty="0" smtClean="0"/>
              <a:t>Purpose</a:t>
            </a:r>
          </a:p>
          <a:p>
            <a:pPr lvl="1"/>
            <a:r>
              <a:rPr lang="en-US" sz="2400" dirty="0" smtClean="0"/>
              <a:t>Make the configuration easier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581400" y="4400550"/>
            <a:ext cx="9144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90800" y="4031218"/>
            <a:ext cx="552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Cannot completely replace the XML-based configuration.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7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77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Dirty Work in Web Container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Convert the raw HTTP request to a Java object (</a:t>
            </a:r>
            <a:r>
              <a:rPr lang="en-US" sz="2800" dirty="0" err="1" smtClean="0">
                <a:latin typeface="Comic Sans MS" panose="030F0702030302020204" pitchFamily="66" charset="0"/>
              </a:rPr>
              <a:t>HttpServletRequest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nterpreting the request and reading the headers and parameters from the </a:t>
            </a:r>
            <a:r>
              <a:rPr lang="en-US" sz="2400" u="sng" dirty="0" smtClean="0"/>
              <a:t>socket</a:t>
            </a:r>
          </a:p>
          <a:p>
            <a:r>
              <a:rPr lang="en-US" sz="2800" dirty="0" smtClean="0"/>
              <a:t>Convert the returned Java object (</a:t>
            </a:r>
            <a:r>
              <a:rPr lang="en-US" sz="2800" dirty="0" err="1" smtClean="0">
                <a:latin typeface="Comic Sans MS" panose="030F0702030302020204" pitchFamily="66" charset="0"/>
              </a:rPr>
              <a:t>HttpServletResponse</a:t>
            </a:r>
            <a:r>
              <a:rPr lang="en-US" sz="2800" dirty="0" smtClean="0"/>
              <a:t>) to the raw HTTP response</a:t>
            </a:r>
          </a:p>
          <a:p>
            <a:pPr lvl="1"/>
            <a:r>
              <a:rPr lang="en-US" sz="2400" dirty="0"/>
              <a:t>F</a:t>
            </a:r>
            <a:r>
              <a:rPr lang="en-US" sz="2400" dirty="0" smtClean="0"/>
              <a:t>ormatting the response headers and body and writing them back to the socket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0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Servlet Life </a:t>
            </a:r>
            <a:r>
              <a:rPr lang="en-US" sz="3600" dirty="0"/>
              <a:t>C</a:t>
            </a:r>
            <a:r>
              <a:rPr lang="en-US" sz="3600" dirty="0" smtClean="0"/>
              <a:t>ycle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2950"/>
            <a:ext cx="8229600" cy="4191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 servlet life cycle can be defined as the entire process from its creation till the destruction:</a:t>
            </a:r>
          </a:p>
          <a:p>
            <a:pPr lvl="1"/>
            <a:r>
              <a:rPr lang="en-US" sz="2600" dirty="0" smtClean="0"/>
              <a:t>The servlet is initialized by calling the </a:t>
            </a:r>
            <a:r>
              <a:rPr lang="en-US" sz="2600" dirty="0" err="1" smtClean="0">
                <a:latin typeface="Comic Sans MS" panose="030F0702030302020204" pitchFamily="66" charset="0"/>
              </a:rPr>
              <a:t>init</a:t>
            </a:r>
            <a:r>
              <a:rPr lang="en-US" sz="2600" dirty="0" smtClean="0">
                <a:latin typeface="Comic Sans MS" panose="030F0702030302020204" pitchFamily="66" charset="0"/>
              </a:rPr>
              <a:t> () </a:t>
            </a:r>
            <a:r>
              <a:rPr lang="en-US" sz="2600" dirty="0" smtClean="0"/>
              <a:t>method.</a:t>
            </a:r>
          </a:p>
          <a:p>
            <a:pPr lvl="1"/>
            <a:r>
              <a:rPr lang="en-US" sz="2600" dirty="0" smtClean="0"/>
              <a:t>The servlet calls </a:t>
            </a:r>
            <a:r>
              <a:rPr lang="en-US" sz="2600" dirty="0" smtClean="0">
                <a:latin typeface="Comic Sans MS" panose="030F0702030302020204" pitchFamily="66" charset="0"/>
              </a:rPr>
              <a:t>service() </a:t>
            </a:r>
            <a:r>
              <a:rPr lang="en-US" sz="2600" dirty="0" smtClean="0"/>
              <a:t>method to process a client′s request.</a:t>
            </a:r>
          </a:p>
          <a:p>
            <a:pPr lvl="1"/>
            <a:r>
              <a:rPr lang="en-US" sz="2600" dirty="0" smtClean="0"/>
              <a:t>The servlet is terminated by calling the </a:t>
            </a:r>
            <a:r>
              <a:rPr lang="en-US" sz="2600" dirty="0" smtClean="0">
                <a:latin typeface="Comic Sans MS" panose="030F0702030302020204" pitchFamily="66" charset="0"/>
              </a:rPr>
              <a:t>destroy() </a:t>
            </a:r>
            <a:r>
              <a:rPr lang="en-US" sz="2600" dirty="0" smtClean="0"/>
              <a:t>method.</a:t>
            </a:r>
          </a:p>
          <a:p>
            <a:pPr lvl="1"/>
            <a:r>
              <a:rPr lang="en-US" sz="2600" dirty="0" smtClean="0"/>
              <a:t>Finally, servlet is garbage collected by the garbage collector of the JVM.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0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Life Cycle: </a:t>
            </a:r>
            <a:r>
              <a:rPr lang="en-US" sz="3600" dirty="0" err="1" smtClean="0">
                <a:latin typeface="Comic Sans MS" panose="030F0702030302020204" pitchFamily="66" charset="0"/>
              </a:rPr>
              <a:t>init</a:t>
            </a:r>
            <a:r>
              <a:rPr lang="en-US" sz="3600" dirty="0" smtClean="0"/>
              <a:t> Method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733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Calling </a:t>
            </a:r>
            <a:r>
              <a:rPr lang="en-US" sz="2800" dirty="0" err="1" smtClean="0">
                <a:latin typeface="Comic Sans MS" panose="030F0702030302020204" pitchFamily="66" charset="0"/>
              </a:rPr>
              <a:t>init</a:t>
            </a:r>
            <a:r>
              <a:rPr lang="en-US" sz="2800" dirty="0" smtClean="0"/>
              <a:t> method</a:t>
            </a:r>
          </a:p>
          <a:p>
            <a:pPr lvl="1"/>
            <a:r>
              <a:rPr lang="en-US" sz="2400" dirty="0" smtClean="0"/>
              <a:t>When a web container first starts a servlet, it calls that servlet’s </a:t>
            </a:r>
            <a:r>
              <a:rPr lang="en-US" sz="2400" dirty="0" err="1" smtClean="0">
                <a:latin typeface="Comic Sans MS" panose="030F0702030302020204" pitchFamily="66" charset="0"/>
              </a:rPr>
              <a:t>init</a:t>
            </a:r>
            <a:r>
              <a:rPr lang="en-US" sz="2400" dirty="0" smtClean="0"/>
              <a:t> method.</a:t>
            </a:r>
          </a:p>
          <a:p>
            <a:pPr lvl="1"/>
            <a:r>
              <a:rPr lang="en-US" sz="2400" dirty="0" err="1" smtClean="0">
                <a:latin typeface="Comic Sans MS" panose="030F0702030302020204" pitchFamily="66" charset="0"/>
              </a:rPr>
              <a:t>init</a:t>
            </a:r>
            <a:r>
              <a:rPr lang="en-US" sz="2400" dirty="0" smtClean="0"/>
              <a:t> is called after the servlet is constructed but before it can respond to the first request.</a:t>
            </a:r>
          </a:p>
          <a:p>
            <a:pPr lvl="1"/>
            <a:r>
              <a:rPr lang="en-US" sz="2400" dirty="0"/>
              <a:t>Y</a:t>
            </a:r>
            <a:r>
              <a:rPr lang="en-US" sz="2400" dirty="0" smtClean="0"/>
              <a:t>ou may use this method to read a properties file or connect to a database using JDBC.</a:t>
            </a:r>
          </a:p>
          <a:p>
            <a:pPr lvl="2"/>
            <a:r>
              <a:rPr lang="en-US" sz="2000" dirty="0" smtClean="0"/>
              <a:t>Keep the database connection object open or close?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1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Understanding HTTP Request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516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HTTP request is a text stream (with which binary files can be attached) that follows the HTTP protocol.</a:t>
            </a:r>
          </a:p>
          <a:p>
            <a:r>
              <a:rPr lang="en-US" sz="2800" dirty="0" smtClean="0"/>
              <a:t>Key elements of the request stream</a:t>
            </a:r>
          </a:p>
          <a:p>
            <a:pPr lvl="1"/>
            <a:r>
              <a:rPr lang="en-US" sz="2400" dirty="0" smtClean="0"/>
              <a:t>HTTP method (the action to be performed)</a:t>
            </a:r>
          </a:p>
          <a:p>
            <a:pPr lvl="1"/>
            <a:r>
              <a:rPr lang="en-US" sz="2400" dirty="0" smtClean="0"/>
              <a:t>The page to access (a URL)</a:t>
            </a:r>
          </a:p>
          <a:p>
            <a:pPr lvl="1"/>
            <a:r>
              <a:rPr lang="en-US" sz="2400" dirty="0" smtClean="0"/>
              <a:t>Form parameters (like arguments to a method)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6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2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Structure of an HTTP Response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/>
          <a:lstStyle/>
          <a:p>
            <a:r>
              <a:rPr lang="en-US" sz="2800" dirty="0" smtClean="0"/>
              <a:t>A status line</a:t>
            </a:r>
          </a:p>
          <a:p>
            <a:pPr lvl="1"/>
            <a:r>
              <a:rPr lang="en-US" sz="2400" dirty="0" smtClean="0"/>
              <a:t>The protocol version that the web server is using</a:t>
            </a:r>
          </a:p>
          <a:p>
            <a:pPr lvl="1"/>
            <a:r>
              <a:rPr lang="en-US" sz="2400" dirty="0" smtClean="0"/>
              <a:t>The HTTP status code for the response</a:t>
            </a:r>
          </a:p>
          <a:p>
            <a:pPr lvl="1"/>
            <a:r>
              <a:rPr lang="en-US" sz="2400" dirty="0" smtClean="0"/>
              <a:t>A text version of the status code</a:t>
            </a:r>
          </a:p>
          <a:p>
            <a:r>
              <a:rPr lang="en-US" sz="2800" dirty="0"/>
              <a:t>The response </a:t>
            </a:r>
            <a:r>
              <a:rPr lang="en-US" sz="2800" dirty="0" smtClean="0"/>
              <a:t>headers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message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rot="10800000">
            <a:off x="4114800" y="2724150"/>
            <a:ext cx="161398" cy="838200"/>
          </a:xfrm>
          <a:prstGeom prst="leftBrace">
            <a:avLst>
              <a:gd name="adj1" fmla="val 5420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03907" y="2912417"/>
            <a:ext cx="382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 blank line to separate them</a:t>
            </a:r>
          </a:p>
        </p:txBody>
      </p:sp>
    </p:spTree>
    <p:extLst>
      <p:ext uri="{BB962C8B-B14F-4D97-AF65-F5344CB8AC3E}">
        <p14:creationId xmlns:p14="http://schemas.microsoft.com/office/powerpoint/2010/main" val="8021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2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Structure of a Generic HTTP Message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HTTP requests and HTTP responses use a generic message format for transferring the required data. </a:t>
            </a:r>
          </a:p>
          <a:p>
            <a:pPr lvl="1"/>
            <a:r>
              <a:rPr lang="en-US" sz="2600" dirty="0" smtClean="0"/>
              <a:t>A Start-line (Request-Line/Status-Line)</a:t>
            </a:r>
          </a:p>
          <a:p>
            <a:pPr lvl="1"/>
            <a:r>
              <a:rPr lang="en-US" sz="2600" dirty="0" smtClean="0"/>
              <a:t>Zero or more header fields followed by CRLF</a:t>
            </a:r>
          </a:p>
          <a:p>
            <a:pPr lvl="1"/>
            <a:r>
              <a:rPr lang="en-US" sz="2600" dirty="0" smtClean="0"/>
              <a:t>An empty line (i.e., a line with nothing preceding the CRLF) indicating the end of the header fields</a:t>
            </a:r>
          </a:p>
          <a:p>
            <a:pPr lvl="1"/>
            <a:r>
              <a:rPr lang="en-US" sz="2600" dirty="0" smtClean="0"/>
              <a:t>Optionally a message-body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91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Our First Servlet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50"/>
            <a:ext cx="8229600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Create a “Hello World” servlet</a:t>
            </a:r>
          </a:p>
          <a:p>
            <a:pPr lvl="1"/>
            <a:r>
              <a:rPr lang="en-US" sz="2400" dirty="0" smtClean="0"/>
              <a:t>Assume that the development environment is ready</a:t>
            </a:r>
          </a:p>
          <a:p>
            <a:pPr lvl="1"/>
            <a:r>
              <a:rPr lang="en-US" sz="2400" dirty="0" smtClean="0"/>
              <a:t>Create a simple web application project</a:t>
            </a:r>
          </a:p>
          <a:p>
            <a:pPr lvl="1"/>
            <a:r>
              <a:rPr lang="en-US" sz="2400" dirty="0" smtClean="0"/>
              <a:t>Create a Java package for the servlet</a:t>
            </a:r>
          </a:p>
          <a:p>
            <a:pPr lvl="1"/>
            <a:r>
              <a:rPr lang="en-US" sz="2400" dirty="0" smtClean="0"/>
              <a:t>Create a servlet (skeleton) class</a:t>
            </a:r>
          </a:p>
          <a:p>
            <a:pPr lvl="1"/>
            <a:r>
              <a:rPr lang="en-US" sz="2400" dirty="0" smtClean="0"/>
              <a:t>Configure the servlet (explicit or implicit)</a:t>
            </a:r>
          </a:p>
          <a:p>
            <a:pPr lvl="2"/>
            <a:r>
              <a:rPr lang="en-US" sz="2000" dirty="0" smtClean="0"/>
              <a:t>Servlet name, URL mapping, etc.</a:t>
            </a:r>
          </a:p>
          <a:p>
            <a:pPr lvl="1"/>
            <a:r>
              <a:rPr lang="en-US" sz="2400" dirty="0" smtClean="0"/>
              <a:t>Compile the servlet</a:t>
            </a:r>
          </a:p>
          <a:p>
            <a:pPr lvl="1"/>
            <a:r>
              <a:rPr lang="en-US" sz="2400" dirty="0" smtClean="0"/>
              <a:t>Run the web application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Welcome File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3944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Role of a welcome file</a:t>
            </a:r>
          </a:p>
          <a:p>
            <a:pPr lvl="1"/>
            <a:r>
              <a:rPr lang="en-US" sz="2400" dirty="0" smtClean="0"/>
              <a:t>For a web application, what is the first file to visit?</a:t>
            </a:r>
          </a:p>
          <a:p>
            <a:pPr lvl="1"/>
            <a:r>
              <a:rPr lang="en-US" sz="2400" dirty="0" smtClean="0"/>
              <a:t>For a folder in a web application, what is the default file?</a:t>
            </a:r>
          </a:p>
          <a:p>
            <a:r>
              <a:rPr lang="en-US" sz="2800" dirty="0" smtClean="0"/>
              <a:t>Set multiple welcome files</a:t>
            </a:r>
          </a:p>
          <a:p>
            <a:r>
              <a:rPr lang="en-US" sz="2800" dirty="0" smtClean="0"/>
              <a:t>Difference between a physical file and a logical name for a welcome file.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4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Deployment Descriptor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8862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Role of deployment descriptor</a:t>
            </a:r>
          </a:p>
          <a:p>
            <a:pPr lvl="1"/>
            <a:r>
              <a:rPr lang="en-US" sz="2400" dirty="0" smtClean="0"/>
              <a:t>How the application should be deployed</a:t>
            </a:r>
          </a:p>
          <a:p>
            <a:pPr lvl="1"/>
            <a:r>
              <a:rPr lang="en-US" sz="2400" dirty="0" smtClean="0"/>
              <a:t>Configure: listeners, </a:t>
            </a:r>
            <a:r>
              <a:rPr lang="en-US" sz="2400" u="sng" dirty="0" smtClean="0"/>
              <a:t>servlets</a:t>
            </a:r>
            <a:r>
              <a:rPr lang="en-US" sz="2400" dirty="0" smtClean="0"/>
              <a:t>, filters, and more</a:t>
            </a:r>
          </a:p>
          <a:p>
            <a:r>
              <a:rPr lang="en-US" sz="2800" dirty="0" smtClean="0"/>
              <a:t>Create multiple instances of a servlet</a:t>
            </a:r>
          </a:p>
          <a:p>
            <a:pPr lvl="1"/>
            <a:r>
              <a:rPr lang="en-US" sz="2400" dirty="0" smtClean="0"/>
              <a:t>Usually we use one instance of a servlet</a:t>
            </a:r>
          </a:p>
          <a:p>
            <a:pPr lvl="1"/>
            <a:r>
              <a:rPr lang="en-US" sz="2400" dirty="0" smtClean="0"/>
              <a:t>One instance can generate multiple threads to serve the clients.</a:t>
            </a:r>
          </a:p>
          <a:p>
            <a:r>
              <a:rPr lang="en-US" sz="2800" dirty="0" smtClean="0"/>
              <a:t>Map multiple URLs to the same servlet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6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044" y="12123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Explicit Servlet Configuration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262" y="703064"/>
            <a:ext cx="8229600" cy="3394472"/>
          </a:xfrm>
        </p:spPr>
        <p:txBody>
          <a:bodyPr/>
          <a:lstStyle/>
          <a:p>
            <a:r>
              <a:rPr lang="en-US" sz="2800" dirty="0" smtClean="0"/>
              <a:t>Example</a:t>
            </a:r>
          </a:p>
          <a:p>
            <a:pPr lvl="1"/>
            <a:r>
              <a:rPr lang="en-US" sz="2400" dirty="0" smtClean="0"/>
              <a:t>In </a:t>
            </a:r>
            <a:r>
              <a:rPr lang="en-US" sz="2400" dirty="0" smtClean="0">
                <a:latin typeface="Comic Sans MS" panose="030F0702030302020204" pitchFamily="66" charset="0"/>
              </a:rPr>
              <a:t>web.xml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2673" y="1661567"/>
            <a:ext cx="80730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&lt;servlet&gt;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   &lt;servlet-name&gt;</a:t>
            </a:r>
            <a:r>
              <a:rPr lang="en-US" sz="2000" dirty="0" err="1" smtClean="0">
                <a:latin typeface="Comic Sans MS" panose="030F0702030302020204" pitchFamily="66" charset="0"/>
              </a:rPr>
              <a:t>HelloServlet</a:t>
            </a:r>
            <a:r>
              <a:rPr lang="en-US" sz="2000" dirty="0" smtClean="0">
                <a:latin typeface="Comic Sans MS" panose="030F0702030302020204" pitchFamily="66" charset="0"/>
              </a:rPr>
              <a:t>&lt;/servlet-name&gt;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   &lt;servlet-class&gt;</a:t>
            </a:r>
            <a:r>
              <a:rPr lang="en-US" sz="2000" dirty="0" err="1" smtClean="0">
                <a:latin typeface="Comic Sans MS" panose="030F0702030302020204" pitchFamily="66" charset="0"/>
              </a:rPr>
              <a:t>edu.umsl.java.servlet.HelloServlet</a:t>
            </a:r>
            <a:r>
              <a:rPr lang="en-US" sz="2000" dirty="0" smtClean="0">
                <a:latin typeface="Comic Sans MS" panose="030F0702030302020204" pitchFamily="66" charset="0"/>
              </a:rPr>
              <a:t>&lt;/servlet-class&gt;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&lt;/servlet&gt;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2778" y="1228808"/>
            <a:ext cx="324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a servlet instance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217637" y="1667922"/>
            <a:ext cx="1068094" cy="2481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2673" y="3340119"/>
            <a:ext cx="67185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&lt;servlet-mapping&gt;</a:t>
            </a:r>
            <a:br>
              <a:rPr lang="en-US" sz="2400" dirty="0" smtClean="0">
                <a:latin typeface="Comic Sans MS" panose="030F0702030302020204" pitchFamily="66" charset="0"/>
              </a:rPr>
            </a:br>
            <a:r>
              <a:rPr lang="en-US" sz="2400" dirty="0" smtClean="0">
                <a:latin typeface="Comic Sans MS" panose="030F0702030302020204" pitchFamily="66" charset="0"/>
              </a:rPr>
              <a:t>    &lt;servlet-name&gt;</a:t>
            </a:r>
            <a:r>
              <a:rPr lang="en-US" sz="2400" dirty="0" err="1">
                <a:latin typeface="Comic Sans MS" panose="030F0702030302020204" pitchFamily="66" charset="0"/>
              </a:rPr>
              <a:t>H</a:t>
            </a:r>
            <a:r>
              <a:rPr lang="en-US" sz="2400" dirty="0" err="1" smtClean="0">
                <a:latin typeface="Comic Sans MS" panose="030F0702030302020204" pitchFamily="66" charset="0"/>
              </a:rPr>
              <a:t>elloServlet</a:t>
            </a:r>
            <a:r>
              <a:rPr lang="en-US" sz="2400" dirty="0" smtClean="0">
                <a:latin typeface="Comic Sans MS" panose="030F0702030302020204" pitchFamily="66" charset="0"/>
              </a:rPr>
              <a:t>&lt;/servlet-name&gt;</a:t>
            </a:r>
            <a:br>
              <a:rPr lang="en-US" sz="2400" dirty="0" smtClean="0">
                <a:latin typeface="Comic Sans MS" panose="030F0702030302020204" pitchFamily="66" charset="0"/>
              </a:rPr>
            </a:br>
            <a:r>
              <a:rPr lang="en-US" sz="2400" dirty="0" smtClean="0">
                <a:latin typeface="Comic Sans MS" panose="030F0702030302020204" pitchFamily="66" charset="0"/>
              </a:rPr>
              <a:t>    &lt;</a:t>
            </a:r>
            <a:r>
              <a:rPr lang="en-US" sz="2400" dirty="0" err="1" smtClean="0">
                <a:latin typeface="Comic Sans MS" panose="030F0702030302020204" pitchFamily="66" charset="0"/>
              </a:rPr>
              <a:t>url</a:t>
            </a:r>
            <a:r>
              <a:rPr lang="en-US" sz="2400" dirty="0" smtClean="0">
                <a:latin typeface="Comic Sans MS" panose="030F0702030302020204" pitchFamily="66" charset="0"/>
              </a:rPr>
              <a:t>-pattern&gt;/greeting&lt;/</a:t>
            </a:r>
            <a:r>
              <a:rPr lang="en-US" sz="2400" dirty="0" err="1" smtClean="0">
                <a:latin typeface="Comic Sans MS" panose="030F0702030302020204" pitchFamily="66" charset="0"/>
              </a:rPr>
              <a:t>url</a:t>
            </a:r>
            <a:r>
              <a:rPr lang="en-US" sz="2400" dirty="0" smtClean="0">
                <a:latin typeface="Comic Sans MS" panose="030F0702030302020204" pitchFamily="66" charset="0"/>
              </a:rPr>
              <a:t>-pattern&gt;</a:t>
            </a:r>
            <a:br>
              <a:rPr lang="en-US" sz="2400" dirty="0" smtClean="0">
                <a:latin typeface="Comic Sans MS" panose="030F0702030302020204" pitchFamily="66" charset="0"/>
              </a:rPr>
            </a:br>
            <a:r>
              <a:rPr lang="en-US" sz="2400" dirty="0" smtClean="0">
                <a:latin typeface="Comic Sans MS" panose="030F0702030302020204" pitchFamily="66" charset="0"/>
              </a:rPr>
              <a:t>&lt;/servlet-mapping&gt;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8246" y="2965444"/>
            <a:ext cx="3000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Map a servlet to a URL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805282" y="3357859"/>
            <a:ext cx="1068094" cy="2481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88980" y="4572000"/>
            <a:ext cx="3544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Logical name of the servlet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3746296" y="4499264"/>
            <a:ext cx="942684" cy="3035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0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Map Multiple URLs to One Servlet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Example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932709"/>
            <a:ext cx="67185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&lt;servlet-mapping&gt;</a:t>
            </a:r>
            <a:br>
              <a:rPr lang="en-US" sz="2400" dirty="0" smtClean="0">
                <a:latin typeface="Comic Sans MS" panose="030F0702030302020204" pitchFamily="66" charset="0"/>
              </a:rPr>
            </a:br>
            <a:r>
              <a:rPr lang="en-US" sz="2400" dirty="0" smtClean="0">
                <a:latin typeface="Comic Sans MS" panose="030F0702030302020204" pitchFamily="66" charset="0"/>
              </a:rPr>
              <a:t>    &lt;servlet-name&gt;</a:t>
            </a:r>
            <a:r>
              <a:rPr lang="en-US" sz="2400" dirty="0" err="1">
                <a:latin typeface="Comic Sans MS" panose="030F0702030302020204" pitchFamily="66" charset="0"/>
              </a:rPr>
              <a:t>H</a:t>
            </a:r>
            <a:r>
              <a:rPr lang="en-US" sz="2400" dirty="0" err="1" smtClean="0">
                <a:latin typeface="Comic Sans MS" panose="030F0702030302020204" pitchFamily="66" charset="0"/>
              </a:rPr>
              <a:t>elloServlet</a:t>
            </a:r>
            <a:r>
              <a:rPr lang="en-US" sz="2400" dirty="0" smtClean="0">
                <a:latin typeface="Comic Sans MS" panose="030F0702030302020204" pitchFamily="66" charset="0"/>
              </a:rPr>
              <a:t>&lt;/servlet-name&gt;</a:t>
            </a:r>
            <a:br>
              <a:rPr lang="en-US" sz="2400" dirty="0" smtClean="0">
                <a:latin typeface="Comic Sans MS" panose="030F0702030302020204" pitchFamily="66" charset="0"/>
              </a:rPr>
            </a:br>
            <a:r>
              <a:rPr lang="en-US" sz="2400" dirty="0" smtClean="0">
                <a:latin typeface="Comic Sans MS" panose="030F0702030302020204" pitchFamily="66" charset="0"/>
              </a:rPr>
              <a:t>    &lt;</a:t>
            </a:r>
            <a:r>
              <a:rPr lang="en-US" sz="2400" dirty="0" err="1" smtClean="0">
                <a:latin typeface="Comic Sans MS" panose="030F0702030302020204" pitchFamily="66" charset="0"/>
              </a:rPr>
              <a:t>url</a:t>
            </a:r>
            <a:r>
              <a:rPr lang="en-US" sz="2400" dirty="0" smtClean="0">
                <a:latin typeface="Comic Sans MS" panose="030F0702030302020204" pitchFamily="66" charset="0"/>
              </a:rPr>
              <a:t>-pattern&gt;/greeting&lt;/</a:t>
            </a:r>
            <a:r>
              <a:rPr lang="en-US" sz="2400" dirty="0" err="1" smtClean="0">
                <a:latin typeface="Comic Sans MS" panose="030F0702030302020204" pitchFamily="66" charset="0"/>
              </a:rPr>
              <a:t>url</a:t>
            </a:r>
            <a:r>
              <a:rPr lang="en-US" sz="2400" dirty="0" smtClean="0">
                <a:latin typeface="Comic Sans MS" panose="030F0702030302020204" pitchFamily="66" charset="0"/>
              </a:rPr>
              <a:t>-pattern&gt;</a:t>
            </a:r>
            <a:br>
              <a:rPr lang="en-US" sz="2400" dirty="0" smtClean="0">
                <a:latin typeface="Comic Sans MS" panose="030F0702030302020204" pitchFamily="66" charset="0"/>
              </a:rPr>
            </a:br>
            <a:r>
              <a:rPr lang="en-US" sz="2400" dirty="0" smtClean="0">
                <a:latin typeface="Comic Sans MS" panose="030F0702030302020204" pitchFamily="66" charset="0"/>
              </a:rPr>
              <a:t>    &lt;</a:t>
            </a:r>
            <a:r>
              <a:rPr lang="en-US" sz="2400" dirty="0" err="1" smtClean="0">
                <a:latin typeface="Comic Sans MS" panose="030F0702030302020204" pitchFamily="66" charset="0"/>
              </a:rPr>
              <a:t>url</a:t>
            </a:r>
            <a:r>
              <a:rPr lang="en-US" sz="2400" dirty="0" smtClean="0">
                <a:latin typeface="Comic Sans MS" panose="030F0702030302020204" pitchFamily="66" charset="0"/>
              </a:rPr>
              <a:t>-pattern&gt;/salutation&lt;/</a:t>
            </a:r>
            <a:r>
              <a:rPr lang="en-US" sz="2400" dirty="0" err="1" smtClean="0">
                <a:latin typeface="Comic Sans MS" panose="030F0702030302020204" pitchFamily="66" charset="0"/>
              </a:rPr>
              <a:t>url</a:t>
            </a:r>
            <a:r>
              <a:rPr lang="en-US" sz="2400" dirty="0" smtClean="0">
                <a:latin typeface="Comic Sans MS" panose="030F0702030302020204" pitchFamily="66" charset="0"/>
              </a:rPr>
              <a:t>-pattern&gt;</a:t>
            </a:r>
            <a:br>
              <a:rPr lang="en-US" sz="2400" dirty="0" smtClean="0">
                <a:latin typeface="Comic Sans MS" panose="030F0702030302020204" pitchFamily="66" charset="0"/>
              </a:rPr>
            </a:br>
            <a:r>
              <a:rPr lang="en-US" sz="2400" dirty="0" smtClean="0">
                <a:latin typeface="Comic Sans MS" panose="030F0702030302020204" pitchFamily="66" charset="0"/>
              </a:rPr>
              <a:t>    &lt;</a:t>
            </a:r>
            <a:r>
              <a:rPr lang="en-US" sz="2400" dirty="0" err="1" smtClean="0">
                <a:latin typeface="Comic Sans MS" panose="030F0702030302020204" pitchFamily="66" charset="0"/>
              </a:rPr>
              <a:t>url</a:t>
            </a:r>
            <a:r>
              <a:rPr lang="en-US" sz="2400" dirty="0" smtClean="0">
                <a:latin typeface="Comic Sans MS" panose="030F0702030302020204" pitchFamily="66" charset="0"/>
              </a:rPr>
              <a:t>-pattern&gt;/</a:t>
            </a:r>
            <a:r>
              <a:rPr lang="en-US" sz="2400" dirty="0" err="1" smtClean="0">
                <a:latin typeface="Comic Sans MS" panose="030F0702030302020204" pitchFamily="66" charset="0"/>
              </a:rPr>
              <a:t>wazzup</a:t>
            </a:r>
            <a:r>
              <a:rPr lang="en-US" sz="2400" dirty="0" smtClean="0">
                <a:latin typeface="Comic Sans MS" panose="030F0702030302020204" pitchFamily="66" charset="0"/>
              </a:rPr>
              <a:t>&lt;/</a:t>
            </a:r>
            <a:r>
              <a:rPr lang="en-US" sz="2400" dirty="0" err="1" smtClean="0">
                <a:latin typeface="Comic Sans MS" panose="030F0702030302020204" pitchFamily="66" charset="0"/>
              </a:rPr>
              <a:t>url</a:t>
            </a:r>
            <a:r>
              <a:rPr lang="en-US" sz="2400" dirty="0" smtClean="0">
                <a:latin typeface="Comic Sans MS" panose="030F0702030302020204" pitchFamily="66" charset="0"/>
              </a:rPr>
              <a:t>-pattern&gt;</a:t>
            </a:r>
            <a:br>
              <a:rPr lang="en-US" sz="2400" dirty="0" smtClean="0">
                <a:latin typeface="Comic Sans MS" panose="030F0702030302020204" pitchFamily="66" charset="0"/>
              </a:rPr>
            </a:br>
            <a:r>
              <a:rPr lang="en-US" sz="2400" dirty="0" smtClean="0">
                <a:latin typeface="Comic Sans MS" panose="030F0702030302020204" pitchFamily="66" charset="0"/>
              </a:rPr>
              <a:t>&lt;/servlet-mapping&gt;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4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166" y="32905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Annotation </a:t>
            </a:r>
            <a:r>
              <a:rPr lang="en-US" sz="3600" dirty="0" smtClean="0"/>
              <a:t>Type Configuration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971550"/>
          </a:xfrm>
        </p:spPr>
        <p:txBody>
          <a:bodyPr>
            <a:normAutofit/>
          </a:bodyPr>
          <a:lstStyle/>
          <a:p>
            <a:r>
              <a:rPr lang="en-US" sz="2800" dirty="0"/>
              <a:t>You can add an annotation just above the Servlet declaration for configuration: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495550"/>
            <a:ext cx="79063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@</a:t>
            </a:r>
            <a:r>
              <a:rPr lang="en-US" sz="2400" dirty="0" err="1">
                <a:latin typeface="Comic Sans MS" panose="030F0702030302020204" pitchFamily="66" charset="0"/>
              </a:rPr>
              <a:t>WebServlet</a:t>
            </a:r>
            <a:r>
              <a:rPr lang="en-US" sz="2400" dirty="0">
                <a:latin typeface="Comic Sans MS" panose="030F0702030302020204" pitchFamily="66" charset="0"/>
              </a:rPr>
              <a:t>(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    name = "</a:t>
            </a:r>
            <a:r>
              <a:rPr lang="en-US" sz="2400" dirty="0" err="1">
                <a:latin typeface="Comic Sans MS" panose="030F0702030302020204" pitchFamily="66" charset="0"/>
              </a:rPr>
              <a:t>helloServlet</a:t>
            </a:r>
            <a:r>
              <a:rPr lang="en-US" sz="2400" dirty="0">
                <a:latin typeface="Comic Sans MS" panose="030F0702030302020204" pitchFamily="66" charset="0"/>
              </a:rPr>
              <a:t>", 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    </a:t>
            </a:r>
            <a:r>
              <a:rPr lang="en-US" sz="2400" dirty="0" err="1">
                <a:latin typeface="Comic Sans MS" panose="030F0702030302020204" pitchFamily="66" charset="0"/>
              </a:rPr>
              <a:t>urlPatters</a:t>
            </a:r>
            <a:r>
              <a:rPr lang="en-US" sz="2400" dirty="0">
                <a:latin typeface="Comic Sans MS" panose="030F0702030302020204" pitchFamily="66" charset="0"/>
              </a:rPr>
              <a:t> = {"/greeting", "/salutation", "/</a:t>
            </a:r>
            <a:r>
              <a:rPr lang="en-US" sz="2400" dirty="0" err="1">
                <a:latin typeface="Comic Sans MS" panose="030F0702030302020204" pitchFamily="66" charset="0"/>
              </a:rPr>
              <a:t>wazzup</a:t>
            </a:r>
            <a:r>
              <a:rPr lang="en-US" sz="2400" dirty="0" smtClean="0">
                <a:latin typeface="Comic Sans MS" panose="030F0702030302020204" pitchFamily="66" charset="0"/>
              </a:rPr>
              <a:t>"} </a:t>
            </a:r>
            <a:r>
              <a:rPr lang="en-US" sz="2400" dirty="0">
                <a:latin typeface="Comic Sans MS" panose="030F0702030302020204" pitchFamily="66" charset="0"/>
              </a:rPr>
              <a:t/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 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2727" y="1962150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@</a:t>
            </a:r>
            <a:r>
              <a:rPr lang="en-US" sz="2400" dirty="0" err="1">
                <a:latin typeface="Comic Sans MS" panose="030F0702030302020204" pitchFamily="66" charset="0"/>
              </a:rPr>
              <a:t>WebServlet</a:t>
            </a:r>
            <a:r>
              <a:rPr lang="en-US" sz="2400" dirty="0" smtClean="0">
                <a:latin typeface="Comic Sans MS" panose="030F0702030302020204" pitchFamily="66" charset="0"/>
              </a:rPr>
              <a:t>("/hello")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3938885"/>
            <a:ext cx="2873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servlet name: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57112" y="4286526"/>
            <a:ext cx="8111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internal name that’s used for the servlet is the same as the </a:t>
            </a:r>
          </a:p>
          <a:p>
            <a:r>
              <a:rPr lang="en-US" sz="2400" dirty="0" smtClean="0"/>
              <a:t>class name of the servlet.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323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9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Java Annotations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2950"/>
            <a:ext cx="8229600" cy="3962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Annotations are tags that you insert into your source code so that some tool can process them.</a:t>
            </a:r>
          </a:p>
          <a:p>
            <a:pPr lvl="1"/>
            <a:r>
              <a:rPr lang="en-US" sz="2400" dirty="0" smtClean="0"/>
              <a:t>The tools can operate on the source level, or they can process class files into which the compiler has placed annotations.</a:t>
            </a:r>
          </a:p>
          <a:p>
            <a:pPr lvl="1"/>
            <a:r>
              <a:rPr lang="en-US" sz="2400" dirty="0" smtClean="0"/>
              <a:t>Annotations do not change the way in which your programs are compiled. The Java compiler generates the same virtual machine instructions with or without the annotations.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2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</a:t>
            </a:r>
            <a:r>
              <a:rPr lang="en-US" sz="3600" dirty="0" smtClean="0"/>
              <a:t>dd an Annotation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71550"/>
            <a:ext cx="8229600" cy="3962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Java, an annotation is used like a </a:t>
            </a:r>
            <a:r>
              <a:rPr lang="en-US" sz="2800" i="1" dirty="0" smtClean="0"/>
              <a:t>modifier</a:t>
            </a:r>
            <a:r>
              <a:rPr lang="en-US" sz="2800" dirty="0" smtClean="0"/>
              <a:t> and is placed before the annotated item </a:t>
            </a:r>
            <a:r>
              <a:rPr lang="en-US" sz="2800" i="1" dirty="0" smtClean="0"/>
              <a:t>without a semicolon</a:t>
            </a:r>
            <a:r>
              <a:rPr lang="en-US" sz="2800" dirty="0" smtClean="0"/>
              <a:t>. The name of each annotation is proceeded by an @ symbol.</a:t>
            </a:r>
          </a:p>
          <a:p>
            <a:r>
              <a:rPr lang="en-US" sz="2800" dirty="0" smtClean="0"/>
              <a:t>Precedence</a:t>
            </a:r>
          </a:p>
          <a:p>
            <a:pPr lvl="1"/>
            <a:r>
              <a:rPr lang="en-US" sz="2400" dirty="0" smtClean="0"/>
              <a:t>If you use both techniques (</a:t>
            </a:r>
            <a:r>
              <a:rPr lang="en-US" sz="2400" dirty="0" smtClean="0">
                <a:latin typeface="Comic Sans MS" panose="030F0702030302020204" pitchFamily="66" charset="0"/>
              </a:rPr>
              <a:t>web.xml</a:t>
            </a:r>
            <a:r>
              <a:rPr lang="en-US" sz="2400" dirty="0" smtClean="0"/>
              <a:t> and annotation) to map a servlet to a URL, the mapping in the </a:t>
            </a:r>
            <a:r>
              <a:rPr lang="en-US" sz="2400" dirty="0" smtClean="0">
                <a:latin typeface="Comic Sans MS" panose="030F0702030302020204" pitchFamily="66" charset="0"/>
              </a:rPr>
              <a:t>web.xml</a:t>
            </a:r>
            <a:r>
              <a:rPr lang="en-US" sz="2400" dirty="0" smtClean="0"/>
              <a:t> file overrides the mapping in the annotation.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5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51948</TotalTime>
  <Words>855</Words>
  <Application>Microsoft Office PowerPoint</Application>
  <PresentationFormat>On-screen Show (16:9)</PresentationFormat>
  <Paragraphs>119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Lecture 2. Servlet Basics</vt:lpstr>
      <vt:lpstr>Our First Servlet</vt:lpstr>
      <vt:lpstr>Welcome File</vt:lpstr>
      <vt:lpstr>Deployment Descriptor</vt:lpstr>
      <vt:lpstr>Explicit Servlet Configuration</vt:lpstr>
      <vt:lpstr>Map Multiple URLs to One Servlet</vt:lpstr>
      <vt:lpstr>Annotation Type Configuration</vt:lpstr>
      <vt:lpstr>Java Annotations</vt:lpstr>
      <vt:lpstr>Add an Annotation</vt:lpstr>
      <vt:lpstr>Why Use Annotations?</vt:lpstr>
      <vt:lpstr>Dirty Work in Web Container</vt:lpstr>
      <vt:lpstr>Servlet Life Cycle</vt:lpstr>
      <vt:lpstr>Life Cycle: init Method</vt:lpstr>
      <vt:lpstr>Understanding HTTP Request</vt:lpstr>
      <vt:lpstr>Structure of an HTTP Response</vt:lpstr>
      <vt:lpstr>Structure of a Generic HTTP Message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Administrator</dc:creator>
  <cp:lastModifiedBy>Administrator</cp:lastModifiedBy>
  <cp:revision>665</cp:revision>
  <cp:lastPrinted>2017-02-02T07:19:31Z</cp:lastPrinted>
  <dcterms:created xsi:type="dcterms:W3CDTF">2017-01-17T05:06:53Z</dcterms:created>
  <dcterms:modified xsi:type="dcterms:W3CDTF">2019-08-27T21:50:54Z</dcterms:modified>
</cp:coreProperties>
</file>