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2. Servlet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19355" y="4384965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(8</a:t>
            </a:r>
            <a:r>
              <a:rPr lang="en-US" sz="2400" dirty="0" smtClean="0"/>
              <a:t>/26)-(9/9)/2019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5)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Use Annotations?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4005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Rely on processing tools</a:t>
            </a:r>
          </a:p>
          <a:p>
            <a:pPr lvl="1"/>
            <a:r>
              <a:rPr lang="en-US" sz="2400" dirty="0" smtClean="0"/>
              <a:t>You need to use annotations that your processing tool understands.</a:t>
            </a:r>
          </a:p>
          <a:p>
            <a:r>
              <a:rPr lang="en-US" sz="2800" dirty="0" smtClean="0"/>
              <a:t>Main uses</a:t>
            </a:r>
          </a:p>
          <a:p>
            <a:pPr lvl="1"/>
            <a:r>
              <a:rPr lang="en-US" sz="2400" dirty="0" smtClean="0"/>
              <a:t>Automatic generation of auxiliary files, such as deployment descriptor or bean information classes</a:t>
            </a:r>
          </a:p>
          <a:p>
            <a:pPr lvl="1"/>
            <a:r>
              <a:rPr lang="en-US" sz="2400" dirty="0" smtClean="0"/>
              <a:t>Automatic generation of code for testing, logging, transaction semantics, and so on</a:t>
            </a:r>
          </a:p>
          <a:p>
            <a:r>
              <a:rPr lang="en-US" sz="2800" dirty="0" smtClean="0"/>
              <a:t>Purpose</a:t>
            </a:r>
          </a:p>
          <a:p>
            <a:pPr lvl="1"/>
            <a:r>
              <a:rPr lang="en-US" sz="2400" dirty="0" smtClean="0"/>
              <a:t>Make the configuration easier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81400" y="4400550"/>
            <a:ext cx="9144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4031218"/>
            <a:ext cx="552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Cannot completely replace the XML-based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77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Dirty Work in Web Container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Convert the raw HTTP request to a Java object (</a:t>
            </a:r>
            <a:r>
              <a:rPr lang="en-US" sz="2800" dirty="0" err="1" smtClean="0">
                <a:latin typeface="Comic Sans MS" panose="030F0702030302020204" pitchFamily="66" charset="0"/>
              </a:rPr>
              <a:t>HttpServletRequest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nterpreting the request and reading the headers and parameters from the </a:t>
            </a:r>
            <a:r>
              <a:rPr lang="en-US" sz="2400" u="sng" dirty="0" smtClean="0"/>
              <a:t>socket</a:t>
            </a:r>
          </a:p>
          <a:p>
            <a:r>
              <a:rPr lang="en-US" sz="2800" dirty="0" smtClean="0"/>
              <a:t>Convert the returned Java object (</a:t>
            </a:r>
            <a:r>
              <a:rPr lang="en-US" sz="2800" dirty="0" err="1" smtClean="0">
                <a:latin typeface="Comic Sans MS" panose="030F0702030302020204" pitchFamily="66" charset="0"/>
              </a:rPr>
              <a:t>HttpServletResponse</a:t>
            </a:r>
            <a:r>
              <a:rPr lang="en-US" sz="2800" dirty="0" smtClean="0"/>
              <a:t>) to </a:t>
            </a:r>
            <a:r>
              <a:rPr lang="en-US" sz="2800" dirty="0" smtClean="0"/>
              <a:t>the </a:t>
            </a:r>
            <a:r>
              <a:rPr lang="en-US" sz="2800" dirty="0" smtClean="0"/>
              <a:t>HTTP response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ormatting the response headers and body and writing them back to the socket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Servlet Life </a:t>
            </a:r>
            <a:r>
              <a:rPr lang="en-US" sz="3600" dirty="0"/>
              <a:t>C</a:t>
            </a:r>
            <a:r>
              <a:rPr lang="en-US" sz="3600" dirty="0" smtClean="0"/>
              <a:t>ycle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91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servlet life cycle can be defined as the entire process from its creation till the destruction:</a:t>
            </a:r>
          </a:p>
          <a:p>
            <a:pPr lvl="1"/>
            <a:r>
              <a:rPr lang="en-US" sz="2600" dirty="0" smtClean="0"/>
              <a:t>The servlet is initialized by calling the </a:t>
            </a:r>
            <a:r>
              <a:rPr lang="en-US" sz="2600" dirty="0" err="1" smtClean="0">
                <a:latin typeface="Comic Sans MS" panose="030F0702030302020204" pitchFamily="66" charset="0"/>
              </a:rPr>
              <a:t>init</a:t>
            </a:r>
            <a:r>
              <a:rPr lang="en-US" sz="2600" dirty="0" smtClean="0">
                <a:latin typeface="Comic Sans MS" panose="030F0702030302020204" pitchFamily="66" charset="0"/>
              </a:rPr>
              <a:t> () 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 smtClean="0"/>
              <a:t>The servlet calls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 to process a client′s request.</a:t>
            </a:r>
          </a:p>
          <a:p>
            <a:pPr lvl="1"/>
            <a:r>
              <a:rPr lang="en-US" sz="2600" dirty="0" smtClean="0"/>
              <a:t>The servlet is terminated by calling the </a:t>
            </a:r>
            <a:r>
              <a:rPr lang="en-US" sz="2600" dirty="0" smtClean="0">
                <a:latin typeface="Comic Sans MS" panose="030F0702030302020204" pitchFamily="66" charset="0"/>
              </a:rPr>
              <a:t>destroy() 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 smtClean="0"/>
              <a:t>Finally, servlet is garbage collected by the garbage collector of the JVM.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Life Cycle: </a:t>
            </a:r>
            <a:r>
              <a:rPr lang="en-US" sz="3600" dirty="0" err="1" smtClean="0">
                <a:latin typeface="Comic Sans MS" panose="030F0702030302020204" pitchFamily="66" charset="0"/>
              </a:rPr>
              <a:t>init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Calling </a:t>
            </a:r>
            <a:r>
              <a:rPr lang="en-US" sz="2800" dirty="0" err="1" smtClean="0">
                <a:latin typeface="Comic Sans MS" panose="030F0702030302020204" pitchFamily="66" charset="0"/>
              </a:rPr>
              <a:t>init</a:t>
            </a:r>
            <a:r>
              <a:rPr lang="en-US" sz="2800" dirty="0" smtClean="0"/>
              <a:t> method</a:t>
            </a:r>
          </a:p>
          <a:p>
            <a:pPr lvl="1"/>
            <a:r>
              <a:rPr lang="en-US" sz="2400" dirty="0" smtClean="0"/>
              <a:t>When a web container first starts a servlet, it calls that servlet’s </a:t>
            </a:r>
            <a:r>
              <a:rPr lang="en-US" sz="2400" dirty="0" err="1" smtClean="0">
                <a:latin typeface="Comic Sans MS" panose="030F0702030302020204" pitchFamily="66" charset="0"/>
              </a:rPr>
              <a:t>init</a:t>
            </a:r>
            <a:r>
              <a:rPr lang="en-US" sz="2400" dirty="0" smtClean="0"/>
              <a:t> method.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init</a:t>
            </a:r>
            <a:r>
              <a:rPr lang="en-US" sz="2400" dirty="0" smtClean="0"/>
              <a:t> is called after the servlet is constructed but before it can respond to the first request.</a:t>
            </a:r>
          </a:p>
          <a:p>
            <a:pPr lvl="1"/>
            <a:r>
              <a:rPr lang="en-US" sz="2400" dirty="0"/>
              <a:t>Y</a:t>
            </a:r>
            <a:r>
              <a:rPr lang="en-US" sz="2400" dirty="0" smtClean="0"/>
              <a:t>ou may use this method to read a properties file or connect to a database using JDBC.</a:t>
            </a:r>
          </a:p>
          <a:p>
            <a:pPr lvl="2"/>
            <a:r>
              <a:rPr lang="en-US" sz="2000" dirty="0" smtClean="0"/>
              <a:t>Keep the database connection object open or close?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Understanding HTTP Request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516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HTTP request is a text stream (with which binary files can be attached) that follows the HTTP protocol.</a:t>
            </a:r>
          </a:p>
          <a:p>
            <a:r>
              <a:rPr lang="en-US" sz="2800" dirty="0" smtClean="0"/>
              <a:t>Key elements of the request stream</a:t>
            </a:r>
          </a:p>
          <a:p>
            <a:pPr lvl="1"/>
            <a:r>
              <a:rPr lang="en-US" sz="2400" dirty="0" smtClean="0"/>
              <a:t>HTTP method (the action to be performed)</a:t>
            </a:r>
          </a:p>
          <a:p>
            <a:pPr lvl="1"/>
            <a:r>
              <a:rPr lang="en-US" sz="2400" dirty="0" smtClean="0"/>
              <a:t>The page to access (a URL)</a:t>
            </a:r>
          </a:p>
          <a:p>
            <a:pPr lvl="1"/>
            <a:r>
              <a:rPr lang="en-US" sz="2400" dirty="0" smtClean="0"/>
              <a:t>Form parameters (like arguments to a method)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Structure of an HTTP Response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r>
              <a:rPr lang="en-US" sz="2800" dirty="0" smtClean="0"/>
              <a:t>A status line</a:t>
            </a:r>
          </a:p>
          <a:p>
            <a:pPr lvl="1"/>
            <a:r>
              <a:rPr lang="en-US" sz="2400" dirty="0" smtClean="0"/>
              <a:t>The protocol version that the web server is using</a:t>
            </a:r>
          </a:p>
          <a:p>
            <a:pPr lvl="1"/>
            <a:r>
              <a:rPr lang="en-US" sz="2400" dirty="0" smtClean="0"/>
              <a:t>The HTTP status code for the response</a:t>
            </a:r>
          </a:p>
          <a:p>
            <a:pPr lvl="1"/>
            <a:r>
              <a:rPr lang="en-US" sz="2400" dirty="0" smtClean="0"/>
              <a:t>A text version of the status code</a:t>
            </a:r>
          </a:p>
          <a:p>
            <a:r>
              <a:rPr lang="en-US" sz="2800" dirty="0"/>
              <a:t>The response </a:t>
            </a:r>
            <a:r>
              <a:rPr lang="en-US" sz="2800" dirty="0" smtClean="0"/>
              <a:t>headers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message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4114800" y="2724150"/>
            <a:ext cx="161398" cy="838200"/>
          </a:xfrm>
          <a:prstGeom prst="leftBrace">
            <a:avLst>
              <a:gd name="adj1" fmla="val 542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3907" y="2912417"/>
            <a:ext cx="382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blank line to separate them</a:t>
            </a:r>
          </a:p>
        </p:txBody>
      </p:sp>
    </p:spTree>
    <p:extLst>
      <p:ext uri="{BB962C8B-B14F-4D97-AF65-F5344CB8AC3E}">
        <p14:creationId xmlns:p14="http://schemas.microsoft.com/office/powerpoint/2010/main" val="8021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Structure of a Generic HTTP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HTTP requests and HTTP responses use a generic message format for transferring the required data. </a:t>
            </a:r>
          </a:p>
          <a:p>
            <a:pPr lvl="1"/>
            <a:r>
              <a:rPr lang="en-US" sz="2600" dirty="0" smtClean="0"/>
              <a:t>A Start-line (Request-Line/Status-Line)</a:t>
            </a:r>
          </a:p>
          <a:p>
            <a:pPr lvl="1"/>
            <a:r>
              <a:rPr lang="en-US" sz="2600" dirty="0" smtClean="0"/>
              <a:t>Zero or more header fields followed by CRLF</a:t>
            </a:r>
          </a:p>
          <a:p>
            <a:pPr lvl="1"/>
            <a:r>
              <a:rPr lang="en-US" sz="2600" dirty="0" smtClean="0"/>
              <a:t>An empty line (i.e., a line with nothing preceding the CRLF) indicating the end of the header fields</a:t>
            </a:r>
          </a:p>
          <a:p>
            <a:pPr lvl="1"/>
            <a:r>
              <a:rPr lang="en-US" sz="2600" dirty="0" smtClean="0"/>
              <a:t>Optionally a message-body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Understanding </a:t>
            </a:r>
            <a:r>
              <a:rPr lang="en-US" sz="3600" dirty="0" smtClean="0">
                <a:latin typeface="Comic Sans MS" panose="030F0702030302020204" pitchFamily="66" charset="0"/>
              </a:rPr>
              <a:t>service() </a:t>
            </a:r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0576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latin typeface="Comic Sans MS" panose="030F0702030302020204" pitchFamily="66" charset="0"/>
              </a:rPr>
              <a:t>Servlet</a:t>
            </a:r>
            <a:r>
              <a:rPr lang="en-US" sz="2800" dirty="0" smtClean="0"/>
              <a:t> class’s </a:t>
            </a:r>
            <a:r>
              <a:rPr lang="en-US" sz="2800" dirty="0" smtClean="0">
                <a:latin typeface="Comic Sans MS" panose="030F0702030302020204" pitchFamily="66" charset="0"/>
              </a:rPr>
              <a:t>service()</a:t>
            </a:r>
            <a:r>
              <a:rPr lang="en-US" sz="2800" dirty="0" smtClean="0"/>
              <a:t> method services all incoming requests:</a:t>
            </a:r>
          </a:p>
          <a:p>
            <a:pPr lvl="1"/>
            <a:r>
              <a:rPr lang="en-US" sz="2400" dirty="0" smtClean="0"/>
              <a:t>It must </a:t>
            </a:r>
            <a:r>
              <a:rPr lang="en-US" sz="2400" u="sng" dirty="0" smtClean="0"/>
              <a:t>parse</a:t>
            </a:r>
            <a:r>
              <a:rPr lang="en-US" sz="2400" dirty="0" smtClean="0"/>
              <a:t> and handle the data on the incoming request based on the protocol in use and then return a protocol-acceptable response to the client.</a:t>
            </a:r>
          </a:p>
          <a:p>
            <a:pPr lvl="1"/>
            <a:r>
              <a:rPr lang="en-US" sz="2400" dirty="0" smtClean="0"/>
              <a:t>In the HTTP protocol specifically, the </a:t>
            </a:r>
            <a:r>
              <a:rPr lang="en-US" sz="2400" dirty="0" smtClean="0">
                <a:latin typeface="Comic Sans MS" panose="030F0702030302020204" pitchFamily="66" charset="0"/>
              </a:rPr>
              <a:t>service()</a:t>
            </a:r>
            <a:r>
              <a:rPr lang="en-US" sz="2400" dirty="0" smtClean="0"/>
              <a:t> method should understand the headers and parameters that the client sends and then return a proper HTTP response that at least includes the minimum HTTP headers.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on </a:t>
            </a:r>
            <a:r>
              <a:rPr lang="en-US" sz="3600" dirty="0" smtClean="0">
                <a:latin typeface="Comic Sans MS" panose="030F0702030302020204" pitchFamily="66" charset="0"/>
              </a:rPr>
              <a:t>service() </a:t>
            </a:r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The </a:t>
            </a:r>
            <a:r>
              <a:rPr lang="en-US" sz="3000" dirty="0" smtClean="0">
                <a:latin typeface="Comic Sans MS" panose="030F0702030302020204" pitchFamily="66" charset="0"/>
              </a:rPr>
              <a:t>service() </a:t>
            </a:r>
            <a:r>
              <a:rPr lang="en-US" sz="3000" dirty="0" smtClean="0"/>
              <a:t>method is the main method to perform the actual task.</a:t>
            </a:r>
          </a:p>
          <a:p>
            <a:pPr lvl="1"/>
            <a:r>
              <a:rPr lang="en-US" sz="2600" dirty="0" smtClean="0"/>
              <a:t>The servlet container calls the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 to handle requests coming from the client and to write the formatted response back to the client.</a:t>
            </a:r>
          </a:p>
          <a:p>
            <a:pPr lvl="1"/>
            <a:r>
              <a:rPr lang="en-US" sz="2600" dirty="0" smtClean="0"/>
              <a:t>Each time the server receives a request for a servlet, the server spawns a new thread and calls </a:t>
            </a:r>
            <a:r>
              <a:rPr lang="en-US" sz="2600" dirty="0" smtClean="0">
                <a:latin typeface="Comic Sans MS" panose="030F0702030302020204" pitchFamily="66" charset="0"/>
              </a:rPr>
              <a:t>service</a:t>
            </a:r>
            <a:r>
              <a:rPr lang="en-US" sz="2600" dirty="0" smtClean="0"/>
              <a:t>. The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 checks the HTTP request type (</a:t>
            </a:r>
            <a:r>
              <a:rPr lang="en-US" sz="2600" dirty="0" smtClean="0">
                <a:latin typeface="Comic Sans MS" panose="030F0702030302020204" pitchFamily="66" charset="0"/>
              </a:rPr>
              <a:t>GET, POST, PUT, DELETE</a:t>
            </a:r>
            <a:r>
              <a:rPr lang="en-US" sz="2600" dirty="0" smtClean="0"/>
              <a:t>, etc.) and calls </a:t>
            </a:r>
            <a:r>
              <a:rPr lang="en-US" sz="2600" dirty="0" err="1" smtClean="0">
                <a:latin typeface="Comic Sans MS" panose="030F0702030302020204" pitchFamily="66" charset="0"/>
              </a:rPr>
              <a:t>doGet</a:t>
            </a:r>
            <a:r>
              <a:rPr lang="en-US" sz="2600" dirty="0" smtClean="0">
                <a:latin typeface="Comic Sans MS" panose="030F0702030302020204" pitchFamily="66" charset="0"/>
              </a:rPr>
              <a:t>, </a:t>
            </a:r>
            <a:r>
              <a:rPr lang="en-US" sz="2600" dirty="0" err="1" smtClean="0">
                <a:latin typeface="Comic Sans MS" panose="030F0702030302020204" pitchFamily="66" charset="0"/>
              </a:rPr>
              <a:t>doPost</a:t>
            </a:r>
            <a:r>
              <a:rPr lang="en-US" sz="2600" dirty="0" smtClean="0">
                <a:latin typeface="Comic Sans MS" panose="030F0702030302020204" pitchFamily="66" charset="0"/>
              </a:rPr>
              <a:t>, </a:t>
            </a:r>
            <a:r>
              <a:rPr lang="en-US" sz="2600" dirty="0" err="1" smtClean="0">
                <a:latin typeface="Comic Sans MS" panose="030F0702030302020204" pitchFamily="66" charset="0"/>
              </a:rPr>
              <a:t>doPut</a:t>
            </a:r>
            <a:r>
              <a:rPr lang="en-US" sz="2600" dirty="0" smtClean="0">
                <a:latin typeface="Comic Sans MS" panose="030F0702030302020204" pitchFamily="66" charset="0"/>
              </a:rPr>
              <a:t>, </a:t>
            </a:r>
            <a:r>
              <a:rPr lang="en-US" sz="2600" dirty="0" err="1" smtClean="0">
                <a:latin typeface="Comic Sans MS" panose="030F0702030302020204" pitchFamily="66" charset="0"/>
              </a:rPr>
              <a:t>doDelete</a:t>
            </a:r>
            <a:r>
              <a:rPr lang="en-US" sz="2600" dirty="0" smtClean="0"/>
              <a:t>, etc. methods as appropriate.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Multi-Process versus Multithreading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90678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Process</a:t>
            </a:r>
          </a:p>
          <a:p>
            <a:pPr lvl="1"/>
            <a:r>
              <a:rPr lang="en-US" sz="2600" dirty="0" smtClean="0"/>
              <a:t>A running program is a process.</a:t>
            </a:r>
          </a:p>
          <a:p>
            <a:pPr lvl="1"/>
            <a:r>
              <a:rPr lang="en-US" sz="2600" dirty="0" smtClean="0"/>
              <a:t>Each process needs resource for overhead.</a:t>
            </a:r>
          </a:p>
          <a:p>
            <a:pPr lvl="1"/>
            <a:r>
              <a:rPr lang="en-US" sz="2600" dirty="0" smtClean="0"/>
              <a:t>Two processes do not share resource.</a:t>
            </a:r>
          </a:p>
          <a:p>
            <a:r>
              <a:rPr lang="en-US" sz="3000" dirty="0" smtClean="0"/>
              <a:t>Thread</a:t>
            </a:r>
          </a:p>
          <a:p>
            <a:pPr lvl="1"/>
            <a:r>
              <a:rPr lang="en-US" sz="2600" dirty="0" smtClean="0"/>
              <a:t>A process can generate multiple threads.</a:t>
            </a:r>
          </a:p>
          <a:p>
            <a:pPr lvl="1"/>
            <a:r>
              <a:rPr lang="en-US" sz="2600" dirty="0" smtClean="0"/>
              <a:t>Threads generated by a process share a lot of resources.</a:t>
            </a:r>
          </a:p>
          <a:p>
            <a:r>
              <a:rPr lang="en-US" sz="3000" dirty="0" smtClean="0"/>
              <a:t>Conclusion</a:t>
            </a:r>
          </a:p>
          <a:p>
            <a:pPr lvl="1"/>
            <a:r>
              <a:rPr lang="en-US" sz="2600" dirty="0" smtClean="0"/>
              <a:t>Multithreading approach is more efficient than multi-process approach.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71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First Servlet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“Hello World” servlet</a:t>
            </a:r>
          </a:p>
          <a:p>
            <a:pPr lvl="1"/>
            <a:r>
              <a:rPr lang="en-US" sz="2400" dirty="0" smtClean="0"/>
              <a:t>Assume that the development environment is ready</a:t>
            </a:r>
          </a:p>
          <a:p>
            <a:pPr lvl="1"/>
            <a:r>
              <a:rPr lang="en-US" sz="2400" dirty="0" smtClean="0"/>
              <a:t>Create a simple web application project</a:t>
            </a:r>
          </a:p>
          <a:p>
            <a:pPr lvl="1"/>
            <a:r>
              <a:rPr lang="en-US" sz="2400" dirty="0" smtClean="0"/>
              <a:t>Create a Java package for the servlet</a:t>
            </a:r>
          </a:p>
          <a:p>
            <a:pPr lvl="1"/>
            <a:r>
              <a:rPr lang="en-US" sz="2400" dirty="0" smtClean="0"/>
              <a:t>Create a servlet (skeleton) class</a:t>
            </a:r>
          </a:p>
          <a:p>
            <a:pPr lvl="1"/>
            <a:r>
              <a:rPr lang="en-US" sz="2400" dirty="0" smtClean="0"/>
              <a:t>Configure the servlet (explicit or implicit)</a:t>
            </a:r>
          </a:p>
          <a:p>
            <a:pPr lvl="2"/>
            <a:r>
              <a:rPr lang="en-US" sz="2000" dirty="0" smtClean="0"/>
              <a:t>Servlet name, URL mapping, etc.</a:t>
            </a:r>
          </a:p>
          <a:p>
            <a:pPr lvl="1"/>
            <a:r>
              <a:rPr lang="en-US" sz="2400" dirty="0" smtClean="0"/>
              <a:t>Compile the servlet</a:t>
            </a:r>
          </a:p>
          <a:p>
            <a:pPr lvl="1"/>
            <a:r>
              <a:rPr lang="en-US" sz="2400" dirty="0" smtClean="0"/>
              <a:t>Run the web 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Structure of an HTTP Request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request line</a:t>
            </a:r>
          </a:p>
          <a:p>
            <a:pPr lvl="1"/>
            <a:r>
              <a:rPr lang="en-US" sz="2400" dirty="0" smtClean="0"/>
              <a:t>The HTTP method</a:t>
            </a:r>
          </a:p>
          <a:p>
            <a:pPr lvl="1"/>
            <a:r>
              <a:rPr lang="en-US" sz="2400" dirty="0" smtClean="0"/>
              <a:t>The path to the resource, and any parameters added to the URL</a:t>
            </a:r>
          </a:p>
          <a:p>
            <a:pPr lvl="1"/>
            <a:r>
              <a:rPr lang="en-US" sz="2400" dirty="0" smtClean="0"/>
              <a:t>The protocol version</a:t>
            </a:r>
          </a:p>
          <a:p>
            <a:r>
              <a:rPr lang="en-US" sz="2800" dirty="0" smtClean="0"/>
              <a:t>The request headers</a:t>
            </a:r>
          </a:p>
          <a:p>
            <a:r>
              <a:rPr lang="en-US" sz="2800" dirty="0" smtClean="0"/>
              <a:t>The message body, sometimes called the "payload“</a:t>
            </a:r>
          </a:p>
          <a:p>
            <a:pPr lvl="1"/>
            <a:r>
              <a:rPr lang="en-US" sz="2400" dirty="0" smtClean="0"/>
              <a:t>Text content</a:t>
            </a:r>
          </a:p>
          <a:p>
            <a:pPr lvl="1"/>
            <a:r>
              <a:rPr lang="en-US" sz="2400" dirty="0" smtClean="0"/>
              <a:t>Binary content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810000" y="2918252"/>
            <a:ext cx="1066800" cy="5765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2502753"/>
            <a:ext cx="3676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blank line to separate the </a:t>
            </a:r>
          </a:p>
          <a:p>
            <a:r>
              <a:rPr lang="en-US" sz="2400" dirty="0" smtClean="0"/>
              <a:t>headers and the 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HTTP Methods </a:t>
            </a:r>
            <a:r>
              <a:rPr lang="en-US" sz="3600" dirty="0"/>
              <a:t>O</a:t>
            </a:r>
            <a:r>
              <a:rPr lang="en-US" sz="3600" dirty="0" smtClean="0"/>
              <a:t>ther </a:t>
            </a:r>
            <a:r>
              <a:rPr lang="en-US" sz="3600" dirty="0"/>
              <a:t>T</a:t>
            </a:r>
            <a:r>
              <a:rPr lang="en-US" sz="3600" dirty="0" smtClean="0"/>
              <a:t>han </a:t>
            </a:r>
            <a:br>
              <a:rPr lang="en-US" sz="3600" dirty="0" smtClean="0"/>
            </a:br>
            <a:r>
              <a:rPr lang="en-US" sz="3600" dirty="0" smtClean="0"/>
              <a:t>GET and POST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a few rarely used methods (and Servlets can handle them) including </a:t>
            </a:r>
            <a:r>
              <a:rPr lang="en-US" sz="2800" dirty="0" smtClean="0">
                <a:latin typeface="Comic Sans MS" panose="030F0702030302020204" pitchFamily="66" charset="0"/>
              </a:rPr>
              <a:t>HEAD, TRACE, PUT, DELETE, OPTIONS</a:t>
            </a:r>
            <a:r>
              <a:rPr lang="en-US" sz="2800" dirty="0" smtClean="0"/>
              <a:t>, and </a:t>
            </a:r>
            <a:r>
              <a:rPr lang="en-US" sz="2800" dirty="0" smtClean="0">
                <a:latin typeface="Comic Sans MS" panose="030F0702030302020204" pitchFamily="66" charset="0"/>
              </a:rPr>
              <a:t>CONNECT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Situations for Using Post Instead of GET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000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The total amount of characters in a GET is really limited (depending on the server and browsers).</a:t>
            </a:r>
          </a:p>
          <a:p>
            <a:pPr lvl="1"/>
            <a:r>
              <a:rPr lang="en-US" sz="2600" dirty="0" smtClean="0"/>
              <a:t>The parameters are encoded in the request line.</a:t>
            </a:r>
          </a:p>
          <a:p>
            <a:r>
              <a:rPr lang="en-US" sz="3000" dirty="0" smtClean="0"/>
              <a:t>The data you send with the GET is appended to the URL up in the browser bar, so what ever you send is exposed.</a:t>
            </a:r>
          </a:p>
          <a:p>
            <a:r>
              <a:rPr lang="en-US" sz="3000" dirty="0" smtClean="0"/>
              <a:t>Because of number two point above, the user can′t bookmark a form submission if you use POST instead of GET.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Sending Parameters in a GET Request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GET request, parameters (if there are any) are appended to the first part of the request URL, starting with a "?". Parameters are separated with an ampersand "&amp;".</a:t>
            </a:r>
          </a:p>
          <a:p>
            <a:r>
              <a:rPr lang="en-US" sz="2800" dirty="0" smtClean="0"/>
              <a:t>The HTML Parameters are passed as name/value pairs in an HTTP request.</a:t>
            </a:r>
          </a:p>
          <a:p>
            <a:pPr lvl="1"/>
            <a:r>
              <a:rPr lang="en-US" dirty="0" smtClean="0"/>
              <a:t>Each parameter has the form </a:t>
            </a:r>
            <a:r>
              <a:rPr lang="en-US" dirty="0" smtClean="0">
                <a:latin typeface="Comic Sans MS" panose="030F0702030302020204" pitchFamily="66" charset="0"/>
              </a:rPr>
              <a:t>name=value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/>
              <a:t>What </a:t>
            </a:r>
            <a:r>
              <a:rPr lang="en-US" sz="3600" dirty="0" err="1">
                <a:latin typeface="Comic Sans MS" panose="030F0702030302020204" pitchFamily="66" charset="0"/>
              </a:rPr>
              <a:t>HttpServletRequest</a:t>
            </a:r>
            <a:r>
              <a:rPr lang="en-US" sz="3600" dirty="0"/>
              <a:t> and </a:t>
            </a:r>
            <a:r>
              <a:rPr lang="en-US" sz="3600" dirty="0" err="1">
                <a:latin typeface="Comic Sans MS" panose="030F0702030302020204" pitchFamily="66" charset="0"/>
              </a:rPr>
              <a:t>HttpServletResponse</a:t>
            </a:r>
            <a:r>
              <a:rPr lang="en-US" sz="3600" dirty="0"/>
              <a:t> </a:t>
            </a:r>
            <a:r>
              <a:rPr lang="en-US" sz="3600" dirty="0" smtClean="0"/>
              <a:t>Can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867150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Comic Sans MS" panose="030F0702030302020204" pitchFamily="66" charset="0"/>
              </a:rPr>
              <a:t>HttpServletRequest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600" dirty="0" smtClean="0"/>
              <a:t>Read </a:t>
            </a:r>
            <a:r>
              <a:rPr lang="en-US" sz="2600" dirty="0"/>
              <a:t>parameters passed from the </a:t>
            </a:r>
            <a:r>
              <a:rPr lang="en-US" sz="2600" dirty="0" smtClean="0"/>
              <a:t>client</a:t>
            </a:r>
          </a:p>
          <a:p>
            <a:pPr lvl="1"/>
            <a:r>
              <a:rPr lang="en-US" sz="2600" dirty="0" smtClean="0"/>
              <a:t>Accept </a:t>
            </a:r>
            <a:r>
              <a:rPr lang="en-US" sz="2600" dirty="0"/>
              <a:t>files uploaded from a posted </a:t>
            </a:r>
            <a:r>
              <a:rPr lang="en-US" sz="2600" dirty="0" smtClean="0"/>
              <a:t>form</a:t>
            </a:r>
          </a:p>
          <a:p>
            <a:pPr lvl="1"/>
            <a:r>
              <a:rPr lang="en-US" sz="2600" dirty="0" smtClean="0"/>
              <a:t>Read </a:t>
            </a:r>
            <a:r>
              <a:rPr lang="en-US" sz="2600" dirty="0"/>
              <a:t>the raw data contained in the request </a:t>
            </a:r>
            <a:r>
              <a:rPr lang="en-US" sz="2600" dirty="0" smtClean="0"/>
              <a:t>body</a:t>
            </a:r>
          </a:p>
          <a:p>
            <a:pPr lvl="1"/>
            <a:r>
              <a:rPr lang="en-US" sz="2600" dirty="0" smtClean="0"/>
              <a:t>Read </a:t>
            </a:r>
            <a:r>
              <a:rPr lang="en-US" sz="2600" dirty="0"/>
              <a:t>request </a:t>
            </a:r>
            <a:r>
              <a:rPr lang="en-US" sz="2600" dirty="0" smtClean="0"/>
              <a:t>headers</a:t>
            </a:r>
          </a:p>
          <a:p>
            <a:r>
              <a:rPr lang="en-US" sz="2800" dirty="0" err="1" smtClean="0">
                <a:latin typeface="Comic Sans MS" panose="030F0702030302020204" pitchFamily="66" charset="0"/>
              </a:rPr>
              <a:t>HttpServletResponse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/>
              <a:t>Manipulate </a:t>
            </a:r>
            <a:r>
              <a:rPr lang="en-US" sz="2400" dirty="0"/>
              <a:t>response </a:t>
            </a:r>
            <a:r>
              <a:rPr lang="en-US" sz="2400" dirty="0" smtClean="0"/>
              <a:t>headers</a:t>
            </a:r>
          </a:p>
          <a:p>
            <a:pPr lvl="1"/>
            <a:r>
              <a:rPr lang="en-US" sz="2400" dirty="0" smtClean="0"/>
              <a:t>Write </a:t>
            </a:r>
            <a:r>
              <a:rPr lang="en-US" sz="2400" dirty="0"/>
              <a:t>response content back to the client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Two </a:t>
            </a:r>
            <a:r>
              <a:rPr lang="en-US" sz="3600" dirty="0" smtClean="0"/>
              <a:t>Forms </a:t>
            </a:r>
            <a:r>
              <a:rPr lang="en-US" sz="3600" dirty="0"/>
              <a:t>of </a:t>
            </a:r>
            <a:r>
              <a:rPr lang="en-US" sz="3600" dirty="0" smtClean="0"/>
              <a:t>Request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2950"/>
            <a:ext cx="8991600" cy="3737373"/>
          </a:xfrm>
        </p:spPr>
        <p:txBody>
          <a:bodyPr>
            <a:normAutofit/>
          </a:bodyPr>
          <a:lstStyle/>
          <a:p>
            <a:r>
              <a:rPr lang="en-US" sz="2800" dirty="0"/>
              <a:t>Request parameters come in two different forms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Query </a:t>
            </a:r>
            <a:r>
              <a:rPr lang="en-US" sz="2400" dirty="0"/>
              <a:t>parameters (also called URI parameters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/>
              <a:t>Query parameters are supported with all request methods and are contained in the first line of data in an HTTP request, as in the following example:</a:t>
            </a:r>
          </a:p>
          <a:p>
            <a:pPr lvl="2"/>
            <a:r>
              <a:rPr lang="en-US" sz="1800" dirty="0">
                <a:latin typeface="Comic Sans MS" panose="030F0702030302020204" pitchFamily="66" charset="0"/>
              </a:rPr>
              <a:t>GET /</a:t>
            </a:r>
            <a:r>
              <a:rPr lang="en-US" sz="1800" dirty="0" err="1">
                <a:latin typeface="Comic Sans MS" panose="030F0702030302020204" pitchFamily="66" charset="0"/>
              </a:rPr>
              <a:t>index.jsp?productId</a:t>
            </a:r>
            <a:r>
              <a:rPr lang="en-US" sz="1800" dirty="0">
                <a:latin typeface="Comic Sans MS" panose="030F0702030302020204" pitchFamily="66" charset="0"/>
              </a:rPr>
              <a:t>=97811186564&amp;category=Books HTTP/1.1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400" i="1" dirty="0" smtClean="0"/>
              <a:t>Post </a:t>
            </a:r>
            <a:r>
              <a:rPr lang="en-US" sz="2400" i="1" dirty="0"/>
              <a:t>variables</a:t>
            </a:r>
            <a:r>
              <a:rPr lang="en-US" sz="2400" dirty="0"/>
              <a:t> or </a:t>
            </a:r>
            <a:r>
              <a:rPr lang="en-US" sz="2400" i="1" dirty="0"/>
              <a:t>form </a:t>
            </a:r>
            <a:r>
              <a:rPr lang="en-US" sz="2400" i="1" dirty="0" smtClean="0"/>
              <a:t>variables</a:t>
            </a:r>
          </a:p>
          <a:p>
            <a:pPr lvl="2"/>
            <a:r>
              <a:rPr lang="en-US" sz="2000" dirty="0"/>
              <a:t>in an </a:t>
            </a:r>
            <a:r>
              <a:rPr lang="en-US" sz="2000" dirty="0">
                <a:latin typeface="Comic Sans MS" panose="030F0702030302020204" pitchFamily="66" charset="0"/>
              </a:rPr>
              <a:t>application/x-www-form-</a:t>
            </a:r>
            <a:r>
              <a:rPr lang="en-US" sz="2000" dirty="0" err="1">
                <a:latin typeface="Comic Sans MS" panose="030F0702030302020204" pitchFamily="66" charset="0"/>
              </a:rPr>
              <a:t>urlencoded</a:t>
            </a:r>
            <a:r>
              <a:rPr lang="en-US" sz="2000" dirty="0"/>
              <a:t> or </a:t>
            </a:r>
            <a:r>
              <a:rPr lang="en-US" sz="2000" dirty="0">
                <a:latin typeface="Comic Sans MS" panose="030F0702030302020204" pitchFamily="66" charset="0"/>
              </a:rPr>
              <a:t>multipart/form-data</a:t>
            </a:r>
            <a:r>
              <a:rPr lang="en-US" sz="2000" dirty="0"/>
              <a:t> encoded request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Post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1028700"/>
          </a:xfrm>
        </p:spPr>
        <p:txBody>
          <a:bodyPr>
            <a:normAutofit/>
          </a:bodyPr>
          <a:lstStyle/>
          <a:p>
            <a:r>
              <a:rPr lang="en-US" sz="2800" dirty="0"/>
              <a:t>Post variables can be included only in POST requests. Consider the following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6695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POST /</a:t>
            </a:r>
            <a:r>
              <a:rPr lang="en-US" sz="2000" dirty="0" err="1">
                <a:latin typeface="Comic Sans MS" panose="030F0702030302020204" pitchFamily="66" charset="0"/>
              </a:rPr>
              <a:t>addToCart?returnTo</a:t>
            </a:r>
            <a:r>
              <a:rPr lang="en-US" sz="2000" dirty="0">
                <a:latin typeface="Comic Sans MS" panose="030F0702030302020204" pitchFamily="66" charset="0"/>
              </a:rPr>
              <a:t>=</a:t>
            </a:r>
            <a:r>
              <a:rPr lang="en-US" sz="2000" dirty="0" err="1">
                <a:latin typeface="Comic Sans MS" panose="030F0702030302020204" pitchFamily="66" charset="0"/>
              </a:rPr>
              <a:t>productPage</a:t>
            </a:r>
            <a:r>
              <a:rPr lang="en-US" sz="2000" dirty="0">
                <a:latin typeface="Comic Sans MS" panose="030F0702030302020204" pitchFamily="66" charset="0"/>
              </a:rPr>
              <a:t> HTTP/1.1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Host: www.example.com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Content-Length: 48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Content-Type: </a:t>
            </a:r>
            <a:r>
              <a:rPr lang="en-US" sz="2000" dirty="0" smtClean="0">
                <a:latin typeface="Comic Sans MS" panose="030F0702030302020204" pitchFamily="66" charset="0"/>
              </a:rPr>
              <a:t>application/x-www-form-</a:t>
            </a:r>
            <a:r>
              <a:rPr lang="en-US" sz="2000" dirty="0" err="1" smtClean="0">
                <a:latin typeface="Comic Sans MS" panose="030F0702030302020204" pitchFamily="66" charset="0"/>
              </a:rPr>
              <a:t>urlencoded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smtClean="0">
                <a:latin typeface="Comic Sans MS" panose="030F0702030302020204" pitchFamily="66" charset="0"/>
              </a:rPr>
              <a:t>productId</a:t>
            </a:r>
            <a:r>
              <a:rPr lang="en-US" sz="2000" dirty="0" smtClean="0">
                <a:latin typeface="Comic Sans MS" panose="030F0702030302020204" pitchFamily="66" charset="0"/>
              </a:rPr>
              <a:t>=9781118656464&amp;category=Books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Welcome 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Role of a welcome file</a:t>
            </a:r>
          </a:p>
          <a:p>
            <a:pPr lvl="1"/>
            <a:r>
              <a:rPr lang="en-US" sz="2400" dirty="0" smtClean="0"/>
              <a:t>For a web application, what is the first file to visit?</a:t>
            </a:r>
          </a:p>
          <a:p>
            <a:pPr lvl="1"/>
            <a:r>
              <a:rPr lang="en-US" sz="2400" dirty="0" smtClean="0"/>
              <a:t>For a folder in a web application, what is the default file?</a:t>
            </a:r>
          </a:p>
          <a:p>
            <a:r>
              <a:rPr lang="en-US" sz="2800" dirty="0" smtClean="0"/>
              <a:t>Set multiple welcome files</a:t>
            </a:r>
          </a:p>
          <a:p>
            <a:r>
              <a:rPr lang="en-US" sz="2800" dirty="0" smtClean="0"/>
              <a:t>Difference between a physical file and a logical name for a welcome file.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Deployment Descriptor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886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Role of deployment descriptor</a:t>
            </a:r>
          </a:p>
          <a:p>
            <a:pPr lvl="1"/>
            <a:r>
              <a:rPr lang="en-US" sz="2400" dirty="0" smtClean="0"/>
              <a:t>How the application should be deployed</a:t>
            </a:r>
          </a:p>
          <a:p>
            <a:pPr lvl="1"/>
            <a:r>
              <a:rPr lang="en-US" sz="2400" dirty="0" smtClean="0"/>
              <a:t>Configure: listeners, </a:t>
            </a:r>
            <a:r>
              <a:rPr lang="en-US" sz="2400" u="sng" dirty="0" smtClean="0"/>
              <a:t>servlets</a:t>
            </a:r>
            <a:r>
              <a:rPr lang="en-US" sz="2400" dirty="0" smtClean="0"/>
              <a:t>, filters, and more</a:t>
            </a:r>
          </a:p>
          <a:p>
            <a:r>
              <a:rPr lang="en-US" sz="2800" dirty="0" smtClean="0"/>
              <a:t>Create multiple instances of a servlet</a:t>
            </a:r>
          </a:p>
          <a:p>
            <a:pPr lvl="1"/>
            <a:r>
              <a:rPr lang="en-US" sz="2400" dirty="0" smtClean="0"/>
              <a:t>Usually we use one instance of a servlet</a:t>
            </a:r>
          </a:p>
          <a:p>
            <a:pPr lvl="1"/>
            <a:r>
              <a:rPr lang="en-US" sz="2400" dirty="0" smtClean="0"/>
              <a:t>One instance can generate multiple threads to serve the clients.</a:t>
            </a:r>
          </a:p>
          <a:p>
            <a:r>
              <a:rPr lang="en-US" sz="2800" dirty="0" smtClean="0"/>
              <a:t>Map multiple URLs to the same servlet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44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Explicit Servlet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703064"/>
            <a:ext cx="8229600" cy="3394472"/>
          </a:xfrm>
        </p:spPr>
        <p:txBody>
          <a:bodyPr/>
          <a:lstStyle/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673" y="1661567"/>
            <a:ext cx="8073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&lt;servlet&gt;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&lt;servlet-name&gt;</a:t>
            </a:r>
            <a:r>
              <a:rPr lang="en-US" sz="2000" dirty="0" err="1" smtClean="0">
                <a:latin typeface="Comic Sans MS" panose="030F0702030302020204" pitchFamily="66" charset="0"/>
              </a:rPr>
              <a:t>HelloServlet</a:t>
            </a:r>
            <a:r>
              <a:rPr lang="en-US" sz="2000" dirty="0" smtClean="0">
                <a:latin typeface="Comic Sans MS" panose="030F0702030302020204" pitchFamily="66" charset="0"/>
              </a:rPr>
              <a:t>&lt;/servlet-name&gt;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&lt;servlet-class&gt;</a:t>
            </a:r>
            <a:r>
              <a:rPr lang="en-US" sz="2000" dirty="0" err="1" smtClean="0">
                <a:latin typeface="Comic Sans MS" panose="030F0702030302020204" pitchFamily="66" charset="0"/>
              </a:rPr>
              <a:t>edu.umsl.java.servlet.HelloServlet</a:t>
            </a:r>
            <a:r>
              <a:rPr lang="en-US" sz="2000" dirty="0" smtClean="0">
                <a:latin typeface="Comic Sans MS" panose="030F0702030302020204" pitchFamily="66" charset="0"/>
              </a:rPr>
              <a:t>&lt;/servlet-class&gt;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&lt;/servlet&gt;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778" y="1228808"/>
            <a:ext cx="324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servlet instance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7637" y="1667922"/>
            <a:ext cx="1068094" cy="248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673" y="3340119"/>
            <a:ext cx="6718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&lt;servlet-mapping&gt;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    &lt;servlet-name&gt;</a:t>
            </a:r>
            <a:r>
              <a:rPr lang="en-US" sz="2400" dirty="0" err="1">
                <a:latin typeface="Comic Sans MS" panose="030F0702030302020204" pitchFamily="66" charset="0"/>
              </a:rPr>
              <a:t>H</a:t>
            </a:r>
            <a:r>
              <a:rPr lang="en-US" sz="2400" dirty="0" err="1" smtClean="0">
                <a:latin typeface="Comic Sans MS" panose="030F0702030302020204" pitchFamily="66" charset="0"/>
              </a:rPr>
              <a:t>elloServlet</a:t>
            </a:r>
            <a:r>
              <a:rPr lang="en-US" sz="2400" dirty="0" smtClean="0">
                <a:latin typeface="Comic Sans MS" panose="030F0702030302020204" pitchFamily="66" charset="0"/>
              </a:rPr>
              <a:t>&lt;/servlet-name&gt;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   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-pattern&gt;/greeting&lt;/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&lt;/servlet-mapping&gt;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8246" y="2965444"/>
            <a:ext cx="300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a servlet to a URL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5282" y="3357859"/>
            <a:ext cx="1068094" cy="248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8980" y="4572000"/>
            <a:ext cx="354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Logical name of the servlet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3746296" y="4499264"/>
            <a:ext cx="942684" cy="3035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Multiple URLs to One Servlet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32709"/>
            <a:ext cx="6718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&lt;servlet-mapping&gt;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&lt;servlet-name&gt;</a:t>
            </a:r>
            <a:r>
              <a:rPr lang="en-US" sz="2400" dirty="0" err="1">
                <a:latin typeface="Comic Sans MS" panose="030F0702030302020204" pitchFamily="66" charset="0"/>
              </a:rPr>
              <a:t>H</a:t>
            </a:r>
            <a:r>
              <a:rPr lang="en-US" sz="2400" dirty="0" err="1" smtClean="0">
                <a:latin typeface="Comic Sans MS" panose="030F0702030302020204" pitchFamily="66" charset="0"/>
              </a:rPr>
              <a:t>elloServlet</a:t>
            </a:r>
            <a:r>
              <a:rPr lang="en-US" sz="2400" dirty="0" smtClean="0">
                <a:latin typeface="Comic Sans MS" panose="030F0702030302020204" pitchFamily="66" charset="0"/>
              </a:rPr>
              <a:t>&lt;/servlet-name&gt;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-pattern&gt;/greeting&lt;/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-pattern&gt;/salutation&lt;/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</a:t>
            </a:r>
            <a:r>
              <a:rPr lang="en-US" sz="2400" dirty="0" err="1" smtClean="0">
                <a:latin typeface="Comic Sans MS" panose="030F0702030302020204" pitchFamily="66" charset="0"/>
              </a:rPr>
              <a:t>wazzup</a:t>
            </a:r>
            <a:r>
              <a:rPr lang="en-US" sz="2400" dirty="0" smtClean="0">
                <a:latin typeface="Comic Sans MS" panose="030F0702030302020204" pitchFamily="66" charset="0"/>
              </a:rPr>
              <a:t>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&lt;/servlet-mapping&gt;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66" y="3290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Annotation </a:t>
            </a:r>
            <a:r>
              <a:rPr lang="en-US" sz="3600" dirty="0" smtClean="0"/>
              <a:t>Type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971550"/>
          </a:xfrm>
        </p:spPr>
        <p:txBody>
          <a:bodyPr>
            <a:normAutofit/>
          </a:bodyPr>
          <a:lstStyle/>
          <a:p>
            <a:r>
              <a:rPr lang="en-US" sz="2800" dirty="0"/>
              <a:t>You can add an annotation just above the Servlet declaration for configuration: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495550"/>
            <a:ext cx="7906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@</a:t>
            </a:r>
            <a:r>
              <a:rPr lang="en-US" sz="2400" dirty="0" err="1">
                <a:latin typeface="Comic Sans MS" panose="030F0702030302020204" pitchFamily="66" charset="0"/>
              </a:rPr>
              <a:t>WebServlet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    name = "</a:t>
            </a:r>
            <a:r>
              <a:rPr lang="en-US" sz="2400" dirty="0" err="1">
                <a:latin typeface="Comic Sans MS" panose="030F0702030302020204" pitchFamily="66" charset="0"/>
              </a:rPr>
              <a:t>helloServlet</a:t>
            </a:r>
            <a:r>
              <a:rPr lang="en-US" sz="2400" dirty="0">
                <a:latin typeface="Comic Sans MS" panose="030F0702030302020204" pitchFamily="66" charset="0"/>
              </a:rPr>
              <a:t>", 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    </a:t>
            </a:r>
            <a:r>
              <a:rPr lang="en-US" sz="2400" dirty="0" err="1">
                <a:latin typeface="Comic Sans MS" panose="030F0702030302020204" pitchFamily="66" charset="0"/>
              </a:rPr>
              <a:t>urlPatters</a:t>
            </a:r>
            <a:r>
              <a:rPr lang="en-US" sz="2400" dirty="0">
                <a:latin typeface="Comic Sans MS" panose="030F0702030302020204" pitchFamily="66" charset="0"/>
              </a:rPr>
              <a:t> = {"/greeting", "/salutation", "/</a:t>
            </a:r>
            <a:r>
              <a:rPr lang="en-US" sz="2400" dirty="0" err="1">
                <a:latin typeface="Comic Sans MS" panose="030F0702030302020204" pitchFamily="66" charset="0"/>
              </a:rPr>
              <a:t>wazzup</a:t>
            </a:r>
            <a:r>
              <a:rPr lang="en-US" sz="2400" dirty="0" smtClean="0">
                <a:latin typeface="Comic Sans MS" panose="030F0702030302020204" pitchFamily="66" charset="0"/>
              </a:rPr>
              <a:t>"} </a:t>
            </a: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 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727" y="1962150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@</a:t>
            </a:r>
            <a:r>
              <a:rPr lang="en-US" sz="2400" dirty="0" err="1">
                <a:latin typeface="Comic Sans MS" panose="030F0702030302020204" pitchFamily="66" charset="0"/>
              </a:rPr>
              <a:t>WebServlet</a:t>
            </a:r>
            <a:r>
              <a:rPr lang="en-US" sz="2400" dirty="0" smtClean="0">
                <a:latin typeface="Comic Sans MS" panose="030F0702030302020204" pitchFamily="66" charset="0"/>
              </a:rPr>
              <a:t>("/hello")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3938885"/>
            <a:ext cx="287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servlet name: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7112" y="4286526"/>
            <a:ext cx="8111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internal name that’s used for the servlet is the same as the </a:t>
            </a:r>
          </a:p>
          <a:p>
            <a:r>
              <a:rPr lang="en-US" sz="2400" dirty="0" smtClean="0"/>
              <a:t>class name of the servlet.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2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Annotations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Annotations are tags that you insert into your source code so that </a:t>
            </a:r>
            <a:r>
              <a:rPr lang="en-US" sz="2800" i="1" dirty="0" smtClean="0"/>
              <a:t>some tool </a:t>
            </a:r>
            <a:r>
              <a:rPr lang="en-US" sz="2800" dirty="0" smtClean="0"/>
              <a:t>can process them.</a:t>
            </a:r>
          </a:p>
          <a:p>
            <a:pPr lvl="1"/>
            <a:r>
              <a:rPr lang="en-US" sz="2400" dirty="0" smtClean="0"/>
              <a:t>The tools can operate on the source level, or they can process class files into which the compiler has placed annotations.</a:t>
            </a:r>
          </a:p>
          <a:p>
            <a:pPr lvl="1"/>
            <a:r>
              <a:rPr lang="en-US" sz="2400" dirty="0" smtClean="0"/>
              <a:t>Annotations do not change the way in which your programs are compiled. The Java compiler generates the same virtual machine instructions with or without the annotations.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dd an Annotation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Java, an annotation is used like a </a:t>
            </a:r>
            <a:r>
              <a:rPr lang="en-US" sz="2800" i="1" dirty="0" smtClean="0"/>
              <a:t>modifier</a:t>
            </a:r>
            <a:r>
              <a:rPr lang="en-US" sz="2800" dirty="0" smtClean="0"/>
              <a:t> and is placed before the annotated item </a:t>
            </a:r>
            <a:r>
              <a:rPr lang="en-US" sz="2800" i="1" dirty="0" smtClean="0"/>
              <a:t>without a semicolon</a:t>
            </a:r>
            <a:r>
              <a:rPr lang="en-US" sz="2800" dirty="0" smtClean="0"/>
              <a:t>. The name of each annotation is proceeded by an @ symbol.</a:t>
            </a:r>
          </a:p>
          <a:p>
            <a:r>
              <a:rPr lang="en-US" sz="2800" dirty="0" smtClean="0"/>
              <a:t>Precedence</a:t>
            </a:r>
          </a:p>
          <a:p>
            <a:pPr lvl="1"/>
            <a:r>
              <a:rPr lang="en-US" sz="2400" dirty="0" smtClean="0"/>
              <a:t>If you use both techniques (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  <a:r>
              <a:rPr lang="en-US" sz="2400" dirty="0" smtClean="0"/>
              <a:t> and annotation) to map a servlet to a URL, the mapping in the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  <a:r>
              <a:rPr lang="en-US" sz="2400" dirty="0" smtClean="0"/>
              <a:t> file overrides the mapping in the annotation.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5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62095</TotalTime>
  <Words>1455</Words>
  <Application>Microsoft Office PowerPoint</Application>
  <PresentationFormat>On-screen Show (16:9)</PresentationFormat>
  <Paragraphs>189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2. Servlet Basics</vt:lpstr>
      <vt:lpstr>Our First Servlet</vt:lpstr>
      <vt:lpstr>Welcome File</vt:lpstr>
      <vt:lpstr>Deployment Descriptor</vt:lpstr>
      <vt:lpstr>Explicit Servlet Configuration</vt:lpstr>
      <vt:lpstr>Map Multiple URLs to One Servlet</vt:lpstr>
      <vt:lpstr>Annotation Type Configuration</vt:lpstr>
      <vt:lpstr>Java Annotations</vt:lpstr>
      <vt:lpstr>Add an Annotation</vt:lpstr>
      <vt:lpstr>Why Use Annotations?</vt:lpstr>
      <vt:lpstr>Dirty Work in Web Container</vt:lpstr>
      <vt:lpstr>Servlet Life Cycle</vt:lpstr>
      <vt:lpstr>Life Cycle: init Method</vt:lpstr>
      <vt:lpstr>Understanding HTTP Request</vt:lpstr>
      <vt:lpstr>Structure of an HTTP Response</vt:lpstr>
      <vt:lpstr>Structure of a Generic HTTP Message</vt:lpstr>
      <vt:lpstr>Understanding service() Method</vt:lpstr>
      <vt:lpstr>More on service() Method</vt:lpstr>
      <vt:lpstr>Multi-Process versus Multithreading</vt:lpstr>
      <vt:lpstr>Structure of an HTTP Request</vt:lpstr>
      <vt:lpstr>HTTP Methods Other Than  GET and POST</vt:lpstr>
      <vt:lpstr>Situations for Using Post Instead of GET</vt:lpstr>
      <vt:lpstr>Sending Parameters in a GET Request</vt:lpstr>
      <vt:lpstr>What HttpServletRequest and HttpServletResponse Can Do</vt:lpstr>
      <vt:lpstr>Two Forms of Request Parameters</vt:lpstr>
      <vt:lpstr>Post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668</cp:revision>
  <cp:lastPrinted>2017-02-02T07:19:31Z</cp:lastPrinted>
  <dcterms:created xsi:type="dcterms:W3CDTF">2017-01-17T05:06:53Z</dcterms:created>
  <dcterms:modified xsi:type="dcterms:W3CDTF">2019-09-03T22:57:58Z</dcterms:modified>
</cp:coreProperties>
</file>