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JavaServer</a:t>
            </a:r>
            <a:r>
              <a:rPr lang="en-US" dirty="0" smtClean="0"/>
              <a:t> Pages (JSP)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8602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/(</a:t>
            </a:r>
            <a:r>
              <a:rPr lang="en-US" sz="2400" dirty="0"/>
              <a:t>9</a:t>
            </a:r>
            <a:r>
              <a:rPr lang="en-US" sz="2400" dirty="0" smtClean="0"/>
              <a:t>-?)/2019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481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Scriptlet</a:t>
            </a:r>
            <a:endParaRPr lang="en-US" sz="3000" dirty="0" smtClean="0"/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 … %&gt;</a:t>
            </a:r>
          </a:p>
          <a:p>
            <a:pPr lvl="1"/>
            <a:r>
              <a:rPr lang="en-US" sz="2600" dirty="0" smtClean="0"/>
              <a:t>Contains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smtClean="0"/>
              <a:t>Java code with certain </a:t>
            </a:r>
            <a:r>
              <a:rPr lang="en-US" sz="2600" u="sng" dirty="0" smtClean="0"/>
              <a:t>scope</a:t>
            </a:r>
            <a:endParaRPr lang="en-US" sz="2600" u="sng" dirty="0" smtClean="0">
              <a:latin typeface="Comic Sans MS" panose="030F0702030302020204" pitchFamily="66" charset="0"/>
            </a:endParaRPr>
          </a:p>
          <a:p>
            <a:r>
              <a:rPr lang="en-US" sz="3000" dirty="0" smtClean="0"/>
              <a:t>Directive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&lt;%@ … </a:t>
            </a:r>
            <a:r>
              <a:rPr lang="en-US" sz="2600" dirty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/>
              <a:t>G</a:t>
            </a:r>
            <a:r>
              <a:rPr lang="en-US" sz="2600" dirty="0" smtClean="0"/>
              <a:t>ive </a:t>
            </a:r>
            <a:r>
              <a:rPr lang="en-US" sz="2600" dirty="0"/>
              <a:t>special instructions to the </a:t>
            </a:r>
            <a:r>
              <a:rPr lang="en-US" sz="2600" dirty="0" smtClean="0"/>
              <a:t>Container</a:t>
            </a:r>
          </a:p>
          <a:p>
            <a:pPr lvl="1"/>
            <a:r>
              <a:rPr lang="en-US" sz="2600" dirty="0" smtClean="0"/>
              <a:t>At the translation time</a:t>
            </a:r>
          </a:p>
          <a:p>
            <a:r>
              <a:rPr lang="en-US" sz="3000" dirty="0" smtClean="0"/>
              <a:t>Expression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&lt;%= </a:t>
            </a:r>
            <a:r>
              <a:rPr lang="en-US" sz="2600" dirty="0">
                <a:latin typeface="Comic Sans MS" panose="030F0702030302020204" pitchFamily="66" charset="0"/>
              </a:rPr>
              <a:t>… </a:t>
            </a:r>
            <a:r>
              <a:rPr lang="en-US" sz="2600" dirty="0" smtClean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 smtClean="0"/>
              <a:t>Usage: Output a value without using </a:t>
            </a:r>
            <a:r>
              <a:rPr lang="en-US" sz="2600" dirty="0" err="1" smtClean="0">
                <a:latin typeface="Comic Sans MS" panose="030F0702030302020204" pitchFamily="66" charset="0"/>
              </a:rPr>
              <a:t>println</a:t>
            </a:r>
            <a:r>
              <a:rPr lang="en-US" sz="2600" dirty="0" smtClean="0"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JSP Technology Is Needed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JSP simplify the delivery of dynamic web content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Without JSP, to produce HTML content, a servlet needs to </a:t>
            </a:r>
            <a:r>
              <a:rPr lang="en-US" sz="2400" dirty="0" err="1" smtClean="0">
                <a:latin typeface="Comic Sans MS" panose="030F0702030302020204" pitchFamily="66" charset="0"/>
              </a:rPr>
              <a:t>println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to output strings containing many HTML tags.</a:t>
            </a:r>
          </a:p>
          <a:p>
            <a:pPr lvl="1"/>
            <a:r>
              <a:rPr lang="en-US" sz="2400" dirty="0" smtClean="0"/>
              <a:t>The biggest problem is at the static content.</a:t>
            </a:r>
          </a:p>
          <a:p>
            <a:r>
              <a:rPr lang="en-US" sz="2800" dirty="0" smtClean="0"/>
              <a:t>Good solution</a:t>
            </a:r>
          </a:p>
          <a:p>
            <a:pPr lvl="1"/>
            <a:r>
              <a:rPr lang="en-US" sz="2400" dirty="0" smtClean="0"/>
              <a:t>Keep the static content unchanged</a:t>
            </a:r>
          </a:p>
          <a:p>
            <a:pPr lvl="1"/>
            <a:r>
              <a:rPr lang="en-US" sz="2400" dirty="0" smtClean="0"/>
              <a:t>Embed Java code for dynamic content</a:t>
            </a:r>
          </a:p>
          <a:p>
            <a:pPr lvl="1"/>
            <a:r>
              <a:rPr lang="en-US" sz="2400" dirty="0" smtClean="0"/>
              <a:t>Derived from the servlet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Facts about JSP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JavaServer</a:t>
            </a:r>
            <a:r>
              <a:rPr lang="en-US" sz="3000" dirty="0"/>
              <a:t> Pages (JSP) is an extension of servlet technology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i="1" dirty="0"/>
              <a:t>JSP container</a:t>
            </a:r>
            <a:r>
              <a:rPr lang="en-US" sz="2600" dirty="0"/>
              <a:t> is the part of the web server that can run Java JSP web components.</a:t>
            </a:r>
            <a:endParaRPr lang="en-US" sz="2600" dirty="0" smtClean="0"/>
          </a:p>
          <a:p>
            <a:r>
              <a:rPr lang="en-US" sz="3000" dirty="0"/>
              <a:t>JSP source files use </a:t>
            </a:r>
            <a:r>
              <a:rPr lang="en-US" sz="3000" dirty="0">
                <a:latin typeface="Comic Sans MS" panose="030F0702030302020204" pitchFamily="66" charset="0"/>
              </a:rPr>
              <a:t>.</a:t>
            </a:r>
            <a:r>
              <a:rPr lang="en-US" sz="3000" dirty="0" err="1">
                <a:latin typeface="Comic Sans MS" panose="030F0702030302020204" pitchFamily="66" charset="0"/>
              </a:rPr>
              <a:t>jsp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/>
              <a:t>extension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Physical files, could be accessed by clients</a:t>
            </a:r>
          </a:p>
          <a:p>
            <a:r>
              <a:rPr lang="en-US" sz="3000" dirty="0"/>
              <a:t>JSP are derived from HTML or XHTML by embedding JSP </a:t>
            </a:r>
            <a:r>
              <a:rPr lang="en-US" sz="3000" dirty="0" err="1"/>
              <a:t>scriplets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JSPs use </a:t>
            </a:r>
            <a:r>
              <a:rPr lang="en-US" sz="2600" dirty="0" err="1"/>
              <a:t>scriplets</a:t>
            </a:r>
            <a:r>
              <a:rPr lang="en-US" sz="2600" dirty="0"/>
              <a:t> to embed the Java code between the tags </a:t>
            </a:r>
            <a:r>
              <a:rPr lang="en-US" sz="2600" dirty="0">
                <a:latin typeface="Comic Sans MS" panose="030F0702030302020204" pitchFamily="66" charset="0"/>
              </a:rPr>
              <a:t>&lt;% %&gt; </a:t>
            </a:r>
            <a:r>
              <a:rPr lang="en-US" sz="2600" dirty="0"/>
              <a:t>to add dynamic content to an HTML file.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Compile a JSP </a:t>
            </a:r>
            <a:r>
              <a:rPr lang="en-US" sz="3600" dirty="0" smtClean="0"/>
              <a:t>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JSP file is compiled by the Java server automatically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Before a JSP file is compiled, it is translated into a servlet file, and the servlet file then gets compiled by the Java server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Tomcat puts all </a:t>
            </a:r>
            <a:r>
              <a:rPr lang="en-US" sz="2600" dirty="0" smtClean="0"/>
              <a:t>translated and compiled JSPs </a:t>
            </a:r>
            <a:r>
              <a:rPr lang="en-US" sz="2600" dirty="0"/>
              <a:t>for the application in the directory </a:t>
            </a:r>
            <a:r>
              <a:rPr lang="en-US" sz="2600" dirty="0">
                <a:latin typeface="Comic Sans MS" panose="030F0702030302020204" pitchFamily="66" charset="0"/>
              </a:rPr>
              <a:t>[</a:t>
            </a:r>
            <a:r>
              <a:rPr lang="en-US" sz="2600" dirty="0" smtClean="0">
                <a:latin typeface="Comic Sans MS" panose="030F0702030302020204" pitchFamily="66" charset="0"/>
              </a:rPr>
              <a:t>Tomcat]\</a:t>
            </a:r>
            <a:r>
              <a:rPr lang="en-US" sz="2600" dirty="0">
                <a:latin typeface="Comic Sans MS" panose="030F0702030302020204" pitchFamily="66" charset="0"/>
              </a:rPr>
              <a:t>work\</a:t>
            </a:r>
            <a:r>
              <a:rPr lang="en-US" sz="2600" dirty="0" err="1">
                <a:latin typeface="Comic Sans MS" panose="030F0702030302020204" pitchFamily="66" charset="0"/>
              </a:rPr>
              <a:t>catalina</a:t>
            </a:r>
            <a:r>
              <a:rPr lang="en-US" sz="2600" dirty="0">
                <a:latin typeface="Comic Sans MS" panose="030F0702030302020204" pitchFamily="66" charset="0"/>
              </a:rPr>
              <a:t>\localhost</a:t>
            </a:r>
            <a:r>
              <a:rPr lang="en-US" sz="2600" dirty="0" smtClean="0">
                <a:latin typeface="Comic Sans MS" panose="030F0702030302020204" pitchFamily="66" charset="0"/>
              </a:rPr>
              <a:t>\[</a:t>
            </a:r>
            <a:r>
              <a:rPr lang="en-US" sz="2600" dirty="0" err="1" smtClean="0">
                <a:latin typeface="Comic Sans MS" panose="030F0702030302020204" pitchFamily="66" charset="0"/>
              </a:rPr>
              <a:t>your_project</a:t>
            </a:r>
            <a:r>
              <a:rPr lang="en-US" sz="2600" dirty="0" smtClean="0">
                <a:latin typeface="Comic Sans MS" panose="030F0702030302020204" pitchFamily="66" charset="0"/>
              </a:rPr>
              <a:t>]</a:t>
            </a:r>
          </a:p>
          <a:p>
            <a:r>
              <a:rPr lang="en-US" sz="3000" dirty="0"/>
              <a:t>In some web containers, such as Tomcat, the JSP is translated and compiled just in time when the first request to that JSP arrives.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into the Translated JSP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819150"/>
            <a:ext cx="8915400" cy="39243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new method generated: </a:t>
            </a:r>
            <a:r>
              <a:rPr lang="en-US" sz="3000" dirty="0" smtClean="0">
                <a:latin typeface="Comic Sans MS" panose="030F0702030302020204" pitchFamily="66" charset="0"/>
              </a:rPr>
              <a:t>_</a:t>
            </a:r>
            <a:r>
              <a:rPr lang="en-US" sz="30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3000" dirty="0" smtClean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sz="2600" dirty="0" smtClean="0"/>
              <a:t>The translated servlet still has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(The JSP specific code is copied into the </a:t>
            </a:r>
            <a:r>
              <a:rPr lang="en-US" sz="2600" dirty="0" smtClean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 smtClean="0"/>
              <a:t>method.) – not very clear for “JSP specific code”</a:t>
            </a:r>
          </a:p>
          <a:p>
            <a:pPr lvl="1"/>
            <a:r>
              <a:rPr lang="en-US" sz="2600" dirty="0" err="1"/>
              <a:t>Scriptlets</a:t>
            </a:r>
            <a:r>
              <a:rPr lang="en-US" sz="2600" dirty="0"/>
              <a:t> are copied to the body of 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/>
              <a:t>method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>
                <a:latin typeface="Comic Sans MS" panose="030F0702030302020204" pitchFamily="66" charset="0"/>
              </a:rPr>
              <a:t>jspService</a:t>
            </a:r>
            <a:r>
              <a:rPr lang="en-US" sz="2600" dirty="0">
                <a:latin typeface="Comic Sans MS" panose="030F0702030302020204" pitchFamily="66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is called from the servlet′s </a:t>
            </a:r>
            <a:r>
              <a:rPr lang="en-US" sz="2600" dirty="0">
                <a:latin typeface="Comic Sans MS" panose="030F0702030302020204" pitchFamily="66" charset="0"/>
              </a:rPr>
              <a:t>service()</a:t>
            </a:r>
            <a:r>
              <a:rPr lang="en-US" sz="2600" dirty="0"/>
              <a:t> 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/>
              <a:t>The Container passes the </a:t>
            </a:r>
            <a:r>
              <a:rPr lang="en-US" sz="2600" dirty="0" smtClean="0">
                <a:latin typeface="Comic Sans MS" panose="030F0702030302020204" pitchFamily="66" charset="0"/>
              </a:rPr>
              <a:t>request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smtClean="0">
                <a:latin typeface="Comic Sans MS" panose="030F0702030302020204" pitchFamily="66" charset="0"/>
              </a:rPr>
              <a:t>response</a:t>
            </a:r>
            <a:r>
              <a:rPr lang="en-US" sz="2600" dirty="0" smtClean="0"/>
              <a:t> implicit objects </a:t>
            </a:r>
            <a:r>
              <a:rPr lang="en-US" sz="2600" dirty="0"/>
              <a:t>to this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JSP Example: Duke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Files in the web application </a:t>
            </a:r>
            <a:r>
              <a:rPr lang="en-US" sz="2800" dirty="0" smtClean="0">
                <a:latin typeface="Comic Sans MS" panose="030F0702030302020204" pitchFamily="66" charset="0"/>
              </a:rPr>
              <a:t>Duke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Two JSP files</a:t>
            </a:r>
          </a:p>
          <a:p>
            <a:pPr lvl="1"/>
            <a:r>
              <a:rPr lang="en-US" sz="2400" dirty="0" smtClean="0"/>
              <a:t>One image file</a:t>
            </a:r>
          </a:p>
          <a:p>
            <a:pPr lvl="1"/>
            <a:r>
              <a:rPr lang="en-US" sz="2400" dirty="0" smtClean="0"/>
              <a:t>Deployment descriptor: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</a:p>
          <a:p>
            <a:r>
              <a:rPr lang="en-US" sz="2800" dirty="0" smtClean="0"/>
              <a:t>Configuration</a:t>
            </a:r>
          </a:p>
          <a:p>
            <a:pPr lvl="1"/>
            <a:r>
              <a:rPr lang="en-US" sz="2400" dirty="0" smtClean="0"/>
              <a:t>No configuration needed in general</a:t>
            </a:r>
          </a:p>
          <a:p>
            <a:pPr lvl="1"/>
            <a:r>
              <a:rPr lang="en-US" sz="2400" dirty="0" smtClean="0"/>
              <a:t>Use the physical files for URL reference</a:t>
            </a:r>
          </a:p>
          <a:p>
            <a:pPr lvl="1"/>
            <a:r>
              <a:rPr lang="en-US" sz="2400" dirty="0" smtClean="0"/>
              <a:t>If needed, you can do the servlet-like configuration.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4383" y="1699215"/>
            <a:ext cx="21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 welcome file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69083" y="2022410"/>
            <a:ext cx="519545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Usage of JSP in </a:t>
            </a:r>
            <a:r>
              <a:rPr lang="en-US" sz="3600" dirty="0" smtClean="0">
                <a:latin typeface="Comic Sans MS" panose="030F0702030302020204" pitchFamily="66" charset="0"/>
              </a:rPr>
              <a:t>Duke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71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User’s interface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index.jsp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Use an HTML form to collect user’s name</a:t>
            </a:r>
          </a:p>
          <a:p>
            <a:pPr lvl="2"/>
            <a:r>
              <a:rPr lang="en-US" sz="2000" dirty="0" smtClean="0"/>
              <a:t>No value for the </a:t>
            </a:r>
            <a:r>
              <a:rPr lang="en-US" sz="2000" dirty="0" smtClean="0">
                <a:latin typeface="Comic Sans MS" panose="030F0702030302020204" pitchFamily="66" charset="0"/>
              </a:rPr>
              <a:t>action</a:t>
            </a:r>
            <a:r>
              <a:rPr lang="en-US" sz="2000" dirty="0" smtClean="0"/>
              <a:t> attribute, which means the form is submitted to its own file: </a:t>
            </a:r>
            <a:r>
              <a:rPr lang="en-US" sz="2000" dirty="0" err="1" smtClean="0">
                <a:latin typeface="Comic Sans MS" panose="030F0702030302020204" pitchFamily="66" charset="0"/>
              </a:rPr>
              <a:t>index.jsp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Self processing: Retrieve the user’s name, and display a message.</a:t>
            </a:r>
          </a:p>
          <a:p>
            <a:r>
              <a:rPr lang="en-US" sz="2800" dirty="0" smtClean="0"/>
              <a:t>Include content from another page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response.jsp</a:t>
            </a:r>
            <a:r>
              <a:rPr lang="en-US" sz="2400" dirty="0" smtClean="0">
                <a:latin typeface="Comic Sans MS" panose="030F0702030302020204" pitchFamily="66" charset="0"/>
              </a:rPr>
              <a:t>: </a:t>
            </a:r>
            <a:r>
              <a:rPr lang="en-US" sz="2400" dirty="0" smtClean="0"/>
              <a:t>To compose a customized message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0709" y="4232141"/>
            <a:ext cx="418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Explore some more details later.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JSP Are So Popular Among Beginners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Easier to use</a:t>
            </a:r>
          </a:p>
          <a:p>
            <a:pPr lvl="1"/>
            <a:r>
              <a:rPr lang="en-US" sz="2600" dirty="0" smtClean="0"/>
              <a:t>No configuration needed</a:t>
            </a:r>
          </a:p>
          <a:p>
            <a:pPr lvl="1"/>
            <a:r>
              <a:rPr lang="en-US" sz="2600" dirty="0" smtClean="0"/>
              <a:t>Simpler structure, and easier decision making</a:t>
            </a:r>
          </a:p>
          <a:p>
            <a:pPr lvl="1"/>
            <a:r>
              <a:rPr lang="en-US" sz="2600" dirty="0" smtClean="0"/>
              <a:t>Relatively easier request dispatching</a:t>
            </a:r>
          </a:p>
          <a:p>
            <a:r>
              <a:rPr lang="en-US" sz="3000" dirty="0" smtClean="0"/>
              <a:t>Theoretically, all the dynamic content can be handled by JSP.</a:t>
            </a:r>
          </a:p>
          <a:p>
            <a:pPr lvl="1"/>
            <a:r>
              <a:rPr lang="en-US" sz="2600" dirty="0" smtClean="0"/>
              <a:t>Not good any more for more complex projects in the sense that</a:t>
            </a:r>
          </a:p>
          <a:p>
            <a:pPr lvl="2"/>
            <a:r>
              <a:rPr lang="en-US" sz="2200" dirty="0" smtClean="0"/>
              <a:t>Maintain two environments: HTML and Java</a:t>
            </a:r>
          </a:p>
          <a:p>
            <a:pPr lvl="2"/>
            <a:r>
              <a:rPr lang="en-US" sz="2200" dirty="0" smtClean="0"/>
              <a:t>Too much Java code in JSP make them hard to maintain.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JSP or Servlets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43470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processing</a:t>
            </a:r>
          </a:p>
          <a:p>
            <a:pPr lvl="1"/>
            <a:r>
              <a:rPr lang="en-US" sz="2400" dirty="0" smtClean="0"/>
              <a:t>Advantage: Servlets</a:t>
            </a:r>
          </a:p>
          <a:p>
            <a:pPr lvl="1"/>
            <a:r>
              <a:rPr lang="en-US" sz="2400" dirty="0" smtClean="0"/>
              <a:t>Servlets: More friendly for large amount of Java code</a:t>
            </a:r>
          </a:p>
          <a:p>
            <a:r>
              <a:rPr lang="en-US" sz="2800" dirty="0" smtClean="0"/>
              <a:t>Data presentation</a:t>
            </a:r>
          </a:p>
          <a:p>
            <a:pPr lvl="1"/>
            <a:r>
              <a:rPr lang="en-US" sz="2400" dirty="0" smtClean="0"/>
              <a:t>Advantage: JSP</a:t>
            </a:r>
          </a:p>
          <a:p>
            <a:pPr lvl="1"/>
            <a:r>
              <a:rPr lang="en-US" sz="2400" dirty="0" smtClean="0"/>
              <a:t>JSP: More friendly for large amount of HTML content</a:t>
            </a:r>
          </a:p>
          <a:p>
            <a:pPr lvl="1"/>
            <a:r>
              <a:rPr lang="en-US" sz="2400" dirty="0" smtClean="0"/>
              <a:t>JSP: When maintaining two environments, try to minimize the Java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400550"/>
            <a:ext cx="56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Later on how to minimize Java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53117</TotalTime>
  <Words>619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3. JavaServer Pages (JSP)</vt:lpstr>
      <vt:lpstr>Why JSP Technology Is Needed</vt:lpstr>
      <vt:lpstr>Basic Facts about JSP</vt:lpstr>
      <vt:lpstr>Compile a JSP File</vt:lpstr>
      <vt:lpstr>Get into the Translated JSP Code</vt:lpstr>
      <vt:lpstr>A JSP Example: Duke</vt:lpstr>
      <vt:lpstr>Usage of JSP in Duke</vt:lpstr>
      <vt:lpstr>Why JSP Are So Popular Among Beginners</vt:lpstr>
      <vt:lpstr>Use JSP or Servlets</vt:lpstr>
      <vt:lpstr>JSP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720</cp:revision>
  <cp:lastPrinted>2017-02-02T07:19:31Z</cp:lastPrinted>
  <dcterms:created xsi:type="dcterms:W3CDTF">2017-01-17T05:06:53Z</dcterms:created>
  <dcterms:modified xsi:type="dcterms:W3CDTF">2019-09-09T00:55:12Z</dcterms:modified>
</cp:coreProperties>
</file>