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JavaServer</a:t>
            </a:r>
            <a:r>
              <a:rPr lang="en-US" dirty="0" smtClean="0"/>
              <a:t> Pages (JSP)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8602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/(</a:t>
            </a:r>
            <a:r>
              <a:rPr lang="en-US" sz="2400" dirty="0"/>
              <a:t>9</a:t>
            </a:r>
            <a:r>
              <a:rPr lang="en-US" sz="2400" dirty="0" smtClean="0"/>
              <a:t>-?)/2019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6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481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/>
              <a:t>Scriptlet</a:t>
            </a:r>
            <a:endParaRPr lang="en-US" sz="3000" dirty="0" smtClean="0"/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 … %&gt;</a:t>
            </a:r>
          </a:p>
          <a:p>
            <a:pPr lvl="1"/>
            <a:r>
              <a:rPr lang="en-US" sz="2600" dirty="0" smtClean="0"/>
              <a:t>Contains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smtClean="0"/>
              <a:t>Java code with certain </a:t>
            </a:r>
            <a:r>
              <a:rPr lang="en-US" sz="2600" u="sng" dirty="0" smtClean="0"/>
              <a:t>scope</a:t>
            </a:r>
            <a:endParaRPr lang="en-US" sz="2600" u="sng" dirty="0" smtClean="0">
              <a:latin typeface="Comic Sans MS" panose="030F0702030302020204" pitchFamily="66" charset="0"/>
            </a:endParaRPr>
          </a:p>
          <a:p>
            <a:r>
              <a:rPr lang="en-US" sz="3000" dirty="0" smtClean="0"/>
              <a:t>Directive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&lt;%@ … </a:t>
            </a:r>
            <a:r>
              <a:rPr lang="en-US" sz="2600" dirty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/>
              <a:t>G</a:t>
            </a:r>
            <a:r>
              <a:rPr lang="en-US" sz="2600" dirty="0" smtClean="0"/>
              <a:t>ive </a:t>
            </a:r>
            <a:r>
              <a:rPr lang="en-US" sz="2600" dirty="0"/>
              <a:t>special instructions to the </a:t>
            </a:r>
            <a:r>
              <a:rPr lang="en-US" sz="2600" dirty="0" smtClean="0"/>
              <a:t>Container</a:t>
            </a:r>
          </a:p>
          <a:p>
            <a:pPr lvl="1"/>
            <a:r>
              <a:rPr lang="en-US" sz="2600" dirty="0" smtClean="0"/>
              <a:t>At the translation time</a:t>
            </a:r>
          </a:p>
          <a:p>
            <a:r>
              <a:rPr lang="en-US" sz="3000" dirty="0" smtClean="0"/>
              <a:t>Expression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&lt;%= </a:t>
            </a:r>
            <a:r>
              <a:rPr lang="en-US" sz="2600" dirty="0">
                <a:latin typeface="Comic Sans MS" panose="030F0702030302020204" pitchFamily="66" charset="0"/>
              </a:rPr>
              <a:t>… </a:t>
            </a:r>
            <a:r>
              <a:rPr lang="en-US" sz="2600" dirty="0" smtClean="0">
                <a:latin typeface="Comic Sans MS" panose="030F0702030302020204" pitchFamily="66" charset="0"/>
              </a:rPr>
              <a:t>%&gt;</a:t>
            </a:r>
          </a:p>
          <a:p>
            <a:pPr lvl="1"/>
            <a:r>
              <a:rPr lang="en-US" sz="2600" dirty="0" smtClean="0"/>
              <a:t>Usage: Output a value without using </a:t>
            </a:r>
            <a:r>
              <a:rPr lang="en-US" sz="2600" dirty="0" err="1" smtClean="0">
                <a:latin typeface="Comic Sans MS" panose="030F0702030302020204" pitchFamily="66" charset="0"/>
              </a:rPr>
              <a:t>println</a:t>
            </a:r>
            <a:r>
              <a:rPr lang="en-US" sz="2600" dirty="0" smtClean="0"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53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Properties of JSP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Example: (from </a:t>
            </a:r>
            <a:r>
              <a:rPr lang="en-US" sz="3000" dirty="0" smtClean="0">
                <a:latin typeface="Comic Sans MS" panose="030F0702030302020204" pitchFamily="66" charset="0"/>
              </a:rPr>
              <a:t>Duke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Output the name of the user (in </a:t>
            </a:r>
            <a:r>
              <a:rPr lang="en-US" sz="2600" dirty="0" err="1">
                <a:latin typeface="Comic Sans MS" panose="030F0702030302020204" pitchFamily="66" charset="0"/>
              </a:rPr>
              <a:t>response.jsp</a:t>
            </a:r>
            <a:r>
              <a:rPr lang="en-US" sz="2600" dirty="0" smtClean="0"/>
              <a:t>)</a:t>
            </a:r>
          </a:p>
          <a:p>
            <a:pPr lvl="2"/>
            <a:r>
              <a:rPr lang="en-US" sz="2200" dirty="0" smtClean="0">
                <a:latin typeface="Comic Sans MS" panose="030F0702030302020204" pitchFamily="66" charset="0"/>
              </a:rPr>
              <a:t>&lt;%= </a:t>
            </a:r>
            <a:r>
              <a:rPr lang="en-US" sz="2200" dirty="0" err="1">
                <a:latin typeface="Comic Sans MS" panose="030F0702030302020204" pitchFamily="66" charset="0"/>
              </a:rPr>
              <a:t>request.getParameter</a:t>
            </a:r>
            <a:r>
              <a:rPr lang="en-US" sz="2200" dirty="0">
                <a:latin typeface="Comic Sans MS" panose="030F0702030302020204" pitchFamily="66" charset="0"/>
              </a:rPr>
              <a:t>("username")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r>
              <a:rPr lang="en-US" sz="3000" dirty="0" smtClean="0"/>
              <a:t>Properties:</a:t>
            </a:r>
          </a:p>
          <a:p>
            <a:pPr lvl="1"/>
            <a:r>
              <a:rPr lang="en-US" sz="2600" dirty="0" smtClean="0"/>
              <a:t>No semicolon at the end of the expression</a:t>
            </a:r>
          </a:p>
          <a:p>
            <a:pPr lvl="2"/>
            <a:r>
              <a:rPr lang="en-US" sz="2200" dirty="0" smtClean="0"/>
              <a:t>Because </a:t>
            </a:r>
            <a:r>
              <a:rPr lang="en-US" sz="2200" dirty="0"/>
              <a:t>it is not a complete Java </a:t>
            </a:r>
            <a:r>
              <a:rPr lang="en-US" sz="2200" dirty="0" smtClean="0"/>
              <a:t>statement.</a:t>
            </a:r>
          </a:p>
          <a:p>
            <a:pPr lvl="1"/>
            <a:r>
              <a:rPr lang="en-US" sz="2600" dirty="0" smtClean="0"/>
              <a:t>A string value generated, or a value that can be converted to a string value</a:t>
            </a:r>
          </a:p>
          <a:p>
            <a:pPr lvl="2"/>
            <a:r>
              <a:rPr lang="en-US" sz="2200" dirty="0" smtClean="0"/>
              <a:t>In HTML, we assume that all the values from the fields are string values.</a:t>
            </a:r>
          </a:p>
          <a:p>
            <a:pPr lvl="2"/>
            <a:r>
              <a:rPr lang="en-US" sz="2200" dirty="0" smtClean="0"/>
              <a:t>For other data types, suitable </a:t>
            </a:r>
            <a:r>
              <a:rPr lang="en-US" sz="2200" u="sng" dirty="0" smtClean="0"/>
              <a:t>data conversion </a:t>
            </a:r>
            <a:r>
              <a:rPr lang="en-US" sz="2200" dirty="0" smtClean="0"/>
              <a:t>needed.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JSP Directives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685800"/>
            <a:ext cx="9116292" cy="44577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Pass certain information to the Container</a:t>
            </a:r>
          </a:p>
          <a:p>
            <a:r>
              <a:rPr lang="en-US" sz="3000" dirty="0" smtClean="0"/>
              <a:t>Three types of directives: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p</a:t>
            </a:r>
            <a:r>
              <a:rPr lang="en-US" sz="2600" dirty="0" smtClean="0">
                <a:latin typeface="Comic Sans MS" panose="030F0702030302020204" pitchFamily="66" charset="0"/>
              </a:rPr>
              <a:t>age</a:t>
            </a:r>
            <a:r>
              <a:rPr lang="en-US" sz="2600" dirty="0" smtClean="0"/>
              <a:t> type:</a:t>
            </a:r>
          </a:p>
          <a:p>
            <a:pPr lvl="2"/>
            <a:r>
              <a:rPr lang="en-US" sz="2200" dirty="0" smtClean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</a:t>
            </a:r>
            <a:r>
              <a:rPr lang="en-US" sz="2200" dirty="0">
                <a:latin typeface="Comic Sans MS" panose="030F0702030302020204" pitchFamily="66" charset="0"/>
              </a:rPr>
              <a:t>page ...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pPr lvl="2"/>
            <a:r>
              <a:rPr lang="en-US" sz="2200" dirty="0" smtClean="0"/>
              <a:t>Specify </a:t>
            </a:r>
            <a:r>
              <a:rPr lang="en-US" sz="2200" dirty="0"/>
              <a:t>how the JSP is translated, rendered, and transmitted back to the </a:t>
            </a:r>
            <a:r>
              <a:rPr lang="en-US" sz="2200" dirty="0" smtClean="0"/>
              <a:t>client.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i</a:t>
            </a:r>
            <a:r>
              <a:rPr lang="en-US" sz="2600" dirty="0" smtClean="0">
                <a:latin typeface="Comic Sans MS" panose="030F0702030302020204" pitchFamily="66" charset="0"/>
              </a:rPr>
              <a:t>nclude </a:t>
            </a:r>
            <a:r>
              <a:rPr lang="en-US" sz="2600" dirty="0" smtClean="0"/>
              <a:t>type:</a:t>
            </a:r>
          </a:p>
          <a:p>
            <a:pPr lvl="2"/>
            <a:r>
              <a:rPr lang="en-US" sz="2200" dirty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include </a:t>
            </a:r>
            <a:r>
              <a:rPr lang="en-US" sz="2200" dirty="0">
                <a:latin typeface="Comic Sans MS" panose="030F0702030302020204" pitchFamily="66" charset="0"/>
              </a:rPr>
              <a:t>... </a:t>
            </a:r>
            <a:r>
              <a:rPr lang="en-US" sz="2200" dirty="0" smtClean="0">
                <a:latin typeface="Comic Sans MS" panose="030F0702030302020204" pitchFamily="66" charset="0"/>
              </a:rPr>
              <a:t>%&gt;</a:t>
            </a:r>
          </a:p>
          <a:p>
            <a:pPr lvl="2"/>
            <a:r>
              <a:rPr lang="en-US" sz="2200" dirty="0" smtClean="0"/>
              <a:t>Include </a:t>
            </a:r>
            <a:r>
              <a:rPr lang="en-US" sz="2200" dirty="0"/>
              <a:t>some other JSP at translation </a:t>
            </a:r>
            <a:r>
              <a:rPr lang="en-US" sz="2200" dirty="0" smtClean="0"/>
              <a:t>time</a:t>
            </a:r>
          </a:p>
          <a:p>
            <a:pPr lvl="2"/>
            <a:r>
              <a:rPr lang="en-US" sz="2200" dirty="0" smtClean="0"/>
              <a:t>Example (</a:t>
            </a:r>
            <a:r>
              <a:rPr lang="en-US" sz="2200" dirty="0" smtClean="0">
                <a:latin typeface="Comic Sans MS" panose="030F0702030302020204" pitchFamily="66" charset="0"/>
              </a:rPr>
              <a:t>Duke/</a:t>
            </a:r>
            <a:r>
              <a:rPr lang="en-US" sz="2200" dirty="0" err="1" smtClean="0">
                <a:latin typeface="Comic Sans MS" panose="030F0702030302020204" pitchFamily="66" charset="0"/>
              </a:rPr>
              <a:t>index.jsp</a:t>
            </a:r>
            <a:r>
              <a:rPr lang="en-US" sz="2200" dirty="0" smtClean="0"/>
              <a:t>):</a:t>
            </a:r>
          </a:p>
          <a:p>
            <a:pPr lvl="1"/>
            <a:r>
              <a:rPr lang="en-US" sz="2600" dirty="0" err="1">
                <a:latin typeface="Comic Sans MS" panose="030F0702030302020204" pitchFamily="66" charset="0"/>
              </a:rPr>
              <a:t>t</a:t>
            </a:r>
            <a:r>
              <a:rPr lang="en-US" sz="2600" dirty="0" err="1" smtClean="0">
                <a:latin typeface="Comic Sans MS" panose="030F0702030302020204" pitchFamily="66" charset="0"/>
              </a:rPr>
              <a:t>aglib</a:t>
            </a:r>
            <a:r>
              <a:rPr lang="en-US" sz="2600" dirty="0" smtClean="0"/>
              <a:t> type:</a:t>
            </a:r>
          </a:p>
          <a:p>
            <a:pPr lvl="2"/>
            <a:r>
              <a:rPr lang="en-US" sz="2200" dirty="0"/>
              <a:t>Form:  </a:t>
            </a:r>
            <a:r>
              <a:rPr lang="en-US" sz="2200" dirty="0" smtClean="0">
                <a:latin typeface="Comic Sans MS" panose="030F0702030302020204" pitchFamily="66" charset="0"/>
              </a:rPr>
              <a:t>&lt;%@ </a:t>
            </a:r>
            <a:r>
              <a:rPr lang="en-US" sz="2200" dirty="0" err="1" smtClean="0">
                <a:latin typeface="Comic Sans MS" panose="030F0702030302020204" pitchFamily="66" charset="0"/>
              </a:rPr>
              <a:t>taglib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>
                <a:latin typeface="Comic Sans MS" panose="030F0702030302020204" pitchFamily="66" charset="0"/>
              </a:rPr>
              <a:t>... %&gt;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sz="2000" dirty="0" smtClean="0">
              <a:latin typeface="Comic Sans MS" panose="030F0702030302020204" pitchFamily="66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019550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&lt;%@include file="</a:t>
            </a:r>
            <a:r>
              <a:rPr lang="en-US" sz="2000" dirty="0" err="1">
                <a:latin typeface="Comic Sans MS" panose="030F0702030302020204" pitchFamily="66" charset="0"/>
              </a:rPr>
              <a:t>response.jsp</a:t>
            </a:r>
            <a:r>
              <a:rPr lang="en-US" sz="2000" dirty="0">
                <a:latin typeface="Comic Sans MS" panose="030F0702030302020204" pitchFamily="66" charset="0"/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34267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Implicit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27" y="628650"/>
            <a:ext cx="8229600" cy="45148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Why using JSP implicit objects</a:t>
            </a:r>
          </a:p>
          <a:p>
            <a:pPr lvl="1"/>
            <a:r>
              <a:rPr lang="en-US" sz="2600" dirty="0" smtClean="0"/>
              <a:t>Provide convenience for JSP programmers</a:t>
            </a:r>
          </a:p>
          <a:p>
            <a:r>
              <a:rPr lang="en-US" sz="3000" dirty="0" smtClean="0"/>
              <a:t>Example: (from </a:t>
            </a:r>
            <a:r>
              <a:rPr lang="en-US" sz="3000" dirty="0" smtClean="0">
                <a:latin typeface="Comic Sans MS" panose="030F0702030302020204" pitchFamily="66" charset="0"/>
              </a:rPr>
              <a:t>Duke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/>
              <a:t>Output the name of the user (in </a:t>
            </a:r>
            <a:r>
              <a:rPr lang="en-US" sz="2600" dirty="0" err="1">
                <a:latin typeface="Comic Sans MS" panose="030F0702030302020204" pitchFamily="66" charset="0"/>
              </a:rPr>
              <a:t>response.jsp</a:t>
            </a:r>
            <a:r>
              <a:rPr lang="en-US" sz="2600" dirty="0"/>
              <a:t>)</a:t>
            </a:r>
          </a:p>
          <a:p>
            <a:pPr lvl="2"/>
            <a:r>
              <a:rPr lang="en-US" sz="2200" dirty="0">
                <a:latin typeface="Comic Sans MS" panose="030F0702030302020204" pitchFamily="66" charset="0"/>
              </a:rPr>
              <a:t>&lt;%= </a:t>
            </a:r>
            <a:r>
              <a:rPr lang="en-US" sz="2200" dirty="0" err="1">
                <a:latin typeface="Comic Sans MS" panose="030F0702030302020204" pitchFamily="66" charset="0"/>
              </a:rPr>
              <a:t>request.getParameter</a:t>
            </a:r>
            <a:r>
              <a:rPr lang="en-US" sz="2200" dirty="0">
                <a:latin typeface="Comic Sans MS" panose="030F0702030302020204" pitchFamily="66" charset="0"/>
              </a:rPr>
              <a:t>("username") %&gt;</a:t>
            </a:r>
          </a:p>
          <a:p>
            <a:r>
              <a:rPr lang="en-US" sz="3000" dirty="0" smtClean="0"/>
              <a:t>Usage:</a:t>
            </a:r>
          </a:p>
          <a:p>
            <a:pPr lvl="1"/>
            <a:r>
              <a:rPr lang="en-US" sz="2600" dirty="0" smtClean="0"/>
              <a:t>Server: Creates them automatically</a:t>
            </a:r>
          </a:p>
          <a:p>
            <a:pPr lvl="1"/>
            <a:r>
              <a:rPr lang="en-US" sz="2600" dirty="0" smtClean="0"/>
              <a:t>Programmers: Use them directly</a:t>
            </a:r>
          </a:p>
          <a:p>
            <a:r>
              <a:rPr lang="en-US" sz="3000" dirty="0" smtClean="0"/>
              <a:t>Frequently used implicit objects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</a:rPr>
              <a:t>r</a:t>
            </a:r>
            <a:r>
              <a:rPr lang="en-US" sz="2200" dirty="0" smtClean="0">
                <a:latin typeface="Comic Sans MS" panose="030F0702030302020204" pitchFamily="66" charset="0"/>
              </a:rPr>
              <a:t>equest, response, session, </a:t>
            </a:r>
            <a:r>
              <a:rPr lang="en-US" sz="2200" dirty="0" err="1" smtClean="0">
                <a:latin typeface="Comic Sans MS" panose="030F0702030302020204" pitchFamily="66" charset="0"/>
              </a:rPr>
              <a:t>pageContext</a:t>
            </a:r>
            <a:endParaRPr lang="en-US" sz="22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743390"/>
            <a:ext cx="626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(Remaining: </a:t>
            </a:r>
            <a:r>
              <a:rPr lang="en-US" sz="2000" dirty="0" smtClean="0">
                <a:latin typeface="Comic Sans MS" panose="030F0702030302020204" pitchFamily="66" charset="0"/>
              </a:rPr>
              <a:t>out, application, </a:t>
            </a:r>
            <a:r>
              <a:rPr lang="en-US" sz="2000" dirty="0" err="1" smtClean="0">
                <a:latin typeface="Comic Sans MS" panose="030F0702030302020204" pitchFamily="66" charset="0"/>
              </a:rPr>
              <a:t>config</a:t>
            </a:r>
            <a:r>
              <a:rPr lang="en-US" sz="2000" dirty="0" smtClean="0">
                <a:latin typeface="Comic Sans MS" panose="030F0702030302020204" pitchFamily="66" charset="0"/>
              </a:rPr>
              <a:t>, exception, page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1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Declarations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2862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JSP declarations are for declaring members of the generated servlet class. </a:t>
            </a:r>
            <a:endParaRPr lang="en-US" sz="3000" dirty="0" smtClean="0"/>
          </a:p>
          <a:p>
            <a:pPr lvl="1"/>
            <a:r>
              <a:rPr lang="en-US" sz="2600" dirty="0" smtClean="0"/>
              <a:t>Members: variables and methods</a:t>
            </a:r>
          </a:p>
          <a:p>
            <a:pPr lvl="1"/>
            <a:r>
              <a:rPr lang="en-US" sz="2600" dirty="0" smtClean="0"/>
              <a:t>Symbol: </a:t>
            </a:r>
            <a:r>
              <a:rPr lang="en-US" sz="2600" dirty="0" smtClean="0">
                <a:latin typeface="Comic Sans MS" panose="030F0702030302020204" pitchFamily="66" charset="0"/>
              </a:rPr>
              <a:t>&lt;%! </a:t>
            </a:r>
            <a:r>
              <a:rPr lang="en-US" sz="2600" dirty="0">
                <a:latin typeface="Comic Sans MS" panose="030F0702030302020204" pitchFamily="66" charset="0"/>
              </a:rPr>
              <a:t>... %&gt;</a:t>
            </a:r>
          </a:p>
          <a:p>
            <a:pPr lvl="1"/>
            <a:r>
              <a:rPr lang="en-US" sz="2600" dirty="0" smtClean="0"/>
              <a:t>They are added to the servlet class outside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method.</a:t>
            </a:r>
          </a:p>
          <a:p>
            <a:pPr lvl="2"/>
            <a:r>
              <a:rPr lang="en-US" sz="2600" dirty="0" smtClean="0"/>
              <a:t>Class scope: the scope of the JSP servlet class</a:t>
            </a:r>
          </a:p>
          <a:p>
            <a:pPr lvl="1"/>
            <a:r>
              <a:rPr lang="en-US" sz="2600" dirty="0" smtClean="0"/>
              <a:t>Define instance variables, methods, or classes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eclare static variables and static methods.</a:t>
            </a:r>
          </a:p>
          <a:p>
            <a:pPr lvl="1"/>
            <a:r>
              <a:rPr lang="en-US" sz="2600" dirty="0"/>
              <a:t>Code within a declaration is copied </a:t>
            </a:r>
            <a:r>
              <a:rPr lang="en-US" sz="2600" dirty="0" smtClean="0"/>
              <a:t>at </a:t>
            </a:r>
            <a:r>
              <a:rPr lang="en-US" sz="2600" dirty="0"/>
              <a:t>translation </a:t>
            </a:r>
            <a:r>
              <a:rPr lang="en-US" sz="2600" dirty="0" smtClean="0"/>
              <a:t>time.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Scope and Method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Scope of the JSP translated servlet class</a:t>
            </a:r>
          </a:p>
          <a:p>
            <a:pPr lvl="1"/>
            <a:r>
              <a:rPr lang="en-US" sz="2400" dirty="0" smtClean="0"/>
              <a:t>A member in the class scope can also be accessed in the method scope.</a:t>
            </a:r>
          </a:p>
          <a:p>
            <a:pPr lvl="1"/>
            <a:r>
              <a:rPr lang="en-US" sz="2400" dirty="0" smtClean="0"/>
              <a:t>Declarations have class scope.</a:t>
            </a:r>
          </a:p>
          <a:p>
            <a:r>
              <a:rPr lang="en-US" sz="2800" dirty="0" smtClean="0"/>
              <a:t>Scope of the </a:t>
            </a:r>
            <a:r>
              <a:rPr lang="en-US" sz="2800" dirty="0" smtClean="0">
                <a:latin typeface="Comic Sans MS" panose="030F0702030302020204" pitchFamily="66" charset="0"/>
              </a:rPr>
              <a:t>_</a:t>
            </a:r>
            <a:r>
              <a:rPr lang="en-US" sz="28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800" dirty="0" smtClean="0">
                <a:latin typeface="Comic Sans MS" panose="030F0702030302020204" pitchFamily="66" charset="0"/>
              </a:rPr>
              <a:t>()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 smtClean="0"/>
              <a:t>A member in the method scope cannot be accessed outside the </a:t>
            </a:r>
            <a:r>
              <a:rPr lang="en-US" sz="2400" dirty="0">
                <a:latin typeface="Comic Sans MS" panose="030F0702030302020204" pitchFamily="66" charset="0"/>
              </a:rPr>
              <a:t>_</a:t>
            </a:r>
            <a:r>
              <a:rPr lang="en-US" sz="2400" dirty="0" err="1">
                <a:latin typeface="Comic Sans MS" panose="030F0702030302020204" pitchFamily="66" charset="0"/>
              </a:rPr>
              <a:t>jspService</a:t>
            </a:r>
            <a:r>
              <a:rPr lang="en-US" sz="2400" dirty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method.</a:t>
            </a:r>
          </a:p>
          <a:p>
            <a:pPr lvl="1"/>
            <a:r>
              <a:rPr lang="en-US" sz="2400" dirty="0"/>
              <a:t>The implicit variables have </a:t>
            </a:r>
            <a:r>
              <a:rPr lang="en-US" sz="2400" dirty="0" smtClean="0"/>
              <a:t>the </a:t>
            </a:r>
            <a:r>
              <a:rPr lang="en-US" sz="2400" i="1" dirty="0" smtClean="0"/>
              <a:t>method </a:t>
            </a:r>
            <a:r>
              <a:rPr lang="en-US" sz="2400" i="1" dirty="0"/>
              <a:t>scope</a:t>
            </a:r>
            <a:r>
              <a:rPr lang="en-US" sz="2400" dirty="0" smtClean="0"/>
              <a:t>. They are created at the beginning of the </a:t>
            </a:r>
            <a:r>
              <a:rPr lang="en-US" sz="2400" dirty="0">
                <a:latin typeface="Comic Sans MS" panose="030F0702030302020204" pitchFamily="66" charset="0"/>
              </a:rPr>
              <a:t>_</a:t>
            </a:r>
            <a:r>
              <a:rPr lang="en-US" sz="2400" dirty="0" err="1">
                <a:latin typeface="Comic Sans MS" panose="030F0702030302020204" pitchFamily="66" charset="0"/>
              </a:rPr>
              <a:t>jspService</a:t>
            </a:r>
            <a:r>
              <a:rPr lang="en-US" sz="2400" dirty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JSP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Criteria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code that can legally be the entire right side of an assignment statement can be placed within an </a:t>
            </a:r>
            <a:r>
              <a:rPr lang="en-US" sz="2400" dirty="0" smtClean="0"/>
              <a:t>expression.</a:t>
            </a:r>
          </a:p>
          <a:p>
            <a:r>
              <a:rPr lang="en-US" sz="2800" dirty="0" smtClean="0"/>
              <a:t>Scope</a:t>
            </a:r>
          </a:p>
          <a:p>
            <a:pPr lvl="1"/>
            <a:r>
              <a:rPr lang="en-US" sz="2400" dirty="0" smtClean="0"/>
              <a:t>Method scope</a:t>
            </a:r>
          </a:p>
          <a:p>
            <a:pPr lvl="2"/>
            <a:r>
              <a:rPr lang="en-US" sz="2000" dirty="0" smtClean="0"/>
              <a:t>JSP Expressions </a:t>
            </a:r>
            <a:r>
              <a:rPr lang="en-US" sz="2000" dirty="0"/>
              <a:t>get copied into the </a:t>
            </a:r>
            <a:r>
              <a:rPr lang="en-US" sz="2000" dirty="0">
                <a:latin typeface="Comic Sans MS" panose="030F0702030302020204" pitchFamily="66" charset="0"/>
              </a:rPr>
              <a:t>_</a:t>
            </a:r>
            <a:r>
              <a:rPr lang="en-US" sz="20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000" dirty="0" smtClean="0">
                <a:latin typeface="Comic Sans MS" panose="030F0702030302020204" pitchFamily="66" charset="0"/>
              </a:rPr>
              <a:t>() </a:t>
            </a:r>
            <a:r>
              <a:rPr lang="en-US" sz="2000" dirty="0" smtClean="0"/>
              <a:t>method.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Where </a:t>
            </a:r>
            <a:r>
              <a:rPr lang="en-US" sz="3600" dirty="0" smtClean="0"/>
              <a:t>Can We </a:t>
            </a:r>
            <a:r>
              <a:rPr lang="en-US" sz="3600" dirty="0"/>
              <a:t>U</a:t>
            </a:r>
            <a:r>
              <a:rPr lang="en-US" sz="3600" dirty="0" smtClean="0"/>
              <a:t>se </a:t>
            </a:r>
            <a:r>
              <a:rPr lang="en-US" sz="3600" dirty="0"/>
              <a:t>I</a:t>
            </a:r>
            <a:r>
              <a:rPr lang="en-US" sz="3600" dirty="0" smtClean="0"/>
              <a:t>mplicit </a:t>
            </a:r>
            <a:r>
              <a:rPr lang="en-US" sz="3600" dirty="0"/>
              <a:t>O</a:t>
            </a:r>
            <a:r>
              <a:rPr lang="en-US" sz="3600" dirty="0" smtClean="0"/>
              <a:t>bjects?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 anywhere in a JSP</a:t>
            </a:r>
          </a:p>
          <a:p>
            <a:pPr lvl="1"/>
            <a:r>
              <a:rPr lang="en-US" sz="2400" dirty="0" smtClean="0"/>
              <a:t>Inside the </a:t>
            </a:r>
            <a:r>
              <a:rPr lang="en-US" sz="2400" dirty="0" smtClean="0">
                <a:latin typeface="Comic Sans MS" panose="030F0702030302020204" pitchFamily="66" charset="0"/>
              </a:rPr>
              <a:t>_</a:t>
            </a:r>
            <a:r>
              <a:rPr lang="en-US" sz="24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method</a:t>
            </a:r>
          </a:p>
          <a:p>
            <a:pPr lvl="2"/>
            <a:r>
              <a:rPr lang="en-US" sz="2000" dirty="0" smtClean="0"/>
              <a:t>The container creates the implicit objects and passes them into the </a:t>
            </a:r>
            <a:r>
              <a:rPr lang="en-US" sz="2000" dirty="0">
                <a:latin typeface="Comic Sans MS" panose="030F0702030302020204" pitchFamily="66" charset="0"/>
              </a:rPr>
              <a:t>_</a:t>
            </a:r>
            <a:r>
              <a:rPr lang="en-US" sz="2000" dirty="0" err="1">
                <a:latin typeface="Comic Sans MS" panose="030F0702030302020204" pitchFamily="66" charset="0"/>
              </a:rPr>
              <a:t>jspService</a:t>
            </a:r>
            <a:r>
              <a:rPr lang="en-US" sz="2000" dirty="0">
                <a:latin typeface="Comic Sans MS" panose="030F0702030302020204" pitchFamily="66" charset="0"/>
              </a:rPr>
              <a:t>() </a:t>
            </a:r>
            <a:r>
              <a:rPr lang="en-US" sz="2000" dirty="0" smtClean="0"/>
              <a:t>method.</a:t>
            </a:r>
          </a:p>
          <a:p>
            <a:pPr lvl="1"/>
            <a:r>
              <a:rPr lang="en-US" sz="2400" dirty="0" smtClean="0"/>
              <a:t>You can use them in:</a:t>
            </a:r>
          </a:p>
          <a:p>
            <a:pPr lvl="2"/>
            <a:r>
              <a:rPr lang="en-US" sz="2000" dirty="0" smtClean="0"/>
              <a:t>JSP </a:t>
            </a:r>
            <a:r>
              <a:rPr lang="en-US" sz="2000" dirty="0" err="1" smtClean="0"/>
              <a:t>scriplets</a:t>
            </a:r>
            <a:endParaRPr lang="en-US" sz="2000" dirty="0" smtClean="0"/>
          </a:p>
          <a:p>
            <a:pPr lvl="2"/>
            <a:r>
              <a:rPr lang="en-US" sz="2000" dirty="0" smtClean="0"/>
              <a:t>JSP expressions</a:t>
            </a:r>
          </a:p>
          <a:p>
            <a:pPr lvl="1"/>
            <a:r>
              <a:rPr lang="en-US" sz="2400" dirty="0" smtClean="0"/>
              <a:t>You cannot use them in:</a:t>
            </a:r>
          </a:p>
          <a:p>
            <a:pPr lvl="2"/>
            <a:r>
              <a:rPr lang="en-US" sz="2000" dirty="0" smtClean="0"/>
              <a:t>JSP directives</a:t>
            </a:r>
          </a:p>
          <a:p>
            <a:pPr lvl="2"/>
            <a:r>
              <a:rPr lang="en-US" sz="2000" dirty="0" smtClean="0"/>
              <a:t>JSP declarations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Members in Different JSP Scopes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declarations</a:t>
            </a:r>
          </a:p>
          <a:p>
            <a:pPr lvl="1"/>
            <a:r>
              <a:rPr lang="en-US" sz="2400" dirty="0"/>
              <a:t>Code within a declaration is copied to the JSP </a:t>
            </a:r>
            <a:r>
              <a:rPr lang="en-US" sz="2400" dirty="0" smtClean="0"/>
              <a:t>servlet </a:t>
            </a:r>
            <a:r>
              <a:rPr lang="en-US" sz="2400" dirty="0"/>
              <a:t>class body at translation </a:t>
            </a:r>
            <a:r>
              <a:rPr lang="en-US" sz="2400" dirty="0" smtClean="0"/>
              <a:t>time.</a:t>
            </a:r>
          </a:p>
          <a:p>
            <a:pPr lvl="1"/>
            <a:r>
              <a:rPr lang="en-US" sz="2400" dirty="0"/>
              <a:t>A class, method, or variable defined within a declaration can be used within a </a:t>
            </a:r>
            <a:r>
              <a:rPr lang="en-US" sz="2400" dirty="0" err="1" smtClean="0"/>
              <a:t>scriptlet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scriplets</a:t>
            </a:r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class or variable defined within a </a:t>
            </a:r>
            <a:r>
              <a:rPr lang="en-US" sz="2400" dirty="0" err="1"/>
              <a:t>scriptlet</a:t>
            </a:r>
            <a:r>
              <a:rPr lang="en-US" sz="2400" dirty="0"/>
              <a:t> cannot be used within a declaration.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Comments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 comments</a:t>
            </a:r>
          </a:p>
          <a:p>
            <a:pPr lvl="1"/>
            <a:r>
              <a:rPr lang="en-US" sz="2400" dirty="0" smtClean="0"/>
              <a:t>Line </a:t>
            </a:r>
            <a:r>
              <a:rPr lang="en-US" sz="2400" dirty="0"/>
              <a:t>comments and block </a:t>
            </a:r>
            <a:r>
              <a:rPr lang="en-US" sz="2400" dirty="0" smtClean="0"/>
              <a:t>comments</a:t>
            </a:r>
          </a:p>
          <a:p>
            <a:r>
              <a:rPr lang="en-US" sz="2800" dirty="0" smtClean="0"/>
              <a:t>HTML/XML comments</a:t>
            </a:r>
          </a:p>
          <a:p>
            <a:pPr lvl="1"/>
            <a:r>
              <a:rPr lang="en-US" sz="2400" dirty="0" smtClean="0"/>
              <a:t>Symbol: </a:t>
            </a:r>
            <a:r>
              <a:rPr lang="en-US" sz="2400" dirty="0" smtClean="0">
                <a:latin typeface="Comic Sans MS" panose="030F0702030302020204" pitchFamily="66" charset="0"/>
              </a:rPr>
              <a:t>&lt;!– HTML/XML </a:t>
            </a:r>
            <a:r>
              <a:rPr lang="en-US" sz="2400" dirty="0">
                <a:latin typeface="Comic Sans MS" panose="030F0702030302020204" pitchFamily="66" charset="0"/>
              </a:rPr>
              <a:t>comment </a:t>
            </a:r>
            <a:r>
              <a:rPr lang="en-US" sz="2400" dirty="0" smtClean="0">
                <a:latin typeface="Comic Sans MS" panose="030F0702030302020204" pitchFamily="66" charset="0"/>
              </a:rPr>
              <a:t>--&gt;</a:t>
            </a:r>
          </a:p>
          <a:p>
            <a:pPr lvl="1"/>
            <a:r>
              <a:rPr lang="en-US" sz="2400" dirty="0"/>
              <a:t>The Container just passes this straight on to the client, where the browser interprets it as a comment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Any JSP tag </a:t>
            </a:r>
            <a:r>
              <a:rPr lang="en-US" sz="2400" dirty="0" smtClean="0"/>
              <a:t>within </a:t>
            </a:r>
            <a:r>
              <a:rPr lang="en-US" sz="2400" dirty="0"/>
              <a:t>this comment </a:t>
            </a:r>
            <a:r>
              <a:rPr lang="en-US" sz="2400" dirty="0" smtClean="0"/>
              <a:t>will </a:t>
            </a:r>
            <a:r>
              <a:rPr lang="en-US" sz="2400" dirty="0"/>
              <a:t>be evaluated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JSP comments</a:t>
            </a:r>
          </a:p>
          <a:p>
            <a:pPr lvl="1"/>
            <a:r>
              <a:rPr lang="en-US" sz="2400" dirty="0"/>
              <a:t>Symbol: </a:t>
            </a:r>
            <a:r>
              <a:rPr lang="en-US" sz="2400" dirty="0" smtClean="0">
                <a:latin typeface="Comic Sans MS" panose="030F0702030302020204" pitchFamily="66" charset="0"/>
              </a:rPr>
              <a:t>&lt;%-- JSP comment --%&gt;</a:t>
            </a:r>
          </a:p>
          <a:p>
            <a:pPr lvl="1"/>
            <a:r>
              <a:rPr lang="en-US" sz="2400" dirty="0" smtClean="0"/>
              <a:t>It is not translated </a:t>
            </a:r>
            <a:r>
              <a:rPr lang="en-US" sz="2400" dirty="0"/>
              <a:t>by the JSP compiler.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JSP Technology Is Needed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JSP simplify the delivery of dynamic web content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Without JSP, to produce HTML content, a servlet needs to </a:t>
            </a:r>
            <a:r>
              <a:rPr lang="en-US" sz="2400" dirty="0" err="1" smtClean="0">
                <a:latin typeface="Comic Sans MS" panose="030F0702030302020204" pitchFamily="66" charset="0"/>
              </a:rPr>
              <a:t>println</a:t>
            </a:r>
            <a:r>
              <a:rPr lang="en-US" sz="2400" dirty="0" smtClean="0">
                <a:latin typeface="Comic Sans MS" panose="030F0702030302020204" pitchFamily="66" charset="0"/>
              </a:rPr>
              <a:t>() </a:t>
            </a:r>
            <a:r>
              <a:rPr lang="en-US" sz="2400" dirty="0" smtClean="0"/>
              <a:t>to output strings containing many HTML tags.</a:t>
            </a:r>
          </a:p>
          <a:p>
            <a:pPr lvl="1"/>
            <a:r>
              <a:rPr lang="en-US" sz="2400" dirty="0" smtClean="0"/>
              <a:t>The biggest problem is at the static content.</a:t>
            </a:r>
          </a:p>
          <a:p>
            <a:r>
              <a:rPr lang="en-US" sz="2800" dirty="0" smtClean="0"/>
              <a:t>Good solution</a:t>
            </a:r>
          </a:p>
          <a:p>
            <a:pPr lvl="1"/>
            <a:r>
              <a:rPr lang="en-US" sz="2400" dirty="0" smtClean="0"/>
              <a:t>Keep the static content unchanged</a:t>
            </a:r>
          </a:p>
          <a:p>
            <a:pPr lvl="1"/>
            <a:r>
              <a:rPr lang="en-US" sz="2400" dirty="0" smtClean="0"/>
              <a:t>Embed Java code for dynamic content</a:t>
            </a:r>
          </a:p>
          <a:p>
            <a:pPr lvl="1"/>
            <a:r>
              <a:rPr lang="en-US" sz="2400" dirty="0" smtClean="0"/>
              <a:t>Derived from the servlet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JSP 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248150"/>
          </a:xfrm>
        </p:spPr>
        <p:txBody>
          <a:bodyPr>
            <a:normAutofit/>
          </a:bodyPr>
          <a:lstStyle/>
          <a:p>
            <a:r>
              <a:rPr lang="en-US" sz="2800" dirty="0"/>
              <a:t>JSP actions use constructs in </a:t>
            </a:r>
            <a:r>
              <a:rPr lang="en-US" sz="2800" u="sng" dirty="0"/>
              <a:t>XML syntax </a:t>
            </a:r>
            <a:r>
              <a:rPr lang="en-US" sz="2800" dirty="0"/>
              <a:t>to control the behavior of the servlet engine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Syntax for a JSP </a:t>
            </a:r>
            <a:r>
              <a:rPr lang="en-US" sz="2800" dirty="0" smtClean="0"/>
              <a:t>action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&lt;</a:t>
            </a:r>
            <a:r>
              <a:rPr lang="en-US" sz="2400" dirty="0" err="1">
                <a:latin typeface="Comic Sans MS" panose="030F0702030302020204" pitchFamily="66" charset="0"/>
              </a:rPr>
              <a:t>jsp:action_name</a:t>
            </a:r>
            <a:r>
              <a:rPr lang="en-US" sz="2400" dirty="0">
                <a:latin typeface="Comic Sans MS" panose="030F0702030302020204" pitchFamily="66" charset="0"/>
              </a:rPr>
              <a:t> attribute="value" </a:t>
            </a:r>
            <a:r>
              <a:rPr lang="en-US" sz="2400" dirty="0" smtClean="0">
                <a:latin typeface="Comic Sans MS" panose="030F0702030302020204" pitchFamily="66" charset="0"/>
              </a:rPr>
              <a:t>/&gt;</a:t>
            </a:r>
          </a:p>
          <a:p>
            <a:r>
              <a:rPr lang="en-US" sz="2800" dirty="0" smtClean="0"/>
              <a:t>What JSP actions can do</a:t>
            </a:r>
          </a:p>
          <a:p>
            <a:pPr lvl="1"/>
            <a:r>
              <a:rPr lang="en-US" sz="2400" dirty="0"/>
              <a:t>dynamically insert a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2400" dirty="0"/>
              <a:t>reuse JavaBeans </a:t>
            </a:r>
            <a:r>
              <a:rPr lang="en-US" sz="2400" dirty="0" smtClean="0"/>
              <a:t>components</a:t>
            </a:r>
          </a:p>
          <a:p>
            <a:pPr lvl="1"/>
            <a:r>
              <a:rPr lang="en-US" sz="2400" dirty="0"/>
              <a:t>forward the user to another </a:t>
            </a:r>
            <a:r>
              <a:rPr lang="en-US" sz="2400" dirty="0" smtClean="0"/>
              <a:t>page</a:t>
            </a:r>
          </a:p>
          <a:p>
            <a:pPr lvl="1"/>
            <a:r>
              <a:rPr lang="en-US" sz="2400" dirty="0"/>
              <a:t>generate HTML for the Java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Facts about JSP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JavaServer</a:t>
            </a:r>
            <a:r>
              <a:rPr lang="en-US" sz="3000" dirty="0"/>
              <a:t> Pages (JSP) is an extension of servlet technology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i="1" dirty="0"/>
              <a:t>JSP container</a:t>
            </a:r>
            <a:r>
              <a:rPr lang="en-US" sz="2600" dirty="0"/>
              <a:t> is the part of the web server that can run Java JSP web components.</a:t>
            </a:r>
            <a:endParaRPr lang="en-US" sz="2600" dirty="0" smtClean="0"/>
          </a:p>
          <a:p>
            <a:r>
              <a:rPr lang="en-US" sz="3000" dirty="0"/>
              <a:t>JSP source files use </a:t>
            </a:r>
            <a:r>
              <a:rPr lang="en-US" sz="3000" dirty="0">
                <a:latin typeface="Comic Sans MS" panose="030F0702030302020204" pitchFamily="66" charset="0"/>
              </a:rPr>
              <a:t>.</a:t>
            </a:r>
            <a:r>
              <a:rPr lang="en-US" sz="3000" dirty="0" err="1">
                <a:latin typeface="Comic Sans MS" panose="030F0702030302020204" pitchFamily="66" charset="0"/>
              </a:rPr>
              <a:t>jsp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/>
              <a:t>extension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Physical files, could be accessed by clients</a:t>
            </a:r>
          </a:p>
          <a:p>
            <a:r>
              <a:rPr lang="en-US" sz="3000" dirty="0"/>
              <a:t>JSP are derived from HTML or XHTML by embedding JSP </a:t>
            </a:r>
            <a:r>
              <a:rPr lang="en-US" sz="3000" dirty="0" err="1"/>
              <a:t>scriplets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JSPs use </a:t>
            </a:r>
            <a:r>
              <a:rPr lang="en-US" sz="2600" dirty="0" err="1"/>
              <a:t>scriplets</a:t>
            </a:r>
            <a:r>
              <a:rPr lang="en-US" sz="2600" dirty="0"/>
              <a:t> to embed the Java code between the tags </a:t>
            </a:r>
            <a:r>
              <a:rPr lang="en-US" sz="2600" dirty="0">
                <a:latin typeface="Comic Sans MS" panose="030F0702030302020204" pitchFamily="66" charset="0"/>
              </a:rPr>
              <a:t>&lt;% %&gt; </a:t>
            </a:r>
            <a:r>
              <a:rPr lang="en-US" sz="2600" dirty="0"/>
              <a:t>to add dynamic content to an HTML file.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Compile a JSP </a:t>
            </a:r>
            <a:r>
              <a:rPr lang="en-US" sz="3600" dirty="0" smtClean="0"/>
              <a:t>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JSP file is compiled by the Java server automatically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/>
              <a:t>Before a JSP file is compiled, it is translated into a servlet file, and the servlet file then gets compiled by the Java server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Tomcat puts all </a:t>
            </a:r>
            <a:r>
              <a:rPr lang="en-US" sz="2600" dirty="0" smtClean="0"/>
              <a:t>translated and compiled JSPs </a:t>
            </a:r>
            <a:r>
              <a:rPr lang="en-US" sz="2600" dirty="0"/>
              <a:t>for the application in the directory </a:t>
            </a:r>
            <a:r>
              <a:rPr lang="en-US" sz="2600" dirty="0">
                <a:latin typeface="Comic Sans MS" panose="030F0702030302020204" pitchFamily="66" charset="0"/>
              </a:rPr>
              <a:t>[</a:t>
            </a:r>
            <a:r>
              <a:rPr lang="en-US" sz="2600" dirty="0" smtClean="0">
                <a:latin typeface="Comic Sans MS" panose="030F0702030302020204" pitchFamily="66" charset="0"/>
              </a:rPr>
              <a:t>Tomcat]\</a:t>
            </a:r>
            <a:r>
              <a:rPr lang="en-US" sz="2600" dirty="0">
                <a:latin typeface="Comic Sans MS" panose="030F0702030302020204" pitchFamily="66" charset="0"/>
              </a:rPr>
              <a:t>work\</a:t>
            </a:r>
            <a:r>
              <a:rPr lang="en-US" sz="2600" dirty="0" err="1">
                <a:latin typeface="Comic Sans MS" panose="030F0702030302020204" pitchFamily="66" charset="0"/>
              </a:rPr>
              <a:t>catalina</a:t>
            </a:r>
            <a:r>
              <a:rPr lang="en-US" sz="2600" dirty="0">
                <a:latin typeface="Comic Sans MS" panose="030F0702030302020204" pitchFamily="66" charset="0"/>
              </a:rPr>
              <a:t>\localhost</a:t>
            </a:r>
            <a:r>
              <a:rPr lang="en-US" sz="2600" dirty="0" smtClean="0">
                <a:latin typeface="Comic Sans MS" panose="030F0702030302020204" pitchFamily="66" charset="0"/>
              </a:rPr>
              <a:t>\[</a:t>
            </a:r>
            <a:r>
              <a:rPr lang="en-US" sz="2600" dirty="0" err="1" smtClean="0">
                <a:latin typeface="Comic Sans MS" panose="030F0702030302020204" pitchFamily="66" charset="0"/>
              </a:rPr>
              <a:t>your_project</a:t>
            </a:r>
            <a:r>
              <a:rPr lang="en-US" sz="2600" dirty="0" smtClean="0">
                <a:latin typeface="Comic Sans MS" panose="030F0702030302020204" pitchFamily="66" charset="0"/>
              </a:rPr>
              <a:t>]</a:t>
            </a:r>
          </a:p>
          <a:p>
            <a:r>
              <a:rPr lang="en-US" sz="3000" dirty="0"/>
              <a:t>In some web containers, such as Tomcat, the JSP is translated and compiled just in time when the first request to that JSP arrives.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into the Translated JSP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819150"/>
            <a:ext cx="8915400" cy="39243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 new method generated: </a:t>
            </a:r>
            <a:r>
              <a:rPr lang="en-US" sz="3000" dirty="0" smtClean="0">
                <a:latin typeface="Comic Sans MS" panose="030F0702030302020204" pitchFamily="66" charset="0"/>
              </a:rPr>
              <a:t>_</a:t>
            </a:r>
            <a:r>
              <a:rPr lang="en-US" sz="30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3000" dirty="0" smtClean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sz="2600" dirty="0" smtClean="0"/>
              <a:t>The translated servlet still has the </a:t>
            </a:r>
            <a:r>
              <a:rPr lang="en-US" sz="2600" dirty="0" smtClean="0">
                <a:latin typeface="Comic Sans MS" panose="030F0702030302020204" pitchFamily="66" charset="0"/>
              </a:rPr>
              <a:t>service() 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 smtClean="0"/>
              <a:t>(The JSP specific code is copied into the </a:t>
            </a:r>
            <a:r>
              <a:rPr lang="en-US" sz="2600" dirty="0" smtClean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 smtClean="0"/>
              <a:t>method.) – not very clear for “JSP specific code”</a:t>
            </a:r>
          </a:p>
          <a:p>
            <a:pPr lvl="1"/>
            <a:r>
              <a:rPr lang="en-US" sz="2600" dirty="0" err="1"/>
              <a:t>Scriptlets</a:t>
            </a:r>
            <a:r>
              <a:rPr lang="en-US" sz="2600" dirty="0"/>
              <a:t> are copied to the body of 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 smtClean="0">
                <a:latin typeface="Comic Sans MS" panose="030F0702030302020204" pitchFamily="66" charset="0"/>
              </a:rPr>
              <a:t>jspService</a:t>
            </a:r>
            <a:r>
              <a:rPr lang="en-US" sz="2600" dirty="0" smtClean="0">
                <a:latin typeface="Comic Sans MS" panose="030F0702030302020204" pitchFamily="66" charset="0"/>
              </a:rPr>
              <a:t>() </a:t>
            </a:r>
            <a:r>
              <a:rPr lang="en-US" sz="2600" dirty="0"/>
              <a:t>method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>
                <a:latin typeface="Comic Sans MS" panose="030F0702030302020204" pitchFamily="66" charset="0"/>
              </a:rPr>
              <a:t>_</a:t>
            </a:r>
            <a:r>
              <a:rPr lang="en-US" sz="2600" dirty="0" err="1">
                <a:latin typeface="Comic Sans MS" panose="030F0702030302020204" pitchFamily="66" charset="0"/>
              </a:rPr>
              <a:t>jspService</a:t>
            </a:r>
            <a:r>
              <a:rPr lang="en-US" sz="2600" dirty="0">
                <a:latin typeface="Comic Sans MS" panose="030F0702030302020204" pitchFamily="66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is called from the servlet′s </a:t>
            </a:r>
            <a:r>
              <a:rPr lang="en-US" sz="2600" dirty="0">
                <a:latin typeface="Comic Sans MS" panose="030F0702030302020204" pitchFamily="66" charset="0"/>
              </a:rPr>
              <a:t>service()</a:t>
            </a:r>
            <a:r>
              <a:rPr lang="en-US" sz="2600" dirty="0"/>
              <a:t> </a:t>
            </a:r>
            <a:r>
              <a:rPr lang="en-US" sz="2600" dirty="0" smtClean="0"/>
              <a:t>method.</a:t>
            </a:r>
          </a:p>
          <a:p>
            <a:pPr lvl="1"/>
            <a:r>
              <a:rPr lang="en-US" sz="2600" dirty="0"/>
              <a:t>The Container passes the </a:t>
            </a:r>
            <a:r>
              <a:rPr lang="en-US" sz="2600" dirty="0" smtClean="0">
                <a:latin typeface="Comic Sans MS" panose="030F0702030302020204" pitchFamily="66" charset="0"/>
              </a:rPr>
              <a:t>request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smtClean="0">
                <a:latin typeface="Comic Sans MS" panose="030F0702030302020204" pitchFamily="66" charset="0"/>
              </a:rPr>
              <a:t>response</a:t>
            </a:r>
            <a:r>
              <a:rPr lang="en-US" sz="2600" dirty="0" smtClean="0"/>
              <a:t> implicit objects </a:t>
            </a:r>
            <a:r>
              <a:rPr lang="en-US" sz="2600" dirty="0"/>
              <a:t>to this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JSP Example: Duke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Files in the web application </a:t>
            </a:r>
            <a:r>
              <a:rPr lang="en-US" sz="2800" dirty="0" smtClean="0">
                <a:latin typeface="Comic Sans MS" panose="030F0702030302020204" pitchFamily="66" charset="0"/>
              </a:rPr>
              <a:t>Duke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Two JSP files</a:t>
            </a:r>
          </a:p>
          <a:p>
            <a:pPr lvl="1"/>
            <a:r>
              <a:rPr lang="en-US" sz="2400" dirty="0" smtClean="0"/>
              <a:t>One image file</a:t>
            </a:r>
          </a:p>
          <a:p>
            <a:pPr lvl="1"/>
            <a:r>
              <a:rPr lang="en-US" sz="2400" dirty="0" smtClean="0"/>
              <a:t>Deployment descriptor: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</a:p>
          <a:p>
            <a:r>
              <a:rPr lang="en-US" sz="2800" dirty="0" smtClean="0"/>
              <a:t>Configuration</a:t>
            </a:r>
          </a:p>
          <a:p>
            <a:pPr lvl="1"/>
            <a:r>
              <a:rPr lang="en-US" sz="2400" dirty="0" smtClean="0"/>
              <a:t>No configuration needed in general</a:t>
            </a:r>
          </a:p>
          <a:p>
            <a:pPr lvl="1"/>
            <a:r>
              <a:rPr lang="en-US" sz="2400" dirty="0" smtClean="0"/>
              <a:t>Use the physical files for URL reference</a:t>
            </a:r>
          </a:p>
          <a:p>
            <a:pPr lvl="1"/>
            <a:r>
              <a:rPr lang="en-US" sz="2400" dirty="0" smtClean="0"/>
              <a:t>If needed, you can do the servlet-like configuration.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4383" y="1699215"/>
            <a:ext cx="21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or welcome file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69083" y="2022410"/>
            <a:ext cx="519545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Usage of JSP in </a:t>
            </a:r>
            <a:r>
              <a:rPr lang="en-US" sz="3600" dirty="0" smtClean="0">
                <a:latin typeface="Comic Sans MS" panose="030F0702030302020204" pitchFamily="66" charset="0"/>
              </a:rPr>
              <a:t>Duke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71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User’s interface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index.jsp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Use an HTML form to collect user’s name</a:t>
            </a:r>
          </a:p>
          <a:p>
            <a:pPr lvl="2"/>
            <a:r>
              <a:rPr lang="en-US" sz="2000" dirty="0" smtClean="0"/>
              <a:t>No value for the </a:t>
            </a:r>
            <a:r>
              <a:rPr lang="en-US" sz="2000" dirty="0" smtClean="0">
                <a:latin typeface="Comic Sans MS" panose="030F0702030302020204" pitchFamily="66" charset="0"/>
              </a:rPr>
              <a:t>action</a:t>
            </a:r>
            <a:r>
              <a:rPr lang="en-US" sz="2000" dirty="0" smtClean="0"/>
              <a:t> attribute, which means the form is submitted to its own file: </a:t>
            </a:r>
            <a:r>
              <a:rPr lang="en-US" sz="2000" dirty="0" err="1" smtClean="0">
                <a:latin typeface="Comic Sans MS" panose="030F0702030302020204" pitchFamily="66" charset="0"/>
              </a:rPr>
              <a:t>index.jsp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 smtClean="0"/>
              <a:t>Self processing: Retrieve the user’s name, and display a message.</a:t>
            </a:r>
          </a:p>
          <a:p>
            <a:r>
              <a:rPr lang="en-US" sz="2800" dirty="0" smtClean="0"/>
              <a:t>Include content from another page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response.jsp</a:t>
            </a:r>
            <a:r>
              <a:rPr lang="en-US" sz="2400" dirty="0" smtClean="0">
                <a:latin typeface="Comic Sans MS" panose="030F0702030302020204" pitchFamily="66" charset="0"/>
              </a:rPr>
              <a:t>: </a:t>
            </a:r>
            <a:r>
              <a:rPr lang="en-US" sz="2400" dirty="0" smtClean="0"/>
              <a:t>To compose a customized message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0709" y="4232141"/>
            <a:ext cx="418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Explore some more details later.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JSP Are So Popular Among Beginners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Easier to use</a:t>
            </a:r>
          </a:p>
          <a:p>
            <a:pPr lvl="1"/>
            <a:r>
              <a:rPr lang="en-US" sz="2600" dirty="0" smtClean="0"/>
              <a:t>No configuration needed</a:t>
            </a:r>
          </a:p>
          <a:p>
            <a:pPr lvl="1"/>
            <a:r>
              <a:rPr lang="en-US" sz="2600" dirty="0" smtClean="0"/>
              <a:t>Simpler structure, and easier decision making</a:t>
            </a:r>
          </a:p>
          <a:p>
            <a:pPr lvl="1"/>
            <a:r>
              <a:rPr lang="en-US" sz="2600" dirty="0" smtClean="0"/>
              <a:t>Relatively easier request dispatching</a:t>
            </a:r>
          </a:p>
          <a:p>
            <a:r>
              <a:rPr lang="en-US" sz="3000" dirty="0" smtClean="0"/>
              <a:t>Theoretically, all the dynamic content can be handled by JSP.</a:t>
            </a:r>
          </a:p>
          <a:p>
            <a:pPr lvl="1"/>
            <a:r>
              <a:rPr lang="en-US" sz="2600" dirty="0" smtClean="0"/>
              <a:t>Not good any more for more complex projects in the sense that</a:t>
            </a:r>
          </a:p>
          <a:p>
            <a:pPr lvl="2"/>
            <a:r>
              <a:rPr lang="en-US" sz="2200" dirty="0" smtClean="0"/>
              <a:t>Maintain two environments: HTML and Java</a:t>
            </a:r>
          </a:p>
          <a:p>
            <a:pPr lvl="2"/>
            <a:r>
              <a:rPr lang="en-US" sz="2200" dirty="0" smtClean="0"/>
              <a:t>Too much Java code in JSP make them hard to maintain.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JSP or Servlets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43470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processing</a:t>
            </a:r>
          </a:p>
          <a:p>
            <a:pPr lvl="1"/>
            <a:r>
              <a:rPr lang="en-US" sz="2400" dirty="0" smtClean="0"/>
              <a:t>Advantage: Servlets</a:t>
            </a:r>
          </a:p>
          <a:p>
            <a:pPr lvl="1"/>
            <a:r>
              <a:rPr lang="en-US" sz="2400" dirty="0" smtClean="0"/>
              <a:t>Servlets: More friendly for large amount of Java code</a:t>
            </a:r>
          </a:p>
          <a:p>
            <a:r>
              <a:rPr lang="en-US" sz="2800" dirty="0" smtClean="0"/>
              <a:t>Data presentation</a:t>
            </a:r>
          </a:p>
          <a:p>
            <a:pPr lvl="1"/>
            <a:r>
              <a:rPr lang="en-US" sz="2400" dirty="0" smtClean="0"/>
              <a:t>Advantage: JSP</a:t>
            </a:r>
          </a:p>
          <a:p>
            <a:pPr lvl="1"/>
            <a:r>
              <a:rPr lang="en-US" sz="2400" dirty="0" smtClean="0"/>
              <a:t>JSP: More friendly for large amount of HTML content</a:t>
            </a:r>
          </a:p>
          <a:p>
            <a:pPr lvl="1"/>
            <a:r>
              <a:rPr lang="en-US" sz="2400" dirty="0" smtClean="0"/>
              <a:t>JSP: When maintaining two environments, try to minimize the Java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400550"/>
            <a:ext cx="56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Later on how to minimize Java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53119</TotalTime>
  <Words>1223</Words>
  <Application>Microsoft Office PowerPoint</Application>
  <PresentationFormat>On-screen Show (16:9)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3. JavaServer Pages (JSP)</vt:lpstr>
      <vt:lpstr>Why JSP Technology Is Needed</vt:lpstr>
      <vt:lpstr>Basic Facts about JSP</vt:lpstr>
      <vt:lpstr>Compile a JSP File</vt:lpstr>
      <vt:lpstr>Get into the Translated JSP Code</vt:lpstr>
      <vt:lpstr>A JSP Example: Duke</vt:lpstr>
      <vt:lpstr>Usage of JSP in Duke</vt:lpstr>
      <vt:lpstr>Why JSP Are So Popular Among Beginners</vt:lpstr>
      <vt:lpstr>Use JSP or Servlets</vt:lpstr>
      <vt:lpstr>JSP Elements</vt:lpstr>
      <vt:lpstr>Properties of JSP Expressions</vt:lpstr>
      <vt:lpstr>How to Use JSP Directives</vt:lpstr>
      <vt:lpstr>JSP Implicit Objects</vt:lpstr>
      <vt:lpstr>JSP Declarations</vt:lpstr>
      <vt:lpstr>Class Scope and Method Scope</vt:lpstr>
      <vt:lpstr>Using JSP Expressions</vt:lpstr>
      <vt:lpstr>Where Can We Use Implicit Objects?</vt:lpstr>
      <vt:lpstr>Members in Different JSP Scopes</vt:lpstr>
      <vt:lpstr>JSP Comments</vt:lpstr>
      <vt:lpstr>JSP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721</cp:revision>
  <cp:lastPrinted>2017-02-02T07:19:31Z</cp:lastPrinted>
  <dcterms:created xsi:type="dcterms:W3CDTF">2017-01-17T05:06:53Z</dcterms:created>
  <dcterms:modified xsi:type="dcterms:W3CDTF">2019-09-11T01:04:36Z</dcterms:modified>
</cp:coreProperties>
</file>