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85" r:id="rId29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ECCB5-F79F-484F-8C1C-ABE70AFA54DA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DD085-56E0-4161-850B-643F6259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8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6C03-87DD-4698-B789-A6C14388761B}" type="datetime1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6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47CE-5D4E-421D-94B2-BD87329BD96E}" type="datetime1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6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DE34-19E6-4B8F-962A-B4830110CEB9}" type="datetime1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3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9AD-B69F-4304-8E74-C1C9F78BBDB4}" type="datetime1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4781550"/>
            <a:ext cx="2133600" cy="273844"/>
          </a:xfrm>
        </p:spPr>
        <p:txBody>
          <a:bodyPr/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fld id="{8C78CC57-8E1A-4179-95F0-2ED6BC64C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12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EC7-2742-49A7-A7C8-5EAA01492B70}" type="datetime1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D1BE-B033-48AB-B42F-492A8C2B2CC8}" type="datetime1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7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7D11-1535-40C7-9087-FFAE87857DD9}" type="datetime1">
              <a:rPr lang="en-US" smtClean="0"/>
              <a:t>9/14/2019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4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F2D-CBD1-498B-904E-7A443CDBDE48}" type="datetime1">
              <a:rPr lang="en-US" smtClean="0"/>
              <a:t>9/14/2019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7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0265-A8FB-4EA0-938F-6910CFAC7CB5}" type="datetime1">
              <a:rPr lang="en-US" smtClean="0"/>
              <a:t>9/14/2019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0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E387-9B0F-49A0-8106-777289033FD6}" type="datetime1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6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EE7D-E04E-431B-BE4E-5427BC6F0CDB}" type="datetime1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9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BE6C0-FD0C-400E-BECD-78B00266F690}" type="datetime1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5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276350"/>
            <a:ext cx="8839200" cy="1102519"/>
          </a:xfrm>
        </p:spPr>
        <p:txBody>
          <a:bodyPr>
            <a:normAutofit/>
          </a:bodyPr>
          <a:lstStyle/>
          <a:p>
            <a:r>
              <a:rPr lang="en-US" dirty="0" smtClean="0"/>
              <a:t>Lecture </a:t>
            </a: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JavaServer</a:t>
            </a:r>
            <a:r>
              <a:rPr lang="en-US" dirty="0" smtClean="0"/>
              <a:t> Pages (JSP)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81350"/>
            <a:ext cx="6400800" cy="1314450"/>
          </a:xfrm>
        </p:spPr>
        <p:txBody>
          <a:bodyPr/>
          <a:lstStyle/>
          <a:p>
            <a:r>
              <a:rPr lang="en-US" dirty="0" smtClean="0"/>
              <a:t>Dr. He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48400" y="228602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Fall 2019, CS4010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4384966"/>
            <a:ext cx="194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  <a:r>
              <a:rPr lang="en-US" sz="2400" dirty="0" smtClean="0"/>
              <a:t>/(</a:t>
            </a:r>
            <a:r>
              <a:rPr lang="en-US" sz="2400" dirty="0" smtClean="0"/>
              <a:t>9-16)/</a:t>
            </a:r>
            <a:r>
              <a:rPr lang="en-US" sz="2400" dirty="0" smtClean="0"/>
              <a:t>2019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2566550"/>
            <a:ext cx="206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(Chapter </a:t>
            </a:r>
            <a:r>
              <a:rPr lang="en-US" sz="3200" dirty="0"/>
              <a:t>6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739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JSP Elements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424815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err="1" smtClean="0"/>
              <a:t>Scriptlet</a:t>
            </a:r>
            <a:endParaRPr lang="en-US" sz="3000" dirty="0" smtClean="0"/>
          </a:p>
          <a:p>
            <a:pPr lvl="1"/>
            <a:r>
              <a:rPr lang="en-US" sz="2600" dirty="0" smtClean="0"/>
              <a:t>Symbol: </a:t>
            </a:r>
            <a:r>
              <a:rPr lang="en-US" sz="2600" dirty="0" smtClean="0">
                <a:latin typeface="Comic Sans MS" panose="030F0702030302020204" pitchFamily="66" charset="0"/>
              </a:rPr>
              <a:t>&lt;% … %&gt;</a:t>
            </a:r>
          </a:p>
          <a:p>
            <a:pPr lvl="1"/>
            <a:r>
              <a:rPr lang="en-US" sz="2600" dirty="0" smtClean="0"/>
              <a:t>Contains</a:t>
            </a:r>
            <a:r>
              <a:rPr lang="en-US" sz="2600" dirty="0" smtClean="0">
                <a:latin typeface="Comic Sans MS" panose="030F0702030302020204" pitchFamily="66" charset="0"/>
              </a:rPr>
              <a:t> </a:t>
            </a:r>
            <a:r>
              <a:rPr lang="en-US" sz="2600" dirty="0" smtClean="0"/>
              <a:t>Java code with certain </a:t>
            </a:r>
            <a:r>
              <a:rPr lang="en-US" sz="2600" u="sng" dirty="0" smtClean="0"/>
              <a:t>scope</a:t>
            </a:r>
            <a:endParaRPr lang="en-US" sz="2600" u="sng" dirty="0" smtClean="0">
              <a:latin typeface="Comic Sans MS" panose="030F0702030302020204" pitchFamily="66" charset="0"/>
            </a:endParaRPr>
          </a:p>
          <a:p>
            <a:r>
              <a:rPr lang="en-US" sz="3000" dirty="0" smtClean="0"/>
              <a:t>Directive</a:t>
            </a:r>
          </a:p>
          <a:p>
            <a:pPr lvl="1"/>
            <a:r>
              <a:rPr lang="en-US" sz="2600" dirty="0" smtClean="0"/>
              <a:t>Symbol: </a:t>
            </a:r>
            <a:r>
              <a:rPr lang="en-US" sz="2600" dirty="0" smtClean="0">
                <a:latin typeface="Comic Sans MS" panose="030F0702030302020204" pitchFamily="66" charset="0"/>
              </a:rPr>
              <a:t>&lt;%@ … </a:t>
            </a:r>
            <a:r>
              <a:rPr lang="en-US" sz="2600" dirty="0">
                <a:latin typeface="Comic Sans MS" panose="030F0702030302020204" pitchFamily="66" charset="0"/>
              </a:rPr>
              <a:t>%&gt;</a:t>
            </a:r>
          </a:p>
          <a:p>
            <a:pPr lvl="1"/>
            <a:r>
              <a:rPr lang="en-US" sz="2600" dirty="0"/>
              <a:t>G</a:t>
            </a:r>
            <a:r>
              <a:rPr lang="en-US" sz="2600" dirty="0" smtClean="0"/>
              <a:t>ive </a:t>
            </a:r>
            <a:r>
              <a:rPr lang="en-US" sz="2600" dirty="0"/>
              <a:t>special instructions to the </a:t>
            </a:r>
            <a:r>
              <a:rPr lang="en-US" sz="2600" dirty="0" smtClean="0"/>
              <a:t>Container</a:t>
            </a:r>
          </a:p>
          <a:p>
            <a:pPr lvl="1"/>
            <a:r>
              <a:rPr lang="en-US" sz="2600" dirty="0" smtClean="0"/>
              <a:t>At the translation time</a:t>
            </a:r>
          </a:p>
          <a:p>
            <a:r>
              <a:rPr lang="en-US" sz="3000" dirty="0" smtClean="0"/>
              <a:t>Expression</a:t>
            </a:r>
          </a:p>
          <a:p>
            <a:pPr lvl="1"/>
            <a:r>
              <a:rPr lang="en-US" sz="2600" dirty="0" smtClean="0"/>
              <a:t>Symbol: </a:t>
            </a:r>
            <a:r>
              <a:rPr lang="en-US" sz="2600" dirty="0" smtClean="0">
                <a:latin typeface="Comic Sans MS" panose="030F0702030302020204" pitchFamily="66" charset="0"/>
              </a:rPr>
              <a:t>&lt;%= </a:t>
            </a:r>
            <a:r>
              <a:rPr lang="en-US" sz="2600" dirty="0">
                <a:latin typeface="Comic Sans MS" panose="030F0702030302020204" pitchFamily="66" charset="0"/>
              </a:rPr>
              <a:t>… </a:t>
            </a:r>
            <a:r>
              <a:rPr lang="en-US" sz="2600" dirty="0" smtClean="0">
                <a:latin typeface="Comic Sans MS" panose="030F0702030302020204" pitchFamily="66" charset="0"/>
              </a:rPr>
              <a:t>%&gt;</a:t>
            </a:r>
          </a:p>
          <a:p>
            <a:pPr lvl="1"/>
            <a:r>
              <a:rPr lang="en-US" sz="2600" dirty="0" smtClean="0"/>
              <a:t>Usage: Output a value without using </a:t>
            </a:r>
            <a:r>
              <a:rPr lang="en-US" sz="2600" dirty="0" err="1" smtClean="0">
                <a:latin typeface="Comic Sans MS" panose="030F0702030302020204" pitchFamily="66" charset="0"/>
              </a:rPr>
              <a:t>println</a:t>
            </a:r>
            <a:r>
              <a:rPr lang="en-US" sz="2600" dirty="0" smtClean="0">
                <a:latin typeface="Comic Sans MS" panose="030F0702030302020204" pitchFamily="66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0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953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Properties of JSP Expressions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66750"/>
            <a:ext cx="8229600" cy="44196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Example: (from </a:t>
            </a:r>
            <a:r>
              <a:rPr lang="en-US" sz="3000" dirty="0" smtClean="0">
                <a:latin typeface="Comic Sans MS" panose="030F0702030302020204" pitchFamily="66" charset="0"/>
              </a:rPr>
              <a:t>Duke</a:t>
            </a:r>
            <a:r>
              <a:rPr lang="en-US" sz="3000" dirty="0" smtClean="0"/>
              <a:t>)</a:t>
            </a:r>
          </a:p>
          <a:p>
            <a:pPr lvl="1"/>
            <a:r>
              <a:rPr lang="en-US" sz="2600" dirty="0" smtClean="0"/>
              <a:t>Output the name of the user (in </a:t>
            </a:r>
            <a:r>
              <a:rPr lang="en-US" sz="2600" dirty="0" err="1">
                <a:latin typeface="Comic Sans MS" panose="030F0702030302020204" pitchFamily="66" charset="0"/>
              </a:rPr>
              <a:t>response.jsp</a:t>
            </a:r>
            <a:r>
              <a:rPr lang="en-US" sz="2600" dirty="0" smtClean="0"/>
              <a:t>)</a:t>
            </a:r>
          </a:p>
          <a:p>
            <a:pPr lvl="2"/>
            <a:r>
              <a:rPr lang="en-US" sz="2200" dirty="0" smtClean="0">
                <a:latin typeface="Comic Sans MS" panose="030F0702030302020204" pitchFamily="66" charset="0"/>
              </a:rPr>
              <a:t>&lt;%= </a:t>
            </a:r>
            <a:r>
              <a:rPr lang="en-US" sz="2200" dirty="0" err="1">
                <a:latin typeface="Comic Sans MS" panose="030F0702030302020204" pitchFamily="66" charset="0"/>
              </a:rPr>
              <a:t>request.getParameter</a:t>
            </a:r>
            <a:r>
              <a:rPr lang="en-US" sz="2200" dirty="0">
                <a:latin typeface="Comic Sans MS" panose="030F0702030302020204" pitchFamily="66" charset="0"/>
              </a:rPr>
              <a:t>("username") </a:t>
            </a:r>
            <a:r>
              <a:rPr lang="en-US" sz="2200" dirty="0" smtClean="0">
                <a:latin typeface="Comic Sans MS" panose="030F0702030302020204" pitchFamily="66" charset="0"/>
              </a:rPr>
              <a:t>%&gt;</a:t>
            </a:r>
          </a:p>
          <a:p>
            <a:r>
              <a:rPr lang="en-US" sz="3000" dirty="0" smtClean="0"/>
              <a:t>Properties:</a:t>
            </a:r>
          </a:p>
          <a:p>
            <a:pPr lvl="1"/>
            <a:r>
              <a:rPr lang="en-US" sz="2600" dirty="0" smtClean="0"/>
              <a:t>No semicolon at the end of the expression</a:t>
            </a:r>
          </a:p>
          <a:p>
            <a:pPr lvl="2"/>
            <a:r>
              <a:rPr lang="en-US" sz="2200" dirty="0" smtClean="0"/>
              <a:t>Because </a:t>
            </a:r>
            <a:r>
              <a:rPr lang="en-US" sz="2200" dirty="0"/>
              <a:t>it is not a complete Java </a:t>
            </a:r>
            <a:r>
              <a:rPr lang="en-US" sz="2200" dirty="0" smtClean="0"/>
              <a:t>statement.</a:t>
            </a:r>
          </a:p>
          <a:p>
            <a:pPr lvl="1"/>
            <a:r>
              <a:rPr lang="en-US" sz="2600" dirty="0" smtClean="0"/>
              <a:t>A string value generated, or a value that can be converted to a string value</a:t>
            </a:r>
          </a:p>
          <a:p>
            <a:pPr lvl="2"/>
            <a:r>
              <a:rPr lang="en-US" sz="2200" dirty="0" smtClean="0"/>
              <a:t>In HTML, we assume that all the values from the fields are string values.</a:t>
            </a:r>
          </a:p>
          <a:p>
            <a:pPr lvl="2"/>
            <a:r>
              <a:rPr lang="en-US" sz="2200" dirty="0" smtClean="0"/>
              <a:t>For other data types, suitable </a:t>
            </a:r>
            <a:r>
              <a:rPr lang="en-US" sz="2200" u="sng" dirty="0" smtClean="0"/>
              <a:t>data conversion </a:t>
            </a:r>
            <a:r>
              <a:rPr lang="en-US" sz="2200" dirty="0" smtClean="0"/>
              <a:t>needed.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3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 to Use JSP Directives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8" y="685800"/>
            <a:ext cx="9116292" cy="44577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Pass certain information to the Container</a:t>
            </a:r>
          </a:p>
          <a:p>
            <a:r>
              <a:rPr lang="en-US" sz="3000" dirty="0" smtClean="0"/>
              <a:t>Three types of directives:</a:t>
            </a:r>
          </a:p>
          <a:p>
            <a:pPr lvl="1"/>
            <a:r>
              <a:rPr lang="en-US" sz="2600" dirty="0">
                <a:latin typeface="Comic Sans MS" panose="030F0702030302020204" pitchFamily="66" charset="0"/>
              </a:rPr>
              <a:t>p</a:t>
            </a:r>
            <a:r>
              <a:rPr lang="en-US" sz="2600" dirty="0" smtClean="0">
                <a:latin typeface="Comic Sans MS" panose="030F0702030302020204" pitchFamily="66" charset="0"/>
              </a:rPr>
              <a:t>age</a:t>
            </a:r>
            <a:r>
              <a:rPr lang="en-US" sz="2600" dirty="0" smtClean="0"/>
              <a:t> type:</a:t>
            </a:r>
          </a:p>
          <a:p>
            <a:pPr lvl="2"/>
            <a:r>
              <a:rPr lang="en-US" sz="2200" dirty="0" smtClean="0"/>
              <a:t>Form:  </a:t>
            </a:r>
            <a:r>
              <a:rPr lang="en-US" sz="2200" dirty="0" smtClean="0">
                <a:latin typeface="Comic Sans MS" panose="030F0702030302020204" pitchFamily="66" charset="0"/>
              </a:rPr>
              <a:t>&lt;%@ </a:t>
            </a:r>
            <a:r>
              <a:rPr lang="en-US" sz="2200" dirty="0">
                <a:latin typeface="Comic Sans MS" panose="030F0702030302020204" pitchFamily="66" charset="0"/>
              </a:rPr>
              <a:t>page ... </a:t>
            </a:r>
            <a:r>
              <a:rPr lang="en-US" sz="2200" dirty="0" smtClean="0">
                <a:latin typeface="Comic Sans MS" panose="030F0702030302020204" pitchFamily="66" charset="0"/>
              </a:rPr>
              <a:t>%&gt;</a:t>
            </a:r>
          </a:p>
          <a:p>
            <a:pPr lvl="2"/>
            <a:r>
              <a:rPr lang="en-US" sz="2200" dirty="0" smtClean="0"/>
              <a:t>Specify </a:t>
            </a:r>
            <a:r>
              <a:rPr lang="en-US" sz="2200" dirty="0"/>
              <a:t>how the JSP is translated, rendered, and transmitted back to the </a:t>
            </a:r>
            <a:r>
              <a:rPr lang="en-US" sz="2200" dirty="0" smtClean="0"/>
              <a:t>client.</a:t>
            </a:r>
          </a:p>
          <a:p>
            <a:pPr lvl="1"/>
            <a:r>
              <a:rPr lang="en-US" sz="2600" dirty="0">
                <a:latin typeface="Comic Sans MS" panose="030F0702030302020204" pitchFamily="66" charset="0"/>
              </a:rPr>
              <a:t>i</a:t>
            </a:r>
            <a:r>
              <a:rPr lang="en-US" sz="2600" dirty="0" smtClean="0">
                <a:latin typeface="Comic Sans MS" panose="030F0702030302020204" pitchFamily="66" charset="0"/>
              </a:rPr>
              <a:t>nclude </a:t>
            </a:r>
            <a:r>
              <a:rPr lang="en-US" sz="2600" dirty="0" smtClean="0"/>
              <a:t>type:</a:t>
            </a:r>
          </a:p>
          <a:p>
            <a:pPr lvl="2"/>
            <a:r>
              <a:rPr lang="en-US" sz="2200" dirty="0"/>
              <a:t>Form:  </a:t>
            </a:r>
            <a:r>
              <a:rPr lang="en-US" sz="2200" dirty="0" smtClean="0">
                <a:latin typeface="Comic Sans MS" panose="030F0702030302020204" pitchFamily="66" charset="0"/>
              </a:rPr>
              <a:t>&lt;%@ include </a:t>
            </a:r>
            <a:r>
              <a:rPr lang="en-US" sz="2200" dirty="0">
                <a:latin typeface="Comic Sans MS" panose="030F0702030302020204" pitchFamily="66" charset="0"/>
              </a:rPr>
              <a:t>... </a:t>
            </a:r>
            <a:r>
              <a:rPr lang="en-US" sz="2200" dirty="0" smtClean="0">
                <a:latin typeface="Comic Sans MS" panose="030F0702030302020204" pitchFamily="66" charset="0"/>
              </a:rPr>
              <a:t>%&gt;</a:t>
            </a:r>
          </a:p>
          <a:p>
            <a:pPr lvl="2"/>
            <a:r>
              <a:rPr lang="en-US" sz="2200" dirty="0" smtClean="0"/>
              <a:t>Include </a:t>
            </a:r>
            <a:r>
              <a:rPr lang="en-US" sz="2200" dirty="0"/>
              <a:t>some other JSP at translation </a:t>
            </a:r>
            <a:r>
              <a:rPr lang="en-US" sz="2200" dirty="0" smtClean="0"/>
              <a:t>time</a:t>
            </a:r>
          </a:p>
          <a:p>
            <a:pPr lvl="2"/>
            <a:r>
              <a:rPr lang="en-US" sz="2200" dirty="0" smtClean="0"/>
              <a:t>Example (</a:t>
            </a:r>
            <a:r>
              <a:rPr lang="en-US" sz="2200" dirty="0" smtClean="0">
                <a:latin typeface="Comic Sans MS" panose="030F0702030302020204" pitchFamily="66" charset="0"/>
              </a:rPr>
              <a:t>Duke/</a:t>
            </a:r>
            <a:r>
              <a:rPr lang="en-US" sz="2200" dirty="0" err="1" smtClean="0">
                <a:latin typeface="Comic Sans MS" panose="030F0702030302020204" pitchFamily="66" charset="0"/>
              </a:rPr>
              <a:t>index.jsp</a:t>
            </a:r>
            <a:r>
              <a:rPr lang="en-US" sz="2200" dirty="0" smtClean="0"/>
              <a:t>):</a:t>
            </a:r>
          </a:p>
          <a:p>
            <a:pPr lvl="1"/>
            <a:r>
              <a:rPr lang="en-US" sz="2600" dirty="0" err="1">
                <a:latin typeface="Comic Sans MS" panose="030F0702030302020204" pitchFamily="66" charset="0"/>
              </a:rPr>
              <a:t>t</a:t>
            </a:r>
            <a:r>
              <a:rPr lang="en-US" sz="2600" dirty="0" err="1" smtClean="0">
                <a:latin typeface="Comic Sans MS" panose="030F0702030302020204" pitchFamily="66" charset="0"/>
              </a:rPr>
              <a:t>aglib</a:t>
            </a:r>
            <a:r>
              <a:rPr lang="en-US" sz="2600" dirty="0" smtClean="0"/>
              <a:t> type:</a:t>
            </a:r>
          </a:p>
          <a:p>
            <a:pPr lvl="2"/>
            <a:r>
              <a:rPr lang="en-US" sz="2200" dirty="0"/>
              <a:t>Form:  </a:t>
            </a:r>
            <a:r>
              <a:rPr lang="en-US" sz="2200" dirty="0" smtClean="0">
                <a:latin typeface="Comic Sans MS" panose="030F0702030302020204" pitchFamily="66" charset="0"/>
              </a:rPr>
              <a:t>&lt;%@ </a:t>
            </a:r>
            <a:r>
              <a:rPr lang="en-US" sz="2200" dirty="0" err="1" smtClean="0">
                <a:latin typeface="Comic Sans MS" panose="030F0702030302020204" pitchFamily="66" charset="0"/>
              </a:rPr>
              <a:t>taglib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>
                <a:latin typeface="Comic Sans MS" panose="030F0702030302020204" pitchFamily="66" charset="0"/>
              </a:rPr>
              <a:t>... %&gt;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sz="2000" dirty="0" smtClean="0">
              <a:latin typeface="Comic Sans MS" panose="030F0702030302020204" pitchFamily="66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12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67200" y="4019550"/>
            <a:ext cx="4283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&lt;%@include file="</a:t>
            </a:r>
            <a:r>
              <a:rPr lang="en-US" sz="2000" dirty="0" err="1">
                <a:latin typeface="Comic Sans MS" panose="030F0702030302020204" pitchFamily="66" charset="0"/>
              </a:rPr>
              <a:t>response.jsp</a:t>
            </a:r>
            <a:r>
              <a:rPr lang="en-US" sz="2000" dirty="0">
                <a:latin typeface="Comic Sans MS" panose="030F0702030302020204" pitchFamily="66" charset="0"/>
              </a:rPr>
              <a:t>" %&gt;</a:t>
            </a:r>
          </a:p>
        </p:txBody>
      </p:sp>
    </p:spTree>
    <p:extLst>
      <p:ext uri="{BB962C8B-B14F-4D97-AF65-F5344CB8AC3E}">
        <p14:creationId xmlns:p14="http://schemas.microsoft.com/office/powerpoint/2010/main" val="342671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JSP Implicit Objects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27" y="628650"/>
            <a:ext cx="8229600" cy="451485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Why using JSP implicit objects</a:t>
            </a:r>
          </a:p>
          <a:p>
            <a:pPr lvl="1"/>
            <a:r>
              <a:rPr lang="en-US" sz="2600" dirty="0" smtClean="0"/>
              <a:t>Provide convenience for JSP programmers</a:t>
            </a:r>
          </a:p>
          <a:p>
            <a:r>
              <a:rPr lang="en-US" sz="3000" dirty="0" smtClean="0"/>
              <a:t>Example: (from </a:t>
            </a:r>
            <a:r>
              <a:rPr lang="en-US" sz="3000" dirty="0" smtClean="0">
                <a:latin typeface="Comic Sans MS" panose="030F0702030302020204" pitchFamily="66" charset="0"/>
              </a:rPr>
              <a:t>Duke</a:t>
            </a:r>
            <a:r>
              <a:rPr lang="en-US" sz="3000" dirty="0" smtClean="0"/>
              <a:t>)</a:t>
            </a:r>
          </a:p>
          <a:p>
            <a:pPr lvl="1"/>
            <a:r>
              <a:rPr lang="en-US" sz="2600" dirty="0"/>
              <a:t>Output the name of the user (in </a:t>
            </a:r>
            <a:r>
              <a:rPr lang="en-US" sz="2600" dirty="0" err="1">
                <a:latin typeface="Comic Sans MS" panose="030F0702030302020204" pitchFamily="66" charset="0"/>
              </a:rPr>
              <a:t>response.jsp</a:t>
            </a:r>
            <a:r>
              <a:rPr lang="en-US" sz="2600" dirty="0"/>
              <a:t>)</a:t>
            </a:r>
          </a:p>
          <a:p>
            <a:pPr lvl="2"/>
            <a:r>
              <a:rPr lang="en-US" sz="2200" dirty="0">
                <a:latin typeface="Comic Sans MS" panose="030F0702030302020204" pitchFamily="66" charset="0"/>
              </a:rPr>
              <a:t>&lt;%= </a:t>
            </a:r>
            <a:r>
              <a:rPr lang="en-US" sz="2200" dirty="0" err="1">
                <a:latin typeface="Comic Sans MS" panose="030F0702030302020204" pitchFamily="66" charset="0"/>
              </a:rPr>
              <a:t>request.getParameter</a:t>
            </a:r>
            <a:r>
              <a:rPr lang="en-US" sz="2200" dirty="0">
                <a:latin typeface="Comic Sans MS" panose="030F0702030302020204" pitchFamily="66" charset="0"/>
              </a:rPr>
              <a:t>("username") %&gt;</a:t>
            </a:r>
          </a:p>
          <a:p>
            <a:r>
              <a:rPr lang="en-US" sz="3000" dirty="0" smtClean="0"/>
              <a:t>Usage:</a:t>
            </a:r>
          </a:p>
          <a:p>
            <a:pPr lvl="1"/>
            <a:r>
              <a:rPr lang="en-US" sz="2600" dirty="0" smtClean="0"/>
              <a:t>Server: Creates them automatically</a:t>
            </a:r>
          </a:p>
          <a:p>
            <a:pPr lvl="1"/>
            <a:r>
              <a:rPr lang="en-US" sz="2600" dirty="0" smtClean="0"/>
              <a:t>Programmers: Use them directly</a:t>
            </a:r>
          </a:p>
          <a:p>
            <a:r>
              <a:rPr lang="en-US" sz="3000" dirty="0" smtClean="0"/>
              <a:t>Frequently used implicit objects</a:t>
            </a:r>
          </a:p>
          <a:p>
            <a:pPr lvl="1"/>
            <a:r>
              <a:rPr lang="en-US" sz="2200" dirty="0">
                <a:latin typeface="Comic Sans MS" panose="030F0702030302020204" pitchFamily="66" charset="0"/>
              </a:rPr>
              <a:t>r</a:t>
            </a:r>
            <a:r>
              <a:rPr lang="en-US" sz="2200" dirty="0" smtClean="0">
                <a:latin typeface="Comic Sans MS" panose="030F0702030302020204" pitchFamily="66" charset="0"/>
              </a:rPr>
              <a:t>equest, response, session, </a:t>
            </a:r>
            <a:r>
              <a:rPr lang="en-US" sz="2200" dirty="0" err="1" smtClean="0">
                <a:latin typeface="Comic Sans MS" panose="030F0702030302020204" pitchFamily="66" charset="0"/>
              </a:rPr>
              <a:t>pageContext</a:t>
            </a:r>
            <a:endParaRPr lang="en-US" sz="2200" dirty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4743390"/>
            <a:ext cx="6269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(Remaining: </a:t>
            </a:r>
            <a:r>
              <a:rPr lang="en-US" sz="2000" dirty="0" smtClean="0">
                <a:latin typeface="Comic Sans MS" panose="030F0702030302020204" pitchFamily="66" charset="0"/>
              </a:rPr>
              <a:t>out, application, </a:t>
            </a:r>
            <a:r>
              <a:rPr lang="en-US" sz="2000" dirty="0" err="1" smtClean="0">
                <a:latin typeface="Comic Sans MS" panose="030F0702030302020204" pitchFamily="66" charset="0"/>
              </a:rPr>
              <a:t>config</a:t>
            </a:r>
            <a:r>
              <a:rPr lang="en-US" sz="2000" dirty="0" smtClean="0">
                <a:latin typeface="Comic Sans MS" panose="030F0702030302020204" pitchFamily="66" charset="0"/>
              </a:rPr>
              <a:t>, exception, page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118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JSP Declarations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229600" cy="428625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JSP declarations are for declaring members of the generated servlet class. </a:t>
            </a:r>
            <a:endParaRPr lang="en-US" sz="3000" dirty="0" smtClean="0"/>
          </a:p>
          <a:p>
            <a:pPr lvl="1"/>
            <a:r>
              <a:rPr lang="en-US" sz="2600" dirty="0" smtClean="0"/>
              <a:t>Members: variables and methods</a:t>
            </a:r>
          </a:p>
          <a:p>
            <a:pPr lvl="1"/>
            <a:r>
              <a:rPr lang="en-US" sz="2600" dirty="0" smtClean="0"/>
              <a:t>Symbol: </a:t>
            </a:r>
            <a:r>
              <a:rPr lang="en-US" sz="2600" dirty="0" smtClean="0">
                <a:latin typeface="Comic Sans MS" panose="030F0702030302020204" pitchFamily="66" charset="0"/>
              </a:rPr>
              <a:t>&lt;%! </a:t>
            </a:r>
            <a:r>
              <a:rPr lang="en-US" sz="2600" dirty="0">
                <a:latin typeface="Comic Sans MS" panose="030F0702030302020204" pitchFamily="66" charset="0"/>
              </a:rPr>
              <a:t>... %&gt;</a:t>
            </a:r>
          </a:p>
          <a:p>
            <a:pPr lvl="1"/>
            <a:r>
              <a:rPr lang="en-US" sz="2600" dirty="0" smtClean="0"/>
              <a:t>They are added to the servlet class outside the </a:t>
            </a:r>
            <a:r>
              <a:rPr lang="en-US" sz="2600" dirty="0" smtClean="0">
                <a:latin typeface="Comic Sans MS" panose="030F0702030302020204" pitchFamily="66" charset="0"/>
              </a:rPr>
              <a:t>service() </a:t>
            </a:r>
            <a:r>
              <a:rPr lang="en-US" sz="2600" dirty="0" smtClean="0"/>
              <a:t>method.</a:t>
            </a:r>
          </a:p>
          <a:p>
            <a:pPr lvl="2"/>
            <a:r>
              <a:rPr lang="en-US" sz="2600" dirty="0" smtClean="0"/>
              <a:t>Class scope: the scope of the JSP servlet class</a:t>
            </a:r>
          </a:p>
          <a:p>
            <a:pPr lvl="1"/>
            <a:r>
              <a:rPr lang="en-US" sz="2600" dirty="0" smtClean="0"/>
              <a:t>Define instance variables, methods, or classes</a:t>
            </a:r>
          </a:p>
          <a:p>
            <a:pPr lvl="1"/>
            <a:r>
              <a:rPr lang="en-US" sz="2600" dirty="0"/>
              <a:t>D</a:t>
            </a:r>
            <a:r>
              <a:rPr lang="en-US" sz="2600" dirty="0" smtClean="0"/>
              <a:t>eclare static variables and static methods.</a:t>
            </a:r>
          </a:p>
          <a:p>
            <a:pPr lvl="1"/>
            <a:r>
              <a:rPr lang="en-US" sz="2600" dirty="0"/>
              <a:t>Code within a declaration is copied </a:t>
            </a:r>
            <a:r>
              <a:rPr lang="en-US" sz="2600" dirty="0" smtClean="0"/>
              <a:t>at </a:t>
            </a:r>
            <a:r>
              <a:rPr lang="en-US" sz="2600" dirty="0"/>
              <a:t>translation </a:t>
            </a:r>
            <a:r>
              <a:rPr lang="en-US" sz="2600" dirty="0" smtClean="0"/>
              <a:t>time.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5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91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Class Scope and Method Scope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91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Scope of the JSP translated servlet class</a:t>
            </a:r>
          </a:p>
          <a:p>
            <a:pPr lvl="1"/>
            <a:r>
              <a:rPr lang="en-US" sz="2400" dirty="0" smtClean="0"/>
              <a:t>A member in the class scope can also be accessed in the method scope.</a:t>
            </a:r>
          </a:p>
          <a:p>
            <a:pPr lvl="1"/>
            <a:r>
              <a:rPr lang="en-US" sz="2400" dirty="0" smtClean="0"/>
              <a:t>Declarations have class scope.</a:t>
            </a:r>
          </a:p>
          <a:p>
            <a:r>
              <a:rPr lang="en-US" sz="2800" dirty="0" smtClean="0"/>
              <a:t>Scope of the </a:t>
            </a:r>
            <a:r>
              <a:rPr lang="en-US" sz="2800" dirty="0" smtClean="0">
                <a:latin typeface="Comic Sans MS" panose="030F0702030302020204" pitchFamily="66" charset="0"/>
              </a:rPr>
              <a:t>_</a:t>
            </a:r>
            <a:r>
              <a:rPr lang="en-US" sz="2800" dirty="0" err="1" smtClean="0">
                <a:latin typeface="Comic Sans MS" panose="030F0702030302020204" pitchFamily="66" charset="0"/>
              </a:rPr>
              <a:t>jspService</a:t>
            </a:r>
            <a:r>
              <a:rPr lang="en-US" sz="2800" dirty="0" smtClean="0">
                <a:latin typeface="Comic Sans MS" panose="030F0702030302020204" pitchFamily="66" charset="0"/>
              </a:rPr>
              <a:t>() </a:t>
            </a:r>
            <a:r>
              <a:rPr lang="en-US" sz="2800" dirty="0" smtClean="0"/>
              <a:t>method</a:t>
            </a:r>
          </a:p>
          <a:p>
            <a:pPr lvl="1"/>
            <a:r>
              <a:rPr lang="en-US" sz="2400" dirty="0" smtClean="0"/>
              <a:t>A member in the method scope cannot be accessed outside the </a:t>
            </a:r>
            <a:r>
              <a:rPr lang="en-US" sz="2400" dirty="0">
                <a:latin typeface="Comic Sans MS" panose="030F0702030302020204" pitchFamily="66" charset="0"/>
              </a:rPr>
              <a:t>_</a:t>
            </a:r>
            <a:r>
              <a:rPr lang="en-US" sz="2400" dirty="0" err="1">
                <a:latin typeface="Comic Sans MS" panose="030F0702030302020204" pitchFamily="66" charset="0"/>
              </a:rPr>
              <a:t>jspService</a:t>
            </a:r>
            <a:r>
              <a:rPr lang="en-US" sz="2400" dirty="0">
                <a:latin typeface="Comic Sans MS" panose="030F0702030302020204" pitchFamily="66" charset="0"/>
              </a:rPr>
              <a:t>() </a:t>
            </a:r>
            <a:r>
              <a:rPr lang="en-US" sz="2400" dirty="0" smtClean="0"/>
              <a:t>method.</a:t>
            </a:r>
          </a:p>
          <a:p>
            <a:pPr lvl="1"/>
            <a:r>
              <a:rPr lang="en-US" sz="2400" dirty="0"/>
              <a:t>The implicit variables have </a:t>
            </a:r>
            <a:r>
              <a:rPr lang="en-US" sz="2400" dirty="0" smtClean="0"/>
              <a:t>the </a:t>
            </a:r>
            <a:r>
              <a:rPr lang="en-US" sz="2400" i="1" dirty="0" smtClean="0"/>
              <a:t>method </a:t>
            </a:r>
            <a:r>
              <a:rPr lang="en-US" sz="2400" i="1" dirty="0"/>
              <a:t>scope</a:t>
            </a:r>
            <a:r>
              <a:rPr lang="en-US" sz="2400" dirty="0" smtClean="0"/>
              <a:t>. They are created at the beginning of the </a:t>
            </a:r>
            <a:r>
              <a:rPr lang="en-US" sz="2400" dirty="0">
                <a:latin typeface="Comic Sans MS" panose="030F0702030302020204" pitchFamily="66" charset="0"/>
              </a:rPr>
              <a:t>_</a:t>
            </a:r>
            <a:r>
              <a:rPr lang="en-US" sz="2400" dirty="0" err="1">
                <a:latin typeface="Comic Sans MS" panose="030F0702030302020204" pitchFamily="66" charset="0"/>
              </a:rPr>
              <a:t>jspService</a:t>
            </a:r>
            <a:r>
              <a:rPr lang="en-US" sz="2400" dirty="0">
                <a:latin typeface="Comic Sans MS" panose="030F0702030302020204" pitchFamily="66" charset="0"/>
              </a:rPr>
              <a:t>() </a:t>
            </a:r>
            <a:r>
              <a:rPr lang="en-US" sz="2400" dirty="0" smtClean="0"/>
              <a:t>method.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0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Using JSP Expressions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5468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Criteria</a:t>
            </a:r>
          </a:p>
          <a:p>
            <a:pPr lvl="1"/>
            <a:r>
              <a:rPr lang="en-US" sz="2400" dirty="0" smtClean="0"/>
              <a:t>Any </a:t>
            </a:r>
            <a:r>
              <a:rPr lang="en-US" sz="2400" dirty="0"/>
              <a:t>code that can legally be the entire right side of an assignment statement can be placed within an </a:t>
            </a:r>
            <a:r>
              <a:rPr lang="en-US" sz="2400" dirty="0" smtClean="0"/>
              <a:t>expression.</a:t>
            </a:r>
          </a:p>
          <a:p>
            <a:r>
              <a:rPr lang="en-US" sz="2800" dirty="0" smtClean="0"/>
              <a:t>Scope</a:t>
            </a:r>
          </a:p>
          <a:p>
            <a:pPr lvl="1"/>
            <a:r>
              <a:rPr lang="en-US" sz="2400" dirty="0" smtClean="0"/>
              <a:t>Method scope</a:t>
            </a:r>
          </a:p>
          <a:p>
            <a:pPr lvl="2"/>
            <a:r>
              <a:rPr lang="en-US" sz="2000" dirty="0" smtClean="0"/>
              <a:t>JSP Expressions </a:t>
            </a:r>
            <a:r>
              <a:rPr lang="en-US" sz="2000" dirty="0"/>
              <a:t>get copied into the </a:t>
            </a:r>
            <a:r>
              <a:rPr lang="en-US" sz="2000" dirty="0">
                <a:latin typeface="Comic Sans MS" panose="030F0702030302020204" pitchFamily="66" charset="0"/>
              </a:rPr>
              <a:t>_</a:t>
            </a:r>
            <a:r>
              <a:rPr lang="en-US" sz="2000" dirty="0" err="1" smtClean="0">
                <a:latin typeface="Comic Sans MS" panose="030F0702030302020204" pitchFamily="66" charset="0"/>
              </a:rPr>
              <a:t>jspService</a:t>
            </a:r>
            <a:r>
              <a:rPr lang="en-US" sz="2000" dirty="0" smtClean="0">
                <a:latin typeface="Comic Sans MS" panose="030F0702030302020204" pitchFamily="66" charset="0"/>
              </a:rPr>
              <a:t>() </a:t>
            </a:r>
            <a:r>
              <a:rPr lang="en-US" sz="2000" dirty="0" smtClean="0"/>
              <a:t>method.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7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Where </a:t>
            </a:r>
            <a:r>
              <a:rPr lang="en-US" sz="3600" dirty="0" smtClean="0"/>
              <a:t>Can We </a:t>
            </a:r>
            <a:r>
              <a:rPr lang="en-US" sz="3600" dirty="0"/>
              <a:t>U</a:t>
            </a:r>
            <a:r>
              <a:rPr lang="en-US" sz="3600" dirty="0" smtClean="0"/>
              <a:t>se </a:t>
            </a:r>
            <a:r>
              <a:rPr lang="en-US" sz="3600" dirty="0"/>
              <a:t>I</a:t>
            </a:r>
            <a:r>
              <a:rPr lang="en-US" sz="3600" dirty="0" smtClean="0"/>
              <a:t>mplicit </a:t>
            </a:r>
            <a:r>
              <a:rPr lang="en-US" sz="3600" dirty="0"/>
              <a:t>O</a:t>
            </a:r>
            <a:r>
              <a:rPr lang="en-US" sz="3600" dirty="0" smtClean="0"/>
              <a:t>bjects?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Not anywhere in a JSP</a:t>
            </a:r>
          </a:p>
          <a:p>
            <a:pPr lvl="1"/>
            <a:r>
              <a:rPr lang="en-US" sz="2400" dirty="0" smtClean="0"/>
              <a:t>Inside the </a:t>
            </a:r>
            <a:r>
              <a:rPr lang="en-US" sz="2400" dirty="0" smtClean="0">
                <a:latin typeface="Comic Sans MS" panose="030F0702030302020204" pitchFamily="66" charset="0"/>
              </a:rPr>
              <a:t>_</a:t>
            </a:r>
            <a:r>
              <a:rPr lang="en-US" sz="2400" dirty="0" err="1" smtClean="0">
                <a:latin typeface="Comic Sans MS" panose="030F0702030302020204" pitchFamily="66" charset="0"/>
              </a:rPr>
              <a:t>jspService</a:t>
            </a:r>
            <a:r>
              <a:rPr lang="en-US" sz="2400" dirty="0" smtClean="0">
                <a:latin typeface="Comic Sans MS" panose="030F0702030302020204" pitchFamily="66" charset="0"/>
              </a:rPr>
              <a:t>() </a:t>
            </a:r>
            <a:r>
              <a:rPr lang="en-US" sz="2400" dirty="0" smtClean="0"/>
              <a:t>method</a:t>
            </a:r>
          </a:p>
          <a:p>
            <a:pPr lvl="2"/>
            <a:r>
              <a:rPr lang="en-US" sz="2000" dirty="0" smtClean="0"/>
              <a:t>The container creates the implicit objects and passes them into the </a:t>
            </a:r>
            <a:r>
              <a:rPr lang="en-US" sz="2000" dirty="0">
                <a:latin typeface="Comic Sans MS" panose="030F0702030302020204" pitchFamily="66" charset="0"/>
              </a:rPr>
              <a:t>_</a:t>
            </a:r>
            <a:r>
              <a:rPr lang="en-US" sz="2000" dirty="0" err="1">
                <a:latin typeface="Comic Sans MS" panose="030F0702030302020204" pitchFamily="66" charset="0"/>
              </a:rPr>
              <a:t>jspService</a:t>
            </a:r>
            <a:r>
              <a:rPr lang="en-US" sz="2000" dirty="0">
                <a:latin typeface="Comic Sans MS" panose="030F0702030302020204" pitchFamily="66" charset="0"/>
              </a:rPr>
              <a:t>() </a:t>
            </a:r>
            <a:r>
              <a:rPr lang="en-US" sz="2000" dirty="0" smtClean="0"/>
              <a:t>method.</a:t>
            </a:r>
          </a:p>
          <a:p>
            <a:pPr lvl="1"/>
            <a:r>
              <a:rPr lang="en-US" sz="2400" dirty="0" smtClean="0"/>
              <a:t>You can use them in:</a:t>
            </a:r>
          </a:p>
          <a:p>
            <a:pPr lvl="2"/>
            <a:r>
              <a:rPr lang="en-US" sz="2000" dirty="0" smtClean="0"/>
              <a:t>JSP </a:t>
            </a:r>
            <a:r>
              <a:rPr lang="en-US" sz="2000" dirty="0" err="1" smtClean="0"/>
              <a:t>scriplets</a:t>
            </a:r>
            <a:endParaRPr lang="en-US" sz="2000" dirty="0" smtClean="0"/>
          </a:p>
          <a:p>
            <a:pPr lvl="2"/>
            <a:r>
              <a:rPr lang="en-US" sz="2000" dirty="0" smtClean="0"/>
              <a:t>JSP expressions</a:t>
            </a:r>
          </a:p>
          <a:p>
            <a:pPr lvl="1"/>
            <a:r>
              <a:rPr lang="en-US" sz="2400" dirty="0" smtClean="0"/>
              <a:t>You cannot use them in:</a:t>
            </a:r>
          </a:p>
          <a:p>
            <a:pPr lvl="2"/>
            <a:r>
              <a:rPr lang="en-US" sz="2000" dirty="0" smtClean="0"/>
              <a:t>JSP directives</a:t>
            </a:r>
          </a:p>
          <a:p>
            <a:pPr lvl="2"/>
            <a:r>
              <a:rPr lang="en-US" sz="2000" dirty="0" smtClean="0"/>
              <a:t>JSP declarations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23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3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Members in Different JSP Scopes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declarations</a:t>
            </a:r>
          </a:p>
          <a:p>
            <a:pPr lvl="1"/>
            <a:r>
              <a:rPr lang="en-US" sz="2400" dirty="0"/>
              <a:t>Code within a declaration is copied to the JSP </a:t>
            </a:r>
            <a:r>
              <a:rPr lang="en-US" sz="2400" dirty="0" smtClean="0"/>
              <a:t>servlet </a:t>
            </a:r>
            <a:r>
              <a:rPr lang="en-US" sz="2400" dirty="0"/>
              <a:t>class body at translation </a:t>
            </a:r>
            <a:r>
              <a:rPr lang="en-US" sz="2400" dirty="0" smtClean="0"/>
              <a:t>time.</a:t>
            </a:r>
          </a:p>
          <a:p>
            <a:pPr lvl="1"/>
            <a:r>
              <a:rPr lang="en-US" sz="2400" dirty="0"/>
              <a:t>A class, method, or variable defined within a declaration can be used within a </a:t>
            </a:r>
            <a:r>
              <a:rPr lang="en-US" sz="2400" dirty="0" err="1" smtClean="0"/>
              <a:t>scriptlet</a:t>
            </a:r>
            <a:r>
              <a:rPr lang="en-US" sz="2400" dirty="0" smtClean="0"/>
              <a:t>.</a:t>
            </a:r>
          </a:p>
          <a:p>
            <a:r>
              <a:rPr lang="en-US" sz="2800" dirty="0" smtClean="0"/>
              <a:t>In </a:t>
            </a:r>
            <a:r>
              <a:rPr lang="en-US" sz="2800" dirty="0" err="1" smtClean="0"/>
              <a:t>scriplets</a:t>
            </a:r>
            <a:endParaRPr lang="en-US" sz="2800" dirty="0" smtClean="0"/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class or variable defined within a </a:t>
            </a:r>
            <a:r>
              <a:rPr lang="en-US" sz="2400" dirty="0" err="1"/>
              <a:t>scriptlet</a:t>
            </a:r>
            <a:r>
              <a:rPr lang="en-US" sz="2400" dirty="0"/>
              <a:t> cannot be used within a declaration.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73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JSP Comments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4350"/>
            <a:ext cx="8229600" cy="457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Java comments</a:t>
            </a:r>
          </a:p>
          <a:p>
            <a:pPr lvl="1"/>
            <a:r>
              <a:rPr lang="en-US" sz="2400" dirty="0" smtClean="0"/>
              <a:t>Line </a:t>
            </a:r>
            <a:r>
              <a:rPr lang="en-US" sz="2400" dirty="0"/>
              <a:t>comments and block </a:t>
            </a:r>
            <a:r>
              <a:rPr lang="en-US" sz="2400" dirty="0" smtClean="0"/>
              <a:t>comments</a:t>
            </a:r>
          </a:p>
          <a:p>
            <a:r>
              <a:rPr lang="en-US" sz="2800" dirty="0" smtClean="0"/>
              <a:t>HTML/XML comments</a:t>
            </a:r>
          </a:p>
          <a:p>
            <a:pPr lvl="1"/>
            <a:r>
              <a:rPr lang="en-US" sz="2400" dirty="0" smtClean="0"/>
              <a:t>Symbol: </a:t>
            </a:r>
            <a:r>
              <a:rPr lang="en-US" sz="2400" dirty="0" smtClean="0">
                <a:latin typeface="Comic Sans MS" panose="030F0702030302020204" pitchFamily="66" charset="0"/>
              </a:rPr>
              <a:t>&lt;!– HTML/XML </a:t>
            </a:r>
            <a:r>
              <a:rPr lang="en-US" sz="2400" dirty="0">
                <a:latin typeface="Comic Sans MS" panose="030F0702030302020204" pitchFamily="66" charset="0"/>
              </a:rPr>
              <a:t>comment </a:t>
            </a:r>
            <a:r>
              <a:rPr lang="en-US" sz="2400" dirty="0" smtClean="0">
                <a:latin typeface="Comic Sans MS" panose="030F0702030302020204" pitchFamily="66" charset="0"/>
              </a:rPr>
              <a:t>--&gt;</a:t>
            </a:r>
          </a:p>
          <a:p>
            <a:pPr lvl="1"/>
            <a:r>
              <a:rPr lang="en-US" sz="2400" dirty="0"/>
              <a:t>The Container just passes this straight on to the client, where the browser interprets it as a comment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Any JSP tag </a:t>
            </a:r>
            <a:r>
              <a:rPr lang="en-US" sz="2400" dirty="0" smtClean="0"/>
              <a:t>within </a:t>
            </a:r>
            <a:r>
              <a:rPr lang="en-US" sz="2400" dirty="0"/>
              <a:t>this comment </a:t>
            </a:r>
            <a:r>
              <a:rPr lang="en-US" sz="2400" dirty="0" smtClean="0"/>
              <a:t>will </a:t>
            </a:r>
            <a:r>
              <a:rPr lang="en-US" sz="2400" dirty="0"/>
              <a:t>be evaluated</a:t>
            </a:r>
            <a:r>
              <a:rPr lang="en-US" sz="2400" dirty="0" smtClean="0"/>
              <a:t>.</a:t>
            </a:r>
          </a:p>
          <a:p>
            <a:r>
              <a:rPr lang="en-US" sz="2800" dirty="0" smtClean="0"/>
              <a:t>JSP comments</a:t>
            </a:r>
          </a:p>
          <a:p>
            <a:pPr lvl="1"/>
            <a:r>
              <a:rPr lang="en-US" sz="2400" dirty="0"/>
              <a:t>Symbol: </a:t>
            </a:r>
            <a:r>
              <a:rPr lang="en-US" sz="2400" dirty="0" smtClean="0">
                <a:latin typeface="Comic Sans MS" panose="030F0702030302020204" pitchFamily="66" charset="0"/>
              </a:rPr>
              <a:t>&lt;%-- JSP comment --%&gt;</a:t>
            </a:r>
          </a:p>
          <a:p>
            <a:pPr lvl="1"/>
            <a:r>
              <a:rPr lang="en-US" sz="2400" dirty="0" smtClean="0"/>
              <a:t>It is not translated </a:t>
            </a:r>
            <a:r>
              <a:rPr lang="en-US" sz="2400" dirty="0"/>
              <a:t>by the JSP compiler.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73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91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Why JSP Technology Is Needed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19150"/>
            <a:ext cx="8229600" cy="4114800"/>
          </a:xfrm>
        </p:spPr>
        <p:txBody>
          <a:bodyPr>
            <a:normAutofit/>
          </a:bodyPr>
          <a:lstStyle/>
          <a:p>
            <a:r>
              <a:rPr lang="en-US" sz="2800" dirty="0"/>
              <a:t>JSP simplify the delivery of dynamic web content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Without JSP, to produce HTML content, a servlet needs to </a:t>
            </a:r>
            <a:r>
              <a:rPr lang="en-US" sz="2400" dirty="0" err="1" smtClean="0">
                <a:latin typeface="Comic Sans MS" panose="030F0702030302020204" pitchFamily="66" charset="0"/>
              </a:rPr>
              <a:t>println</a:t>
            </a:r>
            <a:r>
              <a:rPr lang="en-US" sz="2400" dirty="0" smtClean="0">
                <a:latin typeface="Comic Sans MS" panose="030F0702030302020204" pitchFamily="66" charset="0"/>
              </a:rPr>
              <a:t>() </a:t>
            </a:r>
            <a:r>
              <a:rPr lang="en-US" sz="2400" dirty="0" smtClean="0"/>
              <a:t>to output strings containing many HTML tags.</a:t>
            </a:r>
          </a:p>
          <a:p>
            <a:pPr lvl="1"/>
            <a:r>
              <a:rPr lang="en-US" sz="2400" dirty="0" smtClean="0"/>
              <a:t>The biggest problem is at the static content.</a:t>
            </a:r>
          </a:p>
          <a:p>
            <a:r>
              <a:rPr lang="en-US" sz="2800" dirty="0" smtClean="0"/>
              <a:t>Good solution</a:t>
            </a:r>
          </a:p>
          <a:p>
            <a:pPr lvl="1"/>
            <a:r>
              <a:rPr lang="en-US" sz="2400" dirty="0" smtClean="0"/>
              <a:t>Keep the static content unchanged</a:t>
            </a:r>
          </a:p>
          <a:p>
            <a:pPr lvl="1"/>
            <a:r>
              <a:rPr lang="en-US" sz="2400" dirty="0" smtClean="0"/>
              <a:t>Embed Java code for dynamic content</a:t>
            </a:r>
          </a:p>
          <a:p>
            <a:pPr lvl="1"/>
            <a:r>
              <a:rPr lang="en-US" sz="2400" dirty="0" smtClean="0"/>
              <a:t>Derived from the servlet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4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JSP Actions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66750"/>
            <a:ext cx="8229600" cy="4248150"/>
          </a:xfrm>
        </p:spPr>
        <p:txBody>
          <a:bodyPr>
            <a:normAutofit/>
          </a:bodyPr>
          <a:lstStyle/>
          <a:p>
            <a:r>
              <a:rPr lang="en-US" sz="2800" dirty="0"/>
              <a:t>JSP actions use constructs in </a:t>
            </a:r>
            <a:r>
              <a:rPr lang="en-US" sz="2800" u="sng" dirty="0"/>
              <a:t>XML syntax </a:t>
            </a:r>
            <a:r>
              <a:rPr lang="en-US" sz="2800" dirty="0"/>
              <a:t>to control the behavior of the servlet engine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Syntax for a JSP </a:t>
            </a:r>
            <a:r>
              <a:rPr lang="en-US" sz="2800" dirty="0" smtClean="0"/>
              <a:t>action</a:t>
            </a:r>
          </a:p>
          <a:p>
            <a:pPr lvl="1"/>
            <a:r>
              <a:rPr lang="en-US" sz="2400" dirty="0">
                <a:latin typeface="Comic Sans MS" panose="030F0702030302020204" pitchFamily="66" charset="0"/>
              </a:rPr>
              <a:t>&lt;</a:t>
            </a:r>
            <a:r>
              <a:rPr lang="en-US" sz="2400" dirty="0" err="1">
                <a:latin typeface="Comic Sans MS" panose="030F0702030302020204" pitchFamily="66" charset="0"/>
              </a:rPr>
              <a:t>jsp:action_name</a:t>
            </a:r>
            <a:r>
              <a:rPr lang="en-US" sz="2400" dirty="0">
                <a:latin typeface="Comic Sans MS" panose="030F0702030302020204" pitchFamily="66" charset="0"/>
              </a:rPr>
              <a:t> attribute="value" </a:t>
            </a:r>
            <a:r>
              <a:rPr lang="en-US" sz="2400" dirty="0" smtClean="0">
                <a:latin typeface="Comic Sans MS" panose="030F0702030302020204" pitchFamily="66" charset="0"/>
              </a:rPr>
              <a:t>/&gt;</a:t>
            </a:r>
          </a:p>
          <a:p>
            <a:r>
              <a:rPr lang="en-US" sz="2800" dirty="0" smtClean="0"/>
              <a:t>What JSP actions can do</a:t>
            </a:r>
          </a:p>
          <a:p>
            <a:pPr lvl="1"/>
            <a:r>
              <a:rPr lang="en-US" sz="2400" dirty="0"/>
              <a:t>dynamically insert a </a:t>
            </a:r>
            <a:r>
              <a:rPr lang="en-US" sz="2400" dirty="0" smtClean="0"/>
              <a:t>file</a:t>
            </a:r>
          </a:p>
          <a:p>
            <a:pPr lvl="1"/>
            <a:r>
              <a:rPr lang="en-US" sz="2400" dirty="0"/>
              <a:t>reuse JavaBeans </a:t>
            </a:r>
            <a:r>
              <a:rPr lang="en-US" sz="2400" dirty="0" smtClean="0"/>
              <a:t>components</a:t>
            </a:r>
          </a:p>
          <a:p>
            <a:pPr lvl="1"/>
            <a:r>
              <a:rPr lang="en-US" sz="2400" dirty="0"/>
              <a:t>forward the user to another </a:t>
            </a:r>
            <a:r>
              <a:rPr lang="en-US" sz="2400" dirty="0" smtClean="0"/>
              <a:t>page</a:t>
            </a:r>
          </a:p>
          <a:p>
            <a:pPr lvl="1"/>
            <a:r>
              <a:rPr lang="en-US" sz="2400" dirty="0"/>
              <a:t>generate HTML for the Java plugin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0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Dynamic </a:t>
            </a:r>
            <a:r>
              <a:rPr lang="en-US" sz="3600" dirty="0" smtClean="0"/>
              <a:t>File Inclusion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42950"/>
            <a:ext cx="8229600" cy="41719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Include another JSP in the current JSP at run time</a:t>
            </a:r>
          </a:p>
          <a:p>
            <a:pPr lvl="1"/>
            <a:r>
              <a:rPr lang="en-US" sz="2400" dirty="0" smtClean="0"/>
              <a:t>Example</a:t>
            </a:r>
            <a:r>
              <a:rPr lang="en-US" sz="2400" dirty="0"/>
              <a:t>: </a:t>
            </a:r>
            <a:endParaRPr lang="en-US" sz="2400" dirty="0" smtClean="0"/>
          </a:p>
          <a:p>
            <a:pPr lvl="2"/>
            <a:r>
              <a:rPr lang="en-US" sz="2000" dirty="0" smtClean="0">
                <a:latin typeface="Comic Sans MS" panose="030F0702030302020204" pitchFamily="66" charset="0"/>
              </a:rPr>
              <a:t>&lt;</a:t>
            </a:r>
            <a:r>
              <a:rPr lang="en-US" sz="2000" dirty="0" err="1">
                <a:latin typeface="Comic Sans MS" panose="030F0702030302020204" pitchFamily="66" charset="0"/>
              </a:rPr>
              <a:t>jsp:include</a:t>
            </a:r>
            <a:r>
              <a:rPr lang="en-US" sz="2000" dirty="0">
                <a:latin typeface="Comic Sans MS" panose="030F0702030302020204" pitchFamily="66" charset="0"/>
              </a:rPr>
              <a:t> page="/path/to/some/</a:t>
            </a:r>
            <a:r>
              <a:rPr lang="en-US" sz="2000" dirty="0" err="1">
                <a:latin typeface="Comic Sans MS" panose="030F0702030302020204" pitchFamily="66" charset="0"/>
              </a:rPr>
              <a:t>page.jsp</a:t>
            </a:r>
            <a:r>
              <a:rPr lang="en-US" sz="2000" dirty="0">
                <a:latin typeface="Comic Sans MS" panose="030F0702030302020204" pitchFamily="66" charset="0"/>
              </a:rPr>
              <a:t>" </a:t>
            </a:r>
            <a:r>
              <a:rPr lang="en-US" sz="2000" dirty="0" smtClean="0">
                <a:latin typeface="Comic Sans MS" panose="030F0702030302020204" pitchFamily="66" charset="0"/>
              </a:rPr>
              <a:t>/&gt;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included file is compiled separately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request is temporarily </a:t>
            </a:r>
            <a:r>
              <a:rPr lang="en-US" sz="2400" u="sng" dirty="0"/>
              <a:t>forwarded</a:t>
            </a:r>
            <a:r>
              <a:rPr lang="en-US" sz="2400" dirty="0"/>
              <a:t> to the included </a:t>
            </a:r>
            <a:r>
              <a:rPr lang="en-US" sz="2400" dirty="0" smtClean="0"/>
              <a:t>JSP.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resulting output of that JSP is written to the </a:t>
            </a:r>
            <a:r>
              <a:rPr lang="en-US" sz="2400" dirty="0" smtClean="0"/>
              <a:t>response.</a:t>
            </a:r>
          </a:p>
          <a:p>
            <a:pPr lvl="1"/>
            <a:r>
              <a:rPr lang="en-US" sz="2400" dirty="0" smtClean="0"/>
              <a:t>Then </a:t>
            </a:r>
            <a:r>
              <a:rPr lang="en-US" sz="2400" dirty="0"/>
              <a:t>the control returns back to the including JSP.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6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Servlet </a:t>
            </a:r>
            <a:r>
              <a:rPr lang="en-US" sz="3600" dirty="0" smtClean="0"/>
              <a:t>Redirect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66750"/>
            <a:ext cx="8763000" cy="447675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The </a:t>
            </a:r>
            <a:r>
              <a:rPr lang="en-US" sz="3000" dirty="0" err="1">
                <a:latin typeface="Comic Sans MS" panose="030F0702030302020204" pitchFamily="66" charset="0"/>
              </a:rPr>
              <a:t>sendRedirect</a:t>
            </a:r>
            <a:r>
              <a:rPr lang="en-US" sz="3000" dirty="0"/>
              <a:t> method of </a:t>
            </a:r>
            <a:r>
              <a:rPr lang="en-US" sz="3000" dirty="0" err="1">
                <a:latin typeface="Comic Sans MS" panose="030F0702030302020204" pitchFamily="66" charset="0"/>
              </a:rPr>
              <a:t>HttpServletResponse</a:t>
            </a:r>
            <a:r>
              <a:rPr lang="en-US" sz="3000" dirty="0"/>
              <a:t> redirects to another URL</a:t>
            </a:r>
            <a:r>
              <a:rPr lang="en-US" sz="3000" dirty="0" smtClean="0"/>
              <a:t>.</a:t>
            </a:r>
          </a:p>
          <a:p>
            <a:pPr lvl="1"/>
            <a:r>
              <a:rPr lang="en-US" sz="2600" dirty="0" err="1">
                <a:latin typeface="Comic Sans MS" panose="030F0702030302020204" pitchFamily="66" charset="0"/>
              </a:rPr>
              <a:t>response.sendRedirect</a:t>
            </a:r>
            <a:r>
              <a:rPr lang="en-US" sz="2600" dirty="0" smtClean="0">
                <a:latin typeface="Comic Sans MS" panose="030F0702030302020204" pitchFamily="66" charset="0"/>
              </a:rPr>
              <a:t>(“[</a:t>
            </a:r>
            <a:r>
              <a:rPr lang="en-US" sz="2600" dirty="0" err="1" smtClean="0">
                <a:latin typeface="Comic Sans MS" panose="030F0702030302020204" pitchFamily="66" charset="0"/>
              </a:rPr>
              <a:t>your_url</a:t>
            </a:r>
            <a:r>
              <a:rPr lang="en-US" sz="2600" dirty="0" smtClean="0">
                <a:latin typeface="Comic Sans MS" panose="030F0702030302020204" pitchFamily="66" charset="0"/>
              </a:rPr>
              <a:t>]”);</a:t>
            </a:r>
          </a:p>
          <a:p>
            <a:pPr lvl="2"/>
            <a:r>
              <a:rPr lang="en-US" sz="2200" dirty="0" smtClean="0"/>
              <a:t>Relative URL: a resource in the current web application</a:t>
            </a:r>
          </a:p>
          <a:p>
            <a:pPr lvl="2"/>
            <a:r>
              <a:rPr lang="en-US" sz="2200" dirty="0" smtClean="0"/>
              <a:t>Absolute URL: an external web page</a:t>
            </a:r>
          </a:p>
          <a:p>
            <a:r>
              <a:rPr lang="en-US" sz="3000" dirty="0" smtClean="0"/>
              <a:t>Who does the work</a:t>
            </a:r>
          </a:p>
          <a:p>
            <a:pPr lvl="1"/>
            <a:r>
              <a:rPr lang="en-US" sz="2600" dirty="0" smtClean="0"/>
              <a:t>It happens on the client.</a:t>
            </a:r>
          </a:p>
          <a:p>
            <a:pPr lvl="1"/>
            <a:r>
              <a:rPr lang="en-US" sz="2600" dirty="0" smtClean="0"/>
              <a:t>The browser starts a new request.</a:t>
            </a:r>
          </a:p>
          <a:p>
            <a:pPr lvl="1"/>
            <a:r>
              <a:rPr lang="en-US" sz="2600" dirty="0" smtClean="0"/>
              <a:t>The servlet ends the previous request.</a:t>
            </a:r>
          </a:p>
          <a:p>
            <a:r>
              <a:rPr lang="en-US" sz="3000" dirty="0" smtClean="0"/>
              <a:t>Conclusion: Servlet redirect makes the browser start a new request at a new URL.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Request Dispatcher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90551"/>
            <a:ext cx="8229600" cy="443865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The servlet uses a </a:t>
            </a:r>
            <a:r>
              <a:rPr lang="en-US" sz="3000" dirty="0" err="1" smtClean="0">
                <a:latin typeface="Comic Sans MS" panose="030F0702030302020204" pitchFamily="66" charset="0"/>
              </a:rPr>
              <a:t>RequestDispatcher</a:t>
            </a:r>
            <a:r>
              <a:rPr lang="en-US" sz="3000" dirty="0" smtClean="0"/>
              <a:t> object to dispatch the current request.</a:t>
            </a:r>
          </a:p>
          <a:p>
            <a:pPr lvl="1"/>
            <a:r>
              <a:rPr lang="en-US" sz="2600" dirty="0" err="1">
                <a:latin typeface="Comic Sans MS" panose="030F0702030302020204" pitchFamily="66" charset="0"/>
              </a:rPr>
              <a:t>RequestDispatcher</a:t>
            </a:r>
            <a:r>
              <a:rPr lang="en-US" sz="2600" dirty="0">
                <a:latin typeface="Comic Sans MS" panose="030F0702030302020204" pitchFamily="66" charset="0"/>
              </a:rPr>
              <a:t> view =</a:t>
            </a:r>
            <a:r>
              <a:rPr lang="en-US" sz="2600" dirty="0"/>
              <a:t> </a:t>
            </a:r>
            <a:endParaRPr lang="en-US" sz="2600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sz="3000" dirty="0" smtClean="0"/>
              <a:t>The servlet passes the request to a resource in the web application.</a:t>
            </a:r>
          </a:p>
          <a:p>
            <a:pPr lvl="1"/>
            <a:r>
              <a:rPr lang="en-US" sz="2600" dirty="0" smtClean="0"/>
              <a:t>It happens on the server.</a:t>
            </a:r>
          </a:p>
          <a:p>
            <a:pPr lvl="1"/>
            <a:r>
              <a:rPr lang="en-US" sz="2600" dirty="0" smtClean="0"/>
              <a:t>The forwarded resource stays in the same request as the servlet.</a:t>
            </a:r>
          </a:p>
          <a:p>
            <a:pPr lvl="1"/>
            <a:r>
              <a:rPr lang="en-US" sz="2600" dirty="0" smtClean="0"/>
              <a:t>We will call them in the same request </a:t>
            </a:r>
            <a:r>
              <a:rPr lang="en-US" sz="2600" u="sng" dirty="0" smtClean="0"/>
              <a:t>scope</a:t>
            </a:r>
            <a:r>
              <a:rPr lang="en-US" sz="2600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92482" y="1657350"/>
            <a:ext cx="6571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mic Sans MS" panose="030F0702030302020204" pitchFamily="66" charset="0"/>
              </a:rPr>
              <a:t>request.getRequestDispatcher</a:t>
            </a:r>
            <a:r>
              <a:rPr lang="en-US" sz="2400" dirty="0" smtClean="0">
                <a:latin typeface="Comic Sans MS" panose="030F0702030302020204" pitchFamily="66" charset="0"/>
              </a:rPr>
              <a:t>(“[</a:t>
            </a:r>
            <a:r>
              <a:rPr lang="en-US" sz="2400" dirty="0" err="1" smtClean="0">
                <a:latin typeface="Comic Sans MS" panose="030F0702030302020204" pitchFamily="66" charset="0"/>
              </a:rPr>
              <a:t>your_url</a:t>
            </a:r>
            <a:r>
              <a:rPr lang="en-US" sz="2400" dirty="0" smtClean="0">
                <a:latin typeface="Comic Sans MS" panose="030F0702030302020204" pitchFamily="66" charset="0"/>
              </a:rPr>
              <a:t>]");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973" y="2038350"/>
            <a:ext cx="4899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mic Sans MS" panose="030F0702030302020204" pitchFamily="66" charset="0"/>
              </a:rPr>
              <a:t>view.forward</a:t>
            </a:r>
            <a:r>
              <a:rPr lang="en-US" sz="2400" dirty="0">
                <a:latin typeface="Comic Sans MS" panose="030F0702030302020204" pitchFamily="66" charset="0"/>
              </a:rPr>
              <a:t>(request, response);</a:t>
            </a:r>
          </a:p>
        </p:txBody>
      </p:sp>
    </p:spTree>
    <p:extLst>
      <p:ext uri="{BB962C8B-B14F-4D97-AF65-F5344CB8AC3E}">
        <p14:creationId xmlns:p14="http://schemas.microsoft.com/office/powerpoint/2010/main" val="264068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Redirect and Forward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71500"/>
            <a:ext cx="9067800" cy="4514850"/>
          </a:xfrm>
        </p:spPr>
        <p:txBody>
          <a:bodyPr>
            <a:normAutofit fontScale="77500" lnSpcReduction="20000"/>
          </a:bodyPr>
          <a:lstStyle/>
          <a:p>
            <a:r>
              <a:rPr lang="en-US" sz="3000" dirty="0" smtClean="0"/>
              <a:t>Implementation</a:t>
            </a:r>
          </a:p>
          <a:p>
            <a:pPr lvl="1"/>
            <a:r>
              <a:rPr lang="en-US" dirty="0" smtClean="0"/>
              <a:t>Redirect: Use the </a:t>
            </a:r>
            <a:r>
              <a:rPr lang="en-US" sz="2400" dirty="0" err="1" smtClean="0">
                <a:latin typeface="Comic Sans MS" panose="030F0702030302020204" pitchFamily="66" charset="0"/>
              </a:rPr>
              <a:t>sendRedirect</a:t>
            </a:r>
            <a:r>
              <a:rPr lang="en-US" sz="2400" dirty="0" smtClean="0">
                <a:latin typeface="Comic Sans MS" panose="030F0702030302020204" pitchFamily="66" charset="0"/>
              </a:rPr>
              <a:t>() </a:t>
            </a:r>
            <a:r>
              <a:rPr lang="en-US" dirty="0" smtClean="0"/>
              <a:t>method of the </a:t>
            </a:r>
            <a:r>
              <a:rPr lang="en-US" sz="2400" dirty="0" err="1" smtClean="0">
                <a:latin typeface="Comic Sans MS" panose="030F0702030302020204" pitchFamily="66" charset="0"/>
              </a:rPr>
              <a:t>HttpServletResponse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Forward: Use the </a:t>
            </a:r>
            <a:r>
              <a:rPr lang="en-US" sz="2400" dirty="0" smtClean="0">
                <a:latin typeface="Comic Sans MS" panose="030F0702030302020204" pitchFamily="66" charset="0"/>
              </a:rPr>
              <a:t>forward() </a:t>
            </a:r>
            <a:r>
              <a:rPr lang="en-US" dirty="0" smtClean="0"/>
              <a:t>method of an </a:t>
            </a:r>
            <a:r>
              <a:rPr lang="en-US" sz="2400" dirty="0" err="1" smtClean="0">
                <a:latin typeface="Comic Sans MS" panose="030F0702030302020204" pitchFamily="66" charset="0"/>
              </a:rPr>
              <a:t>RequestDispatcher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/>
              <a:t>object</a:t>
            </a:r>
          </a:p>
          <a:p>
            <a:r>
              <a:rPr lang="en-US" sz="3000" dirty="0" smtClean="0"/>
              <a:t>Where it happens</a:t>
            </a:r>
          </a:p>
          <a:p>
            <a:pPr lvl="1"/>
            <a:r>
              <a:rPr lang="en-US" dirty="0" smtClean="0"/>
              <a:t>Redirect</a:t>
            </a:r>
          </a:p>
          <a:p>
            <a:pPr lvl="2"/>
            <a:r>
              <a:rPr lang="en-US" dirty="0"/>
              <a:t>At the client’s browser </a:t>
            </a:r>
            <a:r>
              <a:rPr lang="en-US" dirty="0" smtClean="0"/>
              <a:t>to reconnect to a new URL</a:t>
            </a:r>
          </a:p>
          <a:p>
            <a:pPr lvl="1"/>
            <a:r>
              <a:rPr lang="en-US" dirty="0" smtClean="0"/>
              <a:t>Forward</a:t>
            </a:r>
          </a:p>
          <a:p>
            <a:pPr lvl="2"/>
            <a:r>
              <a:rPr lang="en-US" dirty="0" smtClean="0"/>
              <a:t>Within the web application to pass to a new resource</a:t>
            </a:r>
          </a:p>
          <a:p>
            <a:r>
              <a:rPr lang="en-US" sz="3000" dirty="0" smtClean="0"/>
              <a:t>Data preservation</a:t>
            </a:r>
          </a:p>
          <a:p>
            <a:pPr lvl="1"/>
            <a:r>
              <a:rPr lang="en-US" dirty="0" smtClean="0"/>
              <a:t>Redirect</a:t>
            </a:r>
          </a:p>
          <a:p>
            <a:pPr lvl="2"/>
            <a:r>
              <a:rPr lang="en-US" dirty="0" smtClean="0"/>
              <a:t>Does not preserve data in the request scope.</a:t>
            </a:r>
            <a:endParaRPr lang="en-US" dirty="0"/>
          </a:p>
          <a:p>
            <a:pPr lvl="1"/>
            <a:r>
              <a:rPr lang="en-US" dirty="0" smtClean="0"/>
              <a:t>Forward</a:t>
            </a:r>
          </a:p>
          <a:p>
            <a:pPr lvl="2"/>
            <a:r>
              <a:rPr lang="en-US" dirty="0" smtClean="0"/>
              <a:t>Preserves the data in the request scope.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95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Redirect and </a:t>
            </a:r>
            <a:r>
              <a:rPr lang="en-US" sz="3600" dirty="0" smtClean="0"/>
              <a:t>Forward (Cont’d)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66750"/>
            <a:ext cx="8763000" cy="441960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URL that appears at the URL bar of the browser</a:t>
            </a:r>
          </a:p>
          <a:p>
            <a:pPr lvl="1"/>
            <a:r>
              <a:rPr lang="en-US" sz="2600" dirty="0" smtClean="0"/>
              <a:t>Redirect</a:t>
            </a:r>
          </a:p>
          <a:p>
            <a:pPr lvl="2"/>
            <a:r>
              <a:rPr lang="en-US" sz="2200" dirty="0" smtClean="0"/>
              <a:t>A different final URL</a:t>
            </a:r>
          </a:p>
          <a:p>
            <a:pPr lvl="1"/>
            <a:r>
              <a:rPr lang="en-US" sz="2600" dirty="0" smtClean="0"/>
              <a:t>Forward</a:t>
            </a:r>
          </a:p>
          <a:p>
            <a:pPr lvl="2"/>
            <a:r>
              <a:rPr lang="en-US" sz="2200" dirty="0" smtClean="0"/>
              <a:t>The URL of the original URL is maintained.</a:t>
            </a:r>
          </a:p>
          <a:p>
            <a:r>
              <a:rPr lang="en-US" sz="3000" dirty="0" smtClean="0"/>
              <a:t>Reference point for </a:t>
            </a:r>
            <a:r>
              <a:rPr lang="en-US" sz="3000" u="sng" dirty="0" smtClean="0"/>
              <a:t>absolute</a:t>
            </a:r>
            <a:r>
              <a:rPr lang="en-US" sz="3000" dirty="0" smtClean="0"/>
              <a:t> URLs</a:t>
            </a:r>
          </a:p>
          <a:p>
            <a:pPr lvl="1"/>
            <a:r>
              <a:rPr lang="en-US" sz="2600" dirty="0" smtClean="0"/>
              <a:t>Redirect: The server root (its domain name)</a:t>
            </a:r>
          </a:p>
          <a:p>
            <a:pPr lvl="1"/>
            <a:r>
              <a:rPr lang="en-US" sz="2600" dirty="0" smtClean="0"/>
              <a:t>Forward: The context root of the web application</a:t>
            </a:r>
          </a:p>
          <a:p>
            <a:r>
              <a:rPr lang="en-US" sz="3000" dirty="0" smtClean="0"/>
              <a:t>Reference point for </a:t>
            </a:r>
            <a:r>
              <a:rPr lang="en-US" sz="3000" u="sng" dirty="0" smtClean="0"/>
              <a:t>relative</a:t>
            </a:r>
            <a:r>
              <a:rPr lang="en-US" sz="3000" dirty="0" smtClean="0"/>
              <a:t> URLs</a:t>
            </a:r>
          </a:p>
          <a:p>
            <a:pPr lvl="1"/>
            <a:r>
              <a:rPr lang="en-US" sz="2600" dirty="0" smtClean="0"/>
              <a:t>Redirect and Forward</a:t>
            </a:r>
          </a:p>
          <a:p>
            <a:pPr lvl="2"/>
            <a:r>
              <a:rPr lang="en-US" sz="2200" dirty="0" smtClean="0"/>
              <a:t>The current URL of the servlet or JSP that starts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49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JSP Scopes and Servlet Scopes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39041"/>
            <a:ext cx="8229600" cy="4447309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JSP scopes</a:t>
            </a:r>
          </a:p>
          <a:p>
            <a:pPr lvl="1"/>
            <a:r>
              <a:rPr lang="en-US" sz="2600" dirty="0"/>
              <a:t>application, session, request, page</a:t>
            </a:r>
            <a:endParaRPr lang="en-US" sz="2600" dirty="0" smtClean="0"/>
          </a:p>
          <a:p>
            <a:r>
              <a:rPr lang="en-US" sz="3000" dirty="0" smtClean="0"/>
              <a:t>Servlet scopes</a:t>
            </a:r>
          </a:p>
          <a:p>
            <a:pPr lvl="1"/>
            <a:r>
              <a:rPr lang="en-US" sz="2600" dirty="0"/>
              <a:t>application, session, </a:t>
            </a:r>
            <a:r>
              <a:rPr lang="en-US" sz="2600" dirty="0" smtClean="0"/>
              <a:t>request</a:t>
            </a:r>
            <a:endParaRPr lang="en-US" sz="2600" dirty="0"/>
          </a:p>
          <a:p>
            <a:r>
              <a:rPr lang="en-US" sz="3000" dirty="0" smtClean="0"/>
              <a:t>Access data in scopes</a:t>
            </a:r>
          </a:p>
          <a:p>
            <a:pPr lvl="1"/>
            <a:r>
              <a:rPr lang="en-US" sz="2600" dirty="0" smtClean="0"/>
              <a:t>Store data: </a:t>
            </a:r>
          </a:p>
          <a:p>
            <a:pPr lvl="1"/>
            <a:endParaRPr lang="en-US" dirty="0" smtClean="0"/>
          </a:p>
          <a:p>
            <a:pPr lvl="1"/>
            <a:r>
              <a:rPr lang="en-US" sz="2600" dirty="0" smtClean="0"/>
              <a:t>Retrieve data: </a:t>
            </a:r>
          </a:p>
          <a:p>
            <a:pPr lvl="1"/>
            <a:endParaRPr lang="en-US" dirty="0"/>
          </a:p>
          <a:p>
            <a:pPr lvl="1"/>
            <a:r>
              <a:rPr lang="en-US" sz="2600" dirty="0" smtClean="0"/>
              <a:t>Remove data (in session):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27140" y="3082347"/>
            <a:ext cx="5339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mic Sans MS" panose="030F0702030302020204" pitchFamily="66" charset="0"/>
              </a:rPr>
              <a:t>request.setAttribute</a:t>
            </a:r>
            <a:r>
              <a:rPr lang="en-US" sz="2000" dirty="0" smtClean="0">
                <a:latin typeface="Comic Sans MS" panose="030F0702030302020204" pitchFamily="66" charset="0"/>
              </a:rPr>
              <a:t>(“</a:t>
            </a:r>
            <a:r>
              <a:rPr lang="en-US" sz="2000" dirty="0" err="1" smtClean="0">
                <a:latin typeface="Comic Sans MS" panose="030F0702030302020204" pitchFamily="66" charset="0"/>
              </a:rPr>
              <a:t>somename</a:t>
            </a:r>
            <a:r>
              <a:rPr lang="en-US" sz="2000" dirty="0" smtClean="0">
                <a:latin typeface="Comic Sans MS" panose="030F0702030302020204" pitchFamily="66" charset="0"/>
              </a:rPr>
              <a:t>", </a:t>
            </a:r>
            <a:r>
              <a:rPr lang="en-US" sz="2000" dirty="0" err="1" smtClean="0">
                <a:latin typeface="Comic Sans MS" panose="030F0702030302020204" pitchFamily="66" charset="0"/>
              </a:rPr>
              <a:t>valObj</a:t>
            </a:r>
            <a:r>
              <a:rPr lang="en-US" sz="2000" dirty="0" smtClean="0">
                <a:latin typeface="Comic Sans MS" panose="030F0702030302020204" pitchFamily="66" charset="0"/>
              </a:rPr>
              <a:t>);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8434" y="4075203"/>
            <a:ext cx="4414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mic Sans MS" panose="030F0702030302020204" pitchFamily="66" charset="0"/>
              </a:rPr>
              <a:t>request.getAttribute</a:t>
            </a:r>
            <a:r>
              <a:rPr lang="en-US" sz="2000" dirty="0" smtClean="0">
                <a:latin typeface="Comic Sans MS" panose="030F0702030302020204" pitchFamily="66" charset="0"/>
              </a:rPr>
              <a:t>(“</a:t>
            </a:r>
            <a:r>
              <a:rPr lang="en-US" sz="2000" dirty="0" err="1" smtClean="0">
                <a:latin typeface="Comic Sans MS" panose="030F0702030302020204" pitchFamily="66" charset="0"/>
              </a:rPr>
              <a:t>somename</a:t>
            </a:r>
            <a:r>
              <a:rPr lang="en-US" sz="2000" dirty="0" smtClean="0">
                <a:latin typeface="Comic Sans MS" panose="030F0702030302020204" pitchFamily="66" charset="0"/>
              </a:rPr>
              <a:t>");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0527" y="4044425"/>
            <a:ext cx="1241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(casting)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4743390"/>
            <a:ext cx="4822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mic Sans MS" panose="030F0702030302020204" pitchFamily="66" charset="0"/>
              </a:rPr>
              <a:t>session.removeAttribute</a:t>
            </a:r>
            <a:r>
              <a:rPr lang="en-US" sz="2000" dirty="0" smtClean="0">
                <a:latin typeface="Comic Sans MS" panose="030F0702030302020204" pitchFamily="66" charset="0"/>
              </a:rPr>
              <a:t>(“</a:t>
            </a:r>
            <a:r>
              <a:rPr lang="en-US" sz="2000" dirty="0" err="1" smtClean="0">
                <a:latin typeface="Comic Sans MS" panose="030F0702030302020204" pitchFamily="66" charset="0"/>
              </a:rPr>
              <a:t>somename</a:t>
            </a:r>
            <a:r>
              <a:rPr lang="en-US" sz="2000" dirty="0" smtClean="0">
                <a:latin typeface="Comic Sans MS" panose="030F0702030302020204" pitchFamily="66" charset="0"/>
              </a:rPr>
              <a:t>");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461888" y="2703463"/>
            <a:ext cx="519545" cy="4000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04598" y="2259210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625751" y="2814518"/>
            <a:ext cx="519545" cy="4000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81600" y="2021308"/>
            <a:ext cx="2045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Object,</a:t>
            </a:r>
          </a:p>
          <a:p>
            <a:r>
              <a:rPr lang="en-US" sz="2400" dirty="0"/>
              <a:t>u</a:t>
            </a:r>
            <a:r>
              <a:rPr lang="en-US" sz="2400" dirty="0" smtClean="0"/>
              <a:t>sually a string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675532" y="3875264"/>
            <a:ext cx="1150014" cy="2857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90910" y="3632284"/>
            <a:ext cx="2950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  <a:r>
              <a:rPr lang="en-US" sz="2400" dirty="0" smtClean="0"/>
              <a:t>ack to original object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838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2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Compare Two Ways for Including Files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42950"/>
            <a:ext cx="8915400" cy="4343400"/>
          </a:xfrm>
        </p:spPr>
        <p:txBody>
          <a:bodyPr>
            <a:normAutofit/>
          </a:bodyPr>
          <a:lstStyle/>
          <a:p>
            <a:r>
              <a:rPr lang="en-US" sz="2800" dirty="0"/>
              <a:t>The </a:t>
            </a:r>
            <a:r>
              <a:rPr lang="en-US" sz="2800" dirty="0">
                <a:latin typeface="Comic Sans MS" panose="030F0702030302020204" pitchFamily="66" charset="0"/>
              </a:rPr>
              <a:t>&lt;include&gt;</a:t>
            </a:r>
            <a:r>
              <a:rPr lang="en-US" sz="2800" dirty="0"/>
              <a:t> </a:t>
            </a:r>
            <a:r>
              <a:rPr lang="en-US" sz="2800" dirty="0" smtClean="0"/>
              <a:t>directive</a:t>
            </a:r>
          </a:p>
          <a:p>
            <a:pPr lvl="1"/>
            <a:r>
              <a:rPr lang="en-US" sz="2400" dirty="0"/>
              <a:t>C</a:t>
            </a:r>
            <a:r>
              <a:rPr lang="en-US" sz="2400" dirty="0" smtClean="0"/>
              <a:t>opy </a:t>
            </a:r>
            <a:r>
              <a:rPr lang="en-US" sz="2400" dirty="0"/>
              <a:t>everything in the included file and paste it into this file, right here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Example:</a:t>
            </a:r>
            <a:endParaRPr lang="en-US" sz="2400" dirty="0"/>
          </a:p>
          <a:p>
            <a:r>
              <a:rPr lang="en-US" sz="2800" dirty="0"/>
              <a:t>The </a:t>
            </a:r>
            <a:r>
              <a:rPr lang="en-US" sz="2800" dirty="0">
                <a:latin typeface="Comic Sans MS" panose="030F0702030302020204" pitchFamily="66" charset="0"/>
              </a:rPr>
              <a:t>&lt;</a:t>
            </a:r>
            <a:r>
              <a:rPr lang="en-US" sz="2800" dirty="0" err="1">
                <a:latin typeface="Comic Sans MS" panose="030F0702030302020204" pitchFamily="66" charset="0"/>
              </a:rPr>
              <a:t>jsp:include</a:t>
            </a:r>
            <a:r>
              <a:rPr lang="en-US" sz="2800" dirty="0">
                <a:latin typeface="Comic Sans MS" panose="030F0702030302020204" pitchFamily="66" charset="0"/>
              </a:rPr>
              <a:t>&gt;</a:t>
            </a:r>
            <a:r>
              <a:rPr lang="en-US" sz="2800" dirty="0"/>
              <a:t> </a:t>
            </a:r>
            <a:r>
              <a:rPr lang="en-US" sz="2800" dirty="0" smtClean="0"/>
              <a:t>action</a:t>
            </a:r>
          </a:p>
          <a:p>
            <a:pPr lvl="1"/>
            <a:r>
              <a:rPr lang="en-US" sz="2400" dirty="0" smtClean="0"/>
              <a:t>Insert </a:t>
            </a:r>
            <a:r>
              <a:rPr lang="en-US" sz="2400" dirty="0"/>
              <a:t>the response of "</a:t>
            </a:r>
            <a:r>
              <a:rPr lang="en-US" sz="2400" dirty="0" err="1">
                <a:latin typeface="Comic Sans MS" panose="030F0702030302020204" pitchFamily="66" charset="0"/>
              </a:rPr>
              <a:t>Header.jsp</a:t>
            </a:r>
            <a:r>
              <a:rPr lang="en-US" sz="2400" dirty="0"/>
              <a:t>", at runtime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Container is creating a </a:t>
            </a:r>
            <a:r>
              <a:rPr lang="en-US" sz="2400" dirty="0" err="1">
                <a:latin typeface="Comic Sans MS" panose="030F0702030302020204" pitchFamily="66" charset="0"/>
              </a:rPr>
              <a:t>RequestDispatcher</a:t>
            </a:r>
            <a:r>
              <a:rPr lang="en-US" sz="2400" dirty="0"/>
              <a:t> from the page attribute and applying the </a:t>
            </a:r>
            <a:r>
              <a:rPr lang="en-US" sz="2400" dirty="0">
                <a:latin typeface="Comic Sans MS" panose="030F0702030302020204" pitchFamily="66" charset="0"/>
              </a:rPr>
              <a:t>include()</a:t>
            </a:r>
            <a:r>
              <a:rPr lang="en-US" sz="2400" dirty="0"/>
              <a:t> method. </a:t>
            </a:r>
            <a:endParaRPr lang="en-US" sz="2400" dirty="0" smtClean="0"/>
          </a:p>
          <a:p>
            <a:pPr lvl="1"/>
            <a:r>
              <a:rPr lang="en-US" sz="2400" dirty="0"/>
              <a:t>The dispatched/included JSP executes against the same request and response objects</a:t>
            </a:r>
            <a:endParaRPr lang="en-US" sz="2400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69127" y="2070767"/>
            <a:ext cx="497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&lt;%@ include file="</a:t>
            </a:r>
            <a:r>
              <a:rPr lang="en-US" sz="2400" dirty="0" err="1">
                <a:latin typeface="Comic Sans MS" panose="030F0702030302020204" pitchFamily="66" charset="0"/>
              </a:rPr>
              <a:t>Header.jsp</a:t>
            </a:r>
            <a:r>
              <a:rPr lang="en-US" sz="2400" dirty="0">
                <a:latin typeface="Comic Sans MS" panose="030F0702030302020204" pitchFamily="66" charset="0"/>
              </a:rPr>
              <a:t>" %&gt;</a:t>
            </a:r>
          </a:p>
        </p:txBody>
      </p:sp>
    </p:spTree>
    <p:extLst>
      <p:ext uri="{BB962C8B-B14F-4D97-AF65-F5344CB8AC3E}">
        <p14:creationId xmlns:p14="http://schemas.microsoft.com/office/powerpoint/2010/main" val="282504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68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Which Include Way to Use?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14350"/>
            <a:ext cx="8610600" cy="291465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Performance consideration</a:t>
            </a:r>
          </a:p>
          <a:p>
            <a:pPr lvl="1"/>
            <a:r>
              <a:rPr lang="en-US" sz="2600" dirty="0"/>
              <a:t>With the directive, </a:t>
            </a:r>
            <a:r>
              <a:rPr lang="en-US" sz="2600" dirty="0" smtClean="0"/>
              <a:t>the performance </a:t>
            </a:r>
            <a:r>
              <a:rPr lang="en-US" sz="2600" dirty="0"/>
              <a:t>hit happens only once </a:t>
            </a:r>
            <a:r>
              <a:rPr lang="en-US" sz="2600" dirty="0" smtClean="0"/>
              <a:t>when </a:t>
            </a:r>
            <a:r>
              <a:rPr lang="en-US" sz="2600" dirty="0"/>
              <a:t>the including page is translated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smtClean="0"/>
              <a:t>If the </a:t>
            </a:r>
            <a:r>
              <a:rPr lang="en-US" sz="2600" dirty="0"/>
              <a:t>included file won′t change, the directive might be the way to go. </a:t>
            </a:r>
            <a:endParaRPr lang="en-US" sz="2600" dirty="0" smtClean="0"/>
          </a:p>
          <a:p>
            <a:r>
              <a:rPr lang="en-US" sz="3000" dirty="0"/>
              <a:t>Customizing the included content </a:t>
            </a:r>
            <a:endParaRPr lang="en-US" sz="3000" dirty="0" smtClean="0"/>
          </a:p>
          <a:p>
            <a:pPr lvl="1"/>
            <a:r>
              <a:rPr lang="en-US" sz="2600" dirty="0" smtClean="0"/>
              <a:t>Use the tag </a:t>
            </a:r>
            <a:r>
              <a:rPr lang="en-US" sz="2600" dirty="0">
                <a:latin typeface="Comic Sans MS" panose="030F0702030302020204" pitchFamily="66" charset="0"/>
              </a:rPr>
              <a:t>&lt;</a:t>
            </a:r>
            <a:r>
              <a:rPr lang="en-US" sz="2600" dirty="0" err="1">
                <a:latin typeface="Comic Sans MS" panose="030F0702030302020204" pitchFamily="66" charset="0"/>
              </a:rPr>
              <a:t>jsp:param</a:t>
            </a:r>
            <a:r>
              <a:rPr lang="en-US" sz="2600" dirty="0">
                <a:latin typeface="Comic Sans MS" panose="030F0702030302020204" pitchFamily="66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6600" y="3262745"/>
            <a:ext cx="52774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&lt;</a:t>
            </a:r>
            <a:r>
              <a:rPr lang="en-US" sz="2000" dirty="0" err="1">
                <a:latin typeface="Comic Sans MS" panose="030F0702030302020204" pitchFamily="66" charset="0"/>
              </a:rPr>
              <a:t>jsp:include</a:t>
            </a:r>
            <a:r>
              <a:rPr lang="en-US" sz="2000" dirty="0">
                <a:latin typeface="Comic Sans MS" panose="030F0702030302020204" pitchFamily="66" charset="0"/>
              </a:rPr>
              <a:t> page="</a:t>
            </a:r>
            <a:r>
              <a:rPr lang="en-US" sz="2000" dirty="0" err="1">
                <a:latin typeface="Comic Sans MS" panose="030F0702030302020204" pitchFamily="66" charset="0"/>
              </a:rPr>
              <a:t>Header.jsp</a:t>
            </a:r>
            <a:r>
              <a:rPr lang="en-US" sz="2000" dirty="0">
                <a:latin typeface="Comic Sans MS" panose="030F0702030302020204" pitchFamily="66" charset="0"/>
              </a:rPr>
              <a:t>" &gt;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  &lt;</a:t>
            </a:r>
            <a:r>
              <a:rPr lang="en-US" sz="2000" dirty="0" err="1">
                <a:latin typeface="Comic Sans MS" panose="030F0702030302020204" pitchFamily="66" charset="0"/>
              </a:rPr>
              <a:t>jsp:param</a:t>
            </a:r>
            <a:r>
              <a:rPr lang="en-US" sz="2000" dirty="0">
                <a:latin typeface="Comic Sans MS" panose="030F0702030302020204" pitchFamily="66" charset="0"/>
              </a:rPr>
              <a:t> name="</a:t>
            </a:r>
            <a:r>
              <a:rPr lang="en-US" sz="2000" dirty="0" err="1">
                <a:latin typeface="Comic Sans MS" panose="030F0702030302020204" pitchFamily="66" charset="0"/>
              </a:rPr>
              <a:t>subTitle</a:t>
            </a:r>
            <a:r>
              <a:rPr lang="en-US" sz="2000" dirty="0">
                <a:latin typeface="Comic Sans MS" panose="030F0702030302020204" pitchFamily="66" charset="0"/>
              </a:rPr>
              <a:t>" value</a:t>
            </a:r>
            <a:r>
              <a:rPr lang="en-US" sz="2000" dirty="0" smtClean="0">
                <a:latin typeface="Comic Sans MS" panose="030F0702030302020204" pitchFamily="66" charset="0"/>
              </a:rPr>
              <a:t>=“…" </a:t>
            </a:r>
            <a:r>
              <a:rPr lang="en-US" sz="2000" dirty="0">
                <a:latin typeface="Comic Sans MS" panose="030F0702030302020204" pitchFamily="66" charset="0"/>
              </a:rPr>
              <a:t>/&gt;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&lt;/</a:t>
            </a:r>
            <a:r>
              <a:rPr lang="en-US" sz="2000" dirty="0" err="1">
                <a:latin typeface="Comic Sans MS" panose="030F0702030302020204" pitchFamily="66" charset="0"/>
              </a:rPr>
              <a:t>jsp:include</a:t>
            </a:r>
            <a:r>
              <a:rPr lang="en-US" sz="2000" dirty="0">
                <a:latin typeface="Comic Sans MS" panose="030F0702030302020204" pitchFamily="66" charset="0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6016" y="4144056"/>
            <a:ext cx="2587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the included file,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255057" y="4572000"/>
            <a:ext cx="5601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Comic Sans MS" panose="030F0702030302020204" pitchFamily="66" charset="0"/>
              </a:rPr>
              <a:t>&lt;em&gt;&lt;strong</a:t>
            </a:r>
            <a:r>
              <a:rPr lang="pt-BR" sz="2000" dirty="0" smtClean="0">
                <a:latin typeface="Comic Sans MS" panose="030F0702030302020204" pitchFamily="66" charset="0"/>
              </a:rPr>
              <a:t>&gt;${</a:t>
            </a:r>
            <a:r>
              <a:rPr lang="pt-BR" sz="2000" dirty="0">
                <a:latin typeface="Comic Sans MS" panose="030F0702030302020204" pitchFamily="66" charset="0"/>
              </a:rPr>
              <a:t>param.subTitle</a:t>
            </a:r>
            <a:r>
              <a:rPr lang="pt-BR" sz="2000" dirty="0" smtClean="0">
                <a:latin typeface="Comic Sans MS" panose="030F0702030302020204" pitchFamily="66" charset="0"/>
              </a:rPr>
              <a:t>}&lt;/</a:t>
            </a:r>
            <a:r>
              <a:rPr lang="pt-BR" sz="2000" dirty="0">
                <a:latin typeface="Comic Sans MS" panose="030F0702030302020204" pitchFamily="66" charset="0"/>
              </a:rPr>
              <a:t>strong&gt;&lt;/em&gt;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06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Basic Facts about JSP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229600" cy="43434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err="1"/>
              <a:t>JavaServer</a:t>
            </a:r>
            <a:r>
              <a:rPr lang="en-US" sz="3000" dirty="0"/>
              <a:t> Pages (JSP) is an extension of servlet technology</a:t>
            </a:r>
            <a:r>
              <a:rPr lang="en-US" sz="3000" dirty="0" smtClean="0"/>
              <a:t>.</a:t>
            </a:r>
          </a:p>
          <a:p>
            <a:pPr lvl="1"/>
            <a:r>
              <a:rPr lang="en-US" sz="2600" i="1" dirty="0"/>
              <a:t>JSP container</a:t>
            </a:r>
            <a:r>
              <a:rPr lang="en-US" sz="2600" dirty="0"/>
              <a:t> is the part of the web server that can run Java JSP web components.</a:t>
            </a:r>
            <a:endParaRPr lang="en-US" sz="2600" dirty="0" smtClean="0"/>
          </a:p>
          <a:p>
            <a:r>
              <a:rPr lang="en-US" sz="3000" dirty="0"/>
              <a:t>JSP source files use </a:t>
            </a:r>
            <a:r>
              <a:rPr lang="en-US" sz="3000" dirty="0">
                <a:latin typeface="Comic Sans MS" panose="030F0702030302020204" pitchFamily="66" charset="0"/>
              </a:rPr>
              <a:t>.</a:t>
            </a:r>
            <a:r>
              <a:rPr lang="en-US" sz="3000" dirty="0" err="1">
                <a:latin typeface="Comic Sans MS" panose="030F0702030302020204" pitchFamily="66" charset="0"/>
              </a:rPr>
              <a:t>jsp</a:t>
            </a:r>
            <a:r>
              <a:rPr lang="en-US" sz="3000" dirty="0">
                <a:latin typeface="Comic Sans MS" panose="030F0702030302020204" pitchFamily="66" charset="0"/>
              </a:rPr>
              <a:t> </a:t>
            </a:r>
            <a:r>
              <a:rPr lang="en-US" sz="3000" dirty="0"/>
              <a:t>extension</a:t>
            </a:r>
            <a:r>
              <a:rPr lang="en-US" sz="3000" dirty="0" smtClean="0"/>
              <a:t>.</a:t>
            </a:r>
          </a:p>
          <a:p>
            <a:pPr lvl="1"/>
            <a:r>
              <a:rPr lang="en-US" sz="2600" dirty="0" smtClean="0"/>
              <a:t>Physical files, could be accessed by clients</a:t>
            </a:r>
          </a:p>
          <a:p>
            <a:r>
              <a:rPr lang="en-US" sz="3000" dirty="0"/>
              <a:t>JSP are derived from HTML or XHTML by embedding JSP </a:t>
            </a:r>
            <a:r>
              <a:rPr lang="en-US" sz="3000" dirty="0" err="1"/>
              <a:t>scriplets</a:t>
            </a:r>
            <a:r>
              <a:rPr lang="en-US" sz="3000" dirty="0" smtClean="0"/>
              <a:t>.</a:t>
            </a:r>
          </a:p>
          <a:p>
            <a:pPr lvl="1"/>
            <a:r>
              <a:rPr lang="en-US" sz="2600" dirty="0"/>
              <a:t>JSPs use </a:t>
            </a:r>
            <a:r>
              <a:rPr lang="en-US" sz="2600" dirty="0" err="1"/>
              <a:t>scriplets</a:t>
            </a:r>
            <a:r>
              <a:rPr lang="en-US" sz="2600" dirty="0"/>
              <a:t> to embed the Java code between the tags </a:t>
            </a:r>
            <a:r>
              <a:rPr lang="en-US" sz="2600" dirty="0">
                <a:latin typeface="Comic Sans MS" panose="030F0702030302020204" pitchFamily="66" charset="0"/>
              </a:rPr>
              <a:t>&lt;% %&gt; </a:t>
            </a:r>
            <a:r>
              <a:rPr lang="en-US" sz="2600" dirty="0"/>
              <a:t>to add dynamic content to an HTML file.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8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Compile a JSP </a:t>
            </a:r>
            <a:r>
              <a:rPr lang="en-US" sz="3600" dirty="0" smtClean="0"/>
              <a:t>File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A JSP file is compiled by the Java server automatically</a:t>
            </a:r>
            <a:r>
              <a:rPr lang="en-US" sz="3000" dirty="0" smtClean="0"/>
              <a:t>.</a:t>
            </a:r>
          </a:p>
          <a:p>
            <a:pPr lvl="1"/>
            <a:r>
              <a:rPr lang="en-US" sz="2600" dirty="0"/>
              <a:t>Before a JSP file is compiled, it is translated into a servlet file, and the servlet file then gets compiled by the Java server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/>
              <a:t>Tomcat puts all </a:t>
            </a:r>
            <a:r>
              <a:rPr lang="en-US" sz="2600" dirty="0" smtClean="0"/>
              <a:t>translated and compiled JSPs </a:t>
            </a:r>
            <a:r>
              <a:rPr lang="en-US" sz="2600" dirty="0"/>
              <a:t>for the application in the directory </a:t>
            </a:r>
            <a:r>
              <a:rPr lang="en-US" sz="2600" dirty="0">
                <a:latin typeface="Comic Sans MS" panose="030F0702030302020204" pitchFamily="66" charset="0"/>
              </a:rPr>
              <a:t>[</a:t>
            </a:r>
            <a:r>
              <a:rPr lang="en-US" sz="2600" dirty="0" smtClean="0">
                <a:latin typeface="Comic Sans MS" panose="030F0702030302020204" pitchFamily="66" charset="0"/>
              </a:rPr>
              <a:t>Tomcat]\</a:t>
            </a:r>
            <a:r>
              <a:rPr lang="en-US" sz="2600" dirty="0">
                <a:latin typeface="Comic Sans MS" panose="030F0702030302020204" pitchFamily="66" charset="0"/>
              </a:rPr>
              <a:t>work\</a:t>
            </a:r>
            <a:r>
              <a:rPr lang="en-US" sz="2600" dirty="0" err="1">
                <a:latin typeface="Comic Sans MS" panose="030F0702030302020204" pitchFamily="66" charset="0"/>
              </a:rPr>
              <a:t>catalina</a:t>
            </a:r>
            <a:r>
              <a:rPr lang="en-US" sz="2600" dirty="0">
                <a:latin typeface="Comic Sans MS" panose="030F0702030302020204" pitchFamily="66" charset="0"/>
              </a:rPr>
              <a:t>\localhost</a:t>
            </a:r>
            <a:r>
              <a:rPr lang="en-US" sz="2600" dirty="0" smtClean="0">
                <a:latin typeface="Comic Sans MS" panose="030F0702030302020204" pitchFamily="66" charset="0"/>
              </a:rPr>
              <a:t>\[</a:t>
            </a:r>
            <a:r>
              <a:rPr lang="en-US" sz="2600" dirty="0" err="1" smtClean="0">
                <a:latin typeface="Comic Sans MS" panose="030F0702030302020204" pitchFamily="66" charset="0"/>
              </a:rPr>
              <a:t>your_project</a:t>
            </a:r>
            <a:r>
              <a:rPr lang="en-US" sz="2600" dirty="0" smtClean="0">
                <a:latin typeface="Comic Sans MS" panose="030F0702030302020204" pitchFamily="66" charset="0"/>
              </a:rPr>
              <a:t>]</a:t>
            </a:r>
          </a:p>
          <a:p>
            <a:r>
              <a:rPr lang="en-US" sz="3000" dirty="0"/>
              <a:t>In some web containers, such as Tomcat, the JSP is translated and compiled just in time when the first request to that JSP arrives.</a:t>
            </a: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2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Get into the Translated JSP Code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891" y="819150"/>
            <a:ext cx="8915400" cy="3924300"/>
          </a:xfrm>
        </p:spPr>
        <p:txBody>
          <a:bodyPr>
            <a:normAutofit fontScale="92500"/>
          </a:bodyPr>
          <a:lstStyle/>
          <a:p>
            <a:r>
              <a:rPr lang="en-US" sz="3000" dirty="0" smtClean="0"/>
              <a:t>A new method generated: </a:t>
            </a:r>
            <a:r>
              <a:rPr lang="en-US" sz="3000" dirty="0" smtClean="0">
                <a:latin typeface="Comic Sans MS" panose="030F0702030302020204" pitchFamily="66" charset="0"/>
              </a:rPr>
              <a:t>_</a:t>
            </a:r>
            <a:r>
              <a:rPr lang="en-US" sz="3000" dirty="0" err="1" smtClean="0">
                <a:latin typeface="Comic Sans MS" panose="030F0702030302020204" pitchFamily="66" charset="0"/>
              </a:rPr>
              <a:t>jspService</a:t>
            </a:r>
            <a:r>
              <a:rPr lang="en-US" sz="3000" dirty="0" smtClean="0">
                <a:latin typeface="Comic Sans MS" panose="030F0702030302020204" pitchFamily="66" charset="0"/>
              </a:rPr>
              <a:t>()</a:t>
            </a:r>
          </a:p>
          <a:p>
            <a:pPr lvl="1"/>
            <a:r>
              <a:rPr lang="en-US" sz="2600" dirty="0" smtClean="0"/>
              <a:t>The translated servlet still has the </a:t>
            </a:r>
            <a:r>
              <a:rPr lang="en-US" sz="2600" dirty="0" smtClean="0">
                <a:latin typeface="Comic Sans MS" panose="030F0702030302020204" pitchFamily="66" charset="0"/>
              </a:rPr>
              <a:t>service() </a:t>
            </a:r>
            <a:r>
              <a:rPr lang="en-US" sz="2600" dirty="0" smtClean="0"/>
              <a:t>method.</a:t>
            </a:r>
          </a:p>
          <a:p>
            <a:pPr lvl="1"/>
            <a:r>
              <a:rPr lang="en-US" sz="2600" dirty="0" smtClean="0"/>
              <a:t>(The JSP specific code is copied into the </a:t>
            </a:r>
            <a:r>
              <a:rPr lang="en-US" sz="2600" dirty="0" smtClean="0">
                <a:latin typeface="Comic Sans MS" panose="030F0702030302020204" pitchFamily="66" charset="0"/>
              </a:rPr>
              <a:t>_</a:t>
            </a:r>
            <a:r>
              <a:rPr lang="en-US" sz="2600" dirty="0" err="1" smtClean="0">
                <a:latin typeface="Comic Sans MS" panose="030F0702030302020204" pitchFamily="66" charset="0"/>
              </a:rPr>
              <a:t>jspService</a:t>
            </a:r>
            <a:r>
              <a:rPr lang="en-US" sz="2600" dirty="0" smtClean="0">
                <a:latin typeface="Comic Sans MS" panose="030F0702030302020204" pitchFamily="66" charset="0"/>
              </a:rPr>
              <a:t>() </a:t>
            </a:r>
            <a:r>
              <a:rPr lang="en-US" sz="2600" dirty="0" smtClean="0"/>
              <a:t>method.) – not very clear for “JSP specific code”</a:t>
            </a:r>
          </a:p>
          <a:p>
            <a:pPr lvl="1"/>
            <a:r>
              <a:rPr lang="en-US" sz="2600" dirty="0" err="1"/>
              <a:t>Scriptlets</a:t>
            </a:r>
            <a:r>
              <a:rPr lang="en-US" sz="2600" dirty="0"/>
              <a:t> are copied to the body of the </a:t>
            </a:r>
            <a:r>
              <a:rPr lang="en-US" sz="2600" dirty="0">
                <a:latin typeface="Comic Sans MS" panose="030F0702030302020204" pitchFamily="66" charset="0"/>
              </a:rPr>
              <a:t>_</a:t>
            </a:r>
            <a:r>
              <a:rPr lang="en-US" sz="2600" dirty="0" err="1" smtClean="0">
                <a:latin typeface="Comic Sans MS" panose="030F0702030302020204" pitchFamily="66" charset="0"/>
              </a:rPr>
              <a:t>jspService</a:t>
            </a:r>
            <a:r>
              <a:rPr lang="en-US" sz="2600" dirty="0" smtClean="0">
                <a:latin typeface="Comic Sans MS" panose="030F0702030302020204" pitchFamily="66" charset="0"/>
              </a:rPr>
              <a:t>() </a:t>
            </a:r>
            <a:r>
              <a:rPr lang="en-US" sz="2600" dirty="0"/>
              <a:t>method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smtClean="0"/>
              <a:t>The </a:t>
            </a:r>
            <a:r>
              <a:rPr lang="en-US" sz="2600" dirty="0">
                <a:latin typeface="Comic Sans MS" panose="030F0702030302020204" pitchFamily="66" charset="0"/>
              </a:rPr>
              <a:t>_</a:t>
            </a:r>
            <a:r>
              <a:rPr lang="en-US" sz="2600" dirty="0" err="1">
                <a:latin typeface="Comic Sans MS" panose="030F0702030302020204" pitchFamily="66" charset="0"/>
              </a:rPr>
              <a:t>jspService</a:t>
            </a:r>
            <a:r>
              <a:rPr lang="en-US" sz="2600" dirty="0">
                <a:latin typeface="Comic Sans MS" panose="030F0702030302020204" pitchFamily="66" charset="0"/>
              </a:rPr>
              <a:t>()</a:t>
            </a:r>
            <a:r>
              <a:rPr lang="en-US" sz="2600" dirty="0" smtClean="0"/>
              <a:t> </a:t>
            </a:r>
            <a:r>
              <a:rPr lang="en-US" sz="2600" dirty="0"/>
              <a:t>method is called from the servlet′s </a:t>
            </a:r>
            <a:r>
              <a:rPr lang="en-US" sz="2600" dirty="0">
                <a:latin typeface="Comic Sans MS" panose="030F0702030302020204" pitchFamily="66" charset="0"/>
              </a:rPr>
              <a:t>service()</a:t>
            </a:r>
            <a:r>
              <a:rPr lang="en-US" sz="2600" dirty="0"/>
              <a:t> </a:t>
            </a:r>
            <a:r>
              <a:rPr lang="en-US" sz="2600" dirty="0" smtClean="0"/>
              <a:t>method.</a:t>
            </a:r>
          </a:p>
          <a:p>
            <a:pPr lvl="1"/>
            <a:r>
              <a:rPr lang="en-US" sz="2600" dirty="0"/>
              <a:t>The Container passes the </a:t>
            </a:r>
            <a:r>
              <a:rPr lang="en-US" sz="2600" dirty="0" smtClean="0">
                <a:latin typeface="Comic Sans MS" panose="030F0702030302020204" pitchFamily="66" charset="0"/>
              </a:rPr>
              <a:t>request</a:t>
            </a:r>
            <a:r>
              <a:rPr lang="en-US" sz="2600" dirty="0" smtClean="0"/>
              <a:t> </a:t>
            </a:r>
            <a:r>
              <a:rPr lang="en-US" sz="2600" dirty="0"/>
              <a:t>and </a:t>
            </a:r>
            <a:r>
              <a:rPr lang="en-US" sz="2600" dirty="0" smtClean="0">
                <a:latin typeface="Comic Sans MS" panose="030F0702030302020204" pitchFamily="66" charset="0"/>
              </a:rPr>
              <a:t>response</a:t>
            </a:r>
            <a:r>
              <a:rPr lang="en-US" sz="2600" dirty="0" smtClean="0"/>
              <a:t> implicit objects </a:t>
            </a:r>
            <a:r>
              <a:rPr lang="en-US" sz="2600" dirty="0"/>
              <a:t>to this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9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 JSP Example: Duke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534400" cy="4191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Files in the web application </a:t>
            </a:r>
            <a:r>
              <a:rPr lang="en-US" sz="2800" dirty="0" smtClean="0">
                <a:latin typeface="Comic Sans MS" panose="030F0702030302020204" pitchFamily="66" charset="0"/>
              </a:rPr>
              <a:t>Duke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Two JSP files</a:t>
            </a:r>
          </a:p>
          <a:p>
            <a:pPr lvl="1"/>
            <a:r>
              <a:rPr lang="en-US" sz="2400" dirty="0" smtClean="0"/>
              <a:t>One image file</a:t>
            </a:r>
          </a:p>
          <a:p>
            <a:pPr lvl="1"/>
            <a:r>
              <a:rPr lang="en-US" sz="2400" dirty="0" smtClean="0"/>
              <a:t>Deployment descriptor: </a:t>
            </a:r>
            <a:r>
              <a:rPr lang="en-US" sz="2400" dirty="0" smtClean="0">
                <a:latin typeface="Comic Sans MS" panose="030F0702030302020204" pitchFamily="66" charset="0"/>
              </a:rPr>
              <a:t>web.xml</a:t>
            </a:r>
          </a:p>
          <a:p>
            <a:r>
              <a:rPr lang="en-US" sz="2800" dirty="0" smtClean="0"/>
              <a:t>Configuration</a:t>
            </a:r>
          </a:p>
          <a:p>
            <a:pPr lvl="1"/>
            <a:r>
              <a:rPr lang="en-US" sz="2400" dirty="0" smtClean="0"/>
              <a:t>No configuration needed in general</a:t>
            </a:r>
          </a:p>
          <a:p>
            <a:pPr lvl="1"/>
            <a:r>
              <a:rPr lang="en-US" sz="2400" dirty="0" smtClean="0"/>
              <a:t>Use the physical files for URL reference</a:t>
            </a:r>
          </a:p>
          <a:p>
            <a:pPr lvl="1"/>
            <a:r>
              <a:rPr lang="en-US" sz="2400" dirty="0" smtClean="0"/>
              <a:t>If needed, you can do the servlet-like configuration.</a:t>
            </a:r>
            <a:endParaRPr lang="en-US" sz="24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64383" y="1699215"/>
            <a:ext cx="2199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or welcome file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469083" y="2022410"/>
            <a:ext cx="519545" cy="4000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50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2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Usage of JSP in </a:t>
            </a:r>
            <a:r>
              <a:rPr lang="en-US" sz="3600" dirty="0" smtClean="0">
                <a:latin typeface="Comic Sans MS" panose="030F0702030302020204" pitchFamily="66" charset="0"/>
              </a:rPr>
              <a:t>Duke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715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User’s interface</a:t>
            </a:r>
          </a:p>
          <a:p>
            <a:pPr lvl="1"/>
            <a:r>
              <a:rPr lang="en-US" sz="2400" dirty="0" err="1" smtClean="0">
                <a:latin typeface="Comic Sans MS" panose="030F0702030302020204" pitchFamily="66" charset="0"/>
              </a:rPr>
              <a:t>index.jsp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 lvl="2"/>
            <a:r>
              <a:rPr lang="en-US" sz="2000" dirty="0" smtClean="0"/>
              <a:t>Use an HTML form to collect user’s name</a:t>
            </a:r>
          </a:p>
          <a:p>
            <a:pPr lvl="2"/>
            <a:r>
              <a:rPr lang="en-US" sz="2000" dirty="0" smtClean="0"/>
              <a:t>No value for the </a:t>
            </a:r>
            <a:r>
              <a:rPr lang="en-US" sz="2000" dirty="0" smtClean="0">
                <a:latin typeface="Comic Sans MS" panose="030F0702030302020204" pitchFamily="66" charset="0"/>
              </a:rPr>
              <a:t>action</a:t>
            </a:r>
            <a:r>
              <a:rPr lang="en-US" sz="2000" dirty="0" smtClean="0"/>
              <a:t> attribute, which means the form is submitted to its own file: </a:t>
            </a:r>
            <a:r>
              <a:rPr lang="en-US" sz="2000" dirty="0" err="1" smtClean="0">
                <a:latin typeface="Comic Sans MS" panose="030F0702030302020204" pitchFamily="66" charset="0"/>
              </a:rPr>
              <a:t>index.jsp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pPr lvl="2"/>
            <a:r>
              <a:rPr lang="en-US" sz="2000" dirty="0" smtClean="0"/>
              <a:t>Self processing: Retrieve the user’s name, and display a message.</a:t>
            </a:r>
          </a:p>
          <a:p>
            <a:r>
              <a:rPr lang="en-US" sz="2800" dirty="0" smtClean="0"/>
              <a:t>Include content from another page</a:t>
            </a:r>
          </a:p>
          <a:p>
            <a:pPr lvl="1"/>
            <a:r>
              <a:rPr lang="en-US" sz="2400" dirty="0" err="1" smtClean="0">
                <a:latin typeface="Comic Sans MS" panose="030F0702030302020204" pitchFamily="66" charset="0"/>
              </a:rPr>
              <a:t>response.jsp</a:t>
            </a:r>
            <a:r>
              <a:rPr lang="en-US" sz="2400" dirty="0" smtClean="0">
                <a:latin typeface="Comic Sans MS" panose="030F0702030302020204" pitchFamily="66" charset="0"/>
              </a:rPr>
              <a:t>: </a:t>
            </a:r>
            <a:r>
              <a:rPr lang="en-US" sz="2400" dirty="0" smtClean="0"/>
              <a:t>To compose a customized message</a:t>
            </a:r>
            <a:endParaRPr lang="en-US" sz="2400" dirty="0" smtClean="0">
              <a:latin typeface="Comic Sans MS" panose="030F07020303020202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70709" y="4232141"/>
            <a:ext cx="4184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Explore some more details later.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512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Autofit/>
          </a:bodyPr>
          <a:lstStyle/>
          <a:p>
            <a:r>
              <a:rPr lang="en-US" sz="3600" dirty="0" smtClean="0"/>
              <a:t>Why JSP Are So Popular Among Beginners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42950"/>
            <a:ext cx="8229600" cy="417195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Easier to use</a:t>
            </a:r>
          </a:p>
          <a:p>
            <a:pPr lvl="1"/>
            <a:r>
              <a:rPr lang="en-US" sz="2600" dirty="0" smtClean="0"/>
              <a:t>No configuration needed</a:t>
            </a:r>
          </a:p>
          <a:p>
            <a:pPr lvl="1"/>
            <a:r>
              <a:rPr lang="en-US" sz="2600" dirty="0" smtClean="0"/>
              <a:t>Simpler structure, and easier decision making</a:t>
            </a:r>
          </a:p>
          <a:p>
            <a:pPr lvl="1"/>
            <a:r>
              <a:rPr lang="en-US" sz="2600" dirty="0" smtClean="0"/>
              <a:t>Relatively easier request dispatching</a:t>
            </a:r>
          </a:p>
          <a:p>
            <a:r>
              <a:rPr lang="en-US" sz="3000" dirty="0" smtClean="0"/>
              <a:t>Theoretically, all the dynamic content can be handled by JSP.</a:t>
            </a:r>
          </a:p>
          <a:p>
            <a:pPr lvl="1"/>
            <a:r>
              <a:rPr lang="en-US" sz="2600" dirty="0" smtClean="0"/>
              <a:t>Not good any more for more complex projects in the sense that</a:t>
            </a:r>
          </a:p>
          <a:p>
            <a:pPr lvl="2"/>
            <a:r>
              <a:rPr lang="en-US" sz="2200" dirty="0" smtClean="0"/>
              <a:t>Maintain two environments: HTML and Java</a:t>
            </a:r>
          </a:p>
          <a:p>
            <a:pPr lvl="2"/>
            <a:r>
              <a:rPr lang="en-US" sz="2200" dirty="0" smtClean="0"/>
              <a:t>Too much Java code in JSP make them hard to maintain.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2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Use JSP or Servlets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799"/>
            <a:ext cx="8229600" cy="434707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 processing</a:t>
            </a:r>
          </a:p>
          <a:p>
            <a:pPr lvl="1"/>
            <a:r>
              <a:rPr lang="en-US" sz="2400" dirty="0" smtClean="0"/>
              <a:t>Advantage: Servlets</a:t>
            </a:r>
          </a:p>
          <a:p>
            <a:pPr lvl="1"/>
            <a:r>
              <a:rPr lang="en-US" sz="2400" dirty="0" smtClean="0"/>
              <a:t>Servlets: More friendly for large amount of Java code</a:t>
            </a:r>
          </a:p>
          <a:p>
            <a:r>
              <a:rPr lang="en-US" sz="2800" dirty="0" smtClean="0"/>
              <a:t>Data presentation</a:t>
            </a:r>
          </a:p>
          <a:p>
            <a:pPr lvl="1"/>
            <a:r>
              <a:rPr lang="en-US" sz="2400" dirty="0" smtClean="0"/>
              <a:t>Advantage: JSP</a:t>
            </a:r>
          </a:p>
          <a:p>
            <a:pPr lvl="1"/>
            <a:r>
              <a:rPr lang="en-US" sz="2400" dirty="0" smtClean="0"/>
              <a:t>JSP: More friendly for large amount of HTML content</a:t>
            </a:r>
          </a:p>
          <a:p>
            <a:pPr lvl="1"/>
            <a:r>
              <a:rPr lang="en-US" sz="2400" dirty="0" smtClean="0"/>
              <a:t>JSP: When maintaining two environments, try to minimize the Java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4400550"/>
            <a:ext cx="5623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Later on how to minimize Java environment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612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53125</TotalTime>
  <Words>1678</Words>
  <Application>Microsoft Office PowerPoint</Application>
  <PresentationFormat>On-screen Show (16:9)</PresentationFormat>
  <Paragraphs>293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Lecture 3. JavaServer Pages (JSP)</vt:lpstr>
      <vt:lpstr>Why JSP Technology Is Needed</vt:lpstr>
      <vt:lpstr>Basic Facts about JSP</vt:lpstr>
      <vt:lpstr>Compile a JSP File</vt:lpstr>
      <vt:lpstr>Get into the Translated JSP Code</vt:lpstr>
      <vt:lpstr>A JSP Example: Duke</vt:lpstr>
      <vt:lpstr>Usage of JSP in Duke</vt:lpstr>
      <vt:lpstr>Why JSP Are So Popular Among Beginners</vt:lpstr>
      <vt:lpstr>Use JSP or Servlets</vt:lpstr>
      <vt:lpstr>JSP Elements</vt:lpstr>
      <vt:lpstr>Properties of JSP Expressions</vt:lpstr>
      <vt:lpstr>How to Use JSP Directives</vt:lpstr>
      <vt:lpstr>JSP Implicit Objects</vt:lpstr>
      <vt:lpstr>JSP Declarations</vt:lpstr>
      <vt:lpstr>Class Scope and Method Scope</vt:lpstr>
      <vt:lpstr>Using JSP Expressions</vt:lpstr>
      <vt:lpstr>Where Can We Use Implicit Objects?</vt:lpstr>
      <vt:lpstr>Members in Different JSP Scopes</vt:lpstr>
      <vt:lpstr>JSP Comments</vt:lpstr>
      <vt:lpstr>JSP Actions</vt:lpstr>
      <vt:lpstr>Dynamic File Inclusion</vt:lpstr>
      <vt:lpstr>Servlet Redirect</vt:lpstr>
      <vt:lpstr>Request Dispatcher</vt:lpstr>
      <vt:lpstr>Redirect and Forward</vt:lpstr>
      <vt:lpstr>Redirect and Forward (Cont’d)</vt:lpstr>
      <vt:lpstr>JSP Scopes and Servlet Scopes</vt:lpstr>
      <vt:lpstr>Compare Two Ways for Including Files</vt:lpstr>
      <vt:lpstr>Which Include Way to Use?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Administrator</dc:creator>
  <cp:lastModifiedBy>Administrator</cp:lastModifiedBy>
  <cp:revision>723</cp:revision>
  <cp:lastPrinted>2017-02-02T07:19:31Z</cp:lastPrinted>
  <dcterms:created xsi:type="dcterms:W3CDTF">2017-01-17T05:06:53Z</dcterms:created>
  <dcterms:modified xsi:type="dcterms:W3CDTF">2019-09-15T04:43:02Z</dcterms:modified>
</cp:coreProperties>
</file>