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/>
              <a:t>4</a:t>
            </a:r>
            <a:r>
              <a:rPr lang="en-US" dirty="0" smtClean="0"/>
              <a:t>. Java Database Connectivity (JDBC)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 2019, 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4384963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10/(2-7)/2019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271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12)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Use Parameterized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248150"/>
          </a:xfrm>
        </p:spPr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dirty="0" err="1">
                <a:latin typeface="Comic Sans MS" panose="030F0702030302020204" pitchFamily="66" charset="0"/>
              </a:rPr>
              <a:t>PreparedStatement</a:t>
            </a:r>
            <a:r>
              <a:rPr lang="en-US" sz="2800" dirty="0"/>
              <a:t> </a:t>
            </a:r>
            <a:r>
              <a:rPr lang="en-US" sz="2800" dirty="0" err="1"/>
              <a:t>subinterface</a:t>
            </a:r>
            <a:r>
              <a:rPr lang="en-US" sz="2800" dirty="0"/>
              <a:t> of </a:t>
            </a:r>
            <a:r>
              <a:rPr lang="en-US" sz="2800" dirty="0">
                <a:latin typeface="Comic Sans MS" panose="030F0702030302020204" pitchFamily="66" charset="0"/>
              </a:rPr>
              <a:t>Statement</a:t>
            </a:r>
          </a:p>
          <a:p>
            <a:pPr lvl="1"/>
            <a:r>
              <a:rPr lang="en-US" sz="2400" dirty="0"/>
              <a:t>(From the </a:t>
            </a:r>
            <a:r>
              <a:rPr lang="en-US" sz="2400" dirty="0" err="1">
                <a:latin typeface="Comic Sans MS" panose="030F0702030302020204" pitchFamily="66" charset="0"/>
              </a:rPr>
              <a:t>AnimalSurvey</a:t>
            </a:r>
            <a:r>
              <a:rPr lang="en-US" sz="2400" dirty="0"/>
              <a:t> example)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private </a:t>
            </a:r>
            <a:r>
              <a:rPr lang="en-US" sz="2400" dirty="0" err="1">
                <a:latin typeface="Comic Sans MS" panose="030F0702030302020204" pitchFamily="66" charset="0"/>
              </a:rPr>
              <a:t>PreparedStatement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updateVotes</a:t>
            </a:r>
            <a:r>
              <a:rPr lang="en-US" sz="2400" dirty="0">
                <a:latin typeface="Comic Sans MS" panose="030F0702030302020204" pitchFamily="66" charset="0"/>
              </a:rPr>
              <a:t>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779" y="2496858"/>
            <a:ext cx="6503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updateVotes</a:t>
            </a:r>
            <a:r>
              <a:rPr lang="en-US" sz="2000" dirty="0">
                <a:latin typeface="Comic Sans MS" panose="030F0702030302020204" pitchFamily="66" charset="0"/>
              </a:rPr>
              <a:t> = </a:t>
            </a:r>
            <a:r>
              <a:rPr lang="en-US" sz="2000" dirty="0" err="1" smtClean="0">
                <a:latin typeface="Comic Sans MS" panose="030F0702030302020204" pitchFamily="66" charset="0"/>
              </a:rPr>
              <a:t>connection.prepareStatement</a:t>
            </a:r>
            <a:r>
              <a:rPr lang="en-US" sz="2000" dirty="0">
                <a:latin typeface="Comic Sans MS" panose="030F0702030302020204" pitchFamily="66" charset="0"/>
              </a:rPr>
              <a:t>( 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  "UPDATE </a:t>
            </a:r>
            <a:r>
              <a:rPr lang="en-US" sz="2000" dirty="0" err="1">
                <a:latin typeface="Comic Sans MS" panose="030F0702030302020204" pitchFamily="66" charset="0"/>
              </a:rPr>
              <a:t>surveyresults</a:t>
            </a:r>
            <a:r>
              <a:rPr lang="en-US" sz="2000" dirty="0">
                <a:latin typeface="Comic Sans MS" panose="030F0702030302020204" pitchFamily="66" charset="0"/>
              </a:rPr>
              <a:t> SET votes = votes + 1 " + 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  "WHERE </a:t>
            </a:r>
            <a:r>
              <a:rPr lang="en-US" sz="2000" dirty="0">
                <a:latin typeface="Comic Sans MS" panose="030F0702030302020204" pitchFamily="66" charset="0"/>
              </a:rPr>
              <a:t>id = ?");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90667" y="3409950"/>
            <a:ext cx="381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578" y="3943350"/>
            <a:ext cx="273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nknown parameter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43578" y="4405015"/>
            <a:ext cx="264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alled IN 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5350"/>
          </a:xfrm>
        </p:spPr>
        <p:txBody>
          <a:bodyPr>
            <a:normAutofit/>
          </a:bodyPr>
          <a:lstStyle/>
          <a:p>
            <a:r>
              <a:rPr lang="en-US" sz="3600" dirty="0"/>
              <a:t>Execute Parameterized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419600"/>
          </a:xfrm>
        </p:spPr>
        <p:txBody>
          <a:bodyPr>
            <a:normAutofit/>
          </a:bodyPr>
          <a:lstStyle/>
          <a:p>
            <a:r>
              <a:rPr lang="en-US" sz="2800" dirty="0"/>
              <a:t>Set values to the IN parameters</a:t>
            </a:r>
          </a:p>
          <a:p>
            <a:pPr lvl="1"/>
            <a:r>
              <a:rPr lang="en-US" sz="2000" dirty="0" err="1">
                <a:latin typeface="Comic Sans MS" panose="030F0702030302020204" pitchFamily="66" charset="0"/>
              </a:rPr>
              <a:t>updateVotes.setInt</a:t>
            </a:r>
            <a:r>
              <a:rPr lang="en-US" sz="2000" dirty="0">
                <a:latin typeface="Comic Sans MS" panose="030F0702030302020204" pitchFamily="66" charset="0"/>
              </a:rPr>
              <a:t>(1, value);</a:t>
            </a:r>
          </a:p>
          <a:p>
            <a:pPr lvl="1"/>
            <a:r>
              <a:rPr lang="en-US" sz="2000" dirty="0" err="1">
                <a:latin typeface="Comic Sans MS" panose="030F0702030302020204" pitchFamily="66" charset="0"/>
              </a:rPr>
              <a:t>mypstmt.setString</a:t>
            </a:r>
            <a:r>
              <a:rPr lang="en-US" sz="2000" dirty="0">
                <a:latin typeface="Comic Sans MS" panose="030F0702030302020204" pitchFamily="66" charset="0"/>
              </a:rPr>
              <a:t>(1, value);</a:t>
            </a:r>
          </a:p>
          <a:p>
            <a:r>
              <a:rPr lang="en-US" sz="2800" dirty="0"/>
              <a:t>Execute the query</a:t>
            </a:r>
          </a:p>
          <a:p>
            <a:pPr lvl="1"/>
            <a:r>
              <a:rPr lang="en-US" sz="2000" dirty="0" err="1">
                <a:latin typeface="Comic Sans MS" panose="030F0702030302020204" pitchFamily="66" charset="0"/>
              </a:rPr>
              <a:t>updateVotes.executeUpdate</a:t>
            </a:r>
            <a:r>
              <a:rPr lang="en-US" sz="20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2800" dirty="0"/>
              <a:t>Performance gain</a:t>
            </a:r>
          </a:p>
          <a:p>
            <a:pPr lvl="1"/>
            <a:r>
              <a:rPr lang="en-US" sz="2400" dirty="0"/>
              <a:t>Do pre-compilation on the parameterized query before the parameters are known</a:t>
            </a:r>
          </a:p>
          <a:p>
            <a:pPr lvl="1"/>
            <a:r>
              <a:rPr lang="en-US" sz="2400" dirty="0"/>
              <a:t>Only do it once</a:t>
            </a:r>
          </a:p>
          <a:p>
            <a:pPr lvl="1"/>
            <a:r>
              <a:rPr lang="en-US" sz="2400" dirty="0"/>
              <a:t>Complete the remaining part after receiving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10987" y="1900112"/>
            <a:ext cx="1113413" cy="146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803589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the 1</a:t>
            </a:r>
            <a:r>
              <a:rPr lang="en-US" sz="2000" baseline="30000" dirty="0" smtClean="0">
                <a:latin typeface="Comic Sans MS" panose="030F0702030302020204" pitchFamily="66" charset="0"/>
              </a:rPr>
              <a:t>st</a:t>
            </a:r>
            <a:r>
              <a:rPr lang="en-US" sz="2000" dirty="0" smtClean="0">
                <a:latin typeface="Comic Sans MS" panose="030F0702030302020204" pitchFamily="66" charset="0"/>
              </a:rPr>
              <a:t> IN parameter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Process Query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" y="685800"/>
            <a:ext cx="9116292" cy="4457700"/>
          </a:xfrm>
        </p:spPr>
        <p:txBody>
          <a:bodyPr>
            <a:normAutofit/>
          </a:bodyPr>
          <a:lstStyle/>
          <a:p>
            <a:r>
              <a:rPr lang="en-US" sz="2800" dirty="0"/>
              <a:t>When the query result is returned in a </a:t>
            </a:r>
            <a:r>
              <a:rPr lang="en-US" sz="2800" dirty="0" err="1">
                <a:latin typeface="Comic Sans MS" panose="030F0702030302020204" pitchFamily="66" charset="0"/>
              </a:rPr>
              <a:t>ResultSet</a:t>
            </a:r>
            <a:r>
              <a:rPr lang="en-US" sz="2800" dirty="0"/>
              <a:t> object</a:t>
            </a:r>
          </a:p>
          <a:p>
            <a:pPr lvl="1"/>
            <a:r>
              <a:rPr lang="en-US" sz="2000" dirty="0" err="1">
                <a:latin typeface="Comic Sans MS" panose="030F0702030302020204" pitchFamily="66" charset="0"/>
              </a:rPr>
              <a:t>ResultSet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resultsRS</a:t>
            </a:r>
            <a:r>
              <a:rPr lang="en-US" sz="2000" dirty="0">
                <a:latin typeface="Comic Sans MS" panose="030F0702030302020204" pitchFamily="66" charset="0"/>
              </a:rPr>
              <a:t> = </a:t>
            </a:r>
            <a:r>
              <a:rPr lang="en-US" sz="2000" dirty="0" err="1">
                <a:latin typeface="Comic Sans MS" panose="030F0702030302020204" pitchFamily="66" charset="0"/>
              </a:rPr>
              <a:t>results.executeQuery</a:t>
            </a:r>
            <a:r>
              <a:rPr lang="en-US" sz="20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2800" dirty="0"/>
              <a:t>Iterate all the rows of the result</a:t>
            </a:r>
          </a:p>
          <a:p>
            <a:pPr lvl="1"/>
            <a:r>
              <a:rPr lang="en-US" sz="2400" dirty="0"/>
              <a:t>There is a hidden cursor pointing to the current row.</a:t>
            </a:r>
          </a:p>
          <a:p>
            <a:pPr lvl="1"/>
            <a:r>
              <a:rPr lang="en-US" sz="2400" dirty="0"/>
              <a:t>Initially the cursor is positioned before the first row.</a:t>
            </a:r>
          </a:p>
          <a:p>
            <a:pPr lvl="1"/>
            <a:r>
              <a:rPr lang="en-US" sz="2400" dirty="0"/>
              <a:t>Call the </a:t>
            </a:r>
            <a:r>
              <a:rPr lang="en-US" sz="2400" dirty="0">
                <a:latin typeface="Comic Sans MS" panose="030F0702030302020204" pitchFamily="66" charset="0"/>
              </a:rPr>
              <a:t>next() </a:t>
            </a:r>
            <a:r>
              <a:rPr lang="en-US" sz="2400" dirty="0"/>
              <a:t>method to move the cursor to the first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5547" y="3350863"/>
            <a:ext cx="320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while (</a:t>
            </a:r>
            <a:r>
              <a:rPr lang="en-US" sz="2000" dirty="0" err="1">
                <a:latin typeface="Comic Sans MS" panose="030F0702030302020204" pitchFamily="66" charset="0"/>
              </a:rPr>
              <a:t>resultsRS.next</a:t>
            </a:r>
            <a:r>
              <a:rPr lang="en-US" sz="2000" dirty="0">
                <a:latin typeface="Comic Sans MS" panose="030F0702030302020204" pitchFamily="66" charset="0"/>
              </a:rPr>
              <a:t>()) {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2524" y="4421911"/>
            <a:ext cx="279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}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6153" y="3747298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out.print</a:t>
            </a:r>
            <a:r>
              <a:rPr lang="en-US" sz="2000" dirty="0">
                <a:latin typeface="Comic Sans MS" panose="030F0702030302020204" pitchFamily="66" charset="0"/>
              </a:rPr>
              <a:t>(</a:t>
            </a:r>
            <a:r>
              <a:rPr lang="en-US" sz="2000" dirty="0" err="1">
                <a:latin typeface="Comic Sans MS" panose="030F0702030302020204" pitchFamily="66" charset="0"/>
              </a:rPr>
              <a:t>resultsRS.getString</a:t>
            </a:r>
            <a:r>
              <a:rPr lang="en-US" sz="2000" dirty="0">
                <a:latin typeface="Comic Sans MS" panose="030F0702030302020204" pitchFamily="66" charset="0"/>
              </a:rPr>
              <a:t>(1));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6153" y="4135120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votes = </a:t>
            </a:r>
            <a:r>
              <a:rPr lang="en-US" sz="2000" dirty="0" err="1">
                <a:latin typeface="Comic Sans MS" panose="030F0702030302020204" pitchFamily="66" charset="0"/>
              </a:rPr>
              <a:t>resultsRS.getInt</a:t>
            </a:r>
            <a:r>
              <a:rPr lang="en-US" sz="2000" dirty="0">
                <a:latin typeface="Comic Sans MS" panose="030F0702030302020204" pitchFamily="66" charset="0"/>
              </a:rPr>
              <a:t>(2);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0978" y="4160301"/>
            <a:ext cx="1594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field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81800" y="4088696"/>
            <a:ext cx="404542" cy="2978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4621966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r use the field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5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Efficient Way Using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534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Goal</a:t>
            </a:r>
          </a:p>
          <a:p>
            <a:pPr lvl="1"/>
            <a:r>
              <a:rPr lang="en-US" sz="2600" dirty="0"/>
              <a:t>Make Java programs communicate with different DBMSs efficiently</a:t>
            </a:r>
          </a:p>
          <a:p>
            <a:r>
              <a:rPr lang="en-US" sz="3000" dirty="0"/>
              <a:t>Handling the situation:</a:t>
            </a:r>
          </a:p>
          <a:p>
            <a:pPr lvl="1"/>
            <a:r>
              <a:rPr lang="en-US" sz="2600" dirty="0"/>
              <a:t>Java programs developed for one DBMS</a:t>
            </a:r>
          </a:p>
          <a:p>
            <a:pPr lvl="1"/>
            <a:r>
              <a:rPr lang="en-US" sz="2600" dirty="0"/>
              <a:t>Switch to a different DBMS, how much code do we have to change?</a:t>
            </a:r>
          </a:p>
          <a:p>
            <a:r>
              <a:rPr lang="en-US" sz="3000" dirty="0"/>
              <a:t>Ideal solution</a:t>
            </a:r>
          </a:p>
          <a:p>
            <a:pPr lvl="1"/>
            <a:r>
              <a:rPr lang="en-US" sz="2600" dirty="0"/>
              <a:t>Make the code change to the minimum</a:t>
            </a:r>
          </a:p>
          <a:p>
            <a:pPr lvl="1"/>
            <a:r>
              <a:rPr lang="en-US" sz="2600" dirty="0"/>
              <a:t>Make the DBMS change as easy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Solution: Separation of API and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/>
              <a:t>For application programmers: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Java Database Connectivity (JDBC)</a:t>
            </a:r>
            <a:r>
              <a:rPr lang="en-US" dirty="0"/>
              <a:t> API for accessing and manipulating a wide range of relational databases</a:t>
            </a:r>
          </a:p>
          <a:p>
            <a:r>
              <a:rPr lang="en-US" dirty="0"/>
              <a:t>For database vendors:</a:t>
            </a:r>
          </a:p>
          <a:p>
            <a:pPr lvl="1"/>
            <a:r>
              <a:rPr lang="en-US" dirty="0"/>
              <a:t>The JDBC Driver API for creating database-specific drivers that are responsible for accessing their (proprietary)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Why It Is a Good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developers:</a:t>
            </a:r>
          </a:p>
          <a:p>
            <a:pPr lvl="1"/>
            <a:r>
              <a:rPr lang="en-US" dirty="0"/>
              <a:t>Code that need to change</a:t>
            </a:r>
          </a:p>
          <a:p>
            <a:pPr lvl="2"/>
            <a:r>
              <a:rPr lang="en-US" dirty="0"/>
              <a:t>Driver’s name</a:t>
            </a:r>
          </a:p>
          <a:p>
            <a:pPr lvl="2"/>
            <a:r>
              <a:rPr lang="en-US" dirty="0"/>
              <a:t>Database URL</a:t>
            </a:r>
          </a:p>
          <a:p>
            <a:pPr lvl="2"/>
            <a:r>
              <a:rPr lang="en-US" dirty="0"/>
              <a:t>Query strings</a:t>
            </a:r>
          </a:p>
          <a:p>
            <a:pPr lvl="1"/>
            <a:r>
              <a:rPr lang="en-US" dirty="0"/>
              <a:t>No change on other Java code</a:t>
            </a:r>
          </a:p>
          <a:p>
            <a:r>
              <a:rPr lang="en-US" dirty="0"/>
              <a:t>For database vendors:</a:t>
            </a:r>
          </a:p>
          <a:p>
            <a:pPr lvl="1"/>
            <a:r>
              <a:rPr lang="en-US" dirty="0"/>
              <a:t>Responsible to provide their own drivers to connect to their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JDBC Communication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1" y="819150"/>
            <a:ext cx="8915400" cy="3924300"/>
          </a:xfrm>
        </p:spPr>
        <p:txBody>
          <a:bodyPr>
            <a:normAutofit/>
          </a:bodyPr>
          <a:lstStyle/>
          <a:p>
            <a:r>
              <a:rPr lang="en-US" dirty="0"/>
              <a:t>Between Java Code and the driver manager</a:t>
            </a:r>
          </a:p>
          <a:p>
            <a:pPr lvl="1"/>
            <a:r>
              <a:rPr lang="en-US" dirty="0"/>
              <a:t>Through a set of interfaces</a:t>
            </a:r>
          </a:p>
          <a:p>
            <a:pPr lvl="1"/>
            <a:r>
              <a:rPr lang="en-US" dirty="0"/>
              <a:t>Code that uses the interfaces never change</a:t>
            </a:r>
          </a:p>
          <a:p>
            <a:r>
              <a:rPr lang="en-US" dirty="0"/>
              <a:t>Between the driver and actual database</a:t>
            </a:r>
          </a:p>
          <a:p>
            <a:pPr lvl="1"/>
            <a:r>
              <a:rPr lang="en-US" dirty="0"/>
              <a:t>Solved by the DB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JDBC API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Loading an appropriate driver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Driver</a:t>
            </a:r>
          </a:p>
          <a:p>
            <a:r>
              <a:rPr lang="en-US" dirty="0"/>
              <a:t>Connecting to the database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Connection</a:t>
            </a:r>
          </a:p>
          <a:p>
            <a:r>
              <a:rPr lang="en-US" dirty="0"/>
              <a:t>Creating and executing SQL statements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Statement</a:t>
            </a:r>
          </a:p>
          <a:p>
            <a:r>
              <a:rPr lang="en-US" dirty="0"/>
              <a:t>Processing the result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ResultSet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0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Database Preparation for JDBC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7158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Get the database driver JAR file</a:t>
            </a:r>
          </a:p>
          <a:p>
            <a:r>
              <a:rPr lang="en-US" sz="3000" dirty="0"/>
              <a:t>Location for the driver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[</a:t>
            </a:r>
            <a:r>
              <a:rPr lang="en-US" sz="2600" dirty="0" err="1">
                <a:latin typeface="Comic Sans MS" panose="030F0702030302020204" pitchFamily="66" charset="0"/>
              </a:rPr>
              <a:t>yourwebapp</a:t>
            </a:r>
            <a:r>
              <a:rPr lang="en-US" sz="2600" dirty="0">
                <a:latin typeface="Comic Sans MS" panose="030F0702030302020204" pitchFamily="66" charset="0"/>
              </a:rPr>
              <a:t>]/WEB-INF/lib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[Tomcat]/lib</a:t>
            </a:r>
          </a:p>
          <a:p>
            <a:r>
              <a:rPr lang="en-US" sz="3000" dirty="0"/>
              <a:t>Make sure that your database server is up and running</a:t>
            </a:r>
          </a:p>
          <a:p>
            <a:r>
              <a:rPr lang="en-US" sz="3000" dirty="0"/>
              <a:t>Verify that you have created and populated the database</a:t>
            </a:r>
          </a:p>
          <a:p>
            <a:r>
              <a:rPr lang="en-US" sz="3000" dirty="0"/>
              <a:t>Database URL: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4171950"/>
            <a:ext cx="548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jdbc:mysql</a:t>
            </a:r>
            <a:r>
              <a:rPr lang="en-US" sz="2400" dirty="0">
                <a:latin typeface="Comic Sans MS" panose="030F0702030302020204" pitchFamily="66" charset="0"/>
              </a:rPr>
              <a:t>://</a:t>
            </a:r>
            <a:r>
              <a:rPr lang="en-US" sz="2400" dirty="0" smtClean="0">
                <a:latin typeface="Comic Sans MS" panose="030F0702030302020204" pitchFamily="66" charset="0"/>
              </a:rPr>
              <a:t>localhost:3306/</a:t>
            </a:r>
            <a:r>
              <a:rPr lang="en-US" sz="2400" dirty="0" err="1" smtClean="0">
                <a:latin typeface="Comic Sans MS" panose="030F0702030302020204" pitchFamily="66" charset="0"/>
              </a:rPr>
              <a:t>somedb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/>
              <a:t>JDBC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171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 the driver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Class.forName</a:t>
            </a:r>
            <a:r>
              <a:rPr lang="en-US" dirty="0">
                <a:latin typeface="Comic Sans MS" panose="030F0702030302020204" pitchFamily="66" charset="0"/>
              </a:rPr>
              <a:t>("</a:t>
            </a:r>
            <a:r>
              <a:rPr lang="en-US" dirty="0" err="1">
                <a:latin typeface="Comic Sans MS" panose="030F0702030302020204" pitchFamily="66" charset="0"/>
              </a:rPr>
              <a:t>com.mysql.jdbc.Driver</a:t>
            </a:r>
            <a:r>
              <a:rPr lang="en-US" dirty="0">
                <a:latin typeface="Comic Sans MS" panose="030F0702030302020204" pitchFamily="66" charset="0"/>
              </a:rPr>
              <a:t>");</a:t>
            </a:r>
          </a:p>
          <a:p>
            <a:r>
              <a:rPr lang="en-US" dirty="0"/>
              <a:t>Establish a database connection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statement objects</a:t>
            </a:r>
          </a:p>
          <a:p>
            <a:pPr lvl="1"/>
            <a:r>
              <a:rPr lang="en-US" dirty="0"/>
              <a:t>To execute SQL statements</a:t>
            </a:r>
          </a:p>
          <a:p>
            <a:pPr lvl="2"/>
            <a:r>
              <a:rPr lang="en-US" dirty="0" err="1">
                <a:latin typeface="Comic Sans MS" panose="030F0702030302020204" pitchFamily="66" charset="0"/>
              </a:rPr>
              <a:t>java.sql.Statement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stmt</a:t>
            </a:r>
            <a:r>
              <a:rPr lang="en-US" dirty="0">
                <a:latin typeface="Comic Sans MS" panose="030F0702030302020204" pitchFamily="66" charset="0"/>
              </a:rPr>
              <a:t> = null;</a:t>
            </a:r>
          </a:p>
          <a:p>
            <a:pPr lvl="2"/>
            <a:r>
              <a:rPr lang="en-US" dirty="0" err="1">
                <a:latin typeface="Comic Sans MS" panose="030F0702030302020204" pitchFamily="66" charset="0"/>
              </a:rPr>
              <a:t>stmt</a:t>
            </a:r>
            <a:r>
              <a:rPr lang="en-US" dirty="0">
                <a:latin typeface="Comic Sans MS" panose="030F0702030302020204" pitchFamily="66" charset="0"/>
              </a:rPr>
              <a:t> = connection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r>
              <a:rPr lang="en-US" dirty="0" err="1">
                <a:latin typeface="Comic Sans MS" panose="030F0702030302020204" pitchFamily="66" charset="0"/>
              </a:rPr>
              <a:t>createStatement</a:t>
            </a:r>
            <a:r>
              <a:rPr lang="en-US" dirty="0" smtClean="0">
                <a:latin typeface="Comic Sans MS" panose="030F0702030302020204" pitchFamily="66" charset="0"/>
              </a:rPr>
              <a:t>(“[</a:t>
            </a:r>
            <a:r>
              <a:rPr lang="en-US" dirty="0" err="1" smtClean="0">
                <a:latin typeface="Comic Sans MS" panose="030F0702030302020204" pitchFamily="66" charset="0"/>
              </a:rPr>
              <a:t>your_query</a:t>
            </a:r>
            <a:r>
              <a:rPr lang="en-US" dirty="0" smtClean="0">
                <a:latin typeface="Comic Sans MS" panose="030F0702030302020204" pitchFamily="66" charset="0"/>
              </a:rPr>
              <a:t>]”);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909" y="219075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err="1">
                <a:latin typeface="Comic Sans MS" panose="030F0702030302020204" pitchFamily="66" charset="0"/>
              </a:rPr>
              <a:t>java.sql.Connection</a:t>
            </a:r>
            <a:r>
              <a:rPr lang="en-US" sz="2000" dirty="0">
                <a:latin typeface="Comic Sans MS" panose="030F0702030302020204" pitchFamily="66" charset="0"/>
              </a:rPr>
              <a:t> connection = </a:t>
            </a:r>
            <a:r>
              <a:rPr lang="en-US" sz="2000" dirty="0" err="1">
                <a:latin typeface="Comic Sans MS" panose="030F0702030302020204" pitchFamily="66" charset="0"/>
              </a:rPr>
              <a:t>DriverManager.getConnection</a:t>
            </a:r>
            <a:r>
              <a:rPr lang="en-US" sz="2000" dirty="0">
                <a:latin typeface="Comic Sans MS" panose="030F0702030302020204" pitchFamily="66" charset="0"/>
              </a:rPr>
              <a:t>(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0309" y="2769057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"</a:t>
            </a:r>
            <a:r>
              <a:rPr lang="en-US" sz="2000" dirty="0" err="1">
                <a:latin typeface="Comic Sans MS" panose="030F0702030302020204" pitchFamily="66" charset="0"/>
              </a:rPr>
              <a:t>jdbc:mysql</a:t>
            </a:r>
            <a:r>
              <a:rPr lang="en-US" sz="2000" dirty="0">
                <a:latin typeface="Comic Sans MS" panose="030F0702030302020204" pitchFamily="66" charset="0"/>
              </a:rPr>
              <a:t>://</a:t>
            </a:r>
            <a:r>
              <a:rPr lang="en-US" sz="2000" dirty="0" smtClean="0">
                <a:latin typeface="Comic Sans MS" panose="030F0702030302020204" pitchFamily="66" charset="0"/>
              </a:rPr>
              <a:t>localhost:3306/</a:t>
            </a:r>
            <a:r>
              <a:rPr lang="en-US" sz="2000" dirty="0" err="1" smtClean="0">
                <a:latin typeface="Comic Sans MS" panose="030F0702030302020204" pitchFamily="66" charset="0"/>
              </a:rPr>
              <a:t>somedb</a:t>
            </a:r>
            <a:r>
              <a:rPr lang="en-US" sz="2000" dirty="0">
                <a:latin typeface="Comic Sans MS" panose="030F0702030302020204" pitchFamily="66" charset="0"/>
              </a:rPr>
              <a:t>", "root", "");</a:t>
            </a:r>
          </a:p>
        </p:txBody>
      </p:sp>
    </p:spTree>
    <p:extLst>
      <p:ext uri="{BB962C8B-B14F-4D97-AF65-F5344CB8AC3E}">
        <p14:creationId xmlns:p14="http://schemas.microsoft.com/office/powerpoint/2010/main" val="22738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Execute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229600" cy="4347075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>
                <a:latin typeface="Comic Sans MS" panose="030F0702030302020204" pitchFamily="66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sz="2400" dirty="0" err="1">
                <a:latin typeface="Comic Sans MS" panose="030F0702030302020204" pitchFamily="66" charset="0"/>
              </a:rPr>
              <a:t>ResultSet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rs</a:t>
            </a:r>
            <a:r>
              <a:rPr lang="en-US" sz="2400" dirty="0">
                <a:latin typeface="Comic Sans MS" panose="030F0702030302020204" pitchFamily="66" charset="0"/>
              </a:rPr>
              <a:t> = </a:t>
            </a:r>
            <a:r>
              <a:rPr lang="en-US" sz="2400" dirty="0" err="1">
                <a:latin typeface="Comic Sans MS" panose="030F0702030302020204" pitchFamily="66" charset="0"/>
              </a:rPr>
              <a:t>stmt.executeQuery</a:t>
            </a:r>
            <a:r>
              <a:rPr lang="en-US" sz="2400" dirty="0" smtClean="0">
                <a:latin typeface="Comic Sans MS" panose="030F0702030302020204" pitchFamily="66" charset="0"/>
              </a:rPr>
              <a:t>();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dirty="0"/>
              <a:t>For </a:t>
            </a:r>
            <a:r>
              <a:rPr lang="en-US" dirty="0">
                <a:latin typeface="Comic Sans MS" panose="030F0702030302020204" pitchFamily="66" charset="0"/>
              </a:rPr>
              <a:t>INSERT, DELETE</a:t>
            </a:r>
            <a:r>
              <a:rPr lang="en-US" dirty="0"/>
              <a:t>, or </a:t>
            </a:r>
            <a:r>
              <a:rPr lang="en-US" dirty="0">
                <a:latin typeface="Comic Sans MS" panose="030F0702030302020204" pitchFamily="66" charset="0"/>
              </a:rPr>
              <a:t>UPDATE</a:t>
            </a:r>
            <a:r>
              <a:rPr lang="en-US" dirty="0"/>
              <a:t> statements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stmt.executeUpdate</a:t>
            </a:r>
            <a:r>
              <a:rPr lang="en-US" smtClean="0">
                <a:latin typeface="Comic Sans MS" panose="030F0702030302020204" pitchFamily="66" charset="0"/>
              </a:rPr>
              <a:t>();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What to do if some of the values in your query are unknown?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89380</TotalTime>
  <Words>456</Words>
  <Application>Microsoft Office PowerPoint</Application>
  <PresentationFormat>On-screen Show (16:9)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4. Java Database Connectivity (JDBC)</vt:lpstr>
      <vt:lpstr>Efficient Way Using Databases</vt:lpstr>
      <vt:lpstr>Solution: Separation of API and Drivers</vt:lpstr>
      <vt:lpstr>Why It Is a Good Idea</vt:lpstr>
      <vt:lpstr>JDBC Communication Model</vt:lpstr>
      <vt:lpstr>JDBC API Interfaces</vt:lpstr>
      <vt:lpstr>Database Preparation for JDBC</vt:lpstr>
      <vt:lpstr>JDBC Programming</vt:lpstr>
      <vt:lpstr>Execute Queries</vt:lpstr>
      <vt:lpstr>Use Parameterized Statements</vt:lpstr>
      <vt:lpstr>Execute Parameterized Statements</vt:lpstr>
      <vt:lpstr>Process Query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757</cp:revision>
  <cp:lastPrinted>2017-02-02T07:19:31Z</cp:lastPrinted>
  <dcterms:created xsi:type="dcterms:W3CDTF">2017-01-17T05:06:53Z</dcterms:created>
  <dcterms:modified xsi:type="dcterms:W3CDTF">2019-10-02T07:03:46Z</dcterms:modified>
</cp:coreProperties>
</file>