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5. Using JavaBeans in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8496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r>
              <a:rPr lang="en-US" sz="2400" dirty="0" smtClean="0"/>
              <a:t>/(7-9)/</a:t>
            </a:r>
            <a:r>
              <a:rPr lang="en-US" sz="2400" dirty="0" smtClean="0"/>
              <a:t>2018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</a:t>
            </a:r>
            <a:r>
              <a:rPr lang="en-US" sz="3200" dirty="0"/>
              <a:t>6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65" y="-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Set Bean Properties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83" y="740381"/>
            <a:ext cx="8534400" cy="3886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Set properties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>
                <a:latin typeface="Comic Sans MS" panose="030F0702030302020204" pitchFamily="66" charset="0"/>
              </a:rPr>
              <a:t>&lt;</a:t>
            </a:r>
            <a:r>
              <a:rPr lang="en-US" sz="2400" dirty="0" err="1">
                <a:latin typeface="Comic Sans MS" panose="030F0702030302020204" pitchFamily="66" charset="0"/>
              </a:rPr>
              <a:t>jsp:setProperty</a:t>
            </a:r>
            <a:r>
              <a:rPr lang="en-US" sz="2400" dirty="0">
                <a:latin typeface="Comic Sans MS" panose="030F0702030302020204" pitchFamily="66" charset="0"/>
              </a:rPr>
              <a:t>&gt; </a:t>
            </a:r>
            <a:r>
              <a:rPr lang="en-US" sz="2400" dirty="0"/>
              <a:t>tag</a:t>
            </a:r>
            <a:endParaRPr lang="en-US" sz="2400" dirty="0" smtClean="0"/>
          </a:p>
          <a:p>
            <a:pPr lvl="1"/>
            <a:r>
              <a:rPr lang="en-US" sz="2400" dirty="0" smtClean="0"/>
              <a:t>Example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400" dirty="0"/>
              <a:t>It sets properties (using setter methods) from beans declared with </a:t>
            </a:r>
            <a:r>
              <a:rPr lang="en-US" sz="2400" dirty="0">
                <a:latin typeface="Comic Sans MS" panose="030F0702030302020204" pitchFamily="66" charset="0"/>
              </a:rPr>
              <a:t>&lt;</a:t>
            </a:r>
            <a:r>
              <a:rPr lang="en-US" sz="2400" dirty="0" err="1">
                <a:latin typeface="Comic Sans MS" panose="030F0702030302020204" pitchFamily="66" charset="0"/>
              </a:rPr>
              <a:t>jsp:useBean</a:t>
            </a:r>
            <a:r>
              <a:rPr lang="en-US" sz="2400" dirty="0" smtClean="0">
                <a:latin typeface="Comic Sans MS" panose="030F0702030302020204" pitchFamily="66" charset="0"/>
              </a:rPr>
              <a:t>&gt;.</a:t>
            </a:r>
          </a:p>
          <a:p>
            <a:pPr lvl="1"/>
            <a:r>
              <a:rPr lang="en-US" sz="2400" dirty="0" smtClean="0"/>
              <a:t>The Container calls the setters automatically.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9091" y="2172326"/>
            <a:ext cx="772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jsp:useBean</a:t>
            </a:r>
            <a:r>
              <a:rPr lang="en-US" sz="2000" dirty="0">
                <a:latin typeface="Comic Sans MS" panose="030F0702030302020204" pitchFamily="66" charset="0"/>
              </a:rPr>
              <a:t> id="person" class="</a:t>
            </a:r>
            <a:r>
              <a:rPr lang="en-US" sz="2000" dirty="0" err="1">
                <a:latin typeface="Comic Sans MS" panose="030F0702030302020204" pitchFamily="66" charset="0"/>
              </a:rPr>
              <a:t>foo.Person</a:t>
            </a:r>
            <a:r>
              <a:rPr lang="en-US" sz="2000" dirty="0">
                <a:latin typeface="Comic Sans MS" panose="030F0702030302020204" pitchFamily="66" charset="0"/>
              </a:rPr>
              <a:t>" scope="request" 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9091" y="2483426"/>
            <a:ext cx="796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jsp:setProperty</a:t>
            </a:r>
            <a:r>
              <a:rPr lang="en-US" sz="2000" dirty="0">
                <a:latin typeface="Comic Sans MS" panose="030F0702030302020204" pitchFamily="66" charset="0"/>
              </a:rPr>
              <a:t> name="person" property="name" value="</a:t>
            </a:r>
            <a:r>
              <a:rPr lang="en-US" sz="2000" dirty="0" smtClean="0">
                <a:latin typeface="Comic Sans MS" panose="030F0702030302020204" pitchFamily="66" charset="0"/>
              </a:rPr>
              <a:t>Fred” /&gt;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 rot="1218483">
            <a:off x="3017520" y="2154986"/>
            <a:ext cx="1944668" cy="685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63003" y="1923201"/>
            <a:ext cx="706582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1486" y="1577225"/>
            <a:ext cx="1872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hould match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26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65" y="-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G</a:t>
            </a:r>
            <a:r>
              <a:rPr lang="en-US" sz="3600" dirty="0" smtClean="0"/>
              <a:t>et Bean Properties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83" y="768121"/>
            <a:ext cx="8534400" cy="405765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G</a:t>
            </a:r>
            <a:r>
              <a:rPr lang="en-US" sz="3000" dirty="0" smtClean="0"/>
              <a:t>et properties</a:t>
            </a:r>
          </a:p>
          <a:p>
            <a:pPr lvl="1"/>
            <a:r>
              <a:rPr lang="en-US" sz="2600" dirty="0" smtClean="0"/>
              <a:t>Use </a:t>
            </a:r>
            <a:r>
              <a:rPr lang="en-US" sz="2600" dirty="0">
                <a:latin typeface="Comic Sans MS" panose="030F0702030302020204" pitchFamily="66" charset="0"/>
              </a:rPr>
              <a:t>&lt;</a:t>
            </a:r>
            <a:r>
              <a:rPr lang="en-US" sz="2600" dirty="0" err="1" smtClean="0">
                <a:latin typeface="Comic Sans MS" panose="030F0702030302020204" pitchFamily="66" charset="0"/>
              </a:rPr>
              <a:t>jsp:getProperty</a:t>
            </a:r>
            <a:r>
              <a:rPr lang="en-US" sz="2600" dirty="0">
                <a:latin typeface="Comic Sans MS" panose="030F0702030302020204" pitchFamily="66" charset="0"/>
              </a:rPr>
              <a:t>&gt; </a:t>
            </a:r>
            <a:r>
              <a:rPr lang="en-US" sz="2600" dirty="0"/>
              <a:t>tag</a:t>
            </a:r>
            <a:endParaRPr lang="en-US" sz="2600" dirty="0" smtClean="0"/>
          </a:p>
          <a:p>
            <a:pPr lvl="1"/>
            <a:r>
              <a:rPr lang="en-US" sz="2600" dirty="0" smtClean="0"/>
              <a:t>Example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600" dirty="0"/>
              <a:t>It retrieves properties (using getter methods) from beans declared with </a:t>
            </a:r>
            <a:r>
              <a:rPr lang="en-US" sz="2600" dirty="0">
                <a:latin typeface="Comic Sans MS" panose="030F0702030302020204" pitchFamily="66" charset="0"/>
              </a:rPr>
              <a:t>&lt;</a:t>
            </a:r>
            <a:r>
              <a:rPr lang="en-US" sz="2600" dirty="0" err="1">
                <a:latin typeface="Comic Sans MS" panose="030F0702030302020204" pitchFamily="66" charset="0"/>
              </a:rPr>
              <a:t>jsp:useBean</a:t>
            </a:r>
            <a:r>
              <a:rPr lang="en-US" sz="2600" dirty="0" smtClean="0">
                <a:latin typeface="Comic Sans MS" panose="030F0702030302020204" pitchFamily="66" charset="0"/>
              </a:rPr>
              <a:t>&gt;.</a:t>
            </a:r>
          </a:p>
          <a:p>
            <a:pPr lvl="1"/>
            <a:r>
              <a:rPr lang="en-US" sz="2600" dirty="0" smtClean="0"/>
              <a:t>The Container calls the getters automatically.</a:t>
            </a:r>
          </a:p>
          <a:p>
            <a:pPr lvl="1"/>
            <a:r>
              <a:rPr lang="en-US" sz="2600" dirty="0" smtClean="0"/>
              <a:t>Especially useful for data binding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727" y="1868934"/>
            <a:ext cx="772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jsp:useBean</a:t>
            </a:r>
            <a:r>
              <a:rPr lang="en-US" sz="2000" dirty="0">
                <a:latin typeface="Comic Sans MS" panose="030F0702030302020204" pitchFamily="66" charset="0"/>
              </a:rPr>
              <a:t> id="person" class="</a:t>
            </a:r>
            <a:r>
              <a:rPr lang="en-US" sz="2000" dirty="0" err="1">
                <a:latin typeface="Comic Sans MS" panose="030F0702030302020204" pitchFamily="66" charset="0"/>
              </a:rPr>
              <a:t>foo.Person</a:t>
            </a:r>
            <a:r>
              <a:rPr lang="en-US" sz="2000" dirty="0">
                <a:latin typeface="Comic Sans MS" panose="030F0702030302020204" pitchFamily="66" charset="0"/>
              </a:rPr>
              <a:t>" scope="request" 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9092" y="2186280"/>
            <a:ext cx="6389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jsp:getProperty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name="person" property="name" </a:t>
            </a:r>
            <a:r>
              <a:rPr lang="en-US" sz="2000" dirty="0" smtClean="0">
                <a:latin typeface="Comic Sans MS" panose="030F0702030302020204" pitchFamily="66" charset="0"/>
              </a:rPr>
              <a:t>/&gt;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6426" y="2582564"/>
            <a:ext cx="331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&lt;%= </a:t>
            </a:r>
            <a:r>
              <a:rPr lang="en-US" sz="2000" dirty="0" err="1" smtClean="0">
                <a:latin typeface="Comic Sans MS" panose="030F0702030302020204" pitchFamily="66" charset="0"/>
              </a:rPr>
              <a:t>person.getName</a:t>
            </a:r>
            <a:r>
              <a:rPr lang="en-US" sz="2000" dirty="0" smtClean="0">
                <a:latin typeface="Comic Sans MS" panose="030F0702030302020204" pitchFamily="66" charset="0"/>
              </a:rPr>
              <a:t>() </a:t>
            </a:r>
            <a:r>
              <a:rPr lang="en-US" sz="2000" dirty="0">
                <a:latin typeface="Comic Sans MS" panose="030F0702030302020204" pitchFamily="66" charset="0"/>
              </a:rPr>
              <a:t>%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091" y="2559482"/>
            <a:ext cx="20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(equivalent to)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39610" y="252100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(or EL)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70330" y="112395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${person.name</a:t>
            </a:r>
            <a:r>
              <a:rPr lang="en-US" sz="2000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96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Associate Individual Properties </a:t>
            </a:r>
            <a:br>
              <a:rPr lang="en-US" sz="3600" dirty="0" smtClean="0"/>
            </a:br>
            <a:r>
              <a:rPr lang="en-US" sz="3600" dirty="0" smtClean="0"/>
              <a:t>with Input Parameters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02" y="971550"/>
            <a:ext cx="8839200" cy="407905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Use the </a:t>
            </a:r>
            <a:r>
              <a:rPr lang="en-US" sz="3000" dirty="0" err="1" smtClean="0">
                <a:latin typeface="Comic Sans MS" panose="030F0702030302020204" pitchFamily="66" charset="0"/>
              </a:rPr>
              <a:t>param</a:t>
            </a:r>
            <a:r>
              <a:rPr lang="en-US" sz="3000" dirty="0" smtClean="0"/>
              <a:t> attribute</a:t>
            </a:r>
          </a:p>
          <a:p>
            <a:pPr lvl="1"/>
            <a:endParaRPr lang="en-US" dirty="0" smtClean="0"/>
          </a:p>
          <a:p>
            <a:r>
              <a:rPr lang="en-US" sz="3000" dirty="0" smtClean="0"/>
              <a:t>Data conversion</a:t>
            </a:r>
          </a:p>
          <a:p>
            <a:pPr lvl="1"/>
            <a:r>
              <a:rPr lang="en-US" sz="2600" dirty="0" smtClean="0"/>
              <a:t>The parameter values are strings.</a:t>
            </a:r>
          </a:p>
          <a:p>
            <a:pPr lvl="1"/>
            <a:r>
              <a:rPr lang="en-US" sz="2600" dirty="0" smtClean="0"/>
              <a:t>Some of the bean properties may not be of string type.</a:t>
            </a:r>
          </a:p>
          <a:p>
            <a:pPr lvl="1"/>
            <a:r>
              <a:rPr lang="en-US" sz="2600" dirty="0" smtClean="0"/>
              <a:t>JSP automatically performs type conversion from strings to numbers, characters, and 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values.</a:t>
            </a:r>
          </a:p>
          <a:p>
            <a:pPr lvl="1"/>
            <a:r>
              <a:rPr lang="en-US" sz="2600" dirty="0" smtClean="0"/>
              <a:t>If the specified input parameter is missing from the request, no action is taken (the system does not pass </a:t>
            </a:r>
            <a:r>
              <a:rPr lang="en-US" sz="2600" dirty="0" smtClean="0">
                <a:latin typeface="Comic Sans MS" panose="030F0702030302020204" pitchFamily="66" charset="0"/>
              </a:rPr>
              <a:t>null</a:t>
            </a:r>
            <a:r>
              <a:rPr lang="en-US" sz="2600" dirty="0" smtClean="0"/>
              <a:t> to the associated property).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453891"/>
            <a:ext cx="890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jsp:setProperty</a:t>
            </a:r>
            <a:r>
              <a:rPr lang="en-US" sz="2000" dirty="0">
                <a:latin typeface="Comic Sans MS" panose="030F0702030302020204" pitchFamily="66" charset="0"/>
              </a:rPr>
              <a:t> name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mybean</a:t>
            </a:r>
            <a:r>
              <a:rPr lang="en-US" sz="2000" dirty="0" smtClean="0">
                <a:latin typeface="Comic Sans MS" panose="030F0702030302020204" pitchFamily="66" charset="0"/>
              </a:rPr>
              <a:t>" </a:t>
            </a:r>
            <a:r>
              <a:rPr lang="en-US" sz="2000" dirty="0">
                <a:latin typeface="Comic Sans MS" panose="030F0702030302020204" pitchFamily="66" charset="0"/>
              </a:rPr>
              <a:t>property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myprop</a:t>
            </a:r>
            <a:r>
              <a:rPr lang="en-US" sz="2000" dirty="0" smtClean="0">
                <a:latin typeface="Comic Sans MS" panose="030F0702030302020204" pitchFamily="66" charset="0"/>
              </a:rPr>
              <a:t>" </a:t>
            </a:r>
            <a:r>
              <a:rPr lang="en-US" sz="2000" dirty="0" err="1" smtClean="0">
                <a:latin typeface="Comic Sans MS" panose="030F0702030302020204" pitchFamily="66" charset="0"/>
              </a:rPr>
              <a:t>param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myparam</a:t>
            </a:r>
            <a:r>
              <a:rPr lang="en-US" sz="2000" dirty="0" smtClean="0">
                <a:latin typeface="Comic Sans MS" panose="030F0702030302020204" pitchFamily="66" charset="0"/>
              </a:rPr>
              <a:t>” /&gt;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Associate All Properties </a:t>
            </a:r>
            <a:br>
              <a:rPr lang="en-US" sz="3600" dirty="0" smtClean="0"/>
            </a:br>
            <a:r>
              <a:rPr lang="en-US" sz="3600" dirty="0" smtClean="0"/>
              <a:t>with Input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458200" cy="3714750"/>
          </a:xfrm>
        </p:spPr>
        <p:txBody>
          <a:bodyPr/>
          <a:lstStyle/>
          <a:p>
            <a:r>
              <a:rPr lang="en-US" sz="2800" dirty="0" smtClean="0"/>
              <a:t>Syntax:</a:t>
            </a:r>
          </a:p>
          <a:p>
            <a:endParaRPr lang="en-US" dirty="0"/>
          </a:p>
          <a:p>
            <a:r>
              <a:rPr lang="en-US" sz="2800" dirty="0" smtClean="0"/>
              <a:t>Requirement</a:t>
            </a:r>
          </a:p>
          <a:p>
            <a:pPr lvl="1"/>
            <a:r>
              <a:rPr lang="en-US" sz="2400" dirty="0" smtClean="0"/>
              <a:t>The property names must match the parameter names </a:t>
            </a:r>
            <a:r>
              <a:rPr lang="en-US" sz="2400" b="1" dirty="0" smtClean="0"/>
              <a:t>exactly</a:t>
            </a:r>
            <a:r>
              <a:rPr lang="en-US" sz="2400" dirty="0" smtClean="0"/>
              <a:t>, including case.</a:t>
            </a:r>
          </a:p>
          <a:p>
            <a:pPr lvl="2"/>
            <a:r>
              <a:rPr lang="en-US" sz="2000" dirty="0" smtClean="0"/>
              <a:t>No action is taken when an input parameter is missing.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1" y="1693719"/>
            <a:ext cx="7132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&lt;</a:t>
            </a:r>
            <a:r>
              <a:rPr lang="en-US" sz="2400" dirty="0" err="1">
                <a:latin typeface="Comic Sans MS" panose="030F0702030302020204" pitchFamily="66" charset="0"/>
              </a:rPr>
              <a:t>jsp:setProperty</a:t>
            </a:r>
            <a:r>
              <a:rPr lang="en-US" sz="2400" dirty="0">
                <a:latin typeface="Comic Sans MS" panose="030F0702030302020204" pitchFamily="66" charset="0"/>
              </a:rPr>
              <a:t> name</a:t>
            </a:r>
            <a:r>
              <a:rPr lang="en-US" sz="2400" dirty="0" smtClean="0">
                <a:latin typeface="Comic Sans MS" panose="030F0702030302020204" pitchFamily="66" charset="0"/>
              </a:rPr>
              <a:t>=“</a:t>
            </a:r>
            <a:r>
              <a:rPr lang="en-US" sz="2400" dirty="0" err="1" smtClean="0">
                <a:latin typeface="Comic Sans MS" panose="030F0702030302020204" pitchFamily="66" charset="0"/>
              </a:rPr>
              <a:t>mybean</a:t>
            </a:r>
            <a:r>
              <a:rPr lang="en-US" sz="2400" dirty="0" smtClean="0">
                <a:latin typeface="Comic Sans MS" panose="030F0702030302020204" pitchFamily="66" charset="0"/>
              </a:rPr>
              <a:t>" </a:t>
            </a:r>
            <a:r>
              <a:rPr lang="en-US" sz="2400" dirty="0">
                <a:latin typeface="Comic Sans MS" panose="030F0702030302020204" pitchFamily="66" charset="0"/>
              </a:rPr>
              <a:t>property</a:t>
            </a:r>
            <a:r>
              <a:rPr lang="en-US" sz="2400" dirty="0" smtClean="0">
                <a:latin typeface="Comic Sans MS" panose="030F0702030302020204" pitchFamily="66" charset="0"/>
              </a:rPr>
              <a:t>=“*" /&gt;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JavaBean </a:t>
            </a:r>
            <a:r>
              <a:rPr lang="en-US" sz="3600" dirty="0"/>
              <a:t>B</a:t>
            </a:r>
            <a:r>
              <a:rPr lang="en-US" sz="3600" dirty="0" smtClean="0"/>
              <a:t>asics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7250"/>
            <a:ext cx="8534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3000" i="1" dirty="0"/>
              <a:t>JavaBeans</a:t>
            </a:r>
            <a:r>
              <a:rPr lang="en-US" sz="3000" dirty="0"/>
              <a:t> are Java software components used in Java software development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The JavaBeans components are not web components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JavaBeans must be </a:t>
            </a:r>
            <a:r>
              <a:rPr lang="en-US" sz="3000" u="sng" dirty="0"/>
              <a:t>serializable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Need to send data in JavaBeans through network</a:t>
            </a:r>
          </a:p>
          <a:p>
            <a:r>
              <a:rPr lang="en-US" sz="3000" dirty="0"/>
              <a:t>JavaBeans are Java classes that have properties (stored in </a:t>
            </a:r>
            <a:r>
              <a:rPr lang="en-US" sz="3000" dirty="0">
                <a:latin typeface="Comic Sans MS" panose="030F0702030302020204" pitchFamily="66" charset="0"/>
              </a:rPr>
              <a:t>private</a:t>
            </a:r>
            <a:r>
              <a:rPr lang="en-US" sz="3000" dirty="0"/>
              <a:t> instance variables</a:t>
            </a:r>
            <a:r>
              <a:rPr lang="en-US" sz="3000" dirty="0" smtClean="0"/>
              <a:t>).</a:t>
            </a:r>
          </a:p>
          <a:p>
            <a:pPr lvl="1"/>
            <a:r>
              <a:rPr lang="en-US" sz="2600" dirty="0" smtClean="0"/>
              <a:t>Store data in properties</a:t>
            </a:r>
          </a:p>
          <a:p>
            <a:pPr lvl="1"/>
            <a:r>
              <a:rPr lang="en-US" sz="2600" dirty="0" smtClean="0"/>
              <a:t>With setters/getters: supporting data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05400" y="4198080"/>
            <a:ext cx="1828800" cy="5986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Serializable Objects in Scopes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28650"/>
            <a:ext cx="9067800" cy="4457700"/>
          </a:xfrm>
        </p:spPr>
        <p:txBody>
          <a:bodyPr/>
          <a:lstStyle/>
          <a:p>
            <a:r>
              <a:rPr lang="en-US" sz="2800" dirty="0" smtClean="0"/>
              <a:t>Serialization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process of converting an object into a stream of bytes in order to store the object or transmit it to memory, a database, or a file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Its main purpose is to save the state of an object in order to be able to recreate it when needed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Serializable Java objects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39341"/>
            <a:ext cx="3276600" cy="1657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562361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Java object is </a:t>
            </a:r>
            <a:r>
              <a:rPr lang="en-US" sz="2400" i="1" dirty="0"/>
              <a:t>serializable</a:t>
            </a:r>
            <a:r>
              <a:rPr lang="en-US" sz="2400" dirty="0"/>
              <a:t> if its class </a:t>
            </a:r>
            <a:r>
              <a:rPr lang="en-US" sz="2400" dirty="0" smtClean="0"/>
              <a:t>or </a:t>
            </a:r>
            <a:r>
              <a:rPr lang="en-US" sz="2400" dirty="0"/>
              <a:t>any of </a:t>
            </a:r>
            <a:r>
              <a:rPr lang="en-US" sz="2400" dirty="0" smtClean="0"/>
              <a:t>its </a:t>
            </a:r>
            <a:r>
              <a:rPr lang="en-US" sz="2400" dirty="0" err="1"/>
              <a:t>superclasses</a:t>
            </a:r>
            <a:r>
              <a:rPr lang="en-US" sz="2400" dirty="0"/>
              <a:t> implements </a:t>
            </a:r>
            <a:r>
              <a:rPr lang="en-US" sz="2400" dirty="0" smtClean="0"/>
              <a:t>either the</a:t>
            </a:r>
            <a:r>
              <a:rPr lang="en-US" sz="2400" dirty="0"/>
              <a:t> </a:t>
            </a:r>
            <a:r>
              <a:rPr lang="en-US" sz="2000" dirty="0" err="1" smtClean="0">
                <a:latin typeface="Comic Sans MS" panose="030F0702030302020204" pitchFamily="66" charset="0"/>
              </a:rPr>
              <a:t>java.io.Serializable</a:t>
            </a:r>
            <a:r>
              <a:rPr lang="en-US" sz="2400" dirty="0"/>
              <a:t> </a:t>
            </a:r>
            <a:r>
              <a:rPr lang="en-US" sz="2400" dirty="0" smtClean="0"/>
              <a:t>interface or </a:t>
            </a:r>
            <a:r>
              <a:rPr lang="en-US" sz="2400" dirty="0"/>
              <a:t>its </a:t>
            </a:r>
            <a:r>
              <a:rPr lang="en-US" sz="2400" dirty="0" err="1" smtClean="0"/>
              <a:t>subinterface</a:t>
            </a:r>
            <a:r>
              <a:rPr lang="en-US" sz="2400" dirty="0"/>
              <a:t>, </a:t>
            </a:r>
            <a:r>
              <a:rPr lang="en-US" sz="2000" dirty="0" err="1" smtClean="0">
                <a:latin typeface="Comic Sans MS" panose="030F0702030302020204" pitchFamily="66" charset="0"/>
              </a:rPr>
              <a:t>java.io.Externalizable</a:t>
            </a:r>
            <a:r>
              <a:rPr lang="en-US" sz="2000" dirty="0"/>
              <a:t>.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467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 </a:t>
            </a:r>
            <a:r>
              <a:rPr lang="en-US" sz="3600" dirty="0" smtClean="0">
                <a:latin typeface="Comic Sans MS" panose="030F0702030302020204" pitchFamily="66" charset="0"/>
              </a:rPr>
              <a:t>Serializable</a:t>
            </a:r>
            <a:r>
              <a:rPr lang="en-US" sz="3600" dirty="0" smtClean="0"/>
              <a:t> Classes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 </a:t>
            </a:r>
            <a:r>
              <a:rPr lang="en-US" sz="2800" dirty="0" smtClean="0">
                <a:latin typeface="Comic Sans MS" panose="030F0702030302020204" pitchFamily="66" charset="0"/>
              </a:rPr>
              <a:t>Serializable</a:t>
            </a:r>
            <a:r>
              <a:rPr lang="en-US" sz="2800" dirty="0" smtClean="0"/>
              <a:t> interface</a:t>
            </a:r>
          </a:p>
          <a:p>
            <a:pPr lvl="1"/>
            <a:r>
              <a:rPr lang="en-US" sz="2400" dirty="0" smtClean="0"/>
              <a:t>A tag interface</a:t>
            </a:r>
          </a:p>
          <a:p>
            <a:pPr lvl="2"/>
            <a:r>
              <a:rPr lang="en-US" sz="2000" dirty="0" smtClean="0"/>
              <a:t>No method declared in it</a:t>
            </a:r>
          </a:p>
          <a:p>
            <a:pPr lvl="1"/>
            <a:r>
              <a:rPr lang="en-US" sz="2400" dirty="0" smtClean="0"/>
              <a:t>When your class implements it</a:t>
            </a:r>
          </a:p>
          <a:p>
            <a:pPr lvl="2"/>
            <a:r>
              <a:rPr lang="en-US" sz="2000" dirty="0" smtClean="0"/>
              <a:t>The compiler (in IDE) will check if your class is serializable. If not, it would complain.</a:t>
            </a:r>
          </a:p>
          <a:p>
            <a:pPr lvl="1"/>
            <a:r>
              <a:rPr lang="en-US" sz="2400" dirty="0" smtClean="0"/>
              <a:t>If you class does not implement it</a:t>
            </a:r>
          </a:p>
          <a:p>
            <a:pPr lvl="2"/>
            <a:r>
              <a:rPr lang="en-US" sz="2000" dirty="0" smtClean="0"/>
              <a:t>The compiler does not check if for you.</a:t>
            </a:r>
          </a:p>
          <a:p>
            <a:pPr lvl="2"/>
            <a:r>
              <a:rPr lang="en-US" sz="2000" dirty="0" smtClean="0"/>
              <a:t>You are responsible to make it serializable.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Define a JavaBean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Constructor</a:t>
            </a:r>
          </a:p>
          <a:p>
            <a:pPr lvl="1"/>
            <a:r>
              <a:rPr lang="en-US" sz="2400" dirty="0" smtClean="0"/>
              <a:t>Must have a zero-argument constructor: Either</a:t>
            </a:r>
          </a:p>
          <a:p>
            <a:pPr lvl="2"/>
            <a:r>
              <a:rPr lang="en-US" sz="2000" dirty="0" smtClean="0"/>
              <a:t>Defining a zero-argument constructor explicitly</a:t>
            </a:r>
          </a:p>
          <a:p>
            <a:pPr lvl="2"/>
            <a:r>
              <a:rPr lang="en-US" sz="2000" dirty="0" smtClean="0"/>
              <a:t>Omitting all constructors</a:t>
            </a:r>
          </a:p>
          <a:p>
            <a:r>
              <a:rPr lang="en-US" sz="2800" dirty="0" smtClean="0"/>
              <a:t>Access data</a:t>
            </a:r>
          </a:p>
          <a:p>
            <a:pPr lvl="1"/>
            <a:r>
              <a:rPr lang="en-US" sz="2400" dirty="0" smtClean="0"/>
              <a:t>No public instance variables</a:t>
            </a:r>
          </a:p>
          <a:p>
            <a:pPr lvl="1"/>
            <a:r>
              <a:rPr lang="en-US" sz="2400" dirty="0" smtClean="0"/>
              <a:t>Use accessor methods (setters/getters)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6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Naming </a:t>
            </a:r>
            <a:r>
              <a:rPr lang="en-US" sz="3600" dirty="0" smtClean="0"/>
              <a:t>Rules </a:t>
            </a:r>
            <a:r>
              <a:rPr lang="en-US" sz="3600" dirty="0"/>
              <a:t>for JavaBeans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9047018" cy="44005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Purpose</a:t>
            </a:r>
          </a:p>
          <a:p>
            <a:pPr lvl="1"/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components built following the rules can be recognized by the tools implementing the specification</a:t>
            </a:r>
            <a:r>
              <a:rPr lang="en-US" sz="2600" dirty="0" smtClean="0"/>
              <a:t>.</a:t>
            </a:r>
          </a:p>
          <a:p>
            <a:r>
              <a:rPr lang="en-US" sz="3000" dirty="0" smtClean="0"/>
              <a:t>Main naming rules:</a:t>
            </a:r>
          </a:p>
          <a:p>
            <a:pPr lvl="1"/>
            <a:r>
              <a:rPr lang="en-US" sz="2600" dirty="0"/>
              <a:t>If the property is not a </a:t>
            </a:r>
            <a:r>
              <a:rPr lang="en-US" sz="2600" dirty="0" err="1">
                <a:latin typeface="Comic Sans MS" panose="030F0702030302020204" pitchFamily="66" charset="0"/>
              </a:rPr>
              <a:t>boolean</a:t>
            </a:r>
            <a:r>
              <a:rPr lang="en-US" sz="2600" dirty="0"/>
              <a:t>, the getter method's prefix must be </a:t>
            </a:r>
            <a:r>
              <a:rPr lang="en-US" sz="2600" dirty="0">
                <a:latin typeface="Comic Sans MS" panose="030F0702030302020204" pitchFamily="66" charset="0"/>
              </a:rPr>
              <a:t>get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If the property is a </a:t>
            </a:r>
            <a:r>
              <a:rPr lang="en-US" sz="2600" dirty="0" err="1">
                <a:latin typeface="Comic Sans MS" panose="030F0702030302020204" pitchFamily="66" charset="0"/>
              </a:rPr>
              <a:t>boolean</a:t>
            </a:r>
            <a:r>
              <a:rPr lang="en-US" sz="2600" dirty="0"/>
              <a:t>, the getter method's prefix is either </a:t>
            </a:r>
            <a:r>
              <a:rPr lang="en-US" sz="2600" dirty="0">
                <a:latin typeface="Comic Sans MS" panose="030F0702030302020204" pitchFamily="66" charset="0"/>
              </a:rPr>
              <a:t>get</a:t>
            </a:r>
            <a:r>
              <a:rPr lang="en-US" sz="2600" dirty="0"/>
              <a:t> or </a:t>
            </a:r>
            <a:r>
              <a:rPr lang="en-US" sz="2600" dirty="0">
                <a:latin typeface="Comic Sans MS" panose="030F0702030302020204" pitchFamily="66" charset="0"/>
              </a:rPr>
              <a:t>is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The setter method's prefix must be </a:t>
            </a:r>
            <a:r>
              <a:rPr lang="en-US" sz="2600" dirty="0">
                <a:latin typeface="Comic Sans MS" panose="030F0702030302020204" pitchFamily="66" charset="0"/>
              </a:rPr>
              <a:t>set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The name of the property is </a:t>
            </a:r>
            <a:r>
              <a:rPr lang="en-US" sz="2600" i="1" dirty="0"/>
              <a:t>inferred</a:t>
            </a:r>
            <a:r>
              <a:rPr lang="en-US" sz="2600" dirty="0"/>
              <a:t> from getters and setters, not through any </a:t>
            </a:r>
            <a:r>
              <a:rPr lang="en-US" sz="2600" dirty="0" smtClean="0"/>
              <a:t>instance variables </a:t>
            </a:r>
            <a:r>
              <a:rPr lang="en-US" sz="2600" dirty="0"/>
              <a:t>in your class</a:t>
            </a:r>
            <a:r>
              <a:rPr lang="en-US" sz="2600" dirty="0" smtClean="0"/>
              <a:t>.</a:t>
            </a:r>
            <a:endParaRPr lang="en-US" sz="26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/>
              <a:t>Relationship B</a:t>
            </a:r>
            <a:r>
              <a:rPr lang="en-US" sz="3600" dirty="0" smtClean="0"/>
              <a:t>etween </a:t>
            </a:r>
            <a:r>
              <a:rPr lang="en-US" sz="3600" dirty="0"/>
              <a:t>P</a:t>
            </a:r>
            <a:r>
              <a:rPr lang="en-US" sz="3600" dirty="0" smtClean="0"/>
              <a:t>roperty </a:t>
            </a:r>
            <a:r>
              <a:rPr lang="en-US" sz="3600" dirty="0"/>
              <a:t>N</a:t>
            </a:r>
            <a:r>
              <a:rPr lang="en-US" sz="3600" dirty="0" smtClean="0"/>
              <a:t>ame and Setter/Getter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The name of the property is what you get when you strip off the prefix "</a:t>
            </a:r>
            <a:r>
              <a:rPr lang="en-US" sz="2800" dirty="0">
                <a:latin typeface="Comic Sans MS" panose="030F0702030302020204" pitchFamily="66" charset="0"/>
              </a:rPr>
              <a:t>get</a:t>
            </a:r>
            <a:r>
              <a:rPr lang="en-US" sz="2800" dirty="0"/>
              <a:t>" and "</a:t>
            </a:r>
            <a:r>
              <a:rPr lang="en-US" sz="2800" dirty="0">
                <a:latin typeface="Comic Sans MS" panose="030F0702030302020204" pitchFamily="66" charset="0"/>
              </a:rPr>
              <a:t>set</a:t>
            </a:r>
            <a:r>
              <a:rPr lang="en-US" sz="2800" dirty="0"/>
              <a:t>", and make the first character after that lower case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Why</a:t>
            </a:r>
          </a:p>
          <a:p>
            <a:pPr lvl="1"/>
            <a:r>
              <a:rPr lang="en-US" sz="2400" dirty="0" smtClean="0"/>
              <a:t>A setter/getter is exposed to outside tools.</a:t>
            </a:r>
          </a:p>
          <a:p>
            <a:pPr lvl="1"/>
            <a:r>
              <a:rPr lang="en-US" sz="2400" dirty="0" smtClean="0"/>
              <a:t>The name of any instance variable of a JavaBean is not exposed to outside tools.</a:t>
            </a:r>
          </a:p>
          <a:p>
            <a:pPr lvl="1"/>
            <a:r>
              <a:rPr lang="en-US" sz="2400" dirty="0" smtClean="0"/>
              <a:t>This rule supports the data binding.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79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Create a JavaBean in JSP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79" y="815388"/>
            <a:ext cx="8915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Use the </a:t>
            </a:r>
            <a:r>
              <a:rPr lang="en-US" sz="3000" dirty="0">
                <a:latin typeface="Comic Sans MS" panose="030F0702030302020204" pitchFamily="66" charset="0"/>
              </a:rPr>
              <a:t>&lt;</a:t>
            </a:r>
            <a:r>
              <a:rPr lang="en-US" sz="3000" dirty="0" err="1">
                <a:latin typeface="Comic Sans MS" panose="030F0702030302020204" pitchFamily="66" charset="0"/>
              </a:rPr>
              <a:t>jsp:useBean</a:t>
            </a:r>
            <a:r>
              <a:rPr lang="en-US" sz="3000" dirty="0">
                <a:latin typeface="Comic Sans MS" panose="030F0702030302020204" pitchFamily="66" charset="0"/>
              </a:rPr>
              <a:t>&gt; </a:t>
            </a:r>
            <a:r>
              <a:rPr lang="en-US" sz="3000" dirty="0"/>
              <a:t>tag</a:t>
            </a:r>
            <a:endParaRPr lang="en-US" sz="30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600" dirty="0"/>
              <a:t>A Java bean in </a:t>
            </a:r>
            <a:r>
              <a:rPr lang="en-US" sz="2600" dirty="0" smtClean="0"/>
              <a:t>a JSP </a:t>
            </a:r>
            <a:r>
              <a:rPr lang="en-US" sz="2600" dirty="0"/>
              <a:t>is any instantiated object</a:t>
            </a:r>
            <a:r>
              <a:rPr lang="en-US" sz="2600" dirty="0" smtClean="0"/>
              <a:t>.</a:t>
            </a:r>
          </a:p>
          <a:p>
            <a:pPr lvl="2"/>
            <a:r>
              <a:rPr lang="en-US" sz="2600" dirty="0" smtClean="0"/>
              <a:t>It does not need to follow the JavaBean specification.</a:t>
            </a:r>
          </a:p>
          <a:p>
            <a:pPr lvl="1"/>
            <a:r>
              <a:rPr lang="en-US" sz="2600" dirty="0" smtClean="0"/>
              <a:t>Syntax</a:t>
            </a:r>
          </a:p>
          <a:p>
            <a:pPr lvl="1"/>
            <a:endParaRPr lang="en-US" dirty="0"/>
          </a:p>
          <a:p>
            <a:pPr lvl="1"/>
            <a:r>
              <a:rPr lang="en-US" sz="2600" dirty="0"/>
              <a:t>It instantiates a class to create a bean, and this bean can then be accessed </a:t>
            </a:r>
            <a:r>
              <a:rPr lang="en-US" sz="2600" dirty="0" smtClean="0"/>
              <a:t>in:</a:t>
            </a:r>
          </a:p>
          <a:p>
            <a:pPr lvl="2"/>
            <a:r>
              <a:rPr lang="en-US" sz="2200" dirty="0" smtClean="0"/>
              <a:t>EL</a:t>
            </a:r>
          </a:p>
          <a:p>
            <a:pPr lvl="2"/>
            <a:r>
              <a:rPr lang="en-US" sz="2200" dirty="0" err="1"/>
              <a:t>s</a:t>
            </a:r>
            <a:r>
              <a:rPr lang="en-US" sz="2200" dirty="0" err="1" smtClean="0"/>
              <a:t>criplets</a:t>
            </a:r>
            <a:endParaRPr lang="en-US" sz="2200" dirty="0" smtClean="0"/>
          </a:p>
          <a:p>
            <a:pPr lvl="2"/>
            <a:r>
              <a:rPr lang="en-US" sz="2200" dirty="0" smtClean="0"/>
              <a:t>JSP expressions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831" y="2472678"/>
            <a:ext cx="906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jsp:useBean</a:t>
            </a:r>
            <a:r>
              <a:rPr lang="en-US" sz="2000" dirty="0">
                <a:latin typeface="Comic Sans MS" panose="030F0702030302020204" pitchFamily="66" charset="0"/>
              </a:rPr>
              <a:t> id</a:t>
            </a:r>
            <a:r>
              <a:rPr lang="en-US" sz="2000" dirty="0" smtClean="0">
                <a:latin typeface="Comic Sans MS" panose="030F0702030302020204" pitchFamily="66" charset="0"/>
              </a:rPr>
              <a:t>=“name" </a:t>
            </a:r>
            <a:r>
              <a:rPr lang="en-US" sz="2000" dirty="0">
                <a:latin typeface="Comic Sans MS" panose="030F0702030302020204" pitchFamily="66" charset="0"/>
              </a:rPr>
              <a:t>class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package.ClassName</a:t>
            </a:r>
            <a:r>
              <a:rPr lang="en-US" sz="2000" dirty="0" smtClean="0">
                <a:latin typeface="Comic Sans MS" panose="030F0702030302020204" pitchFamily="66" charset="0"/>
              </a:rPr>
              <a:t>" </a:t>
            </a:r>
            <a:r>
              <a:rPr lang="en-US" sz="2000" dirty="0">
                <a:latin typeface="Comic Sans MS" panose="030F0702030302020204" pitchFamily="66" charset="0"/>
              </a:rPr>
              <a:t>scope</a:t>
            </a:r>
            <a:r>
              <a:rPr lang="en-US" sz="2000" dirty="0" smtClean="0">
                <a:latin typeface="Comic Sans MS" panose="030F0702030302020204" pitchFamily="66" charset="0"/>
              </a:rPr>
              <a:t>=“</a:t>
            </a:r>
            <a:r>
              <a:rPr lang="en-US" sz="2000" dirty="0" err="1" smtClean="0">
                <a:latin typeface="Comic Sans MS" panose="030F0702030302020204" pitchFamily="66" charset="0"/>
              </a:rPr>
              <a:t>some_scope</a:t>
            </a:r>
            <a:r>
              <a:rPr lang="en-US" sz="2000" dirty="0" smtClean="0">
                <a:latin typeface="Comic Sans MS" panose="030F0702030302020204" pitchFamily="66" charset="0"/>
              </a:rPr>
              <a:t>" </a:t>
            </a:r>
            <a:r>
              <a:rPr lang="en-US" sz="2000" dirty="0">
                <a:latin typeface="Comic Sans MS" panose="030F0702030302020204" pitchFamily="66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40267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15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Load a Bean in a JSP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5" y="625213"/>
            <a:ext cx="8229600" cy="442300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Example</a:t>
            </a:r>
          </a:p>
          <a:p>
            <a:endParaRPr lang="en-US" dirty="0"/>
          </a:p>
          <a:p>
            <a:r>
              <a:rPr lang="en-US" sz="3000" dirty="0" smtClean="0"/>
              <a:t>Equivalent expression</a:t>
            </a:r>
          </a:p>
          <a:p>
            <a:endParaRPr lang="en-US" dirty="0"/>
          </a:p>
          <a:p>
            <a:r>
              <a:rPr lang="en-US" sz="3000" dirty="0" smtClean="0"/>
              <a:t>Additional options</a:t>
            </a:r>
          </a:p>
          <a:p>
            <a:pPr lvl="1"/>
            <a:r>
              <a:rPr lang="en-US" sz="2600" dirty="0" smtClean="0"/>
              <a:t>Specify a scope</a:t>
            </a:r>
          </a:p>
          <a:p>
            <a:pPr lvl="2"/>
            <a:r>
              <a:rPr lang="en-US" sz="2200" dirty="0" smtClean="0"/>
              <a:t>That can make the bean associated with more than just one page.</a:t>
            </a:r>
          </a:p>
          <a:p>
            <a:pPr lvl="1"/>
            <a:r>
              <a:rPr lang="en-US" sz="2600" dirty="0" smtClean="0"/>
              <a:t>Obtain a reference to the existing bean</a:t>
            </a:r>
          </a:p>
          <a:p>
            <a:pPr lvl="2"/>
            <a:r>
              <a:rPr lang="en-US" sz="2200" dirty="0" smtClean="0"/>
              <a:t>If no existing bean, create one;</a:t>
            </a:r>
          </a:p>
          <a:p>
            <a:pPr lvl="2"/>
            <a:r>
              <a:rPr lang="en-US" sz="2200" dirty="0" smtClean="0"/>
              <a:t>If there is an existing bean, return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6182" y="1104957"/>
            <a:ext cx="6782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&lt;</a:t>
            </a:r>
            <a:r>
              <a:rPr lang="en-US" sz="2400" dirty="0" err="1">
                <a:latin typeface="Comic Sans MS" panose="030F0702030302020204" pitchFamily="66" charset="0"/>
              </a:rPr>
              <a:t>jsp:useBean</a:t>
            </a:r>
            <a:r>
              <a:rPr lang="en-US" sz="2400" dirty="0">
                <a:latin typeface="Comic Sans MS" panose="030F0702030302020204" pitchFamily="66" charset="0"/>
              </a:rPr>
              <a:t> id</a:t>
            </a:r>
            <a:r>
              <a:rPr lang="en-US" sz="2400" dirty="0" smtClean="0">
                <a:latin typeface="Comic Sans MS" panose="030F0702030302020204" pitchFamily="66" charset="0"/>
              </a:rPr>
              <a:t>=“person" </a:t>
            </a:r>
            <a:r>
              <a:rPr lang="en-US" sz="2400" dirty="0">
                <a:latin typeface="Comic Sans MS" panose="030F0702030302020204" pitchFamily="66" charset="0"/>
              </a:rPr>
              <a:t>class</a:t>
            </a:r>
            <a:r>
              <a:rPr lang="en-US" sz="2400" dirty="0" smtClean="0">
                <a:latin typeface="Comic Sans MS" panose="030F0702030302020204" pitchFamily="66" charset="0"/>
              </a:rPr>
              <a:t>=“</a:t>
            </a:r>
            <a:r>
              <a:rPr lang="en-US" sz="2400" dirty="0" err="1" smtClean="0">
                <a:latin typeface="Comic Sans MS" panose="030F0702030302020204" pitchFamily="66" charset="0"/>
              </a:rPr>
              <a:t>foo.Person</a:t>
            </a:r>
            <a:r>
              <a:rPr lang="en-US" sz="2400" dirty="0" smtClean="0">
                <a:latin typeface="Comic Sans MS" panose="030F0702030302020204" pitchFamily="66" charset="0"/>
              </a:rPr>
              <a:t>" </a:t>
            </a:r>
            <a:r>
              <a:rPr lang="en-US" sz="2400" dirty="0">
                <a:latin typeface="Comic Sans MS" panose="030F0702030302020204" pitchFamily="66" charset="0"/>
              </a:rPr>
              <a:t>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6183" y="1998574"/>
            <a:ext cx="635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&lt;% </a:t>
            </a:r>
            <a:r>
              <a:rPr lang="en-US" sz="2400" dirty="0" err="1" smtClean="0">
                <a:latin typeface="Comic Sans MS" panose="030F0702030302020204" pitchFamily="66" charset="0"/>
              </a:rPr>
              <a:t>foo.Person</a:t>
            </a:r>
            <a:r>
              <a:rPr lang="en-US" sz="2400" dirty="0" smtClean="0">
                <a:latin typeface="Comic Sans MS" panose="030F0702030302020204" pitchFamily="66" charset="0"/>
              </a:rPr>
              <a:t> person = new </a:t>
            </a:r>
            <a:r>
              <a:rPr lang="en-US" sz="2400" dirty="0" err="1" smtClean="0">
                <a:latin typeface="Comic Sans MS" panose="030F0702030302020204" pitchFamily="66" charset="0"/>
              </a:rPr>
              <a:t>foo.Person</a:t>
            </a:r>
            <a:r>
              <a:rPr lang="en-US" sz="2400" dirty="0" smtClean="0">
                <a:latin typeface="Comic Sans MS" panose="030F0702030302020204" pitchFamily="66" charset="0"/>
              </a:rPr>
              <a:t>(); </a:t>
            </a:r>
            <a:r>
              <a:rPr lang="en-US" sz="2400" dirty="0">
                <a:latin typeface="Comic Sans MS" panose="030F0702030302020204" pitchFamily="66" charset="0"/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2477" y="2434993"/>
            <a:ext cx="465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u="sng" dirty="0" smtClean="0"/>
              <a:t>page</a:t>
            </a:r>
            <a:r>
              <a:rPr lang="en-US" sz="2400" dirty="0" smtClean="0"/>
              <a:t>, request, session, application)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29858" y="2923193"/>
            <a:ext cx="706582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10200" y="4436918"/>
            <a:ext cx="353291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4089553"/>
            <a:ext cx="33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create a new 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77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89496</TotalTime>
  <Words>779</Words>
  <Application>Microsoft Office PowerPoint</Application>
  <PresentationFormat>On-screen Show (16:9)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5. Using JavaBeans in JSP</vt:lpstr>
      <vt:lpstr>JavaBean Basics</vt:lpstr>
      <vt:lpstr>Serializable Objects in Scopes</vt:lpstr>
      <vt:lpstr>Develop Serializable Classes</vt:lpstr>
      <vt:lpstr>Define a JavaBean Class</vt:lpstr>
      <vt:lpstr>Naming Rules for JavaBeans</vt:lpstr>
      <vt:lpstr>Relationship Between Property Name and Setter/Getter</vt:lpstr>
      <vt:lpstr>Create a JavaBean in JSP</vt:lpstr>
      <vt:lpstr>Load a Bean in a JSP</vt:lpstr>
      <vt:lpstr>Set Bean Properties</vt:lpstr>
      <vt:lpstr>Get Bean Properties</vt:lpstr>
      <vt:lpstr>Associate Individual Properties  with Input Parameters</vt:lpstr>
      <vt:lpstr>Associate All Properties  with Input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778</cp:revision>
  <cp:lastPrinted>2017-02-02T07:19:31Z</cp:lastPrinted>
  <dcterms:created xsi:type="dcterms:W3CDTF">2017-01-17T05:06:53Z</dcterms:created>
  <dcterms:modified xsi:type="dcterms:W3CDTF">2019-10-07T03:16:31Z</dcterms:modified>
</cp:coreProperties>
</file>