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JSP Expression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228600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</a:t>
            </a:r>
            <a:r>
              <a:rPr lang="en-US" sz="2400" dirty="0" smtClean="0"/>
              <a:t> 2019, </a:t>
            </a:r>
            <a:r>
              <a:rPr lang="en-US" sz="2400" dirty="0" smtClean="0"/>
              <a:t>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4384966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r>
              <a:rPr lang="en-US" sz="2400" dirty="0" smtClean="0"/>
              <a:t>/(14-16)/2019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566550"/>
            <a:ext cx="206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</a:t>
            </a:r>
            <a:r>
              <a:rPr lang="en-US" sz="3200" dirty="0"/>
              <a:t>6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507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Request </a:t>
            </a:r>
            <a:r>
              <a:rPr lang="en-US" sz="3600" dirty="0" smtClean="0"/>
              <a:t>Parameters </a:t>
            </a:r>
            <a:r>
              <a:rPr lang="en-US" sz="3600" dirty="0"/>
              <a:t>in 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7415"/>
            <a:ext cx="8763000" cy="3771900"/>
          </a:xfrm>
        </p:spPr>
        <p:txBody>
          <a:bodyPr>
            <a:norm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hen </a:t>
            </a:r>
            <a:r>
              <a:rPr lang="en-US" sz="2800" dirty="0"/>
              <a:t>you know you have only one </a:t>
            </a:r>
            <a:r>
              <a:rPr lang="en-US" sz="2800" dirty="0" smtClean="0"/>
              <a:t>parameter value </a:t>
            </a:r>
            <a:r>
              <a:rPr lang="en-US" sz="2800" dirty="0"/>
              <a:t>for that particular parameter </a:t>
            </a:r>
            <a:r>
              <a:rPr lang="en-US" sz="2800" dirty="0" smtClean="0"/>
              <a:t>name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/>
              <a:t>t</a:t>
            </a:r>
            <a:r>
              <a:rPr lang="en-US" sz="2400" dirty="0" smtClean="0"/>
              <a:t>he</a:t>
            </a:r>
            <a:r>
              <a:rPr lang="en-US" sz="2400" dirty="0"/>
              <a:t> </a:t>
            </a:r>
            <a:r>
              <a:rPr lang="en-US" sz="2400" dirty="0" err="1">
                <a:latin typeface="Comic Sans MS" panose="030F0702030302020204" pitchFamily="66" charset="0"/>
              </a:rPr>
              <a:t>param</a:t>
            </a:r>
            <a:r>
              <a:rPr lang="en-US" sz="2400" dirty="0"/>
              <a:t> implicit </a:t>
            </a:r>
            <a:r>
              <a:rPr lang="en-US" sz="2400" dirty="0" smtClean="0"/>
              <a:t>object</a:t>
            </a:r>
          </a:p>
          <a:p>
            <a:pPr lvl="1"/>
            <a:r>
              <a:rPr lang="en-US" sz="2400" dirty="0" smtClean="0"/>
              <a:t>Example: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hen </a:t>
            </a:r>
            <a:r>
              <a:rPr lang="en-US" sz="2800" dirty="0"/>
              <a:t>you might have more than one parameter value for a given parameter </a:t>
            </a:r>
            <a:r>
              <a:rPr lang="en-US" sz="2800" dirty="0" smtClean="0"/>
              <a:t>name</a:t>
            </a:r>
          </a:p>
          <a:p>
            <a:pPr lvl="1"/>
            <a:r>
              <a:rPr lang="en-US" sz="2400" dirty="0" smtClean="0"/>
              <a:t>Use the</a:t>
            </a:r>
            <a:r>
              <a:rPr lang="en-US" sz="2400" dirty="0"/>
              <a:t> </a:t>
            </a:r>
            <a:r>
              <a:rPr lang="en-US" sz="2400" dirty="0" err="1" smtClean="0">
                <a:latin typeface="Comic Sans MS" panose="030F0702030302020204" pitchFamily="66" charset="0"/>
              </a:rPr>
              <a:t>paramValues</a:t>
            </a:r>
            <a:r>
              <a:rPr lang="en-US" sz="2400" dirty="0" smtClean="0"/>
              <a:t> implicit object</a:t>
            </a:r>
          </a:p>
          <a:p>
            <a:pPr lvl="1"/>
            <a:r>
              <a:rPr lang="en-US" sz="2400" dirty="0" smtClean="0"/>
              <a:t>Example: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10244" y="2160500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${param.name}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6841" y="3997537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${</a:t>
            </a:r>
            <a:r>
              <a:rPr lang="en-US" sz="2400" dirty="0" err="1">
                <a:latin typeface="Comic Sans MS" panose="030F0702030302020204" pitchFamily="66" charset="0"/>
              </a:rPr>
              <a:t>paramValues.food</a:t>
            </a:r>
            <a:r>
              <a:rPr lang="en-US" sz="2400" dirty="0">
                <a:latin typeface="Comic Sans MS" panose="030F0702030302020204" pitchFamily="66" charset="0"/>
              </a:rPr>
              <a:t>[0]}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36841" y="4459202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${</a:t>
            </a:r>
            <a:r>
              <a:rPr lang="en-US" sz="2400" dirty="0" err="1" smtClean="0">
                <a:latin typeface="Comic Sans MS" panose="030F0702030302020204" pitchFamily="66" charset="0"/>
              </a:rPr>
              <a:t>paramValues.food</a:t>
            </a:r>
            <a:r>
              <a:rPr lang="en-US" sz="2400" dirty="0" smtClean="0">
                <a:latin typeface="Comic Sans MS" panose="030F0702030302020204" pitchFamily="66" charset="0"/>
              </a:rPr>
              <a:t>[1]}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70083" y="2424034"/>
            <a:ext cx="497877" cy="171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67960" y="1911927"/>
            <a:ext cx="350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the parameter name 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ontain a space character?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655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19" y="-163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Typical Ways to Use EL Expressions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48" y="742950"/>
            <a:ext cx="8839200" cy="45148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Within </a:t>
            </a:r>
            <a:r>
              <a:rPr lang="en-US" sz="3000" dirty="0"/>
              <a:t>simple literal text </a:t>
            </a:r>
            <a:r>
              <a:rPr lang="en-US" sz="3000" dirty="0" smtClean="0"/>
              <a:t>in a JSP:</a:t>
            </a:r>
          </a:p>
          <a:p>
            <a:pPr lvl="1"/>
            <a:r>
              <a:rPr lang="en-US" sz="2600" dirty="0" smtClean="0"/>
              <a:t>Example:</a:t>
            </a:r>
          </a:p>
          <a:p>
            <a:r>
              <a:rPr lang="en-US" sz="3000" dirty="0" smtClean="0"/>
              <a:t>Within </a:t>
            </a:r>
            <a:r>
              <a:rPr lang="en-US" sz="3000" dirty="0"/>
              <a:t>standard HTML tag </a:t>
            </a:r>
            <a:r>
              <a:rPr lang="en-US" sz="3000" dirty="0" smtClean="0"/>
              <a:t>attributes:</a:t>
            </a:r>
          </a:p>
          <a:p>
            <a:pPr lvl="1"/>
            <a:r>
              <a:rPr lang="en-US" sz="2600" dirty="0" smtClean="0"/>
              <a:t>Example:</a:t>
            </a:r>
          </a:p>
          <a:p>
            <a:r>
              <a:rPr lang="en-US" sz="3000" dirty="0"/>
              <a:t>With JavaScript </a:t>
            </a:r>
            <a:r>
              <a:rPr lang="en-US" sz="3000" dirty="0" smtClean="0"/>
              <a:t>code:</a:t>
            </a:r>
          </a:p>
          <a:p>
            <a:pPr lvl="1"/>
            <a:r>
              <a:rPr lang="en-US" sz="2600" dirty="0" smtClean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sz="3000" dirty="0"/>
              <a:t>Within CSS </a:t>
            </a:r>
            <a:r>
              <a:rPr lang="en-US" sz="3000" dirty="0" smtClean="0"/>
              <a:t>rules:</a:t>
            </a:r>
          </a:p>
          <a:p>
            <a:pPr lvl="1"/>
            <a:r>
              <a:rPr lang="en-US" sz="2600" dirty="0" smtClean="0"/>
              <a:t>Example: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200150"/>
            <a:ext cx="4727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The user will see </a:t>
            </a:r>
            <a:r>
              <a:rPr lang="en-US" sz="2400" dirty="0" smtClean="0">
                <a:latin typeface="Comic Sans MS" panose="030F0702030302020204" pitchFamily="66" charset="0"/>
              </a:rPr>
              <a:t>${</a:t>
            </a:r>
            <a:r>
              <a:rPr lang="en-US" sz="2400" dirty="0">
                <a:latin typeface="Comic Sans MS" panose="030F0702030302020204" pitchFamily="66" charset="0"/>
              </a:rPr>
              <a:t>expr1} </a:t>
            </a:r>
            <a:r>
              <a:rPr lang="en-US" sz="2400" dirty="0" smtClean="0">
                <a:latin typeface="Comic Sans MS" panose="030F0702030302020204" pitchFamily="66" charset="0"/>
              </a:rPr>
              <a:t>text.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0191" y="2101588"/>
            <a:ext cx="5982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&lt;input type="text" name</a:t>
            </a:r>
            <a:r>
              <a:rPr lang="en-US" sz="2000" dirty="0" smtClean="0">
                <a:latin typeface="Comic Sans MS" panose="030F0702030302020204" pitchFamily="66" charset="0"/>
              </a:rPr>
              <a:t>=“nm" </a:t>
            </a:r>
            <a:r>
              <a:rPr lang="en-US" sz="2000" dirty="0">
                <a:latin typeface="Comic Sans MS" panose="030F0702030302020204" pitchFamily="66" charset="0"/>
              </a:rPr>
              <a:t>value</a:t>
            </a:r>
            <a:r>
              <a:rPr lang="en-US" sz="2000" dirty="0" smtClean="0">
                <a:latin typeface="Comic Sans MS" panose="030F0702030302020204" pitchFamily="66" charset="0"/>
              </a:rPr>
              <a:t>="${</a:t>
            </a:r>
            <a:r>
              <a:rPr lang="en-US" sz="2000" dirty="0">
                <a:latin typeface="Comic Sans MS" panose="030F0702030302020204" pitchFamily="66" charset="0"/>
              </a:rPr>
              <a:t>expr}" 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98964" y="2944697"/>
            <a:ext cx="42915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&lt;script type="text/</a:t>
            </a:r>
            <a:r>
              <a:rPr lang="en-US" sz="2000" dirty="0" err="1">
                <a:latin typeface="Comic Sans MS" panose="030F0702030302020204" pitchFamily="66" charset="0"/>
              </a:rPr>
              <a:t>javascript</a:t>
            </a:r>
            <a:r>
              <a:rPr lang="en-US" sz="2000" dirty="0" smtClean="0">
                <a:latin typeface="Comic Sans MS" panose="030F0702030302020204" pitchFamily="66" charset="0"/>
              </a:rPr>
              <a:t>"&gt;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</a:t>
            </a:r>
            <a:r>
              <a:rPr lang="en-US" sz="2000" dirty="0" err="1">
                <a:latin typeface="Comic Sans MS" panose="030F0702030302020204" pitchFamily="66" charset="0"/>
              </a:rPr>
              <a:t>var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employeeName</a:t>
            </a:r>
            <a:r>
              <a:rPr lang="en-US" sz="2000" dirty="0">
                <a:latin typeface="Comic Sans MS" panose="030F0702030302020204" pitchFamily="66" charset="0"/>
              </a:rPr>
              <a:t> = </a:t>
            </a:r>
            <a:r>
              <a:rPr lang="en-US" sz="2000" dirty="0" smtClean="0">
                <a:latin typeface="Comic Sans MS" panose="030F0702030302020204" pitchFamily="66" charset="0"/>
              </a:rPr>
              <a:t>′${</a:t>
            </a:r>
            <a:r>
              <a:rPr lang="en-US" sz="2000" dirty="0">
                <a:latin typeface="Comic Sans MS" panose="030F0702030302020204" pitchFamily="66" charset="0"/>
              </a:rPr>
              <a:t>expr1}′;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</a:t>
            </a:r>
            <a:r>
              <a:rPr lang="en-US" sz="2000" dirty="0" err="1">
                <a:latin typeface="Comic Sans MS" panose="030F0702030302020204" pitchFamily="66" charset="0"/>
              </a:rPr>
              <a:t>var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numericValue</a:t>
            </a:r>
            <a:r>
              <a:rPr lang="en-US" sz="2000" dirty="0">
                <a:latin typeface="Comic Sans MS" panose="030F0702030302020204" pitchFamily="66" charset="0"/>
              </a:rPr>
              <a:t> = </a:t>
            </a:r>
            <a:r>
              <a:rPr lang="en-US" sz="2000" dirty="0" smtClean="0">
                <a:latin typeface="Comic Sans MS" panose="030F0702030302020204" pitchFamily="66" charset="0"/>
              </a:rPr>
              <a:t>${</a:t>
            </a:r>
            <a:r>
              <a:rPr lang="en-US" sz="2000" dirty="0">
                <a:latin typeface="Comic Sans MS" panose="030F0702030302020204" pitchFamily="66" charset="0"/>
              </a:rPr>
              <a:t>expr3};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&lt;/script&gt;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7131" y="3820061"/>
            <a:ext cx="2412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&lt;style type="text/</a:t>
            </a:r>
            <a:r>
              <a:rPr lang="en-US" sz="1600" dirty="0" err="1">
                <a:latin typeface="Comic Sans MS" panose="030F0702030302020204" pitchFamily="66" charset="0"/>
              </a:rPr>
              <a:t>css</a:t>
            </a:r>
            <a:r>
              <a:rPr lang="en-US" sz="1600" dirty="0">
                <a:latin typeface="Comic Sans MS" panose="030F0702030302020204" pitchFamily="66" charset="0"/>
              </a:rPr>
              <a:t>"&gt;</a:t>
            </a:r>
            <a:br>
              <a:rPr lang="en-US" sz="1600" dirty="0">
                <a:latin typeface="Comic Sans MS" panose="030F0702030302020204" pitchFamily="66" charset="0"/>
              </a:rPr>
            </a:br>
            <a:r>
              <a:rPr lang="en-US" sz="1600" dirty="0">
                <a:latin typeface="Comic Sans MS" panose="030F0702030302020204" pitchFamily="66" charset="0"/>
              </a:rPr>
              <a:t>    </a:t>
            </a:r>
            <a:r>
              <a:rPr lang="en-US" sz="1600" dirty="0" err="1">
                <a:latin typeface="Comic Sans MS" panose="030F0702030302020204" pitchFamily="66" charset="0"/>
              </a:rPr>
              <a:t>span.error</a:t>
            </a:r>
            <a:r>
              <a:rPr lang="en-US" sz="1600" dirty="0">
                <a:latin typeface="Comic Sans MS" panose="030F0702030302020204" pitchFamily="66" charset="0"/>
              </a:rPr>
              <a:t> {</a:t>
            </a:r>
            <a:br>
              <a:rPr lang="en-US" sz="1600" dirty="0">
                <a:latin typeface="Comic Sans MS" panose="030F0702030302020204" pitchFamily="66" charset="0"/>
              </a:rPr>
            </a:br>
            <a:r>
              <a:rPr lang="en-US" sz="1600" dirty="0">
                <a:latin typeface="Comic Sans MS" panose="030F0702030302020204" pitchFamily="66" charset="0"/>
              </a:rPr>
              <a:t>        color: </a:t>
            </a:r>
            <a:r>
              <a:rPr lang="en-US" sz="1600" dirty="0" smtClean="0">
                <a:latin typeface="Comic Sans MS" panose="030F0702030302020204" pitchFamily="66" charset="0"/>
              </a:rPr>
              <a:t>${</a:t>
            </a:r>
            <a:r>
              <a:rPr lang="en-US" sz="1600" dirty="0">
                <a:latin typeface="Comic Sans MS" panose="030F0702030302020204" pitchFamily="66" charset="0"/>
              </a:rPr>
              <a:t>expr1};</a:t>
            </a:r>
            <a:br>
              <a:rPr lang="en-US" sz="1600" dirty="0">
                <a:latin typeface="Comic Sans MS" panose="030F0702030302020204" pitchFamily="66" charset="0"/>
              </a:rPr>
            </a:br>
            <a:r>
              <a:rPr lang="en-US" sz="1600" dirty="0">
                <a:latin typeface="Comic Sans MS" panose="030F0702030302020204" pitchFamily="66" charset="0"/>
              </a:rPr>
              <a:t>    }</a:t>
            </a:r>
            <a:br>
              <a:rPr lang="en-US" sz="1600" dirty="0">
                <a:latin typeface="Comic Sans MS" panose="030F0702030302020204" pitchFamily="66" charset="0"/>
              </a:rPr>
            </a:br>
            <a:r>
              <a:rPr lang="en-US" sz="1600" dirty="0">
                <a:latin typeface="Comic Sans MS" panose="030F0702030302020204" pitchFamily="66" charset="0"/>
              </a:rPr>
              <a:t>&lt;/script&gt;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590893" y="1000875"/>
            <a:ext cx="497876" cy="2319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0095" y="587955"/>
            <a:ext cx="2871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need to get into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Java environment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Handle </a:t>
            </a:r>
            <a:r>
              <a:rPr lang="en-US" sz="3600" dirty="0" smtClean="0">
                <a:latin typeface="Comic Sans MS" panose="030F0702030302020204" pitchFamily="66" charset="0"/>
              </a:rPr>
              <a:t>NULL</a:t>
            </a:r>
            <a:r>
              <a:rPr lang="en-US" sz="3600" dirty="0" smtClean="0"/>
              <a:t> </a:t>
            </a:r>
            <a:r>
              <a:rPr lang="en-US" sz="3600" dirty="0"/>
              <a:t>V</a:t>
            </a:r>
            <a:r>
              <a:rPr lang="en-US" sz="3600" dirty="0" smtClean="0"/>
              <a:t>alues in 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9150"/>
            <a:ext cx="8686800" cy="4114800"/>
          </a:xfrm>
        </p:spPr>
        <p:txBody>
          <a:bodyPr>
            <a:normAutofit/>
          </a:bodyPr>
          <a:lstStyle/>
          <a:p>
            <a:r>
              <a:rPr lang="en-US" sz="2800" dirty="0"/>
              <a:t>EL is </a:t>
            </a:r>
            <a:r>
              <a:rPr lang="en-US" sz="2800" dirty="0" smtClean="0">
                <a:latin typeface="Comic Sans MS" panose="030F0702030302020204" pitchFamily="66" charset="0"/>
              </a:rPr>
              <a:t>NULL</a:t>
            </a:r>
            <a:r>
              <a:rPr lang="en-US" sz="2800" dirty="0" smtClean="0"/>
              <a:t>-friendly.</a:t>
            </a:r>
          </a:p>
          <a:p>
            <a:pPr lvl="1"/>
            <a:r>
              <a:rPr lang="en-US" sz="2400" dirty="0"/>
              <a:t>It handles unknown or </a:t>
            </a:r>
            <a:r>
              <a:rPr lang="en-US" sz="2400" dirty="0">
                <a:latin typeface="Comic Sans MS" panose="030F0702030302020204" pitchFamily="66" charset="0"/>
              </a:rPr>
              <a:t>NULL</a:t>
            </a:r>
            <a:r>
              <a:rPr lang="en-US" sz="2400" dirty="0" smtClean="0"/>
              <a:t> </a:t>
            </a:r>
            <a:r>
              <a:rPr lang="en-US" sz="2400" dirty="0"/>
              <a:t>values so that the page still </a:t>
            </a:r>
            <a:r>
              <a:rPr lang="en-US" sz="2400" dirty="0" smtClean="0"/>
              <a:t>displays without complain, </a:t>
            </a:r>
            <a:r>
              <a:rPr lang="en-US" sz="2400" dirty="0"/>
              <a:t>even if it can′t find an attribute/property/key with the name in the expression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Interpreting </a:t>
            </a:r>
            <a:r>
              <a:rPr lang="en-US" sz="2400" dirty="0" smtClean="0">
                <a:latin typeface="Comic Sans MS" panose="030F0702030302020204" pitchFamily="66" charset="0"/>
              </a:rPr>
              <a:t>NULL</a:t>
            </a:r>
            <a:r>
              <a:rPr lang="en-US" sz="2400" dirty="0" smtClean="0"/>
              <a:t> values</a:t>
            </a:r>
          </a:p>
          <a:p>
            <a:pPr lvl="2"/>
            <a:r>
              <a:rPr lang="en-US" sz="2000" dirty="0"/>
              <a:t>In arithmetic, EL treats the </a:t>
            </a:r>
            <a:r>
              <a:rPr lang="en-US" sz="2000" dirty="0">
                <a:latin typeface="Comic Sans MS" panose="030F0702030302020204" pitchFamily="66" charset="0"/>
              </a:rPr>
              <a:t>NULL</a:t>
            </a:r>
            <a:r>
              <a:rPr lang="en-US" sz="2000" dirty="0" smtClean="0"/>
              <a:t> </a:t>
            </a:r>
            <a:r>
              <a:rPr lang="en-US" sz="2000" dirty="0"/>
              <a:t>value as </a:t>
            </a:r>
            <a:r>
              <a:rPr lang="en-US" sz="2000" dirty="0">
                <a:latin typeface="Comic Sans MS" panose="030F0702030302020204" pitchFamily="66" charset="0"/>
              </a:rPr>
              <a:t>0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/>
              <a:t>In logical expressions, EL treats the </a:t>
            </a:r>
            <a:r>
              <a:rPr lang="en-US" sz="2000" dirty="0">
                <a:latin typeface="Comic Sans MS" panose="030F0702030302020204" pitchFamily="66" charset="0"/>
              </a:rPr>
              <a:t>NULL</a:t>
            </a:r>
            <a:r>
              <a:rPr lang="en-US" sz="2000" dirty="0" smtClean="0"/>
              <a:t> </a:t>
            </a:r>
            <a:r>
              <a:rPr lang="en-US" sz="2000" dirty="0"/>
              <a:t>value as </a:t>
            </a:r>
            <a:r>
              <a:rPr lang="en-US" sz="2000" dirty="0" smtClean="0">
                <a:latin typeface="Comic Sans MS" panose="030F0702030302020204" pitchFamily="66" charset="0"/>
              </a:rPr>
              <a:t>false</a:t>
            </a:r>
            <a:r>
              <a:rPr lang="en-US" sz="2000" dirty="0" smtClean="0"/>
              <a:t>.</a:t>
            </a:r>
          </a:p>
          <a:p>
            <a:pPr lvl="1"/>
            <a:r>
              <a:rPr lang="en-US" sz="2400" dirty="0" smtClean="0"/>
              <a:t>When does it complain?</a:t>
            </a:r>
          </a:p>
          <a:p>
            <a:pPr lvl="2"/>
            <a:r>
              <a:rPr lang="en-US" dirty="0" smtClean="0"/>
              <a:t>Never complain?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How the EL </a:t>
            </a:r>
            <a:r>
              <a:rPr lang="en-US" sz="3600" dirty="0" smtClean="0"/>
              <a:t>Evaluator Resolves 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00100"/>
            <a:ext cx="8915400" cy="42862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Using </a:t>
            </a:r>
            <a:r>
              <a:rPr lang="en-US" sz="3000" dirty="0"/>
              <a:t>the following procedure</a:t>
            </a:r>
            <a:r>
              <a:rPr lang="en-US" sz="3000" dirty="0" smtClean="0"/>
              <a:t>: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heck </a:t>
            </a:r>
            <a:r>
              <a:rPr lang="en-US" sz="2600" dirty="0"/>
              <a:t>if the variable is one of the 11 implicit variables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/>
              <a:t>If the variable is not one of the 11 implicit </a:t>
            </a:r>
            <a:r>
              <a:rPr lang="en-US" sz="2600" dirty="0" smtClean="0"/>
              <a:t>variables,</a:t>
            </a:r>
          </a:p>
          <a:p>
            <a:pPr lvl="2"/>
            <a:r>
              <a:rPr lang="en-US" sz="2200" dirty="0" smtClean="0"/>
              <a:t>look </a:t>
            </a:r>
            <a:r>
              <a:rPr lang="en-US" sz="2200" dirty="0"/>
              <a:t>for an attribute in the page scope that has the same name (case-sensitive) as the variable</a:t>
            </a:r>
            <a:r>
              <a:rPr lang="en-US" sz="2200" dirty="0" smtClean="0"/>
              <a:t>.</a:t>
            </a:r>
          </a:p>
          <a:p>
            <a:pPr lvl="1"/>
            <a:r>
              <a:rPr lang="en-US" sz="2600" dirty="0" smtClean="0"/>
              <a:t>If no </a:t>
            </a:r>
            <a:r>
              <a:rPr lang="en-US" sz="2600" dirty="0"/>
              <a:t>matching </a:t>
            </a:r>
            <a:r>
              <a:rPr lang="en-US" sz="2600" dirty="0" smtClean="0"/>
              <a:t>for page </a:t>
            </a:r>
            <a:r>
              <a:rPr lang="en-US" sz="2600" dirty="0"/>
              <a:t>attribute</a:t>
            </a:r>
            <a:r>
              <a:rPr lang="en-US" sz="2600" dirty="0" smtClean="0"/>
              <a:t>,</a:t>
            </a:r>
          </a:p>
          <a:p>
            <a:pPr lvl="2"/>
            <a:r>
              <a:rPr lang="en-US" sz="2200" dirty="0" smtClean="0"/>
              <a:t>look </a:t>
            </a:r>
            <a:r>
              <a:rPr lang="en-US" sz="2200" dirty="0"/>
              <a:t>for a request attribute</a:t>
            </a:r>
            <a:r>
              <a:rPr lang="en-US" sz="2200" dirty="0" smtClean="0"/>
              <a:t>.</a:t>
            </a:r>
          </a:p>
          <a:p>
            <a:pPr lvl="1"/>
            <a:r>
              <a:rPr lang="en-US" sz="2600" dirty="0" smtClean="0"/>
              <a:t>Look </a:t>
            </a:r>
            <a:r>
              <a:rPr lang="en-US" sz="2600" dirty="0"/>
              <a:t>for a session attribute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Look </a:t>
            </a:r>
            <a:r>
              <a:rPr lang="en-US" sz="2600" dirty="0"/>
              <a:t>for an application attribute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If </a:t>
            </a:r>
            <a:r>
              <a:rPr lang="en-US" sz="2600" dirty="0"/>
              <a:t>it finds no implicit variable or attribute matching the variable name, </a:t>
            </a:r>
            <a:r>
              <a:rPr lang="en-US" sz="2600" u="sng" dirty="0"/>
              <a:t>it raises an error</a:t>
            </a:r>
            <a:r>
              <a:rPr lang="en-US" sz="2600" dirty="0"/>
              <a:t>.</a:t>
            </a:r>
            <a:endParaRPr lang="en-US" sz="2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962402" y="4800600"/>
            <a:ext cx="609599" cy="1221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1" y="4681835"/>
            <a:ext cx="2332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Need to clarify it.</a:t>
            </a:r>
          </a:p>
        </p:txBody>
      </p:sp>
    </p:spTree>
    <p:extLst>
      <p:ext uri="{BB962C8B-B14F-4D97-AF65-F5344CB8AC3E}">
        <p14:creationId xmlns:p14="http://schemas.microsoft.com/office/powerpoint/2010/main" val="33894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Expression Language Make It Simple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7250"/>
            <a:ext cx="8534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Format of EL expressions</a:t>
            </a:r>
          </a:p>
          <a:p>
            <a:pPr lvl="1"/>
            <a:r>
              <a:rPr lang="en-US" sz="2600" dirty="0"/>
              <a:t>EL expressions are always within curly braces, and prefixed with the dollar </a:t>
            </a:r>
            <a:r>
              <a:rPr lang="en-US" sz="2600" dirty="0" smtClean="0"/>
              <a:t>sign.</a:t>
            </a:r>
          </a:p>
          <a:p>
            <a:pPr lvl="2"/>
            <a:r>
              <a:rPr lang="en-US" sz="2200" dirty="0" smtClean="0">
                <a:latin typeface="Comic Sans MS" panose="030F0702030302020204" pitchFamily="66" charset="0"/>
              </a:rPr>
              <a:t>${person.name}</a:t>
            </a:r>
          </a:p>
          <a:p>
            <a:pPr lvl="2"/>
            <a:endParaRPr lang="en-US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600" dirty="0"/>
              <a:t>The first named variable in the expression is either an implicit object or an attribute.</a:t>
            </a:r>
            <a:endParaRPr lang="en-US" sz="2600" dirty="0" smtClean="0"/>
          </a:p>
          <a:p>
            <a:r>
              <a:rPr lang="en-US" sz="3000" dirty="0" smtClean="0"/>
              <a:t>Another (newer) version of EL</a:t>
            </a:r>
          </a:p>
          <a:p>
            <a:pPr lvl="1"/>
            <a:r>
              <a:rPr lang="en-US" sz="2600" dirty="0"/>
              <a:t>A variable followed by a bracket in an EL expression</a:t>
            </a:r>
          </a:p>
          <a:p>
            <a:pPr lvl="2"/>
            <a:r>
              <a:rPr lang="en-US" sz="2200" dirty="0" smtClean="0"/>
              <a:t>Example: </a:t>
            </a:r>
            <a:r>
              <a:rPr lang="en-US" sz="2200" dirty="0">
                <a:latin typeface="Comic Sans MS" panose="030F0702030302020204" pitchFamily="66" charset="0"/>
              </a:rPr>
              <a:t>${</a:t>
            </a:r>
            <a:r>
              <a:rPr lang="en-US" sz="2200" dirty="0" smtClean="0">
                <a:latin typeface="Comic Sans MS" panose="030F0702030302020204" pitchFamily="66" charset="0"/>
              </a:rPr>
              <a:t>person[“name”]}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545125" y="4614863"/>
            <a:ext cx="382052" cy="1428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54928" y="4604472"/>
            <a:ext cx="3828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(allow a space character in it)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429000" y="2226556"/>
            <a:ext cx="437482" cy="165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23855" y="2219712"/>
            <a:ext cx="3774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(no space character allowed)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294909" y="3058392"/>
            <a:ext cx="4068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(How about a bean reference?)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4976" y="3411681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(See L5S8, S11)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859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 Goal and Priority of Scopes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763000" cy="40005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Design goal:</a:t>
            </a:r>
          </a:p>
          <a:p>
            <a:pPr lvl="1"/>
            <a:r>
              <a:rPr lang="en-US" sz="2600" dirty="0"/>
              <a:t>EL is not designed to replace Java; instead, it is designed to provide you with the tools you need to create JSPs without Java.</a:t>
            </a:r>
          </a:p>
          <a:p>
            <a:r>
              <a:rPr lang="en-US" sz="3000" dirty="0" smtClean="0"/>
              <a:t>Priority </a:t>
            </a:r>
            <a:r>
              <a:rPr lang="en-US" sz="3000" dirty="0"/>
              <a:t>of various </a:t>
            </a:r>
            <a:r>
              <a:rPr lang="en-US" sz="3000" dirty="0" smtClean="0"/>
              <a:t>scopes</a:t>
            </a:r>
          </a:p>
          <a:p>
            <a:pPr lvl="1"/>
            <a:r>
              <a:rPr lang="en-US" sz="2600" dirty="0"/>
              <a:t>The EL engine looks for implicitly scoped variables first in the </a:t>
            </a:r>
            <a:r>
              <a:rPr lang="en-US" sz="2600" u="sng" dirty="0"/>
              <a:t>page</a:t>
            </a:r>
            <a:r>
              <a:rPr lang="en-US" sz="2600" dirty="0"/>
              <a:t> scope and then in the </a:t>
            </a:r>
            <a:r>
              <a:rPr lang="en-US" sz="2600" u="sng" dirty="0"/>
              <a:t>request</a:t>
            </a:r>
            <a:r>
              <a:rPr lang="en-US" sz="2600" dirty="0"/>
              <a:t>, </a:t>
            </a:r>
            <a:r>
              <a:rPr lang="en-US" sz="2600" u="sng" dirty="0"/>
              <a:t>session</a:t>
            </a:r>
            <a:r>
              <a:rPr lang="en-US" sz="2600" dirty="0"/>
              <a:t>, and </a:t>
            </a:r>
            <a:r>
              <a:rPr lang="en-US" sz="2600" u="sng" dirty="0"/>
              <a:t>application</a:t>
            </a:r>
            <a:r>
              <a:rPr lang="en-US" sz="2600" dirty="0"/>
              <a:t> scopes, in that order</a:t>
            </a:r>
            <a:r>
              <a:rPr lang="en-US" sz="2600" dirty="0" smtClean="0"/>
              <a:t>.</a:t>
            </a:r>
          </a:p>
          <a:p>
            <a:r>
              <a:rPr lang="en-US" sz="3000" dirty="0"/>
              <a:t>No public field </a:t>
            </a:r>
            <a:r>
              <a:rPr lang="en-US" sz="3000" dirty="0" smtClean="0"/>
              <a:t>access</a:t>
            </a:r>
          </a:p>
          <a:p>
            <a:pPr lvl="1"/>
            <a:r>
              <a:rPr lang="en-US" sz="2600" dirty="0"/>
              <a:t>You cannot access public fields from EL expressions.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Dot Operator in 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71500"/>
            <a:ext cx="8763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Left-hand variable of an EL expression</a:t>
            </a:r>
          </a:p>
          <a:p>
            <a:pPr lvl="1"/>
            <a:r>
              <a:rPr lang="en-US" sz="2600" dirty="0"/>
              <a:t>If the expression has a variable followed by a </a:t>
            </a:r>
            <a:r>
              <a:rPr lang="en-US" sz="2600" u="sng" dirty="0"/>
              <a:t>dot</a:t>
            </a:r>
            <a:r>
              <a:rPr lang="en-US" sz="2600" dirty="0"/>
              <a:t>, the left-hand variable must be a </a:t>
            </a:r>
            <a:r>
              <a:rPr lang="en-US" sz="2600" u="sng" dirty="0">
                <a:latin typeface="Comic Sans MS" panose="030F0702030302020204" pitchFamily="66" charset="0"/>
              </a:rPr>
              <a:t>Map</a:t>
            </a:r>
            <a:r>
              <a:rPr lang="en-US" sz="2600" u="sng" dirty="0"/>
              <a:t> </a:t>
            </a:r>
            <a:r>
              <a:rPr lang="en-US" sz="2600" u="sng" dirty="0" smtClean="0"/>
              <a:t>object </a:t>
            </a:r>
            <a:r>
              <a:rPr lang="en-US" sz="2600" dirty="0" smtClean="0"/>
              <a:t>or </a:t>
            </a:r>
            <a:r>
              <a:rPr lang="en-US" sz="2600" dirty="0"/>
              <a:t>a </a:t>
            </a:r>
            <a:r>
              <a:rPr lang="en-US" sz="2600" u="sng" dirty="0"/>
              <a:t>bean</a:t>
            </a:r>
            <a:r>
              <a:rPr lang="en-US" sz="2600" dirty="0" smtClean="0"/>
              <a:t>.</a:t>
            </a:r>
          </a:p>
          <a:p>
            <a:r>
              <a:rPr lang="en-US" sz="3000" dirty="0"/>
              <a:t>The right of the dot in an EL expression</a:t>
            </a:r>
          </a:p>
          <a:p>
            <a:pPr lvl="1"/>
            <a:r>
              <a:rPr lang="en-US" sz="2600" dirty="0"/>
              <a:t>The thing to the right of the dot must be a </a:t>
            </a:r>
            <a:r>
              <a:rPr lang="en-US" sz="2600" u="sng" dirty="0">
                <a:latin typeface="Comic Sans MS" panose="030F0702030302020204" pitchFamily="66" charset="0"/>
              </a:rPr>
              <a:t>Map</a:t>
            </a:r>
            <a:r>
              <a:rPr lang="en-US" sz="2600" u="sng" dirty="0"/>
              <a:t> key </a:t>
            </a:r>
            <a:r>
              <a:rPr lang="en-US" sz="2600" dirty="0"/>
              <a:t>or a </a:t>
            </a:r>
            <a:r>
              <a:rPr lang="en-US" sz="2600" u="sng" dirty="0"/>
              <a:t>bean property</a:t>
            </a:r>
            <a:r>
              <a:rPr lang="en-US" sz="2600" dirty="0" smtClean="0"/>
              <a:t>.</a:t>
            </a:r>
          </a:p>
          <a:p>
            <a:pPr lvl="2"/>
            <a:r>
              <a:rPr lang="en-US" sz="2200" dirty="0" smtClean="0"/>
              <a:t>To get the value of a </a:t>
            </a:r>
            <a:r>
              <a:rPr lang="en-US" sz="2200" dirty="0" smtClean="0">
                <a:latin typeface="Comic Sans MS" panose="030F0702030302020204" pitchFamily="66" charset="0"/>
              </a:rPr>
              <a:t>Map</a:t>
            </a:r>
            <a:r>
              <a:rPr lang="en-US" sz="2200" dirty="0" smtClean="0"/>
              <a:t> item through its key</a:t>
            </a:r>
          </a:p>
          <a:p>
            <a:pPr lvl="2"/>
            <a:r>
              <a:rPr lang="en-US" sz="2200" dirty="0" smtClean="0"/>
              <a:t>To get the value of the property through its name</a:t>
            </a:r>
          </a:p>
          <a:p>
            <a:pPr lvl="1"/>
            <a:r>
              <a:rPr lang="en-US" sz="2600" dirty="0"/>
              <a:t>This is true regardless of whether the </a:t>
            </a:r>
            <a:r>
              <a:rPr lang="en-US" sz="2600" dirty="0" smtClean="0"/>
              <a:t>left-hand variable </a:t>
            </a:r>
            <a:r>
              <a:rPr lang="en-US" sz="2600" dirty="0"/>
              <a:t>is an </a:t>
            </a:r>
            <a:r>
              <a:rPr lang="en-US" sz="2600" u="sng" dirty="0"/>
              <a:t>implicit object </a:t>
            </a:r>
            <a:r>
              <a:rPr lang="en-US" sz="2600" dirty="0"/>
              <a:t>or an </a:t>
            </a:r>
            <a:r>
              <a:rPr lang="en-US" sz="2600" u="sng" dirty="0"/>
              <a:t>attribute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/>
              <a:t>The </a:t>
            </a:r>
            <a:r>
              <a:rPr lang="en-US" sz="2600" dirty="0" err="1">
                <a:latin typeface="Comic Sans MS" panose="030F0702030302020204" pitchFamily="66" charset="0"/>
              </a:rPr>
              <a:t>pageContext</a:t>
            </a:r>
            <a:r>
              <a:rPr lang="en-US" sz="2600" dirty="0"/>
              <a:t> implicit object is a </a:t>
            </a:r>
            <a:r>
              <a:rPr lang="en-US" sz="2600" u="sng" dirty="0" smtClean="0"/>
              <a:t>bean</a:t>
            </a:r>
            <a:r>
              <a:rPr lang="en-US" sz="2600" dirty="0" smtClean="0"/>
              <a:t>. </a:t>
            </a:r>
          </a:p>
          <a:p>
            <a:pPr lvl="1"/>
            <a:r>
              <a:rPr lang="en-US" sz="2600" dirty="0"/>
              <a:t>All other implicit objects are </a:t>
            </a:r>
            <a:r>
              <a:rPr lang="en-US" sz="2600" u="sng" dirty="0" smtClean="0"/>
              <a:t>Map objects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408699" y="2800350"/>
            <a:ext cx="934728" cy="14040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1" y="2419350"/>
            <a:ext cx="2936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has getter </a:t>
            </a:r>
            <a:r>
              <a:rPr lang="en-US" sz="2400" dirty="0" smtClean="0"/>
              <a:t>methods.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938657" y="678008"/>
            <a:ext cx="58881" cy="4000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9182" y="47036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different </a:t>
            </a:r>
          </a:p>
          <a:p>
            <a:r>
              <a:rPr lang="en-US" sz="2400" dirty="0" smtClean="0"/>
              <a:t>case later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728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Extra Features of the </a:t>
            </a:r>
            <a:r>
              <a:rPr lang="en-US" sz="3600" dirty="0" smtClean="0">
                <a:latin typeface="Comic Sans MS" panose="030F0702030302020204" pitchFamily="66" charset="0"/>
              </a:rPr>
              <a:t>[]</a:t>
            </a:r>
            <a:r>
              <a:rPr lang="en-US" sz="3600" dirty="0" smtClean="0"/>
              <a:t> Operator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8915400" cy="42291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T</a:t>
            </a:r>
            <a:r>
              <a:rPr lang="en-US" sz="3000" dirty="0" smtClean="0"/>
              <a:t>he </a:t>
            </a:r>
            <a:r>
              <a:rPr lang="en-US" sz="3000" dirty="0"/>
              <a:t>left-hand </a:t>
            </a:r>
            <a:r>
              <a:rPr lang="en-US" sz="3000" dirty="0" smtClean="0"/>
              <a:t>variable of </a:t>
            </a:r>
            <a:r>
              <a:rPr lang="en-US" sz="3000" dirty="0" smtClean="0">
                <a:latin typeface="Comic Sans MS" panose="030F0702030302020204" pitchFamily="66" charset="0"/>
              </a:rPr>
              <a:t>[]</a:t>
            </a:r>
            <a:r>
              <a:rPr lang="en-US" sz="3000" dirty="0" smtClean="0"/>
              <a:t>:</a:t>
            </a:r>
          </a:p>
          <a:p>
            <a:pPr lvl="1"/>
            <a:r>
              <a:rPr lang="en-US" sz="2600" dirty="0"/>
              <a:t>a </a:t>
            </a:r>
            <a:r>
              <a:rPr lang="en-US" sz="2600" dirty="0" smtClean="0">
                <a:latin typeface="Comic Sans MS" panose="030F0702030302020204" pitchFamily="66" charset="0"/>
              </a:rPr>
              <a:t>Map</a:t>
            </a:r>
            <a:r>
              <a:rPr lang="en-US" sz="2600" dirty="0" smtClean="0"/>
              <a:t> object</a:t>
            </a:r>
          </a:p>
          <a:p>
            <a:pPr lvl="1"/>
            <a:r>
              <a:rPr lang="en-US" sz="2600" dirty="0" smtClean="0"/>
              <a:t>a bean</a:t>
            </a:r>
          </a:p>
          <a:p>
            <a:pPr lvl="1"/>
            <a:r>
              <a:rPr lang="en-US" sz="2600" dirty="0" smtClean="0"/>
              <a:t>a</a:t>
            </a:r>
            <a:r>
              <a:rPr lang="en-US" sz="2600" dirty="0"/>
              <a:t> </a:t>
            </a:r>
            <a:r>
              <a:rPr lang="en-US" sz="2600" dirty="0" smtClean="0">
                <a:latin typeface="Comic Sans MS" panose="030F0702030302020204" pitchFamily="66" charset="0"/>
              </a:rPr>
              <a:t>List</a:t>
            </a:r>
            <a:r>
              <a:rPr lang="en-US" sz="2600" dirty="0" smtClean="0"/>
              <a:t> object</a:t>
            </a:r>
            <a:endParaRPr lang="en-US" sz="2600" dirty="0"/>
          </a:p>
          <a:p>
            <a:pPr lvl="1"/>
            <a:r>
              <a:rPr lang="en-US" sz="2600" dirty="0" smtClean="0"/>
              <a:t>an array</a:t>
            </a:r>
          </a:p>
          <a:p>
            <a:r>
              <a:rPr lang="en-US" sz="3000" dirty="0"/>
              <a:t>Thing inside the </a:t>
            </a:r>
            <a:r>
              <a:rPr lang="en-US" sz="3000" dirty="0" smtClean="0"/>
              <a:t>brackets:</a:t>
            </a:r>
            <a:endParaRPr lang="en-US" sz="3000" dirty="0"/>
          </a:p>
          <a:p>
            <a:pPr lvl="1"/>
            <a:r>
              <a:rPr lang="en-US" sz="2600" dirty="0"/>
              <a:t>If the thing inside the brackets is a </a:t>
            </a:r>
            <a:r>
              <a:rPr lang="en-US" sz="2600" u="sng" dirty="0"/>
              <a:t>String literal </a:t>
            </a:r>
            <a:r>
              <a:rPr lang="en-US" sz="2600" dirty="0"/>
              <a:t>(i.e., in quotes</a:t>
            </a:r>
            <a:r>
              <a:rPr lang="en-US" sz="2600" dirty="0" smtClean="0"/>
              <a:t>),</a:t>
            </a:r>
          </a:p>
          <a:p>
            <a:pPr lvl="2"/>
            <a:r>
              <a:rPr lang="en-US" sz="2200" dirty="0"/>
              <a:t>a </a:t>
            </a:r>
            <a:r>
              <a:rPr lang="en-US" sz="2200" dirty="0">
                <a:latin typeface="Comic Sans MS" panose="030F0702030302020204" pitchFamily="66" charset="0"/>
              </a:rPr>
              <a:t>Map</a:t>
            </a:r>
            <a:r>
              <a:rPr lang="en-US" sz="2200" dirty="0"/>
              <a:t> key </a:t>
            </a:r>
          </a:p>
          <a:p>
            <a:pPr lvl="2"/>
            <a:r>
              <a:rPr lang="en-US" sz="2200" dirty="0" smtClean="0"/>
              <a:t>a </a:t>
            </a:r>
            <a:r>
              <a:rPr lang="en-US" sz="2200" dirty="0"/>
              <a:t>bean </a:t>
            </a:r>
            <a:r>
              <a:rPr lang="en-US" sz="2200" dirty="0" smtClean="0"/>
              <a:t>property</a:t>
            </a:r>
          </a:p>
          <a:p>
            <a:pPr lvl="2"/>
            <a:r>
              <a:rPr lang="en-US" sz="2200" dirty="0" smtClean="0"/>
              <a:t>an </a:t>
            </a:r>
            <a:r>
              <a:rPr lang="en-US" sz="2200" dirty="0"/>
              <a:t>index into a </a:t>
            </a:r>
            <a:r>
              <a:rPr lang="en-US" sz="2200" dirty="0">
                <a:latin typeface="Comic Sans MS" panose="030F0702030302020204" pitchFamily="66" charset="0"/>
              </a:rPr>
              <a:t>List</a:t>
            </a:r>
            <a:r>
              <a:rPr lang="en-US" sz="2200" dirty="0"/>
              <a:t> or </a:t>
            </a:r>
            <a:r>
              <a:rPr lang="en-US" sz="2200" dirty="0" smtClean="0"/>
              <a:t>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1885951"/>
            <a:ext cx="620097" cy="432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04" y="2297720"/>
            <a:ext cx="620097" cy="432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71" y="4330288"/>
            <a:ext cx="620097" cy="43253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638800" y="709180"/>
            <a:ext cx="58881" cy="4000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21828" y="1054954"/>
            <a:ext cx="2832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other</a:t>
            </a:r>
            <a:r>
              <a:rPr lang="en-US" sz="2400" dirty="0"/>
              <a:t> </a:t>
            </a:r>
            <a:r>
              <a:rPr lang="en-US" sz="2400" dirty="0" smtClean="0"/>
              <a:t>case for EL,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 broader version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05468" y="3748258"/>
            <a:ext cx="463289" cy="1000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8757" y="3543769"/>
            <a:ext cx="4283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it contain a space character?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83" y="3607588"/>
            <a:ext cx="620097" cy="43253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055873" y="4009593"/>
            <a:ext cx="451952" cy="200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0898" y="3849101"/>
            <a:ext cx="4283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it contain a space character?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668" y="3858280"/>
            <a:ext cx="515295" cy="473740"/>
          </a:xfrm>
          <a:prstGeom prst="rect">
            <a:avLst/>
          </a:prstGeom>
        </p:spPr>
      </p:pic>
      <p:sp>
        <p:nvSpPr>
          <p:cNvPr id="17" name="Left Brace 16"/>
          <p:cNvSpPr/>
          <p:nvPr/>
        </p:nvSpPr>
        <p:spPr>
          <a:xfrm rot="5400000">
            <a:off x="7048114" y="1816501"/>
            <a:ext cx="285137" cy="2833502"/>
          </a:xfrm>
          <a:prstGeom prst="leftBrace">
            <a:avLst>
              <a:gd name="adj1" fmla="val 4285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3600" y="2254154"/>
            <a:ext cx="2920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There is another case </a:t>
            </a:r>
          </a:p>
          <a:p>
            <a:r>
              <a:rPr lang="en-US" sz="2400" dirty="0" smtClean="0"/>
              <a:t>(not in quotes).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652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Rules for EL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534400" cy="4229100"/>
          </a:xfrm>
        </p:spPr>
        <p:txBody>
          <a:bodyPr>
            <a:normAutofit fontScale="85000" lnSpcReduction="10000"/>
          </a:bodyPr>
          <a:lstStyle/>
          <a:p>
            <a:r>
              <a:rPr lang="en-US" sz="3300" dirty="0"/>
              <a:t>EL syntax is loosely typed and has many implicit type conversions built </a:t>
            </a:r>
            <a:r>
              <a:rPr lang="en-US" sz="3300" dirty="0" smtClean="0"/>
              <a:t>in.</a:t>
            </a:r>
          </a:p>
          <a:p>
            <a:r>
              <a:rPr lang="en-US" sz="3300" dirty="0"/>
              <a:t>The primary rule for an expression is that it should evaluate to </a:t>
            </a:r>
            <a:r>
              <a:rPr lang="en-US" sz="3300" u="sng" dirty="0"/>
              <a:t>some value</a:t>
            </a:r>
            <a:r>
              <a:rPr lang="en-US" sz="3300" dirty="0" smtClean="0"/>
              <a:t>.</a:t>
            </a:r>
          </a:p>
          <a:p>
            <a:r>
              <a:rPr lang="en-US" sz="3300" dirty="0"/>
              <a:t>You </a:t>
            </a:r>
            <a:r>
              <a:rPr lang="en-US" sz="3300" u="sng" dirty="0" smtClean="0"/>
              <a:t>cannot:</a:t>
            </a:r>
            <a:r>
              <a:rPr lang="en-US" sz="3300" dirty="0" smtClean="0"/>
              <a:t> </a:t>
            </a:r>
            <a:r>
              <a:rPr lang="en-US" sz="3300" dirty="0"/>
              <a:t>declare variables within an expression or perform some kind of assignment or operation that does not result in value.</a:t>
            </a:r>
          </a:p>
          <a:p>
            <a:r>
              <a:rPr lang="en-US" sz="3300" dirty="0" smtClean="0"/>
              <a:t>Index </a:t>
            </a:r>
            <a:r>
              <a:rPr lang="en-US" sz="3300" dirty="0"/>
              <a:t>for an array or a list in an EL expression</a:t>
            </a:r>
          </a:p>
          <a:p>
            <a:pPr lvl="1"/>
            <a:r>
              <a:rPr lang="en-US" dirty="0"/>
              <a:t>If the thing to the left of the bracket is an array or a </a:t>
            </a:r>
            <a:r>
              <a:rPr lang="en-US" dirty="0">
                <a:latin typeface="Comic Sans MS" panose="030F0702030302020204" pitchFamily="66" charset="0"/>
              </a:rPr>
              <a:t>List</a:t>
            </a:r>
            <a:r>
              <a:rPr lang="en-US" dirty="0"/>
              <a:t>, and the index is a </a:t>
            </a:r>
            <a:r>
              <a:rPr lang="en-US" dirty="0">
                <a:latin typeface="Comic Sans MS" panose="030F0702030302020204" pitchFamily="66" charset="0"/>
              </a:rPr>
              <a:t>String</a:t>
            </a:r>
            <a:r>
              <a:rPr lang="en-US" dirty="0"/>
              <a:t> literal, the index is </a:t>
            </a:r>
            <a:r>
              <a:rPr lang="en-US" u="sng" dirty="0"/>
              <a:t>coerced to an </a:t>
            </a:r>
            <a:r>
              <a:rPr lang="en-US" u="sng" dirty="0">
                <a:latin typeface="Comic Sans MS" panose="030F0702030302020204" pitchFamily="66" charset="0"/>
              </a:rPr>
              <a:t>int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5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06" y="19050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/>
              <a:t>N</a:t>
            </a:r>
            <a:r>
              <a:rPr lang="en-US" sz="3600" dirty="0" smtClean="0"/>
              <a:t>on-String </a:t>
            </a:r>
            <a:r>
              <a:rPr lang="en-US" sz="3600" dirty="0"/>
              <a:t>L</a:t>
            </a:r>
            <a:r>
              <a:rPr lang="en-US" sz="3600" dirty="0" smtClean="0"/>
              <a:t>iteral </a:t>
            </a:r>
            <a:r>
              <a:rPr lang="en-US" sz="3600" dirty="0"/>
              <a:t>inside </a:t>
            </a:r>
            <a:r>
              <a:rPr lang="en-US" sz="3600" dirty="0" smtClean="0"/>
              <a:t>an </a:t>
            </a:r>
            <a:r>
              <a:rPr lang="en-US" sz="3600" dirty="0"/>
              <a:t>EL </a:t>
            </a:r>
            <a:r>
              <a:rPr lang="en-US" sz="3600" dirty="0" smtClean="0"/>
              <a:t>Expression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16" y="841983"/>
            <a:ext cx="8915400" cy="3714750"/>
          </a:xfrm>
        </p:spPr>
        <p:txBody>
          <a:bodyPr/>
          <a:lstStyle/>
          <a:p>
            <a:r>
              <a:rPr lang="en-US" sz="2800" dirty="0"/>
              <a:t>If there are </a:t>
            </a:r>
            <a:r>
              <a:rPr lang="en-US" sz="2800" u="sng" dirty="0"/>
              <a:t>no </a:t>
            </a:r>
            <a:r>
              <a:rPr lang="en-US" sz="2800" u="sng" dirty="0" smtClean="0"/>
              <a:t>quotes</a:t>
            </a:r>
            <a:r>
              <a:rPr lang="en-US" sz="2800" dirty="0" smtClean="0"/>
              <a:t> inside </a:t>
            </a:r>
            <a:r>
              <a:rPr lang="en-US" sz="2800" dirty="0"/>
              <a:t>the brackets</a:t>
            </a:r>
            <a:r>
              <a:rPr lang="en-US" sz="2800" dirty="0" smtClean="0"/>
              <a:t>,</a:t>
            </a:r>
          </a:p>
          <a:p>
            <a:pPr lvl="1"/>
            <a:r>
              <a:rPr lang="en-US" sz="2400" dirty="0"/>
              <a:t>the Container evaluates what′s inside the brackets by searching for an </a:t>
            </a:r>
            <a:r>
              <a:rPr lang="en-US" sz="2400" u="sng" dirty="0"/>
              <a:t>attribute</a:t>
            </a:r>
            <a:r>
              <a:rPr lang="en-US" sz="2400" dirty="0"/>
              <a:t> bound under that </a:t>
            </a:r>
            <a:r>
              <a:rPr lang="en-US" sz="2400" dirty="0" smtClean="0"/>
              <a:t>name</a:t>
            </a:r>
          </a:p>
          <a:p>
            <a:pPr lvl="1"/>
            <a:r>
              <a:rPr lang="en-US" sz="2400" dirty="0"/>
              <a:t>and </a:t>
            </a:r>
            <a:r>
              <a:rPr lang="en-US" sz="2400" dirty="0" smtClean="0"/>
              <a:t>substitutes it by </a:t>
            </a:r>
            <a:r>
              <a:rPr lang="en-US" sz="2400" dirty="0"/>
              <a:t>the value of the </a:t>
            </a:r>
            <a:r>
              <a:rPr lang="en-US" sz="2400" dirty="0" smtClean="0"/>
              <a:t>attribute</a:t>
            </a:r>
          </a:p>
          <a:p>
            <a:pPr lvl="1"/>
            <a:r>
              <a:rPr lang="en-US" sz="2400" dirty="0"/>
              <a:t>If there is an implicit object with the same name, the implicit object will always be used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Example: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7065" y="3573905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400" dirty="0">
                <a:latin typeface="Comic Sans MS" panose="030F0702030302020204" pitchFamily="66" charset="0"/>
              </a:rPr>
              <a:t>${</a:t>
            </a:r>
            <a:r>
              <a:rPr lang="en-US" sz="2400" dirty="0" smtClean="0">
                <a:latin typeface="Comic Sans MS" panose="030F0702030302020204" pitchFamily="66" charset="0"/>
              </a:rPr>
              <a:t>person[name]}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886200" y="3966731"/>
            <a:ext cx="569184" cy="200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8473" y="4145974"/>
            <a:ext cx="6076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there an attribute with name called </a:t>
            </a:r>
            <a:r>
              <a:rPr lang="en-US" sz="2400" dirty="0" smtClean="0">
                <a:latin typeface="Comic Sans MS" panose="030F0702030302020204" pitchFamily="66" charset="0"/>
              </a:rPr>
              <a:t>“name”?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57033" y="2228850"/>
            <a:ext cx="6391567" cy="4000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81547" y="4556733"/>
            <a:ext cx="980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yes,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53000" y="2660804"/>
            <a:ext cx="1263950" cy="22878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5" y="0"/>
            <a:ext cx="8839200" cy="857250"/>
          </a:xfrm>
        </p:spPr>
        <p:txBody>
          <a:bodyPr>
            <a:noAutofit/>
          </a:bodyPr>
          <a:lstStyle/>
          <a:p>
            <a:r>
              <a:rPr lang="en-US" sz="3600" dirty="0"/>
              <a:t>Places </a:t>
            </a:r>
            <a:r>
              <a:rPr lang="en-US" sz="3600" dirty="0" smtClean="0"/>
              <a:t>Where </a:t>
            </a:r>
            <a:r>
              <a:rPr lang="en-US" sz="3600" dirty="0"/>
              <a:t>EL </a:t>
            </a:r>
            <a:r>
              <a:rPr lang="en-US" sz="3600" dirty="0" smtClean="0"/>
              <a:t>Expressions Cannot Be Placed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925" y="819150"/>
            <a:ext cx="8229600" cy="394335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EL expressions cannot be used within any directives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/>
              <a:t>Directives </a:t>
            </a:r>
            <a:r>
              <a:rPr lang="en-US" sz="2600" dirty="0" smtClean="0"/>
              <a:t>are </a:t>
            </a:r>
            <a:r>
              <a:rPr lang="en-US" sz="2600" dirty="0"/>
              <a:t>evaluated when the JSP is </a:t>
            </a:r>
            <a:r>
              <a:rPr lang="en-US" sz="2600" dirty="0" smtClean="0"/>
              <a:t>compiled;</a:t>
            </a:r>
          </a:p>
          <a:p>
            <a:pPr lvl="1"/>
            <a:r>
              <a:rPr lang="en-US" sz="2600" dirty="0"/>
              <a:t>but EL expressions are evaluated </a:t>
            </a:r>
            <a:r>
              <a:rPr lang="en-US" sz="2600" u="sng" dirty="0"/>
              <a:t>later</a:t>
            </a:r>
            <a:r>
              <a:rPr lang="en-US" sz="2600" dirty="0"/>
              <a:t> when the JSP is </a:t>
            </a:r>
            <a:r>
              <a:rPr lang="en-US" sz="2600" dirty="0" smtClean="0"/>
              <a:t>rendered.</a:t>
            </a:r>
            <a:endParaRPr lang="en-US" sz="2600" dirty="0"/>
          </a:p>
          <a:p>
            <a:r>
              <a:rPr lang="en-US" sz="3000" dirty="0"/>
              <a:t>EL expressions are not valid within JSP declarations, </a:t>
            </a:r>
            <a:r>
              <a:rPr lang="en-US" sz="3000" dirty="0" err="1"/>
              <a:t>scriptlets</a:t>
            </a:r>
            <a:r>
              <a:rPr lang="en-US" sz="3000" dirty="0"/>
              <a:t>, or expressions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How about JSP comments?</a:t>
            </a:r>
          </a:p>
          <a:p>
            <a:pPr lvl="1"/>
            <a:r>
              <a:rPr lang="en-US" sz="2600" dirty="0" smtClean="0"/>
              <a:t>It does not mention it, which means it is OK.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400550"/>
            <a:ext cx="7177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 expressions can appear in (XML-type) JSP comments. 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7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65" y="-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EL </a:t>
            </a:r>
            <a:r>
              <a:rPr lang="en-US" sz="3600" dirty="0" smtClean="0"/>
              <a:t>Implicit </a:t>
            </a:r>
            <a:r>
              <a:rPr lang="en-US" sz="3600" dirty="0"/>
              <a:t>O</a:t>
            </a:r>
            <a:r>
              <a:rPr lang="en-US" sz="3600" dirty="0" smtClean="0"/>
              <a:t>bjects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534400" cy="440055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Access JSP scopes</a:t>
            </a:r>
          </a:p>
          <a:p>
            <a:pPr lvl="1"/>
            <a:r>
              <a:rPr lang="en-US" sz="2400" dirty="0" err="1" smtClean="0">
                <a:latin typeface="Comic Sans MS" panose="030F0702030302020204" pitchFamily="66" charset="0"/>
              </a:rPr>
              <a:t>pageScope</a:t>
            </a:r>
            <a:endParaRPr lang="en-US" sz="2400" dirty="0"/>
          </a:p>
          <a:p>
            <a:pPr lvl="1"/>
            <a:r>
              <a:rPr lang="en-US" sz="2400" dirty="0" err="1" smtClean="0">
                <a:latin typeface="Comic Sans MS" panose="030F0702030302020204" pitchFamily="66" charset="0"/>
              </a:rPr>
              <a:t>requestScope</a:t>
            </a:r>
            <a:endParaRPr lang="en-US" sz="2400" dirty="0"/>
          </a:p>
          <a:p>
            <a:pPr lvl="1"/>
            <a:r>
              <a:rPr lang="en-US" sz="2400" dirty="0" err="1" smtClean="0">
                <a:latin typeface="Comic Sans MS" panose="030F0702030302020204" pitchFamily="66" charset="0"/>
              </a:rPr>
              <a:t>sessionScope</a:t>
            </a:r>
            <a:endParaRPr lang="en-US" sz="2400" dirty="0"/>
          </a:p>
          <a:p>
            <a:pPr lvl="1"/>
            <a:r>
              <a:rPr lang="en-US" sz="2400" dirty="0" err="1" smtClean="0">
                <a:latin typeface="Comic Sans MS" panose="030F0702030302020204" pitchFamily="66" charset="0"/>
              </a:rPr>
              <a:t>applicationScope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3300" dirty="0" smtClean="0"/>
              <a:t>Access parameters</a:t>
            </a:r>
          </a:p>
          <a:p>
            <a:pPr lvl="1"/>
            <a:r>
              <a:rPr lang="en-US" sz="2400" dirty="0" err="1">
                <a:latin typeface="Comic Sans MS" panose="030F0702030302020204" pitchFamily="66" charset="0"/>
              </a:rPr>
              <a:t>p</a:t>
            </a:r>
            <a:r>
              <a:rPr lang="en-US" sz="2400" dirty="0" err="1" smtClean="0">
                <a:latin typeface="Comic Sans MS" panose="030F0702030302020204" pitchFamily="66" charset="0"/>
              </a:rPr>
              <a:t>aram</a:t>
            </a:r>
            <a:endParaRPr lang="en-US" b="1" dirty="0"/>
          </a:p>
          <a:p>
            <a:pPr lvl="1"/>
            <a:r>
              <a:rPr lang="en-US" sz="2400" dirty="0" err="1" smtClean="0">
                <a:latin typeface="Comic Sans MS" panose="030F0702030302020204" pitchFamily="66" charset="0"/>
              </a:rPr>
              <a:t>paramValues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3300" dirty="0" smtClean="0"/>
              <a:t>Access headers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h</a:t>
            </a:r>
            <a:r>
              <a:rPr lang="en-US" sz="2400" dirty="0" smtClean="0">
                <a:latin typeface="Comic Sans MS" panose="030F0702030302020204" pitchFamily="66" charset="0"/>
              </a:rPr>
              <a:t>eader</a:t>
            </a:r>
          </a:p>
          <a:p>
            <a:pPr lvl="1"/>
            <a:r>
              <a:rPr lang="en-US" sz="2400" dirty="0" err="1" smtClean="0">
                <a:latin typeface="Comic Sans MS" panose="030F0702030302020204" pitchFamily="66" charset="0"/>
              </a:rPr>
              <a:t>headerValues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3300" dirty="0" smtClean="0"/>
              <a:t>Others: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atin typeface="Comic Sans MS" panose="030F0702030302020204" pitchFamily="66" charset="0"/>
              </a:rPr>
              <a:t>cookie, </a:t>
            </a:r>
            <a:r>
              <a:rPr lang="en-US" sz="2800" dirty="0" err="1" smtClean="0">
                <a:latin typeface="Comic Sans MS" panose="030F0702030302020204" pitchFamily="66" charset="0"/>
              </a:rPr>
              <a:t>initParam</a:t>
            </a:r>
            <a:r>
              <a:rPr lang="en-US" sz="2800" dirty="0" smtClean="0">
                <a:latin typeface="Comic Sans MS" panose="030F0702030302020204" pitchFamily="66" charset="0"/>
              </a:rPr>
              <a:t>, </a:t>
            </a:r>
            <a:r>
              <a:rPr lang="en-US" sz="2800" dirty="0" err="1" smtClean="0">
                <a:latin typeface="Comic Sans MS" panose="030F0702030302020204" pitchFamily="66" charset="0"/>
              </a:rPr>
              <a:t>pageContext</a:t>
            </a:r>
            <a:endParaRPr lang="en-US" sz="2800" dirty="0" smtClean="0">
              <a:latin typeface="Comic Sans MS" panose="030F0702030302020204" pitchFamily="66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79899</TotalTime>
  <Words>846</Words>
  <Application>Microsoft Office PowerPoint</Application>
  <PresentationFormat>On-screen Show (16:9)</PresentationFormat>
  <Paragraphs>151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6. JSP Expression Language</vt:lpstr>
      <vt:lpstr>Expression Language Make It Simple</vt:lpstr>
      <vt:lpstr>Design Goal and Priority of Scopes</vt:lpstr>
      <vt:lpstr>Dot Operator in EL</vt:lpstr>
      <vt:lpstr>Extra Features of the [] Operator</vt:lpstr>
      <vt:lpstr>More Rules for EL Expressions</vt:lpstr>
      <vt:lpstr>Non-String Literal inside an EL Expression</vt:lpstr>
      <vt:lpstr>Places Where EL Expressions Cannot Be Placed</vt:lpstr>
      <vt:lpstr>EL Implicit Objects</vt:lpstr>
      <vt:lpstr>Request Parameters in EL</vt:lpstr>
      <vt:lpstr>Typical Ways to Use EL Expressions</vt:lpstr>
      <vt:lpstr>Handle NULL Values in EL</vt:lpstr>
      <vt:lpstr>How the EL Evaluator Resolves Variables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789</cp:revision>
  <cp:lastPrinted>2017-02-02T07:19:31Z</cp:lastPrinted>
  <dcterms:created xsi:type="dcterms:W3CDTF">2017-01-17T05:06:53Z</dcterms:created>
  <dcterms:modified xsi:type="dcterms:W3CDTF">2019-10-11T10:18:17Z</dcterms:modified>
</cp:coreProperties>
</file>