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394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mic Sans MS" panose="030F0702030302020204" pitchFamily="66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CCB5-F79F-484F-8C1C-ABE70AFA54D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D085-56E0-4161-850B-643F6259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6C03-87DD-4698-B789-A6C14388761B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47CE-5D4E-421D-94B2-BD87329BD96E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E34-19E6-4B8F-962A-B4830110CEB9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9AD-B69F-4304-8E74-C1C9F78BBDB4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fld id="{8C78CC57-8E1A-4179-95F0-2ED6BC64C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EC7-2742-49A7-A7C8-5EAA01492B70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1BE-B033-48AB-B42F-492A8C2B2CC8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7D11-1535-40C7-9087-FFAE87857DD9}" type="datetime1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F2D-CBD1-498B-904E-7A443CDBDE48}" type="datetime1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0265-A8FB-4EA0-938F-6910CFAC7CB5}" type="datetime1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E387-9B0F-49A0-8106-777289033FD6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EE7D-E04E-431B-BE4E-5427BC6F0CDB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E6C0-FD0C-400E-BECD-78B00266F690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76350"/>
            <a:ext cx="8839200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/>
              <a:t>7</a:t>
            </a:r>
            <a:r>
              <a:rPr lang="en-US" dirty="0" smtClean="0"/>
              <a:t>. More JavaBeans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/>
          <a:lstStyle/>
          <a:p>
            <a:r>
              <a:rPr lang="en-US" dirty="0" smtClean="0"/>
              <a:t>Dr. 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69298" y="228600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Fall</a:t>
            </a:r>
            <a:r>
              <a:rPr lang="en-US" sz="2400" dirty="0" smtClean="0"/>
              <a:t> 2019, </a:t>
            </a:r>
            <a:r>
              <a:rPr lang="en-US" sz="2400" dirty="0" smtClean="0"/>
              <a:t>CS4010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4364187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r>
              <a:rPr lang="en-US" sz="2400" dirty="0" smtClean="0"/>
              <a:t>/(21-23)/2019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2566550"/>
            <a:ext cx="206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(Chapter </a:t>
            </a:r>
            <a:r>
              <a:rPr lang="en-US" sz="3200" dirty="0"/>
              <a:t>6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73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Scope: </a:t>
            </a:r>
            <a:r>
              <a:rPr lang="en-US" sz="3600" dirty="0" smtClean="0">
                <a:latin typeface="Comic Sans MS" panose="030F0702030302020204" pitchFamily="66" charset="0"/>
              </a:rPr>
              <a:t>application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686800" cy="3886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bean is stored in the shared </a:t>
            </a:r>
            <a:r>
              <a:rPr lang="en-US" sz="2800" dirty="0" err="1" smtClean="0">
                <a:latin typeface="Comic Sans MS" panose="030F0702030302020204" pitchFamily="66" charset="0"/>
              </a:rPr>
              <a:t>ServletContext</a:t>
            </a:r>
            <a:r>
              <a:rPr lang="en-US" sz="2800" dirty="0" smtClean="0"/>
              <a:t> object.</a:t>
            </a:r>
          </a:p>
          <a:p>
            <a:r>
              <a:rPr lang="en-US" sz="2800" dirty="0" smtClean="0"/>
              <a:t>It provides a simple mechanism for servlets and JSP pages to access the same object.</a:t>
            </a:r>
          </a:p>
          <a:p>
            <a:r>
              <a:rPr lang="en-US" sz="2800" dirty="0" smtClean="0"/>
              <a:t>This approach lets a servlet handle complex user requests by setting up beans, storing them in the </a:t>
            </a:r>
            <a:r>
              <a:rPr lang="en-US" sz="2800" dirty="0" err="1" smtClean="0">
                <a:latin typeface="Comic Sans MS" panose="030F0702030302020204" pitchFamily="66" charset="0"/>
              </a:rPr>
              <a:t>ServletContext</a:t>
            </a:r>
            <a:r>
              <a:rPr lang="en-US" sz="2800" dirty="0" smtClean="0"/>
              <a:t>, then forwarding the request to one of several possible JSP pages.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3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Scope: </a:t>
            </a:r>
            <a:r>
              <a:rPr lang="en-US" sz="3600" dirty="0" smtClean="0">
                <a:latin typeface="Comic Sans MS" panose="030F0702030302020204" pitchFamily="66" charset="0"/>
              </a:rPr>
              <a:t>session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bean is stored in the </a:t>
            </a:r>
            <a:r>
              <a:rPr lang="en-US" sz="2800" dirty="0" err="1" smtClean="0">
                <a:latin typeface="Comic Sans MS" panose="030F0702030302020204" pitchFamily="66" charset="0"/>
              </a:rPr>
              <a:t>HttpSession</a:t>
            </a:r>
            <a:r>
              <a:rPr lang="en-US" sz="2800" dirty="0" smtClean="0"/>
              <a:t> object.</a:t>
            </a:r>
          </a:p>
          <a:p>
            <a:r>
              <a:rPr lang="en-US" sz="2800" dirty="0" smtClean="0"/>
              <a:t>Make sure that the current page participates in sessions.</a:t>
            </a:r>
          </a:p>
          <a:p>
            <a:r>
              <a:rPr lang="en-US" sz="2800" dirty="0" smtClean="0"/>
              <a:t>Attempting to use </a:t>
            </a:r>
            <a:r>
              <a:rPr lang="en-US" sz="2800" dirty="0" smtClean="0">
                <a:latin typeface="Comic Sans MS" panose="030F0702030302020204" pitchFamily="66" charset="0"/>
              </a:rPr>
              <a:t>scope=“session” </a:t>
            </a:r>
            <a:r>
              <a:rPr lang="en-US" sz="2800" dirty="0" smtClean="0"/>
              <a:t>causes an error at page translation time when the page directive specifies that the current page is not participating in sessions.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8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Scope: </a:t>
            </a:r>
            <a:r>
              <a:rPr lang="en-US" sz="3600" dirty="0" smtClean="0">
                <a:latin typeface="Comic Sans MS" panose="030F0702030302020204" pitchFamily="66" charset="0"/>
              </a:rPr>
              <a:t>request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bean is placed in the </a:t>
            </a:r>
            <a:r>
              <a:rPr lang="en-US" sz="2800" dirty="0" err="1" smtClean="0">
                <a:latin typeface="Comic Sans MS" panose="030F0702030302020204" pitchFamily="66" charset="0"/>
              </a:rPr>
              <a:t>ServletRequest</a:t>
            </a:r>
            <a:r>
              <a:rPr lang="en-US" sz="2800" dirty="0" smtClean="0"/>
              <a:t> object for the duration of the current method.</a:t>
            </a:r>
          </a:p>
          <a:p>
            <a:r>
              <a:rPr lang="en-US" sz="2800" dirty="0" smtClean="0"/>
              <a:t>This value is only a slight variation of the per-request scope provided by </a:t>
            </a:r>
            <a:r>
              <a:rPr lang="en-US" sz="2800" dirty="0" smtClean="0">
                <a:latin typeface="Comic Sans MS" panose="030F0702030302020204" pitchFamily="66" charset="0"/>
              </a:rPr>
              <a:t>scope=“page”.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0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Conditional Bean Creation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9596"/>
            <a:ext cx="8534400" cy="3938155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Situation</a:t>
            </a:r>
          </a:p>
          <a:p>
            <a:pPr lvl="1"/>
            <a:r>
              <a:rPr lang="en-US" sz="2600" dirty="0" smtClean="0"/>
              <a:t>Setting initial bean properties for beans that are shared by multiple pages</a:t>
            </a:r>
          </a:p>
          <a:p>
            <a:pPr lvl="1"/>
            <a:r>
              <a:rPr lang="en-US" sz="2600" dirty="0" smtClean="0"/>
              <a:t>You do not know which page will be accessed first.</a:t>
            </a:r>
          </a:p>
          <a:p>
            <a:r>
              <a:rPr lang="en-US" sz="3000" dirty="0" smtClean="0"/>
              <a:t>Use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sz="2600" dirty="0" smtClean="0"/>
              <a:t>The properties are set only if a new bean is created, not if an existing bean is used.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679598"/>
            <a:ext cx="3837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&lt;</a:t>
            </a:r>
            <a:r>
              <a:rPr lang="en-US" sz="2000" dirty="0" err="1">
                <a:latin typeface="Comic Sans MS" panose="030F0702030302020204" pitchFamily="66" charset="0"/>
              </a:rPr>
              <a:t>jsp:useBean</a:t>
            </a:r>
            <a:r>
              <a:rPr lang="en-US" sz="2000" dirty="0">
                <a:latin typeface="Comic Sans MS" panose="030F0702030302020204" pitchFamily="66" charset="0"/>
              </a:rPr>
              <a:t> id</a:t>
            </a:r>
            <a:r>
              <a:rPr lang="en-US" sz="2000" dirty="0" smtClean="0">
                <a:latin typeface="Comic Sans MS" panose="030F0702030302020204" pitchFamily="66" charset="0"/>
              </a:rPr>
              <a:t>=“</a:t>
            </a:r>
            <a:r>
              <a:rPr lang="en-US" sz="2000" dirty="0" err="1" smtClean="0">
                <a:latin typeface="Comic Sans MS" panose="030F0702030302020204" pitchFamily="66" charset="0"/>
              </a:rPr>
              <a:t>mybean</a:t>
            </a:r>
            <a:r>
              <a:rPr lang="en-US" sz="2000" dirty="0" smtClean="0">
                <a:latin typeface="Comic Sans MS" panose="030F0702030302020204" pitchFamily="66" charset="0"/>
              </a:rPr>
              <a:t>" … " 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1" y="3325090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&lt;/</a:t>
            </a:r>
            <a:r>
              <a:rPr lang="en-US" sz="2000" dirty="0" err="1" smtClean="0">
                <a:latin typeface="Comic Sans MS" panose="030F0702030302020204" pitchFamily="66" charset="0"/>
              </a:rPr>
              <a:t>jsp:useBean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2993513"/>
            <a:ext cx="4631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</a:t>
            </a:r>
            <a:r>
              <a:rPr lang="en-US" sz="2000" dirty="0" err="1">
                <a:latin typeface="Comic Sans MS" panose="030F0702030302020204" pitchFamily="66" charset="0"/>
              </a:rPr>
              <a:t>jsp:setProperty</a:t>
            </a:r>
            <a:r>
              <a:rPr lang="en-US" sz="2000" dirty="0">
                <a:latin typeface="Comic Sans MS" panose="030F0702030302020204" pitchFamily="66" charset="0"/>
              </a:rPr>
              <a:t> name</a:t>
            </a:r>
            <a:r>
              <a:rPr lang="en-US" sz="2000" dirty="0" smtClean="0">
                <a:latin typeface="Comic Sans MS" panose="030F0702030302020204" pitchFamily="66" charset="0"/>
              </a:rPr>
              <a:t>=“</a:t>
            </a:r>
            <a:r>
              <a:rPr lang="en-US" sz="2000" dirty="0" err="1" smtClean="0">
                <a:latin typeface="Comic Sans MS" panose="030F0702030302020204" pitchFamily="66" charset="0"/>
              </a:rPr>
              <a:t>mybean</a:t>
            </a:r>
            <a:r>
              <a:rPr lang="en-US" sz="2000" dirty="0" smtClean="0">
                <a:latin typeface="Comic Sans MS" panose="030F0702030302020204" pitchFamily="66" charset="0"/>
              </a:rPr>
              <a:t>" … /&gt;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Mutable and </a:t>
            </a:r>
            <a:r>
              <a:rPr lang="en-US" sz="3600" dirty="0" smtClean="0"/>
              <a:t>Immutable Objects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839200" cy="405765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Immutable object</a:t>
            </a:r>
          </a:p>
          <a:p>
            <a:pPr lvl="1"/>
            <a:r>
              <a:rPr lang="en-US" sz="2600" dirty="0"/>
              <a:t>A</a:t>
            </a:r>
            <a:r>
              <a:rPr lang="en-US" sz="2600" dirty="0" smtClean="0"/>
              <a:t>n</a:t>
            </a:r>
            <a:r>
              <a:rPr lang="en-US" sz="2600" dirty="0"/>
              <a:t> </a:t>
            </a:r>
            <a:r>
              <a:rPr lang="en-US" sz="2600" b="1" dirty="0"/>
              <a:t>immutable object</a:t>
            </a:r>
            <a:r>
              <a:rPr lang="en-US" sz="2600" dirty="0"/>
              <a:t> </a:t>
            </a:r>
            <a:r>
              <a:rPr lang="en-US" sz="2600" dirty="0" smtClean="0"/>
              <a:t>is </a:t>
            </a:r>
            <a:r>
              <a:rPr lang="en-US" sz="2600" dirty="0"/>
              <a:t>an object whose state cannot be modified after it is created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Use less resource to manage</a:t>
            </a:r>
          </a:p>
          <a:p>
            <a:pPr lvl="1"/>
            <a:r>
              <a:rPr lang="en-US" sz="2600" dirty="0" smtClean="0"/>
              <a:t>Better performance</a:t>
            </a:r>
          </a:p>
          <a:p>
            <a:pPr lvl="1"/>
            <a:r>
              <a:rPr lang="en-US" sz="2600" dirty="0" smtClean="0"/>
              <a:t>Protect data</a:t>
            </a:r>
          </a:p>
          <a:p>
            <a:r>
              <a:rPr lang="en-US" sz="3000" dirty="0" smtClean="0"/>
              <a:t>Mutable objects</a:t>
            </a:r>
          </a:p>
          <a:p>
            <a:pPr lvl="1"/>
            <a:r>
              <a:rPr lang="en-US" sz="2600" dirty="0" smtClean="0"/>
              <a:t>The state of a mutable object </a:t>
            </a:r>
            <a:r>
              <a:rPr lang="en-US" sz="2600" dirty="0"/>
              <a:t>can be modified after it is created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Support two-way data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JavaBeans: Mutable or Immutable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28700"/>
            <a:ext cx="8229600" cy="36004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Mutable JavaBeans</a:t>
            </a:r>
          </a:p>
          <a:p>
            <a:pPr lvl="1"/>
            <a:r>
              <a:rPr lang="en-US" sz="2400" dirty="0"/>
              <a:t>JavaBeans with setters are </a:t>
            </a:r>
            <a:r>
              <a:rPr lang="en-US" sz="2400" i="1" dirty="0"/>
              <a:t>mutable</a:t>
            </a:r>
            <a:r>
              <a:rPr lang="en-US" sz="2400" dirty="0"/>
              <a:t> </a:t>
            </a:r>
            <a:r>
              <a:rPr lang="en-US" sz="2400" dirty="0" smtClean="0"/>
              <a:t>objects.</a:t>
            </a:r>
          </a:p>
          <a:p>
            <a:pPr lvl="1"/>
            <a:r>
              <a:rPr lang="en-US" sz="2400" dirty="0" smtClean="0"/>
              <a:t>Support two-way data binding</a:t>
            </a:r>
          </a:p>
          <a:p>
            <a:r>
              <a:rPr lang="en-US" sz="2800" dirty="0" smtClean="0"/>
              <a:t>Immutable JavaBeans</a:t>
            </a:r>
          </a:p>
          <a:p>
            <a:pPr lvl="1"/>
            <a:r>
              <a:rPr lang="en-US" sz="2400" dirty="0" smtClean="0"/>
              <a:t>To make a JavaBean immutable, remove all the setters and all other methods that can change the state.</a:t>
            </a:r>
          </a:p>
          <a:p>
            <a:pPr lvl="1"/>
            <a:r>
              <a:rPr lang="en-US" sz="2400" dirty="0" smtClean="0"/>
              <a:t>Read only to protect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M</a:t>
            </a:r>
            <a:r>
              <a:rPr lang="en-US" sz="3600" dirty="0" smtClean="0"/>
              <a:t>ake </a:t>
            </a:r>
            <a:r>
              <a:rPr lang="en-US" sz="3600" dirty="0"/>
              <a:t>P</a:t>
            </a:r>
            <a:r>
              <a:rPr lang="en-US" sz="3600" dirty="0" smtClean="0"/>
              <a:t>olymorphic </a:t>
            </a:r>
            <a:r>
              <a:rPr lang="en-US" sz="3600" dirty="0"/>
              <a:t>B</a:t>
            </a:r>
            <a:r>
              <a:rPr lang="en-US" sz="3600" dirty="0" smtClean="0"/>
              <a:t>ean </a:t>
            </a:r>
            <a:r>
              <a:rPr lang="en-US" sz="3600" dirty="0"/>
              <a:t>R</a:t>
            </a:r>
            <a:r>
              <a:rPr lang="en-US" sz="3600" dirty="0" smtClean="0"/>
              <a:t>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00100"/>
            <a:ext cx="8534400" cy="405765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Polymorphic beans</a:t>
            </a:r>
          </a:p>
          <a:p>
            <a:pPr lvl="1"/>
            <a:r>
              <a:rPr lang="en-US" sz="2600" dirty="0" smtClean="0"/>
              <a:t>Declare a variable to have a type that is a </a:t>
            </a:r>
            <a:r>
              <a:rPr lang="en-US" sz="2600" u="sng" dirty="0" smtClean="0"/>
              <a:t>superclass</a:t>
            </a:r>
            <a:r>
              <a:rPr lang="en-US" sz="2600" dirty="0" smtClean="0"/>
              <a:t> of the actual bean type or is an </a:t>
            </a:r>
            <a:r>
              <a:rPr lang="en-US" sz="2600" u="sng" dirty="0" smtClean="0"/>
              <a:t>interface</a:t>
            </a:r>
            <a:r>
              <a:rPr lang="en-US" sz="2600" dirty="0" smtClean="0"/>
              <a:t> that the bean implements.</a:t>
            </a:r>
          </a:p>
          <a:p>
            <a:pPr lvl="1"/>
            <a:r>
              <a:rPr lang="en-US" sz="2600" dirty="0" smtClean="0"/>
              <a:t>Use the </a:t>
            </a:r>
            <a:r>
              <a:rPr lang="en-US" sz="2600" dirty="0" smtClean="0">
                <a:latin typeface="Comic Sans MS" panose="030F0702030302020204" pitchFamily="66" charset="0"/>
              </a:rPr>
              <a:t>type</a:t>
            </a:r>
            <a:r>
              <a:rPr lang="en-US" sz="2600" dirty="0" smtClean="0"/>
              <a:t> attribute in the </a:t>
            </a:r>
            <a:r>
              <a:rPr lang="en-US" sz="2600" dirty="0">
                <a:latin typeface="Comic Sans MS" panose="030F0702030302020204" pitchFamily="66" charset="0"/>
              </a:rPr>
              <a:t>&lt;</a:t>
            </a:r>
            <a:r>
              <a:rPr lang="en-US" sz="2600" dirty="0" err="1" smtClean="0">
                <a:latin typeface="Comic Sans MS" panose="030F0702030302020204" pitchFamily="66" charset="0"/>
              </a:rPr>
              <a:t>jsp:useBean</a:t>
            </a:r>
            <a:r>
              <a:rPr lang="en-US" sz="2600" dirty="0" smtClean="0">
                <a:latin typeface="Comic Sans MS" panose="030F0702030302020204" pitchFamily="66" charset="0"/>
              </a:rPr>
              <a:t>&gt; </a:t>
            </a:r>
            <a:r>
              <a:rPr lang="en-US" sz="2600" dirty="0" smtClean="0"/>
              <a:t>tag</a:t>
            </a:r>
          </a:p>
          <a:p>
            <a:pPr lvl="1"/>
            <a:endParaRPr lang="en-US" dirty="0"/>
          </a:p>
          <a:p>
            <a:pPr lvl="2"/>
            <a:r>
              <a:rPr lang="en-US" sz="2200" dirty="0"/>
              <a:t>Type can be a class type, abstract type, or an </a:t>
            </a:r>
            <a:r>
              <a:rPr lang="en-US" sz="2200" dirty="0" smtClean="0"/>
              <a:t>interface.</a:t>
            </a:r>
          </a:p>
          <a:p>
            <a:pPr lvl="1"/>
            <a:r>
              <a:rPr lang="en-US" sz="2600" dirty="0" smtClean="0"/>
              <a:t>Use the </a:t>
            </a:r>
            <a:r>
              <a:rPr lang="en-US" sz="2600" dirty="0" smtClean="0">
                <a:latin typeface="Comic Sans MS" panose="030F0702030302020204" pitchFamily="66" charset="0"/>
              </a:rPr>
              <a:t>type</a:t>
            </a:r>
            <a:r>
              <a:rPr lang="en-US" sz="2600" dirty="0" smtClean="0"/>
              <a:t> without </a:t>
            </a:r>
            <a:r>
              <a:rPr lang="en-US" sz="2600" dirty="0" smtClean="0">
                <a:latin typeface="Comic Sans MS" panose="030F0702030302020204" pitchFamily="66" charset="0"/>
              </a:rPr>
              <a:t>class</a:t>
            </a:r>
          </a:p>
          <a:p>
            <a:pPr lvl="1"/>
            <a:endParaRPr lang="en-US" sz="2400" dirty="0">
              <a:latin typeface="Comic Sans MS" panose="030F0702030302020204" pitchFamily="66" charset="0"/>
            </a:endParaRPr>
          </a:p>
          <a:p>
            <a:pPr lvl="2"/>
            <a:r>
              <a:rPr lang="en-US" sz="2200" dirty="0"/>
              <a:t>T</a:t>
            </a:r>
            <a:r>
              <a:rPr lang="en-US" sz="2200" dirty="0" smtClean="0"/>
              <a:t>he </a:t>
            </a:r>
            <a:r>
              <a:rPr lang="en-US" sz="2200" dirty="0"/>
              <a:t>bean must already exist</a:t>
            </a:r>
            <a:r>
              <a:rPr lang="en-US" sz="2200" dirty="0" smtClean="0"/>
              <a:t>.</a:t>
            </a:r>
          </a:p>
          <a:p>
            <a:pPr lvl="2"/>
            <a:r>
              <a:rPr lang="en-US" sz="2200" dirty="0" smtClean="0"/>
              <a:t>Otherwise an error: </a:t>
            </a:r>
            <a:r>
              <a:rPr lang="en-US" sz="2200" dirty="0" err="1">
                <a:latin typeface="Comic Sans MS" panose="030F0702030302020204" pitchFamily="66" charset="0"/>
              </a:rPr>
              <a:t>java.lang.InstantiationException</a:t>
            </a:r>
            <a:endParaRPr lang="en-US" sz="2200" dirty="0" smtClean="0">
              <a:latin typeface="Comic Sans MS" panose="030F0702030302020204" pitchFamily="66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2419350"/>
            <a:ext cx="8408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&lt;</a:t>
            </a:r>
            <a:r>
              <a:rPr lang="en-US" sz="2000" dirty="0" err="1">
                <a:latin typeface="Comic Sans MS" panose="030F0702030302020204" pitchFamily="66" charset="0"/>
              </a:rPr>
              <a:t>jsp:useBean</a:t>
            </a:r>
            <a:r>
              <a:rPr lang="en-US" sz="2000" dirty="0">
                <a:latin typeface="Comic Sans MS" panose="030F0702030302020204" pitchFamily="66" charset="0"/>
              </a:rPr>
              <a:t> id</a:t>
            </a:r>
            <a:r>
              <a:rPr lang="en-US" sz="2000" dirty="0" smtClean="0">
                <a:latin typeface="Comic Sans MS" panose="030F0702030302020204" pitchFamily="66" charset="0"/>
              </a:rPr>
              <a:t>=“</a:t>
            </a:r>
            <a:r>
              <a:rPr lang="en-US" sz="2000" dirty="0" err="1" smtClean="0">
                <a:latin typeface="Comic Sans MS" panose="030F0702030302020204" pitchFamily="66" charset="0"/>
              </a:rPr>
              <a:t>mybean</a:t>
            </a:r>
            <a:r>
              <a:rPr lang="en-US" sz="2000" dirty="0" smtClean="0">
                <a:latin typeface="Comic Sans MS" panose="030F0702030302020204" pitchFamily="66" charset="0"/>
              </a:rPr>
              <a:t>" </a:t>
            </a:r>
            <a:r>
              <a:rPr lang="en-US" sz="2000" dirty="0">
                <a:latin typeface="Comic Sans MS" panose="030F0702030302020204" pitchFamily="66" charset="0"/>
              </a:rPr>
              <a:t>class</a:t>
            </a:r>
            <a:r>
              <a:rPr lang="en-US" sz="2000" dirty="0" smtClean="0">
                <a:latin typeface="Comic Sans MS" panose="030F0702030302020204" pitchFamily="66" charset="0"/>
              </a:rPr>
              <a:t>=“</a:t>
            </a:r>
            <a:r>
              <a:rPr lang="en-US" sz="2000" dirty="0" err="1" smtClean="0">
                <a:latin typeface="Comic Sans MS" panose="030F0702030302020204" pitchFamily="66" charset="0"/>
              </a:rPr>
              <a:t>package.MyClass</a:t>
            </a:r>
            <a:r>
              <a:rPr lang="en-US" sz="2000" dirty="0" smtClean="0">
                <a:latin typeface="Comic Sans MS" panose="030F0702030302020204" pitchFamily="66" charset="0"/>
              </a:rPr>
              <a:t>" type=“</a:t>
            </a:r>
            <a:r>
              <a:rPr lang="en-US" sz="2000" dirty="0" err="1" smtClean="0">
                <a:latin typeface="Comic Sans MS" panose="030F0702030302020204" pitchFamily="66" charset="0"/>
              </a:rPr>
              <a:t>MyType</a:t>
            </a:r>
            <a:r>
              <a:rPr lang="en-US" sz="2000" dirty="0" smtClean="0">
                <a:latin typeface="Comic Sans MS" panose="030F0702030302020204" pitchFamily="66" charset="0"/>
              </a:rPr>
              <a:t>" </a:t>
            </a:r>
            <a:r>
              <a:rPr lang="en-US" sz="2000" dirty="0">
                <a:latin typeface="Comic Sans MS" panose="030F0702030302020204" pitchFamily="66" charset="0"/>
              </a:rPr>
              <a:t>/&gt;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8351" y="3571845"/>
            <a:ext cx="6441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&lt;</a:t>
            </a:r>
            <a:r>
              <a:rPr lang="en-US" sz="2000" dirty="0" err="1">
                <a:latin typeface="Comic Sans MS" panose="030F0702030302020204" pitchFamily="66" charset="0"/>
              </a:rPr>
              <a:t>jsp:useBean</a:t>
            </a:r>
            <a:r>
              <a:rPr lang="en-US" sz="2000" dirty="0">
                <a:latin typeface="Comic Sans MS" panose="030F0702030302020204" pitchFamily="66" charset="0"/>
              </a:rPr>
              <a:t> id</a:t>
            </a:r>
            <a:r>
              <a:rPr lang="en-US" sz="2000" dirty="0" smtClean="0">
                <a:latin typeface="Comic Sans MS" panose="030F0702030302020204" pitchFamily="66" charset="0"/>
              </a:rPr>
              <a:t>=“</a:t>
            </a:r>
            <a:r>
              <a:rPr lang="en-US" sz="2000" dirty="0" err="1" smtClean="0">
                <a:latin typeface="Comic Sans MS" panose="030F0702030302020204" pitchFamily="66" charset="0"/>
              </a:rPr>
              <a:t>mybean</a:t>
            </a:r>
            <a:r>
              <a:rPr lang="en-US" sz="2000" dirty="0" smtClean="0">
                <a:latin typeface="Comic Sans MS" panose="030F0702030302020204" pitchFamily="66" charset="0"/>
              </a:rPr>
              <a:t>" type=“</a:t>
            </a:r>
            <a:r>
              <a:rPr lang="en-US" sz="2000" dirty="0" err="1" smtClean="0">
                <a:latin typeface="Comic Sans MS" panose="030F0702030302020204" pitchFamily="66" charset="0"/>
              </a:rPr>
              <a:t>package.MyType</a:t>
            </a:r>
            <a:r>
              <a:rPr lang="en-US" sz="2000" dirty="0" smtClean="0">
                <a:latin typeface="Comic Sans MS" panose="030F0702030302020204" pitchFamily="66" charset="0"/>
              </a:rPr>
              <a:t>" </a:t>
            </a:r>
            <a:r>
              <a:rPr lang="en-US" sz="2000" dirty="0">
                <a:latin typeface="Comic Sans MS" panose="030F0702030302020204" pitchFamily="66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0147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21" y="57150"/>
            <a:ext cx="8674071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Use Request-Time Expressions for Certain Attribute Values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57250"/>
            <a:ext cx="8813744" cy="3714750"/>
          </a:xfrm>
        </p:spPr>
        <p:txBody>
          <a:bodyPr/>
          <a:lstStyle/>
          <a:p>
            <a:r>
              <a:rPr lang="en-US" sz="2800" dirty="0" smtClean="0"/>
              <a:t>Most JSP attribute values have to be fixed strings.</a:t>
            </a:r>
          </a:p>
          <a:p>
            <a:r>
              <a:rPr lang="en-US" sz="2800" dirty="0" smtClean="0"/>
              <a:t>Exceptions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u="sng" dirty="0" smtClean="0">
                <a:latin typeface="Comic Sans MS" panose="030F0702030302020204" pitchFamily="66" charset="0"/>
              </a:rPr>
              <a:t>value</a:t>
            </a:r>
            <a:r>
              <a:rPr lang="en-US" sz="2400" dirty="0" smtClean="0"/>
              <a:t> and </a:t>
            </a:r>
            <a:r>
              <a:rPr lang="en-US" sz="2400" u="sng" dirty="0" smtClean="0">
                <a:latin typeface="Comic Sans MS" panose="030F0702030302020204" pitchFamily="66" charset="0"/>
              </a:rPr>
              <a:t>name</a:t>
            </a:r>
            <a:r>
              <a:rPr lang="en-US" sz="2400" dirty="0" smtClean="0"/>
              <a:t> attributes of </a:t>
            </a:r>
            <a:r>
              <a:rPr lang="en-US" sz="2400" dirty="0" err="1" smtClean="0">
                <a:latin typeface="Comic Sans MS" panose="030F0702030302020204" pitchFamily="66" charset="0"/>
              </a:rPr>
              <a:t>jsp:setProperty</a:t>
            </a:r>
            <a:r>
              <a:rPr lang="en-US" sz="2400" dirty="0" smtClean="0"/>
              <a:t> are permitted to be request-time expressions.</a:t>
            </a:r>
          </a:p>
          <a:p>
            <a:pPr lvl="1"/>
            <a:endParaRPr lang="en-US" dirty="0"/>
          </a:p>
          <a:p>
            <a:r>
              <a:rPr lang="en-US" sz="2800" dirty="0" smtClean="0"/>
              <a:t>Example: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1761" y="4798769"/>
            <a:ext cx="2133600" cy="273844"/>
          </a:xfrm>
        </p:spPr>
        <p:txBody>
          <a:bodyPr/>
          <a:lstStyle/>
          <a:p>
            <a:fld id="{0C5FC226-471B-4751-BCC9-80D4E30D375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799" y="2724150"/>
            <a:ext cx="8661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</a:t>
            </a:r>
            <a:r>
              <a:rPr lang="en-US" sz="2000" dirty="0" err="1">
                <a:latin typeface="Comic Sans MS" panose="030F0702030302020204" pitchFamily="66" charset="0"/>
              </a:rPr>
              <a:t>jsp:setProperty</a:t>
            </a:r>
            <a:r>
              <a:rPr lang="en-US" sz="2000" dirty="0">
                <a:latin typeface="Comic Sans MS" panose="030F0702030302020204" pitchFamily="66" charset="0"/>
              </a:rPr>
              <a:t> name</a:t>
            </a:r>
            <a:r>
              <a:rPr lang="en-US" sz="2000" dirty="0" smtClean="0">
                <a:latin typeface="Comic Sans MS" panose="030F0702030302020204" pitchFamily="66" charset="0"/>
              </a:rPr>
              <a:t>=“</a:t>
            </a:r>
            <a:r>
              <a:rPr lang="en-US" sz="2000" dirty="0" err="1" smtClean="0">
                <a:latin typeface="Comic Sans MS" panose="030F0702030302020204" pitchFamily="66" charset="0"/>
              </a:rPr>
              <a:t>mybean</a:t>
            </a:r>
            <a:r>
              <a:rPr lang="en-US" sz="2000" dirty="0" smtClean="0">
                <a:latin typeface="Comic Sans MS" panose="030F0702030302020204" pitchFamily="66" charset="0"/>
              </a:rPr>
              <a:t>" </a:t>
            </a:r>
            <a:r>
              <a:rPr lang="en-US" sz="2000" dirty="0">
                <a:latin typeface="Comic Sans MS" panose="030F0702030302020204" pitchFamily="66" charset="0"/>
              </a:rPr>
              <a:t>property</a:t>
            </a:r>
            <a:r>
              <a:rPr lang="en-US" sz="2000" dirty="0" smtClean="0">
                <a:latin typeface="Comic Sans MS" panose="030F0702030302020204" pitchFamily="66" charset="0"/>
              </a:rPr>
              <a:t>=“</a:t>
            </a:r>
            <a:r>
              <a:rPr lang="en-US" sz="2000" dirty="0" err="1" smtClean="0">
                <a:latin typeface="Comic Sans MS" panose="030F0702030302020204" pitchFamily="66" charset="0"/>
              </a:rPr>
              <a:t>myprop</a:t>
            </a:r>
            <a:r>
              <a:rPr lang="en-US" sz="2000" dirty="0" smtClean="0">
                <a:latin typeface="Comic Sans MS" panose="030F0702030302020204" pitchFamily="66" charset="0"/>
              </a:rPr>
              <a:t>" </a:t>
            </a:r>
            <a:r>
              <a:rPr lang="en-US" sz="2000" dirty="0">
                <a:latin typeface="Comic Sans MS" panose="030F0702030302020204" pitchFamily="66" charset="0"/>
              </a:rPr>
              <a:t>value</a:t>
            </a:r>
            <a:r>
              <a:rPr lang="en-US" sz="2000" dirty="0" smtClean="0">
                <a:latin typeface="Comic Sans MS" panose="030F0702030302020204" pitchFamily="66" charset="0"/>
              </a:rPr>
              <a:t>=“</a:t>
            </a:r>
            <a:r>
              <a:rPr lang="en-US" sz="2000" dirty="0" err="1" smtClean="0">
                <a:latin typeface="Comic Sans MS" panose="030F0702030302020204" pitchFamily="66" charset="0"/>
              </a:rPr>
              <a:t>myvalue</a:t>
            </a:r>
            <a:r>
              <a:rPr lang="en-US" sz="2000" dirty="0" smtClean="0">
                <a:latin typeface="Comic Sans MS" panose="030F0702030302020204" pitchFamily="66" charset="0"/>
              </a:rPr>
              <a:t>” /&gt;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6182" y="3635476"/>
            <a:ext cx="7116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</a:t>
            </a:r>
            <a:r>
              <a:rPr lang="en-US" sz="2000" dirty="0" err="1">
                <a:latin typeface="Comic Sans MS" panose="030F0702030302020204" pitchFamily="66" charset="0"/>
              </a:rPr>
              <a:t>jsp:setProperty</a:t>
            </a:r>
            <a:r>
              <a:rPr lang="en-US" sz="2000" dirty="0">
                <a:latin typeface="Comic Sans MS" panose="030F0702030302020204" pitchFamily="66" charset="0"/>
              </a:rPr>
              <a:t> name</a:t>
            </a:r>
            <a:r>
              <a:rPr lang="en-US" sz="2000" dirty="0" smtClean="0">
                <a:latin typeface="Comic Sans MS" panose="030F0702030302020204" pitchFamily="66" charset="0"/>
              </a:rPr>
              <a:t>=“${bean.name}" </a:t>
            </a:r>
            <a:r>
              <a:rPr lang="en-US" sz="2000" dirty="0">
                <a:latin typeface="Comic Sans MS" panose="030F0702030302020204" pitchFamily="66" charset="0"/>
              </a:rPr>
              <a:t>property</a:t>
            </a:r>
            <a:r>
              <a:rPr lang="en-US" sz="2000" dirty="0" smtClean="0">
                <a:latin typeface="Comic Sans MS" panose="030F0702030302020204" pitchFamily="66" charset="0"/>
              </a:rPr>
              <a:t>=“</a:t>
            </a:r>
            <a:r>
              <a:rPr lang="en-US" sz="2000" dirty="0" err="1" smtClean="0">
                <a:latin typeface="Comic Sans MS" panose="030F0702030302020204" pitchFamily="66" charset="0"/>
              </a:rPr>
              <a:t>myprop</a:t>
            </a:r>
            <a:r>
              <a:rPr lang="en-US" sz="2000" dirty="0" smtClean="0">
                <a:latin typeface="Comic Sans MS" panose="030F0702030302020204" pitchFamily="66" charset="0"/>
              </a:rPr>
              <a:t>"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0872" y="3966732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value=“${</a:t>
            </a:r>
            <a:r>
              <a:rPr lang="en-US" dirty="0" err="1">
                <a:latin typeface="Comic Sans MS" panose="030F0702030302020204" pitchFamily="66" charset="0"/>
              </a:rPr>
              <a:t>bean.value</a:t>
            </a:r>
            <a:r>
              <a:rPr lang="en-US" dirty="0">
                <a:latin typeface="Comic Sans MS" panose="030F0702030302020204" pitchFamily="66" charset="0"/>
              </a:rPr>
              <a:t>}” </a:t>
            </a:r>
            <a:r>
              <a:rPr lang="en-US" dirty="0" smtClean="0">
                <a:latin typeface="Comic Sans MS" panose="030F0702030302020204" pitchFamily="66" charset="0"/>
              </a:rPr>
              <a:t>/&gt;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798" y="4266842"/>
            <a:ext cx="370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Consider the situation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4798" y="4625645"/>
            <a:ext cx="843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values may contain special character sequences:  </a:t>
            </a:r>
            <a:r>
              <a:rPr lang="en-US" sz="2000" dirty="0" smtClean="0">
                <a:latin typeface="Comic Sans MS" panose="030F0702030302020204" pitchFamily="66" charset="0"/>
              </a:rPr>
              <a:t>‘, “, \, &lt;%, %&gt;.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612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Attribute Values Containing Special Character Sequences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394472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A few character sequences that require special handling in order to appear inside attribute values:</a:t>
            </a:r>
          </a:p>
          <a:p>
            <a:pPr lvl="1"/>
            <a:r>
              <a:rPr lang="en-US" sz="2600" dirty="0" smtClean="0"/>
              <a:t>To get </a:t>
            </a:r>
            <a:r>
              <a:rPr lang="en-US" sz="2600" dirty="0" smtClean="0">
                <a:latin typeface="Comic Sans MS" panose="030F0702030302020204" pitchFamily="66" charset="0"/>
              </a:rPr>
              <a:t>‘</a:t>
            </a:r>
            <a:r>
              <a:rPr lang="en-US" sz="2600" dirty="0" smtClean="0"/>
              <a:t> within an attribute value, use </a:t>
            </a:r>
            <a:r>
              <a:rPr lang="en-US" sz="2600" dirty="0" smtClean="0">
                <a:latin typeface="Comic Sans MS" panose="030F0702030302020204" pitchFamily="66" charset="0"/>
              </a:rPr>
              <a:t>\’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/>
              <a:t>To get </a:t>
            </a:r>
            <a:r>
              <a:rPr lang="en-US" sz="2600" dirty="0" smtClean="0">
                <a:latin typeface="Comic Sans MS" panose="030F0702030302020204" pitchFamily="66" charset="0"/>
              </a:rPr>
              <a:t>“</a:t>
            </a:r>
            <a:r>
              <a:rPr lang="en-US" sz="2600" dirty="0" smtClean="0"/>
              <a:t> </a:t>
            </a:r>
            <a:r>
              <a:rPr lang="en-US" sz="2600" dirty="0"/>
              <a:t>within an attribute value, use </a:t>
            </a:r>
            <a:r>
              <a:rPr lang="en-US" sz="2600" dirty="0" smtClean="0">
                <a:latin typeface="Comic Sans MS" panose="030F0702030302020204" pitchFamily="66" charset="0"/>
              </a:rPr>
              <a:t>\”</a:t>
            </a:r>
            <a:r>
              <a:rPr lang="en-US" sz="2600" dirty="0" smtClean="0"/>
              <a:t>.</a:t>
            </a:r>
            <a:endParaRPr lang="en-US" sz="2600" dirty="0"/>
          </a:p>
          <a:p>
            <a:pPr lvl="1"/>
            <a:r>
              <a:rPr lang="en-US" sz="2600" dirty="0"/>
              <a:t>To get </a:t>
            </a:r>
            <a:r>
              <a:rPr lang="en-US" sz="2600" dirty="0" smtClean="0">
                <a:latin typeface="Comic Sans MS" panose="030F0702030302020204" pitchFamily="66" charset="0"/>
              </a:rPr>
              <a:t>\</a:t>
            </a:r>
            <a:r>
              <a:rPr lang="en-US" sz="2600" dirty="0" smtClean="0"/>
              <a:t> </a:t>
            </a:r>
            <a:r>
              <a:rPr lang="en-US" sz="2600" dirty="0"/>
              <a:t>within an attribute value, use </a:t>
            </a:r>
            <a:r>
              <a:rPr lang="en-US" sz="2600" dirty="0" smtClean="0">
                <a:latin typeface="Comic Sans MS" panose="030F0702030302020204" pitchFamily="66" charset="0"/>
              </a:rPr>
              <a:t>\\</a:t>
            </a:r>
            <a:r>
              <a:rPr lang="en-US" sz="2600" dirty="0" smtClean="0"/>
              <a:t>.</a:t>
            </a:r>
            <a:endParaRPr lang="en-US" sz="2600" dirty="0"/>
          </a:p>
          <a:p>
            <a:pPr lvl="1"/>
            <a:r>
              <a:rPr lang="en-US" sz="2600" dirty="0"/>
              <a:t>To get </a:t>
            </a:r>
            <a:r>
              <a:rPr lang="en-US" sz="2600" dirty="0" smtClean="0">
                <a:latin typeface="Comic Sans MS" panose="030F0702030302020204" pitchFamily="66" charset="0"/>
              </a:rPr>
              <a:t>%&gt;</a:t>
            </a:r>
            <a:r>
              <a:rPr lang="en-US" sz="2600" dirty="0" smtClean="0"/>
              <a:t> </a:t>
            </a:r>
            <a:r>
              <a:rPr lang="en-US" sz="2600" dirty="0"/>
              <a:t>within an attribute value, use </a:t>
            </a:r>
            <a:r>
              <a:rPr lang="en-US" sz="2600" dirty="0" smtClean="0">
                <a:latin typeface="Comic Sans MS" panose="030F0702030302020204" pitchFamily="66" charset="0"/>
              </a:rPr>
              <a:t>%\&gt;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/>
              <a:t>To get </a:t>
            </a:r>
            <a:r>
              <a:rPr lang="en-US" sz="2600" dirty="0" smtClean="0">
                <a:latin typeface="Comic Sans MS" panose="030F0702030302020204" pitchFamily="66" charset="0"/>
              </a:rPr>
              <a:t>&lt;%</a:t>
            </a:r>
            <a:r>
              <a:rPr lang="en-US" sz="2600" dirty="0" smtClean="0"/>
              <a:t> </a:t>
            </a:r>
            <a:r>
              <a:rPr lang="en-US" sz="2600" dirty="0"/>
              <a:t>within an attribute value, use </a:t>
            </a:r>
            <a:r>
              <a:rPr lang="en-US" sz="2600" dirty="0" smtClean="0">
                <a:latin typeface="Comic Sans MS" panose="030F0702030302020204" pitchFamily="66" charset="0"/>
              </a:rPr>
              <a:t>&lt;\%</a:t>
            </a:r>
            <a:r>
              <a:rPr lang="en-US" sz="2600" dirty="0" smtClean="0"/>
              <a:t>.</a:t>
            </a:r>
            <a:endParaRPr lang="en-US" sz="26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XML Syntax for </a:t>
            </a:r>
            <a:r>
              <a:rPr lang="en-US" sz="3600" dirty="0" smtClean="0">
                <a:latin typeface="Comic Sans MS" panose="030F0702030302020204" pitchFamily="66" charset="0"/>
              </a:rPr>
              <a:t>&lt;</a:t>
            </a:r>
            <a:r>
              <a:rPr lang="en-US" sz="3600" dirty="0" err="1" smtClean="0">
                <a:latin typeface="Comic Sans MS" panose="030F0702030302020204" pitchFamily="66" charset="0"/>
              </a:rPr>
              <a:t>jsp:useBean</a:t>
            </a:r>
            <a:r>
              <a:rPr lang="en-US" sz="3600" dirty="0" smtClean="0">
                <a:latin typeface="Comic Sans MS" panose="030F0702030302020204" pitchFamily="66" charset="0"/>
              </a:rPr>
              <a:t>&gt; </a:t>
            </a:r>
            <a:r>
              <a:rPr lang="en-US" sz="3600" dirty="0" smtClean="0"/>
              <a:t>Tag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39447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It differs in three ways from HTML syntax:</a:t>
            </a:r>
          </a:p>
          <a:p>
            <a:pPr lvl="1"/>
            <a:r>
              <a:rPr lang="en-US" sz="2600" dirty="0" smtClean="0"/>
              <a:t>The attribute names are case sensitive.</a:t>
            </a:r>
          </a:p>
          <a:p>
            <a:pPr lvl="1"/>
            <a:r>
              <a:rPr lang="en-US" sz="2600" dirty="0" smtClean="0"/>
              <a:t>You must enclose the value in single or double quotes.</a:t>
            </a:r>
          </a:p>
          <a:p>
            <a:pPr lvl="1"/>
            <a:r>
              <a:rPr lang="en-US" sz="2600" dirty="0" err="1" smtClean="0"/>
              <a:t>Noncontainer</a:t>
            </a:r>
            <a:r>
              <a:rPr lang="en-US" sz="2600" dirty="0" smtClean="0"/>
              <a:t> elements should end the tag with </a:t>
            </a:r>
            <a:r>
              <a:rPr lang="en-US" sz="2600" dirty="0" smtClean="0">
                <a:latin typeface="Comic Sans MS" panose="030F0702030302020204" pitchFamily="66" charset="0"/>
              </a:rPr>
              <a:t>/&gt;</a:t>
            </a:r>
            <a:r>
              <a:rPr lang="en-US" sz="2600" dirty="0" smtClean="0"/>
              <a:t>, not just </a:t>
            </a:r>
            <a:r>
              <a:rPr lang="en-US" sz="2600" dirty="0" smtClean="0">
                <a:latin typeface="Comic Sans MS" panose="030F0702030302020204" pitchFamily="66" charset="0"/>
              </a:rPr>
              <a:t>&gt;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The first two syntactic differences apply to all JSP actions (in the form of </a:t>
            </a:r>
            <a:r>
              <a:rPr lang="en-US" sz="2600" dirty="0">
                <a:latin typeface="Comic Sans MS" panose="030F0702030302020204" pitchFamily="66" charset="0"/>
              </a:rPr>
              <a:t>&lt;</a:t>
            </a:r>
            <a:r>
              <a:rPr lang="en-US" sz="2600" dirty="0" err="1" smtClean="0">
                <a:latin typeface="Comic Sans MS" panose="030F0702030302020204" pitchFamily="66" charset="0"/>
              </a:rPr>
              <a:t>jsp:action_name</a:t>
            </a:r>
            <a:r>
              <a:rPr lang="en-US" sz="2600" dirty="0" smtClean="0">
                <a:latin typeface="Comic Sans MS" panose="030F0702030302020204" pitchFamily="66" charset="0"/>
              </a:rPr>
              <a:t>&gt;</a:t>
            </a:r>
            <a:r>
              <a:rPr lang="en-US" sz="2600" dirty="0" smtClean="0"/>
              <a:t>).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4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3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Sharing Beans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004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beans are bound to local variables in the </a:t>
            </a:r>
            <a:r>
              <a:rPr lang="en-US" sz="2800" dirty="0" smtClean="0">
                <a:latin typeface="Comic Sans MS" panose="030F0702030302020204" pitchFamily="66" charset="0"/>
              </a:rPr>
              <a:t>_</a:t>
            </a:r>
            <a:r>
              <a:rPr lang="en-US" sz="2800" dirty="0" err="1" smtClean="0">
                <a:latin typeface="Comic Sans MS" panose="030F0702030302020204" pitchFamily="66" charset="0"/>
              </a:rPr>
              <a:t>jspService</a:t>
            </a:r>
            <a:r>
              <a:rPr lang="en-US" sz="2800" dirty="0" smtClean="0">
                <a:latin typeface="Comic Sans MS" panose="030F0702030302020204" pitchFamily="66" charset="0"/>
              </a:rPr>
              <a:t>() </a:t>
            </a:r>
            <a:r>
              <a:rPr lang="en-US" sz="2800" dirty="0" smtClean="0"/>
              <a:t>method.</a:t>
            </a:r>
          </a:p>
          <a:p>
            <a:r>
              <a:rPr lang="en-US" sz="2800" dirty="0" smtClean="0"/>
              <a:t>They are stored in one of four different locations: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p</a:t>
            </a:r>
            <a:r>
              <a:rPr lang="en-US" sz="2400" dirty="0" smtClean="0">
                <a:latin typeface="Comic Sans MS" panose="030F0702030302020204" pitchFamily="66" charset="0"/>
              </a:rPr>
              <a:t>age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a</a:t>
            </a:r>
            <a:r>
              <a:rPr lang="en-US" sz="2400" dirty="0" smtClean="0">
                <a:latin typeface="Comic Sans MS" panose="030F0702030302020204" pitchFamily="66" charset="0"/>
              </a:rPr>
              <a:t>pplication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s</a:t>
            </a:r>
            <a:r>
              <a:rPr lang="en-US" sz="2400" dirty="0" smtClean="0">
                <a:latin typeface="Comic Sans MS" panose="030F0702030302020204" pitchFamily="66" charset="0"/>
              </a:rPr>
              <a:t>ession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r</a:t>
            </a:r>
            <a:r>
              <a:rPr lang="en-US" sz="2400" dirty="0" smtClean="0">
                <a:latin typeface="Comic Sans MS" panose="030F0702030302020204" pitchFamily="66" charset="0"/>
              </a:rPr>
              <a:t>equest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2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Scope: </a:t>
            </a:r>
            <a:r>
              <a:rPr lang="en-US" sz="3600" dirty="0" smtClean="0">
                <a:latin typeface="Comic Sans MS" panose="030F0702030302020204" pitchFamily="66" charset="0"/>
              </a:rPr>
              <a:t>page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40005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The default scope of JSP</a:t>
            </a:r>
          </a:p>
          <a:p>
            <a:r>
              <a:rPr lang="en-US" sz="3000" dirty="0" smtClean="0"/>
              <a:t>The bean object is placed in the </a:t>
            </a:r>
            <a:r>
              <a:rPr lang="en-US" sz="3000" dirty="0" err="1" smtClean="0">
                <a:latin typeface="Comic Sans MS" panose="030F0702030302020204" pitchFamily="66" charset="0"/>
              </a:rPr>
              <a:t>pageContext</a:t>
            </a:r>
            <a:r>
              <a:rPr lang="en-US" sz="3000" dirty="0" smtClean="0"/>
              <a:t> object for the duration of the current request.</a:t>
            </a:r>
          </a:p>
          <a:p>
            <a:r>
              <a:rPr lang="en-US" sz="3000" dirty="0" smtClean="0"/>
              <a:t>Access it later in the same page</a:t>
            </a:r>
          </a:p>
          <a:p>
            <a:pPr lvl="1"/>
            <a:r>
              <a:rPr lang="en-US" sz="2600" dirty="0">
                <a:latin typeface="Comic Sans MS" panose="030F0702030302020204" pitchFamily="66" charset="0"/>
              </a:rPr>
              <a:t>&lt;</a:t>
            </a:r>
            <a:r>
              <a:rPr lang="en-US" sz="2600" dirty="0" err="1" smtClean="0">
                <a:latin typeface="Comic Sans MS" panose="030F0702030302020204" pitchFamily="66" charset="0"/>
              </a:rPr>
              <a:t>jsp:getProperty</a:t>
            </a:r>
            <a:r>
              <a:rPr lang="en-US" sz="2600" dirty="0" smtClean="0">
                <a:latin typeface="Comic Sans MS" panose="030F0702030302020204" pitchFamily="66" charset="0"/>
              </a:rPr>
              <a:t>&gt;</a:t>
            </a:r>
          </a:p>
          <a:p>
            <a:pPr lvl="1"/>
            <a:r>
              <a:rPr lang="en-US" sz="2600" dirty="0">
                <a:latin typeface="Comic Sans MS" panose="030F0702030302020204" pitchFamily="66" charset="0"/>
              </a:rPr>
              <a:t>&lt;</a:t>
            </a:r>
            <a:r>
              <a:rPr lang="en-US" sz="2600" dirty="0" err="1" smtClean="0">
                <a:latin typeface="Comic Sans MS" panose="030F0702030302020204" pitchFamily="66" charset="0"/>
              </a:rPr>
              <a:t>jsp:setProperty</a:t>
            </a:r>
            <a:r>
              <a:rPr lang="en-US" sz="2600" dirty="0">
                <a:latin typeface="Comic Sans MS" panose="030F0702030302020204" pitchFamily="66" charset="0"/>
              </a:rPr>
              <a:t>&gt;</a:t>
            </a:r>
            <a:endParaRPr lang="en-US" sz="2600" dirty="0"/>
          </a:p>
          <a:p>
            <a:pPr lvl="1"/>
            <a:r>
              <a:rPr lang="en-US" sz="2600" dirty="0" smtClean="0"/>
              <a:t>JSP </a:t>
            </a:r>
            <a:r>
              <a:rPr lang="en-US" sz="2600" dirty="0" err="1" smtClean="0"/>
              <a:t>scriplets</a:t>
            </a:r>
            <a:endParaRPr lang="en-US" sz="2600" dirty="0" smtClean="0"/>
          </a:p>
          <a:p>
            <a:pPr lvl="1"/>
            <a:r>
              <a:rPr lang="en-US" sz="2600" dirty="0" smtClean="0"/>
              <a:t>JSP expressions</a:t>
            </a:r>
          </a:p>
          <a:p>
            <a:pPr lvl="1"/>
            <a:r>
              <a:rPr lang="en-US" sz="2600" dirty="0" smtClean="0"/>
              <a:t>JSP EL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4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85016</TotalTime>
  <Words>655</Words>
  <Application>Microsoft Office PowerPoint</Application>
  <PresentationFormat>On-screen Show (16:9)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Comic Sans MS</vt:lpstr>
      <vt:lpstr>Office Theme</vt:lpstr>
      <vt:lpstr>Lecture 7. More JavaBeans</vt:lpstr>
      <vt:lpstr>Mutable and Immutable Objects</vt:lpstr>
      <vt:lpstr>JavaBeans: Mutable or Immutable</vt:lpstr>
      <vt:lpstr>Make Polymorphic Bean References</vt:lpstr>
      <vt:lpstr>Use Request-Time Expressions for Certain Attribute Values</vt:lpstr>
      <vt:lpstr>Attribute Values Containing Special Character Sequences</vt:lpstr>
      <vt:lpstr>XML Syntax for &lt;jsp:useBean&gt; Tag</vt:lpstr>
      <vt:lpstr>Sharing Beans</vt:lpstr>
      <vt:lpstr>Scope: page</vt:lpstr>
      <vt:lpstr>Scope: application</vt:lpstr>
      <vt:lpstr>Scope: session</vt:lpstr>
      <vt:lpstr>Scope: request</vt:lpstr>
      <vt:lpstr>Conditional Bean Creation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Administrator</dc:creator>
  <cp:lastModifiedBy>Administrator</cp:lastModifiedBy>
  <cp:revision>804</cp:revision>
  <cp:lastPrinted>2017-02-02T07:19:31Z</cp:lastPrinted>
  <dcterms:created xsi:type="dcterms:W3CDTF">2017-01-17T05:06:53Z</dcterms:created>
  <dcterms:modified xsi:type="dcterms:W3CDTF">2019-10-18T04:41:30Z</dcterms:modified>
</cp:coreProperties>
</file>