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394" r:id="rId3"/>
    <p:sldId id="395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</p:sldIdLst>
  <p:sldSz cx="9144000" cy="5143500" type="screen16x9"/>
  <p:notesSz cx="7315200" cy="96012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mic Sans MS" panose="030F0702030302020204" pitchFamily="66" charset="0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ECCB5-F79F-484F-8C1C-ABE70AFA54DA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DD085-56E0-4161-850B-643F6259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8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6C03-87DD-4698-B789-A6C14388761B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6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47CE-5D4E-421D-94B2-BD87329BD96E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6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DE34-19E6-4B8F-962A-B4830110CEB9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3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9AD-B69F-4304-8E74-C1C9F78BBDB4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fld id="{8C78CC57-8E1A-4179-95F0-2ED6BC64C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1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EC7-2742-49A7-A7C8-5EAA01492B70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D1BE-B033-48AB-B42F-492A8C2B2CC8}" type="datetime1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7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7D11-1535-40C7-9087-FFAE87857DD9}" type="datetime1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F2D-CBD1-498B-904E-7A443CDBDE48}" type="datetime1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7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0265-A8FB-4EA0-938F-6910CFAC7CB5}" type="datetime1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0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E387-9B0F-49A0-8106-777289033FD6}" type="datetime1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6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EE7D-E04E-431B-BE4E-5427BC6F0CDB}" type="datetime1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9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E6C0-FD0C-400E-BECD-78B00266F690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5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276350"/>
            <a:ext cx="8839200" cy="1102519"/>
          </a:xfrm>
        </p:spPr>
        <p:txBody>
          <a:bodyPr>
            <a:normAutofit/>
          </a:bodyPr>
          <a:lstStyle/>
          <a:p>
            <a:r>
              <a:rPr lang="en-US" dirty="0" smtClean="0"/>
              <a:t>Lecture </a:t>
            </a:r>
            <a:r>
              <a:rPr lang="en-US" dirty="0"/>
              <a:t>8</a:t>
            </a:r>
            <a:r>
              <a:rPr lang="en-US" dirty="0" smtClean="0"/>
              <a:t>. Using JSTL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1350"/>
            <a:ext cx="6400800" cy="1314450"/>
          </a:xfrm>
        </p:spPr>
        <p:txBody>
          <a:bodyPr/>
          <a:lstStyle/>
          <a:p>
            <a:r>
              <a:rPr lang="en-US" dirty="0" smtClean="0"/>
              <a:t>Dr. He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228601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Fall</a:t>
            </a:r>
            <a:r>
              <a:rPr lang="en-US" sz="2400" dirty="0" smtClean="0"/>
              <a:t> 2019, </a:t>
            </a:r>
            <a:r>
              <a:rPr lang="en-US" sz="2400" dirty="0" smtClean="0"/>
              <a:t>CS4010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324600" y="4384963"/>
            <a:ext cx="2308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r>
              <a:rPr lang="en-US" sz="2400" dirty="0" smtClean="0"/>
              <a:t>/(28, 30)/2019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2566550"/>
            <a:ext cx="206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(Chapter </a:t>
            </a:r>
            <a:r>
              <a:rPr lang="en-US" sz="3200" dirty="0"/>
              <a:t>9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739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Supporting Advanced Loops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19150"/>
            <a:ext cx="8915400" cy="4267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Four more attributes for looping</a:t>
            </a:r>
          </a:p>
          <a:p>
            <a:pPr lvl="1"/>
            <a:r>
              <a:rPr lang="en-US" sz="2400" dirty="0">
                <a:latin typeface="Comic Sans MS" panose="030F0702030302020204" pitchFamily="66" charset="0"/>
              </a:rPr>
              <a:t>b</a:t>
            </a:r>
            <a:r>
              <a:rPr lang="en-US" sz="2400" dirty="0" smtClean="0">
                <a:latin typeface="Comic Sans MS" panose="030F0702030302020204" pitchFamily="66" charset="0"/>
              </a:rPr>
              <a:t>egin</a:t>
            </a:r>
            <a:r>
              <a:rPr lang="en-US" sz="2400" dirty="0" smtClean="0"/>
              <a:t>: Specifies the first index for the loop</a:t>
            </a:r>
          </a:p>
          <a:p>
            <a:pPr lvl="1"/>
            <a:r>
              <a:rPr lang="en-US" sz="2400" dirty="0">
                <a:latin typeface="Comic Sans MS" panose="030F0702030302020204" pitchFamily="66" charset="0"/>
              </a:rPr>
              <a:t>e</a:t>
            </a:r>
            <a:r>
              <a:rPr lang="en-US" sz="2400" dirty="0" smtClean="0">
                <a:latin typeface="Comic Sans MS" panose="030F0702030302020204" pitchFamily="66" charset="0"/>
              </a:rPr>
              <a:t>nd</a:t>
            </a:r>
            <a:r>
              <a:rPr lang="en-US" sz="2400" dirty="0"/>
              <a:t>: Specifies the </a:t>
            </a:r>
            <a:r>
              <a:rPr lang="en-US" sz="2400" dirty="0" smtClean="0"/>
              <a:t>last </a:t>
            </a:r>
            <a:r>
              <a:rPr lang="en-US" sz="2400" dirty="0"/>
              <a:t>index for the loop</a:t>
            </a:r>
          </a:p>
          <a:p>
            <a:pPr lvl="1"/>
            <a:r>
              <a:rPr lang="en-US" sz="2400" dirty="0">
                <a:latin typeface="Comic Sans MS" panose="030F0702030302020204" pitchFamily="66" charset="0"/>
              </a:rPr>
              <a:t>s</a:t>
            </a:r>
            <a:r>
              <a:rPr lang="en-US" sz="2400" dirty="0" smtClean="0">
                <a:latin typeface="Comic Sans MS" panose="030F0702030302020204" pitchFamily="66" charset="0"/>
              </a:rPr>
              <a:t>tep</a:t>
            </a:r>
            <a:r>
              <a:rPr lang="en-US" sz="2400" dirty="0" smtClean="0"/>
              <a:t>: Specifies the amount to increment the index each time through the loop</a:t>
            </a:r>
          </a:p>
          <a:p>
            <a:pPr lvl="1"/>
            <a:r>
              <a:rPr lang="en-US" sz="2400" dirty="0" err="1" smtClean="0">
                <a:latin typeface="Comic Sans MS" panose="030F0702030302020204" pitchFamily="66" charset="0"/>
              </a:rPr>
              <a:t>varStatus</a:t>
            </a:r>
            <a:r>
              <a:rPr lang="en-US" sz="2400" dirty="0" smtClean="0"/>
              <a:t>: Specifies the name of a variable that can be used to get information about the status of the loop.</a:t>
            </a:r>
          </a:p>
          <a:p>
            <a:pPr lvl="2"/>
            <a:r>
              <a:rPr lang="en-US" sz="2000" dirty="0">
                <a:latin typeface="Comic Sans MS" panose="030F0702030302020204" pitchFamily="66" charset="0"/>
              </a:rPr>
              <a:t>f</a:t>
            </a:r>
            <a:r>
              <a:rPr lang="en-US" sz="2000" dirty="0" smtClean="0">
                <a:latin typeface="Comic Sans MS" panose="030F0702030302020204" pitchFamily="66" charset="0"/>
              </a:rPr>
              <a:t>irst, last</a:t>
            </a:r>
            <a:r>
              <a:rPr lang="en-US" sz="2000" dirty="0" smtClean="0"/>
              <a:t>: </a:t>
            </a:r>
            <a:r>
              <a:rPr lang="en-US" sz="2000" dirty="0" err="1" smtClean="0">
                <a:latin typeface="Comic Sans MS" panose="030F0702030302020204" pitchFamily="66" charset="0"/>
              </a:rPr>
              <a:t>boolean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pPr lvl="2"/>
            <a:r>
              <a:rPr lang="en-US" sz="2000" dirty="0">
                <a:latin typeface="Comic Sans MS" panose="030F0702030302020204" pitchFamily="66" charset="0"/>
              </a:rPr>
              <a:t>c</a:t>
            </a:r>
            <a:r>
              <a:rPr lang="en-US" sz="2000" dirty="0" smtClean="0">
                <a:latin typeface="Comic Sans MS" panose="030F0702030302020204" pitchFamily="66" charset="0"/>
              </a:rPr>
              <a:t>ount, index</a:t>
            </a:r>
            <a:r>
              <a:rPr lang="en-US" sz="2000" dirty="0" smtClean="0"/>
              <a:t>: </a:t>
            </a:r>
            <a:r>
              <a:rPr lang="en-US" sz="2000" dirty="0" err="1" smtClean="0">
                <a:latin typeface="Comic Sans MS" panose="030F0702030302020204" pitchFamily="66" charset="0"/>
              </a:rPr>
              <a:t>int</a:t>
            </a:r>
            <a:endParaRPr lang="en-US" sz="2000" dirty="0" smtClean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9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3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Example: Advanced Looping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19150"/>
            <a:ext cx="8839200" cy="4267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In JSP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819150"/>
            <a:ext cx="544892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  </a:t>
            </a:r>
            <a:r>
              <a:rPr lang="en-US" sz="2000" dirty="0" err="1" smtClean="0">
                <a:latin typeface="Comic Sans MS" panose="030F0702030302020204" pitchFamily="66" charset="0"/>
              </a:rPr>
              <a:t>int</a:t>
            </a:r>
            <a:r>
              <a:rPr lang="en-US" sz="2000" dirty="0" smtClean="0">
                <a:latin typeface="Comic Sans MS" panose="030F0702030302020204" pitchFamily="66" charset="0"/>
              </a:rPr>
              <a:t>[] numbers = new </a:t>
            </a:r>
            <a:r>
              <a:rPr lang="en-US" sz="2000" dirty="0" err="1" smtClean="0">
                <a:latin typeface="Comic Sans MS" panose="030F0702030302020204" pitchFamily="66" charset="0"/>
              </a:rPr>
              <a:t>int</a:t>
            </a:r>
            <a:r>
              <a:rPr lang="en-US" sz="2000" dirty="0" smtClean="0">
                <a:latin typeface="Comic Sans MS" panose="030F0702030302020204" pitchFamily="66" charset="0"/>
              </a:rPr>
              <a:t>[30]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  </a:t>
            </a:r>
            <a:r>
              <a:rPr lang="en-US" sz="2000" dirty="0" smtClean="0">
                <a:latin typeface="Comic Sans MS" panose="030F0702030302020204" pitchFamily="66" charset="0"/>
              </a:rPr>
              <a:t>for (</a:t>
            </a:r>
            <a:r>
              <a:rPr lang="en-US" sz="2000" dirty="0" err="1" smtClean="0">
                <a:latin typeface="Comic Sans MS" panose="030F0702030302020204" pitchFamily="66" charset="0"/>
              </a:rPr>
              <a:t>int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 err="1" smtClean="0">
                <a:latin typeface="Comic Sans MS" panose="030F0702030302020204" pitchFamily="66" charset="0"/>
              </a:rPr>
              <a:t>i</a:t>
            </a:r>
            <a:r>
              <a:rPr lang="en-US" sz="2000" dirty="0" smtClean="0">
                <a:latin typeface="Comic Sans MS" panose="030F0702030302020204" pitchFamily="66" charset="0"/>
              </a:rPr>
              <a:t> = 0; </a:t>
            </a:r>
            <a:r>
              <a:rPr lang="en-US" sz="2000" dirty="0" err="1" smtClean="0">
                <a:latin typeface="Comic Sans MS" panose="030F0702030302020204" pitchFamily="66" charset="0"/>
              </a:rPr>
              <a:t>i</a:t>
            </a:r>
            <a:r>
              <a:rPr lang="en-US" sz="2000" dirty="0" smtClean="0">
                <a:latin typeface="Comic Sans MS" panose="030F0702030302020204" pitchFamily="66" charset="0"/>
              </a:rPr>
              <a:t> &lt; 30; </a:t>
            </a:r>
            <a:r>
              <a:rPr lang="en-US" sz="2000" dirty="0" err="1" smtClean="0">
                <a:latin typeface="Comic Sans MS" panose="030F0702030302020204" pitchFamily="66" charset="0"/>
              </a:rPr>
              <a:t>i</a:t>
            </a:r>
            <a:r>
              <a:rPr lang="en-US" sz="2000" dirty="0" smtClean="0">
                <a:latin typeface="Comic Sans MS" panose="030F0702030302020204" pitchFamily="66" charset="0"/>
              </a:rPr>
              <a:t>++) {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>      numbers[</a:t>
            </a:r>
            <a:r>
              <a:rPr lang="en-US" sz="2000" dirty="0" err="1" smtClean="0">
                <a:latin typeface="Comic Sans MS" panose="030F0702030302020204" pitchFamily="66" charset="0"/>
              </a:rPr>
              <a:t>i</a:t>
            </a:r>
            <a:r>
              <a:rPr lang="en-US" sz="2000" dirty="0" smtClean="0">
                <a:latin typeface="Comic Sans MS" panose="030F0702030302020204" pitchFamily="66" charset="0"/>
              </a:rPr>
              <a:t>] = </a:t>
            </a:r>
            <a:r>
              <a:rPr lang="en-US" sz="2000" dirty="0" err="1" smtClean="0">
                <a:latin typeface="Comic Sans MS" panose="030F0702030302020204" pitchFamily="66" charset="0"/>
              </a:rPr>
              <a:t>i</a:t>
            </a:r>
            <a:r>
              <a:rPr lang="en-US" sz="2000" dirty="0" smtClean="0">
                <a:latin typeface="Comic Sans MS" panose="030F0702030302020204" pitchFamily="66" charset="0"/>
              </a:rPr>
              <a:t> + 1;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  </a:t>
            </a:r>
            <a:r>
              <a:rPr lang="en-US" sz="2000" dirty="0" smtClean="0">
                <a:latin typeface="Comic Sans MS" panose="030F0702030302020204" pitchFamily="66" charset="0"/>
              </a:rPr>
              <a:t>}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 smtClean="0">
                <a:latin typeface="Comic Sans MS" panose="030F0702030302020204" pitchFamily="66" charset="0"/>
              </a:rPr>
              <a:t>  </a:t>
            </a:r>
            <a:r>
              <a:rPr lang="en-US" sz="2000" dirty="0" err="1" smtClean="0">
                <a:latin typeface="Comic Sans MS" panose="030F0702030302020204" pitchFamily="66" charset="0"/>
              </a:rPr>
              <a:t>session.setAttribute</a:t>
            </a:r>
            <a:r>
              <a:rPr lang="en-US" sz="2000" dirty="0" smtClean="0">
                <a:latin typeface="Comic Sans MS" panose="030F0702030302020204" pitchFamily="66" charset="0"/>
              </a:rPr>
              <a:t>(“numbers”, numbers);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2450366"/>
            <a:ext cx="780053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  &lt;p&gt;Numbers&lt;/p&gt;</a:t>
            </a:r>
            <a:r>
              <a:rPr lang="en-US" sz="2000" dirty="0">
                <a:latin typeface="Comic Sans MS" panose="030F0702030302020204" pitchFamily="66" charset="0"/>
              </a:rPr>
              <a:t/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</a:t>
            </a:r>
            <a:r>
              <a:rPr lang="en-US" sz="2000" dirty="0" smtClean="0">
                <a:latin typeface="Comic Sans MS" panose="030F0702030302020204" pitchFamily="66" charset="0"/>
              </a:rPr>
              <a:t>&lt;</a:t>
            </a:r>
            <a:r>
              <a:rPr lang="en-US" sz="2000" dirty="0" err="1" smtClean="0">
                <a:latin typeface="Comic Sans MS" panose="030F0702030302020204" pitchFamily="66" charset="0"/>
              </a:rPr>
              <a:t>ul</a:t>
            </a:r>
            <a:r>
              <a:rPr lang="en-US" sz="2000" dirty="0" smtClean="0">
                <a:latin typeface="Comic Sans MS" panose="030F0702030302020204" pitchFamily="66" charset="0"/>
              </a:rPr>
              <a:t>&gt;</a:t>
            </a:r>
            <a:r>
              <a:rPr lang="en-US" sz="2000" dirty="0">
                <a:latin typeface="Comic Sans MS" panose="030F0702030302020204" pitchFamily="66" charset="0"/>
              </a:rPr>
              <a:t/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  &lt;</a:t>
            </a:r>
            <a:r>
              <a:rPr lang="en-US" sz="2000" dirty="0" err="1" smtClean="0">
                <a:latin typeface="Comic Sans MS" panose="030F0702030302020204" pitchFamily="66" charset="0"/>
              </a:rPr>
              <a:t>c:forEach</a:t>
            </a:r>
            <a:r>
              <a:rPr lang="en-US" sz="2000" dirty="0" smtClean="0">
                <a:latin typeface="Comic Sans MS" panose="030F0702030302020204" pitchFamily="66" charset="0"/>
              </a:rPr>
              <a:t> items=“${numbers}” </a:t>
            </a:r>
            <a:r>
              <a:rPr lang="en-US" sz="2000" dirty="0" err="1">
                <a:latin typeface="Comic Sans MS" panose="030F0702030302020204" pitchFamily="66" charset="0"/>
              </a:rPr>
              <a:t>var</a:t>
            </a:r>
            <a:r>
              <a:rPr lang="en-US" sz="2000" dirty="0" smtClean="0">
                <a:latin typeface="Comic Sans MS" panose="030F0702030302020204" pitchFamily="66" charset="0"/>
              </a:rPr>
              <a:t>=“number” begin=“0”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>                     end=“9” step=“1” </a:t>
            </a:r>
            <a:r>
              <a:rPr lang="en-US" sz="2000" dirty="0" err="1" smtClean="0">
                <a:latin typeface="Comic Sans MS" panose="030F0702030302020204" pitchFamily="66" charset="0"/>
              </a:rPr>
              <a:t>varStatus</a:t>
            </a:r>
            <a:r>
              <a:rPr lang="en-US" sz="2000" dirty="0" smtClean="0">
                <a:latin typeface="Comic Sans MS" panose="030F0702030302020204" pitchFamily="66" charset="0"/>
              </a:rPr>
              <a:t>=“status”&gt;</a:t>
            </a:r>
            <a:r>
              <a:rPr lang="en-US" sz="2000" dirty="0">
                <a:latin typeface="Comic Sans MS" panose="030F0702030302020204" pitchFamily="66" charset="0"/>
              </a:rPr>
              <a:t/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      </a:t>
            </a:r>
            <a:r>
              <a:rPr lang="en-US" sz="2000" dirty="0" smtClean="0">
                <a:latin typeface="Comic Sans MS" panose="030F0702030302020204" pitchFamily="66" charset="0"/>
              </a:rPr>
              <a:t>&lt;li&gt;${number} | First: ${</a:t>
            </a:r>
            <a:r>
              <a:rPr lang="en-US" sz="2000" dirty="0" err="1" smtClean="0">
                <a:latin typeface="Comic Sans MS" panose="030F0702030302020204" pitchFamily="66" charset="0"/>
              </a:rPr>
              <a:t>status.first</a:t>
            </a:r>
            <a:r>
              <a:rPr lang="en-US" sz="2000" dirty="0" smtClean="0">
                <a:latin typeface="Comic Sans MS" panose="030F0702030302020204" pitchFamily="66" charset="0"/>
              </a:rPr>
              <a:t>} | Last: </a:t>
            </a:r>
            <a:r>
              <a:rPr lang="en-US" sz="2000" dirty="0">
                <a:latin typeface="Comic Sans MS" panose="030F0702030302020204" pitchFamily="66" charset="0"/>
              </a:rPr>
              <a:t>${</a:t>
            </a:r>
            <a:r>
              <a:rPr lang="en-US" sz="2000" dirty="0" err="1" smtClean="0">
                <a:latin typeface="Comic Sans MS" panose="030F0702030302020204" pitchFamily="66" charset="0"/>
              </a:rPr>
              <a:t>status.last</a:t>
            </a:r>
            <a:r>
              <a:rPr lang="en-US" sz="2000" dirty="0">
                <a:latin typeface="Comic Sans MS" panose="030F0702030302020204" pitchFamily="66" charset="0"/>
              </a:rPr>
              <a:t>} 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r>
              <a:rPr lang="en-US" sz="2000" dirty="0" smtClean="0">
                <a:latin typeface="Comic Sans MS" panose="030F0702030302020204" pitchFamily="66" charset="0"/>
              </a:rPr>
              <a:t>             Index: ${</a:t>
            </a:r>
            <a:r>
              <a:rPr lang="en-US" sz="2000" dirty="0" err="1" smtClean="0">
                <a:latin typeface="Comic Sans MS" panose="030F0702030302020204" pitchFamily="66" charset="0"/>
              </a:rPr>
              <a:t>status.index</a:t>
            </a:r>
            <a:r>
              <a:rPr lang="en-US" sz="2000" dirty="0" smtClean="0">
                <a:latin typeface="Comic Sans MS" panose="030F0702030302020204" pitchFamily="66" charset="0"/>
              </a:rPr>
              <a:t>} | Count: ${</a:t>
            </a:r>
            <a:r>
              <a:rPr lang="en-US" sz="2000" dirty="0" err="1" smtClean="0">
                <a:latin typeface="Comic Sans MS" panose="030F0702030302020204" pitchFamily="66" charset="0"/>
              </a:rPr>
              <a:t>status.count</a:t>
            </a:r>
            <a:r>
              <a:rPr lang="en-US" sz="2000" dirty="0" smtClean="0">
                <a:latin typeface="Comic Sans MS" panose="030F0702030302020204" pitchFamily="66" charset="0"/>
              </a:rPr>
              <a:t>}&lt;/li&gt;</a:t>
            </a:r>
            <a:r>
              <a:rPr lang="en-US" sz="2000" dirty="0">
                <a:latin typeface="Comic Sans MS" panose="030F0702030302020204" pitchFamily="66" charset="0"/>
              </a:rPr>
              <a:t> 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  &lt;/</a:t>
            </a:r>
            <a:r>
              <a:rPr lang="en-US" sz="2000" dirty="0" err="1" smtClean="0">
                <a:latin typeface="Comic Sans MS" panose="030F0702030302020204" pitchFamily="66" charset="0"/>
              </a:rPr>
              <a:t>c:forEach</a:t>
            </a:r>
            <a:r>
              <a:rPr lang="en-US" sz="2000" dirty="0" smtClean="0">
                <a:latin typeface="Comic Sans MS" panose="030F0702030302020204" pitchFamily="66" charset="0"/>
              </a:rPr>
              <a:t>&gt;</a:t>
            </a:r>
            <a:r>
              <a:rPr lang="en-US" sz="2000" dirty="0">
                <a:latin typeface="Comic Sans MS" panose="030F0702030302020204" pitchFamily="66" charset="0"/>
              </a:rPr>
              <a:t/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</a:t>
            </a:r>
            <a:r>
              <a:rPr lang="en-US" sz="2000" dirty="0" smtClean="0">
                <a:latin typeface="Comic Sans MS" panose="030F0702030302020204" pitchFamily="66" charset="0"/>
              </a:rPr>
              <a:t>&lt;/</a:t>
            </a:r>
            <a:r>
              <a:rPr lang="en-US" sz="2000" dirty="0" err="1" smtClean="0">
                <a:latin typeface="Comic Sans MS" panose="030F0702030302020204" pitchFamily="66" charset="0"/>
              </a:rPr>
              <a:t>ul</a:t>
            </a:r>
            <a:r>
              <a:rPr lang="en-US" sz="2000" dirty="0" smtClean="0">
                <a:latin typeface="Comic Sans MS" panose="030F0702030302020204" pitchFamily="66" charset="0"/>
              </a:rPr>
              <a:t>&gt;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9402" y="742950"/>
            <a:ext cx="43845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1|First: </a:t>
            </a:r>
            <a:r>
              <a:rPr lang="en-US" dirty="0" err="1" smtClean="0"/>
              <a:t>true|Last</a:t>
            </a:r>
            <a:r>
              <a:rPr lang="en-US" dirty="0" smtClean="0"/>
              <a:t>: false |Index: 0|Count: 1</a:t>
            </a:r>
          </a:p>
          <a:p>
            <a:r>
              <a:rPr lang="en-US" dirty="0" smtClean="0"/>
              <a:t>2|First: </a:t>
            </a:r>
            <a:r>
              <a:rPr lang="en-US" dirty="0" err="1" smtClean="0"/>
              <a:t>false|Last</a:t>
            </a:r>
            <a:r>
              <a:rPr lang="en-US" dirty="0" smtClean="0"/>
              <a:t>: false |Index: 1|Count: 2</a:t>
            </a:r>
          </a:p>
          <a:p>
            <a:r>
              <a:rPr lang="en-US" dirty="0" smtClean="0"/>
              <a:t>… …</a:t>
            </a:r>
          </a:p>
          <a:p>
            <a:r>
              <a:rPr lang="en-US" dirty="0" smtClean="0"/>
              <a:t>10|First: </a:t>
            </a:r>
            <a:r>
              <a:rPr lang="en-US" dirty="0" err="1" smtClean="0"/>
              <a:t>false|Last</a:t>
            </a:r>
            <a:r>
              <a:rPr lang="en-US" dirty="0" smtClean="0"/>
              <a:t>: true |Index: 9|Count: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8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to Use the </a:t>
            </a:r>
            <a:r>
              <a:rPr lang="en-US" sz="3600" dirty="0" smtClean="0">
                <a:latin typeface="Comic Sans MS" panose="030F0702030302020204" pitchFamily="66" charset="0"/>
              </a:rPr>
              <a:t>if </a:t>
            </a:r>
            <a:r>
              <a:rPr lang="en-US" sz="3600" dirty="0" smtClean="0">
                <a:latin typeface="+mn-lt"/>
              </a:rPr>
              <a:t>Tag?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19150"/>
            <a:ext cx="8839200" cy="4191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For conditional processing (single </a:t>
            </a:r>
            <a:r>
              <a:rPr lang="en-US" sz="2800" dirty="0" smtClean="0">
                <a:latin typeface="Comic Sans MS" panose="030F0702030302020204" pitchFamily="66" charset="0"/>
              </a:rPr>
              <a:t>if</a:t>
            </a:r>
            <a:r>
              <a:rPr lang="en-US" sz="2800" dirty="0" smtClean="0"/>
              <a:t> case)</a:t>
            </a:r>
          </a:p>
          <a:p>
            <a:pPr lvl="1"/>
            <a:r>
              <a:rPr lang="en-US" sz="2400" dirty="0" smtClean="0"/>
              <a:t>To start, you code an opening </a:t>
            </a:r>
            <a:r>
              <a:rPr lang="en-US" sz="2400" dirty="0" smtClean="0">
                <a:latin typeface="Comic Sans MS" panose="030F0702030302020204" pitchFamily="66" charset="0"/>
              </a:rPr>
              <a:t>if</a:t>
            </a:r>
            <a:r>
              <a:rPr lang="en-US" sz="2400" dirty="0" smtClean="0"/>
              <a:t> tag that include the </a:t>
            </a:r>
            <a:r>
              <a:rPr lang="en-US" sz="2400" dirty="0" smtClean="0">
                <a:latin typeface="Comic Sans MS" panose="030F0702030302020204" pitchFamily="66" charset="0"/>
              </a:rPr>
              <a:t>test</a:t>
            </a:r>
            <a:r>
              <a:rPr lang="en-US" sz="2400" dirty="0" smtClean="0"/>
              <a:t> attribute.</a:t>
            </a:r>
          </a:p>
          <a:p>
            <a:pPr lvl="1"/>
            <a:r>
              <a:rPr lang="en-US" sz="2400" dirty="0" smtClean="0"/>
              <a:t>There is no </a:t>
            </a:r>
            <a:r>
              <a:rPr lang="en-US" sz="2400" dirty="0" smtClean="0">
                <a:latin typeface="Comic Sans MS" panose="030F0702030302020204" pitchFamily="66" charset="0"/>
              </a:rPr>
              <a:t>else-if/else</a:t>
            </a:r>
            <a:r>
              <a:rPr lang="en-US" sz="2400" dirty="0" smtClean="0"/>
              <a:t> part for this tag.</a:t>
            </a:r>
          </a:p>
          <a:p>
            <a:r>
              <a:rPr lang="en-US" sz="2800" dirty="0" smtClean="0"/>
              <a:t>Example: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2952750"/>
            <a:ext cx="66640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    &lt;</a:t>
            </a:r>
            <a:r>
              <a:rPr lang="en-US" sz="2000" dirty="0" err="1" smtClean="0">
                <a:latin typeface="Comic Sans MS" panose="030F0702030302020204" pitchFamily="66" charset="0"/>
              </a:rPr>
              <a:t>c:if</a:t>
            </a:r>
            <a:r>
              <a:rPr lang="en-US" sz="2000" dirty="0" smtClean="0">
                <a:latin typeface="Comic Sans MS" panose="030F0702030302020204" pitchFamily="66" charset="0"/>
              </a:rPr>
              <a:t> test=“${</a:t>
            </a:r>
            <a:r>
              <a:rPr lang="en-US" sz="2000" dirty="0" err="1" smtClean="0">
                <a:latin typeface="Comic Sans MS" panose="030F0702030302020204" pitchFamily="66" charset="0"/>
              </a:rPr>
              <a:t>cart.count</a:t>
            </a:r>
            <a:r>
              <a:rPr lang="en-US" sz="2000" dirty="0" smtClean="0">
                <a:latin typeface="Comic Sans MS" panose="030F0702030302020204" pitchFamily="66" charset="0"/>
              </a:rPr>
              <a:t> == 1}”&gt;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>        &lt;p&gt;You have 1 item in your cart.&lt;/p&gt;</a:t>
            </a:r>
            <a:r>
              <a:rPr lang="en-US" sz="2000" dirty="0">
                <a:latin typeface="Comic Sans MS" panose="030F0702030302020204" pitchFamily="66" charset="0"/>
              </a:rPr>
              <a:t/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  &lt;/</a:t>
            </a:r>
            <a:r>
              <a:rPr lang="en-US" sz="2000" dirty="0" err="1" smtClean="0">
                <a:latin typeface="Comic Sans MS" panose="030F0702030302020204" pitchFamily="66" charset="0"/>
              </a:rPr>
              <a:t>c:if</a:t>
            </a:r>
            <a:r>
              <a:rPr lang="en-US" sz="2000" dirty="0" smtClean="0">
                <a:latin typeface="Comic Sans MS" panose="030F0702030302020204" pitchFamily="66" charset="0"/>
              </a:rPr>
              <a:t>&gt;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>   </a:t>
            </a:r>
            <a:r>
              <a:rPr lang="en-US" sz="2000" dirty="0">
                <a:latin typeface="Comic Sans MS" panose="030F0702030302020204" pitchFamily="66" charset="0"/>
              </a:rPr>
              <a:t>&lt;</a:t>
            </a:r>
            <a:r>
              <a:rPr lang="en-US" sz="2000" dirty="0" err="1">
                <a:latin typeface="Comic Sans MS" panose="030F0702030302020204" pitchFamily="66" charset="0"/>
              </a:rPr>
              <a:t>c:if</a:t>
            </a:r>
            <a:r>
              <a:rPr lang="en-US" sz="2000" dirty="0">
                <a:latin typeface="Comic Sans MS" panose="030F0702030302020204" pitchFamily="66" charset="0"/>
              </a:rPr>
              <a:t> test=“${</a:t>
            </a:r>
            <a:r>
              <a:rPr lang="en-US" sz="2000" dirty="0" err="1">
                <a:latin typeface="Comic Sans MS" panose="030F0702030302020204" pitchFamily="66" charset="0"/>
              </a:rPr>
              <a:t>cart.count</a:t>
            </a:r>
            <a:r>
              <a:rPr lang="en-US" sz="2000" dirty="0">
                <a:latin typeface="Comic Sans MS" panose="030F0702030302020204" pitchFamily="66" charset="0"/>
              </a:rPr>
              <a:t> &gt;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>
                <a:latin typeface="Comic Sans MS" panose="030F0702030302020204" pitchFamily="66" charset="0"/>
              </a:rPr>
              <a:t>1}”&gt;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        &lt;p&gt;You have </a:t>
            </a:r>
            <a:r>
              <a:rPr lang="en-US" sz="2000" dirty="0" smtClean="0">
                <a:latin typeface="Comic Sans MS" panose="030F0702030302020204" pitchFamily="66" charset="0"/>
              </a:rPr>
              <a:t>${</a:t>
            </a:r>
            <a:r>
              <a:rPr lang="en-US" sz="2000" dirty="0" err="1" smtClean="0">
                <a:latin typeface="Comic Sans MS" panose="030F0702030302020204" pitchFamily="66" charset="0"/>
              </a:rPr>
              <a:t>cart.count</a:t>
            </a:r>
            <a:r>
              <a:rPr lang="en-US" sz="2000" dirty="0" smtClean="0">
                <a:latin typeface="Comic Sans MS" panose="030F0702030302020204" pitchFamily="66" charset="0"/>
              </a:rPr>
              <a:t>} items </a:t>
            </a:r>
            <a:r>
              <a:rPr lang="en-US" sz="2000" dirty="0">
                <a:latin typeface="Comic Sans MS" panose="030F0702030302020204" pitchFamily="66" charset="0"/>
              </a:rPr>
              <a:t>in your cart.&lt;/p&gt;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  &lt;/</a:t>
            </a:r>
            <a:r>
              <a:rPr lang="en-US" sz="2000" dirty="0" err="1">
                <a:latin typeface="Comic Sans MS" panose="030F0702030302020204" pitchFamily="66" charset="0"/>
              </a:rPr>
              <a:t>c:if</a:t>
            </a:r>
            <a:r>
              <a:rPr lang="en-US" sz="2000" dirty="0" smtClean="0">
                <a:latin typeface="Comic Sans MS" panose="030F0702030302020204" pitchFamily="66" charset="0"/>
              </a:rPr>
              <a:t>&gt;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20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698" y="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to Use the </a:t>
            </a:r>
            <a:r>
              <a:rPr lang="en-US" sz="3600" dirty="0" smtClean="0">
                <a:latin typeface="Comic Sans MS" panose="030F0702030302020204" pitchFamily="66" charset="0"/>
              </a:rPr>
              <a:t>choose</a:t>
            </a:r>
            <a:r>
              <a:rPr lang="en-US" sz="3600" dirty="0" smtClean="0"/>
              <a:t> Tag?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42950"/>
            <a:ext cx="4800600" cy="4343400"/>
          </a:xfrm>
        </p:spPr>
        <p:txBody>
          <a:bodyPr>
            <a:normAutofit/>
          </a:bodyPr>
          <a:lstStyle/>
          <a:p>
            <a:r>
              <a:rPr lang="en-US" sz="2800" dirty="0"/>
              <a:t>For conditional processing </a:t>
            </a:r>
            <a:r>
              <a:rPr lang="en-US" sz="2800" dirty="0" smtClean="0"/>
              <a:t>(multiple </a:t>
            </a:r>
            <a:r>
              <a:rPr lang="en-US" sz="2800" dirty="0" smtClean="0">
                <a:latin typeface="Comic Sans MS" panose="030F0702030302020204" pitchFamily="66" charset="0"/>
              </a:rPr>
              <a:t>if</a:t>
            </a:r>
            <a:r>
              <a:rPr lang="en-US" sz="2800" dirty="0" smtClean="0"/>
              <a:t> case)</a:t>
            </a:r>
          </a:p>
          <a:p>
            <a:pPr lvl="1"/>
            <a:r>
              <a:rPr lang="en-US" sz="2400" dirty="0" smtClean="0"/>
              <a:t>To start, you code the opening and closing </a:t>
            </a:r>
            <a:r>
              <a:rPr lang="en-US" sz="2400" dirty="0" smtClean="0">
                <a:latin typeface="Comic Sans MS" panose="030F0702030302020204" pitchFamily="66" charset="0"/>
              </a:rPr>
              <a:t>choose</a:t>
            </a:r>
            <a:r>
              <a:rPr lang="en-US" sz="2400" dirty="0" smtClean="0"/>
              <a:t> tags.</a:t>
            </a:r>
          </a:p>
          <a:p>
            <a:pPr lvl="1"/>
            <a:r>
              <a:rPr lang="en-US" sz="2400" dirty="0" smtClean="0"/>
              <a:t>Within those tags, you can code one or more </a:t>
            </a:r>
            <a:r>
              <a:rPr lang="en-US" sz="2400" dirty="0" smtClean="0">
                <a:latin typeface="Comic Sans MS" panose="030F0702030302020204" pitchFamily="66" charset="0"/>
              </a:rPr>
              <a:t>when</a:t>
            </a:r>
            <a:r>
              <a:rPr lang="en-US" sz="2400" dirty="0" smtClean="0"/>
              <a:t> tags.</a:t>
            </a:r>
          </a:p>
          <a:p>
            <a:pPr lvl="1"/>
            <a:r>
              <a:rPr lang="en-US" sz="2400" dirty="0" smtClean="0"/>
              <a:t>After then </a:t>
            </a:r>
            <a:r>
              <a:rPr lang="en-US" sz="2400" dirty="0" smtClean="0">
                <a:latin typeface="Comic Sans MS" panose="030F0702030302020204" pitchFamily="66" charset="0"/>
              </a:rPr>
              <a:t>when</a:t>
            </a:r>
            <a:r>
              <a:rPr lang="en-US" sz="2400" dirty="0" smtClean="0"/>
              <a:t> tags but before the closing </a:t>
            </a:r>
            <a:r>
              <a:rPr lang="en-US" sz="2400" dirty="0" smtClean="0">
                <a:latin typeface="Comic Sans MS" panose="030F0702030302020204" pitchFamily="66" charset="0"/>
              </a:rPr>
              <a:t>choose</a:t>
            </a:r>
            <a:r>
              <a:rPr lang="en-US" sz="2400" dirty="0" smtClean="0"/>
              <a:t> tag, you can code a single </a:t>
            </a:r>
            <a:r>
              <a:rPr lang="en-US" sz="2400" dirty="0" smtClean="0">
                <a:latin typeface="Comic Sans MS" panose="030F0702030302020204" pitchFamily="66" charset="0"/>
              </a:rPr>
              <a:t>otherwise</a:t>
            </a:r>
            <a:r>
              <a:rPr lang="en-US" sz="2400" dirty="0" smtClean="0"/>
              <a:t> tag.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11376" y="1200150"/>
            <a:ext cx="44326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&lt;</a:t>
            </a:r>
            <a:r>
              <a:rPr lang="en-US" dirty="0" err="1" smtClean="0">
                <a:latin typeface="Comic Sans MS" panose="030F0702030302020204" pitchFamily="66" charset="0"/>
              </a:rPr>
              <a:t>c:choose</a:t>
            </a:r>
            <a:r>
              <a:rPr lang="en-US" dirty="0" smtClean="0">
                <a:latin typeface="Comic Sans MS" panose="030F0702030302020204" pitchFamily="66" charset="0"/>
              </a:rPr>
              <a:t>&gt;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    &lt;</a:t>
            </a:r>
            <a:r>
              <a:rPr lang="en-US" dirty="0" err="1" smtClean="0">
                <a:latin typeface="Comic Sans MS" panose="030F0702030302020204" pitchFamily="66" charset="0"/>
              </a:rPr>
              <a:t>c:when</a:t>
            </a:r>
            <a:r>
              <a:rPr lang="en-US" dirty="0" smtClean="0">
                <a:latin typeface="Comic Sans MS" panose="030F0702030302020204" pitchFamily="66" charset="0"/>
              </a:rPr>
              <a:t> test=“${</a:t>
            </a:r>
            <a:r>
              <a:rPr lang="en-US" dirty="0" err="1" smtClean="0">
                <a:latin typeface="Comic Sans MS" panose="030F0702030302020204" pitchFamily="66" charset="0"/>
              </a:rPr>
              <a:t>cart.count</a:t>
            </a:r>
            <a:r>
              <a:rPr lang="en-US" dirty="0" smtClean="0">
                <a:latin typeface="Comic Sans MS" panose="030F0702030302020204" pitchFamily="66" charset="0"/>
              </a:rPr>
              <a:t> == 0}”&gt;</a:t>
            </a: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    &lt;p&gt;Your cart is empty.&lt;/p&gt;</a:t>
            </a:r>
            <a:r>
              <a:rPr lang="en-US" dirty="0">
                <a:latin typeface="Comic Sans MS" panose="030F0702030302020204" pitchFamily="66" charset="0"/>
              </a:rPr>
              <a:t/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    &lt;/</a:t>
            </a:r>
            <a:r>
              <a:rPr lang="en-US" dirty="0" err="1" smtClean="0">
                <a:latin typeface="Comic Sans MS" panose="030F0702030302020204" pitchFamily="66" charset="0"/>
              </a:rPr>
              <a:t>c:when</a:t>
            </a:r>
            <a:r>
              <a:rPr lang="en-US" dirty="0" smtClean="0">
                <a:latin typeface="Comic Sans MS" panose="030F0702030302020204" pitchFamily="66" charset="0"/>
              </a:rPr>
              <a:t>&gt;</a:t>
            </a: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 </a:t>
            </a:r>
            <a:r>
              <a:rPr lang="en-US" dirty="0">
                <a:latin typeface="Comic Sans MS" panose="030F0702030302020204" pitchFamily="66" charset="0"/>
              </a:rPr>
              <a:t>&lt;</a:t>
            </a:r>
            <a:r>
              <a:rPr lang="en-US" dirty="0" err="1" smtClean="0">
                <a:latin typeface="Comic Sans MS" panose="030F0702030302020204" pitchFamily="66" charset="0"/>
              </a:rPr>
              <a:t>c:when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test=“${</a:t>
            </a:r>
            <a:r>
              <a:rPr lang="en-US" dirty="0" err="1">
                <a:latin typeface="Comic Sans MS" panose="030F0702030302020204" pitchFamily="66" charset="0"/>
              </a:rPr>
              <a:t>cart.count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== </a:t>
            </a:r>
            <a:r>
              <a:rPr lang="en-US" dirty="0">
                <a:latin typeface="Comic Sans MS" panose="030F0702030302020204" pitchFamily="66" charset="0"/>
              </a:rPr>
              <a:t>1}”&gt;</a:t>
            </a:r>
          </a:p>
          <a:p>
            <a:r>
              <a:rPr lang="en-US" dirty="0">
                <a:latin typeface="Comic Sans MS" panose="030F0702030302020204" pitchFamily="66" charset="0"/>
              </a:rPr>
              <a:t>       </a:t>
            </a:r>
            <a:r>
              <a:rPr lang="en-US" dirty="0" smtClean="0">
                <a:latin typeface="Comic Sans MS" panose="030F0702030302020204" pitchFamily="66" charset="0"/>
              </a:rPr>
              <a:t>&lt;</a:t>
            </a:r>
            <a:r>
              <a:rPr lang="en-US" dirty="0">
                <a:latin typeface="Comic Sans MS" panose="030F0702030302020204" pitchFamily="66" charset="0"/>
              </a:rPr>
              <a:t>p&gt;You have </a:t>
            </a:r>
            <a:r>
              <a:rPr lang="en-US" dirty="0" smtClean="0">
                <a:latin typeface="Comic Sans MS" panose="030F0702030302020204" pitchFamily="66" charset="0"/>
              </a:rPr>
              <a:t>1 item </a:t>
            </a:r>
            <a:r>
              <a:rPr lang="en-US" dirty="0">
                <a:latin typeface="Comic Sans MS" panose="030F0702030302020204" pitchFamily="66" charset="0"/>
              </a:rPr>
              <a:t>in your cart.&lt;/p&gt;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    &lt;/</a:t>
            </a:r>
            <a:r>
              <a:rPr lang="en-US" dirty="0" err="1" smtClean="0">
                <a:latin typeface="Comic Sans MS" panose="030F0702030302020204" pitchFamily="66" charset="0"/>
              </a:rPr>
              <a:t>c:when</a:t>
            </a:r>
            <a:r>
              <a:rPr lang="en-US" dirty="0" smtClean="0">
                <a:latin typeface="Comic Sans MS" panose="030F0702030302020204" pitchFamily="66" charset="0"/>
              </a:rPr>
              <a:t>&gt;</a:t>
            </a: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 </a:t>
            </a:r>
            <a:r>
              <a:rPr lang="en-US" dirty="0">
                <a:latin typeface="Comic Sans MS" panose="030F0702030302020204" pitchFamily="66" charset="0"/>
              </a:rPr>
              <a:t>&lt;</a:t>
            </a:r>
            <a:r>
              <a:rPr lang="en-US" dirty="0" err="1" smtClean="0">
                <a:latin typeface="Comic Sans MS" panose="030F0702030302020204" pitchFamily="66" charset="0"/>
              </a:rPr>
              <a:t>c:otherwise</a:t>
            </a:r>
            <a:r>
              <a:rPr lang="en-US" dirty="0">
                <a:latin typeface="Comic Sans MS" panose="030F0702030302020204" pitchFamily="66" charset="0"/>
              </a:rPr>
              <a:t>&gt;</a:t>
            </a:r>
          </a:p>
          <a:p>
            <a:r>
              <a:rPr lang="en-US" dirty="0">
                <a:latin typeface="Comic Sans MS" panose="030F0702030302020204" pitchFamily="66" charset="0"/>
              </a:rPr>
              <a:t>         &lt;p&gt;You have ${</a:t>
            </a:r>
            <a:r>
              <a:rPr lang="en-US" dirty="0" err="1">
                <a:latin typeface="Comic Sans MS" panose="030F0702030302020204" pitchFamily="66" charset="0"/>
              </a:rPr>
              <a:t>cart.count</a:t>
            </a:r>
            <a:r>
              <a:rPr lang="en-US" dirty="0">
                <a:latin typeface="Comic Sans MS" panose="030F0702030302020204" pitchFamily="66" charset="0"/>
              </a:rPr>
              <a:t>} items 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      in </a:t>
            </a:r>
            <a:r>
              <a:rPr lang="en-US" dirty="0">
                <a:latin typeface="Comic Sans MS" panose="030F0702030302020204" pitchFamily="66" charset="0"/>
              </a:rPr>
              <a:t>your cart.&lt;/p&gt;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    &lt;/</a:t>
            </a:r>
            <a:r>
              <a:rPr lang="en-US" dirty="0" err="1" smtClean="0">
                <a:latin typeface="Comic Sans MS" panose="030F0702030302020204" pitchFamily="66" charset="0"/>
              </a:rPr>
              <a:t>c:otherwise</a:t>
            </a:r>
            <a:r>
              <a:rPr lang="en-US" dirty="0" smtClean="0">
                <a:latin typeface="Comic Sans MS" panose="030F0702030302020204" pitchFamily="66" charset="0"/>
              </a:rPr>
              <a:t>&gt;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&lt;/</a:t>
            </a:r>
            <a:r>
              <a:rPr lang="en-US" dirty="0" err="1" smtClean="0">
                <a:latin typeface="Comic Sans MS" panose="030F0702030302020204" pitchFamily="66" charset="0"/>
              </a:rPr>
              <a:t>c:choose</a:t>
            </a:r>
            <a:r>
              <a:rPr lang="en-US" dirty="0" smtClean="0">
                <a:latin typeface="Comic Sans MS" panose="030F0702030302020204" pitchFamily="66" charset="0"/>
              </a:rPr>
              <a:t>&gt;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18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2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How to Use the </a:t>
            </a:r>
            <a:r>
              <a:rPr lang="en-US" sz="4000" dirty="0" err="1" smtClean="0">
                <a:latin typeface="Comic Sans MS" panose="030F0702030302020204" pitchFamily="66" charset="0"/>
              </a:rPr>
              <a:t>url</a:t>
            </a:r>
            <a:r>
              <a:rPr lang="en-US" sz="4000" dirty="0" smtClean="0"/>
              <a:t> Tag?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19150"/>
            <a:ext cx="4267200" cy="2209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Features</a:t>
            </a:r>
          </a:p>
          <a:p>
            <a:pPr lvl="1"/>
            <a:r>
              <a:rPr lang="en-US" sz="2400" dirty="0" smtClean="0"/>
              <a:t>Specify a URL relative to the root directory.</a:t>
            </a:r>
          </a:p>
          <a:p>
            <a:pPr lvl="1"/>
            <a:r>
              <a:rPr lang="en-US" sz="2400" dirty="0" smtClean="0"/>
              <a:t>Encode a URL that uses an EL expression.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1200150"/>
            <a:ext cx="45111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Comic Sans MS" panose="030F0702030302020204" pitchFamily="66" charset="0"/>
              </a:rPr>
              <a:t>&lt;a </a:t>
            </a:r>
            <a:r>
              <a:rPr lang="en-US" dirty="0" err="1" smtClean="0">
                <a:latin typeface="Comic Sans MS" panose="030F0702030302020204" pitchFamily="66" charset="0"/>
              </a:rPr>
              <a:t>href</a:t>
            </a:r>
            <a:r>
              <a:rPr lang="en-US" dirty="0" smtClean="0">
                <a:latin typeface="Comic Sans MS" panose="030F0702030302020204" pitchFamily="66" charset="0"/>
              </a:rPr>
              <a:t>=“cart”&gt;Continue Shopping&lt;/a&gt;</a:t>
            </a:r>
          </a:p>
          <a:p>
            <a:pPr marL="342900" indent="-342900">
              <a:buAutoNum type="arabicPeriod"/>
            </a:pPr>
            <a:endParaRPr lang="en-US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Comic Sans MS" panose="030F0702030302020204" pitchFamily="66" charset="0"/>
              </a:rPr>
              <a:t>&lt;a </a:t>
            </a:r>
            <a:r>
              <a:rPr lang="en-US" dirty="0" err="1" smtClean="0">
                <a:latin typeface="Comic Sans MS" panose="030F0702030302020204" pitchFamily="66" charset="0"/>
              </a:rPr>
              <a:t>href</a:t>
            </a:r>
            <a:r>
              <a:rPr lang="en-US" dirty="0" smtClean="0">
                <a:latin typeface="Comic Sans MS" panose="030F0702030302020204" pitchFamily="66" charset="0"/>
              </a:rPr>
              <a:t>=“&lt;</a:t>
            </a:r>
            <a:r>
              <a:rPr lang="en-US" dirty="0" err="1" smtClean="0">
                <a:latin typeface="Comic Sans MS" panose="030F0702030302020204" pitchFamily="66" charset="0"/>
              </a:rPr>
              <a:t>c:url</a:t>
            </a:r>
            <a:r>
              <a:rPr lang="en-US" dirty="0" smtClean="0">
                <a:latin typeface="Comic Sans MS" panose="030F0702030302020204" pitchFamily="66" charset="0"/>
              </a:rPr>
              <a:t> value=‘/cart’ /&gt;”&gt;</a:t>
            </a: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      Continue Shopping&lt;/a&gt;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3028950"/>
            <a:ext cx="76915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US" dirty="0" smtClean="0">
                <a:latin typeface="Comic Sans MS" panose="030F0702030302020204" pitchFamily="66" charset="0"/>
              </a:rPr>
              <a:t>&lt;a </a:t>
            </a:r>
            <a:r>
              <a:rPr lang="en-US" dirty="0" err="1" smtClean="0">
                <a:latin typeface="Comic Sans MS" panose="030F0702030302020204" pitchFamily="66" charset="0"/>
              </a:rPr>
              <a:t>href</a:t>
            </a:r>
            <a:r>
              <a:rPr lang="en-US" dirty="0" smtClean="0">
                <a:latin typeface="Comic Sans MS" panose="030F0702030302020204" pitchFamily="66" charset="0"/>
              </a:rPr>
              <a:t>=“&lt;</a:t>
            </a:r>
            <a:r>
              <a:rPr lang="en-US" dirty="0" err="1" smtClean="0">
                <a:latin typeface="Comic Sans MS" panose="030F0702030302020204" pitchFamily="66" charset="0"/>
              </a:rPr>
              <a:t>c:out</a:t>
            </a:r>
            <a:r>
              <a:rPr lang="en-US" dirty="0" smtClean="0">
                <a:latin typeface="Comic Sans MS" panose="030F0702030302020204" pitchFamily="66" charset="0"/>
              </a:rPr>
              <a:t> value=‘/</a:t>
            </a:r>
            <a:r>
              <a:rPr lang="en-US" dirty="0" err="1" smtClean="0">
                <a:latin typeface="Comic Sans MS" panose="030F0702030302020204" pitchFamily="66" charset="0"/>
              </a:rPr>
              <a:t>cart?productCode</a:t>
            </a:r>
            <a:r>
              <a:rPr lang="en-US" dirty="0" smtClean="0">
                <a:latin typeface="Comic Sans MS" panose="030F0702030302020204" pitchFamily="66" charset="0"/>
              </a:rPr>
              <a:t>=${</a:t>
            </a:r>
            <a:r>
              <a:rPr lang="en-US" dirty="0" err="1" smtClean="0">
                <a:latin typeface="Comic Sans MS" panose="030F0702030302020204" pitchFamily="66" charset="0"/>
              </a:rPr>
              <a:t>product.code</a:t>
            </a:r>
            <a:r>
              <a:rPr lang="en-US" dirty="0" smtClean="0">
                <a:latin typeface="Comic Sans MS" panose="030F0702030302020204" pitchFamily="66" charset="0"/>
              </a:rPr>
              <a:t>}’ /&gt;”&gt;</a:t>
            </a: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      Add To Cart&lt;/a&gt;</a:t>
            </a:r>
          </a:p>
          <a:p>
            <a:pPr marL="342900" indent="-342900">
              <a:buAutoNum type="arabicPeriod"/>
            </a:pPr>
            <a:endParaRPr lang="en-US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 startAt="4"/>
            </a:pPr>
            <a:r>
              <a:rPr lang="en-US" dirty="0" smtClean="0">
                <a:latin typeface="Comic Sans MS" panose="030F0702030302020204" pitchFamily="66" charset="0"/>
              </a:rPr>
              <a:t>&lt;a </a:t>
            </a:r>
            <a:r>
              <a:rPr lang="en-US" dirty="0" err="1" smtClean="0">
                <a:latin typeface="Comic Sans MS" panose="030F0702030302020204" pitchFamily="66" charset="0"/>
              </a:rPr>
              <a:t>href</a:t>
            </a:r>
            <a:r>
              <a:rPr lang="en-US" dirty="0" smtClean="0">
                <a:latin typeface="Comic Sans MS" panose="030F0702030302020204" pitchFamily="66" charset="0"/>
              </a:rPr>
              <a:t>=“&lt;</a:t>
            </a:r>
            <a:r>
              <a:rPr lang="en-US" dirty="0" err="1" smtClean="0">
                <a:latin typeface="Comic Sans MS" panose="030F0702030302020204" pitchFamily="66" charset="0"/>
              </a:rPr>
              <a:t>c:url</a:t>
            </a:r>
            <a:r>
              <a:rPr lang="en-US" dirty="0" smtClean="0">
                <a:latin typeface="Comic Sans MS" panose="030F0702030302020204" pitchFamily="66" charset="0"/>
              </a:rPr>
              <a:t> value=‘/cart’&gt;</a:t>
            </a: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                    &lt;</a:t>
            </a:r>
            <a:r>
              <a:rPr lang="en-US" dirty="0" err="1" smtClean="0">
                <a:latin typeface="Comic Sans MS" panose="030F0702030302020204" pitchFamily="66" charset="0"/>
              </a:rPr>
              <a:t>c:param</a:t>
            </a:r>
            <a:r>
              <a:rPr lang="en-US" dirty="0" smtClean="0">
                <a:latin typeface="Comic Sans MS" panose="030F0702030302020204" pitchFamily="66" charset="0"/>
              </a:rPr>
              <a:t> name=‘</a:t>
            </a:r>
            <a:r>
              <a:rPr lang="en-US" dirty="0" err="1" smtClean="0">
                <a:latin typeface="Comic Sans MS" panose="030F0702030302020204" pitchFamily="66" charset="0"/>
              </a:rPr>
              <a:t>productCode</a:t>
            </a:r>
            <a:r>
              <a:rPr lang="en-US" dirty="0" smtClean="0">
                <a:latin typeface="Comic Sans MS" panose="030F0702030302020204" pitchFamily="66" charset="0"/>
              </a:rPr>
              <a:t>’ value=‘${</a:t>
            </a:r>
            <a:r>
              <a:rPr lang="en-US" dirty="0" err="1" smtClean="0">
                <a:latin typeface="Comic Sans MS" panose="030F0702030302020204" pitchFamily="66" charset="0"/>
              </a:rPr>
              <a:t>product.code</a:t>
            </a:r>
            <a:r>
              <a:rPr lang="en-US" dirty="0" smtClean="0">
                <a:latin typeface="Comic Sans MS" panose="030F0702030302020204" pitchFamily="66" charset="0"/>
              </a:rPr>
              <a:t>}’ /&gt;</a:t>
            </a: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                &lt;/</a:t>
            </a:r>
            <a:r>
              <a:rPr lang="en-US" dirty="0" err="1" smtClean="0">
                <a:latin typeface="Comic Sans MS" panose="030F0702030302020204" pitchFamily="66" charset="0"/>
              </a:rPr>
              <a:t>c:url</a:t>
            </a:r>
            <a:r>
              <a:rPr lang="en-US" dirty="0" smtClean="0">
                <a:latin typeface="Comic Sans MS" panose="030F0702030302020204" pitchFamily="66" charset="0"/>
              </a:rPr>
              <a:t>&gt;”&gt;</a:t>
            </a: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     Add </a:t>
            </a:r>
            <a:r>
              <a:rPr lang="en-US" dirty="0">
                <a:latin typeface="Comic Sans MS" panose="030F0702030302020204" pitchFamily="66" charset="0"/>
              </a:rPr>
              <a:t>To Cart </a:t>
            </a:r>
            <a:r>
              <a:rPr lang="en-US" dirty="0" smtClean="0">
                <a:latin typeface="Comic Sans MS" panose="030F0702030302020204" pitchFamily="66" charset="0"/>
              </a:rPr>
              <a:t>&lt;/a&gt;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98085" y="2382619"/>
            <a:ext cx="4698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Automatically encode unsafe/special characters </a:t>
            </a:r>
          </a:p>
          <a:p>
            <a:r>
              <a:rPr lang="en-US" dirty="0" smtClean="0"/>
              <a:t>such as spaces, plus sign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859771" y="2705784"/>
            <a:ext cx="397806" cy="3236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80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3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Set Values and Remove Attributes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19150"/>
            <a:ext cx="8839200" cy="4267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Set a value in an attribute</a:t>
            </a:r>
          </a:p>
          <a:p>
            <a:endParaRPr lang="en-US" sz="2800" dirty="0"/>
          </a:p>
          <a:p>
            <a:r>
              <a:rPr lang="en-US" sz="2800" dirty="0" smtClean="0"/>
              <a:t>Set a value in a JavaBean</a:t>
            </a:r>
          </a:p>
          <a:p>
            <a:endParaRPr lang="en-US" sz="2800" dirty="0"/>
          </a:p>
          <a:p>
            <a:r>
              <a:rPr lang="en-US" sz="2800" dirty="0" smtClean="0"/>
              <a:t>Remove an attribute</a:t>
            </a:r>
          </a:p>
          <a:p>
            <a:endParaRPr lang="en-US" sz="2800" dirty="0"/>
          </a:p>
          <a:p>
            <a:r>
              <a:rPr lang="en-US" sz="2800" dirty="0" smtClean="0"/>
              <a:t>Redirect to another page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384816"/>
            <a:ext cx="681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&lt;</a:t>
            </a:r>
            <a:r>
              <a:rPr lang="en-US" dirty="0" err="1" smtClean="0">
                <a:latin typeface="Comic Sans MS" panose="030F0702030302020204" pitchFamily="66" charset="0"/>
              </a:rPr>
              <a:t>c:set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var</a:t>
            </a:r>
            <a:r>
              <a:rPr lang="en-US" dirty="0" smtClean="0">
                <a:latin typeface="Comic Sans MS" panose="030F0702030302020204" pitchFamily="66" charset="0"/>
              </a:rPr>
              <a:t>=“message” scope=“session” value=“Test message” /&gt;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2419350"/>
            <a:ext cx="682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&lt;</a:t>
            </a:r>
            <a:r>
              <a:rPr lang="en-US" dirty="0" err="1" smtClean="0">
                <a:latin typeface="Comic Sans MS" panose="030F0702030302020204" pitchFamily="66" charset="0"/>
              </a:rPr>
              <a:t>c:set</a:t>
            </a:r>
            <a:r>
              <a:rPr lang="en-US" dirty="0" smtClean="0">
                <a:latin typeface="Comic Sans MS" panose="030F0702030302020204" pitchFamily="66" charset="0"/>
              </a:rPr>
              <a:t> target=“${user}” property=“</a:t>
            </a:r>
            <a:r>
              <a:rPr lang="en-US" dirty="0" err="1" smtClean="0">
                <a:latin typeface="Comic Sans MS" panose="030F0702030302020204" pitchFamily="66" charset="0"/>
              </a:rPr>
              <a:t>firstName</a:t>
            </a:r>
            <a:r>
              <a:rPr lang="en-US" dirty="0" smtClean="0">
                <a:latin typeface="Comic Sans MS" panose="030F0702030302020204" pitchFamily="66" charset="0"/>
              </a:rPr>
              <a:t>” value=“John” /&gt;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3486150"/>
            <a:ext cx="486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&lt;</a:t>
            </a:r>
            <a:r>
              <a:rPr lang="en-US" dirty="0" err="1" smtClean="0">
                <a:latin typeface="Comic Sans MS" panose="030F0702030302020204" pitchFamily="66" charset="0"/>
              </a:rPr>
              <a:t>c:remove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var</a:t>
            </a:r>
            <a:r>
              <a:rPr lang="en-US" dirty="0" smtClean="0">
                <a:latin typeface="Comic Sans MS" panose="030F0702030302020204" pitchFamily="66" charset="0"/>
              </a:rPr>
              <a:t>=“message” scope=“session” /&gt;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1951" y="4019550"/>
            <a:ext cx="4129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&lt;</a:t>
            </a:r>
            <a:r>
              <a:rPr lang="en-US" dirty="0" err="1" smtClean="0">
                <a:latin typeface="Comic Sans MS" panose="030F0702030302020204" pitchFamily="66" charset="0"/>
              </a:rPr>
              <a:t>c:if</a:t>
            </a:r>
            <a:r>
              <a:rPr lang="en-US" dirty="0" smtClean="0">
                <a:latin typeface="Comic Sans MS" panose="030F0702030302020204" pitchFamily="66" charset="0"/>
              </a:rPr>
              <a:t> test=“${e </a:t>
            </a:r>
            <a:r>
              <a:rPr lang="en-US" dirty="0">
                <a:latin typeface="Comic Sans MS" panose="030F0702030302020204" pitchFamily="66" charset="0"/>
              </a:rPr>
              <a:t>!</a:t>
            </a:r>
            <a:r>
              <a:rPr lang="en-US" dirty="0" smtClean="0">
                <a:latin typeface="Comic Sans MS" panose="030F0702030302020204" pitchFamily="66" charset="0"/>
              </a:rPr>
              <a:t>= null}”&gt;</a:t>
            </a: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 &lt;</a:t>
            </a:r>
            <a:r>
              <a:rPr lang="en-US" dirty="0" err="1" smtClean="0">
                <a:latin typeface="Comic Sans MS" panose="030F0702030302020204" pitchFamily="66" charset="0"/>
              </a:rPr>
              <a:t>c:redirect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url</a:t>
            </a:r>
            <a:r>
              <a:rPr lang="en-US" dirty="0" smtClean="0">
                <a:latin typeface="Comic Sans MS" panose="030F0702030302020204" pitchFamily="66" charset="0"/>
              </a:rPr>
              <a:t>=“</a:t>
            </a:r>
            <a:r>
              <a:rPr lang="en-US" dirty="0" err="1" smtClean="0">
                <a:latin typeface="Comic Sans MS" panose="030F0702030302020204" pitchFamily="66" charset="0"/>
              </a:rPr>
              <a:t>error_java.jsp</a:t>
            </a:r>
            <a:r>
              <a:rPr lang="en-US" dirty="0" smtClean="0">
                <a:latin typeface="Comic Sans MS" panose="030F0702030302020204" pitchFamily="66" charset="0"/>
              </a:rPr>
              <a:t>” /&gt;</a:t>
            </a:r>
            <a:r>
              <a:rPr lang="en-US" dirty="0">
                <a:latin typeface="Comic Sans MS" panose="030F0702030302020204" pitchFamily="66" charset="0"/>
              </a:rPr>
              <a:t/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&lt;/</a:t>
            </a:r>
            <a:r>
              <a:rPr lang="en-US" dirty="0" err="1" smtClean="0">
                <a:latin typeface="Comic Sans MS" panose="030F0702030302020204" pitchFamily="66" charset="0"/>
              </a:rPr>
              <a:t>c:if</a:t>
            </a:r>
            <a:r>
              <a:rPr lang="en-US" dirty="0" smtClean="0">
                <a:latin typeface="Comic Sans MS" panose="030F0702030302020204" pitchFamily="66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0178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59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Why Using JSTL Technology?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2950"/>
            <a:ext cx="8839200" cy="40576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Reduce Java code in JSP</a:t>
            </a:r>
          </a:p>
          <a:p>
            <a:pPr lvl="1"/>
            <a:r>
              <a:rPr lang="en-US" sz="2400" dirty="0" smtClean="0"/>
              <a:t>Improve JSP code by reducing maintenance cost</a:t>
            </a:r>
          </a:p>
          <a:p>
            <a:r>
              <a:rPr lang="en-US" sz="2800" dirty="0" smtClean="0"/>
              <a:t>Idea</a:t>
            </a:r>
          </a:p>
          <a:p>
            <a:pPr lvl="1"/>
            <a:r>
              <a:rPr lang="en-US" sz="2400" dirty="0" smtClean="0"/>
              <a:t>Using the tag environment, compatible with the HTML environment</a:t>
            </a:r>
          </a:p>
          <a:p>
            <a:pPr lvl="1"/>
            <a:r>
              <a:rPr lang="en-US" sz="2400" dirty="0" smtClean="0"/>
              <a:t>It supports the control logic and more other functionalities.</a:t>
            </a:r>
          </a:p>
          <a:p>
            <a:r>
              <a:rPr lang="en-US" sz="2800" dirty="0" smtClean="0"/>
              <a:t>How to use it?</a:t>
            </a:r>
          </a:p>
          <a:p>
            <a:pPr lvl="1"/>
            <a:r>
              <a:rPr lang="en-US" sz="2400" dirty="0" smtClean="0"/>
              <a:t>Include it as JAR library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59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Relationship Between EL and JSTL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9150"/>
            <a:ext cx="8686800" cy="4191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History</a:t>
            </a:r>
          </a:p>
          <a:p>
            <a:pPr lvl="1"/>
            <a:r>
              <a:rPr lang="en-US" sz="2400" dirty="0" smtClean="0"/>
              <a:t>Initially, EL was part of JSTL.</a:t>
            </a:r>
          </a:p>
          <a:p>
            <a:pPr lvl="1"/>
            <a:r>
              <a:rPr lang="en-US" sz="2400" dirty="0" smtClean="0"/>
              <a:t>Due to its simplicity and popularity, it became part of JSP, and independent of JSTL.</a:t>
            </a:r>
          </a:p>
          <a:p>
            <a:pPr lvl="1"/>
            <a:r>
              <a:rPr lang="en-US" sz="2400" dirty="0" smtClean="0"/>
              <a:t>We can use EL without using JSTL.</a:t>
            </a:r>
          </a:p>
          <a:p>
            <a:r>
              <a:rPr lang="en-US" sz="2800" dirty="0" smtClean="0"/>
              <a:t>Usages</a:t>
            </a:r>
          </a:p>
          <a:p>
            <a:pPr lvl="1"/>
            <a:r>
              <a:rPr lang="en-US" sz="2400" dirty="0" smtClean="0"/>
              <a:t>EL: For quick and simple data display</a:t>
            </a:r>
          </a:p>
          <a:p>
            <a:pPr lvl="1"/>
            <a:r>
              <a:rPr lang="en-US" sz="2400" dirty="0" smtClean="0"/>
              <a:t>JSTL: Provide basic control logic support for more complex data display.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JSTL Libraries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00100"/>
            <a:ext cx="8534400" cy="42862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JSP Standard Tag Libraries</a:t>
            </a:r>
          </a:p>
          <a:p>
            <a:pPr lvl="1"/>
            <a:r>
              <a:rPr lang="en-US" sz="2400" dirty="0" smtClean="0"/>
              <a:t>There are five tag libraries in JSTL.</a:t>
            </a:r>
          </a:p>
          <a:p>
            <a:pPr lvl="2"/>
            <a:r>
              <a:rPr lang="en-US" sz="2000" dirty="0" smtClean="0"/>
              <a:t>Core: Basic programming control logic</a:t>
            </a:r>
          </a:p>
          <a:p>
            <a:pPr lvl="2"/>
            <a:r>
              <a:rPr lang="en-US" sz="2000" dirty="0" smtClean="0"/>
              <a:t>Formatting: Formatting numbers, time, and dates</a:t>
            </a:r>
          </a:p>
          <a:p>
            <a:pPr lvl="2"/>
            <a:r>
              <a:rPr lang="en-US" sz="2000" dirty="0" smtClean="0"/>
              <a:t>SQL: Supporting SQL queries</a:t>
            </a:r>
          </a:p>
          <a:p>
            <a:pPr lvl="2"/>
            <a:r>
              <a:rPr lang="en-US" sz="2000" dirty="0" smtClean="0"/>
              <a:t>XML: Manipulating XML documents</a:t>
            </a:r>
          </a:p>
          <a:p>
            <a:pPr lvl="2"/>
            <a:r>
              <a:rPr lang="en-US" sz="2000" dirty="0" smtClean="0"/>
              <a:t>Functions: Functions manipulating strings</a:t>
            </a:r>
          </a:p>
          <a:p>
            <a:pPr lvl="1"/>
            <a:r>
              <a:rPr lang="en-US" sz="2400" dirty="0" smtClean="0"/>
              <a:t>Make it available in your web applications</a:t>
            </a:r>
          </a:p>
          <a:p>
            <a:pPr lvl="2"/>
            <a:r>
              <a:rPr lang="en-US" sz="2000" dirty="0" smtClean="0"/>
              <a:t>Locations for the class loader</a:t>
            </a:r>
          </a:p>
          <a:p>
            <a:pPr lvl="2"/>
            <a:r>
              <a:rPr lang="en-US" sz="2000" dirty="0" smtClean="0">
                <a:latin typeface="Comic Sans MS" panose="030F0702030302020204" pitchFamily="66" charset="0"/>
              </a:rPr>
              <a:t>jstl-impl.jar, jstl-api.jar </a:t>
            </a:r>
            <a:r>
              <a:rPr lang="en-US" sz="2000" dirty="0" smtClean="0"/>
              <a:t>or</a:t>
            </a:r>
            <a:r>
              <a:rPr lang="en-US" sz="2000" dirty="0" smtClean="0">
                <a:latin typeface="Comic Sans MS" panose="030F0702030302020204" pitchFamily="66" charset="0"/>
              </a:rPr>
              <a:t> jstl.jar, standard.jar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21" y="57150"/>
            <a:ext cx="8674071" cy="857250"/>
          </a:xfrm>
        </p:spPr>
        <p:txBody>
          <a:bodyPr>
            <a:noAutofit/>
          </a:bodyPr>
          <a:lstStyle/>
          <a:p>
            <a:r>
              <a:rPr lang="en-US" sz="3600" dirty="0" smtClean="0"/>
              <a:t>Use JSTL in JSP Pages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57250"/>
            <a:ext cx="8813744" cy="4229100"/>
          </a:xfrm>
        </p:spPr>
        <p:txBody>
          <a:bodyPr/>
          <a:lstStyle/>
          <a:p>
            <a:r>
              <a:rPr lang="en-US" sz="2800" dirty="0" smtClean="0"/>
              <a:t>Include a tag library in the page</a:t>
            </a:r>
          </a:p>
          <a:p>
            <a:pPr lvl="1"/>
            <a:r>
              <a:rPr lang="en-US" sz="2400" dirty="0" smtClean="0"/>
              <a:t>Use the </a:t>
            </a:r>
            <a:r>
              <a:rPr lang="en-US" sz="2400" dirty="0" err="1" smtClean="0">
                <a:latin typeface="Comic Sans MS" panose="030F0702030302020204" pitchFamily="66" charset="0"/>
              </a:rPr>
              <a:t>taglib</a:t>
            </a:r>
            <a:r>
              <a:rPr lang="en-US" sz="2400" dirty="0" smtClean="0"/>
              <a:t> directive to specify a tag library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Later when you need to use tags in this library, you use the prefix to refer to it: </a:t>
            </a:r>
            <a:r>
              <a:rPr lang="en-US" sz="2400" dirty="0" smtClean="0">
                <a:latin typeface="Comic Sans MS" panose="030F0702030302020204" pitchFamily="66" charset="0"/>
              </a:rPr>
              <a:t>&lt;</a:t>
            </a:r>
            <a:r>
              <a:rPr lang="en-US" sz="2400" dirty="0" err="1" smtClean="0">
                <a:latin typeface="Comic Sans MS" panose="030F0702030302020204" pitchFamily="66" charset="0"/>
              </a:rPr>
              <a:t>c:tagname</a:t>
            </a:r>
            <a:r>
              <a:rPr lang="en-US" sz="2400" dirty="0" smtClean="0">
                <a:latin typeface="Comic Sans MS" panose="030F0702030302020204" pitchFamily="66" charset="0"/>
              </a:rPr>
              <a:t> … &gt;</a:t>
            </a:r>
          </a:p>
          <a:p>
            <a:pPr lvl="1"/>
            <a:r>
              <a:rPr lang="en-US" sz="2400" dirty="0" smtClean="0"/>
              <a:t>The URI is used as an internal identification string for the tag library. Under this ID, a set of tags are defined following certain specification.</a:t>
            </a:r>
          </a:p>
          <a:p>
            <a:pPr lvl="1"/>
            <a:r>
              <a:rPr lang="en-US" sz="2400" dirty="0" smtClean="0"/>
              <a:t>Then you can use the tag expressions in your JSP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11761" y="4798769"/>
            <a:ext cx="2133600" cy="273844"/>
          </a:xfrm>
        </p:spPr>
        <p:txBody>
          <a:bodyPr/>
          <a:lstStyle/>
          <a:p>
            <a:fld id="{0C5FC226-471B-4751-BCC9-80D4E30D375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809750"/>
            <a:ext cx="7967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&lt;%@ </a:t>
            </a:r>
            <a:r>
              <a:rPr lang="en-US" sz="2000" dirty="0" err="1" smtClean="0">
                <a:latin typeface="Comic Sans MS" panose="030F0702030302020204" pitchFamily="66" charset="0"/>
              </a:rPr>
              <a:t>taglib</a:t>
            </a:r>
            <a:r>
              <a:rPr lang="en-US" sz="2000" dirty="0" smtClean="0">
                <a:latin typeface="Comic Sans MS" panose="030F0702030302020204" pitchFamily="66" charset="0"/>
              </a:rPr>
              <a:t> prefix=“c” </a:t>
            </a:r>
            <a:r>
              <a:rPr lang="en-US" sz="2000" dirty="0" err="1" smtClean="0">
                <a:latin typeface="Comic Sans MS" panose="030F0702030302020204" pitchFamily="66" charset="0"/>
              </a:rPr>
              <a:t>uri</a:t>
            </a:r>
            <a:r>
              <a:rPr lang="en-US" sz="2000" dirty="0" smtClean="0">
                <a:latin typeface="Comic Sans MS" panose="030F0702030302020204" pitchFamily="66" charset="0"/>
              </a:rPr>
              <a:t>=“http://java.sun.com/</a:t>
            </a:r>
            <a:r>
              <a:rPr lang="en-US" sz="2000" dirty="0" err="1" smtClean="0">
                <a:latin typeface="Comic Sans MS" panose="030F0702030302020204" pitchFamily="66" charset="0"/>
              </a:rPr>
              <a:t>jsp</a:t>
            </a:r>
            <a:r>
              <a:rPr lang="en-US" sz="2000" dirty="0" smtClean="0">
                <a:latin typeface="Comic Sans MS" panose="030F0702030302020204" pitchFamily="66" charset="0"/>
              </a:rPr>
              <a:t>/</a:t>
            </a:r>
            <a:r>
              <a:rPr lang="en-US" sz="2000" dirty="0" err="1" smtClean="0">
                <a:latin typeface="Comic Sans MS" panose="030F0702030302020204" pitchFamily="66" charset="0"/>
              </a:rPr>
              <a:t>jstl</a:t>
            </a:r>
            <a:r>
              <a:rPr lang="en-US" sz="2000" dirty="0" smtClean="0">
                <a:latin typeface="Comic Sans MS" panose="030F0702030302020204" pitchFamily="66" charset="0"/>
              </a:rPr>
              <a:t>/core” %&gt;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12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Autofit/>
          </a:bodyPr>
          <a:lstStyle/>
          <a:p>
            <a:r>
              <a:rPr lang="en-US" sz="3600" dirty="0" smtClean="0"/>
              <a:t>How to Output Data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42950"/>
            <a:ext cx="8839200" cy="4343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 the </a:t>
            </a:r>
            <a:r>
              <a:rPr lang="en-US" sz="2800" dirty="0" smtClean="0">
                <a:latin typeface="Comic Sans MS" panose="030F0702030302020204" pitchFamily="66" charset="0"/>
              </a:rPr>
              <a:t>out</a:t>
            </a:r>
            <a:r>
              <a:rPr lang="en-US" sz="2800" dirty="0" smtClean="0"/>
              <a:t> tag:</a:t>
            </a:r>
          </a:p>
          <a:p>
            <a:endParaRPr lang="en-US" sz="3000" dirty="0" smtClean="0"/>
          </a:p>
          <a:p>
            <a:pPr marL="457200" lvl="1" indent="0">
              <a:buNone/>
            </a:pPr>
            <a:endParaRPr lang="en-US" sz="3000" dirty="0"/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Compare it with just using </a:t>
            </a:r>
            <a:r>
              <a:rPr lang="en-US" sz="2400" dirty="0" smtClean="0">
                <a:latin typeface="Comic Sans MS" panose="030F0702030302020204" pitchFamily="66" charset="0"/>
              </a:rPr>
              <a:t>“${</a:t>
            </a:r>
            <a:r>
              <a:rPr lang="en-US" sz="2400" dirty="0">
                <a:latin typeface="Comic Sans MS" panose="030F0702030302020204" pitchFamily="66" charset="0"/>
              </a:rPr>
              <a:t>message</a:t>
            </a:r>
            <a:r>
              <a:rPr lang="en-US" sz="2400" dirty="0" smtClean="0">
                <a:latin typeface="Comic Sans MS" panose="030F0702030302020204" pitchFamily="66" charset="0"/>
              </a:rPr>
              <a:t>}”</a:t>
            </a:r>
          </a:p>
          <a:p>
            <a:pPr lvl="1"/>
            <a:r>
              <a:rPr lang="en-US" sz="2400" dirty="0" smtClean="0"/>
              <a:t>Converting HTML tags to HTML entities</a:t>
            </a:r>
            <a:endParaRPr lang="en-US" sz="24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4792" y="1400205"/>
            <a:ext cx="6343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&lt;</a:t>
            </a:r>
            <a:r>
              <a:rPr lang="en-US" sz="2000" dirty="0" err="1" smtClean="0">
                <a:latin typeface="Comic Sans MS" panose="030F0702030302020204" pitchFamily="66" charset="0"/>
              </a:rPr>
              <a:t>c:out</a:t>
            </a:r>
            <a:r>
              <a:rPr lang="en-US" sz="2000" dirty="0" smtClean="0">
                <a:latin typeface="Comic Sans MS" panose="030F0702030302020204" pitchFamily="66" charset="0"/>
              </a:rPr>
              <a:t> value=“${message}” default=“No message” </a:t>
            </a:r>
            <a:r>
              <a:rPr lang="en-US" sz="2000" dirty="0">
                <a:latin typeface="Comic Sans MS" panose="030F0702030302020204" pitchFamily="66" charset="0"/>
              </a:rPr>
              <a:t>/</a:t>
            </a:r>
            <a:r>
              <a:rPr lang="en-US" sz="2000" dirty="0" smtClean="0">
                <a:latin typeface="Comic Sans MS" panose="030F0702030302020204" pitchFamily="66" charset="0"/>
              </a:rPr>
              <a:t>&gt;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4792" y="1800315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or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151964" y="2200425"/>
            <a:ext cx="5692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&lt;</a:t>
            </a:r>
            <a:r>
              <a:rPr lang="en-US" sz="2000" dirty="0" err="1" smtClean="0">
                <a:latin typeface="Comic Sans MS" panose="030F0702030302020204" pitchFamily="66" charset="0"/>
              </a:rPr>
              <a:t>c:out</a:t>
            </a:r>
            <a:r>
              <a:rPr lang="en-US" sz="2000" dirty="0" smtClean="0">
                <a:latin typeface="Comic Sans MS" panose="030F0702030302020204" pitchFamily="66" charset="0"/>
              </a:rPr>
              <a:t> value=“${message}”&gt;No message&lt;/</a:t>
            </a:r>
            <a:r>
              <a:rPr lang="en-US" sz="2000" dirty="0" err="1" smtClean="0">
                <a:latin typeface="Comic Sans MS" panose="030F0702030302020204" pitchFamily="66" charset="0"/>
              </a:rPr>
              <a:t>c:out</a:t>
            </a:r>
            <a:r>
              <a:rPr lang="en-US" sz="2000" dirty="0" smtClean="0">
                <a:latin typeface="Comic Sans MS" panose="030F0702030302020204" pitchFamily="66" charset="0"/>
              </a:rPr>
              <a:t>&gt;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9744" y="3714750"/>
            <a:ext cx="5753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&lt;</a:t>
            </a:r>
            <a:r>
              <a:rPr lang="en-US" sz="2000" dirty="0" err="1" smtClean="0">
                <a:latin typeface="Comic Sans MS" panose="030F0702030302020204" pitchFamily="66" charset="0"/>
              </a:rPr>
              <a:t>c:out</a:t>
            </a:r>
            <a:r>
              <a:rPr lang="en-US" sz="2000" dirty="0" smtClean="0">
                <a:latin typeface="Comic Sans MS" panose="030F0702030302020204" pitchFamily="66" charset="0"/>
              </a:rPr>
              <a:t> value=“${message}” </a:t>
            </a:r>
            <a:r>
              <a:rPr lang="en-US" sz="2000" dirty="0" err="1" smtClean="0">
                <a:latin typeface="Comic Sans MS" panose="030F0702030302020204" pitchFamily="66" charset="0"/>
              </a:rPr>
              <a:t>escapeXml</a:t>
            </a:r>
            <a:r>
              <a:rPr lang="en-US" sz="2000" dirty="0" smtClean="0">
                <a:latin typeface="Comic Sans MS" panose="030F0702030302020204" pitchFamily="66" charset="0"/>
              </a:rPr>
              <a:t>=“true” </a:t>
            </a:r>
            <a:r>
              <a:rPr lang="en-US" sz="2000" dirty="0">
                <a:latin typeface="Comic Sans MS" panose="030F0702030302020204" pitchFamily="66" charset="0"/>
              </a:rPr>
              <a:t>/</a:t>
            </a:r>
            <a:r>
              <a:rPr lang="en-US" sz="2000" dirty="0" smtClean="0">
                <a:latin typeface="Comic Sans MS" panose="030F0702030302020204" pitchFamily="66" charset="0"/>
              </a:rPr>
              <a:t>&gt;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4102982"/>
            <a:ext cx="1777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</a:t>
            </a:r>
            <a:r>
              <a:rPr lang="en-US" sz="2000" dirty="0" smtClean="0"/>
              <a:t>s equivalent to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439744" y="4519004"/>
            <a:ext cx="3562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&lt;</a:t>
            </a:r>
            <a:r>
              <a:rPr lang="en-US" sz="2000" dirty="0" err="1" smtClean="0">
                <a:latin typeface="Comic Sans MS" panose="030F0702030302020204" pitchFamily="66" charset="0"/>
              </a:rPr>
              <a:t>c:out</a:t>
            </a:r>
            <a:r>
              <a:rPr lang="en-US" sz="2000" dirty="0" smtClean="0">
                <a:latin typeface="Comic Sans MS" panose="030F0702030302020204" pitchFamily="66" charset="0"/>
              </a:rPr>
              <a:t> value=“${message}” /&gt;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51794" y="4058727"/>
            <a:ext cx="419926" cy="3771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82216" y="4346204"/>
            <a:ext cx="4038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Avoid cross-site scripting (XSS) attack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251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to Display Data Using Loops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2950"/>
            <a:ext cx="8763000" cy="4191000"/>
          </a:xfrm>
        </p:spPr>
        <p:txBody>
          <a:bodyPr>
            <a:normAutofit/>
          </a:bodyPr>
          <a:lstStyle/>
          <a:p>
            <a:r>
              <a:rPr lang="en-US" sz="2800" dirty="0"/>
              <a:t>Loop with </a:t>
            </a:r>
            <a:r>
              <a:rPr lang="en-US" sz="2800" dirty="0">
                <a:latin typeface="Comic Sans MS" panose="030F0702030302020204" pitchFamily="66" charset="0"/>
              </a:rPr>
              <a:t>&lt;</a:t>
            </a:r>
            <a:r>
              <a:rPr lang="en-US" sz="2800" dirty="0" err="1">
                <a:latin typeface="Comic Sans MS" panose="030F0702030302020204" pitchFamily="66" charset="0"/>
              </a:rPr>
              <a:t>c:forEach</a:t>
            </a:r>
            <a:r>
              <a:rPr lang="en-US" sz="2800" dirty="0">
                <a:latin typeface="Comic Sans MS" panose="030F0702030302020204" pitchFamily="66" charset="0"/>
              </a:rPr>
              <a:t>&gt;</a:t>
            </a:r>
            <a:r>
              <a:rPr lang="en-US" sz="2800" dirty="0"/>
              <a:t> tag</a:t>
            </a:r>
          </a:p>
          <a:p>
            <a:pPr lvl="1"/>
            <a:endParaRPr lang="en-US" sz="2600" dirty="0" smtClean="0"/>
          </a:p>
          <a:p>
            <a:pPr lvl="1"/>
            <a:endParaRPr lang="en-US" sz="2600" dirty="0"/>
          </a:p>
          <a:p>
            <a:pPr lvl="1"/>
            <a:endParaRPr lang="en-US" sz="2600" dirty="0" smtClean="0"/>
          </a:p>
          <a:p>
            <a:pPr lvl="1"/>
            <a:endParaRPr lang="en-US" sz="2600" dirty="0" smtClean="0"/>
          </a:p>
          <a:p>
            <a:pPr lvl="1"/>
            <a:endParaRPr lang="en-US" sz="2600" dirty="0"/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tag repeats the body of the tag for each element in the collection (and we use "collection" here to mean either an array or </a:t>
            </a:r>
            <a:r>
              <a:rPr lang="en-US" sz="2400" dirty="0">
                <a:latin typeface="Comic Sans MS" panose="030F0702030302020204" pitchFamily="66" charset="0"/>
              </a:rPr>
              <a:t>Collection</a:t>
            </a:r>
            <a:r>
              <a:rPr lang="en-US" sz="2400" dirty="0"/>
              <a:t> or </a:t>
            </a:r>
            <a:r>
              <a:rPr lang="en-US" sz="2400" dirty="0">
                <a:latin typeface="Comic Sans MS" panose="030F0702030302020204" pitchFamily="66" charset="0"/>
              </a:rPr>
              <a:t>Map</a:t>
            </a:r>
            <a:r>
              <a:rPr lang="en-US" sz="2400" dirty="0"/>
              <a:t> or comma-delimited </a:t>
            </a:r>
            <a:r>
              <a:rPr lang="en-US" sz="2400" dirty="0">
                <a:latin typeface="Comic Sans MS" panose="030F0702030302020204" pitchFamily="66" charset="0"/>
              </a:rPr>
              <a:t>String</a:t>
            </a:r>
            <a:r>
              <a:rPr lang="en-US" sz="2400" dirty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352550"/>
            <a:ext cx="583685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&lt;table&gt;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&lt;</a:t>
            </a:r>
            <a:r>
              <a:rPr lang="en-US" sz="2000" dirty="0" err="1">
                <a:latin typeface="Comic Sans MS" panose="030F0702030302020204" pitchFamily="66" charset="0"/>
              </a:rPr>
              <a:t>c:forEach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var</a:t>
            </a:r>
            <a:r>
              <a:rPr lang="en-US" sz="2000" dirty="0">
                <a:latin typeface="Comic Sans MS" panose="030F0702030302020204" pitchFamily="66" charset="0"/>
              </a:rPr>
              <a:t>="movie" items="${</a:t>
            </a:r>
            <a:r>
              <a:rPr lang="en-US" sz="2000" dirty="0" err="1">
                <a:latin typeface="Comic Sans MS" panose="030F0702030302020204" pitchFamily="66" charset="0"/>
              </a:rPr>
              <a:t>movieList</a:t>
            </a:r>
            <a:r>
              <a:rPr lang="en-US" sz="2000" dirty="0">
                <a:latin typeface="Comic Sans MS" panose="030F0702030302020204" pitchFamily="66" charset="0"/>
              </a:rPr>
              <a:t>}" &gt;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  &lt;</a:t>
            </a:r>
            <a:r>
              <a:rPr lang="en-US" sz="2000" dirty="0" err="1">
                <a:latin typeface="Comic Sans MS" panose="030F0702030302020204" pitchFamily="66" charset="0"/>
              </a:rPr>
              <a:t>tr</a:t>
            </a:r>
            <a:r>
              <a:rPr lang="en-US" sz="2000" dirty="0">
                <a:latin typeface="Comic Sans MS" panose="030F0702030302020204" pitchFamily="66" charset="0"/>
              </a:rPr>
              <a:t>&gt; 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    &lt;td&gt;${movie}&lt;/td&gt; 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  &lt;/</a:t>
            </a:r>
            <a:r>
              <a:rPr lang="en-US" sz="2000" dirty="0" err="1">
                <a:latin typeface="Comic Sans MS" panose="030F0702030302020204" pitchFamily="66" charset="0"/>
              </a:rPr>
              <a:t>tr</a:t>
            </a:r>
            <a:r>
              <a:rPr lang="en-US" sz="2000" dirty="0">
                <a:latin typeface="Comic Sans MS" panose="030F0702030302020204" pitchFamily="66" charset="0"/>
              </a:rPr>
              <a:t>&gt; 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&lt;/</a:t>
            </a:r>
            <a:r>
              <a:rPr lang="en-US" sz="2000" dirty="0" err="1">
                <a:latin typeface="Comic Sans MS" panose="030F0702030302020204" pitchFamily="66" charset="0"/>
              </a:rPr>
              <a:t>c:forEach</a:t>
            </a:r>
            <a:r>
              <a:rPr lang="en-US" sz="2000" dirty="0">
                <a:latin typeface="Comic Sans MS" panose="030F0702030302020204" pitchFamily="66" charset="0"/>
              </a:rPr>
              <a:t> &gt;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&lt;/table&gt;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971720" y="2085804"/>
            <a:ext cx="419926" cy="3771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48200" y="2450283"/>
            <a:ext cx="4014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 collection object or an array object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884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3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Using Nested Loops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dirty="0"/>
              <a:t>Nested </a:t>
            </a:r>
            <a:r>
              <a:rPr lang="en-US" sz="2800" dirty="0">
                <a:latin typeface="Comic Sans MS" panose="030F0702030302020204" pitchFamily="66" charset="0"/>
              </a:rPr>
              <a:t>&lt;</a:t>
            </a:r>
            <a:r>
              <a:rPr lang="en-US" sz="2800" dirty="0" err="1">
                <a:latin typeface="Comic Sans MS" panose="030F0702030302020204" pitchFamily="66" charset="0"/>
              </a:rPr>
              <a:t>c:forEach</a:t>
            </a:r>
            <a:r>
              <a:rPr lang="en-US" sz="2800" dirty="0">
                <a:latin typeface="Comic Sans MS" panose="030F0702030302020204" pitchFamily="66" charset="0"/>
              </a:rPr>
              <a:t>&gt;</a:t>
            </a:r>
            <a:r>
              <a:rPr lang="en-US" sz="2800" dirty="0"/>
              <a:t> 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1352550"/>
            <a:ext cx="62151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&lt;table&gt;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&lt;</a:t>
            </a:r>
            <a:r>
              <a:rPr lang="en-US" sz="2000" dirty="0" err="1">
                <a:latin typeface="Comic Sans MS" panose="030F0702030302020204" pitchFamily="66" charset="0"/>
              </a:rPr>
              <a:t>c:forEach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var</a:t>
            </a:r>
            <a:r>
              <a:rPr lang="en-US" sz="2000" dirty="0">
                <a:latin typeface="Comic Sans MS" panose="030F0702030302020204" pitchFamily="66" charset="0"/>
              </a:rPr>
              <a:t>="</a:t>
            </a:r>
            <a:r>
              <a:rPr lang="en-US" sz="2000" dirty="0" err="1">
                <a:latin typeface="Comic Sans MS" panose="030F0702030302020204" pitchFamily="66" charset="0"/>
              </a:rPr>
              <a:t>listElement</a:t>
            </a:r>
            <a:r>
              <a:rPr lang="en-US" sz="2000" dirty="0">
                <a:latin typeface="Comic Sans MS" panose="030F0702030302020204" pitchFamily="66" charset="0"/>
              </a:rPr>
              <a:t>" items="${movies}" &gt;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  &lt;</a:t>
            </a:r>
            <a:r>
              <a:rPr lang="en-US" sz="2000" dirty="0" err="1">
                <a:latin typeface="Comic Sans MS" panose="030F0702030302020204" pitchFamily="66" charset="0"/>
              </a:rPr>
              <a:t>c:forEach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var</a:t>
            </a:r>
            <a:r>
              <a:rPr lang="en-US" sz="2000" dirty="0">
                <a:latin typeface="Comic Sans MS" panose="030F0702030302020204" pitchFamily="66" charset="0"/>
              </a:rPr>
              <a:t>="movie" items="${</a:t>
            </a:r>
            <a:r>
              <a:rPr lang="en-US" sz="2000" dirty="0" err="1">
                <a:latin typeface="Comic Sans MS" panose="030F0702030302020204" pitchFamily="66" charset="0"/>
              </a:rPr>
              <a:t>listElement</a:t>
            </a:r>
            <a:r>
              <a:rPr lang="en-US" sz="2000" dirty="0">
                <a:latin typeface="Comic Sans MS" panose="030F0702030302020204" pitchFamily="66" charset="0"/>
              </a:rPr>
              <a:t>}" &gt;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    &lt;</a:t>
            </a:r>
            <a:r>
              <a:rPr lang="en-US" sz="2000" dirty="0" err="1">
                <a:latin typeface="Comic Sans MS" panose="030F0702030302020204" pitchFamily="66" charset="0"/>
              </a:rPr>
              <a:t>tr</a:t>
            </a:r>
            <a:r>
              <a:rPr lang="en-US" sz="2000" dirty="0">
                <a:latin typeface="Comic Sans MS" panose="030F0702030302020204" pitchFamily="66" charset="0"/>
              </a:rPr>
              <a:t>&gt; 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      &lt;td&gt;${movie}&lt;/td&gt; 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    &lt;/</a:t>
            </a:r>
            <a:r>
              <a:rPr lang="en-US" sz="2000" dirty="0" err="1">
                <a:latin typeface="Comic Sans MS" panose="030F0702030302020204" pitchFamily="66" charset="0"/>
              </a:rPr>
              <a:t>tr</a:t>
            </a:r>
            <a:r>
              <a:rPr lang="en-US" sz="2000" dirty="0">
                <a:latin typeface="Comic Sans MS" panose="030F0702030302020204" pitchFamily="66" charset="0"/>
              </a:rPr>
              <a:t>&gt; 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  &lt;/</a:t>
            </a:r>
            <a:r>
              <a:rPr lang="en-US" sz="2000" dirty="0" err="1">
                <a:latin typeface="Comic Sans MS" panose="030F0702030302020204" pitchFamily="66" charset="0"/>
              </a:rPr>
              <a:t>c:forEach</a:t>
            </a:r>
            <a:r>
              <a:rPr lang="en-US" sz="2000" dirty="0">
                <a:latin typeface="Comic Sans MS" panose="030F0702030302020204" pitchFamily="66" charset="0"/>
              </a:rPr>
              <a:t> &gt;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&lt;/</a:t>
            </a:r>
            <a:r>
              <a:rPr lang="en-US" sz="2000" dirty="0" err="1">
                <a:latin typeface="Comic Sans MS" panose="030F0702030302020204" pitchFamily="66" charset="0"/>
              </a:rPr>
              <a:t>c:forEach</a:t>
            </a:r>
            <a:r>
              <a:rPr lang="en-US" sz="2000" dirty="0">
                <a:latin typeface="Comic Sans MS" panose="030F0702030302020204" pitchFamily="66" charset="0"/>
              </a:rPr>
              <a:t> &gt;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&lt;/table&gt;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6103" y="4233922"/>
            <a:ext cx="8666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String[] movies1 = {"Matrix Revolutions", "Kill Bill", "Boondock Saints"};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String[] movies2 = {"Amelie", "Return of the King", "Mean Girls"};</a:t>
            </a:r>
          </a:p>
        </p:txBody>
      </p:sp>
    </p:spTree>
    <p:extLst>
      <p:ext uri="{BB962C8B-B14F-4D97-AF65-F5344CB8AC3E}">
        <p14:creationId xmlns:p14="http://schemas.microsoft.com/office/powerpoint/2010/main" val="168632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391"/>
            <a:ext cx="89154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Loop Through Items in a String with Delimiters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40005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Use </a:t>
            </a:r>
            <a:r>
              <a:rPr lang="en-US" sz="2800" dirty="0">
                <a:latin typeface="Comic Sans MS" panose="030F0702030302020204" pitchFamily="66" charset="0"/>
              </a:rPr>
              <a:t>&lt;</a:t>
            </a:r>
            <a:r>
              <a:rPr lang="en-US" sz="2800" dirty="0" err="1" smtClean="0">
                <a:latin typeface="Comic Sans MS" panose="030F0702030302020204" pitchFamily="66" charset="0"/>
              </a:rPr>
              <a:t>c:forTokens</a:t>
            </a:r>
            <a:r>
              <a:rPr lang="en-US" sz="2800" dirty="0" smtClean="0">
                <a:latin typeface="Comic Sans MS" panose="030F0702030302020204" pitchFamily="66" charset="0"/>
              </a:rPr>
              <a:t>&gt;</a:t>
            </a:r>
            <a:r>
              <a:rPr lang="en-US" sz="2800" dirty="0"/>
              <a:t> </a:t>
            </a:r>
            <a:r>
              <a:rPr lang="en-US" sz="2800" dirty="0" smtClean="0"/>
              <a:t>tag</a:t>
            </a: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504950"/>
            <a:ext cx="79912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&lt;p&gt;Email Parts&lt;/p&gt;</a:t>
            </a:r>
            <a:r>
              <a:rPr lang="en-US" sz="2000" dirty="0">
                <a:latin typeface="Comic Sans MS" panose="030F0702030302020204" pitchFamily="66" charset="0"/>
              </a:rPr>
              <a:t/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</a:t>
            </a:r>
            <a:r>
              <a:rPr lang="en-US" sz="2000" dirty="0" smtClean="0">
                <a:latin typeface="Comic Sans MS" panose="030F0702030302020204" pitchFamily="66" charset="0"/>
              </a:rPr>
              <a:t>&lt;</a:t>
            </a:r>
            <a:r>
              <a:rPr lang="en-US" sz="2000" dirty="0" err="1" smtClean="0">
                <a:latin typeface="Comic Sans MS" panose="030F0702030302020204" pitchFamily="66" charset="0"/>
              </a:rPr>
              <a:t>ul</a:t>
            </a:r>
            <a:r>
              <a:rPr lang="en-US" sz="2000" dirty="0" smtClean="0">
                <a:latin typeface="Comic Sans MS" panose="030F0702030302020204" pitchFamily="66" charset="0"/>
              </a:rPr>
              <a:t>&gt;</a:t>
            </a:r>
            <a:r>
              <a:rPr lang="en-US" sz="2000" dirty="0">
                <a:latin typeface="Comic Sans MS" panose="030F0702030302020204" pitchFamily="66" charset="0"/>
              </a:rPr>
              <a:t/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  &lt;</a:t>
            </a:r>
            <a:r>
              <a:rPr lang="en-US" sz="2000" dirty="0" err="1" smtClean="0">
                <a:latin typeface="Comic Sans MS" panose="030F0702030302020204" pitchFamily="66" charset="0"/>
              </a:rPr>
              <a:t>c:forTokens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var</a:t>
            </a:r>
            <a:r>
              <a:rPr lang="en-US" sz="2000" dirty="0" smtClean="0">
                <a:latin typeface="Comic Sans MS" panose="030F0702030302020204" pitchFamily="66" charset="0"/>
              </a:rPr>
              <a:t>=“part" </a:t>
            </a:r>
            <a:r>
              <a:rPr lang="en-US" sz="2000" dirty="0">
                <a:latin typeface="Comic Sans MS" panose="030F0702030302020204" pitchFamily="66" charset="0"/>
              </a:rPr>
              <a:t>items</a:t>
            </a:r>
            <a:r>
              <a:rPr lang="en-US" sz="2000" dirty="0" smtClean="0">
                <a:latin typeface="Comic Sans MS" panose="030F0702030302020204" pitchFamily="66" charset="0"/>
              </a:rPr>
              <a:t>="${</a:t>
            </a:r>
            <a:r>
              <a:rPr lang="en-US" sz="2000" dirty="0" err="1" smtClean="0">
                <a:latin typeface="Comic Sans MS" panose="030F0702030302020204" pitchFamily="66" charset="0"/>
              </a:rPr>
              <a:t>emailAddress</a:t>
            </a:r>
            <a:r>
              <a:rPr lang="en-US" sz="2000" dirty="0" smtClean="0">
                <a:latin typeface="Comic Sans MS" panose="030F0702030302020204" pitchFamily="66" charset="0"/>
              </a:rPr>
              <a:t>}" </a:t>
            </a:r>
            <a:r>
              <a:rPr lang="en-US" sz="2000" dirty="0" err="1" smtClean="0">
                <a:latin typeface="Comic Sans MS" panose="030F0702030302020204" pitchFamily="66" charset="0"/>
              </a:rPr>
              <a:t>delims</a:t>
            </a:r>
            <a:r>
              <a:rPr lang="en-US" sz="2000" dirty="0" smtClean="0">
                <a:latin typeface="Comic Sans MS" panose="030F0702030302020204" pitchFamily="66" charset="0"/>
              </a:rPr>
              <a:t>=“@.”&gt;</a:t>
            </a:r>
            <a:r>
              <a:rPr lang="en-US" sz="2000" dirty="0">
                <a:latin typeface="Comic Sans MS" panose="030F0702030302020204" pitchFamily="66" charset="0"/>
              </a:rPr>
              <a:t/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      </a:t>
            </a:r>
            <a:r>
              <a:rPr lang="en-US" sz="2000" dirty="0" smtClean="0">
                <a:latin typeface="Comic Sans MS" panose="030F0702030302020204" pitchFamily="66" charset="0"/>
              </a:rPr>
              <a:t>&lt;li&gt;${part}&lt;/li&gt;</a:t>
            </a:r>
            <a:r>
              <a:rPr lang="en-US" sz="2000" dirty="0">
                <a:latin typeface="Comic Sans MS" panose="030F0702030302020204" pitchFamily="66" charset="0"/>
              </a:rPr>
              <a:t> 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  &lt;/</a:t>
            </a:r>
            <a:r>
              <a:rPr lang="en-US" sz="2000" dirty="0" err="1" smtClean="0">
                <a:latin typeface="Comic Sans MS" panose="030F0702030302020204" pitchFamily="66" charset="0"/>
              </a:rPr>
              <a:t>c:forTokens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>
                <a:latin typeface="Comic Sans MS" panose="030F0702030302020204" pitchFamily="66" charset="0"/>
              </a:rPr>
              <a:t>&gt;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</a:t>
            </a:r>
            <a:r>
              <a:rPr lang="en-US" sz="2000" dirty="0" smtClean="0">
                <a:latin typeface="Comic Sans MS" panose="030F0702030302020204" pitchFamily="66" charset="0"/>
              </a:rPr>
              <a:t>&lt;/</a:t>
            </a:r>
            <a:r>
              <a:rPr lang="en-US" sz="2000" dirty="0" err="1" smtClean="0">
                <a:latin typeface="Comic Sans MS" panose="030F0702030302020204" pitchFamily="66" charset="0"/>
              </a:rPr>
              <a:t>ul</a:t>
            </a:r>
            <a:r>
              <a:rPr lang="en-US" sz="2000" dirty="0" smtClean="0">
                <a:latin typeface="Comic Sans MS" panose="030F0702030302020204" pitchFamily="66" charset="0"/>
              </a:rPr>
              <a:t>&gt;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567707" y="1809750"/>
            <a:ext cx="419926" cy="28598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71171" y="1397517"/>
            <a:ext cx="2329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jsmith@gmail.com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76600" y="3282135"/>
            <a:ext cx="566645" cy="3236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32068" y="3791847"/>
            <a:ext cx="12987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mic Sans MS" panose="030F0702030302020204" pitchFamily="66" charset="0"/>
              </a:rPr>
              <a:t>j</a:t>
            </a:r>
            <a:r>
              <a:rPr lang="en-US" sz="2000" dirty="0" err="1" smtClean="0">
                <a:latin typeface="Comic Sans MS" panose="030F0702030302020204" pitchFamily="66" charset="0"/>
              </a:rPr>
              <a:t>smith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mic Sans MS" panose="030F0702030302020204" pitchFamily="66" charset="0"/>
              </a:rPr>
              <a:t>g</a:t>
            </a:r>
            <a:r>
              <a:rPr lang="en-US" sz="2000" dirty="0" err="1" smtClean="0">
                <a:latin typeface="Comic Sans MS" panose="030F0702030302020204" pitchFamily="66" charset="0"/>
              </a:rPr>
              <a:t>mail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</a:rPr>
              <a:t>com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70954" y="3421083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Email Parts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4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88895</TotalTime>
  <Words>895</Words>
  <Application>Microsoft Office PowerPoint</Application>
  <PresentationFormat>On-screen Show (16:9)</PresentationFormat>
  <Paragraphs>168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Comic Sans MS</vt:lpstr>
      <vt:lpstr>Office Theme</vt:lpstr>
      <vt:lpstr>Lecture 8. Using JSTL</vt:lpstr>
      <vt:lpstr>Why Using JSTL Technology?</vt:lpstr>
      <vt:lpstr>Relationship Between EL and JSTL</vt:lpstr>
      <vt:lpstr>JSTL Libraries</vt:lpstr>
      <vt:lpstr>Use JSTL in JSP Pages</vt:lpstr>
      <vt:lpstr>How to Output Data</vt:lpstr>
      <vt:lpstr>How to Display Data Using Loops</vt:lpstr>
      <vt:lpstr>Using Nested Loops</vt:lpstr>
      <vt:lpstr>Loop Through Items in a String with Delimiters</vt:lpstr>
      <vt:lpstr>Supporting Advanced Loops</vt:lpstr>
      <vt:lpstr>Example: Advanced Looping</vt:lpstr>
      <vt:lpstr>How to Use the if Tag?</vt:lpstr>
      <vt:lpstr>How to Use the choose Tag?</vt:lpstr>
      <vt:lpstr>How to Use the url Tag?</vt:lpstr>
      <vt:lpstr>Set Values and Remove Attributes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Administrator</dc:creator>
  <cp:lastModifiedBy>Administrator</cp:lastModifiedBy>
  <cp:revision>864</cp:revision>
  <cp:lastPrinted>2017-02-02T07:19:31Z</cp:lastPrinted>
  <dcterms:created xsi:type="dcterms:W3CDTF">2017-01-17T05:06:53Z</dcterms:created>
  <dcterms:modified xsi:type="dcterms:W3CDTF">2019-10-28T17:29:28Z</dcterms:modified>
</cp:coreProperties>
</file>