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421" r:id="rId3"/>
    <p:sldId id="422" r:id="rId4"/>
    <p:sldId id="423" r:id="rId5"/>
    <p:sldId id="424" r:id="rId6"/>
    <p:sldId id="409" r:id="rId7"/>
    <p:sldId id="394" r:id="rId8"/>
    <p:sldId id="395" r:id="rId9"/>
    <p:sldId id="410" r:id="rId10"/>
    <p:sldId id="396" r:id="rId11"/>
    <p:sldId id="408" r:id="rId12"/>
    <p:sldId id="397" r:id="rId13"/>
    <p:sldId id="398" r:id="rId14"/>
    <p:sldId id="417" r:id="rId15"/>
    <p:sldId id="418" r:id="rId16"/>
    <p:sldId id="419" r:id="rId17"/>
    <p:sldId id="420" r:id="rId18"/>
    <p:sldId id="411" r:id="rId19"/>
    <p:sldId id="412" r:id="rId20"/>
    <p:sldId id="413" r:id="rId21"/>
    <p:sldId id="414" r:id="rId22"/>
    <p:sldId id="415" r:id="rId23"/>
    <p:sldId id="416" r:id="rId24"/>
  </p:sldIdLst>
  <p:sldSz cx="9144000" cy="5143500" type="screen16x9"/>
  <p:notesSz cx="7315200" cy="96012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omic Sans MS" panose="030F0702030302020204" pitchFamily="66" charset="0"/>
      <p:regular r:id="rId30"/>
      <p:bold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ECCB5-F79F-484F-8C1C-ABE70AFA54DA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DD085-56E0-4161-850B-643F6259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8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6C03-87DD-4698-B789-A6C14388761B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6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47CE-5D4E-421D-94B2-BD87329BD96E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6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DE34-19E6-4B8F-962A-B4830110CEB9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3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9AD-B69F-4304-8E74-C1C9F78BBDB4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4781550"/>
            <a:ext cx="2133600" cy="273844"/>
          </a:xfrm>
        </p:spPr>
        <p:txBody>
          <a:bodyPr/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fld id="{8C78CC57-8E1A-4179-95F0-2ED6BC64C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12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CEC7-2742-49A7-A7C8-5EAA01492B70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D1BE-B033-48AB-B42F-492A8C2B2CC8}" type="datetime1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7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7D11-1535-40C7-9087-FFAE87857DD9}" type="datetime1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4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F2D-CBD1-498B-904E-7A443CDBDE48}" type="datetime1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7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0265-A8FB-4EA0-938F-6910CFAC7CB5}" type="datetime1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0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E387-9B0F-49A0-8106-777289033FD6}" type="datetime1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6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EE7D-E04E-431B-BE4E-5427BC6F0CDB}" type="datetime1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9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BE6C0-FD0C-400E-BECD-78B00266F690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5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276350"/>
            <a:ext cx="8839200" cy="11025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Lecture </a:t>
            </a:r>
            <a:r>
              <a:rPr lang="en-US" dirty="0"/>
              <a:t>9</a:t>
            </a:r>
            <a:r>
              <a:rPr lang="en-US" dirty="0" smtClean="0"/>
              <a:t>. Session Tracking and Cookies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81350"/>
            <a:ext cx="6400800" cy="1314450"/>
          </a:xfrm>
        </p:spPr>
        <p:txBody>
          <a:bodyPr/>
          <a:lstStyle/>
          <a:p>
            <a:r>
              <a:rPr lang="en-US" dirty="0" smtClean="0"/>
              <a:t>Dr. He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228601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Fall</a:t>
            </a:r>
            <a:r>
              <a:rPr lang="en-US" sz="2400" dirty="0" smtClean="0"/>
              <a:t> 2019, </a:t>
            </a:r>
            <a:r>
              <a:rPr lang="en-US" sz="2400" dirty="0" smtClean="0"/>
              <a:t>CS4010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307467" y="4384962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11</a:t>
            </a:r>
            <a:r>
              <a:rPr lang="en-US" sz="2400" dirty="0" smtClean="0"/>
              <a:t>/(4-11)/2019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2566548"/>
            <a:ext cx="4083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(Chapter 7 + Chapter 2)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739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Session Tracking Implementation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00100"/>
            <a:ext cx="8534400" cy="42862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By default, the servlet API uses a cookie to store a session ID within the client’s browser.</a:t>
            </a:r>
          </a:p>
          <a:p>
            <a:pPr lvl="1"/>
            <a:r>
              <a:rPr lang="en-US" sz="2400" dirty="0" smtClean="0"/>
              <a:t>This is an extension of the HTTP protocol.</a:t>
            </a:r>
          </a:p>
          <a:p>
            <a:pPr lvl="1"/>
            <a:r>
              <a:rPr lang="en-US" sz="2400" dirty="0" smtClean="0"/>
              <a:t>Then, when the next request is made, this cookie is added to the request.</a:t>
            </a:r>
          </a:p>
          <a:p>
            <a:pPr lvl="1"/>
            <a:r>
              <a:rPr lang="en-US" sz="2400" dirty="0" smtClean="0"/>
              <a:t>The cookies could be disabled.</a:t>
            </a:r>
          </a:p>
          <a:p>
            <a:r>
              <a:rPr lang="en-US" sz="2800" dirty="0" smtClean="0"/>
              <a:t>Use URL rewriting as an option</a:t>
            </a:r>
          </a:p>
          <a:p>
            <a:pPr lvl="1"/>
            <a:r>
              <a:rPr lang="en-US" sz="2400" dirty="0" smtClean="0"/>
              <a:t>The servlet API provides a way to rewrite the URL so it includes the session ID. This is known as URL encoding.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Using Cookies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28650"/>
            <a:ext cx="8915400" cy="4286250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Cookie</a:t>
            </a:r>
          </a:p>
          <a:p>
            <a:pPr lvl="1"/>
            <a:r>
              <a:rPr lang="en-US" sz="2600" dirty="0"/>
              <a:t>Cookies are small bits of textual information that a web server sends to a </a:t>
            </a:r>
            <a:r>
              <a:rPr lang="en-US" sz="2600" dirty="0" smtClean="0"/>
              <a:t>browser.</a:t>
            </a:r>
          </a:p>
          <a:p>
            <a:pPr lvl="1"/>
            <a:r>
              <a:rPr lang="en-US" sz="2600" dirty="0" smtClean="0"/>
              <a:t>The </a:t>
            </a:r>
            <a:r>
              <a:rPr lang="en-US" sz="2600" dirty="0"/>
              <a:t>browser returns </a:t>
            </a:r>
            <a:r>
              <a:rPr lang="en-US" sz="2600" dirty="0" smtClean="0"/>
              <a:t>the cookies unchanged </a:t>
            </a:r>
            <a:r>
              <a:rPr lang="en-US" sz="2600" dirty="0"/>
              <a:t>when later visiting </a:t>
            </a:r>
            <a:r>
              <a:rPr lang="en-US" sz="2600" dirty="0" smtClean="0"/>
              <a:t>the </a:t>
            </a:r>
            <a:r>
              <a:rPr lang="en-US" sz="2600" dirty="0"/>
              <a:t>same web site or </a:t>
            </a:r>
            <a:r>
              <a:rPr lang="en-US" sz="2600" u="sng" dirty="0"/>
              <a:t>domain</a:t>
            </a:r>
            <a:r>
              <a:rPr lang="en-US" sz="2600" dirty="0" smtClean="0"/>
              <a:t>.</a:t>
            </a:r>
          </a:p>
          <a:p>
            <a:r>
              <a:rPr lang="en-US" sz="3000" dirty="0" smtClean="0"/>
              <a:t>Benefits</a:t>
            </a:r>
          </a:p>
          <a:p>
            <a:pPr lvl="1"/>
            <a:r>
              <a:rPr lang="en-US" sz="2600" dirty="0"/>
              <a:t>Identifying a user during an E-commerce </a:t>
            </a:r>
            <a:r>
              <a:rPr lang="en-US" sz="2600" dirty="0" smtClean="0"/>
              <a:t>session</a:t>
            </a:r>
          </a:p>
          <a:p>
            <a:pPr lvl="1"/>
            <a:r>
              <a:rPr lang="en-US" sz="2600" dirty="0" smtClean="0"/>
              <a:t>Reducing users entering username and password</a:t>
            </a:r>
          </a:p>
          <a:p>
            <a:pPr lvl="2"/>
            <a:r>
              <a:rPr lang="en-US" sz="2200" dirty="0"/>
              <a:t>For low-security </a:t>
            </a:r>
            <a:r>
              <a:rPr lang="en-US" sz="2200" dirty="0" smtClean="0"/>
              <a:t>sites</a:t>
            </a:r>
          </a:p>
          <a:p>
            <a:pPr lvl="1"/>
            <a:r>
              <a:rPr lang="en-US" sz="2600" dirty="0"/>
              <a:t>Customizing a </a:t>
            </a:r>
            <a:r>
              <a:rPr lang="en-US" sz="2600" dirty="0" smtClean="0"/>
              <a:t>site</a:t>
            </a:r>
          </a:p>
          <a:p>
            <a:pPr lvl="1"/>
            <a:r>
              <a:rPr lang="en-US" sz="2600" dirty="0"/>
              <a:t>Focusing advertising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8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21" y="57150"/>
            <a:ext cx="8674071" cy="857250"/>
          </a:xfrm>
        </p:spPr>
        <p:txBody>
          <a:bodyPr>
            <a:noAutofit/>
          </a:bodyPr>
          <a:lstStyle/>
          <a:p>
            <a:r>
              <a:rPr lang="en-US" sz="3600" dirty="0" smtClean="0"/>
              <a:t>URL Encoding for Session ID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57250"/>
            <a:ext cx="8813744" cy="4229100"/>
          </a:xfrm>
        </p:spPr>
        <p:txBody>
          <a:bodyPr/>
          <a:lstStyle/>
          <a:p>
            <a:r>
              <a:rPr lang="en-US" sz="2800" dirty="0" smtClean="0"/>
              <a:t>When cookies are disabled on a user’s web browser, the URL encoding is used to store the session ID.</a:t>
            </a:r>
          </a:p>
          <a:p>
            <a:r>
              <a:rPr lang="en-US" sz="2800" dirty="0" smtClean="0"/>
              <a:t>Potential problems of URL encoding</a:t>
            </a:r>
          </a:p>
          <a:p>
            <a:pPr lvl="1"/>
            <a:r>
              <a:rPr lang="en-US" sz="2400" dirty="0" smtClean="0"/>
              <a:t>URL encoding presents a security hole that can allow session hijacking.</a:t>
            </a:r>
          </a:p>
          <a:p>
            <a:pPr lvl="1"/>
            <a:r>
              <a:rPr lang="en-US" sz="2400" dirty="0" smtClean="0"/>
              <a:t>URL encoding can cause a site to malfunction if the user bookmarks a page that includes a session 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11761" y="4798769"/>
            <a:ext cx="2133600" cy="273844"/>
          </a:xfrm>
        </p:spPr>
        <p:txBody>
          <a:bodyPr/>
          <a:lstStyle/>
          <a:p>
            <a:fld id="{0C5FC226-471B-4751-BCC9-80D4E30D375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2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Autofit/>
          </a:bodyPr>
          <a:lstStyle/>
          <a:p>
            <a:r>
              <a:rPr lang="en-US" sz="3600" dirty="0" smtClean="0"/>
              <a:t>Cookie Types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42950"/>
            <a:ext cx="8839200" cy="4343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Two types:</a:t>
            </a:r>
            <a:endParaRPr lang="en-US" sz="2400" dirty="0" smtClean="0"/>
          </a:p>
          <a:p>
            <a:pPr lvl="1"/>
            <a:r>
              <a:rPr lang="en-US" sz="2400" dirty="0" smtClean="0"/>
              <a:t>Per-session cookie</a:t>
            </a:r>
          </a:p>
          <a:p>
            <a:pPr lvl="2"/>
            <a:r>
              <a:rPr lang="en-US" sz="2000" dirty="0" smtClean="0"/>
              <a:t>It is stored on the browser until the user closes the browser.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pPr lvl="1"/>
            <a:r>
              <a:rPr lang="en-US" sz="2400" dirty="0" smtClean="0"/>
              <a:t>Persistent cookie</a:t>
            </a:r>
          </a:p>
          <a:p>
            <a:pPr lvl="2"/>
            <a:r>
              <a:rPr lang="en-US" sz="2000" dirty="0" smtClean="0"/>
              <a:t>It is stored on the user’s hard disk for up to 3 years.</a:t>
            </a:r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51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Two Patterns for Servlet/JSP Applications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95350"/>
            <a:ext cx="8915400" cy="3962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</a:t>
            </a:r>
            <a:r>
              <a:rPr lang="en-US" sz="2800" i="1" dirty="0" smtClean="0"/>
              <a:t>pattern</a:t>
            </a:r>
            <a:r>
              <a:rPr lang="en-US" sz="2800" dirty="0" smtClean="0"/>
              <a:t> is a standard approach that programmers use to solve common programming problems.</a:t>
            </a:r>
          </a:p>
          <a:p>
            <a:pPr lvl="1"/>
            <a:r>
              <a:rPr lang="en-US" sz="2400" i="1" dirty="0" smtClean="0"/>
              <a:t>Model 1 pattern</a:t>
            </a:r>
            <a:r>
              <a:rPr lang="en-US" sz="2400" dirty="0" smtClean="0"/>
              <a:t>:</a:t>
            </a:r>
          </a:p>
          <a:p>
            <a:pPr lvl="2"/>
            <a:r>
              <a:rPr lang="en-US" sz="2000" dirty="0" smtClean="0"/>
              <a:t>Uses a JSP to handle both the request and response of the application.</a:t>
            </a:r>
          </a:p>
          <a:p>
            <a:pPr lvl="2"/>
            <a:r>
              <a:rPr lang="en-US" sz="2000" dirty="0" smtClean="0"/>
              <a:t>The JSP does all of the processing for the application.</a:t>
            </a:r>
          </a:p>
          <a:p>
            <a:pPr lvl="2"/>
            <a:r>
              <a:rPr lang="en-US" sz="2000" dirty="0" smtClean="0"/>
              <a:t>The JSP interacts with Java classes and objects that represent the data of the business objects in the application and provide the methods that do the business processing.</a:t>
            </a:r>
          </a:p>
          <a:p>
            <a:pPr lvl="2"/>
            <a:r>
              <a:rPr lang="en-US" sz="2000" dirty="0" smtClean="0"/>
              <a:t>Example: Tutorial </a:t>
            </a:r>
            <a:r>
              <a:rPr lang="en-US" sz="2000" dirty="0" smtClean="0"/>
              <a:t>8. </a:t>
            </a:r>
            <a:r>
              <a:rPr lang="en-US" sz="2000" dirty="0" smtClean="0"/>
              <a:t>Using JavaBeans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17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3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Tutorial </a:t>
            </a:r>
            <a:r>
              <a:rPr lang="en-US" sz="4000" dirty="0" smtClean="0"/>
              <a:t>8. </a:t>
            </a:r>
            <a:r>
              <a:rPr lang="en-US" sz="4000" dirty="0" smtClean="0"/>
              <a:t>Using JavaBeans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19150"/>
            <a:ext cx="8839200" cy="4114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Example: </a:t>
            </a:r>
            <a:r>
              <a:rPr lang="en-US" sz="2800" dirty="0" err="1" smtClean="0">
                <a:latin typeface="Comic Sans MS" panose="030F0702030302020204" pitchFamily="66" charset="0"/>
              </a:rPr>
              <a:t>GuestBook</a:t>
            </a:r>
            <a:endParaRPr lang="en-US" sz="2800" dirty="0" smtClean="0">
              <a:latin typeface="Comic Sans MS" panose="030F0702030302020204" pitchFamily="66" charset="0"/>
            </a:endParaRPr>
          </a:p>
          <a:p>
            <a:pPr lvl="1"/>
            <a:r>
              <a:rPr lang="en-US" sz="2400" dirty="0" smtClean="0"/>
              <a:t>Two JSP files:</a:t>
            </a:r>
          </a:p>
          <a:p>
            <a:pPr lvl="2"/>
            <a:r>
              <a:rPr lang="en-US" sz="2000" dirty="0" err="1" smtClean="0">
                <a:latin typeface="Comic Sans MS" panose="030F0702030302020204" pitchFamily="66" charset="0"/>
              </a:rPr>
              <a:t>guestBookLogin.jsp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pPr lvl="2"/>
            <a:r>
              <a:rPr lang="en-US" sz="2000" dirty="0" err="1" smtClean="0">
                <a:latin typeface="Comic Sans MS" panose="030F0702030302020204" pitchFamily="66" charset="0"/>
              </a:rPr>
              <a:t>guestBookView.jsp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pPr lvl="1"/>
            <a:r>
              <a:rPr lang="en-US" sz="2400" dirty="0" smtClean="0"/>
              <a:t>Two Java classes:</a:t>
            </a:r>
          </a:p>
          <a:p>
            <a:pPr lvl="2"/>
            <a:r>
              <a:rPr lang="en-US" sz="2000" dirty="0" smtClean="0">
                <a:latin typeface="Comic Sans MS" panose="030F0702030302020204" pitchFamily="66" charset="0"/>
              </a:rPr>
              <a:t>GuestBean.java</a:t>
            </a:r>
          </a:p>
          <a:p>
            <a:pPr lvl="2"/>
            <a:r>
              <a:rPr lang="en-US" sz="2000" dirty="0" smtClean="0">
                <a:latin typeface="Comic Sans MS" panose="030F0702030302020204" pitchFamily="66" charset="0"/>
              </a:rPr>
              <a:t>GuestDataBean.java</a:t>
            </a:r>
          </a:p>
          <a:p>
            <a:pPr lvl="1"/>
            <a:r>
              <a:rPr lang="en-US" sz="2400" dirty="0" smtClean="0"/>
              <a:t>No servlet</a:t>
            </a:r>
          </a:p>
          <a:p>
            <a:pPr lvl="1"/>
            <a:r>
              <a:rPr lang="en-US" sz="2400" dirty="0" smtClean="0"/>
              <a:t>Database query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657600" y="1504950"/>
            <a:ext cx="454503" cy="3392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84394" y="1152495"/>
            <a:ext cx="2310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Process its own data</a:t>
            </a:r>
            <a:endParaRPr lang="en-US" sz="2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203097" y="2724150"/>
            <a:ext cx="454503" cy="3392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57600" y="2330071"/>
            <a:ext cx="125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Store data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445550" y="3065111"/>
            <a:ext cx="454503" cy="3392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94785" y="2662442"/>
            <a:ext cx="1726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data access</a:t>
            </a:r>
            <a:endParaRPr lang="en-US" sz="2000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652787" y="1990773"/>
            <a:ext cx="454503" cy="3392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84393" y="1674599"/>
            <a:ext cx="369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Display data after data processing</a:t>
            </a:r>
            <a:endParaRPr lang="en-US" sz="2000" dirty="0"/>
          </a:p>
        </p:txBody>
      </p:sp>
      <p:sp>
        <p:nvSpPr>
          <p:cNvPr id="14" name="Left Brace 13"/>
          <p:cNvSpPr/>
          <p:nvPr/>
        </p:nvSpPr>
        <p:spPr>
          <a:xfrm>
            <a:off x="6413299" y="1074434"/>
            <a:ext cx="153924" cy="600165"/>
          </a:xfrm>
          <a:prstGeom prst="leftBrace">
            <a:avLst>
              <a:gd name="adj1" fmla="val 8724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19817" y="906700"/>
            <a:ext cx="184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Collect input data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19816" y="1374516"/>
            <a:ext cx="160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Submit to itself</a:t>
            </a:r>
            <a:endParaRPr lang="en-US" dirty="0"/>
          </a:p>
        </p:txBody>
      </p:sp>
      <p:sp>
        <p:nvSpPr>
          <p:cNvPr id="17" name="Left Brace 16"/>
          <p:cNvSpPr/>
          <p:nvPr/>
        </p:nvSpPr>
        <p:spPr>
          <a:xfrm>
            <a:off x="3958179" y="2791803"/>
            <a:ext cx="153924" cy="600165"/>
          </a:xfrm>
          <a:prstGeom prst="leftBrace">
            <a:avLst>
              <a:gd name="adj1" fmla="val 8724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94785" y="3062345"/>
            <a:ext cx="1704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Used as a DAO</a:t>
            </a:r>
            <a:endParaRPr lang="en-US" sz="2000" dirty="0"/>
          </a:p>
        </p:txBody>
      </p:sp>
      <p:sp>
        <p:nvSpPr>
          <p:cNvPr id="19" name="Left Brace 18"/>
          <p:cNvSpPr/>
          <p:nvPr/>
        </p:nvSpPr>
        <p:spPr>
          <a:xfrm rot="10800000">
            <a:off x="8305798" y="1073299"/>
            <a:ext cx="163931" cy="958611"/>
          </a:xfrm>
          <a:prstGeom prst="leftBrace">
            <a:avLst>
              <a:gd name="adj1" fmla="val 8724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8534400" y="1583811"/>
            <a:ext cx="152400" cy="83553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34200" y="2437860"/>
            <a:ext cx="2111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DAO to access</a:t>
            </a:r>
          </a:p>
          <a:p>
            <a:r>
              <a:rPr lang="en-US" sz="2000" dirty="0" smtClean="0"/>
              <a:t>database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101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4" grpId="0" animBg="1"/>
      <p:bldP spid="15" grpId="0"/>
      <p:bldP spid="16" grpId="0"/>
      <p:bldP spid="17" grpId="0" animBg="1"/>
      <p:bldP spid="18" grpId="0"/>
      <p:bldP spid="19" grpId="0" animBg="1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912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Database Query: Details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Example: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698275"/>
            <a:ext cx="769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addRecord</a:t>
            </a:r>
            <a:r>
              <a:rPr lang="en-US" dirty="0">
                <a:latin typeface="Comic Sans MS" panose="030F0702030302020204" pitchFamily="66" charset="0"/>
              </a:rPr>
              <a:t> = </a:t>
            </a:r>
            <a:r>
              <a:rPr lang="en-US" dirty="0" err="1">
                <a:latin typeface="Comic Sans MS" panose="030F0702030302020204" pitchFamily="66" charset="0"/>
              </a:rPr>
              <a:t>connection.prepareStatement</a:t>
            </a:r>
            <a:r>
              <a:rPr lang="en-US" dirty="0" smtClean="0">
                <a:latin typeface="Comic Sans MS" panose="030F0702030302020204" pitchFamily="66" charset="0"/>
              </a:rPr>
              <a:t>("</a:t>
            </a:r>
            <a:r>
              <a:rPr lang="en-US" dirty="0">
                <a:latin typeface="Comic Sans MS" panose="030F0702030302020204" pitchFamily="66" charset="0"/>
              </a:rPr>
              <a:t>INSERT INTO guests ( </a:t>
            </a:r>
            <a:r>
              <a:rPr lang="en-US" dirty="0" smtClean="0">
                <a:latin typeface="Comic Sans MS" panose="030F0702030302020204" pitchFamily="66" charset="0"/>
              </a:rPr>
              <a:t>"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0105" y="2199409"/>
            <a:ext cx="6255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+ "</a:t>
            </a:r>
            <a:r>
              <a:rPr lang="en-US" dirty="0" err="1">
                <a:latin typeface="Comic Sans MS" panose="030F0702030302020204" pitchFamily="66" charset="0"/>
              </a:rPr>
              <a:t>firstName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lastName</a:t>
            </a:r>
            <a:r>
              <a:rPr lang="en-US" dirty="0">
                <a:latin typeface="Comic Sans MS" panose="030F0702030302020204" pitchFamily="66" charset="0"/>
              </a:rPr>
              <a:t>, email ) " + "VALUES ( ?, ?, ? </a:t>
            </a:r>
            <a:r>
              <a:rPr lang="en-US" dirty="0" smtClean="0">
                <a:latin typeface="Comic Sans MS" panose="030F0702030302020204" pitchFamily="66" charset="0"/>
              </a:rPr>
              <a:t>)");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128916" y="1123993"/>
            <a:ext cx="228600" cy="6126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06315" y="762413"/>
            <a:ext cx="147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Leave a space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638800" y="2495550"/>
            <a:ext cx="114300" cy="60659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16199" y="3067689"/>
            <a:ext cx="147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Leave a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6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2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Model 2 (MVC) Pattern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66750"/>
            <a:ext cx="8991600" cy="44767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Model-View-Controller pattern</a:t>
            </a:r>
          </a:p>
          <a:p>
            <a:pPr lvl="1"/>
            <a:r>
              <a:rPr lang="en-US" sz="2400" dirty="0" smtClean="0"/>
              <a:t>This pattern works better than the Model 1 pattern whenever the processing requirements are substantial.</a:t>
            </a:r>
          </a:p>
          <a:p>
            <a:pPr lvl="1"/>
            <a:r>
              <a:rPr lang="en-US" sz="2400" dirty="0" smtClean="0"/>
              <a:t>Model layer</a:t>
            </a:r>
          </a:p>
          <a:p>
            <a:pPr lvl="2"/>
            <a:r>
              <a:rPr lang="en-US" sz="2000" dirty="0" smtClean="0"/>
              <a:t>Defines the business layer</a:t>
            </a:r>
          </a:p>
          <a:p>
            <a:pPr lvl="2"/>
            <a:r>
              <a:rPr lang="en-US" sz="2000" dirty="0" smtClean="0"/>
              <a:t>Usually implemented by JavaBeans</a:t>
            </a:r>
          </a:p>
          <a:p>
            <a:pPr lvl="2"/>
            <a:r>
              <a:rPr lang="en-US" sz="2000" dirty="0" smtClean="0"/>
              <a:t>Store business data and do business processing</a:t>
            </a:r>
          </a:p>
          <a:p>
            <a:pPr lvl="1"/>
            <a:r>
              <a:rPr lang="en-US" sz="2400" dirty="0" smtClean="0"/>
              <a:t>View layer</a:t>
            </a:r>
          </a:p>
          <a:p>
            <a:pPr lvl="2"/>
            <a:r>
              <a:rPr lang="en-US" sz="2000" dirty="0" smtClean="0"/>
              <a:t>Use JSPs to present the view to the browser.</a:t>
            </a:r>
          </a:p>
          <a:p>
            <a:pPr lvl="1"/>
            <a:r>
              <a:rPr lang="en-US" sz="2400" dirty="0" smtClean="0"/>
              <a:t>Controller layer</a:t>
            </a:r>
          </a:p>
          <a:p>
            <a:pPr lvl="2"/>
            <a:r>
              <a:rPr lang="en-US" sz="2000" dirty="0" smtClean="0"/>
              <a:t>Use servlets to manage the flows.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4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1564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Create and Use a Session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458200" cy="4514850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Create it only when you need it</a:t>
            </a:r>
          </a:p>
          <a:p>
            <a:pPr lvl="1"/>
            <a:r>
              <a:rPr lang="en-US" sz="2600" dirty="0" smtClean="0"/>
              <a:t>Do not waste the resource</a:t>
            </a:r>
          </a:p>
          <a:p>
            <a:r>
              <a:rPr lang="en-US" sz="3000" dirty="0" smtClean="0"/>
              <a:t>How to create it</a:t>
            </a:r>
          </a:p>
          <a:p>
            <a:pPr lvl="1"/>
            <a:r>
              <a:rPr lang="en-US" sz="2600" dirty="0"/>
              <a:t>Call </a:t>
            </a:r>
            <a:r>
              <a:rPr lang="en-US" sz="2600" dirty="0" smtClean="0"/>
              <a:t>the </a:t>
            </a:r>
            <a:r>
              <a:rPr lang="en-US" sz="2600" dirty="0" err="1">
                <a:latin typeface="Comic Sans MS" panose="030F0702030302020204" pitchFamily="66" charset="0"/>
              </a:rPr>
              <a:t>getSession</a:t>
            </a:r>
            <a:r>
              <a:rPr lang="en-US" sz="2600" dirty="0"/>
              <a:t> method on </a:t>
            </a:r>
            <a:r>
              <a:rPr lang="en-US" sz="2600" dirty="0" err="1" smtClean="0">
                <a:latin typeface="Comic Sans MS" panose="030F0702030302020204" pitchFamily="66" charset="0"/>
              </a:rPr>
              <a:t>HttpServletRequest</a:t>
            </a:r>
            <a:endParaRPr lang="en-US" sz="2600" dirty="0" smtClean="0">
              <a:latin typeface="Comic Sans MS" panose="030F0702030302020204" pitchFamily="66" charset="0"/>
            </a:endParaRPr>
          </a:p>
          <a:p>
            <a:pPr lvl="1"/>
            <a:r>
              <a:rPr lang="en-US" sz="2600" dirty="0"/>
              <a:t>Call </a:t>
            </a:r>
            <a:r>
              <a:rPr lang="en-US" sz="2600" dirty="0" err="1">
                <a:latin typeface="Comic Sans MS" panose="030F0702030302020204" pitchFamily="66" charset="0"/>
              </a:rPr>
              <a:t>getSession</a:t>
            </a:r>
            <a:r>
              <a:rPr lang="en-US" sz="2600" dirty="0">
                <a:latin typeface="Comic Sans MS" panose="030F0702030302020204" pitchFamily="66" charset="0"/>
              </a:rPr>
              <a:t>(</a:t>
            </a:r>
            <a:r>
              <a:rPr lang="en-US" sz="2600" dirty="0" err="1">
                <a:latin typeface="Comic Sans MS" panose="030F0702030302020204" pitchFamily="66" charset="0"/>
              </a:rPr>
              <a:t>boolean</a:t>
            </a:r>
            <a:r>
              <a:rPr lang="en-US" sz="2600" dirty="0">
                <a:latin typeface="Comic Sans MS" panose="030F0702030302020204" pitchFamily="66" charset="0"/>
              </a:rPr>
              <a:t>)</a:t>
            </a:r>
            <a:r>
              <a:rPr lang="en-US" sz="2600" dirty="0"/>
              <a:t> </a:t>
            </a:r>
          </a:p>
          <a:p>
            <a:pPr lvl="1"/>
            <a:r>
              <a:rPr lang="en-US" sz="2600" dirty="0" err="1">
                <a:latin typeface="Comic Sans MS" panose="030F0702030302020204" pitchFamily="66" charset="0"/>
              </a:rPr>
              <a:t>getSession</a:t>
            </a:r>
            <a:r>
              <a:rPr lang="en-US" sz="2600" dirty="0">
                <a:latin typeface="Comic Sans MS" panose="030F0702030302020204" pitchFamily="66" charset="0"/>
              </a:rPr>
              <a:t>(true</a:t>
            </a:r>
            <a:r>
              <a:rPr lang="en-US" sz="2600" dirty="0" smtClean="0">
                <a:latin typeface="Comic Sans MS" panose="030F0702030302020204" pitchFamily="66" charset="0"/>
              </a:rPr>
              <a:t>)</a:t>
            </a:r>
          </a:p>
          <a:p>
            <a:pPr lvl="2"/>
            <a:r>
              <a:rPr lang="en-US" sz="2200" dirty="0" smtClean="0"/>
              <a:t>Returns </a:t>
            </a:r>
            <a:r>
              <a:rPr lang="en-US" sz="2200" dirty="0"/>
              <a:t>the existing session if one exists</a:t>
            </a:r>
            <a:endParaRPr lang="en-US" sz="2200" dirty="0" smtClean="0">
              <a:latin typeface="Comic Sans MS" panose="030F0702030302020204" pitchFamily="66" charset="0"/>
            </a:endParaRPr>
          </a:p>
          <a:p>
            <a:pPr lvl="2"/>
            <a:r>
              <a:rPr lang="en-US" sz="2200" dirty="0" smtClean="0"/>
              <a:t>Creates </a:t>
            </a:r>
            <a:r>
              <a:rPr lang="en-US" sz="2200" dirty="0"/>
              <a:t>a new session if a session does not </a:t>
            </a:r>
            <a:r>
              <a:rPr lang="en-US" sz="2200" dirty="0" smtClean="0"/>
              <a:t>exist</a:t>
            </a:r>
          </a:p>
          <a:p>
            <a:pPr lvl="1"/>
            <a:r>
              <a:rPr lang="en-US" sz="2400" dirty="0" err="1">
                <a:latin typeface="Comic Sans MS" panose="030F0702030302020204" pitchFamily="66" charset="0"/>
              </a:rPr>
              <a:t>getSession</a:t>
            </a:r>
            <a:r>
              <a:rPr lang="en-US" sz="2400" dirty="0">
                <a:latin typeface="Comic Sans MS" panose="030F0702030302020204" pitchFamily="66" charset="0"/>
              </a:rPr>
              <a:t>(false</a:t>
            </a:r>
            <a:r>
              <a:rPr lang="en-US" sz="2400" dirty="0" smtClean="0">
                <a:latin typeface="Comic Sans MS" panose="030F0702030302020204" pitchFamily="66" charset="0"/>
              </a:rPr>
              <a:t>)</a:t>
            </a:r>
          </a:p>
          <a:p>
            <a:pPr lvl="2"/>
            <a:r>
              <a:rPr lang="en-US" sz="2200" dirty="0" smtClean="0"/>
              <a:t>Returns </a:t>
            </a:r>
            <a:r>
              <a:rPr lang="en-US" sz="2200" dirty="0"/>
              <a:t>the existing session if one </a:t>
            </a:r>
            <a:r>
              <a:rPr lang="en-US" sz="2200" dirty="0" smtClean="0"/>
              <a:t>exists</a:t>
            </a:r>
          </a:p>
          <a:p>
            <a:pPr lvl="2"/>
            <a:r>
              <a:rPr lang="en-US" sz="2200" dirty="0" smtClean="0"/>
              <a:t>Returns </a:t>
            </a:r>
            <a:r>
              <a:rPr lang="en-US" sz="2200" dirty="0" smtClean="0">
                <a:latin typeface="Comic Sans MS" panose="030F0702030302020204" pitchFamily="66" charset="0"/>
              </a:rPr>
              <a:t>null</a:t>
            </a:r>
            <a:r>
              <a:rPr lang="en-US" sz="2200" dirty="0" smtClean="0"/>
              <a:t> </a:t>
            </a:r>
            <a:r>
              <a:rPr lang="en-US" sz="2200" dirty="0"/>
              <a:t>if no session exists</a:t>
            </a:r>
          </a:p>
          <a:p>
            <a:pPr lvl="1"/>
            <a:r>
              <a:rPr lang="en-US" sz="2400" dirty="0" err="1">
                <a:latin typeface="Comic Sans MS" panose="030F0702030302020204" pitchFamily="66" charset="0"/>
              </a:rPr>
              <a:t>getSession</a:t>
            </a:r>
            <a:r>
              <a:rPr lang="en-US" sz="2400" dirty="0" smtClean="0">
                <a:latin typeface="Comic Sans MS" panose="030F0702030302020204" pitchFamily="66" charset="0"/>
              </a:rPr>
              <a:t>() = </a:t>
            </a:r>
            <a:r>
              <a:rPr lang="en-US" sz="2400" dirty="0" err="1">
                <a:latin typeface="Comic Sans MS" panose="030F0702030302020204" pitchFamily="66" charset="0"/>
              </a:rPr>
              <a:t>getSession</a:t>
            </a:r>
            <a:r>
              <a:rPr lang="en-US" sz="2400" dirty="0">
                <a:latin typeface="Comic Sans MS" panose="030F0702030302020204" pitchFamily="66" charset="0"/>
              </a:rPr>
              <a:t>(true</a:t>
            </a:r>
            <a:r>
              <a:rPr lang="en-US" sz="2400" dirty="0" smtClean="0">
                <a:latin typeface="Comic Sans MS" panose="030F0702030302020204" pitchFamily="66" charset="0"/>
              </a:rPr>
              <a:t>)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4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905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Invalidate Session Object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95350"/>
            <a:ext cx="8610600" cy="3886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Release resource occupied by the session object</a:t>
            </a:r>
          </a:p>
          <a:p>
            <a:pPr lvl="1"/>
            <a:r>
              <a:rPr lang="en-US" sz="2400" dirty="0" smtClean="0"/>
              <a:t>When the data stored in the session object is not needed</a:t>
            </a:r>
          </a:p>
          <a:p>
            <a:pPr lvl="1"/>
            <a:r>
              <a:rPr lang="en-US" sz="2400" dirty="0" smtClean="0"/>
              <a:t>Invalidate the session and unbinds any objects that are bound to it.</a:t>
            </a:r>
          </a:p>
          <a:p>
            <a:pPr lvl="2"/>
            <a:r>
              <a:rPr lang="en-US" sz="2000" dirty="0" err="1">
                <a:latin typeface="Comic Sans MS" panose="030F0702030302020204" pitchFamily="66" charset="0"/>
              </a:rPr>
              <a:t>s</a:t>
            </a:r>
            <a:r>
              <a:rPr lang="en-US" sz="2000" dirty="0" err="1" smtClean="0">
                <a:latin typeface="Comic Sans MS" panose="030F0702030302020204" pitchFamily="66" charset="0"/>
              </a:rPr>
              <a:t>ession.invalidate</a:t>
            </a:r>
            <a:r>
              <a:rPr lang="en-US" sz="2000" dirty="0" smtClean="0">
                <a:latin typeface="Comic Sans MS" panose="030F0702030302020204" pitchFamily="66" charset="0"/>
              </a:rPr>
              <a:t>();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514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Connect Problem to 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9150"/>
            <a:ext cx="8763000" cy="4191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Method 1:</a:t>
            </a:r>
          </a:p>
          <a:p>
            <a:pPr lvl="1"/>
            <a:r>
              <a:rPr lang="en-US" sz="2400" dirty="0" smtClean="0"/>
              <a:t>Add an extra column in the </a:t>
            </a:r>
            <a:r>
              <a:rPr lang="en-US" sz="2400" dirty="0" smtClean="0">
                <a:latin typeface="Comic Sans MS" panose="030F0702030302020204" pitchFamily="66" charset="0"/>
              </a:rPr>
              <a:t>Problem</a:t>
            </a:r>
            <a:r>
              <a:rPr lang="en-US" sz="2400" dirty="0" smtClean="0"/>
              <a:t> table</a:t>
            </a:r>
          </a:p>
          <a:p>
            <a:pPr lvl="2"/>
            <a:r>
              <a:rPr lang="en-US" sz="2000" dirty="0" err="1" smtClean="0">
                <a:latin typeface="Comic Sans MS" panose="030F0702030302020204" pitchFamily="66" charset="0"/>
              </a:rPr>
              <a:t>pid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pPr lvl="2"/>
            <a:r>
              <a:rPr lang="en-US" sz="2000" dirty="0">
                <a:latin typeface="Comic Sans MS" panose="030F0702030302020204" pitchFamily="66" charset="0"/>
              </a:rPr>
              <a:t>c</a:t>
            </a:r>
            <a:r>
              <a:rPr lang="en-US" sz="2000" dirty="0" smtClean="0">
                <a:latin typeface="Comic Sans MS" panose="030F0702030302020204" pitchFamily="66" charset="0"/>
              </a:rPr>
              <a:t>ontent</a:t>
            </a:r>
          </a:p>
          <a:p>
            <a:pPr lvl="2"/>
            <a:r>
              <a:rPr lang="en-US" sz="2000" dirty="0" err="1">
                <a:latin typeface="Comic Sans MS" panose="030F0702030302020204" pitchFamily="66" charset="0"/>
              </a:rPr>
              <a:t>o</a:t>
            </a:r>
            <a:r>
              <a:rPr lang="en-US" sz="2000" dirty="0" err="1" smtClean="0">
                <a:latin typeface="Comic Sans MS" panose="030F0702030302020204" pitchFamily="66" charset="0"/>
              </a:rPr>
              <a:t>rder_num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pPr lvl="2"/>
            <a:r>
              <a:rPr lang="en-US" sz="2000" dirty="0" err="1">
                <a:latin typeface="Comic Sans MS" panose="030F0702030302020204" pitchFamily="66" charset="0"/>
              </a:rPr>
              <a:t>c</a:t>
            </a:r>
            <a:r>
              <a:rPr lang="en-US" sz="2000" dirty="0" err="1" smtClean="0">
                <a:latin typeface="Comic Sans MS" panose="030F0702030302020204" pitchFamily="66" charset="0"/>
              </a:rPr>
              <a:t>ategory_id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pPr lvl="1"/>
            <a:r>
              <a:rPr lang="en-US" sz="2400" dirty="0" smtClean="0"/>
              <a:t>Properties</a:t>
            </a:r>
          </a:p>
          <a:p>
            <a:pPr lvl="2"/>
            <a:r>
              <a:rPr lang="en-US" sz="2000" dirty="0" smtClean="0"/>
              <a:t>Simple</a:t>
            </a:r>
          </a:p>
          <a:p>
            <a:pPr lvl="2"/>
            <a:r>
              <a:rPr lang="en-US" sz="2000" dirty="0" smtClean="0"/>
              <a:t>One problem can only be mapped to one category.</a:t>
            </a:r>
          </a:p>
          <a:p>
            <a:pPr lvl="2"/>
            <a:r>
              <a:rPr lang="en-US" sz="2000" dirty="0" smtClean="0"/>
              <a:t>(For Project 2, it is enough.)</a:t>
            </a:r>
          </a:p>
          <a:p>
            <a:pPr lvl="2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9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How Cookies Work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9150"/>
            <a:ext cx="9144000" cy="4114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Properties</a:t>
            </a:r>
          </a:p>
          <a:p>
            <a:pPr lvl="1"/>
            <a:r>
              <a:rPr lang="en-US" sz="2400" dirty="0" smtClean="0"/>
              <a:t>A cookie is a </a:t>
            </a:r>
            <a:r>
              <a:rPr lang="en-US" sz="2400" dirty="0" smtClean="0">
                <a:latin typeface="Comic Sans MS" panose="030F0702030302020204" pitchFamily="66" charset="0"/>
              </a:rPr>
              <a:t>name/value</a:t>
            </a:r>
            <a:r>
              <a:rPr lang="en-US" sz="2400" dirty="0" smtClean="0"/>
              <a:t> pair that is stored in a browser.</a:t>
            </a:r>
          </a:p>
          <a:p>
            <a:pPr lvl="1"/>
            <a:r>
              <a:rPr lang="en-US" sz="2400" dirty="0" smtClean="0"/>
              <a:t>On the server, a web application creates a cookie and sends it to the browser. </a:t>
            </a:r>
          </a:p>
          <a:p>
            <a:pPr lvl="1"/>
            <a:r>
              <a:rPr lang="en-US" sz="2400" dirty="0" smtClean="0"/>
              <a:t>On the client, the browser saves the cookie and sends it back to the server every time it accesses a page.</a:t>
            </a:r>
          </a:p>
          <a:p>
            <a:pPr lvl="1"/>
            <a:r>
              <a:rPr lang="en-US" sz="2400" dirty="0" smtClean="0"/>
              <a:t>Browsers accept only 20 cookies from each site and 300 cookies total. In addition, they can limit each cookie to 4 kilobytes.</a:t>
            </a:r>
          </a:p>
          <a:p>
            <a:pPr lvl="1"/>
            <a:r>
              <a:rPr lang="en-US" sz="2400" dirty="0" smtClean="0"/>
              <a:t>A cookie can be associated with one or more subdomain names.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91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3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How to Create Cookies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19150"/>
            <a:ext cx="8839200" cy="4191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Create a cookie</a:t>
            </a:r>
          </a:p>
          <a:p>
            <a:pPr lvl="1"/>
            <a:r>
              <a:rPr lang="en-US" sz="2400" dirty="0" smtClean="0"/>
              <a:t>Call a constructor</a:t>
            </a:r>
          </a:p>
          <a:p>
            <a:pPr lvl="2"/>
            <a:r>
              <a:rPr lang="en-US" sz="2000" dirty="0" smtClean="0">
                <a:latin typeface="Comic Sans MS" panose="030F0702030302020204" pitchFamily="66" charset="0"/>
              </a:rPr>
              <a:t>Cookie c = new Cookie(“</a:t>
            </a:r>
            <a:r>
              <a:rPr lang="en-US" sz="2000" dirty="0" err="1" smtClean="0">
                <a:latin typeface="Comic Sans MS" panose="030F0702030302020204" pitchFamily="66" charset="0"/>
              </a:rPr>
              <a:t>userIdCookie</a:t>
            </a:r>
            <a:r>
              <a:rPr lang="en-US" sz="2000" dirty="0" smtClean="0">
                <a:latin typeface="Comic Sans MS" panose="030F0702030302020204" pitchFamily="66" charset="0"/>
              </a:rPr>
              <a:t>”, </a:t>
            </a:r>
            <a:r>
              <a:rPr lang="en-US" sz="2000" dirty="0" err="1" smtClean="0">
                <a:latin typeface="Comic Sans MS" panose="030F0702030302020204" pitchFamily="66" charset="0"/>
              </a:rPr>
              <a:t>userId</a:t>
            </a:r>
            <a:r>
              <a:rPr lang="en-US" sz="2000" dirty="0" smtClean="0">
                <a:latin typeface="Comic Sans MS" panose="030F0702030302020204" pitchFamily="66" charset="0"/>
              </a:rPr>
              <a:t>);</a:t>
            </a:r>
          </a:p>
          <a:p>
            <a:pPr lvl="1"/>
            <a:r>
              <a:rPr lang="en-US" sz="2400" dirty="0" smtClean="0"/>
              <a:t>Set an age</a:t>
            </a:r>
          </a:p>
          <a:p>
            <a:pPr lvl="2"/>
            <a:r>
              <a:rPr lang="en-US" sz="2000" dirty="0" err="1">
                <a:latin typeface="Comic Sans MS" panose="030F0702030302020204" pitchFamily="66" charset="0"/>
              </a:rPr>
              <a:t>c</a:t>
            </a:r>
            <a:r>
              <a:rPr lang="en-US" sz="2000" dirty="0" err="1" smtClean="0">
                <a:latin typeface="Comic Sans MS" panose="030F0702030302020204" pitchFamily="66" charset="0"/>
              </a:rPr>
              <a:t>.setMaxAge</a:t>
            </a:r>
            <a:r>
              <a:rPr lang="en-US" sz="2000" dirty="0" smtClean="0">
                <a:latin typeface="Comic Sans MS" panose="030F0702030302020204" pitchFamily="66" charset="0"/>
              </a:rPr>
              <a:t>(60*60*24*365*2);</a:t>
            </a:r>
          </a:p>
          <a:p>
            <a:pPr lvl="1"/>
            <a:r>
              <a:rPr lang="en-US" sz="2400" dirty="0" smtClean="0"/>
              <a:t>Set a path</a:t>
            </a:r>
          </a:p>
          <a:p>
            <a:pPr lvl="2"/>
            <a:r>
              <a:rPr lang="en-US" sz="2000" dirty="0" err="1">
                <a:latin typeface="Comic Sans MS" panose="030F0702030302020204" pitchFamily="66" charset="0"/>
              </a:rPr>
              <a:t>c</a:t>
            </a:r>
            <a:r>
              <a:rPr lang="en-US" sz="2000" dirty="0" err="1" smtClean="0">
                <a:latin typeface="Comic Sans MS" panose="030F0702030302020204" pitchFamily="66" charset="0"/>
              </a:rPr>
              <a:t>.setPath</a:t>
            </a:r>
            <a:r>
              <a:rPr lang="en-US" sz="2000" dirty="0" smtClean="0">
                <a:latin typeface="Comic Sans MS" panose="030F0702030302020204" pitchFamily="66" charset="0"/>
              </a:rPr>
              <a:t>(“/”);</a:t>
            </a:r>
          </a:p>
          <a:p>
            <a:pPr lvl="1"/>
            <a:r>
              <a:rPr lang="en-US" sz="2400" dirty="0" smtClean="0"/>
              <a:t>Send it back</a:t>
            </a:r>
          </a:p>
          <a:p>
            <a:pPr lvl="2"/>
            <a:r>
              <a:rPr lang="en-US" sz="2000" dirty="0" err="1">
                <a:latin typeface="Comic Sans MS" panose="030F0702030302020204" pitchFamily="66" charset="0"/>
              </a:rPr>
              <a:t>r</a:t>
            </a:r>
            <a:r>
              <a:rPr lang="en-US" sz="2000" dirty="0" err="1" smtClean="0">
                <a:latin typeface="Comic Sans MS" panose="030F0702030302020204" pitchFamily="66" charset="0"/>
              </a:rPr>
              <a:t>esponse.addCookie</a:t>
            </a:r>
            <a:r>
              <a:rPr lang="en-US" sz="2000" dirty="0" smtClean="0">
                <a:latin typeface="Comic Sans MS" panose="030F0702030302020204" pitchFamily="66" charset="0"/>
              </a:rPr>
              <a:t>(c);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pPr/>
              <a:t>21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715402" y="2399932"/>
            <a:ext cx="431562" cy="20709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46964" y="2156659"/>
            <a:ext cx="1798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econds (2 years)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107917" y="3588879"/>
            <a:ext cx="43156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81400" y="3404213"/>
            <a:ext cx="2636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llow access by entire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8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2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How to Use Cookies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9150"/>
            <a:ext cx="9144000" cy="41910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Get the cookie and access it</a:t>
            </a:r>
          </a:p>
          <a:p>
            <a:pPr lvl="1"/>
            <a:r>
              <a:rPr lang="en-US" sz="2400" dirty="0" smtClean="0"/>
              <a:t>Get the cookies from the request</a:t>
            </a:r>
          </a:p>
          <a:p>
            <a:pPr lvl="2"/>
            <a:r>
              <a:rPr lang="en-US" sz="2000" dirty="0" smtClean="0">
                <a:latin typeface="Comic Sans MS" panose="030F0702030302020204" pitchFamily="66" charset="0"/>
              </a:rPr>
              <a:t>Cookie[] cookies = </a:t>
            </a:r>
            <a:r>
              <a:rPr lang="en-US" sz="2000" dirty="0" err="1" smtClean="0">
                <a:latin typeface="Comic Sans MS" panose="030F0702030302020204" pitchFamily="66" charset="0"/>
              </a:rPr>
              <a:t>request.getCookies</a:t>
            </a:r>
            <a:r>
              <a:rPr lang="en-US" sz="2000" dirty="0" smtClean="0">
                <a:latin typeface="Comic Sans MS" panose="030F0702030302020204" pitchFamily="66" charset="0"/>
              </a:rPr>
              <a:t>();</a:t>
            </a:r>
          </a:p>
          <a:p>
            <a:pPr lvl="1"/>
            <a:r>
              <a:rPr lang="en-US" sz="2400" dirty="0" smtClean="0"/>
              <a:t>Access the cookie</a:t>
            </a:r>
          </a:p>
          <a:p>
            <a:pPr lvl="2"/>
            <a:r>
              <a:rPr lang="en-US" sz="2000" dirty="0" smtClean="0">
                <a:latin typeface="Comic Sans MS" panose="030F0702030302020204" pitchFamily="66" charset="0"/>
              </a:rPr>
              <a:t>String </a:t>
            </a:r>
            <a:r>
              <a:rPr lang="en-US" sz="2000" dirty="0" err="1" smtClean="0">
                <a:latin typeface="Comic Sans MS" panose="030F0702030302020204" pitchFamily="66" charset="0"/>
              </a:rPr>
              <a:t>cookieName</a:t>
            </a:r>
            <a:r>
              <a:rPr lang="en-US" sz="2000" dirty="0" smtClean="0">
                <a:latin typeface="Comic Sans MS" panose="030F0702030302020204" pitchFamily="66" charset="0"/>
              </a:rPr>
              <a:t> = “</a:t>
            </a:r>
            <a:r>
              <a:rPr lang="en-US" sz="2000" dirty="0" err="1" smtClean="0">
                <a:latin typeface="Comic Sans MS" panose="030F0702030302020204" pitchFamily="66" charset="0"/>
              </a:rPr>
              <a:t>userIdCookie</a:t>
            </a:r>
            <a:r>
              <a:rPr lang="en-US" sz="2000" dirty="0" smtClean="0">
                <a:latin typeface="Comic Sans MS" panose="030F0702030302020204" pitchFamily="66" charset="0"/>
              </a:rPr>
              <a:t>”;</a:t>
            </a:r>
          </a:p>
          <a:p>
            <a:pPr lvl="2"/>
            <a:r>
              <a:rPr lang="en-US" sz="2000" dirty="0" smtClean="0">
                <a:latin typeface="Comic Sans MS" panose="030F0702030302020204" pitchFamily="66" charset="0"/>
              </a:rPr>
              <a:t>String </a:t>
            </a:r>
            <a:r>
              <a:rPr lang="en-US" sz="2000" dirty="0" err="1" smtClean="0">
                <a:latin typeface="Comic Sans MS" panose="030F0702030302020204" pitchFamily="66" charset="0"/>
              </a:rPr>
              <a:t>cookieValue</a:t>
            </a:r>
            <a:r>
              <a:rPr lang="en-US" sz="2000" dirty="0" smtClean="0">
                <a:latin typeface="Comic Sans MS" panose="030F0702030302020204" pitchFamily="66" charset="0"/>
              </a:rPr>
              <a:t> = “”;</a:t>
            </a:r>
          </a:p>
          <a:p>
            <a:pPr lvl="2"/>
            <a:r>
              <a:rPr lang="en-US" sz="2000" dirty="0">
                <a:latin typeface="Comic Sans MS" panose="030F0702030302020204" pitchFamily="66" charset="0"/>
              </a:rPr>
              <a:t>f</a:t>
            </a:r>
            <a:r>
              <a:rPr lang="en-US" sz="2000" dirty="0" smtClean="0">
                <a:latin typeface="Comic Sans MS" panose="030F0702030302020204" pitchFamily="66" charset="0"/>
              </a:rPr>
              <a:t>or (Cookie </a:t>
            </a:r>
            <a:r>
              <a:rPr lang="en-US" sz="2000" dirty="0" err="1" smtClean="0">
                <a:latin typeface="Comic Sans MS" panose="030F0702030302020204" pitchFamily="66" charset="0"/>
              </a:rPr>
              <a:t>cookie</a:t>
            </a:r>
            <a:r>
              <a:rPr lang="en-US" sz="2000" dirty="0" smtClean="0">
                <a:latin typeface="Comic Sans MS" panose="030F0702030302020204" pitchFamily="66" charset="0"/>
              </a:rPr>
              <a:t>: cookies) {</a:t>
            </a:r>
          </a:p>
          <a:p>
            <a:pPr marL="914400" lvl="2" indent="0">
              <a:buNone/>
            </a:pPr>
            <a:r>
              <a:rPr lang="en-US" sz="2000" dirty="0" smtClean="0">
                <a:latin typeface="Comic Sans MS" panose="030F0702030302020204" pitchFamily="66" charset="0"/>
              </a:rPr>
              <a:t>          if (</a:t>
            </a:r>
            <a:r>
              <a:rPr lang="en-US" sz="2000" dirty="0" err="1" smtClean="0">
                <a:latin typeface="Comic Sans MS" panose="030F0702030302020204" pitchFamily="66" charset="0"/>
              </a:rPr>
              <a:t>cookieName.equals</a:t>
            </a:r>
            <a:r>
              <a:rPr lang="en-US" sz="2000" dirty="0" smtClean="0">
                <a:latin typeface="Comic Sans MS" panose="030F0702030302020204" pitchFamily="66" charset="0"/>
              </a:rPr>
              <a:t>(</a:t>
            </a:r>
            <a:r>
              <a:rPr lang="en-US" sz="2000" dirty="0" err="1" smtClean="0">
                <a:latin typeface="Comic Sans MS" panose="030F0702030302020204" pitchFamily="66" charset="0"/>
              </a:rPr>
              <a:t>cookie.getName</a:t>
            </a:r>
            <a:r>
              <a:rPr lang="en-US" sz="2000" dirty="0" smtClean="0">
                <a:latin typeface="Comic Sans MS" panose="030F0702030302020204" pitchFamily="66" charset="0"/>
              </a:rPr>
              <a:t>)) {</a:t>
            </a:r>
          </a:p>
          <a:p>
            <a:pPr marL="914400" lvl="2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>              </a:t>
            </a:r>
            <a:r>
              <a:rPr lang="en-US" sz="2000" dirty="0" err="1" smtClean="0">
                <a:latin typeface="Comic Sans MS" panose="030F0702030302020204" pitchFamily="66" charset="0"/>
              </a:rPr>
              <a:t>cookieValue</a:t>
            </a:r>
            <a:r>
              <a:rPr lang="en-US" sz="2000" dirty="0" smtClean="0">
                <a:latin typeface="Comic Sans MS" panose="030F0702030302020204" pitchFamily="66" charset="0"/>
              </a:rPr>
              <a:t> = </a:t>
            </a:r>
            <a:r>
              <a:rPr lang="en-US" sz="2000" dirty="0" err="1" smtClean="0">
                <a:latin typeface="Comic Sans MS" panose="030F0702030302020204" pitchFamily="66" charset="0"/>
              </a:rPr>
              <a:t>cookie.getValue</a:t>
            </a:r>
            <a:r>
              <a:rPr lang="en-US" sz="2000" dirty="0" smtClean="0">
                <a:latin typeface="Comic Sans MS" panose="030F0702030302020204" pitchFamily="66" charset="0"/>
              </a:rPr>
              <a:t>();</a:t>
            </a:r>
          </a:p>
          <a:p>
            <a:pPr marL="914400" lvl="2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>         }</a:t>
            </a:r>
          </a:p>
          <a:p>
            <a:pPr marL="914400" lvl="2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>  }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34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32"/>
            <a:ext cx="9144000" cy="85725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How to Use Hidden Fields to Pass Parameters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2950"/>
            <a:ext cx="8763000" cy="44005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to use it?</a:t>
            </a:r>
          </a:p>
          <a:p>
            <a:pPr lvl="1"/>
            <a:r>
              <a:rPr lang="en-US" sz="2400" dirty="0" smtClean="0"/>
              <a:t>Code the hidden fields in an HTML form.</a:t>
            </a:r>
          </a:p>
          <a:p>
            <a:pPr lvl="2"/>
            <a:r>
              <a:rPr lang="en-US" sz="2000" dirty="0" smtClean="0">
                <a:latin typeface="Comic Sans MS" panose="030F0702030302020204" pitchFamily="66" charset="0"/>
              </a:rPr>
              <a:t>&lt;form action=“</a:t>
            </a:r>
            <a:r>
              <a:rPr lang="en-US" sz="2000" dirty="0" err="1" smtClean="0">
                <a:latin typeface="Comic Sans MS" panose="030F0702030302020204" pitchFamily="66" charset="0"/>
              </a:rPr>
              <a:t>myservlet</a:t>
            </a:r>
            <a:r>
              <a:rPr lang="en-US" sz="2000" dirty="0" smtClean="0">
                <a:latin typeface="Comic Sans MS" panose="030F0702030302020204" pitchFamily="66" charset="0"/>
              </a:rPr>
              <a:t>” method=“post”&gt;</a:t>
            </a:r>
          </a:p>
          <a:p>
            <a:pPr marL="914400" lvl="2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>      &lt;input type=“hidden” name=“</a:t>
            </a:r>
            <a:r>
              <a:rPr lang="en-US" sz="2000" dirty="0" err="1" smtClean="0">
                <a:latin typeface="Comic Sans MS" panose="030F0702030302020204" pitchFamily="66" charset="0"/>
              </a:rPr>
              <a:t>myparam</a:t>
            </a:r>
            <a:r>
              <a:rPr lang="en-US" sz="2000" dirty="0" smtClean="0">
                <a:latin typeface="Comic Sans MS" panose="030F0702030302020204" pitchFamily="66" charset="0"/>
              </a:rPr>
              <a:t>” value=“</a:t>
            </a:r>
            <a:r>
              <a:rPr lang="en-US" sz="2000" dirty="0" err="1" smtClean="0">
                <a:latin typeface="Comic Sans MS" panose="030F0702030302020204" pitchFamily="66" charset="0"/>
              </a:rPr>
              <a:t>myvalue</a:t>
            </a:r>
            <a:r>
              <a:rPr lang="en-US" sz="2000" dirty="0" smtClean="0">
                <a:latin typeface="Comic Sans MS" panose="030F0702030302020204" pitchFamily="66" charset="0"/>
              </a:rPr>
              <a:t>” /&gt;</a:t>
            </a:r>
          </a:p>
          <a:p>
            <a:pPr marL="914400" lvl="2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>      … (other fields)</a:t>
            </a:r>
          </a:p>
          <a:p>
            <a:pPr marL="914400" lvl="2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>      &lt;input type=“submit” value=“Submit” /&gt;</a:t>
            </a:r>
          </a:p>
          <a:p>
            <a:pPr marL="914400" lvl="2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>  &lt;/form&gt;</a:t>
            </a:r>
          </a:p>
          <a:p>
            <a:pPr marL="857250" lvl="1" indent="-342900"/>
            <a:r>
              <a:rPr lang="en-US" sz="2400" dirty="0" smtClean="0"/>
              <a:t>Benefits</a:t>
            </a:r>
          </a:p>
          <a:p>
            <a:pPr marL="1257300" lvl="2" indent="-342900"/>
            <a:r>
              <a:rPr lang="en-US" sz="2000" dirty="0" smtClean="0"/>
              <a:t>A hidden field can contain spaces and other special characters.</a:t>
            </a:r>
          </a:p>
          <a:p>
            <a:pPr marL="1257300" lvl="2" indent="-342900"/>
            <a:r>
              <a:rPr lang="en-US" sz="2000" dirty="0" smtClean="0"/>
              <a:t>No limit for the number of characters.</a:t>
            </a:r>
          </a:p>
          <a:p>
            <a:pPr marL="1257300" lvl="2" indent="-342900"/>
            <a:r>
              <a:rPr lang="en-US" sz="2000" dirty="0" smtClean="0"/>
              <a:t>When the post method is used, the value is not displayed in URL.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8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Connect Problem to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42950"/>
            <a:ext cx="8915400" cy="4267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Method 2:</a:t>
            </a:r>
          </a:p>
          <a:p>
            <a:pPr lvl="1"/>
            <a:r>
              <a:rPr lang="en-US" sz="2400" dirty="0" smtClean="0"/>
              <a:t>Create a new table to connect </a:t>
            </a:r>
            <a:r>
              <a:rPr lang="en-US" sz="2400" dirty="0">
                <a:latin typeface="Comic Sans MS" panose="030F0702030302020204" pitchFamily="66" charset="0"/>
              </a:rPr>
              <a:t>p</a:t>
            </a:r>
            <a:r>
              <a:rPr lang="en-US" sz="2400" dirty="0" smtClean="0">
                <a:latin typeface="Comic Sans MS" panose="030F0702030302020204" pitchFamily="66" charset="0"/>
              </a:rPr>
              <a:t>roblem</a:t>
            </a:r>
            <a:r>
              <a:rPr lang="en-US" sz="2400" dirty="0" smtClean="0"/>
              <a:t> and </a:t>
            </a:r>
            <a:r>
              <a:rPr lang="en-US" sz="2400" dirty="0">
                <a:latin typeface="Comic Sans MS" panose="030F0702030302020204" pitchFamily="66" charset="0"/>
              </a:rPr>
              <a:t>c</a:t>
            </a:r>
            <a:r>
              <a:rPr lang="en-US" sz="2400" dirty="0" smtClean="0">
                <a:latin typeface="Comic Sans MS" panose="030F0702030302020204" pitchFamily="66" charset="0"/>
              </a:rPr>
              <a:t>ategory</a:t>
            </a:r>
            <a:r>
              <a:rPr lang="en-US" sz="2400" dirty="0" smtClean="0"/>
              <a:t> through their IDs.</a:t>
            </a:r>
          </a:p>
          <a:p>
            <a:pPr lvl="1"/>
            <a:r>
              <a:rPr lang="en-US" sz="2400" dirty="0" smtClean="0"/>
              <a:t>Table </a:t>
            </a:r>
            <a:r>
              <a:rPr lang="en-US" sz="2400" dirty="0" err="1" smtClean="0">
                <a:latin typeface="Comic Sans MS" panose="030F0702030302020204" pitchFamily="66" charset="0"/>
              </a:rPr>
              <a:t>prob_cat_mapping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 lvl="2"/>
            <a:r>
              <a:rPr lang="en-US" sz="2000" dirty="0" err="1">
                <a:latin typeface="Comic Sans MS" panose="030F0702030302020204" pitchFamily="66" charset="0"/>
              </a:rPr>
              <a:t>p</a:t>
            </a:r>
            <a:r>
              <a:rPr lang="en-US" sz="2000" dirty="0" err="1" smtClean="0">
                <a:latin typeface="Comic Sans MS" panose="030F0702030302020204" pitchFamily="66" charset="0"/>
              </a:rPr>
              <a:t>cmid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pPr lvl="2"/>
            <a:r>
              <a:rPr lang="en-US" sz="2000" dirty="0" err="1">
                <a:latin typeface="Comic Sans MS" panose="030F0702030302020204" pitchFamily="66" charset="0"/>
              </a:rPr>
              <a:t>p</a:t>
            </a:r>
            <a:r>
              <a:rPr lang="en-US" sz="2000" dirty="0" err="1" smtClean="0">
                <a:latin typeface="Comic Sans MS" panose="030F0702030302020204" pitchFamily="66" charset="0"/>
              </a:rPr>
              <a:t>rob_id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pPr lvl="2"/>
            <a:r>
              <a:rPr lang="en-US" sz="2000" dirty="0" err="1" smtClean="0">
                <a:latin typeface="Comic Sans MS" panose="030F0702030302020204" pitchFamily="66" charset="0"/>
              </a:rPr>
              <a:t>cat_id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pPr lvl="1"/>
            <a:r>
              <a:rPr lang="en-US" sz="2400" dirty="0" smtClean="0"/>
              <a:t>Use table join to do the queries</a:t>
            </a:r>
          </a:p>
          <a:p>
            <a:pPr lvl="2"/>
            <a:r>
              <a:rPr lang="en-US" sz="2000" dirty="0" smtClean="0"/>
              <a:t>Join two tables: </a:t>
            </a:r>
            <a:r>
              <a:rPr lang="en-US" sz="2000" dirty="0" smtClean="0">
                <a:latin typeface="Comic Sans MS" panose="030F0702030302020204" pitchFamily="66" charset="0"/>
              </a:rPr>
              <a:t>problem</a:t>
            </a:r>
            <a:r>
              <a:rPr lang="en-US" sz="2000" dirty="0" smtClean="0"/>
              <a:t> and </a:t>
            </a:r>
            <a:r>
              <a:rPr lang="en-US" sz="2000" dirty="0" err="1" smtClean="0">
                <a:latin typeface="Comic Sans MS" panose="030F0702030302020204" pitchFamily="66" charset="0"/>
              </a:rPr>
              <a:t>prob_cat_mapping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2491882"/>
            <a:ext cx="1411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rimary key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776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2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How to Join Two Tables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19150"/>
            <a:ext cx="8991600" cy="4267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Join </a:t>
            </a:r>
            <a:r>
              <a:rPr lang="en-US" sz="2800" dirty="0" smtClean="0">
                <a:latin typeface="Comic Sans MS" panose="030F0702030302020204" pitchFamily="66" charset="0"/>
              </a:rPr>
              <a:t>problem</a:t>
            </a:r>
            <a:r>
              <a:rPr lang="en-US" sz="2800" dirty="0" smtClean="0"/>
              <a:t> and </a:t>
            </a:r>
            <a:r>
              <a:rPr lang="en-US" sz="2800" dirty="0" err="1" smtClean="0">
                <a:latin typeface="Comic Sans MS" panose="030F0702030302020204" pitchFamily="66" charset="0"/>
              </a:rPr>
              <a:t>prob_cat_mapping</a:t>
            </a:r>
            <a:endParaRPr lang="en-US" sz="2800" dirty="0" smtClean="0">
              <a:latin typeface="Comic Sans MS" panose="030F0702030302020204" pitchFamily="66" charset="0"/>
            </a:endParaRPr>
          </a:p>
          <a:p>
            <a:pPr lvl="1"/>
            <a:r>
              <a:rPr lang="en-US" sz="2400" dirty="0" smtClean="0"/>
              <a:t>To do: List all the problems that are mapped to a given category ID.</a:t>
            </a:r>
          </a:p>
          <a:p>
            <a:pPr lvl="1"/>
            <a:r>
              <a:rPr lang="en-US" sz="2400" dirty="0" smtClean="0"/>
              <a:t>Table </a:t>
            </a:r>
            <a:r>
              <a:rPr lang="en-US" sz="2400" dirty="0" smtClean="0">
                <a:latin typeface="Comic Sans MS" panose="030F0702030302020204" pitchFamily="66" charset="0"/>
              </a:rPr>
              <a:t>problem</a:t>
            </a:r>
            <a:r>
              <a:rPr lang="en-US" sz="2400" dirty="0" smtClean="0"/>
              <a:t>: </a:t>
            </a:r>
            <a:r>
              <a:rPr lang="en-US" sz="2400" dirty="0" err="1" smtClean="0">
                <a:latin typeface="Comic Sans MS" panose="030F0702030302020204" pitchFamily="66" charset="0"/>
              </a:rPr>
              <a:t>pid</a:t>
            </a:r>
            <a:r>
              <a:rPr lang="en-US" sz="2400" dirty="0" smtClean="0">
                <a:latin typeface="Comic Sans MS" panose="030F0702030302020204" pitchFamily="66" charset="0"/>
              </a:rPr>
              <a:t>, content, </a:t>
            </a:r>
            <a:r>
              <a:rPr lang="en-US" sz="2400" dirty="0" err="1" smtClean="0">
                <a:latin typeface="Comic Sans MS" panose="030F0702030302020204" pitchFamily="66" charset="0"/>
              </a:rPr>
              <a:t>order_num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 lvl="1"/>
            <a:r>
              <a:rPr lang="en-US" sz="2400" dirty="0" smtClean="0"/>
              <a:t>Table </a:t>
            </a:r>
            <a:r>
              <a:rPr lang="en-US" sz="2400" dirty="0" err="1" smtClean="0">
                <a:latin typeface="Comic Sans MS" panose="030F0702030302020204" pitchFamily="66" charset="0"/>
              </a:rPr>
              <a:t>prob_cat_mapping</a:t>
            </a:r>
            <a:r>
              <a:rPr lang="en-US" sz="2400" dirty="0" smtClean="0"/>
              <a:t>: </a:t>
            </a:r>
            <a:r>
              <a:rPr lang="en-US" sz="2400" dirty="0" err="1" smtClean="0">
                <a:latin typeface="Comic Sans MS" panose="030F0702030302020204" pitchFamily="66" charset="0"/>
              </a:rPr>
              <a:t>pcmid</a:t>
            </a:r>
            <a:r>
              <a:rPr lang="en-US" sz="2400" dirty="0" smtClean="0">
                <a:latin typeface="Comic Sans MS" panose="030F0702030302020204" pitchFamily="66" charset="0"/>
              </a:rPr>
              <a:t>, </a:t>
            </a:r>
            <a:r>
              <a:rPr lang="en-US" sz="2400" dirty="0" err="1" smtClean="0">
                <a:latin typeface="Comic Sans MS" panose="030F0702030302020204" pitchFamily="66" charset="0"/>
              </a:rPr>
              <a:t>prob_id</a:t>
            </a:r>
            <a:r>
              <a:rPr lang="en-US" sz="2400" dirty="0" smtClean="0">
                <a:latin typeface="Comic Sans MS" panose="030F0702030302020204" pitchFamily="66" charset="0"/>
              </a:rPr>
              <a:t>, </a:t>
            </a:r>
            <a:r>
              <a:rPr lang="en-US" sz="2400" dirty="0" err="1" smtClean="0">
                <a:latin typeface="Comic Sans MS" panose="030F0702030302020204" pitchFamily="66" charset="0"/>
              </a:rPr>
              <a:t>cat_id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 lvl="1"/>
            <a:r>
              <a:rPr lang="en-US" sz="2400" dirty="0" smtClean="0"/>
              <a:t>Query: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3105150"/>
            <a:ext cx="484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“SELECT </a:t>
            </a:r>
            <a:r>
              <a:rPr lang="en-US" dirty="0" err="1" smtClean="0">
                <a:latin typeface="Comic Sans MS" panose="030F0702030302020204" pitchFamily="66" charset="0"/>
              </a:rPr>
              <a:t>pr.pid</a:t>
            </a:r>
            <a:r>
              <a:rPr lang="en-US" dirty="0" smtClean="0">
                <a:latin typeface="Comic Sans MS" panose="030F0702030302020204" pitchFamily="66" charset="0"/>
              </a:rPr>
              <a:t>, </a:t>
            </a:r>
            <a:r>
              <a:rPr lang="en-US" dirty="0" err="1" smtClean="0">
                <a:latin typeface="Comic Sans MS" panose="030F0702030302020204" pitchFamily="66" charset="0"/>
              </a:rPr>
              <a:t>pr.content</a:t>
            </a:r>
            <a:r>
              <a:rPr lang="en-US" dirty="0" smtClean="0">
                <a:latin typeface="Comic Sans MS" panose="030F0702030302020204" pitchFamily="66" charset="0"/>
              </a:rPr>
              <a:t>, </a:t>
            </a:r>
            <a:r>
              <a:rPr lang="en-US" dirty="0" err="1" smtClean="0">
                <a:latin typeface="Comic Sans MS" panose="030F0702030302020204" pitchFamily="66" charset="0"/>
              </a:rPr>
              <a:t>pr.order_num</a:t>
            </a:r>
            <a:r>
              <a:rPr lang="en-US" dirty="0" smtClean="0">
                <a:latin typeface="Comic Sans MS" panose="030F0702030302020204" pitchFamily="66" charset="0"/>
              </a:rPr>
              <a:t> “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3474482"/>
            <a:ext cx="519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+ “FROM </a:t>
            </a:r>
            <a:r>
              <a:rPr lang="en-US" dirty="0">
                <a:latin typeface="Comic Sans MS" panose="030F0702030302020204" pitchFamily="66" charset="0"/>
              </a:rPr>
              <a:t>problem </a:t>
            </a:r>
            <a:r>
              <a:rPr lang="en-US" dirty="0" err="1">
                <a:latin typeface="Comic Sans MS" panose="030F0702030302020204" pitchFamily="66" charset="0"/>
              </a:rPr>
              <a:t>pr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 smtClean="0">
                <a:latin typeface="Comic Sans MS" panose="030F0702030302020204" pitchFamily="66" charset="0"/>
              </a:rPr>
              <a:t>prob_cat_mapping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pcm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"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0" y="3861492"/>
            <a:ext cx="600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+ “WHERE </a:t>
            </a:r>
            <a:r>
              <a:rPr lang="en-US" dirty="0" err="1" smtClean="0">
                <a:latin typeface="Comic Sans MS" panose="030F0702030302020204" pitchFamily="66" charset="0"/>
              </a:rPr>
              <a:t>pr.pid</a:t>
            </a:r>
            <a:r>
              <a:rPr lang="en-US" dirty="0" smtClean="0">
                <a:latin typeface="Comic Sans MS" panose="030F0702030302020204" pitchFamily="66" charset="0"/>
              </a:rPr>
              <a:t> =  </a:t>
            </a:r>
            <a:r>
              <a:rPr lang="en-US" dirty="0" err="1" smtClean="0">
                <a:latin typeface="Comic Sans MS" panose="030F0702030302020204" pitchFamily="66" charset="0"/>
              </a:rPr>
              <a:t>pcm.prob_id</a:t>
            </a:r>
            <a:r>
              <a:rPr lang="en-US" dirty="0" smtClean="0">
                <a:latin typeface="Comic Sans MS" panose="030F0702030302020204" pitchFamily="66" charset="0"/>
              </a:rPr>
              <a:t> AND </a:t>
            </a:r>
            <a:r>
              <a:rPr lang="en-US" dirty="0" err="1" smtClean="0">
                <a:latin typeface="Comic Sans MS" panose="030F0702030302020204" pitchFamily="66" charset="0"/>
              </a:rPr>
              <a:t>pcm.cat_id</a:t>
            </a:r>
            <a:r>
              <a:rPr lang="en-US" dirty="0" smtClean="0">
                <a:latin typeface="Comic Sans MS" panose="030F0702030302020204" pitchFamily="66" charset="0"/>
              </a:rPr>
              <a:t> = ? "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92275" y="4324126"/>
            <a:ext cx="322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+ “ORDER BY </a:t>
            </a:r>
            <a:r>
              <a:rPr lang="en-US" dirty="0" err="1" smtClean="0">
                <a:latin typeface="Comic Sans MS" panose="030F0702030302020204" pitchFamily="66" charset="0"/>
              </a:rPr>
              <a:t>pr.order_num</a:t>
            </a:r>
            <a:r>
              <a:rPr lang="en-US" dirty="0" smtClean="0">
                <a:latin typeface="Comic Sans MS" panose="030F0702030302020204" pitchFamily="66" charset="0"/>
              </a:rPr>
              <a:t>"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49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2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How to Join Three Tables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19150"/>
            <a:ext cx="8991600" cy="4267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Join </a:t>
            </a:r>
            <a:r>
              <a:rPr lang="en-US" sz="2800" dirty="0" smtClean="0">
                <a:latin typeface="Comic Sans MS" panose="030F0702030302020204" pitchFamily="66" charset="0"/>
              </a:rPr>
              <a:t>problem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mic Sans MS" panose="030F0702030302020204" pitchFamily="66" charset="0"/>
              </a:rPr>
              <a:t>prob_cat_mapping</a:t>
            </a:r>
            <a:r>
              <a:rPr lang="en-US" sz="2800" dirty="0" smtClean="0">
                <a:latin typeface="Comic Sans MS" panose="030F0702030302020204" pitchFamily="66" charset="0"/>
              </a:rPr>
              <a:t> </a:t>
            </a:r>
            <a:r>
              <a:rPr lang="en-US" sz="2800" dirty="0" smtClean="0"/>
              <a:t>and</a:t>
            </a:r>
            <a:r>
              <a:rPr lang="en-US" sz="2800" dirty="0" smtClean="0">
                <a:latin typeface="Comic Sans MS" panose="030F0702030302020204" pitchFamily="66" charset="0"/>
              </a:rPr>
              <a:t> category</a:t>
            </a:r>
          </a:p>
          <a:p>
            <a:pPr lvl="1"/>
            <a:r>
              <a:rPr lang="en-US" sz="2400" dirty="0" smtClean="0"/>
              <a:t>Query: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069108"/>
            <a:ext cx="690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“SELECT </a:t>
            </a:r>
            <a:r>
              <a:rPr lang="en-US" dirty="0" err="1" smtClean="0">
                <a:latin typeface="Comic Sans MS" panose="030F0702030302020204" pitchFamily="66" charset="0"/>
              </a:rPr>
              <a:t>pr.pid</a:t>
            </a:r>
            <a:r>
              <a:rPr lang="en-US" dirty="0" smtClean="0">
                <a:latin typeface="Comic Sans MS" panose="030F0702030302020204" pitchFamily="66" charset="0"/>
              </a:rPr>
              <a:t>, </a:t>
            </a:r>
            <a:r>
              <a:rPr lang="en-US" dirty="0" err="1" smtClean="0">
                <a:latin typeface="Comic Sans MS" panose="030F0702030302020204" pitchFamily="66" charset="0"/>
              </a:rPr>
              <a:t>pr.content</a:t>
            </a:r>
            <a:r>
              <a:rPr lang="en-US" dirty="0" smtClean="0">
                <a:latin typeface="Comic Sans MS" panose="030F0702030302020204" pitchFamily="66" charset="0"/>
              </a:rPr>
              <a:t>, </a:t>
            </a:r>
            <a:r>
              <a:rPr lang="en-US" dirty="0" err="1" smtClean="0">
                <a:latin typeface="Comic Sans MS" panose="030F0702030302020204" pitchFamily="66" charset="0"/>
              </a:rPr>
              <a:t>pr.order_num</a:t>
            </a:r>
            <a:r>
              <a:rPr lang="en-US" dirty="0" smtClean="0">
                <a:latin typeface="Comic Sans MS" panose="030F0702030302020204" pitchFamily="66" charset="0"/>
              </a:rPr>
              <a:t>, </a:t>
            </a:r>
            <a:r>
              <a:rPr lang="en-US" dirty="0" err="1" smtClean="0">
                <a:latin typeface="Comic Sans MS" panose="030F0702030302020204" pitchFamily="66" charset="0"/>
              </a:rPr>
              <a:t>ca.category_name</a:t>
            </a:r>
            <a:r>
              <a:rPr lang="en-US" dirty="0" smtClean="0">
                <a:latin typeface="Comic Sans MS" panose="030F0702030302020204" pitchFamily="66" charset="0"/>
              </a:rPr>
              <a:t> “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2438440"/>
            <a:ext cx="6514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+ “FROM </a:t>
            </a:r>
            <a:r>
              <a:rPr lang="en-US" dirty="0">
                <a:latin typeface="Comic Sans MS" panose="030F0702030302020204" pitchFamily="66" charset="0"/>
              </a:rPr>
              <a:t>problem </a:t>
            </a:r>
            <a:r>
              <a:rPr lang="en-US" dirty="0" err="1">
                <a:latin typeface="Comic Sans MS" panose="030F0702030302020204" pitchFamily="66" charset="0"/>
              </a:rPr>
              <a:t>pr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 smtClean="0">
                <a:latin typeface="Comic Sans MS" panose="030F0702030302020204" pitchFamily="66" charset="0"/>
              </a:rPr>
              <a:t>prob_cat_mapping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pcm</a:t>
            </a:r>
            <a:r>
              <a:rPr lang="en-US" dirty="0" smtClean="0">
                <a:latin typeface="Comic Sans MS" panose="030F0702030302020204" pitchFamily="66" charset="0"/>
              </a:rPr>
              <a:t>, category ca "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2825450"/>
            <a:ext cx="649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+ “WHERE </a:t>
            </a:r>
            <a:r>
              <a:rPr lang="en-US" dirty="0" err="1" smtClean="0">
                <a:latin typeface="Comic Sans MS" panose="030F0702030302020204" pitchFamily="66" charset="0"/>
              </a:rPr>
              <a:t>pr.pid</a:t>
            </a:r>
            <a:r>
              <a:rPr lang="en-US" dirty="0" smtClean="0">
                <a:latin typeface="Comic Sans MS" panose="030F0702030302020204" pitchFamily="66" charset="0"/>
              </a:rPr>
              <a:t> =  </a:t>
            </a:r>
            <a:r>
              <a:rPr lang="en-US" dirty="0" err="1" smtClean="0">
                <a:latin typeface="Comic Sans MS" panose="030F0702030302020204" pitchFamily="66" charset="0"/>
              </a:rPr>
              <a:t>pcm.prob_id</a:t>
            </a:r>
            <a:r>
              <a:rPr lang="en-US" dirty="0" smtClean="0">
                <a:latin typeface="Comic Sans MS" panose="030F0702030302020204" pitchFamily="66" charset="0"/>
              </a:rPr>
              <a:t> AND </a:t>
            </a:r>
            <a:r>
              <a:rPr lang="en-US" dirty="0" err="1" smtClean="0">
                <a:latin typeface="Comic Sans MS" panose="030F0702030302020204" pitchFamily="66" charset="0"/>
              </a:rPr>
              <a:t>pcm.cat_id</a:t>
            </a:r>
            <a:r>
              <a:rPr lang="en-US" dirty="0" smtClean="0">
                <a:latin typeface="Comic Sans MS" panose="030F0702030302020204" pitchFamily="66" charset="0"/>
              </a:rPr>
              <a:t> = </a:t>
            </a:r>
            <a:r>
              <a:rPr lang="en-US" dirty="0" err="1" smtClean="0">
                <a:latin typeface="Comic Sans MS" panose="030F0702030302020204" pitchFamily="66" charset="0"/>
              </a:rPr>
              <a:t>ca.cid</a:t>
            </a:r>
            <a:r>
              <a:rPr lang="en-US" dirty="0" smtClean="0">
                <a:latin typeface="Comic Sans MS" panose="030F0702030302020204" pitchFamily="66" charset="0"/>
              </a:rPr>
              <a:t> "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7875" y="3288084"/>
            <a:ext cx="322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+ “ORDER BY </a:t>
            </a:r>
            <a:r>
              <a:rPr lang="en-US" dirty="0" err="1" smtClean="0">
                <a:latin typeface="Comic Sans MS" panose="030F0702030302020204" pitchFamily="66" charset="0"/>
              </a:rPr>
              <a:t>pr.order_num</a:t>
            </a:r>
            <a:r>
              <a:rPr lang="en-US" dirty="0" smtClean="0">
                <a:latin typeface="Comic Sans MS" panose="030F0702030302020204" pitchFamily="66" charset="0"/>
              </a:rPr>
              <a:t>"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2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Session Tracking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42950"/>
            <a:ext cx="9067800" cy="42862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How to store the </a:t>
            </a:r>
            <a:r>
              <a:rPr lang="en-US" dirty="0"/>
              <a:t>conversational state across multiple </a:t>
            </a:r>
            <a:r>
              <a:rPr lang="en-US" dirty="0" smtClean="0"/>
              <a:t>requests for a client?</a:t>
            </a:r>
          </a:p>
          <a:p>
            <a:pPr lvl="1"/>
            <a:r>
              <a:rPr lang="en-US" dirty="0"/>
              <a:t>The HTTP protocol uses stateless connections.</a:t>
            </a:r>
            <a:endParaRPr lang="en-US" dirty="0" smtClean="0"/>
          </a:p>
          <a:p>
            <a:pPr lvl="1"/>
            <a:r>
              <a:rPr lang="en-US" dirty="0" smtClean="0"/>
              <a:t>The web server does not maintain contextual information about a client automatically.</a:t>
            </a:r>
          </a:p>
          <a:p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client needs a unique session </a:t>
            </a:r>
            <a:r>
              <a:rPr lang="en-US" dirty="0" smtClean="0"/>
              <a:t>ID.</a:t>
            </a:r>
          </a:p>
          <a:p>
            <a:pPr lvl="1"/>
            <a:r>
              <a:rPr lang="en-US" dirty="0" smtClean="0"/>
              <a:t>The session ID is stored on the client machine.</a:t>
            </a:r>
          </a:p>
          <a:p>
            <a:pPr lvl="1"/>
            <a:r>
              <a:rPr lang="en-US" dirty="0" smtClean="0"/>
              <a:t>The client sends the session ID back to the server to identify the session object.</a:t>
            </a:r>
          </a:p>
          <a:p>
            <a:pPr lvl="1"/>
            <a:r>
              <a:rPr lang="en-US" dirty="0" smtClean="0"/>
              <a:t>The session object is stored on the server.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59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Stateless and </a:t>
            </a:r>
            <a:r>
              <a:rPr lang="en-US" sz="3600" dirty="0" err="1" smtClean="0"/>
              <a:t>Stateful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2950"/>
            <a:ext cx="8839200" cy="44005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HTTP is a stateless protocol.</a:t>
            </a:r>
          </a:p>
          <a:p>
            <a:pPr lvl="1"/>
            <a:r>
              <a:rPr lang="en-US" sz="2400" dirty="0" smtClean="0"/>
              <a:t>To start, a browser requests a page from a web server.</a:t>
            </a:r>
          </a:p>
          <a:p>
            <a:pPr lvl="1"/>
            <a:r>
              <a:rPr lang="en-US" sz="2400" dirty="0" smtClean="0"/>
              <a:t>After the web server returns the page, it drops the connection.</a:t>
            </a:r>
          </a:p>
          <a:p>
            <a:pPr lvl="1"/>
            <a:r>
              <a:rPr lang="en-US" sz="2400" dirty="0" smtClean="0"/>
              <a:t>Then, if the browser makes additional requests, the web server has no way to associate the browser with its previous requests.</a:t>
            </a:r>
          </a:p>
          <a:p>
            <a:r>
              <a:rPr lang="en-US" sz="2800" dirty="0" smtClean="0"/>
              <a:t>FTP is a </a:t>
            </a:r>
            <a:r>
              <a:rPr lang="en-US" sz="2800" dirty="0" err="1" smtClean="0"/>
              <a:t>stateful</a:t>
            </a:r>
            <a:r>
              <a:rPr lang="en-US" sz="2800" dirty="0" smtClean="0"/>
              <a:t> protocol.</a:t>
            </a:r>
          </a:p>
          <a:p>
            <a:r>
              <a:rPr lang="en-US" sz="2800" dirty="0" smtClean="0"/>
              <a:t>Why not making HTTP protocol </a:t>
            </a:r>
            <a:r>
              <a:rPr lang="en-US" sz="2800" dirty="0" err="1" smtClean="0"/>
              <a:t>stateful</a:t>
            </a:r>
            <a:r>
              <a:rPr lang="en-US" sz="2800" dirty="0" smtClean="0"/>
              <a:t>?</a:t>
            </a:r>
          </a:p>
          <a:p>
            <a:pPr lvl="1"/>
            <a:r>
              <a:rPr lang="en-US" sz="2400" dirty="0" smtClean="0"/>
              <a:t>The cost is too high.</a:t>
            </a:r>
          </a:p>
          <a:p>
            <a:pPr lvl="1"/>
            <a:r>
              <a:rPr lang="en-US" sz="2400" dirty="0" smtClean="0"/>
              <a:t>Only pay when you need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59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More on Session Tracking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9150"/>
            <a:ext cx="8686800" cy="4191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 a session ID to identify a user</a:t>
            </a:r>
          </a:p>
          <a:p>
            <a:pPr lvl="1"/>
            <a:r>
              <a:rPr lang="en-US" sz="2400" dirty="0" smtClean="0"/>
              <a:t>To start, a browser requests a JSP or servlet from the web server, which passes the request to the servlet engine.</a:t>
            </a:r>
          </a:p>
          <a:p>
            <a:pPr lvl="1"/>
            <a:r>
              <a:rPr lang="en-US" sz="2400" dirty="0" smtClean="0"/>
              <a:t>Then, the servlet engine checks if the request includes an ID for the Java session.</a:t>
            </a:r>
          </a:p>
          <a:p>
            <a:pPr lvl="2"/>
            <a:r>
              <a:rPr lang="en-US" sz="2000" dirty="0" smtClean="0"/>
              <a:t>If not, the servlet engine creates a </a:t>
            </a:r>
            <a:r>
              <a:rPr lang="en-US" sz="2000" i="1" dirty="0" smtClean="0"/>
              <a:t>session object </a:t>
            </a:r>
            <a:r>
              <a:rPr lang="en-US" sz="2000" dirty="0" smtClean="0"/>
              <a:t>and assigns an ID to the session object.</a:t>
            </a:r>
          </a:p>
          <a:p>
            <a:pPr lvl="2"/>
            <a:r>
              <a:rPr lang="en-US" sz="2000" dirty="0" smtClean="0"/>
              <a:t>The session object is used to store the data for the session.</a:t>
            </a:r>
          </a:p>
          <a:p>
            <a:pPr lvl="1"/>
            <a:r>
              <a:rPr lang="en-US" sz="2400" dirty="0" smtClean="0"/>
              <a:t>From that point on, the web server uses the session ID to relate each browser request to the session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0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Procedure for Using Session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28650"/>
            <a:ext cx="8839200" cy="44577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A client starts a request to a web application.</a:t>
            </a:r>
          </a:p>
          <a:p>
            <a:r>
              <a:rPr lang="en-US" sz="3000" dirty="0" smtClean="0"/>
              <a:t>The web application requires a session for a particular feature.</a:t>
            </a:r>
          </a:p>
          <a:p>
            <a:r>
              <a:rPr lang="en-US" sz="3000" dirty="0"/>
              <a:t>T</a:t>
            </a:r>
            <a:r>
              <a:rPr lang="en-US" sz="3000" dirty="0" smtClean="0"/>
              <a:t>he </a:t>
            </a:r>
            <a:r>
              <a:rPr lang="en-US" sz="3000" dirty="0"/>
              <a:t>Container generates a unique session ID and </a:t>
            </a:r>
            <a:r>
              <a:rPr lang="en-US" sz="3000" dirty="0" smtClean="0"/>
              <a:t>sends </a:t>
            </a:r>
            <a:r>
              <a:rPr lang="en-US" sz="3000" dirty="0"/>
              <a:t>it back to the client with the response. </a:t>
            </a:r>
            <a:endParaRPr lang="en-US" sz="3000" dirty="0" smtClean="0"/>
          </a:p>
          <a:p>
            <a:r>
              <a:rPr lang="en-US" sz="3000" dirty="0" smtClean="0"/>
              <a:t>The Container creates a session in the memory.</a:t>
            </a:r>
          </a:p>
          <a:p>
            <a:r>
              <a:rPr lang="en-US" sz="3000" dirty="0"/>
              <a:t>The client sends back the session ID with each subsequent request</a:t>
            </a:r>
            <a:r>
              <a:rPr lang="en-US" sz="3000" dirty="0" smtClean="0"/>
              <a:t>.</a:t>
            </a:r>
          </a:p>
          <a:p>
            <a:r>
              <a:rPr lang="en-US" sz="3000" dirty="0" smtClean="0"/>
              <a:t>The Container associates </a:t>
            </a:r>
            <a:r>
              <a:rPr lang="en-US" sz="3000" dirty="0"/>
              <a:t>the session with the </a:t>
            </a:r>
            <a:r>
              <a:rPr lang="en-US" sz="3000" dirty="0" smtClean="0"/>
              <a:t>request through the ID.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1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98494</TotalTime>
  <Words>1462</Words>
  <Application>Microsoft Office PowerPoint</Application>
  <PresentationFormat>On-screen Show (16:9)</PresentationFormat>
  <Paragraphs>229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Comic Sans MS</vt:lpstr>
      <vt:lpstr>Office Theme</vt:lpstr>
      <vt:lpstr>Lecture 9. Session Tracking and Cookies</vt:lpstr>
      <vt:lpstr>How to Connect Problem to Category</vt:lpstr>
      <vt:lpstr>How to Connect Problem to Category</vt:lpstr>
      <vt:lpstr>How to Join Two Tables</vt:lpstr>
      <vt:lpstr>How to Join Three Tables</vt:lpstr>
      <vt:lpstr>Session Tracking</vt:lpstr>
      <vt:lpstr>Stateless and Stateful</vt:lpstr>
      <vt:lpstr>More on Session Tracking</vt:lpstr>
      <vt:lpstr>Procedure for Using Session</vt:lpstr>
      <vt:lpstr>Session Tracking Implementation</vt:lpstr>
      <vt:lpstr>Using Cookies</vt:lpstr>
      <vt:lpstr>URL Encoding for Session ID</vt:lpstr>
      <vt:lpstr>Cookie Types</vt:lpstr>
      <vt:lpstr>Two Patterns for Servlet/JSP Applications</vt:lpstr>
      <vt:lpstr>Tutorial 8. Using JavaBeans</vt:lpstr>
      <vt:lpstr>Database Query: Details</vt:lpstr>
      <vt:lpstr>The Model 2 (MVC) Pattern</vt:lpstr>
      <vt:lpstr>Create and Use a Session</vt:lpstr>
      <vt:lpstr>Invalidate Session Object</vt:lpstr>
      <vt:lpstr>How Cookies Work</vt:lpstr>
      <vt:lpstr>How to Create Cookies</vt:lpstr>
      <vt:lpstr>How to Use Cookies</vt:lpstr>
      <vt:lpstr>How to Use Hidden Fields to Pass Parameters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Administrator</dc:creator>
  <cp:lastModifiedBy>Administrator</cp:lastModifiedBy>
  <cp:revision>932</cp:revision>
  <cp:lastPrinted>2017-02-02T07:19:31Z</cp:lastPrinted>
  <dcterms:created xsi:type="dcterms:W3CDTF">2017-01-17T05:06:53Z</dcterms:created>
  <dcterms:modified xsi:type="dcterms:W3CDTF">2019-11-04T06:15:27Z</dcterms:modified>
</cp:coreProperties>
</file>