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44"/>
  </p:notesMasterIdLst>
  <p:handoutMasterIdLst>
    <p:handoutMasterId r:id="rId45"/>
  </p:handoutMasterIdLst>
  <p:sldIdLst>
    <p:sldId id="412" r:id="rId5"/>
    <p:sldId id="414" r:id="rId6"/>
    <p:sldId id="1088" r:id="rId7"/>
    <p:sldId id="1089" r:id="rId8"/>
    <p:sldId id="1090" r:id="rId9"/>
    <p:sldId id="1091" r:id="rId10"/>
    <p:sldId id="1092" r:id="rId11"/>
    <p:sldId id="1093" r:id="rId12"/>
    <p:sldId id="1094" r:id="rId13"/>
    <p:sldId id="1095" r:id="rId14"/>
    <p:sldId id="1096" r:id="rId15"/>
    <p:sldId id="1097" r:id="rId16"/>
    <p:sldId id="1098" r:id="rId17"/>
    <p:sldId id="1099" r:id="rId18"/>
    <p:sldId id="1100" r:id="rId19"/>
    <p:sldId id="1101" r:id="rId20"/>
    <p:sldId id="1102" r:id="rId21"/>
    <p:sldId id="1103" r:id="rId22"/>
    <p:sldId id="1104" r:id="rId23"/>
    <p:sldId id="1105" r:id="rId24"/>
    <p:sldId id="1106" r:id="rId25"/>
    <p:sldId id="1107" r:id="rId26"/>
    <p:sldId id="1108" r:id="rId27"/>
    <p:sldId id="1109" r:id="rId28"/>
    <p:sldId id="1110" r:id="rId29"/>
    <p:sldId id="1111" r:id="rId30"/>
    <p:sldId id="1112" r:id="rId31"/>
    <p:sldId id="1113" r:id="rId32"/>
    <p:sldId id="1114" r:id="rId33"/>
    <p:sldId id="1115" r:id="rId34"/>
    <p:sldId id="1116" r:id="rId35"/>
    <p:sldId id="1117" r:id="rId36"/>
    <p:sldId id="1118" r:id="rId37"/>
    <p:sldId id="1119" r:id="rId38"/>
    <p:sldId id="1120" r:id="rId39"/>
    <p:sldId id="1121" r:id="rId40"/>
    <p:sldId id="1122" r:id="rId41"/>
    <p:sldId id="1123" r:id="rId42"/>
    <p:sldId id="298"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15" autoAdjust="0"/>
    <p:restoredTop sz="86512" autoAdjust="0"/>
  </p:normalViewPr>
  <p:slideViewPr>
    <p:cSldViewPr snapToGrid="0" snapToObjects="1">
      <p:cViewPr varScale="1">
        <p:scale>
          <a:sx n="96" d="100"/>
          <a:sy n="96" d="100"/>
        </p:scale>
        <p:origin x="570" y="84"/>
      </p:cViewPr>
      <p:guideLst>
        <p:guide orient="horz" pos="2112"/>
        <p:guide pos="2880"/>
      </p:guideLst>
    </p:cSldViewPr>
  </p:slideViewPr>
  <p:outlineViewPr>
    <p:cViewPr>
      <p:scale>
        <a:sx n="33" d="100"/>
        <a:sy n="33" d="100"/>
      </p:scale>
      <p:origin x="0" y="-1774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8785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03650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0376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124777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09172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004440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36154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968064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349780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3310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50011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02738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305854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601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098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624274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95978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04526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3421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06480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46884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58868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059018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2353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600200"/>
            <a:ext cx="8229600" cy="609600"/>
          </a:xfrm>
        </p:spPr>
        <p:txBody>
          <a:bodyPr/>
          <a:lstStyle>
            <a:lvl1pPr>
              <a:defRPr/>
            </a:lvl1pPr>
          </a:lstStyle>
          <a:p>
            <a:pPr lvl="0"/>
            <a:r>
              <a:rPr lang="en-US" dirty="0" smtClean="0"/>
              <a:t>1</a:t>
            </a:r>
            <a:endParaRPr lang="en-US" dirty="0"/>
          </a:p>
        </p:txBody>
      </p:sp>
      <p:sp>
        <p:nvSpPr>
          <p:cNvPr id="9" name="Content Placeholder 8"/>
          <p:cNvSpPr>
            <a:spLocks noGrp="1"/>
          </p:cNvSpPr>
          <p:nvPr>
            <p:ph sz="quarter" idx="14" hasCustomPrompt="1"/>
          </p:nvPr>
        </p:nvSpPr>
        <p:spPr>
          <a:xfrm>
            <a:off x="457200" y="2362200"/>
            <a:ext cx="8229600" cy="762000"/>
          </a:xfrm>
        </p:spPr>
        <p:txBody>
          <a:bodyPr/>
          <a:lstStyle>
            <a:lvl1pPr>
              <a:defRPr/>
            </a:lvl1pPr>
          </a:lstStyle>
          <a:p>
            <a:pPr lvl="0"/>
            <a:r>
              <a:rPr lang="en-US" dirty="0" smtClean="0"/>
              <a:t>2</a:t>
            </a:r>
            <a:endParaRPr lang="en-US" dirty="0"/>
          </a:p>
        </p:txBody>
      </p:sp>
      <p:sp>
        <p:nvSpPr>
          <p:cNvPr id="11" name="Content Placeholder 10"/>
          <p:cNvSpPr>
            <a:spLocks noGrp="1"/>
          </p:cNvSpPr>
          <p:nvPr>
            <p:ph sz="quarter" idx="15" hasCustomPrompt="1"/>
          </p:nvPr>
        </p:nvSpPr>
        <p:spPr>
          <a:xfrm>
            <a:off x="457200" y="3352800"/>
            <a:ext cx="8229600" cy="533400"/>
          </a:xfrm>
        </p:spPr>
        <p:txBody>
          <a:bodyPr/>
          <a:lstStyle>
            <a:lvl1pPr>
              <a:defRPr/>
            </a:lvl1pPr>
          </a:lstStyle>
          <a:p>
            <a:pPr lvl="0"/>
            <a:r>
              <a:rPr lang="en-US" dirty="0" smtClean="0"/>
              <a:t>3</a:t>
            </a:r>
            <a:endParaRPr lang="en-US" dirty="0"/>
          </a:p>
        </p:txBody>
      </p:sp>
      <p:sp>
        <p:nvSpPr>
          <p:cNvPr id="13" name="Content Placeholder 12"/>
          <p:cNvSpPr>
            <a:spLocks noGrp="1"/>
          </p:cNvSpPr>
          <p:nvPr>
            <p:ph sz="quarter" idx="16" hasCustomPrompt="1"/>
          </p:nvPr>
        </p:nvSpPr>
        <p:spPr>
          <a:xfrm>
            <a:off x="457200" y="4038600"/>
            <a:ext cx="8229600" cy="609600"/>
          </a:xfrm>
        </p:spPr>
        <p:txBody>
          <a:bodyPr/>
          <a:lstStyle>
            <a:lvl1pPr>
              <a:defRPr/>
            </a:lvl1pPr>
          </a:lstStyle>
          <a:p>
            <a:pPr lvl="0"/>
            <a:r>
              <a:rPr lang="en-US" dirty="0" smtClean="0"/>
              <a:t>4</a:t>
            </a:r>
            <a:endParaRPr lang="en-US" dirty="0"/>
          </a:p>
        </p:txBody>
      </p:sp>
      <p:sp>
        <p:nvSpPr>
          <p:cNvPr id="15" name="Content Placeholder 14"/>
          <p:cNvSpPr>
            <a:spLocks noGrp="1"/>
          </p:cNvSpPr>
          <p:nvPr>
            <p:ph sz="quarter" idx="17" hasCustomPrompt="1"/>
          </p:nvPr>
        </p:nvSpPr>
        <p:spPr>
          <a:xfrm>
            <a:off x="457200" y="4800600"/>
            <a:ext cx="8229600" cy="457200"/>
          </a:xfrm>
        </p:spPr>
        <p:txBody>
          <a:bodyPr/>
          <a:lstStyle>
            <a:lvl1pPr>
              <a:defRPr/>
            </a:lvl1pPr>
          </a:lstStyle>
          <a:p>
            <a:pPr lvl="0"/>
            <a:r>
              <a:rPr lang="en-US" dirty="0" smtClean="0"/>
              <a:t>5</a:t>
            </a:r>
            <a:endParaRPr lang="en-US" dirty="0"/>
          </a:p>
        </p:txBody>
      </p:sp>
      <p:sp>
        <p:nvSpPr>
          <p:cNvPr id="17" name="Content Placeholder 16"/>
          <p:cNvSpPr>
            <a:spLocks noGrp="1"/>
          </p:cNvSpPr>
          <p:nvPr>
            <p:ph sz="quarter" idx="18" hasCustomPrompt="1"/>
          </p:nvPr>
        </p:nvSpPr>
        <p:spPr>
          <a:xfrm>
            <a:off x="457200" y="5486400"/>
            <a:ext cx="8229600" cy="457200"/>
          </a:xfrm>
        </p:spPr>
        <p:txBody>
          <a:bodyPr/>
          <a:lstStyle>
            <a:lvl1pPr>
              <a:defRPr/>
            </a:lvl1pPr>
          </a:lstStyle>
          <a:p>
            <a:pPr lvl="0"/>
            <a:r>
              <a:rPr lang="en-US" dirty="0" smtClean="0"/>
              <a:t>6</a:t>
            </a:r>
            <a:endParaRPr lang="en-US" dirty="0"/>
          </a:p>
        </p:txBody>
      </p:sp>
      <p:sp>
        <p:nvSpPr>
          <p:cNvPr id="8" name="Content Placeholder 7"/>
          <p:cNvSpPr>
            <a:spLocks noGrp="1"/>
          </p:cNvSpPr>
          <p:nvPr>
            <p:ph sz="quarter" idx="19" hasCustomPrompt="1"/>
          </p:nvPr>
        </p:nvSpPr>
        <p:spPr>
          <a:xfrm>
            <a:off x="457200" y="6084888"/>
            <a:ext cx="8232128" cy="322262"/>
          </a:xfrm>
        </p:spPr>
        <p:txBody>
          <a:bodyPr/>
          <a:lstStyle>
            <a:lvl1pPr>
              <a:defRPr/>
            </a:lvl1pPr>
          </a:lstStyle>
          <a:p>
            <a:pPr lvl="0"/>
            <a:r>
              <a:rPr lang="en-US" dirty="0" smtClean="0"/>
              <a:t>7</a:t>
            </a:r>
            <a:endParaRPr lang="en-US" dirty="0"/>
          </a:p>
        </p:txBody>
      </p:sp>
      <p:sp>
        <p:nvSpPr>
          <p:cNvPr id="1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algn="r">
              <a:spcBef>
                <a:spcPts val="0"/>
              </a:spcBef>
              <a:buClrTx/>
              <a:buSzTx/>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79565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3" r:id="rId2"/>
    <p:sldLayoutId id="2147483668" r:id="rId3"/>
    <p:sldLayoutId id="2147483670" r:id="rId4"/>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smtClean="0"/>
              <a:t>10</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eaLnBrk="1" hangingPunct="1"/>
            <a:r>
              <a:rPr lang="en-US" altLang="en-US" dirty="0"/>
              <a:t>Implementing Subprograms</a:t>
            </a: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Implementing Subprograms with Stack-Dynamic Local Variables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More complex activation record</a:t>
            </a:r>
          </a:p>
          <a:p>
            <a:pPr lvl="1" eaLnBrk="1" hangingPunct="1"/>
            <a:r>
              <a:rPr lang="en-US" altLang="en-US" dirty="0"/>
              <a:t>The compiler must generate code to cause implicit allocation and deallocation of local variables</a:t>
            </a:r>
          </a:p>
          <a:p>
            <a:pPr lvl="1" eaLnBrk="1" hangingPunct="1"/>
            <a:r>
              <a:rPr lang="en-US" altLang="en-US" dirty="0"/>
              <a:t>Recursion must be supported (adds the possibility of multiple simultaneous activations of a subprogram</a:t>
            </a:r>
            <a:r>
              <a:rPr lang="en-US" altLang="en-US" dirty="0" smtClean="0"/>
              <a:t>)</a:t>
            </a:r>
            <a:endParaRPr lang="en-US" altLang="en-US" dirty="0"/>
          </a:p>
        </p:txBody>
      </p:sp>
    </p:spTree>
    <p:extLst>
      <p:ext uri="{BB962C8B-B14F-4D97-AF65-F5344CB8AC3E}">
        <p14:creationId xmlns:p14="http://schemas.microsoft.com/office/powerpoint/2010/main" val="2238478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Typical Activation Record for a Language with Stack-Dynamic Local Variables</a:t>
            </a:r>
            <a:endParaRPr lang="en-US" dirty="0"/>
          </a:p>
        </p:txBody>
      </p:sp>
      <p:pic>
        <p:nvPicPr>
          <p:cNvPr id="4" name="Picture 2" descr="A diagram of a typical activation record for a language with stack-dynamic local variables with 4 blocks of storage, Local variables, Parameters, Dynamic link, and Return address. Stack top is represented as an upward poin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470" y="1728550"/>
            <a:ext cx="6173061" cy="3400900"/>
          </a:xfrm>
          <a:prstGeom prst="rect">
            <a:avLst/>
          </a:prstGeom>
        </p:spPr>
      </p:pic>
    </p:spTree>
    <p:extLst>
      <p:ext uri="{BB962C8B-B14F-4D97-AF65-F5344CB8AC3E}">
        <p14:creationId xmlns:p14="http://schemas.microsoft.com/office/powerpoint/2010/main" val="190610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z="3200" dirty="0"/>
              <a:t>Implementing Subprograms with Stack-Dynamic Local Variables: Activation Record</a:t>
            </a:r>
            <a:endParaRPr lang="en-US" altLang="en-US" sz="3200" b="0" dirty="0" smtClean="0"/>
          </a:p>
        </p:txBody>
      </p:sp>
      <p:sp>
        <p:nvSpPr>
          <p:cNvPr id="7173" name="Content Placeholder 2"/>
          <p:cNvSpPr>
            <a:spLocks noGrp="1" noChangeArrowheads="1"/>
          </p:cNvSpPr>
          <p:nvPr>
            <p:ph type="body" idx="1"/>
          </p:nvPr>
        </p:nvSpPr>
        <p:spPr/>
        <p:txBody>
          <a:bodyPr/>
          <a:lstStyle/>
          <a:p>
            <a:pPr eaLnBrk="1" hangingPunct="1"/>
            <a:r>
              <a:rPr lang="en-US" altLang="en-US" sz="2200" dirty="0"/>
              <a:t>The activation record format is static, but its size may be dynamic</a:t>
            </a:r>
          </a:p>
          <a:p>
            <a:pPr eaLnBrk="1" hangingPunct="1"/>
            <a:r>
              <a:rPr lang="en-US" altLang="en-US" sz="2200" dirty="0"/>
              <a:t>The </a:t>
            </a:r>
            <a:r>
              <a:rPr lang="en-US" altLang="en-US" sz="2200" b="1" dirty="0"/>
              <a:t>dynamic link </a:t>
            </a:r>
            <a:r>
              <a:rPr lang="en-US" altLang="en-US" sz="2200" dirty="0"/>
              <a:t>points to the top of an instance of the activation record of the caller</a:t>
            </a:r>
          </a:p>
          <a:p>
            <a:pPr eaLnBrk="1" hangingPunct="1"/>
            <a:r>
              <a:rPr lang="en-US" altLang="en-US" sz="2200" dirty="0"/>
              <a:t>An activation record instance is dynamically created when a subprogram is called</a:t>
            </a:r>
          </a:p>
          <a:p>
            <a:pPr eaLnBrk="1" hangingPunct="1"/>
            <a:r>
              <a:rPr lang="en-US" altLang="en-US" sz="2200" dirty="0"/>
              <a:t>Activation record instances reside on the run-time stack</a:t>
            </a:r>
          </a:p>
          <a:p>
            <a:pPr eaLnBrk="1" hangingPunct="1"/>
            <a:r>
              <a:rPr lang="en-US" altLang="en-US" sz="2200" dirty="0"/>
              <a:t>The </a:t>
            </a:r>
            <a:r>
              <a:rPr lang="en-US" altLang="en-US" sz="2200" b="1" dirty="0"/>
              <a:t>Environment Pointer </a:t>
            </a:r>
            <a:r>
              <a:rPr lang="en-US" altLang="en-US" sz="2200" dirty="0"/>
              <a:t>(</a:t>
            </a:r>
            <a:r>
              <a:rPr lang="en-US" altLang="en-US" sz="2200" dirty="0" smtClean="0"/>
              <a:t>E</a:t>
            </a:r>
            <a:r>
              <a:rPr lang="en-US" altLang="en-US" sz="100" dirty="0" smtClean="0"/>
              <a:t> </a:t>
            </a:r>
            <a:r>
              <a:rPr lang="en-US" altLang="en-US" sz="2200" dirty="0" smtClean="0"/>
              <a:t>P</a:t>
            </a:r>
            <a:r>
              <a:rPr lang="en-US" altLang="en-US" sz="2200" dirty="0"/>
              <a:t>) must be maintained by the run-time system. It always points at the base of the activation record instance of the currently executing program unit</a:t>
            </a:r>
          </a:p>
        </p:txBody>
      </p:sp>
    </p:spTree>
    <p:extLst>
      <p:ext uri="{BB962C8B-B14F-4D97-AF65-F5344CB8AC3E}">
        <p14:creationId xmlns:p14="http://schemas.microsoft.com/office/powerpoint/2010/main" val="1740740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chor="b"/>
          <a:lstStyle/>
          <a:p>
            <a:r>
              <a:rPr lang="en-US" altLang="en-US" dirty="0"/>
              <a:t>An Example: C Function</a:t>
            </a:r>
            <a:endParaRPr lang="en-US" dirty="0"/>
          </a:p>
        </p:txBody>
      </p:sp>
      <p:pic>
        <p:nvPicPr>
          <p:cNvPr id="5" name="Picture 2" descr="Computer code. The code has 6 lines. Line 1. void sub left parenthesis float total comma I n t part right parenthesis. Line 2. left brace. Line 3, indented once. I n t list left bracket 5 right bracket semicolon. Line 4, indented once. float sum semicolon. Line 5, indented once. period period period. Line 6. right brace."/>
          <p:cNvPicPr>
            <a:picLocks noChangeAspect="1"/>
          </p:cNvPicPr>
          <p:nvPr/>
        </p:nvPicPr>
        <p:blipFill>
          <a:blip r:embed="rId2"/>
          <a:stretch>
            <a:fillRect/>
          </a:stretch>
        </p:blipFill>
        <p:spPr>
          <a:xfrm>
            <a:off x="881050" y="2484812"/>
            <a:ext cx="5029636" cy="2365453"/>
          </a:xfrm>
          <a:prstGeom prst="rect">
            <a:avLst/>
          </a:prstGeom>
        </p:spPr>
      </p:pic>
      <p:pic>
        <p:nvPicPr>
          <p:cNvPr id="6" name="Picture 3" descr="A diagram of the activation record for function, sub, with 10 blocks of storage. The 10 blocks of storage of the diagram of the activation record for function sub reads as follows. Local has Sum, Local has list left bracket 4 right bracket, Local has list left bracket 3 right bracket, Local has list left bracket 2 right bracket, Local has list left bracket 1 right bracket, Local has list left bracket 0 right bracket, Parameter has part, Parameter has total, Dynamic link and Return addres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39068" y="1828800"/>
            <a:ext cx="22336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605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Revised Semantic Call/Return </a:t>
            </a:r>
            <a:r>
              <a:rPr lang="en-US" altLang="en-US" dirty="0" smtClean="0"/>
              <a:t>Actions </a:t>
            </a:r>
            <a:r>
              <a:rPr lang="en-US" altLang="en-US" sz="2000" b="0" dirty="0" smtClean="0"/>
              <a:t>(1 of 2)</a:t>
            </a:r>
          </a:p>
        </p:txBody>
      </p:sp>
      <p:sp>
        <p:nvSpPr>
          <p:cNvPr id="7173" name="Content Placeholder 2"/>
          <p:cNvSpPr>
            <a:spLocks noGrp="1" noChangeArrowheads="1"/>
          </p:cNvSpPr>
          <p:nvPr>
            <p:ph type="body" idx="1"/>
          </p:nvPr>
        </p:nvSpPr>
        <p:spPr/>
        <p:txBody>
          <a:bodyPr/>
          <a:lstStyle/>
          <a:p>
            <a:r>
              <a:rPr lang="en-US" altLang="en-US" dirty="0"/>
              <a:t>Caller Actions:</a:t>
            </a:r>
          </a:p>
          <a:p>
            <a:pPr lvl="1"/>
            <a:r>
              <a:rPr lang="en-US" altLang="en-US" dirty="0"/>
              <a:t>Create an activation record instance</a:t>
            </a:r>
          </a:p>
          <a:p>
            <a:pPr lvl="1"/>
            <a:r>
              <a:rPr lang="en-US" altLang="en-US" dirty="0"/>
              <a:t>Save the execution status of the current program unit</a:t>
            </a:r>
          </a:p>
          <a:p>
            <a:pPr lvl="1"/>
            <a:r>
              <a:rPr lang="en-US" altLang="en-US" dirty="0"/>
              <a:t>Compute and pass the parameters</a:t>
            </a:r>
          </a:p>
          <a:p>
            <a:pPr lvl="1"/>
            <a:r>
              <a:rPr lang="en-US" altLang="en-US" dirty="0"/>
              <a:t>Pass the return address to the called</a:t>
            </a:r>
          </a:p>
          <a:p>
            <a:pPr lvl="1"/>
            <a:r>
              <a:rPr lang="en-US" altLang="en-US" dirty="0"/>
              <a:t>Transfer control to the called</a:t>
            </a:r>
          </a:p>
          <a:p>
            <a:r>
              <a:rPr lang="en-US" altLang="en-US" dirty="0"/>
              <a:t>Prologue actions of the called:</a:t>
            </a:r>
          </a:p>
          <a:p>
            <a:pPr lvl="1"/>
            <a:r>
              <a:rPr lang="en-US" altLang="en-US" dirty="0"/>
              <a:t>Save the old </a:t>
            </a:r>
            <a:r>
              <a:rPr lang="en-US" altLang="en-US" dirty="0" smtClean="0"/>
              <a:t>E</a:t>
            </a:r>
            <a:r>
              <a:rPr lang="en-US" altLang="en-US" sz="100" dirty="0" smtClean="0"/>
              <a:t> </a:t>
            </a:r>
            <a:r>
              <a:rPr lang="en-US" altLang="en-US" dirty="0" smtClean="0"/>
              <a:t>P </a:t>
            </a:r>
            <a:r>
              <a:rPr lang="en-US" altLang="en-US" dirty="0"/>
              <a:t>in the stack as the dynamic link and create the new value</a:t>
            </a:r>
          </a:p>
          <a:p>
            <a:pPr lvl="1"/>
            <a:r>
              <a:rPr lang="en-US" altLang="en-US" dirty="0"/>
              <a:t>Allocate local </a:t>
            </a:r>
            <a:r>
              <a:rPr lang="en-US" altLang="en-US" dirty="0" smtClean="0"/>
              <a:t>variables</a:t>
            </a:r>
            <a:endParaRPr lang="en-US" altLang="en-US" dirty="0"/>
          </a:p>
        </p:txBody>
      </p:sp>
    </p:spTree>
    <p:extLst>
      <p:ext uri="{BB962C8B-B14F-4D97-AF65-F5344CB8AC3E}">
        <p14:creationId xmlns:p14="http://schemas.microsoft.com/office/powerpoint/2010/main" val="1014250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Revised Semantic Call/Return </a:t>
            </a:r>
            <a:r>
              <a:rPr lang="en-US" altLang="en-US" dirty="0" smtClean="0"/>
              <a:t>Actions </a:t>
            </a:r>
            <a:r>
              <a:rPr lang="en-US" altLang="en-US" sz="2000" b="0" dirty="0" smtClean="0"/>
              <a:t>(2 of 2)</a:t>
            </a:r>
          </a:p>
        </p:txBody>
      </p:sp>
      <p:sp>
        <p:nvSpPr>
          <p:cNvPr id="7173" name="Content Placeholder 2"/>
          <p:cNvSpPr>
            <a:spLocks noGrp="1" noChangeArrowheads="1"/>
          </p:cNvSpPr>
          <p:nvPr>
            <p:ph type="body" idx="1"/>
          </p:nvPr>
        </p:nvSpPr>
        <p:spPr/>
        <p:txBody>
          <a:bodyPr/>
          <a:lstStyle/>
          <a:p>
            <a:r>
              <a:rPr lang="en-US" altLang="en-US" dirty="0"/>
              <a:t>Epilogue actions of the called:</a:t>
            </a:r>
          </a:p>
          <a:p>
            <a:pPr lvl="1"/>
            <a:r>
              <a:rPr lang="en-US" altLang="en-US" dirty="0"/>
              <a:t>If there are pass-by-value-result or out-mode parameters, the current values of those parameters are moved to the corresponding actual parameters</a:t>
            </a:r>
          </a:p>
          <a:p>
            <a:pPr lvl="1"/>
            <a:r>
              <a:rPr lang="en-US" altLang="en-US" dirty="0"/>
              <a:t>If the subprogram is a function, its value is moved to a place accessible to the caller</a:t>
            </a:r>
          </a:p>
          <a:p>
            <a:pPr lvl="1"/>
            <a:r>
              <a:rPr lang="en-US" altLang="en-US" dirty="0"/>
              <a:t>Restore the stack pointer by setting it to the value of the current </a:t>
            </a:r>
            <a:r>
              <a:rPr lang="en-US" altLang="en-US" dirty="0" smtClean="0"/>
              <a:t>E</a:t>
            </a:r>
            <a:r>
              <a:rPr lang="en-US" altLang="en-US" sz="100" dirty="0" smtClean="0"/>
              <a:t> </a:t>
            </a:r>
            <a:r>
              <a:rPr lang="en-US" altLang="en-US" dirty="0" smtClean="0"/>
              <a:t>P-1 </a:t>
            </a:r>
            <a:r>
              <a:rPr lang="en-US" altLang="en-US" dirty="0"/>
              <a:t>and set the </a:t>
            </a:r>
            <a:r>
              <a:rPr lang="en-US" altLang="en-US" dirty="0" smtClean="0"/>
              <a:t>E</a:t>
            </a:r>
            <a:r>
              <a:rPr lang="en-US" altLang="en-US" sz="100" dirty="0" smtClean="0"/>
              <a:t> </a:t>
            </a:r>
            <a:r>
              <a:rPr lang="en-US" altLang="en-US" dirty="0" smtClean="0"/>
              <a:t>P </a:t>
            </a:r>
            <a:r>
              <a:rPr lang="en-US" altLang="en-US" dirty="0"/>
              <a:t>to the old dynamic link </a:t>
            </a:r>
          </a:p>
          <a:p>
            <a:pPr lvl="1"/>
            <a:r>
              <a:rPr lang="en-US" altLang="en-US" dirty="0"/>
              <a:t>Restore the execution status of the caller</a:t>
            </a:r>
          </a:p>
          <a:p>
            <a:pPr lvl="1"/>
            <a:r>
              <a:rPr lang="en-US" altLang="en-US" dirty="0"/>
              <a:t>Transfer control back to the caller</a:t>
            </a:r>
          </a:p>
        </p:txBody>
      </p:sp>
    </p:spTree>
    <p:extLst>
      <p:ext uri="{BB962C8B-B14F-4D97-AF65-F5344CB8AC3E}">
        <p14:creationId xmlns:p14="http://schemas.microsoft.com/office/powerpoint/2010/main" val="3695771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chor="b"/>
          <a:lstStyle/>
          <a:p>
            <a:r>
              <a:rPr lang="en-US" altLang="en-US" dirty="0"/>
              <a:t>An Example Without </a:t>
            </a:r>
            <a:r>
              <a:rPr lang="en-US" altLang="en-US" dirty="0" smtClean="0"/>
              <a:t>Recursion </a:t>
            </a:r>
            <a:r>
              <a:rPr lang="en-US" altLang="en-US" sz="2000" b="0" dirty="0" smtClean="0"/>
              <a:t>(1 of 2)</a:t>
            </a:r>
            <a:endParaRPr lang="en-US" sz="2000" b="0" dirty="0"/>
          </a:p>
        </p:txBody>
      </p:sp>
      <p:pic>
        <p:nvPicPr>
          <p:cNvPr id="8" name="Picture 2" descr="Computer code. The code has 21 lines. Line 1. void fun1 left parenthesis float r right parenthesis left brace. Line 2, indented once. I n t s comma t semicolon. Line 3, indented once. period period period. Line 4, indented once. fun 2 left parenthesis s right parenthesis semicolon. Line 5, indented once. period period period. Line 6. right brace. Line 7. void fun2 left parenthesis I n t x right parenthesis left brace. Line 8, indented once. I n t y semicolon. Line 9, indented once. period period period. Line 10, indented once. fun 3 left parenthesis y right parenthesis semicolon. Line 11, indented once. period period. Line 12. right brace. Line 13. void fun3 left parenthesis I n t q right parenthesis left brace. Line 14, indented once. period period period. Line 15. right brace. Line 16. void main left parenthesis right parenthesis left brace. Line 17, indented once. float p semicolon. Line 18, indented once. period period period. Line 19, indented once. fun 1 left parenthesis p right parenthesis semicolon. Line 20, indented once. period period period. Line 21. right brace."/>
          <p:cNvPicPr>
            <a:picLocks noChangeAspect="1"/>
          </p:cNvPicPr>
          <p:nvPr/>
        </p:nvPicPr>
        <p:blipFill>
          <a:blip r:embed="rId2"/>
          <a:stretch>
            <a:fillRect/>
          </a:stretch>
        </p:blipFill>
        <p:spPr>
          <a:xfrm>
            <a:off x="957470" y="1483909"/>
            <a:ext cx="2347163" cy="4645555"/>
          </a:xfrm>
          <a:prstGeom prst="rect">
            <a:avLst/>
          </a:prstGeom>
        </p:spPr>
      </p:pic>
      <p:pic>
        <p:nvPicPr>
          <p:cNvPr id="10" name="Picture 3" descr="Computer code. The code has 3 lines. Line 1. main calls fun1. Line 2. Fun 1 calls fun 2. Line 3. Fun 2 calls fun 3."/>
          <p:cNvPicPr>
            <a:picLocks noChangeAspect="1"/>
          </p:cNvPicPr>
          <p:nvPr/>
        </p:nvPicPr>
        <p:blipFill>
          <a:blip r:embed="rId3"/>
          <a:stretch>
            <a:fillRect/>
          </a:stretch>
        </p:blipFill>
        <p:spPr>
          <a:xfrm>
            <a:off x="4317726" y="2829339"/>
            <a:ext cx="2231329" cy="1371719"/>
          </a:xfrm>
          <a:prstGeom prst="rect">
            <a:avLst/>
          </a:prstGeom>
        </p:spPr>
      </p:pic>
    </p:spTree>
    <p:extLst>
      <p:ext uri="{BB962C8B-B14F-4D97-AF65-F5344CB8AC3E}">
        <p14:creationId xmlns:p14="http://schemas.microsoft.com/office/powerpoint/2010/main" val="2011718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chor="b"/>
          <a:lstStyle/>
          <a:p>
            <a:r>
              <a:rPr lang="en-US" altLang="en-US" dirty="0"/>
              <a:t>An Example Without </a:t>
            </a:r>
            <a:r>
              <a:rPr lang="en-US" altLang="en-US" dirty="0" smtClean="0"/>
              <a:t>Recursion </a:t>
            </a:r>
            <a:r>
              <a:rPr lang="en-US" altLang="en-US" sz="2000" b="0" dirty="0" smtClean="0"/>
              <a:t>(2 of 2)</a:t>
            </a:r>
            <a:endParaRPr lang="en-US" sz="2000" b="0" dirty="0"/>
          </a:p>
        </p:txBody>
      </p:sp>
      <p:pic>
        <p:nvPicPr>
          <p:cNvPr id="5" name="Picture 2" descr="A diagram of Stack contents for three points in a program with activation record instance A R I. The stack contents for the points are next to each other and labeled as, at Point 1, at Point 2, and at Point 3. Stack content of, at Point 1, has six blocks of storage and activation record instances, A R I, for function main and function fun 1. A R I for main, which is at the bottom, has only one block, Local, with variable p. A R I for fun 1 has five blocks, Local with variable t, Local with variable s, Parameter with variable r, Dynamic link and Return left parenthesis to main right parenthesis; Dynamic link is connected with A R I for main; Top is labeled and pointed by left arrow at the top right of the point 1 stack content. Stack content of, at Point 2, has 10 blocks of storage and activation record instances for function main, fun1 and fun 2. A R I for main at the bottom has only one block, Local with variable p. A R I for fun 1 at the middle has five blocks, Local with variable t, Local with variable s, Parameter with variable r, Dynamic link and Return left parenthesis to main right parenthesis. Dynamic link is connected with A R I for main. A R I for fun 2 at the top has four blocks, Local with variable y, Parameter with variable x, Dynamic link and Return left parenthesis to fun 1 right parenthesis. Dynamic link is connected with A R I for fun 1 return left parenthesis to main right parenthesis. Top is labeled and pointed by left arrow at the top right. Stack content of, at Point 3, has 13 blocks of storage and activation record instances for function main, fun 1, fun 2 and fun 3. A R I for main at the bottom has only one block, Local with variable p. A R I for fun 1 at the middle has five blocks, Local with variable t, Local with variable s, Parameter with variable r, Dynamic link, and Return left parenthesis to main right parenthesis; Dynamic link is connected with A R I for main. A R I for fun 2 at the middle has four blocks, Local with variable y, Parameter with variable x, Dynamic link, and Return left parenthesis to fun 1 right parenthesis; Dynamic link is connected with A R I for fun 1 return left parenthesis to main right parenthesis. A R I for fun 3 at the top has three blocks, Parameter with variable q, Dynamic link, and Return left parenthesis to fun 2 right parenthesis; Dynamic link is connected with A R I for fun 2 return left parenthesis to fun 1 right parenthesis. Top is labeled and pointed by left arrow at the top right. A R I is abbreviated below as A R I equals activation record instan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426" y="1609385"/>
            <a:ext cx="7197148" cy="422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0033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Dynamic Chain and Local Offset</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The collection of dynamic links in the stack at a given time is called the </a:t>
            </a:r>
            <a:r>
              <a:rPr lang="en-US" altLang="en-US" b="1" dirty="0"/>
              <a:t>dynamic chain</a:t>
            </a:r>
            <a:r>
              <a:rPr lang="en-US" altLang="en-US" dirty="0"/>
              <a:t>, or </a:t>
            </a:r>
            <a:r>
              <a:rPr lang="en-US" altLang="en-US" b="1" dirty="0"/>
              <a:t>call chain</a:t>
            </a:r>
          </a:p>
          <a:p>
            <a:pPr eaLnBrk="1" hangingPunct="1"/>
            <a:r>
              <a:rPr lang="en-US" altLang="en-US" dirty="0"/>
              <a:t>Local variables can be accessed by their offset from the beginning of the activation record, whose address is in the </a:t>
            </a:r>
            <a:r>
              <a:rPr lang="en-US" altLang="en-US" dirty="0" smtClean="0"/>
              <a:t>E</a:t>
            </a:r>
            <a:r>
              <a:rPr lang="en-US" altLang="en-US" sz="100" dirty="0" smtClean="0"/>
              <a:t> </a:t>
            </a:r>
            <a:r>
              <a:rPr lang="en-US" altLang="en-US" dirty="0" smtClean="0"/>
              <a:t>P</a:t>
            </a:r>
            <a:r>
              <a:rPr lang="en-US" altLang="en-US" dirty="0"/>
              <a:t>. This offset is called the </a:t>
            </a:r>
            <a:r>
              <a:rPr lang="en-US" altLang="en-US" b="1" dirty="0" err="1"/>
              <a:t>local_offset</a:t>
            </a:r>
            <a:endParaRPr lang="en-US" altLang="en-US" b="1" dirty="0"/>
          </a:p>
          <a:p>
            <a:pPr eaLnBrk="1" hangingPunct="1"/>
            <a:r>
              <a:rPr lang="en-US" altLang="en-US" dirty="0"/>
              <a:t>The </a:t>
            </a:r>
            <a:r>
              <a:rPr lang="en-US" altLang="en-US" dirty="0" err="1"/>
              <a:t>local_offset</a:t>
            </a:r>
            <a:r>
              <a:rPr lang="en-US" altLang="en-US" dirty="0"/>
              <a:t> of a local variable can be determined by the compiler at compile time</a:t>
            </a:r>
          </a:p>
        </p:txBody>
      </p:sp>
    </p:spTree>
    <p:extLst>
      <p:ext uri="{BB962C8B-B14F-4D97-AF65-F5344CB8AC3E}">
        <p14:creationId xmlns:p14="http://schemas.microsoft.com/office/powerpoint/2010/main" val="1439327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An Example With Recursion</a:t>
            </a:r>
            <a:endParaRPr lang="en-US" altLang="en-US" sz="2000" b="0" dirty="0" smtClean="0"/>
          </a:p>
        </p:txBody>
      </p:sp>
      <p:sp>
        <p:nvSpPr>
          <p:cNvPr id="7173" name="Content Placeholder 2"/>
          <p:cNvSpPr>
            <a:spLocks noGrp="1" noChangeArrowheads="1"/>
          </p:cNvSpPr>
          <p:nvPr>
            <p:ph type="body" idx="1"/>
          </p:nvPr>
        </p:nvSpPr>
        <p:spPr>
          <a:xfrm>
            <a:off x="457200" y="1600200"/>
            <a:ext cx="8229600" cy="904461"/>
          </a:xfrm>
        </p:spPr>
        <p:txBody>
          <a:bodyPr/>
          <a:lstStyle/>
          <a:p>
            <a:pPr eaLnBrk="1" hangingPunct="1"/>
            <a:r>
              <a:rPr lang="en-US" altLang="en-US" dirty="0"/>
              <a:t>The activation record used in the previous example supports recursion</a:t>
            </a:r>
          </a:p>
        </p:txBody>
      </p:sp>
      <p:pic>
        <p:nvPicPr>
          <p:cNvPr id="4" name="Picture 3" descr="Computer code. The code has 12 lines. Line 1. I n t factorial left parenthesis I n t n right parenthesis left brace. Line 2, indented twice. left angle bracket hyphen hyphen hyphen hyphen hyphen hyphen hyphen hyphen hyphen hyphen 1. Line 3, indented once. if left parenthesis n left angle bracket equals 1 right parenthesis. Line 4, indented twice. return 1 semicolon. Line 5, indented once. else return left parenthesis n asterisk factorial left parenthesis n minus 1 right parenthesis right parenthesis semicolon. Line 6, indented twice. left angle bracket hyphen hyphen hyphen hyphen hyphen hyphen hyphen hyphen hyphen hyphen 2. Line 7. FALSE right brace. Line 8. void main left parenthesis right parenthesis left brace. Line 9, indented once. I n t value semicolon. Line 10, indented once. value equals factorial left parenthesis 3 right parenthesis semicolon. Line 11, indented twice. left angle bracket hyphen hyphen hyphen hyphen hyphen hyphen hyphen hyphen hyphen hyphen 3. Line 12. right brace"/>
          <p:cNvPicPr>
            <a:picLocks noChangeAspect="1"/>
          </p:cNvPicPr>
          <p:nvPr/>
        </p:nvPicPr>
        <p:blipFill>
          <a:blip r:embed="rId3"/>
          <a:stretch>
            <a:fillRect/>
          </a:stretch>
        </p:blipFill>
        <p:spPr>
          <a:xfrm>
            <a:off x="1239079" y="2672943"/>
            <a:ext cx="7011008" cy="3279932"/>
          </a:xfrm>
          <a:prstGeom prst="rect">
            <a:avLst/>
          </a:prstGeom>
        </p:spPr>
      </p:pic>
    </p:spTree>
    <p:extLst>
      <p:ext uri="{BB962C8B-B14F-4D97-AF65-F5344CB8AC3E}">
        <p14:creationId xmlns:p14="http://schemas.microsoft.com/office/powerpoint/2010/main" val="2870564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a:t>
            </a:r>
            <a:endParaRPr lang="en-US" altLang="en-US" sz="2000" b="0" dirty="0" smtClean="0"/>
          </a:p>
        </p:txBody>
      </p:sp>
      <p:sp>
        <p:nvSpPr>
          <p:cNvPr id="7173" name="Content Placeholder 2"/>
          <p:cNvSpPr>
            <a:spLocks noGrp="1" noChangeArrowheads="1"/>
          </p:cNvSpPr>
          <p:nvPr>
            <p:ph type="body" idx="1"/>
          </p:nvPr>
        </p:nvSpPr>
        <p:spPr/>
        <p:txBody>
          <a:bodyPr/>
          <a:lstStyle/>
          <a:p>
            <a:pPr marL="0" indent="0" eaLnBrk="1" hangingPunct="1">
              <a:buNone/>
            </a:pPr>
            <a:r>
              <a:rPr lang="en-US" altLang="en-US" b="1" dirty="0" smtClean="0">
                <a:solidFill>
                  <a:schemeClr val="tx2"/>
                </a:solidFill>
              </a:rPr>
              <a:t>10.1 </a:t>
            </a:r>
            <a:r>
              <a:rPr lang="en-US" altLang="en-US" dirty="0"/>
              <a:t>The General Semantics of Calls and Returns</a:t>
            </a:r>
          </a:p>
          <a:p>
            <a:pPr marL="0" indent="0" eaLnBrk="1" hangingPunct="1">
              <a:buNone/>
            </a:pPr>
            <a:r>
              <a:rPr lang="en-US" altLang="en-US" b="1" dirty="0" smtClean="0">
                <a:solidFill>
                  <a:schemeClr val="tx2"/>
                </a:solidFill>
              </a:rPr>
              <a:t>10.2 </a:t>
            </a:r>
            <a:r>
              <a:rPr lang="en-US" altLang="en-US" dirty="0" smtClean="0"/>
              <a:t>Implementing </a:t>
            </a:r>
            <a:r>
              <a:rPr lang="en-US" altLang="en-US" dirty="0"/>
              <a:t>“Simple” Subprograms</a:t>
            </a:r>
          </a:p>
          <a:p>
            <a:pPr marL="0" indent="0" eaLnBrk="1" hangingPunct="1">
              <a:buNone/>
            </a:pPr>
            <a:r>
              <a:rPr lang="en-US" altLang="en-US" b="1" dirty="0" smtClean="0">
                <a:solidFill>
                  <a:schemeClr val="tx2"/>
                </a:solidFill>
              </a:rPr>
              <a:t>10.3 </a:t>
            </a:r>
            <a:r>
              <a:rPr lang="en-US" altLang="en-US" dirty="0" smtClean="0"/>
              <a:t>Implementing </a:t>
            </a:r>
            <a:r>
              <a:rPr lang="en-US" altLang="en-US" dirty="0"/>
              <a:t>Subprograms with Stack-Dynamic Local </a:t>
            </a:r>
            <a:r>
              <a:rPr lang="en-US" altLang="en-US" dirty="0" smtClean="0"/>
              <a:t>Variables</a:t>
            </a:r>
            <a:endParaRPr lang="en-US" altLang="en-US" dirty="0"/>
          </a:p>
          <a:p>
            <a:pPr marL="0" indent="0" eaLnBrk="1" hangingPunct="1">
              <a:buNone/>
            </a:pPr>
            <a:r>
              <a:rPr lang="en-US" altLang="en-US" b="1" dirty="0" smtClean="0">
                <a:solidFill>
                  <a:schemeClr val="tx2"/>
                </a:solidFill>
              </a:rPr>
              <a:t>10.4 </a:t>
            </a:r>
            <a:r>
              <a:rPr lang="en-US" altLang="en-US" dirty="0" smtClean="0"/>
              <a:t>Nested </a:t>
            </a:r>
            <a:r>
              <a:rPr lang="en-US" altLang="en-US" dirty="0"/>
              <a:t>Subprograms</a:t>
            </a:r>
          </a:p>
          <a:p>
            <a:pPr marL="0" indent="0" eaLnBrk="1" hangingPunct="1">
              <a:buNone/>
            </a:pPr>
            <a:r>
              <a:rPr lang="en-US" altLang="en-US" b="1" dirty="0" smtClean="0">
                <a:solidFill>
                  <a:schemeClr val="tx2"/>
                </a:solidFill>
              </a:rPr>
              <a:t>10.5 </a:t>
            </a:r>
            <a:r>
              <a:rPr lang="en-US" altLang="en-US" dirty="0" smtClean="0"/>
              <a:t>Blocks</a:t>
            </a:r>
            <a:endParaRPr lang="en-US" altLang="en-US" dirty="0"/>
          </a:p>
          <a:p>
            <a:pPr marL="0" indent="0" eaLnBrk="1" hangingPunct="1">
              <a:buNone/>
            </a:pPr>
            <a:r>
              <a:rPr lang="en-US" altLang="en-US" b="1" dirty="0" smtClean="0">
                <a:solidFill>
                  <a:schemeClr val="tx2"/>
                </a:solidFill>
              </a:rPr>
              <a:t>10.6 </a:t>
            </a:r>
            <a:r>
              <a:rPr lang="en-US" altLang="en-US" dirty="0" smtClean="0"/>
              <a:t>Implementing </a:t>
            </a:r>
            <a:r>
              <a:rPr lang="en-US" altLang="en-US" dirty="0"/>
              <a:t>Dynamic </a:t>
            </a:r>
            <a:r>
              <a:rPr lang="en-US" altLang="en-US" dirty="0" smtClean="0"/>
              <a:t>Scoping</a:t>
            </a:r>
            <a:endParaRPr lang="en-US" altLang="en-US" dirty="0"/>
          </a:p>
        </p:txBody>
      </p:sp>
    </p:spTree>
    <p:extLst>
      <p:ext uri="{BB962C8B-B14F-4D97-AF65-F5344CB8AC3E}">
        <p14:creationId xmlns:p14="http://schemas.microsoft.com/office/powerpoint/2010/main" val="176226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chor="b"/>
          <a:lstStyle/>
          <a:p>
            <a:r>
              <a:rPr lang="en-US" altLang="en-US" dirty="0">
                <a:latin typeface="Times New Roman" panose="02020603050405020304" pitchFamily="18" charset="0"/>
                <a:cs typeface="Times New Roman" panose="02020603050405020304" pitchFamily="18" charset="0"/>
              </a:rPr>
              <a:t>Activation Record for factorial</a:t>
            </a:r>
            <a:endParaRPr lang="en-US" b="0" dirty="0">
              <a:latin typeface="Times New Roman" panose="02020603050405020304" pitchFamily="18" charset="0"/>
              <a:cs typeface="Times New Roman" panose="02020603050405020304" pitchFamily="18" charset="0"/>
            </a:endParaRPr>
          </a:p>
        </p:txBody>
      </p:sp>
      <p:pic>
        <p:nvPicPr>
          <p:cNvPr id="4" name="Picture 2" descr="A diagram of the activation record for, factorial, shows 4 blocks of storage, Functional value, Parameter with variable n, Dynamic link, and Return addres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10684"/>
            <a:ext cx="4267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647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chor="b"/>
          <a:lstStyle/>
          <a:p>
            <a:r>
              <a:rPr lang="en-US" altLang="en-US" dirty="0">
                <a:latin typeface="Times New Roman" panose="02020603050405020304" pitchFamily="18" charset="0"/>
                <a:cs typeface="Times New Roman" panose="02020603050405020304" pitchFamily="18" charset="0"/>
              </a:rPr>
              <a:t>Stacks for calls to </a:t>
            </a:r>
            <a:r>
              <a:rPr lang="en-US" altLang="en-US" dirty="0" smtClean="0">
                <a:latin typeface="Times New Roman" panose="02020603050405020304" pitchFamily="18" charset="0"/>
                <a:cs typeface="Times New Roman" panose="02020603050405020304" pitchFamily="18" charset="0"/>
              </a:rPr>
              <a:t>factorial </a:t>
            </a:r>
            <a:r>
              <a:rPr lang="en-US" altLang="en-US" sz="2000" b="0" dirty="0" smtClean="0">
                <a:latin typeface="Times New Roman" panose="02020603050405020304" pitchFamily="18" charset="0"/>
                <a:cs typeface="Times New Roman" panose="02020603050405020304" pitchFamily="18" charset="0"/>
              </a:rPr>
              <a:t>(1 of 2)</a:t>
            </a:r>
            <a:endParaRPr lang="en-US" sz="2000" b="0" dirty="0">
              <a:latin typeface="Times New Roman" panose="02020603050405020304" pitchFamily="18" charset="0"/>
              <a:cs typeface="Times New Roman" panose="02020603050405020304" pitchFamily="18" charset="0"/>
            </a:endParaRPr>
          </a:p>
        </p:txBody>
      </p:sp>
      <p:pic>
        <p:nvPicPr>
          <p:cNvPr id="5" name="Picture 2" descr="A diagram of Stack contents, at position 1, in factorial, describes the contents of the stack for the three times execution reaches position 1 in the function factorial. The contents of the stack for the three times execution labeled, First call, Second call, and Third call. Stack content for First call has five blocks of storage and activation record instances for function main at the bottom and first A R I for factorial function at the top. A R I for main at the bottom has only one block, Local question mark with value. First A R I for factorial has four blocks, Function value question mark, Parameter 3 with n, Dynamic link and Return left parenthesis to main right parenthesis; Dynamic link is connected with A R I for main. Top is labeled and pointed by left arrow at the top right. Stack content for Second call has 9 blocks of storage and activation record instances for function main at the bottom, first A R I for factorial function at the middle and second A R I for factorial function at the top. A R I for main at the bottom has only one block, Local question mark with value. First A R I for factorial has four blocks, Function value question mark, Parameter 3 with n, Dynamic link and Return left parenthesis to main right parenthesis; Dynamic link is connected with A R I for main. Second A R I for factorial has four blocks, Function value question mark, Parameter 2 with n, Dynamic link and Return left parenthesis to main right parenthesis; Dynamic link is connected with first A R I factorial return left parenthesis to main right parenthesis. Top is labeled and pointed by left arrow at the top right. Stack content for Third call has 13 blocks of storage and activation record instances for function main at the bottom, first A R I for factorial function at the middle, second A R I for factorial function also at the middle and third A R I for factorial function at the top. A R I for main at the bottom has only one block, Local question mark with value. First A R I for factorial has four blocks, Function value question mark, Parameter 3 with n, Dynamic link and Return left parenthesis to main right parenthesis; Dynamic link is connected with A R I for main. Second A R I for factorial has four blocks, Function value question mark, Parameter 2 with n, Dynamic link and Return left parenthesis to main right parenthesis; Dynamic link is connected with first A R I factorial return to main. Third A R I for factorial has four blocks, Function value question mark, Parameter 1 with n, Dynamic link and Return left parenthesis to main right parenthesis; Dynamic link is connected with second A R I factorial return left parenthesis to factorial right parenthesis. Top is labeled and pointed by left arrow at the top right. A R I is abbreviated below as A R I equals activation record instan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031344" y="1606076"/>
            <a:ext cx="5081312" cy="4094701"/>
          </a:xfrm>
          <a:prstGeom prst="rect">
            <a:avLst/>
          </a:prstGeom>
          <a:noFill/>
          <a:ln>
            <a:noFill/>
          </a:ln>
        </p:spPr>
      </p:pic>
    </p:spTree>
    <p:extLst>
      <p:ext uri="{BB962C8B-B14F-4D97-AF65-F5344CB8AC3E}">
        <p14:creationId xmlns:p14="http://schemas.microsoft.com/office/powerpoint/2010/main" val="91290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chor="b"/>
          <a:lstStyle/>
          <a:p>
            <a:r>
              <a:rPr lang="en-US" altLang="en-US" dirty="0">
                <a:latin typeface="Times New Roman" panose="02020603050405020304" pitchFamily="18" charset="0"/>
                <a:cs typeface="Times New Roman" panose="02020603050405020304" pitchFamily="18" charset="0"/>
              </a:rPr>
              <a:t>Stacks for calls to </a:t>
            </a:r>
            <a:r>
              <a:rPr lang="en-US" altLang="en-US" dirty="0" smtClean="0">
                <a:latin typeface="Times New Roman" panose="02020603050405020304" pitchFamily="18" charset="0"/>
                <a:cs typeface="Times New Roman" panose="02020603050405020304" pitchFamily="18" charset="0"/>
              </a:rPr>
              <a:t>factorial </a:t>
            </a:r>
            <a:r>
              <a:rPr lang="en-US" altLang="en-US" sz="2000" b="0" dirty="0" smtClean="0">
                <a:latin typeface="Times New Roman" panose="02020603050405020304" pitchFamily="18" charset="0"/>
                <a:cs typeface="Times New Roman" panose="02020603050405020304" pitchFamily="18" charset="0"/>
              </a:rPr>
              <a:t>(2 of 2)</a:t>
            </a:r>
            <a:endParaRPr lang="en-US" sz="2000" b="0" dirty="0">
              <a:latin typeface="Times New Roman" panose="02020603050405020304" pitchFamily="18" charset="0"/>
              <a:cs typeface="Times New Roman" panose="02020603050405020304" pitchFamily="18" charset="0"/>
            </a:endParaRPr>
          </a:p>
        </p:txBody>
      </p:sp>
      <p:pic>
        <p:nvPicPr>
          <p:cNvPr id="2" name="Picture 2" descr="A diagram of Stack contents during execution of main and factorial describes the stack contents for the three times that execution reaches position 2 in the function factorial. The stack contents for the three times that execution reaches position 2 in the function factorial labeled, At position 2 in factorial first call completed, At position 2 in factorial second call completed, At position 2 in factorial third call completed and In position 3 in main final results. Stack content for First call completed at position 2 has five blocks of storage and activation record instances for function main at the bottom and first A R I for factorial function at the top. A R I for main at the bottom has only one block, Local question mark with value. First A R I for factorial with four blocks, Function value question mark, Parameter 3 with n, Dynamic link and Return left parenthesis to main right parenthesis; Dynamic link is connected with A R I for main. Top is labeled and pointed by left arrow at the top right. Stack content for Second call completed at position 2 has 9 blocks of storage and activation record instances for function main at the bottom, first A R I for factorial function at the middle and second A R I for factorial function at the top. A R I for main at the bottom has only one block, Local question mark with value. First A R I for factorial has four blocks, Function value question mark, Parameter 3 with n, Dynamic link and Return left parenthesis to main right parenthesis; Dynamic link is connected with A R I for main. Second A R I for factorial has four blocks, Function value question mark, Parameter 2 with n, Dynamic link and Return left parenthesis to main right parenthesis; Dynamic link is connected with first A R I factorial return to main. Top is labeled and pointed by left arrow at the top right. Stack content for Third call completed at position 2 has 13 blocks of storage and activation record instances for function main at the bottom, first A R I for factorial function at the middle, second A R I for factorial function also at the middle and third A R I for factorial function at the top. A R I for main function has only one block, Local question mark with value. First A R I for factorial has four blocks, Function value question mark, Parameter 3 with n, Dynamic link and Return left parenthesis to main right parenthesis; Dynamic link is connected with A R I for main. Second A R I for factorial has four blocks, Function value question mark, Parameter 2 with n, Dynamic link and Return left parenthesis to main right parenthesis; Dynamic link is connected with first A R I factorial return to main. Third A R I for factorial has four blocks, Function value question mark, Parameter 1 with n, Dynamic link and Return left parenthesis to main right parenthesis; Dynamic link is connected with second A R I factorial return to factorial. Top is labeled and pointed by left arrow at the top right. Stack content for final results in position 3 in main function has one blocks of storage and activation record instances for function main has only one block, Local variable 6 with value. Top is labeled and pointed by left arrow at the top right. A R I is abbreviated below as A R I equals activation record insta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19" y="1613978"/>
            <a:ext cx="3858163" cy="4305901"/>
          </a:xfrm>
          <a:prstGeom prst="rect">
            <a:avLst/>
          </a:prstGeom>
        </p:spPr>
      </p:pic>
    </p:spTree>
    <p:extLst>
      <p:ext uri="{BB962C8B-B14F-4D97-AF65-F5344CB8AC3E}">
        <p14:creationId xmlns:p14="http://schemas.microsoft.com/office/powerpoint/2010/main" val="310463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Nested Subprograms</a:t>
            </a:r>
            <a:endParaRPr lang="en-US" altLang="en-US" dirty="0" smtClean="0"/>
          </a:p>
        </p:txBody>
      </p:sp>
      <p:sp>
        <p:nvSpPr>
          <p:cNvPr id="7173" name="Content Placeholder 2"/>
          <p:cNvSpPr>
            <a:spLocks noGrp="1" noChangeArrowheads="1"/>
          </p:cNvSpPr>
          <p:nvPr>
            <p:ph type="body" idx="1"/>
          </p:nvPr>
        </p:nvSpPr>
        <p:spPr/>
        <p:txBody>
          <a:bodyPr/>
          <a:lstStyle/>
          <a:p>
            <a:r>
              <a:rPr lang="en-US" altLang="en-US" dirty="0" smtClean="0"/>
              <a:t>Some non-C-based static-scoped languages (e.g., Fortran 95+, Ada, Python, JavaScript, Ruby, and </a:t>
            </a:r>
            <a:r>
              <a:rPr lang="en-US" altLang="en-US" dirty="0" err="1" smtClean="0"/>
              <a:t>Lua</a:t>
            </a:r>
            <a:r>
              <a:rPr lang="en-US" altLang="en-US" dirty="0" smtClean="0"/>
              <a:t>) use stack-dynamic local variables and allow subprograms to be nested</a:t>
            </a:r>
          </a:p>
          <a:p>
            <a:r>
              <a:rPr lang="en-US" altLang="en-US" dirty="0" smtClean="0"/>
              <a:t>All variables that can be non-locally accessed reside in some activation record instance in the stack</a:t>
            </a:r>
          </a:p>
          <a:p>
            <a:r>
              <a:rPr lang="en-US" altLang="en-US" dirty="0" smtClean="0"/>
              <a:t>The process of locating a non-local reference:</a:t>
            </a:r>
          </a:p>
          <a:p>
            <a:pPr marL="429768" lvl="1" indent="-429768">
              <a:spcBef>
                <a:spcPts val="1500"/>
              </a:spcBef>
              <a:buFont typeface="+mj-lt"/>
              <a:buAutoNum type="arabicPeriod"/>
            </a:pPr>
            <a:r>
              <a:rPr lang="en-US" altLang="en-US" dirty="0" smtClean="0"/>
              <a:t>Find the correct activation record instance</a:t>
            </a:r>
          </a:p>
          <a:p>
            <a:pPr marL="429768" lvl="1" indent="-429768">
              <a:spcBef>
                <a:spcPts val="1500"/>
              </a:spcBef>
              <a:buFont typeface="+mj-lt"/>
              <a:buAutoNum type="arabicPeriod"/>
            </a:pPr>
            <a:r>
              <a:rPr lang="en-US" altLang="en-US" dirty="0" smtClean="0"/>
              <a:t>Determine the correct offset within that activation record instance</a:t>
            </a:r>
            <a:endParaRPr lang="en-US" altLang="en-US" dirty="0"/>
          </a:p>
        </p:txBody>
      </p:sp>
    </p:spTree>
    <p:extLst>
      <p:ext uri="{BB962C8B-B14F-4D97-AF65-F5344CB8AC3E}">
        <p14:creationId xmlns:p14="http://schemas.microsoft.com/office/powerpoint/2010/main" val="3963744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Locating a Non-local Reference</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Finding the offset is easy</a:t>
            </a:r>
          </a:p>
          <a:p>
            <a:pPr eaLnBrk="1" hangingPunct="1"/>
            <a:r>
              <a:rPr lang="en-US" altLang="en-US" dirty="0"/>
              <a:t>Finding the correct activation record instance</a:t>
            </a:r>
          </a:p>
          <a:p>
            <a:pPr lvl="1" eaLnBrk="1" hangingPunct="1"/>
            <a:r>
              <a:rPr lang="en-US" altLang="en-US" dirty="0"/>
              <a:t>Static semantic rules guarantee that all non-local variables that can be referenced have been allocated in some activation record instance that is on the stack when the reference is made</a:t>
            </a:r>
          </a:p>
        </p:txBody>
      </p:sp>
    </p:spTree>
    <p:extLst>
      <p:ext uri="{BB962C8B-B14F-4D97-AF65-F5344CB8AC3E}">
        <p14:creationId xmlns:p14="http://schemas.microsoft.com/office/powerpoint/2010/main" val="818041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Static </a:t>
            </a:r>
            <a:r>
              <a:rPr lang="en-US" altLang="en-US" dirty="0" smtClean="0"/>
              <a:t>Scoping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r>
              <a:rPr lang="en-US" altLang="en-US" dirty="0"/>
              <a:t>A </a:t>
            </a:r>
            <a:r>
              <a:rPr lang="en-US" altLang="en-US" b="1" dirty="0"/>
              <a:t>static chain </a:t>
            </a:r>
            <a:r>
              <a:rPr lang="en-US" altLang="en-US" dirty="0"/>
              <a:t>is a chain of static links that connects certain activation record </a:t>
            </a:r>
            <a:r>
              <a:rPr lang="en-US" altLang="en-US" dirty="0" smtClean="0"/>
              <a:t>instances</a:t>
            </a:r>
            <a:endParaRPr lang="en-US" altLang="en-US" dirty="0"/>
          </a:p>
          <a:p>
            <a:pPr eaLnBrk="1" hangingPunct="1"/>
            <a:r>
              <a:rPr lang="en-US" altLang="en-US" dirty="0"/>
              <a:t>The </a:t>
            </a:r>
            <a:r>
              <a:rPr lang="en-US" altLang="en-US" b="1" dirty="0"/>
              <a:t>static link </a:t>
            </a:r>
            <a:r>
              <a:rPr lang="en-US" altLang="en-US" dirty="0"/>
              <a:t>in an activation record instance for subprogram A points to one of the activation record instances of A's static </a:t>
            </a:r>
            <a:r>
              <a:rPr lang="en-US" altLang="en-US" dirty="0" smtClean="0"/>
              <a:t>parent</a:t>
            </a:r>
            <a:endParaRPr lang="en-US" altLang="en-US" dirty="0"/>
          </a:p>
          <a:p>
            <a:pPr eaLnBrk="1" hangingPunct="1"/>
            <a:r>
              <a:rPr lang="en-US" altLang="en-US" dirty="0"/>
              <a:t>The static chain from an activation record instance connects it to all of its static </a:t>
            </a:r>
            <a:r>
              <a:rPr lang="en-US" altLang="en-US" dirty="0" smtClean="0"/>
              <a:t>ancestors</a:t>
            </a:r>
            <a:endParaRPr lang="en-US" altLang="en-US" dirty="0"/>
          </a:p>
          <a:p>
            <a:pPr eaLnBrk="1" hangingPunct="1"/>
            <a:r>
              <a:rPr lang="en-US" altLang="en-US" b="1" dirty="0" err="1"/>
              <a:t>Static_depth</a:t>
            </a:r>
            <a:r>
              <a:rPr lang="en-US" altLang="en-US" dirty="0"/>
              <a:t> is an integer associated with a static scope whose value is the depth of nesting of that scope</a:t>
            </a:r>
          </a:p>
        </p:txBody>
      </p:sp>
    </p:spTree>
    <p:extLst>
      <p:ext uri="{BB962C8B-B14F-4D97-AF65-F5344CB8AC3E}">
        <p14:creationId xmlns:p14="http://schemas.microsoft.com/office/powerpoint/2010/main" val="1173265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Static </a:t>
            </a:r>
            <a:r>
              <a:rPr lang="en-US" altLang="en-US" dirty="0" smtClean="0"/>
              <a:t>Scoping </a:t>
            </a:r>
            <a:r>
              <a:rPr lang="en-US" altLang="en-US" sz="2000" b="0" dirty="0" smtClean="0"/>
              <a:t>(2 of 2)</a:t>
            </a:r>
          </a:p>
        </p:txBody>
      </p:sp>
      <p:sp>
        <p:nvSpPr>
          <p:cNvPr id="7173" name="Content Placeholder 2"/>
          <p:cNvSpPr>
            <a:spLocks noGrp="1" noChangeArrowheads="1"/>
          </p:cNvSpPr>
          <p:nvPr>
            <p:ph type="body" idx="1"/>
          </p:nvPr>
        </p:nvSpPr>
        <p:spPr/>
        <p:txBody>
          <a:bodyPr/>
          <a:lstStyle/>
          <a:p>
            <a:pPr eaLnBrk="1" hangingPunct="1"/>
            <a:r>
              <a:rPr lang="en-US" altLang="en-US" dirty="0">
                <a:solidFill>
                  <a:schemeClr val="tx1"/>
                </a:solidFill>
              </a:rPr>
              <a:t>The </a:t>
            </a:r>
            <a:r>
              <a:rPr lang="en-US" altLang="en-US" b="1" dirty="0" err="1">
                <a:solidFill>
                  <a:schemeClr val="tx1"/>
                </a:solidFill>
              </a:rPr>
              <a:t>chain_offset</a:t>
            </a:r>
            <a:r>
              <a:rPr lang="en-US" altLang="en-US" b="1" dirty="0">
                <a:solidFill>
                  <a:schemeClr val="tx1"/>
                </a:solidFill>
              </a:rPr>
              <a:t> or </a:t>
            </a:r>
            <a:r>
              <a:rPr lang="en-US" altLang="en-US" b="1" dirty="0" err="1">
                <a:solidFill>
                  <a:schemeClr val="tx1"/>
                </a:solidFill>
              </a:rPr>
              <a:t>nesting_depth</a:t>
            </a:r>
            <a:r>
              <a:rPr lang="en-US" altLang="en-US" b="1" dirty="0">
                <a:solidFill>
                  <a:schemeClr val="tx1"/>
                </a:solidFill>
              </a:rPr>
              <a:t> </a:t>
            </a:r>
            <a:r>
              <a:rPr lang="en-US" altLang="en-US" dirty="0">
                <a:solidFill>
                  <a:schemeClr val="tx1"/>
                </a:solidFill>
              </a:rPr>
              <a:t>of a nonlocal reference is the difference between the </a:t>
            </a:r>
            <a:r>
              <a:rPr lang="en-US" altLang="en-US" dirty="0" err="1">
                <a:solidFill>
                  <a:schemeClr val="tx1"/>
                </a:solidFill>
              </a:rPr>
              <a:t>static_depth</a:t>
            </a:r>
            <a:r>
              <a:rPr lang="en-US" altLang="en-US" dirty="0">
                <a:solidFill>
                  <a:schemeClr val="tx1"/>
                </a:solidFill>
              </a:rPr>
              <a:t> of the reference and that of the scope when it is </a:t>
            </a:r>
            <a:r>
              <a:rPr lang="en-US" altLang="en-US" dirty="0" smtClean="0">
                <a:solidFill>
                  <a:schemeClr val="tx1"/>
                </a:solidFill>
              </a:rPr>
              <a:t>declared</a:t>
            </a:r>
            <a:endParaRPr lang="en-US" altLang="en-US" dirty="0">
              <a:solidFill>
                <a:schemeClr val="tx1"/>
              </a:solidFill>
            </a:endParaRPr>
          </a:p>
          <a:p>
            <a:pPr eaLnBrk="1" hangingPunct="1"/>
            <a:r>
              <a:rPr lang="en-US" altLang="en-US" dirty="0">
                <a:solidFill>
                  <a:schemeClr val="tx1"/>
                </a:solidFill>
              </a:rPr>
              <a:t>A reference to a variable can be represented by the pair</a:t>
            </a:r>
            <a:r>
              <a:rPr lang="en-US" altLang="en-US" dirty="0" smtClean="0">
                <a:solidFill>
                  <a:schemeClr val="tx1"/>
                </a:solidFill>
              </a:rPr>
              <a:t>:</a:t>
            </a:r>
          </a:p>
          <a:p>
            <a:pPr marL="804863" indent="0" eaLnBrk="1" hangingPunct="1">
              <a:buNone/>
            </a:pPr>
            <a:r>
              <a:rPr lang="en-US" altLang="en-US" dirty="0" smtClean="0">
                <a:solidFill>
                  <a:schemeClr val="tx1"/>
                </a:solidFill>
              </a:rPr>
              <a:t>(</a:t>
            </a:r>
            <a:r>
              <a:rPr lang="en-US" altLang="en-US" dirty="0" err="1">
                <a:solidFill>
                  <a:schemeClr val="tx1"/>
                </a:solidFill>
              </a:rPr>
              <a:t>chain_offset</a:t>
            </a:r>
            <a:r>
              <a:rPr lang="en-US" altLang="en-US" dirty="0">
                <a:solidFill>
                  <a:schemeClr val="tx1"/>
                </a:solidFill>
              </a:rPr>
              <a:t>, </a:t>
            </a:r>
            <a:r>
              <a:rPr lang="en-US" altLang="en-US" dirty="0" err="1">
                <a:solidFill>
                  <a:schemeClr val="tx1"/>
                </a:solidFill>
              </a:rPr>
              <a:t>local_offset</a:t>
            </a:r>
            <a:r>
              <a:rPr lang="en-US" altLang="en-US" dirty="0">
                <a:solidFill>
                  <a:schemeClr val="tx1"/>
                </a:solidFill>
              </a:rPr>
              <a:t>),</a:t>
            </a:r>
          </a:p>
          <a:p>
            <a:pPr marL="804863" indent="0" eaLnBrk="1" hangingPunct="1">
              <a:buFontTx/>
              <a:buNone/>
            </a:pPr>
            <a:r>
              <a:rPr lang="en-US" altLang="en-US" dirty="0" smtClean="0">
                <a:solidFill>
                  <a:schemeClr val="tx1"/>
                </a:solidFill>
              </a:rPr>
              <a:t>where </a:t>
            </a:r>
            <a:r>
              <a:rPr lang="en-US" altLang="en-US" dirty="0" err="1">
                <a:solidFill>
                  <a:schemeClr val="tx1"/>
                </a:solidFill>
              </a:rPr>
              <a:t>local_offset</a:t>
            </a:r>
            <a:r>
              <a:rPr lang="en-US" altLang="en-US" dirty="0">
                <a:solidFill>
                  <a:schemeClr val="tx1"/>
                </a:solidFill>
              </a:rPr>
              <a:t> is the offset in the activation</a:t>
            </a:r>
          </a:p>
          <a:p>
            <a:pPr marL="804863" indent="0" eaLnBrk="1" hangingPunct="1">
              <a:buFontTx/>
              <a:buNone/>
            </a:pPr>
            <a:r>
              <a:rPr lang="en-US" altLang="en-US" dirty="0" smtClean="0">
                <a:solidFill>
                  <a:schemeClr val="tx1"/>
                </a:solidFill>
              </a:rPr>
              <a:t>record </a:t>
            </a:r>
            <a:r>
              <a:rPr lang="en-US" altLang="en-US" dirty="0">
                <a:solidFill>
                  <a:schemeClr val="tx1"/>
                </a:solidFill>
              </a:rPr>
              <a:t>of the variable being </a:t>
            </a:r>
            <a:r>
              <a:rPr lang="en-US" altLang="en-US" dirty="0" smtClean="0">
                <a:solidFill>
                  <a:schemeClr val="tx1"/>
                </a:solidFill>
              </a:rPr>
              <a:t>referenced</a:t>
            </a:r>
            <a:endParaRPr lang="en-US" altLang="en-US" dirty="0">
              <a:solidFill>
                <a:schemeClr val="tx1"/>
              </a:solidFill>
            </a:endParaRPr>
          </a:p>
        </p:txBody>
      </p:sp>
    </p:spTree>
    <p:extLst>
      <p:ext uri="{BB962C8B-B14F-4D97-AF65-F5344CB8AC3E}">
        <p14:creationId xmlns:p14="http://schemas.microsoft.com/office/powerpoint/2010/main" val="1160486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chor="b"/>
          <a:lstStyle/>
          <a:p>
            <a:r>
              <a:rPr lang="en-US" altLang="en-US" dirty="0"/>
              <a:t>Example JavaScript </a:t>
            </a:r>
            <a:r>
              <a:rPr lang="en-US" altLang="en-US" dirty="0" smtClean="0"/>
              <a:t>Program </a:t>
            </a:r>
            <a:r>
              <a:rPr lang="en-US" altLang="en-US" sz="2000" b="0" dirty="0" smtClean="0"/>
              <a:t>(1 of 3)</a:t>
            </a:r>
            <a:endParaRPr lang="en-US" sz="2000" b="0" dirty="0">
              <a:latin typeface="Times New Roman" panose="02020603050405020304" pitchFamily="18" charset="0"/>
              <a:cs typeface="Times New Roman" panose="02020603050405020304" pitchFamily="18" charset="0"/>
            </a:endParaRPr>
          </a:p>
        </p:txBody>
      </p:sp>
      <p:pic>
        <p:nvPicPr>
          <p:cNvPr id="4" name="Picture 2" descr="Computer code. The code has 32 lines. Line 1. function main left parenthesis right parenthesis left brace. Line 2, indented once. v a r x semicolon. Line 3, indented once. function big sub left parenthesis right parenthesis left brace. Line 4, indented twice. v a r a comma b comma c semicolon. Line 5, indented twice. function sub1 left brace. Line 6, indented 3 times. v a r a comma d semicolon. Line 7, indented 3 times. period period period. Line 8, indented 3 times. a equals b plus c semicolon left angle bracket hyphen hyphen hyphen hyphen hyphen hyphen hyphen hyphen hyphen hyphen hyphen hyphen hyphen hyphen hyphen hyphen hyphen hyphen hyphen hyphen hyphen hyphen hyphen hyphen hyphen hyphen hyphen hyphen hyphen hyphen hyphen hyphen hyphen 1. Line 9, indented 3 times. period period period. Line 10, indented twice. right brace forward slash forward slash end of sub1. Line 11, indented twice. function sub 2 left parenthesis x right parenthesis left brace. Line 12, indented 3 times. v a r b comma e semicolon. Continued on next slide."/>
          <p:cNvPicPr>
            <a:picLocks noChangeAspect="1"/>
          </p:cNvPicPr>
          <p:nvPr/>
        </p:nvPicPr>
        <p:blipFill>
          <a:blip r:embed="rId2"/>
          <a:stretch>
            <a:fillRect/>
          </a:stretch>
        </p:blipFill>
        <p:spPr>
          <a:xfrm>
            <a:off x="785877" y="1607233"/>
            <a:ext cx="5182049" cy="4644446"/>
          </a:xfrm>
          <a:prstGeom prst="rect">
            <a:avLst/>
          </a:prstGeom>
        </p:spPr>
      </p:pic>
    </p:spTree>
    <p:extLst>
      <p:ext uri="{BB962C8B-B14F-4D97-AF65-F5344CB8AC3E}">
        <p14:creationId xmlns:p14="http://schemas.microsoft.com/office/powerpoint/2010/main" val="3025499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chor="b"/>
          <a:lstStyle/>
          <a:p>
            <a:r>
              <a:rPr lang="en-US" altLang="en-US" dirty="0"/>
              <a:t>Example JavaScript </a:t>
            </a:r>
            <a:r>
              <a:rPr lang="en-US" altLang="en-US" dirty="0" smtClean="0"/>
              <a:t>Program </a:t>
            </a:r>
            <a:r>
              <a:rPr lang="en-US" altLang="en-US" sz="2000" b="0" dirty="0" smtClean="0"/>
              <a:t>(2 of 3)</a:t>
            </a:r>
            <a:endParaRPr lang="en-US" sz="2000" b="0" dirty="0">
              <a:latin typeface="Times New Roman" panose="02020603050405020304" pitchFamily="18" charset="0"/>
              <a:cs typeface="Times New Roman" panose="02020603050405020304" pitchFamily="18" charset="0"/>
            </a:endParaRPr>
          </a:p>
        </p:txBody>
      </p:sp>
      <p:pic>
        <p:nvPicPr>
          <p:cNvPr id="5" name="Picture 2" descr="Computer code, continued. Line 13, indented 3 times. function sub 3 left parenthesis right parenthesis left brace. Line 14, indented 4 times. v a r c comma e semicolon. Line 15, indented 4 times. period period period. Line 16, indented 4 times. sub 1 left parenthesis right parenthesis semicolon. Line 17, indented 4 times. period period period. Line 18, indented 4 times. e equals b plus a semicolon left angle bracket hyphen hyphen hyphen hyphen hyphen hyphen hyphen hyphen hyphen hyphen hyphen hyphen hyphen hyphen hyphen hyphen hyphen hyphen hyphen hyphen hyphen hyphen hyphen hyphen hyphen hyphen hyphen hyphen hyphen hyphen hyphen hyphen 2. Line 19, indented 3 times. right brace forward slash forward slash end of sub3. Line 20, indented 3 times. period period period. Line 21, indented 3 times. sub3 left parenthesis right parenthesis semicolon. Line 22, indented 3 times. period period period. Line 23, indented 3 times. a equals d plus e semicolon left angle bracket hyphen hyphen hyphen hyphen hyphen hyphen hyphen hyphen hyphen hyphen hyphen hyphen hyphen hyphen hyphen hyphen hyphen hyphen hyphen hyphen hyphen hyphen hyphen hyphen hyphen hyphen hyphen hyphen hyphen hyphen hyphen hyphen hyphen hyphen 3. Line 24, indented twice. right brace forward slash forward slash end of sub 2. Line 25, indented twice. period period period. Line 26, indented twice. sub 2 left parenthesis 7 right parenthesis semicolon. Line 27, indented twice. period period period. Line 28, indented once. right brace forward slash forward slash end of big sub. Line 29, indented once. period period period. Line 30, indented once. big sub left parenthesis right parenthesis semicolon. Line 31, indented once. period period period. Line 32. right brace forward slash forward slash end of main."/>
          <p:cNvPicPr>
            <a:picLocks noChangeAspect="1"/>
          </p:cNvPicPr>
          <p:nvPr/>
        </p:nvPicPr>
        <p:blipFill>
          <a:blip r:embed="rId2"/>
          <a:stretch>
            <a:fillRect/>
          </a:stretch>
        </p:blipFill>
        <p:spPr>
          <a:xfrm>
            <a:off x="687760" y="1609460"/>
            <a:ext cx="4611193" cy="4533600"/>
          </a:xfrm>
          <a:prstGeom prst="rect">
            <a:avLst/>
          </a:prstGeom>
        </p:spPr>
      </p:pic>
    </p:spTree>
    <p:extLst>
      <p:ext uri="{BB962C8B-B14F-4D97-AF65-F5344CB8AC3E}">
        <p14:creationId xmlns:p14="http://schemas.microsoft.com/office/powerpoint/2010/main" val="2402000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Example JavaScript Program </a:t>
            </a:r>
            <a:r>
              <a:rPr lang="en-US" altLang="en-US" sz="2000" b="0" dirty="0" smtClean="0"/>
              <a:t>(3 </a:t>
            </a:r>
            <a:r>
              <a:rPr lang="en-US" altLang="en-US" sz="2000" b="0" dirty="0"/>
              <a:t>of 3)</a:t>
            </a:r>
            <a:endParaRPr lang="en-US" altLang="en-US" sz="2000" b="0" dirty="0" smtClean="0"/>
          </a:p>
        </p:txBody>
      </p:sp>
      <p:sp>
        <p:nvSpPr>
          <p:cNvPr id="7173" name="Content Placeholder 2"/>
          <p:cNvSpPr>
            <a:spLocks noGrp="1" noChangeArrowheads="1"/>
          </p:cNvSpPr>
          <p:nvPr>
            <p:ph type="body" idx="1"/>
          </p:nvPr>
        </p:nvSpPr>
        <p:spPr>
          <a:xfrm>
            <a:off x="457200" y="1600201"/>
            <a:ext cx="8229600" cy="506896"/>
          </a:xfrm>
        </p:spPr>
        <p:txBody>
          <a:bodyPr/>
          <a:lstStyle/>
          <a:p>
            <a:r>
              <a:rPr lang="en-US" altLang="en-US" dirty="0"/>
              <a:t>Call sequence for</a:t>
            </a:r>
            <a:r>
              <a:rPr lang="en-US" altLang="en-US" b="1" dirty="0"/>
              <a:t> </a:t>
            </a:r>
            <a:r>
              <a:rPr lang="en-US" altLang="en-US" dirty="0">
                <a:latin typeface="Courier New" panose="02070309020205020404" pitchFamily="49" charset="0"/>
                <a:cs typeface="Courier New" panose="02070309020205020404" pitchFamily="49" charset="0"/>
              </a:rPr>
              <a:t>main</a:t>
            </a:r>
          </a:p>
        </p:txBody>
      </p:sp>
      <p:pic>
        <p:nvPicPr>
          <p:cNvPr id="4" name="Picture 3" descr="Computer code. The code has 4 lines. Line 1. main calls big sub. Line 2, indented once. big sub calls sub 2. Line 3, indented once. sub 2 calls sub 3. Line 4, indented once. sub 3 calls sub 1."/>
          <p:cNvPicPr>
            <a:picLocks noChangeAspect="1"/>
          </p:cNvPicPr>
          <p:nvPr/>
        </p:nvPicPr>
        <p:blipFill>
          <a:blip r:embed="rId3"/>
          <a:stretch>
            <a:fillRect/>
          </a:stretch>
        </p:blipFill>
        <p:spPr>
          <a:xfrm>
            <a:off x="791818" y="2394648"/>
            <a:ext cx="3023878" cy="1737511"/>
          </a:xfrm>
          <a:prstGeom prst="rect">
            <a:avLst/>
          </a:prstGeom>
        </p:spPr>
      </p:pic>
    </p:spTree>
    <p:extLst>
      <p:ext uri="{BB962C8B-B14F-4D97-AF65-F5344CB8AC3E}">
        <p14:creationId xmlns:p14="http://schemas.microsoft.com/office/powerpoint/2010/main" val="1095001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 General Semantics of Calls and </a:t>
            </a:r>
            <a:r>
              <a:rPr lang="en-US" altLang="en-US" dirty="0" smtClean="0"/>
              <a:t>Returns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r>
              <a:rPr lang="en-US" altLang="en-US" dirty="0"/>
              <a:t>The subprogram call and return operations of a language are together called its </a:t>
            </a:r>
            <a:r>
              <a:rPr lang="en-US" altLang="en-US" b="1" dirty="0"/>
              <a:t>subprogram linkage</a:t>
            </a:r>
          </a:p>
          <a:p>
            <a:pPr eaLnBrk="1" hangingPunct="1"/>
            <a:r>
              <a:rPr lang="en-US" altLang="en-US" dirty="0"/>
              <a:t>General semantics of calls to a subprogram </a:t>
            </a:r>
          </a:p>
          <a:p>
            <a:pPr lvl="1" eaLnBrk="1" hangingPunct="1"/>
            <a:r>
              <a:rPr lang="en-US" altLang="en-US" dirty="0"/>
              <a:t>Parameter passing methods</a:t>
            </a:r>
          </a:p>
          <a:p>
            <a:pPr lvl="1" eaLnBrk="1" hangingPunct="1"/>
            <a:r>
              <a:rPr lang="en-US" altLang="en-US" dirty="0"/>
              <a:t>Stack-dynamic allocation of local variables</a:t>
            </a:r>
          </a:p>
          <a:p>
            <a:pPr lvl="1" eaLnBrk="1" hangingPunct="1"/>
            <a:r>
              <a:rPr lang="en-US" altLang="en-US" dirty="0"/>
              <a:t>Save the execution status of calling program</a:t>
            </a:r>
          </a:p>
          <a:p>
            <a:pPr lvl="1" eaLnBrk="1" hangingPunct="1"/>
            <a:r>
              <a:rPr lang="en-US" altLang="en-US" dirty="0"/>
              <a:t>Transfer of control and arrange for the return</a:t>
            </a:r>
          </a:p>
          <a:p>
            <a:pPr lvl="1" eaLnBrk="1" hangingPunct="1"/>
            <a:r>
              <a:rPr lang="en-US" altLang="en-US" dirty="0"/>
              <a:t>If subprogram nesting is supported, access to nonlocal variables must be arranged</a:t>
            </a:r>
          </a:p>
        </p:txBody>
      </p:sp>
    </p:spTree>
    <p:extLst>
      <p:ext uri="{BB962C8B-B14F-4D97-AF65-F5344CB8AC3E}">
        <p14:creationId xmlns:p14="http://schemas.microsoft.com/office/powerpoint/2010/main" val="593216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chor="b"/>
          <a:lstStyle/>
          <a:p>
            <a:r>
              <a:rPr lang="en-US" altLang="en-US" dirty="0"/>
              <a:t>Stack </a:t>
            </a:r>
            <a:r>
              <a:rPr lang="en-US" altLang="en-US" dirty="0" smtClean="0"/>
              <a:t>Contents </a:t>
            </a:r>
            <a:r>
              <a:rPr lang="en-US" altLang="en-US" dirty="0"/>
              <a:t>at Position 1</a:t>
            </a:r>
            <a:endParaRPr lang="en-US" sz="2000" b="0" dirty="0">
              <a:latin typeface="Times New Roman" panose="02020603050405020304" pitchFamily="18" charset="0"/>
              <a:cs typeface="Times New Roman" panose="02020603050405020304" pitchFamily="18" charset="0"/>
            </a:endParaRPr>
          </a:p>
        </p:txBody>
      </p:sp>
      <p:pic>
        <p:nvPicPr>
          <p:cNvPr id="4" name="Picture 2" descr="A diagram of Stack contents at position 1 in the program main. Stack content for position 1 in the main function has 23 blocks of storage divided into five parts as follows. A R I for function main underscore 2 at the bottom with only one block, Local, and with variable x. A R I for big sub with six blocks, Local with variable c, Local with variable b, Local with variable a, Dynamic link, Static link, and Return left parenthesis to main right parenthesis. Dynamic link is connected with A R I for main. A R I for sub 2 has six blocks, Local with variable e, Local with variable b, Parameter with value x, Dynamic link, Static link, and Return left parenthesis to big sub right parenthesis. Dynamic link is connected with A R I for big sub Return to main and static link is connected with A R I for big sub Return to main. A R I for sub 3 has five blocks, Local with variable e, Local with variable c, Dynamic link, Static link, and Return left parenthesis to sub 2 right parenthesis. Dynamic link is connected with A R I for sub 2 Return to big sub and static link is connected with A R I for sub 2 Return to big sub. A R I for sub1 has five blocks, Local with variable d, Local with variable a, Dynamic link, Static link, and Return left parenthesis to sub 3 right parenthesis. Dynamic link is connected with A R I for sub 3 Return to sub 2 and static link is connected with A R I for sub 3 Return to sub 2. Top is labeled and pointed by left arrow at the top right. A R I is abbreviated below as A R I equals activation record instan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1497" y="1354175"/>
            <a:ext cx="2061006" cy="4838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206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Static Chain Maintenance</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At the </a:t>
            </a:r>
            <a:r>
              <a:rPr lang="en-US" altLang="en-US" dirty="0" smtClean="0"/>
              <a:t>call,</a:t>
            </a:r>
          </a:p>
          <a:p>
            <a:pPr lvl="1"/>
            <a:r>
              <a:rPr lang="en-US" altLang="en-US" dirty="0" smtClean="0"/>
              <a:t>The </a:t>
            </a:r>
            <a:r>
              <a:rPr lang="en-US" altLang="en-US" dirty="0"/>
              <a:t>activation record instance must be </a:t>
            </a:r>
            <a:r>
              <a:rPr lang="en-US" altLang="en-US" dirty="0" smtClean="0"/>
              <a:t>built</a:t>
            </a:r>
          </a:p>
          <a:p>
            <a:pPr lvl="1"/>
            <a:r>
              <a:rPr lang="en-US" altLang="en-US" dirty="0" smtClean="0"/>
              <a:t>The </a:t>
            </a:r>
            <a:r>
              <a:rPr lang="en-US" altLang="en-US" dirty="0"/>
              <a:t>dynamic link is just the old stack top </a:t>
            </a:r>
            <a:r>
              <a:rPr lang="en-US" altLang="en-US" dirty="0" smtClean="0"/>
              <a:t>pointer</a:t>
            </a:r>
          </a:p>
          <a:p>
            <a:pPr lvl="1"/>
            <a:r>
              <a:rPr lang="en-US" altLang="en-US" dirty="0" smtClean="0"/>
              <a:t>The </a:t>
            </a:r>
            <a:r>
              <a:rPr lang="en-US" altLang="en-US" dirty="0"/>
              <a:t>static link must point to the most recent </a:t>
            </a:r>
            <a:r>
              <a:rPr lang="en-US" altLang="en-US" dirty="0" err="1"/>
              <a:t>ari</a:t>
            </a:r>
            <a:r>
              <a:rPr lang="en-US" altLang="en-US" dirty="0"/>
              <a:t> of </a:t>
            </a:r>
            <a:r>
              <a:rPr lang="en-US" altLang="en-US" dirty="0" smtClean="0"/>
              <a:t>the static parent</a:t>
            </a:r>
          </a:p>
          <a:p>
            <a:pPr lvl="1"/>
            <a:r>
              <a:rPr lang="en-US" altLang="en-US" dirty="0" smtClean="0"/>
              <a:t>Two methods:</a:t>
            </a:r>
          </a:p>
          <a:p>
            <a:pPr marL="429768" lvl="1" indent="-429768">
              <a:buFont typeface="+mj-lt"/>
              <a:buAutoNum type="arabicPeriod"/>
            </a:pPr>
            <a:r>
              <a:rPr lang="en-US" altLang="en-US" dirty="0" smtClean="0"/>
              <a:t>Search </a:t>
            </a:r>
            <a:r>
              <a:rPr lang="en-US" altLang="en-US" dirty="0"/>
              <a:t>the dynamic </a:t>
            </a:r>
            <a:r>
              <a:rPr lang="en-US" altLang="en-US" dirty="0" smtClean="0"/>
              <a:t>chain</a:t>
            </a:r>
          </a:p>
          <a:p>
            <a:pPr marL="429768" lvl="1" indent="-429768">
              <a:buFont typeface="+mj-lt"/>
              <a:buAutoNum type="arabicPeriod"/>
            </a:pPr>
            <a:r>
              <a:rPr lang="en-US" altLang="en-US" dirty="0" smtClean="0"/>
              <a:t>Treat </a:t>
            </a:r>
            <a:r>
              <a:rPr lang="en-US" altLang="en-US" dirty="0"/>
              <a:t>subprogram calls </a:t>
            </a:r>
            <a:r>
              <a:rPr lang="en-US" altLang="en-US" dirty="0" smtClean="0"/>
              <a:t>and definitions </a:t>
            </a:r>
            <a:r>
              <a:rPr lang="en-US" altLang="en-US" dirty="0"/>
              <a:t>like variable </a:t>
            </a:r>
            <a:r>
              <a:rPr lang="en-US" altLang="en-US" dirty="0" smtClean="0"/>
              <a:t>references and </a:t>
            </a:r>
            <a:r>
              <a:rPr lang="en-US" altLang="en-US" dirty="0"/>
              <a:t>definitions</a:t>
            </a:r>
          </a:p>
        </p:txBody>
      </p:sp>
    </p:spTree>
    <p:extLst>
      <p:ext uri="{BB962C8B-B14F-4D97-AF65-F5344CB8AC3E}">
        <p14:creationId xmlns:p14="http://schemas.microsoft.com/office/powerpoint/2010/main" val="357566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Evaluation of Static Chains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smtClean="0"/>
              <a:t>Problems:</a:t>
            </a:r>
          </a:p>
          <a:p>
            <a:pPr marL="429768" lvl="1" indent="-429768">
              <a:buFont typeface="+mj-lt"/>
              <a:buAutoNum type="arabicPeriod"/>
            </a:pPr>
            <a:r>
              <a:rPr lang="en-US" altLang="en-US" dirty="0" smtClean="0"/>
              <a:t>A </a:t>
            </a:r>
            <a:r>
              <a:rPr lang="en-US" altLang="en-US" dirty="0"/>
              <a:t>nonlocal </a:t>
            </a:r>
            <a:r>
              <a:rPr lang="en-US" altLang="en-US" dirty="0" smtClean="0"/>
              <a:t>reference </a:t>
            </a:r>
            <a:r>
              <a:rPr lang="en-US" altLang="en-US" dirty="0"/>
              <a:t>is slow if </a:t>
            </a:r>
            <a:r>
              <a:rPr lang="en-US" altLang="en-US" dirty="0" smtClean="0"/>
              <a:t>the nesting </a:t>
            </a:r>
            <a:r>
              <a:rPr lang="en-US" altLang="en-US" dirty="0"/>
              <a:t>depth is </a:t>
            </a:r>
            <a:r>
              <a:rPr lang="en-US" altLang="en-US" dirty="0" smtClean="0"/>
              <a:t>large</a:t>
            </a:r>
          </a:p>
          <a:p>
            <a:pPr marL="429768" lvl="1" indent="-429768">
              <a:buFont typeface="+mj-lt"/>
              <a:buAutoNum type="arabicPeriod"/>
            </a:pPr>
            <a:r>
              <a:rPr lang="en-US" altLang="en-US" dirty="0" smtClean="0"/>
              <a:t>Time-critical </a:t>
            </a:r>
            <a:r>
              <a:rPr lang="en-US" altLang="en-US" dirty="0"/>
              <a:t>code is </a:t>
            </a:r>
            <a:r>
              <a:rPr lang="en-US" altLang="en-US" dirty="0" smtClean="0"/>
              <a:t>difficult:</a:t>
            </a:r>
          </a:p>
          <a:p>
            <a:pPr marL="896112" lvl="2" indent="-347472">
              <a:spcBef>
                <a:spcPts val="1500"/>
              </a:spcBef>
              <a:buFont typeface="+mj-lt"/>
              <a:buAutoNum type="alphaLcPeriod"/>
              <a:tabLst>
                <a:tab pos="804863" algn="l"/>
              </a:tabLst>
            </a:pPr>
            <a:r>
              <a:rPr lang="en-US" altLang="en-US" dirty="0" smtClean="0"/>
              <a:t>Costs </a:t>
            </a:r>
            <a:r>
              <a:rPr lang="en-US" altLang="en-US" dirty="0"/>
              <a:t>of nonlocal references </a:t>
            </a:r>
            <a:r>
              <a:rPr lang="en-US" altLang="en-US" dirty="0" smtClean="0"/>
              <a:t>are difficult </a:t>
            </a:r>
            <a:r>
              <a:rPr lang="en-US" altLang="en-US" dirty="0"/>
              <a:t>to </a:t>
            </a:r>
            <a:r>
              <a:rPr lang="en-US" altLang="en-US" dirty="0" smtClean="0"/>
              <a:t>determine</a:t>
            </a:r>
          </a:p>
          <a:p>
            <a:pPr marL="896112" lvl="2" indent="-347472">
              <a:spcBef>
                <a:spcPts val="1500"/>
              </a:spcBef>
              <a:buFont typeface="+mj-lt"/>
              <a:buAutoNum type="alphaLcPeriod"/>
              <a:tabLst>
                <a:tab pos="804863" algn="l"/>
              </a:tabLst>
            </a:pPr>
            <a:r>
              <a:rPr lang="en-US" altLang="en-US" dirty="0" smtClean="0"/>
              <a:t>Code </a:t>
            </a:r>
            <a:r>
              <a:rPr lang="en-US" altLang="en-US" dirty="0"/>
              <a:t>changes can change the </a:t>
            </a:r>
            <a:r>
              <a:rPr lang="en-US" altLang="en-US" dirty="0" smtClean="0"/>
              <a:t>nesting </a:t>
            </a:r>
            <a:r>
              <a:rPr lang="en-US" altLang="en-US" dirty="0"/>
              <a:t>depth, and therefore the cost</a:t>
            </a:r>
          </a:p>
        </p:txBody>
      </p:sp>
    </p:spTree>
    <p:extLst>
      <p:ext uri="{BB962C8B-B14F-4D97-AF65-F5344CB8AC3E}">
        <p14:creationId xmlns:p14="http://schemas.microsoft.com/office/powerpoint/2010/main" val="2053350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Blocks</a:t>
            </a:r>
            <a:endParaRPr lang="en-US" dirty="0"/>
          </a:p>
        </p:txBody>
      </p:sp>
      <p:sp>
        <p:nvSpPr>
          <p:cNvPr id="12" name="Content Placeholder 2"/>
          <p:cNvSpPr>
            <a:spLocks noGrp="1"/>
          </p:cNvSpPr>
          <p:nvPr>
            <p:ph sz="quarter" idx="13"/>
          </p:nvPr>
        </p:nvSpPr>
        <p:spPr>
          <a:xfrm>
            <a:off x="457200" y="1600199"/>
            <a:ext cx="8229600" cy="959183"/>
          </a:xfrm>
        </p:spPr>
        <p:txBody>
          <a:bodyPr/>
          <a:lstStyle/>
          <a:p>
            <a:pPr lvl="0" indent="-256032"/>
            <a:r>
              <a:rPr lang="en-US" altLang="en-US" sz="2200" dirty="0">
                <a:solidFill>
                  <a:srgbClr val="000000"/>
                </a:solidFill>
                <a:latin typeface="+mn-lt"/>
              </a:rPr>
              <a:t>Blocks are user-specified local scopes for variables</a:t>
            </a:r>
          </a:p>
          <a:p>
            <a:pPr lvl="0" indent="-256032"/>
            <a:r>
              <a:rPr lang="en-US" altLang="en-US" sz="2200" dirty="0">
                <a:solidFill>
                  <a:srgbClr val="000000"/>
                </a:solidFill>
                <a:latin typeface="+mn-lt"/>
              </a:rPr>
              <a:t>An example in </a:t>
            </a:r>
            <a:r>
              <a:rPr lang="en-US" altLang="en-US" sz="2200" dirty="0" smtClean="0">
                <a:solidFill>
                  <a:srgbClr val="000000"/>
                </a:solidFill>
                <a:latin typeface="+mn-lt"/>
              </a:rPr>
              <a:t>C</a:t>
            </a:r>
            <a:endParaRPr lang="en-US" altLang="en-US" sz="2200" dirty="0">
              <a:solidFill>
                <a:srgbClr val="000000"/>
              </a:solidFill>
              <a:latin typeface="+mn-lt"/>
            </a:endParaRPr>
          </a:p>
        </p:txBody>
      </p:sp>
      <p:pic>
        <p:nvPicPr>
          <p:cNvPr id="20" name="Picture 3" descr="Computer code. The code has 5 lines. Line 1. left brace I n t temp semicolon. Line 2, indented twice. t e m p equals list left bracket upper right bracket semicolon. Line 3, indented twice. list left bracket upper right bracket equals list left bracket lower right bracket semicolon. Line 4, indented twice. list left bracket lower right bracket equals t e m p semicolon. Line 5. right brace."/>
          <p:cNvPicPr>
            <a:picLocks noChangeAspect="1"/>
          </p:cNvPicPr>
          <p:nvPr/>
        </p:nvPicPr>
        <p:blipFill rotWithShape="1">
          <a:blip r:embed="rId2"/>
          <a:srcRect b="8016"/>
          <a:stretch/>
        </p:blipFill>
        <p:spPr>
          <a:xfrm>
            <a:off x="834888" y="2701043"/>
            <a:ext cx="5066215" cy="1615053"/>
          </a:xfrm>
          <a:prstGeom prst="rect">
            <a:avLst/>
          </a:prstGeom>
        </p:spPr>
      </p:pic>
      <p:sp>
        <p:nvSpPr>
          <p:cNvPr id="14" name="Content Placeholder 4"/>
          <p:cNvSpPr>
            <a:spLocks noGrp="1"/>
          </p:cNvSpPr>
          <p:nvPr>
            <p:ph sz="quarter" idx="14"/>
          </p:nvPr>
        </p:nvSpPr>
        <p:spPr>
          <a:xfrm>
            <a:off x="457200" y="4457757"/>
            <a:ext cx="8229600" cy="1724382"/>
          </a:xfrm>
        </p:spPr>
        <p:txBody>
          <a:bodyPr/>
          <a:lstStyle/>
          <a:p>
            <a:pPr lvl="0" indent="-256032"/>
            <a:r>
              <a:rPr lang="en-US" altLang="en-US" sz="2200" dirty="0">
                <a:solidFill>
                  <a:srgbClr val="000000"/>
                </a:solidFill>
                <a:latin typeface="+mn-lt"/>
              </a:rPr>
              <a:t>The lifetime of </a:t>
            </a:r>
            <a:r>
              <a:rPr lang="en-US" altLang="en-US" sz="2200" b="1" dirty="0">
                <a:solidFill>
                  <a:srgbClr val="000000"/>
                </a:solidFill>
                <a:latin typeface="Courier New" panose="02070309020205020404" pitchFamily="49" charset="0"/>
                <a:cs typeface="Courier New" panose="02070309020205020404" pitchFamily="49" charset="0"/>
              </a:rPr>
              <a:t>temp</a:t>
            </a:r>
            <a:r>
              <a:rPr lang="en-US" altLang="en-US" sz="2200" dirty="0">
                <a:solidFill>
                  <a:srgbClr val="000000"/>
                </a:solidFill>
              </a:rPr>
              <a:t> </a:t>
            </a:r>
            <a:r>
              <a:rPr lang="en-US" altLang="en-US" sz="2200" dirty="0">
                <a:solidFill>
                  <a:srgbClr val="000000"/>
                </a:solidFill>
                <a:latin typeface="+mn-lt"/>
              </a:rPr>
              <a:t>in the above example begins when control enters the block</a:t>
            </a:r>
          </a:p>
          <a:p>
            <a:pPr lvl="0" indent="-256032"/>
            <a:r>
              <a:rPr lang="en-US" altLang="en-US" sz="2200" dirty="0">
                <a:solidFill>
                  <a:srgbClr val="000000"/>
                </a:solidFill>
                <a:latin typeface="+mn-lt"/>
              </a:rPr>
              <a:t>An advantage of using a local variable like</a:t>
            </a:r>
            <a:r>
              <a:rPr lang="en-US" altLang="en-US" sz="2200" dirty="0">
                <a:solidFill>
                  <a:srgbClr val="000000"/>
                </a:solidFill>
              </a:rPr>
              <a:t> </a:t>
            </a:r>
            <a:r>
              <a:rPr lang="en-US" altLang="en-US" sz="2200" b="1" dirty="0">
                <a:solidFill>
                  <a:srgbClr val="000000"/>
                </a:solidFill>
                <a:latin typeface="Courier New" panose="02070309020205020404" pitchFamily="49" charset="0"/>
                <a:cs typeface="Courier New" panose="02070309020205020404" pitchFamily="49" charset="0"/>
              </a:rPr>
              <a:t>temp</a:t>
            </a:r>
            <a:r>
              <a:rPr lang="en-US" altLang="en-US" sz="2200" dirty="0">
                <a:solidFill>
                  <a:srgbClr val="000000"/>
                </a:solidFill>
              </a:rPr>
              <a:t> </a:t>
            </a:r>
            <a:r>
              <a:rPr lang="en-US" altLang="en-US" sz="2200" dirty="0">
                <a:solidFill>
                  <a:srgbClr val="000000"/>
                </a:solidFill>
                <a:latin typeface="+mn-lt"/>
              </a:rPr>
              <a:t>is that it cannot interfere with any other variable with the same </a:t>
            </a:r>
            <a:r>
              <a:rPr lang="en-US" altLang="en-US" sz="2200" dirty="0" smtClean="0">
                <a:solidFill>
                  <a:srgbClr val="000000"/>
                </a:solidFill>
                <a:latin typeface="+mn-lt"/>
              </a:rPr>
              <a:t>name</a:t>
            </a:r>
            <a:endParaRPr lang="en-US" altLang="en-US" sz="2200" dirty="0">
              <a:solidFill>
                <a:srgbClr val="000000"/>
              </a:solidFill>
              <a:latin typeface="+mn-lt"/>
            </a:endParaRPr>
          </a:p>
        </p:txBody>
      </p:sp>
    </p:spTree>
    <p:extLst>
      <p:ext uri="{BB962C8B-B14F-4D97-AF65-F5344CB8AC3E}">
        <p14:creationId xmlns:p14="http://schemas.microsoft.com/office/powerpoint/2010/main" val="553628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Implementing Blocks</a:t>
            </a:r>
            <a:endParaRPr lang="en-US" altLang="en-US" dirty="0" smtClean="0"/>
          </a:p>
        </p:txBody>
      </p:sp>
      <p:sp>
        <p:nvSpPr>
          <p:cNvPr id="7173" name="Content Placeholder 2"/>
          <p:cNvSpPr>
            <a:spLocks noGrp="1" noChangeArrowheads="1"/>
          </p:cNvSpPr>
          <p:nvPr>
            <p:ph type="body" idx="1"/>
          </p:nvPr>
        </p:nvSpPr>
        <p:spPr/>
        <p:txBody>
          <a:bodyPr/>
          <a:lstStyle/>
          <a:p>
            <a:r>
              <a:rPr lang="en-US" altLang="en-US" dirty="0" smtClean="0"/>
              <a:t>Two Methods:</a:t>
            </a:r>
          </a:p>
          <a:p>
            <a:pPr marL="429768" lvl="1" indent="-429768">
              <a:spcBef>
                <a:spcPts val="1500"/>
              </a:spcBef>
              <a:buFont typeface="+mj-lt"/>
              <a:buAutoNum type="arabicPeriod"/>
            </a:pPr>
            <a:r>
              <a:rPr lang="en-US" altLang="en-US" dirty="0" smtClean="0"/>
              <a:t>Treat blocks as parameter-less subprograms that are always called from the same location</a:t>
            </a:r>
          </a:p>
          <a:p>
            <a:pPr marL="740664" lvl="2" indent="-283464">
              <a:buFont typeface="Arial" panose="020B0604020202020204" pitchFamily="34" charset="0"/>
              <a:buChar char="─"/>
            </a:pPr>
            <a:r>
              <a:rPr lang="en-US" altLang="en-US" dirty="0" smtClean="0"/>
              <a:t>Every block has an activation record; an instance is created every time the block is executed</a:t>
            </a:r>
          </a:p>
          <a:p>
            <a:pPr marL="429768" lvl="1" indent="-429768">
              <a:spcBef>
                <a:spcPts val="1500"/>
              </a:spcBef>
              <a:buFont typeface="+mj-lt"/>
              <a:buAutoNum type="arabicPeriod"/>
            </a:pPr>
            <a:r>
              <a:rPr lang="en-US" altLang="en-US" dirty="0" smtClean="0"/>
              <a:t>Since the maximum storage required for a block can be statically determined, this amount of space can be allocated after the local variables in the activation record</a:t>
            </a:r>
            <a:endParaRPr lang="en-US" altLang="en-US" dirty="0"/>
          </a:p>
        </p:txBody>
      </p:sp>
    </p:spTree>
    <p:extLst>
      <p:ext uri="{BB962C8B-B14F-4D97-AF65-F5344CB8AC3E}">
        <p14:creationId xmlns:p14="http://schemas.microsoft.com/office/powerpoint/2010/main" val="1896966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Implementing Dynamic Scoping</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b="1" dirty="0"/>
              <a:t>Deep Access: </a:t>
            </a:r>
            <a:r>
              <a:rPr lang="en-US" altLang="en-US" dirty="0"/>
              <a:t>non-local references are found by searching the activation record instances on the dynamic </a:t>
            </a:r>
            <a:r>
              <a:rPr lang="en-US" altLang="en-US" dirty="0" smtClean="0"/>
              <a:t>chain</a:t>
            </a:r>
          </a:p>
          <a:p>
            <a:pPr lvl="1"/>
            <a:r>
              <a:rPr lang="en-US" altLang="en-US" dirty="0" smtClean="0"/>
              <a:t>Length </a:t>
            </a:r>
            <a:r>
              <a:rPr lang="en-US" altLang="en-US" dirty="0"/>
              <a:t>of the chain cannot be </a:t>
            </a:r>
            <a:r>
              <a:rPr lang="en-US" altLang="en-US" dirty="0" smtClean="0"/>
              <a:t>statically determined</a:t>
            </a:r>
          </a:p>
          <a:p>
            <a:pPr lvl="1"/>
            <a:r>
              <a:rPr lang="en-US" altLang="en-US" dirty="0" smtClean="0"/>
              <a:t>Every </a:t>
            </a:r>
            <a:r>
              <a:rPr lang="en-US" altLang="en-US" dirty="0"/>
              <a:t>activation record instance must </a:t>
            </a:r>
            <a:r>
              <a:rPr lang="en-US" altLang="en-US" dirty="0" smtClean="0"/>
              <a:t>have </a:t>
            </a:r>
            <a:r>
              <a:rPr lang="en-US" altLang="en-US" dirty="0"/>
              <a:t>variable names </a:t>
            </a:r>
          </a:p>
          <a:p>
            <a:pPr eaLnBrk="1" hangingPunct="1"/>
            <a:r>
              <a:rPr lang="en-US" altLang="en-US" b="1" dirty="0"/>
              <a:t>Shallow Access: </a:t>
            </a:r>
            <a:r>
              <a:rPr lang="en-US" altLang="en-US" dirty="0"/>
              <a:t>put locals in a central place</a:t>
            </a:r>
          </a:p>
          <a:p>
            <a:pPr lvl="1" eaLnBrk="1" hangingPunct="1"/>
            <a:r>
              <a:rPr lang="en-US" altLang="en-US" dirty="0"/>
              <a:t>One stack for each variable name </a:t>
            </a:r>
          </a:p>
          <a:p>
            <a:pPr lvl="1" eaLnBrk="1" hangingPunct="1"/>
            <a:r>
              <a:rPr lang="en-US" altLang="en-US" dirty="0"/>
              <a:t>Central table with an entry for each variable </a:t>
            </a:r>
            <a:r>
              <a:rPr lang="en-US" altLang="en-US" dirty="0" smtClean="0"/>
              <a:t>name</a:t>
            </a:r>
            <a:endParaRPr lang="en-US" altLang="en-US" dirty="0"/>
          </a:p>
        </p:txBody>
      </p:sp>
    </p:spTree>
    <p:extLst>
      <p:ext uri="{BB962C8B-B14F-4D97-AF65-F5344CB8AC3E}">
        <p14:creationId xmlns:p14="http://schemas.microsoft.com/office/powerpoint/2010/main" val="4206876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Using Shallow Access to Implement Dynamic Scoping</a:t>
            </a:r>
            <a:endParaRPr lang="en-US" dirty="0"/>
          </a:p>
        </p:txBody>
      </p:sp>
      <p:pic>
        <p:nvPicPr>
          <p:cNvPr id="5" name="Picture 2" descr="Computer code. The code has 17 lines. Line 1. void sub 3 left parenthesis right parenthesis left brace. Line 2, indented once. I n t x comma z semicolon. Line 3, indented once. x equals u plus v semicolon. Line 4, indented once. period period period. Line 5. right brace. Line 6. void sub 2 left parenthesis right parenthesis left brace. Line 7, indented once. I n t w comma x semicolon. Line 8, indented once. period period period. Line 9. right brace. Line 10. void sub 1 left parenthesis right parenthesis left brace. Line 11, indented once. I n t v comma w semicolon. Line 12, indented once. period period period. Line 13. right brace. Line 14. void main left parenthesis right parenthesis left brace. Line 15, indented once. I n t v comma u semicolon. Line 16, indented once. period period period. Line 17. right brace."/>
          <p:cNvPicPr>
            <a:picLocks noChangeAspect="1"/>
          </p:cNvPicPr>
          <p:nvPr/>
        </p:nvPicPr>
        <p:blipFill>
          <a:blip r:embed="rId2"/>
          <a:stretch>
            <a:fillRect/>
          </a:stretch>
        </p:blipFill>
        <p:spPr>
          <a:xfrm>
            <a:off x="1176385" y="1694578"/>
            <a:ext cx="1835055" cy="4328535"/>
          </a:xfrm>
          <a:prstGeom prst="rect">
            <a:avLst/>
          </a:prstGeom>
        </p:spPr>
      </p:pic>
      <p:pic>
        <p:nvPicPr>
          <p:cNvPr id="6" name="Picture 3" descr="A diagram indicating one method of using shallow access to implement dynamic scoping. There are five variable stacks attached adjacent to each other labeled, u, v, x, z and w. U variable stack implements only main function, v variable stack implements main and two sub 1 functions, x variable stack implement sub 2 and sub 3 functions, z variable stack implements only sub 3 function, and w variable stack implements two sub 1 functions and sub 2 function. The text reads below left parenthesis. The names in the stack cells indicate the program units of the variable declaration right parenthesi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0122" y="2438400"/>
            <a:ext cx="4267200"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127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Summary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r>
              <a:rPr lang="en-US" altLang="en-US" dirty="0"/>
              <a:t>Subprogram linkage semantics requires many action by the implementation</a:t>
            </a:r>
          </a:p>
          <a:p>
            <a:pPr eaLnBrk="1" hangingPunct="1"/>
            <a:r>
              <a:rPr lang="en-US" altLang="en-US" dirty="0"/>
              <a:t>Simple subprograms have relatively basic actions</a:t>
            </a:r>
          </a:p>
          <a:p>
            <a:pPr eaLnBrk="1" hangingPunct="1"/>
            <a:r>
              <a:rPr lang="en-US" altLang="en-US" dirty="0"/>
              <a:t>Stack-dynamic languages are more complex</a:t>
            </a:r>
          </a:p>
          <a:p>
            <a:pPr eaLnBrk="1" hangingPunct="1"/>
            <a:r>
              <a:rPr lang="en-US" altLang="en-US" dirty="0"/>
              <a:t>Subprograms with stack-dynamic local variables and nested subprograms have two components</a:t>
            </a:r>
          </a:p>
          <a:p>
            <a:pPr lvl="1" eaLnBrk="1" hangingPunct="1"/>
            <a:r>
              <a:rPr lang="en-US" altLang="en-US" dirty="0"/>
              <a:t>actual code</a:t>
            </a:r>
          </a:p>
          <a:p>
            <a:pPr lvl="1" eaLnBrk="1" hangingPunct="1"/>
            <a:r>
              <a:rPr lang="en-US" altLang="en-US" dirty="0"/>
              <a:t>activation </a:t>
            </a:r>
            <a:r>
              <a:rPr lang="en-US" altLang="en-US" dirty="0" smtClean="0"/>
              <a:t>record</a:t>
            </a:r>
            <a:endParaRPr lang="en-US" altLang="en-US" dirty="0"/>
          </a:p>
        </p:txBody>
      </p:sp>
    </p:spTree>
    <p:extLst>
      <p:ext uri="{BB962C8B-B14F-4D97-AF65-F5344CB8AC3E}">
        <p14:creationId xmlns:p14="http://schemas.microsoft.com/office/powerpoint/2010/main" val="3535925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Summary </a:t>
            </a:r>
            <a:r>
              <a:rPr lang="en-US" altLang="en-US" sz="2000" b="0" dirty="0" smtClean="0"/>
              <a:t>(2 </a:t>
            </a:r>
            <a:r>
              <a:rPr lang="en-US" altLang="en-US" sz="2000" b="0" dirty="0"/>
              <a:t>of 2)</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Activation record instances contain formal parameters and local variables among other things</a:t>
            </a:r>
          </a:p>
          <a:p>
            <a:pPr eaLnBrk="1" hangingPunct="1"/>
            <a:r>
              <a:rPr lang="en-US" altLang="en-US" dirty="0"/>
              <a:t>Static chains are the primary method of implementing accesses to non-local variables in static-scoped languages with nested subprograms</a:t>
            </a:r>
          </a:p>
          <a:p>
            <a:pPr eaLnBrk="1" hangingPunct="1"/>
            <a:r>
              <a:rPr lang="en-US" altLang="en-US" dirty="0"/>
              <a:t>Access to non-local variables in dynamic-scoped languages can be implemented by use of the dynamic chain or thru some central variable table method</a:t>
            </a:r>
          </a:p>
        </p:txBody>
      </p:sp>
    </p:spTree>
    <p:extLst>
      <p:ext uri="{BB962C8B-B14F-4D97-AF65-F5344CB8AC3E}">
        <p14:creationId xmlns:p14="http://schemas.microsoft.com/office/powerpoint/2010/main" val="12835709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 General Semantics of Calls and </a:t>
            </a:r>
            <a:r>
              <a:rPr lang="en-US" altLang="en-US" dirty="0" smtClean="0"/>
              <a:t>Returns </a:t>
            </a:r>
            <a:r>
              <a:rPr lang="en-US" altLang="en-US" sz="2000" b="0" dirty="0" smtClean="0"/>
              <a:t>(2 of 2)</a:t>
            </a:r>
          </a:p>
        </p:txBody>
      </p:sp>
      <p:sp>
        <p:nvSpPr>
          <p:cNvPr id="7173" name="Content Placeholder 2"/>
          <p:cNvSpPr>
            <a:spLocks noGrp="1" noChangeArrowheads="1"/>
          </p:cNvSpPr>
          <p:nvPr>
            <p:ph type="body" idx="1"/>
          </p:nvPr>
        </p:nvSpPr>
        <p:spPr/>
        <p:txBody>
          <a:bodyPr/>
          <a:lstStyle/>
          <a:p>
            <a:pPr eaLnBrk="1" hangingPunct="1"/>
            <a:r>
              <a:rPr lang="en-US" altLang="en-US" dirty="0"/>
              <a:t>General semantics of subprogram returns</a:t>
            </a:r>
            <a:r>
              <a:rPr lang="en-US" altLang="en-US" dirty="0" smtClean="0"/>
              <a:t>:</a:t>
            </a:r>
            <a:endParaRPr lang="en-US" altLang="en-US" dirty="0"/>
          </a:p>
          <a:p>
            <a:pPr lvl="1" eaLnBrk="1" hangingPunct="1"/>
            <a:r>
              <a:rPr lang="en-US" altLang="en-US" dirty="0"/>
              <a:t>In mode and </a:t>
            </a:r>
            <a:r>
              <a:rPr lang="en-US" altLang="en-US" dirty="0" err="1"/>
              <a:t>inout</a:t>
            </a:r>
            <a:r>
              <a:rPr lang="en-US" altLang="en-US" dirty="0"/>
              <a:t> mode parameters must have their values returned</a:t>
            </a:r>
          </a:p>
          <a:p>
            <a:pPr lvl="1" eaLnBrk="1" hangingPunct="1"/>
            <a:r>
              <a:rPr lang="en-US" altLang="en-US" dirty="0"/>
              <a:t>Deallocation of stack-dynamic locals</a:t>
            </a:r>
          </a:p>
          <a:p>
            <a:pPr lvl="1" eaLnBrk="1" hangingPunct="1"/>
            <a:r>
              <a:rPr lang="en-US" altLang="en-US" dirty="0"/>
              <a:t>Restore the execution status</a:t>
            </a:r>
          </a:p>
          <a:p>
            <a:pPr lvl="1" eaLnBrk="1" hangingPunct="1"/>
            <a:r>
              <a:rPr lang="en-US" altLang="en-US" dirty="0"/>
              <a:t>Return control to the </a:t>
            </a:r>
            <a:r>
              <a:rPr lang="en-US" altLang="en-US" dirty="0" smtClean="0"/>
              <a:t>caller</a:t>
            </a:r>
            <a:endParaRPr lang="en-US" altLang="en-US" dirty="0"/>
          </a:p>
        </p:txBody>
      </p:sp>
    </p:spTree>
    <p:extLst>
      <p:ext uri="{BB962C8B-B14F-4D97-AF65-F5344CB8AC3E}">
        <p14:creationId xmlns:p14="http://schemas.microsoft.com/office/powerpoint/2010/main" val="2123207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Implementing “Simple” </a:t>
            </a:r>
            <a:r>
              <a:rPr lang="en-US" altLang="en-US" dirty="0" smtClean="0"/>
              <a:t>Subprograms </a:t>
            </a:r>
            <a:r>
              <a:rPr lang="en-US" altLang="en-US" sz="2000" b="0" dirty="0" smtClean="0"/>
              <a:t>(1 of 3)</a:t>
            </a:r>
          </a:p>
        </p:txBody>
      </p:sp>
      <p:sp>
        <p:nvSpPr>
          <p:cNvPr id="7173" name="Content Placeholder 2"/>
          <p:cNvSpPr>
            <a:spLocks noGrp="1" noChangeArrowheads="1"/>
          </p:cNvSpPr>
          <p:nvPr>
            <p:ph type="body" idx="1"/>
          </p:nvPr>
        </p:nvSpPr>
        <p:spPr/>
        <p:txBody>
          <a:bodyPr/>
          <a:lstStyle/>
          <a:p>
            <a:pPr eaLnBrk="1" hangingPunct="1"/>
            <a:r>
              <a:rPr lang="en-US" altLang="en-US" dirty="0"/>
              <a:t>Call </a:t>
            </a:r>
            <a:r>
              <a:rPr lang="en-US" altLang="en-US" dirty="0" smtClean="0"/>
              <a:t>Semantics:</a:t>
            </a:r>
          </a:p>
          <a:p>
            <a:pPr lvl="1"/>
            <a:r>
              <a:rPr lang="en-US" altLang="en-US" dirty="0" smtClean="0"/>
              <a:t>Save </a:t>
            </a:r>
            <a:r>
              <a:rPr lang="en-US" altLang="en-US" dirty="0"/>
              <a:t>the execution status of the </a:t>
            </a:r>
            <a:r>
              <a:rPr lang="en-US" altLang="en-US" dirty="0" smtClean="0"/>
              <a:t>caller</a:t>
            </a:r>
          </a:p>
          <a:p>
            <a:pPr lvl="1"/>
            <a:r>
              <a:rPr lang="en-US" altLang="en-US" dirty="0" smtClean="0"/>
              <a:t>Pass </a:t>
            </a:r>
            <a:r>
              <a:rPr lang="en-US" altLang="en-US" dirty="0"/>
              <a:t>the </a:t>
            </a:r>
            <a:r>
              <a:rPr lang="en-US" altLang="en-US" dirty="0" smtClean="0"/>
              <a:t>parameters</a:t>
            </a:r>
          </a:p>
          <a:p>
            <a:pPr lvl="1"/>
            <a:r>
              <a:rPr lang="en-US" altLang="en-US" dirty="0" smtClean="0"/>
              <a:t>Pass </a:t>
            </a:r>
            <a:r>
              <a:rPr lang="en-US" altLang="en-US" dirty="0"/>
              <a:t>the return address to the </a:t>
            </a:r>
            <a:r>
              <a:rPr lang="en-US" altLang="en-US" dirty="0" smtClean="0"/>
              <a:t>called</a:t>
            </a:r>
          </a:p>
          <a:p>
            <a:pPr lvl="1"/>
            <a:r>
              <a:rPr lang="en-US" altLang="en-US" dirty="0" smtClean="0"/>
              <a:t>Transfer </a:t>
            </a:r>
            <a:r>
              <a:rPr lang="en-US" altLang="en-US" dirty="0"/>
              <a:t>control to the </a:t>
            </a:r>
            <a:r>
              <a:rPr lang="en-US" altLang="en-US" dirty="0" smtClean="0"/>
              <a:t>called</a:t>
            </a:r>
            <a:endParaRPr lang="en-US" altLang="en-US" dirty="0"/>
          </a:p>
        </p:txBody>
      </p:sp>
    </p:spTree>
    <p:extLst>
      <p:ext uri="{BB962C8B-B14F-4D97-AF65-F5344CB8AC3E}">
        <p14:creationId xmlns:p14="http://schemas.microsoft.com/office/powerpoint/2010/main" val="2782746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Implementing “Simple” </a:t>
            </a:r>
            <a:r>
              <a:rPr lang="en-US" altLang="en-US" dirty="0" smtClean="0"/>
              <a:t>Subprograms </a:t>
            </a:r>
            <a:r>
              <a:rPr lang="en-US" altLang="en-US" sz="2000" b="0" dirty="0" smtClean="0"/>
              <a:t>(2 of 3)</a:t>
            </a:r>
          </a:p>
        </p:txBody>
      </p:sp>
      <p:sp>
        <p:nvSpPr>
          <p:cNvPr id="7173" name="Content Placeholder 2"/>
          <p:cNvSpPr>
            <a:spLocks noGrp="1" noChangeArrowheads="1"/>
          </p:cNvSpPr>
          <p:nvPr>
            <p:ph type="body" idx="1"/>
          </p:nvPr>
        </p:nvSpPr>
        <p:spPr/>
        <p:txBody>
          <a:bodyPr/>
          <a:lstStyle/>
          <a:p>
            <a:pPr eaLnBrk="1" hangingPunct="1"/>
            <a:r>
              <a:rPr lang="en-US" altLang="en-US" sz="2200" dirty="0"/>
              <a:t>Return Semantics:</a:t>
            </a:r>
          </a:p>
          <a:p>
            <a:pPr lvl="1" eaLnBrk="1" hangingPunct="1"/>
            <a:r>
              <a:rPr lang="en-US" altLang="en-US" sz="2200" dirty="0"/>
              <a:t>If pass-by-value-result or out mode parameters are used, move the current values of those parameters to their corresponding actual parameters</a:t>
            </a:r>
          </a:p>
          <a:p>
            <a:pPr lvl="1" eaLnBrk="1" hangingPunct="1"/>
            <a:r>
              <a:rPr lang="en-US" altLang="en-US" sz="2200" dirty="0"/>
              <a:t>If it is a function, move the functional value to a place the caller can get it</a:t>
            </a:r>
          </a:p>
          <a:p>
            <a:pPr lvl="1" eaLnBrk="1" hangingPunct="1"/>
            <a:r>
              <a:rPr lang="en-US" altLang="en-US" sz="2200" dirty="0"/>
              <a:t>Restore the execution status of the caller</a:t>
            </a:r>
          </a:p>
          <a:p>
            <a:pPr lvl="1" eaLnBrk="1" hangingPunct="1"/>
            <a:r>
              <a:rPr lang="en-US" altLang="en-US" sz="2200" dirty="0"/>
              <a:t>Transfer control back to the </a:t>
            </a:r>
            <a:r>
              <a:rPr lang="en-US" altLang="en-US" sz="2200" dirty="0" smtClean="0"/>
              <a:t>caller</a:t>
            </a:r>
            <a:endParaRPr lang="en-US" altLang="en-US" sz="2200" dirty="0"/>
          </a:p>
          <a:p>
            <a:pPr eaLnBrk="1" hangingPunct="1"/>
            <a:r>
              <a:rPr lang="en-US" altLang="en-US" sz="2200" dirty="0"/>
              <a:t>Required storage: </a:t>
            </a:r>
          </a:p>
          <a:p>
            <a:pPr lvl="1" eaLnBrk="1" hangingPunct="1"/>
            <a:r>
              <a:rPr lang="en-US" altLang="en-US" sz="2200" dirty="0"/>
              <a:t>Status information, parameters, return address, return value for functions, temporaries</a:t>
            </a:r>
          </a:p>
        </p:txBody>
      </p:sp>
    </p:spTree>
    <p:extLst>
      <p:ext uri="{BB962C8B-B14F-4D97-AF65-F5344CB8AC3E}">
        <p14:creationId xmlns:p14="http://schemas.microsoft.com/office/powerpoint/2010/main" val="2014952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Implementing “Simple” </a:t>
            </a:r>
            <a:r>
              <a:rPr lang="en-US" altLang="en-US" dirty="0" smtClean="0"/>
              <a:t>Subprograms </a:t>
            </a:r>
            <a:r>
              <a:rPr lang="en-US" altLang="en-US" sz="2000" b="0" dirty="0" smtClean="0"/>
              <a:t>(3 of 3)</a:t>
            </a:r>
          </a:p>
        </p:txBody>
      </p:sp>
      <p:sp>
        <p:nvSpPr>
          <p:cNvPr id="7173" name="Content Placeholder 2"/>
          <p:cNvSpPr>
            <a:spLocks noGrp="1" noChangeArrowheads="1"/>
          </p:cNvSpPr>
          <p:nvPr>
            <p:ph type="body" idx="1"/>
          </p:nvPr>
        </p:nvSpPr>
        <p:spPr/>
        <p:txBody>
          <a:bodyPr/>
          <a:lstStyle/>
          <a:p>
            <a:pPr eaLnBrk="1" hangingPunct="1"/>
            <a:r>
              <a:rPr lang="en-US" altLang="en-US" dirty="0"/>
              <a:t>Two separate parts: the actual code and the non-code part (local variables and data that can change)</a:t>
            </a:r>
          </a:p>
          <a:p>
            <a:pPr eaLnBrk="1" hangingPunct="1"/>
            <a:r>
              <a:rPr lang="en-US" altLang="en-US" dirty="0"/>
              <a:t>The format, or layout, of the non-code part of an executing subprogram is called an </a:t>
            </a:r>
            <a:r>
              <a:rPr lang="en-US" altLang="en-US" b="1" dirty="0"/>
              <a:t>activation record</a:t>
            </a:r>
          </a:p>
          <a:p>
            <a:pPr eaLnBrk="1" hangingPunct="1"/>
            <a:r>
              <a:rPr lang="en-US" altLang="en-US" dirty="0"/>
              <a:t>An </a:t>
            </a:r>
            <a:r>
              <a:rPr lang="en-US" altLang="en-US" b="1" dirty="0"/>
              <a:t>activation record instance </a:t>
            </a:r>
            <a:r>
              <a:rPr lang="en-US" altLang="en-US" dirty="0"/>
              <a:t>is a concrete example of an activation record (the collection of data for a particular subprogram activation)</a:t>
            </a:r>
          </a:p>
        </p:txBody>
      </p:sp>
    </p:spTree>
    <p:extLst>
      <p:ext uri="{BB962C8B-B14F-4D97-AF65-F5344CB8AC3E}">
        <p14:creationId xmlns:p14="http://schemas.microsoft.com/office/powerpoint/2010/main" val="3650919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An Activation Record for “Simple” Subprograms</a:t>
            </a:r>
            <a:endParaRPr lang="en-US" dirty="0"/>
          </a:p>
        </p:txBody>
      </p:sp>
      <p:pic>
        <p:nvPicPr>
          <p:cNvPr id="10" name="Picture 2" descr="A diagram of an activation record for simple subprogram shows 3 blocks of storage, Local variables, Parameters, and Return addre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944" y="2071498"/>
            <a:ext cx="4382112" cy="2715004"/>
          </a:xfrm>
          <a:prstGeom prst="rect">
            <a:avLst/>
          </a:prstGeom>
        </p:spPr>
      </p:pic>
    </p:spTree>
    <p:extLst>
      <p:ext uri="{BB962C8B-B14F-4D97-AF65-F5344CB8AC3E}">
        <p14:creationId xmlns:p14="http://schemas.microsoft.com/office/powerpoint/2010/main" val="2793682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Code and Activation Records of a Program with “Simple” Subprograms</a:t>
            </a:r>
            <a:endParaRPr lang="en-US" dirty="0"/>
          </a:p>
        </p:txBody>
      </p:sp>
      <p:pic>
        <p:nvPicPr>
          <p:cNvPr id="2" name="Picture 2" descr="A diagram of the code and activation records of a program with simple Subprograms with 14 blocks of storage, divided between Data and Code. The first group, Data, contains 4 subgroups, MAIN, A, B, and C. MAIN group contains only one block, Local variables; A group contains three blocks, Local variables, Parameters, and Return address; B group contains three blocks, Local variables, Parameters and Return address; C group contains three blocks, Local variables, Parameters and Return address. The second group, Code, contains 4 subgroups, MAIN, A, B and C. Each group has empty slo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516" y="1610140"/>
            <a:ext cx="2392968" cy="4492488"/>
          </a:xfrm>
          <a:prstGeom prst="rect">
            <a:avLst/>
          </a:prstGeom>
        </p:spPr>
      </p:pic>
    </p:spTree>
    <p:extLst>
      <p:ext uri="{BB962C8B-B14F-4D97-AF65-F5344CB8AC3E}">
        <p14:creationId xmlns:p14="http://schemas.microsoft.com/office/powerpoint/2010/main" val="154446629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9B9563B-0449-45BC-92CD-DEF6112AFDAE}">
  <ds:schemaRefs>
    <ds:schemaRef ds:uri="http://schemas.microsoft.com/sharepoint/v3/contenttype/forms"/>
  </ds:schemaRefs>
</ds:datastoreItem>
</file>

<file path=customXml/itemProps3.xml><?xml version="1.0" encoding="utf-8"?>
<ds:datastoreItem xmlns:ds="http://schemas.openxmlformats.org/officeDocument/2006/customXml" ds:itemID="{3168B98B-D46B-4E1E-B6F3-9D4AA5F07D63}">
  <ds:schemaRefs>
    <ds:schemaRef ds:uri="http://schemas.microsoft.com/office/2006/metadata/properties"/>
    <ds:schemaRef ds:uri="http://purl.org/dc/dcmitype/"/>
    <ds:schemaRef ds:uri="http://www.w3.org/XML/1998/namespace"/>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8480</TotalTime>
  <Words>1549</Words>
  <Application>Microsoft Office PowerPoint</Application>
  <PresentationFormat>On-screen Show (4:3)</PresentationFormat>
  <Paragraphs>184</Paragraphs>
  <Slides>39</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Courier New</vt:lpstr>
      <vt:lpstr>Lucida Sans Unicode</vt:lpstr>
      <vt:lpstr>Noto Sans Symbols</vt:lpstr>
      <vt:lpstr>Times</vt:lpstr>
      <vt:lpstr>Times New Roman</vt:lpstr>
      <vt:lpstr>Verdana</vt:lpstr>
      <vt:lpstr>508 Lecture</vt:lpstr>
      <vt:lpstr>Concepts of Programming Languages</vt:lpstr>
      <vt:lpstr>Objectives</vt:lpstr>
      <vt:lpstr>The General Semantics of Calls and Returns (1 of 2)</vt:lpstr>
      <vt:lpstr>The General Semantics of Calls and Returns (2 of 2)</vt:lpstr>
      <vt:lpstr>Implementing “Simple” Subprograms (1 of 3)</vt:lpstr>
      <vt:lpstr>Implementing “Simple” Subprograms (2 of 3)</vt:lpstr>
      <vt:lpstr>Implementing “Simple” Subprograms (3 of 3)</vt:lpstr>
      <vt:lpstr>An Activation Record for “Simple” Subprograms</vt:lpstr>
      <vt:lpstr>Code and Activation Records of a Program with “Simple” Subprograms</vt:lpstr>
      <vt:lpstr>Implementing Subprograms with Stack-Dynamic Local Variables</vt:lpstr>
      <vt:lpstr>Typical Activation Record for a Language with Stack-Dynamic Local Variables</vt:lpstr>
      <vt:lpstr>Implementing Subprograms with Stack-Dynamic Local Variables: Activation Record</vt:lpstr>
      <vt:lpstr>An Example: C Function</vt:lpstr>
      <vt:lpstr>Revised Semantic Call/Return Actions (1 of 2)</vt:lpstr>
      <vt:lpstr>Revised Semantic Call/Return Actions (2 of 2)</vt:lpstr>
      <vt:lpstr>An Example Without Recursion (1 of 2)</vt:lpstr>
      <vt:lpstr>An Example Without Recursion (2 of 2)</vt:lpstr>
      <vt:lpstr>Dynamic Chain and Local Offset</vt:lpstr>
      <vt:lpstr>An Example With Recursion</vt:lpstr>
      <vt:lpstr>Activation Record for factorial</vt:lpstr>
      <vt:lpstr>Stacks for calls to factorial (1 of 2)</vt:lpstr>
      <vt:lpstr>Stacks for calls to factorial (2 of 2)</vt:lpstr>
      <vt:lpstr>Nested Subprograms</vt:lpstr>
      <vt:lpstr>Locating a Non-local Reference</vt:lpstr>
      <vt:lpstr>Static Scoping (1 of 2)</vt:lpstr>
      <vt:lpstr>Static Scoping (2 of 2)</vt:lpstr>
      <vt:lpstr>Example JavaScript Program (1 of 3)</vt:lpstr>
      <vt:lpstr>Example JavaScript Program (2 of 3)</vt:lpstr>
      <vt:lpstr>Example JavaScript Program (3 of 3)</vt:lpstr>
      <vt:lpstr>Stack Contents at Position 1</vt:lpstr>
      <vt:lpstr>Static Chain Maintenance</vt:lpstr>
      <vt:lpstr>Evaluation of Static Chains</vt:lpstr>
      <vt:lpstr>Blocks</vt:lpstr>
      <vt:lpstr>Implementing Blocks</vt:lpstr>
      <vt:lpstr>Implementing Dynamic Scoping</vt:lpstr>
      <vt:lpstr>Using Shallow Access to Implement Dynamic Scoping</vt:lpstr>
      <vt:lpstr>Summary (1 of 2)</vt:lpstr>
      <vt:lpstr>Summary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Pasupuleti, Rajeswari (Cognizant)</cp:lastModifiedBy>
  <cp:revision>257</cp:revision>
  <dcterms:modified xsi:type="dcterms:W3CDTF">2018-03-15T07:09:19Z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