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78"/>
  </p:notesMasterIdLst>
  <p:handoutMasterIdLst>
    <p:handoutMasterId r:id="rId79"/>
  </p:handoutMasterIdLst>
  <p:sldIdLst>
    <p:sldId id="412" r:id="rId5"/>
    <p:sldId id="414" r:id="rId6"/>
    <p:sldId id="706" r:id="rId7"/>
    <p:sldId id="870" r:id="rId8"/>
    <p:sldId id="796" r:id="rId9"/>
    <p:sldId id="797" r:id="rId10"/>
    <p:sldId id="798" r:id="rId11"/>
    <p:sldId id="799" r:id="rId12"/>
    <p:sldId id="800" r:id="rId13"/>
    <p:sldId id="801" r:id="rId14"/>
    <p:sldId id="802" r:id="rId15"/>
    <p:sldId id="803" r:id="rId16"/>
    <p:sldId id="804" r:id="rId17"/>
    <p:sldId id="805" r:id="rId18"/>
    <p:sldId id="806" r:id="rId19"/>
    <p:sldId id="858" r:id="rId20"/>
    <p:sldId id="807" r:id="rId21"/>
    <p:sldId id="808" r:id="rId22"/>
    <p:sldId id="809" r:id="rId23"/>
    <p:sldId id="871" r:id="rId24"/>
    <p:sldId id="810" r:id="rId25"/>
    <p:sldId id="811" r:id="rId26"/>
    <p:sldId id="812" r:id="rId27"/>
    <p:sldId id="813" r:id="rId28"/>
    <p:sldId id="814" r:id="rId29"/>
    <p:sldId id="815" r:id="rId30"/>
    <p:sldId id="816" r:id="rId31"/>
    <p:sldId id="817" r:id="rId32"/>
    <p:sldId id="818" r:id="rId33"/>
    <p:sldId id="819" r:id="rId34"/>
    <p:sldId id="820" r:id="rId35"/>
    <p:sldId id="859" r:id="rId36"/>
    <p:sldId id="822" r:id="rId37"/>
    <p:sldId id="860" r:id="rId38"/>
    <p:sldId id="824" r:id="rId39"/>
    <p:sldId id="825" r:id="rId40"/>
    <p:sldId id="826" r:id="rId41"/>
    <p:sldId id="869" r:id="rId42"/>
    <p:sldId id="872" r:id="rId43"/>
    <p:sldId id="828" r:id="rId44"/>
    <p:sldId id="861" r:id="rId45"/>
    <p:sldId id="862" r:id="rId46"/>
    <p:sldId id="863" r:id="rId47"/>
    <p:sldId id="864" r:id="rId48"/>
    <p:sldId id="832" r:id="rId49"/>
    <p:sldId id="833" r:id="rId50"/>
    <p:sldId id="834" r:id="rId51"/>
    <p:sldId id="865" r:id="rId52"/>
    <p:sldId id="836" r:id="rId53"/>
    <p:sldId id="837" r:id="rId54"/>
    <p:sldId id="838" r:id="rId55"/>
    <p:sldId id="839" r:id="rId56"/>
    <p:sldId id="866" r:id="rId57"/>
    <p:sldId id="873" r:id="rId58"/>
    <p:sldId id="874" r:id="rId59"/>
    <p:sldId id="875" r:id="rId60"/>
    <p:sldId id="844" r:id="rId61"/>
    <p:sldId id="876" r:id="rId62"/>
    <p:sldId id="845" r:id="rId63"/>
    <p:sldId id="877" r:id="rId64"/>
    <p:sldId id="846" r:id="rId65"/>
    <p:sldId id="847" r:id="rId66"/>
    <p:sldId id="848" r:id="rId67"/>
    <p:sldId id="849" r:id="rId68"/>
    <p:sldId id="850" r:id="rId69"/>
    <p:sldId id="868" r:id="rId70"/>
    <p:sldId id="852" r:id="rId71"/>
    <p:sldId id="853" r:id="rId72"/>
    <p:sldId id="854" r:id="rId73"/>
    <p:sldId id="855" r:id="rId74"/>
    <p:sldId id="856" r:id="rId75"/>
    <p:sldId id="878" r:id="rId76"/>
    <p:sldId id="857" r:id="rId7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08" autoAdjust="0"/>
    <p:restoredTop sz="86512" autoAdjust="0"/>
  </p:normalViewPr>
  <p:slideViewPr>
    <p:cSldViewPr snapToGrid="0" snapToObjects="1">
      <p:cViewPr varScale="1">
        <p:scale>
          <a:sx n="75" d="100"/>
          <a:sy n="75" d="100"/>
        </p:scale>
        <p:origin x="78" y="5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74327AB-570E-489D-940C-46CDC4CAC0AE}" type="slidenum">
              <a:rPr lang="en-US" altLang="en-US" sz="1200" smtClean="0"/>
              <a:pPr/>
              <a:t>12</a:t>
            </a:fld>
            <a:endParaRPr lang="en-US" alt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0933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D25C6F5-4D72-4E1C-88F5-0C4DBEDC2067}" type="slidenum">
              <a:rPr lang="en-US" altLang="en-US" sz="1200" smtClean="0"/>
              <a:pPr/>
              <a:t>13</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5302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E737C98-2812-42D0-8AAD-5AD0FE663970}" type="slidenum">
              <a:rPr lang="en-US" altLang="en-US" sz="1200" smtClean="0"/>
              <a:pPr/>
              <a:t>14</a:t>
            </a:fld>
            <a:endParaRPr lang="en-US" alt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51650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96FB580-686A-49C2-AEFF-9DF14BD398A3}" type="slidenum">
              <a:rPr lang="en-US" altLang="en-US" sz="1200" smtClean="0"/>
              <a:pPr/>
              <a:t>15</a:t>
            </a:fld>
            <a:endParaRPr lang="en-US" alt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97285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6E41B1E-2BF2-4357-B724-8D4E5DAEAC03}" type="slidenum">
              <a:rPr lang="en-US" altLang="en-US" sz="1200" smtClean="0"/>
              <a:pPr/>
              <a:t>17</a:t>
            </a:fld>
            <a:endParaRPr lang="en-US"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5601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B315778-0872-4C19-B805-9A6B3F4C73B8}" type="slidenum">
              <a:rPr lang="en-US" altLang="en-US" sz="1200" smtClean="0"/>
              <a:pPr/>
              <a:t>18</a:t>
            </a:fld>
            <a:endParaRPr lang="en-US"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1131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BECC4E9-8C75-4949-95A9-9A83E5F28C03}" type="slidenum">
              <a:rPr lang="en-US" altLang="en-US" sz="1200" smtClean="0"/>
              <a:pPr/>
              <a:t>19</a:t>
            </a:fld>
            <a:endParaRPr lang="en-US"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00599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BECC4E9-8C75-4949-95A9-9A83E5F28C03}" type="slidenum">
              <a:rPr lang="en-US" altLang="en-US" sz="1200" smtClean="0"/>
              <a:pPr/>
              <a:t>20</a:t>
            </a:fld>
            <a:endParaRPr lang="en-US"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21684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4FC5003-4670-4269-B72D-07CC076ED5B9}" type="slidenum">
              <a:rPr lang="en-US" altLang="en-US" sz="1200" smtClean="0"/>
              <a:pPr/>
              <a:t>21</a:t>
            </a:fld>
            <a:endParaRPr lang="en-US" alt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89529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19AE8C7-19D3-471C-A45B-52C027B4A569}" type="slidenum">
              <a:rPr lang="en-US" altLang="en-US" sz="1200" smtClean="0"/>
              <a:pPr/>
              <a:t>22</a:t>
            </a:fld>
            <a:endParaRPr lang="en-US" alt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2013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178188A-F4E3-40B8-A9DD-7D19A11B6E18}" type="slidenum">
              <a:rPr lang="en-US" altLang="en-US" sz="1200" smtClean="0"/>
              <a:pPr/>
              <a:t>24</a:t>
            </a:fld>
            <a:endParaRPr lang="en-US" alt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88136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E8FBEED-3494-4198-B229-8B3B2B0A9F7F}" type="slidenum">
              <a:rPr lang="en-US" altLang="en-US" sz="1200" smtClean="0"/>
              <a:pPr/>
              <a:t>26</a:t>
            </a:fld>
            <a:endParaRPr lang="en-US" alt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6384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4503682-5555-42C8-83FA-AB76F9A10284}" type="slidenum">
              <a:rPr lang="en-US" altLang="en-US" sz="1200" smtClean="0"/>
              <a:pPr/>
              <a:t>27</a:t>
            </a:fld>
            <a:endParaRPr lang="en-US" alt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36675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752CCBB-3DD1-4C03-BE0E-5F254A7969E3}" type="slidenum">
              <a:rPr lang="en-US" altLang="en-US" sz="1200" smtClean="0"/>
              <a:pPr/>
              <a:t>28</a:t>
            </a:fld>
            <a:endParaRPr lang="en-US" alt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70838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11A372C9-07FC-49E3-B2E5-501FD7C64DD0}" type="slidenum">
              <a:rPr lang="en-US" altLang="en-US" sz="1200" smtClean="0"/>
              <a:pPr/>
              <a:t>29</a:t>
            </a:fld>
            <a:endParaRPr lang="en-US" alt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96533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44F7099-722E-46E1-A7BB-99A958E71F03}" type="slidenum">
              <a:rPr lang="en-US" altLang="en-US" sz="1200" smtClean="0"/>
              <a:pPr/>
              <a:t>30</a:t>
            </a:fld>
            <a:endParaRPr lang="en-US" alt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50861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92C7EAB-45E3-442D-B243-2292D6F15AB0}" type="slidenum">
              <a:rPr lang="en-US" altLang="en-US" sz="1200" smtClean="0"/>
              <a:pPr/>
              <a:t>31</a:t>
            </a:fld>
            <a:endParaRPr lang="en-US" alt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64082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71DFDA1-89D2-43DA-A432-1C2E859EE74A}" type="slidenum">
              <a:rPr lang="en-US" altLang="en-US" sz="1200" smtClean="0"/>
              <a:pPr/>
              <a:t>33</a:t>
            </a:fld>
            <a:endParaRPr lang="en-US" alt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14920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7898557-39AD-4376-9DAC-3058A5A9945C}" type="slidenum">
              <a:rPr lang="en-US" altLang="en-US" sz="1200" smtClean="0"/>
              <a:pPr/>
              <a:t>35</a:t>
            </a:fld>
            <a:endParaRPr lang="en-US" alt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57543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C562F84-5D26-4648-A7EB-9949A65CD184}" type="slidenum">
              <a:rPr lang="en-US" altLang="en-US" sz="1200" smtClean="0"/>
              <a:pPr/>
              <a:t>47</a:t>
            </a:fld>
            <a:endParaRPr lang="en-US" alt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031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26342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A63FB0F-C690-4D3C-86DF-0685D1234B74}" type="slidenum">
              <a:rPr lang="en-US" altLang="en-US" sz="1200" smtClean="0"/>
              <a:pPr/>
              <a:t>49</a:t>
            </a:fld>
            <a:endParaRPr lang="en-US" alt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80531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5BECAEB-341D-4CFC-8D37-67B4AD5DE810}" type="slidenum">
              <a:rPr lang="en-US" altLang="en-US" sz="1200" smtClean="0"/>
              <a:pPr/>
              <a:t>50</a:t>
            </a:fld>
            <a:endParaRPr lang="en-US" alt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12979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2657D76-901A-4CBF-8330-1436ED9F86F7}" type="slidenum">
              <a:rPr lang="en-US" altLang="en-US" sz="1200" smtClean="0"/>
              <a:pPr/>
              <a:t>51</a:t>
            </a:fld>
            <a:endParaRPr lang="en-US" alt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81177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3137096-0F92-424C-A73D-A18A8112BE1E}" type="slidenum">
              <a:rPr lang="en-US" altLang="en-US" sz="1200" smtClean="0"/>
              <a:pPr/>
              <a:t>52</a:t>
            </a:fld>
            <a:endParaRPr lang="en-US" alt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09838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D95AA65-4373-4F9F-A48F-53278EE6C7AE}" type="slidenum">
              <a:rPr lang="en-US" altLang="en-US" sz="1200" smtClean="0"/>
              <a:pPr/>
              <a:t>57</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56389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D95AA65-4373-4F9F-A48F-53278EE6C7AE}" type="slidenum">
              <a:rPr lang="en-US" altLang="en-US" sz="1200" smtClean="0"/>
              <a:pPr/>
              <a:t>58</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72403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5DEE197-2C4E-440B-99D7-E81880A39F2A}" type="slidenum">
              <a:rPr lang="en-US" altLang="en-US" sz="1200" smtClean="0"/>
              <a:pPr/>
              <a:t>59</a:t>
            </a:fld>
            <a:endParaRPr lang="en-US" alt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62276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5DEE197-2C4E-440B-99D7-E81880A39F2A}" type="slidenum">
              <a:rPr lang="en-US" altLang="en-US" sz="1200" smtClean="0"/>
              <a:pPr/>
              <a:t>60</a:t>
            </a:fld>
            <a:endParaRPr lang="en-US" alt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94960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0ADCCDB-CF77-40D5-97AE-600AB1C3C2BC}" type="slidenum">
              <a:rPr lang="en-US" altLang="en-US" sz="1200" smtClean="0"/>
              <a:pPr/>
              <a:t>71</a:t>
            </a:fld>
            <a:endParaRPr lang="en-US" altLang="en-US" sz="120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73947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73</a:t>
            </a:fld>
            <a:endParaRPr lang="en-US"/>
          </a:p>
        </p:txBody>
      </p:sp>
    </p:spTree>
    <p:extLst>
      <p:ext uri="{BB962C8B-B14F-4D97-AF65-F5344CB8AC3E}">
        <p14:creationId xmlns:p14="http://schemas.microsoft.com/office/powerpoint/2010/main" val="3245752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14B59B2-046D-4398-A902-437944417D40}" type="slidenum">
              <a:rPr lang="en-US" altLang="en-US" sz="1200" smtClean="0"/>
              <a:pPr/>
              <a:t>5</a:t>
            </a:fld>
            <a:endParaRPr lang="en-US" alt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8972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75ADFA0-7827-4F81-9151-7E53C575047B}" type="slidenum">
              <a:rPr lang="en-US" altLang="en-US" sz="1200" smtClean="0"/>
              <a:pPr/>
              <a:t>6</a:t>
            </a:fld>
            <a:endParaRPr lang="en-US" altLang="en-US" sz="12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8972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01D97E5-E3B2-4E94-B31F-4DD4C3693490}" type="slidenum">
              <a:rPr lang="en-US" altLang="en-US" sz="1200" smtClean="0"/>
              <a:pPr/>
              <a:t>7</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8474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0FD463C-77FC-4F79-A477-16F7685D2939}" type="slidenum">
              <a:rPr lang="en-US" altLang="en-US" sz="1200" smtClean="0"/>
              <a:pPr/>
              <a:t>8</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1794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C3F2FCD-7C79-404A-808E-885D1F650429}" type="slidenum">
              <a:rPr lang="en-US" altLang="en-US" sz="1200" smtClean="0"/>
              <a:pPr/>
              <a:t>9</a:t>
            </a:fld>
            <a:endParaRPr lang="en-US" alt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4310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170EC49D-8025-4B8E-B98F-195483818E70}" type="slidenum">
              <a:rPr lang="en-US" altLang="en-US" sz="1200" smtClean="0"/>
              <a:pPr/>
              <a:t>11</a:t>
            </a:fld>
            <a:endParaRPr lang="en-US" alt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6455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thOb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779588"/>
            <a:ext cx="8291513" cy="1852612"/>
          </a:xfrm>
        </p:spPr>
        <p:txBody>
          <a:bodyPr/>
          <a:lstStyle/>
          <a:p>
            <a:pPr lvl="0"/>
            <a:endParaRPr lang="en-US" dirty="0"/>
          </a:p>
        </p:txBody>
      </p:sp>
      <p:sp>
        <p:nvSpPr>
          <p:cNvPr id="9" name="Content Placeholder 8"/>
          <p:cNvSpPr>
            <a:spLocks noGrp="1"/>
          </p:cNvSpPr>
          <p:nvPr>
            <p:ph sz="quarter" idx="14"/>
          </p:nvPr>
        </p:nvSpPr>
        <p:spPr>
          <a:xfrm>
            <a:off x="457200" y="3962400"/>
            <a:ext cx="8366125" cy="1227138"/>
          </a:xfrm>
        </p:spPr>
        <p:txBody>
          <a:bodyPr/>
          <a:lstStyle/>
          <a:p>
            <a:pPr lvl="0"/>
            <a:endParaRPr lang="en-US" dirty="0"/>
          </a:p>
        </p:txBody>
      </p:sp>
      <p:sp>
        <p:nvSpPr>
          <p:cNvPr id="11" name="Content Placeholder 10"/>
          <p:cNvSpPr>
            <a:spLocks noGrp="1"/>
          </p:cNvSpPr>
          <p:nvPr>
            <p:ph sz="quarter" idx="15"/>
          </p:nvPr>
        </p:nvSpPr>
        <p:spPr>
          <a:xfrm>
            <a:off x="5387975" y="4300538"/>
            <a:ext cx="658813" cy="519112"/>
          </a:xfrm>
        </p:spPr>
        <p:txBody>
          <a:bodyPr/>
          <a:lstStyle/>
          <a:p>
            <a:pPr lvl="0"/>
            <a:endParaRPr lang="en-US" dirty="0"/>
          </a:p>
        </p:txBody>
      </p:sp>
      <p:sp>
        <p:nvSpPr>
          <p:cNvPr id="13" name="Content Placeholder 12"/>
          <p:cNvSpPr>
            <a:spLocks noGrp="1"/>
          </p:cNvSpPr>
          <p:nvPr>
            <p:ph sz="quarter" idx="16"/>
          </p:nvPr>
        </p:nvSpPr>
        <p:spPr>
          <a:xfrm>
            <a:off x="457200" y="5494338"/>
            <a:ext cx="8366125" cy="454025"/>
          </a:xfrm>
        </p:spPr>
        <p:txBody>
          <a:bodyPr/>
          <a:lstStyle/>
          <a:p>
            <a:pPr lvl="0"/>
            <a:endParaRPr lang="en-US" dirty="0"/>
          </a:p>
        </p:txBody>
      </p:sp>
      <p:sp>
        <p:nvSpPr>
          <p:cNvPr id="12"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extLst>
      <p:ext uri="{BB962C8B-B14F-4D97-AF65-F5344CB8AC3E}">
        <p14:creationId xmlns:p14="http://schemas.microsoft.com/office/powerpoint/2010/main" val="38633792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9266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1"/>
            <a:ext cx="8229600" cy="64049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
        <p:nvSpPr>
          <p:cNvPr id="3" name="Content Placeholder 2"/>
          <p:cNvSpPr>
            <a:spLocks noGrp="1"/>
          </p:cNvSpPr>
          <p:nvPr>
            <p:ph sz="quarter" idx="13"/>
          </p:nvPr>
        </p:nvSpPr>
        <p:spPr>
          <a:xfrm>
            <a:off x="457200" y="2717800"/>
            <a:ext cx="8229600" cy="627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3822700"/>
            <a:ext cx="8229600" cy="782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4655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1"/>
            <a:ext cx="8229600" cy="64049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
        <p:nvSpPr>
          <p:cNvPr id="3" name="Content Placeholder 2"/>
          <p:cNvSpPr>
            <a:spLocks noGrp="1"/>
          </p:cNvSpPr>
          <p:nvPr>
            <p:ph sz="quarter" idx="13"/>
          </p:nvPr>
        </p:nvSpPr>
        <p:spPr>
          <a:xfrm>
            <a:off x="457200" y="2717800"/>
            <a:ext cx="8229600" cy="627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3822700"/>
            <a:ext cx="8229600" cy="782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5"/>
          </p:nvPr>
        </p:nvSpPr>
        <p:spPr>
          <a:xfrm>
            <a:off x="457200" y="4926013"/>
            <a:ext cx="8229600" cy="9064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5733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1"/>
            <a:ext cx="8229600" cy="26261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
        <p:nvSpPr>
          <p:cNvPr id="3" name="Content Placeholder 2"/>
          <p:cNvSpPr>
            <a:spLocks noGrp="1"/>
          </p:cNvSpPr>
          <p:nvPr>
            <p:ph sz="quarter" idx="13"/>
          </p:nvPr>
        </p:nvSpPr>
        <p:spPr>
          <a:xfrm>
            <a:off x="459728" y="1942306"/>
            <a:ext cx="8229600" cy="2080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2355913"/>
            <a:ext cx="8229600" cy="3913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5"/>
          </p:nvPr>
        </p:nvSpPr>
        <p:spPr>
          <a:xfrm>
            <a:off x="459728" y="2906519"/>
            <a:ext cx="8229600" cy="43804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6"/>
          </p:nvPr>
        </p:nvSpPr>
        <p:spPr>
          <a:xfrm>
            <a:off x="457200" y="3508375"/>
            <a:ext cx="8229600" cy="4699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7"/>
          </p:nvPr>
        </p:nvSpPr>
        <p:spPr>
          <a:xfrm>
            <a:off x="460375" y="4140200"/>
            <a:ext cx="8226425" cy="5969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8"/>
          </p:nvPr>
        </p:nvSpPr>
        <p:spPr>
          <a:xfrm>
            <a:off x="457200" y="4948238"/>
            <a:ext cx="8232775" cy="627062"/>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450105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738313"/>
            <a:ext cx="8232775" cy="21986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4241800"/>
            <a:ext cx="8232775" cy="16398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extLst>
      <p:ext uri="{BB962C8B-B14F-4D97-AF65-F5344CB8AC3E}">
        <p14:creationId xmlns:p14="http://schemas.microsoft.com/office/powerpoint/2010/main" val="270869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239963" y="6483350"/>
            <a:ext cx="6446837" cy="312738"/>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5751713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6" r:id="rId2"/>
    <p:sldLayoutId id="2147483667" r:id="rId3"/>
    <p:sldLayoutId id="2147483668" r:id="rId4"/>
    <p:sldLayoutId id="2147483664" r:id="rId5"/>
    <p:sldLayoutId id="2147483654" r:id="rId6"/>
    <p:sldLayoutId id="2147483655" r:id="rId7"/>
    <p:sldLayoutId id="2147483657" r:id="rId8"/>
    <p:sldLayoutId id="2147483660" r:id="rId9"/>
    <p:sldLayoutId id="2147483662" r:id="rId10"/>
    <p:sldLayoutId id="2147483663" r:id="rId11"/>
    <p:sldLayoutId id="2147483665" r:id="rId12"/>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5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wmf"/></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smtClean="0"/>
              <a:t>12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Support for</a:t>
            </a:r>
          </a:p>
          <a:p>
            <a:pPr eaLnBrk="1" hangingPunct="1"/>
            <a:r>
              <a:rPr lang="en-US" altLang="en-US" dirty="0"/>
              <a:t>Object-Oriented Programming</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2016, 2013, 2010 Pearson </a:t>
            </a:r>
            <a:r>
              <a:rPr lang="en-US" altLang="en-US" sz="1200" dirty="0">
                <a:latin typeface="Verdana"/>
                <a:ea typeface="Verdana" panose="020B0604030504040204" pitchFamily="34" charset="0"/>
                <a:cs typeface="Verdana" panose="020B0604030504040204" pitchFamily="34" charset="0"/>
              </a:rPr>
              <a:t>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Object-Oriented Concepts </a:t>
            </a:r>
            <a:r>
              <a:rPr lang="en-US" altLang="en-US" sz="2000" b="0" dirty="0" smtClean="0"/>
              <a:t>(4 </a:t>
            </a:r>
            <a:r>
              <a:rPr lang="en-US" altLang="en-US" sz="2000" b="0" dirty="0"/>
              <a:t>of 5)</a:t>
            </a:r>
            <a:endParaRPr lang="en-US" altLang="en-US" dirty="0" smtClean="0"/>
          </a:p>
        </p:txBody>
      </p:sp>
      <p:sp>
        <p:nvSpPr>
          <p:cNvPr id="20483" name="Content Placeholder 2"/>
          <p:cNvSpPr>
            <a:spLocks noGrp="1"/>
          </p:cNvSpPr>
          <p:nvPr>
            <p:ph idx="1"/>
          </p:nvPr>
        </p:nvSpPr>
        <p:spPr/>
        <p:txBody>
          <a:bodyPr/>
          <a:lstStyle/>
          <a:p>
            <a:r>
              <a:rPr lang="en-US" altLang="en-US" dirty="0" smtClean="0"/>
              <a:t>Three ways a class can differ from its parent:</a:t>
            </a:r>
          </a:p>
          <a:p>
            <a:pPr marL="432000" lvl="1" indent="-432000">
              <a:spcBef>
                <a:spcPts val="1500"/>
              </a:spcBef>
              <a:buClr>
                <a:schemeClr val="tx2"/>
              </a:buClr>
              <a:buFont typeface="+mj-lt"/>
              <a:buAutoNum type="arabicPeriod"/>
            </a:pPr>
            <a:r>
              <a:rPr lang="en-US" altLang="en-US" dirty="0" smtClean="0"/>
              <a:t>The subclass can add variables and/or methods to those inherited from the parent</a:t>
            </a:r>
          </a:p>
          <a:p>
            <a:pPr marL="432000" lvl="1" indent="-432000">
              <a:spcBef>
                <a:spcPts val="1500"/>
              </a:spcBef>
              <a:buClr>
                <a:schemeClr val="tx2"/>
              </a:buClr>
              <a:buFont typeface="+mj-lt"/>
              <a:buAutoNum type="arabicPeriod"/>
            </a:pPr>
            <a:r>
              <a:rPr lang="en-US" altLang="en-US" dirty="0" smtClean="0"/>
              <a:t>The subclass can modify the behavior of one or more of its inherited methods.</a:t>
            </a:r>
          </a:p>
          <a:p>
            <a:pPr marL="432000" lvl="1" indent="-432000">
              <a:spcBef>
                <a:spcPts val="1500"/>
              </a:spcBef>
              <a:buClr>
                <a:schemeClr val="tx2"/>
              </a:buClr>
              <a:buFont typeface="+mj-lt"/>
              <a:buAutoNum type="arabicPeriod"/>
            </a:pPr>
            <a:r>
              <a:rPr lang="en-US" altLang="en-US" dirty="0" smtClean="0"/>
              <a:t>The parent class can define some of its variables or methods to have private access, which means they will not be visible in the subclass</a:t>
            </a:r>
          </a:p>
        </p:txBody>
      </p:sp>
    </p:spTree>
    <p:extLst>
      <p:ext uri="{BB962C8B-B14F-4D97-AF65-F5344CB8AC3E}">
        <p14:creationId xmlns:p14="http://schemas.microsoft.com/office/powerpoint/2010/main" val="349024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noChangeArrowheads="1"/>
          </p:cNvSpPr>
          <p:nvPr>
            <p:ph type="title"/>
          </p:nvPr>
        </p:nvSpPr>
        <p:spPr/>
        <p:txBody>
          <a:bodyPr/>
          <a:lstStyle/>
          <a:p>
            <a:pPr eaLnBrk="1" hangingPunct="1"/>
            <a:r>
              <a:rPr lang="en-US" altLang="en-US" dirty="0" smtClean="0"/>
              <a:t>Object-Oriented Concepts </a:t>
            </a:r>
            <a:r>
              <a:rPr lang="en-US" altLang="en-US" sz="2000" b="0" dirty="0" smtClean="0"/>
              <a:t>(5 </a:t>
            </a:r>
            <a:r>
              <a:rPr lang="en-US" altLang="en-US" sz="2000" b="0" dirty="0"/>
              <a:t>of 5)</a:t>
            </a:r>
            <a:endParaRPr lang="en-US" altLang="en-US" dirty="0" smtClean="0"/>
          </a:p>
        </p:txBody>
      </p:sp>
      <p:sp>
        <p:nvSpPr>
          <p:cNvPr id="21509" name="Content Placeholder 2"/>
          <p:cNvSpPr>
            <a:spLocks noGrp="1" noChangeArrowheads="1"/>
          </p:cNvSpPr>
          <p:nvPr>
            <p:ph type="body" idx="1"/>
          </p:nvPr>
        </p:nvSpPr>
        <p:spPr>
          <a:xfrm>
            <a:off x="457200" y="1600199"/>
            <a:ext cx="8153400" cy="4714875"/>
          </a:xfrm>
        </p:spPr>
        <p:txBody>
          <a:bodyPr/>
          <a:lstStyle/>
          <a:p>
            <a:pPr eaLnBrk="1" hangingPunct="1"/>
            <a:r>
              <a:rPr lang="en-US" altLang="en-US" dirty="0" smtClean="0"/>
              <a:t>There are two kinds of variables in a class:</a:t>
            </a:r>
          </a:p>
          <a:p>
            <a:pPr lvl="1" eaLnBrk="1" hangingPunct="1"/>
            <a:r>
              <a:rPr lang="en-US" altLang="en-US" b="1" dirty="0" smtClean="0"/>
              <a:t>Class</a:t>
            </a:r>
            <a:r>
              <a:rPr lang="en-US" altLang="en-US" i="1" dirty="0" smtClean="0"/>
              <a:t> </a:t>
            </a:r>
            <a:r>
              <a:rPr lang="en-US" altLang="en-US" b="1" dirty="0" smtClean="0"/>
              <a:t>variables</a:t>
            </a:r>
            <a:r>
              <a:rPr lang="en-US" altLang="en-US" dirty="0" smtClean="0"/>
              <a:t> - one/class</a:t>
            </a:r>
          </a:p>
          <a:p>
            <a:pPr lvl="1" eaLnBrk="1" hangingPunct="1"/>
            <a:r>
              <a:rPr lang="en-US" altLang="en-US" b="1" dirty="0" smtClean="0"/>
              <a:t>Instance</a:t>
            </a:r>
            <a:r>
              <a:rPr lang="en-US" altLang="en-US" i="1" dirty="0" smtClean="0"/>
              <a:t> </a:t>
            </a:r>
            <a:r>
              <a:rPr lang="en-US" altLang="en-US" b="1" dirty="0" smtClean="0"/>
              <a:t>variables</a:t>
            </a:r>
            <a:r>
              <a:rPr lang="en-US" altLang="en-US" dirty="0" smtClean="0"/>
              <a:t> - one/object</a:t>
            </a:r>
          </a:p>
          <a:p>
            <a:pPr eaLnBrk="1" hangingPunct="1"/>
            <a:r>
              <a:rPr lang="en-US" altLang="en-US" dirty="0" smtClean="0"/>
              <a:t>There are two kinds of methods in a class:</a:t>
            </a:r>
          </a:p>
          <a:p>
            <a:pPr lvl="1" eaLnBrk="1" hangingPunct="1"/>
            <a:r>
              <a:rPr lang="en-US" altLang="en-US" b="1" dirty="0" smtClean="0"/>
              <a:t>Class</a:t>
            </a:r>
            <a:r>
              <a:rPr lang="en-US" altLang="en-US" i="1" dirty="0" smtClean="0"/>
              <a:t> </a:t>
            </a:r>
            <a:r>
              <a:rPr lang="en-US" altLang="en-US" b="1" dirty="0" smtClean="0"/>
              <a:t>methods</a:t>
            </a:r>
            <a:r>
              <a:rPr lang="en-US" altLang="en-US" dirty="0" smtClean="0"/>
              <a:t> - accept messages to the class</a:t>
            </a:r>
          </a:p>
          <a:p>
            <a:pPr lvl="1" eaLnBrk="1" hangingPunct="1"/>
            <a:r>
              <a:rPr lang="en-US" altLang="en-US" b="1" dirty="0" smtClean="0"/>
              <a:t>Instance</a:t>
            </a:r>
            <a:r>
              <a:rPr lang="en-US" altLang="en-US" i="1" dirty="0" smtClean="0"/>
              <a:t> </a:t>
            </a:r>
            <a:r>
              <a:rPr lang="en-US" altLang="en-US" b="1" dirty="0" smtClean="0"/>
              <a:t>methods</a:t>
            </a:r>
            <a:r>
              <a:rPr lang="en-US" altLang="en-US" dirty="0" smtClean="0"/>
              <a:t> - accept messages to objects</a:t>
            </a:r>
          </a:p>
          <a:p>
            <a:pPr eaLnBrk="1" hangingPunct="1"/>
            <a:r>
              <a:rPr lang="en-US" altLang="en-US" dirty="0" smtClean="0"/>
              <a:t>Single vs. Multiple Inheritance</a:t>
            </a:r>
          </a:p>
          <a:p>
            <a:pPr eaLnBrk="1" hangingPunct="1"/>
            <a:r>
              <a:rPr lang="en-US" altLang="en-US" dirty="0" smtClean="0"/>
              <a:t>One disadvantage of inheritance for reuse: </a:t>
            </a:r>
          </a:p>
          <a:p>
            <a:pPr lvl="1" eaLnBrk="1" hangingPunct="1"/>
            <a:r>
              <a:rPr lang="en-US" altLang="en-US" dirty="0" smtClean="0"/>
              <a:t>Creates interdependencies among classes that complicate maintenance</a:t>
            </a:r>
          </a:p>
        </p:txBody>
      </p:sp>
    </p:spTree>
    <p:extLst>
      <p:ext uri="{BB962C8B-B14F-4D97-AF65-F5344CB8AC3E}">
        <p14:creationId xmlns:p14="http://schemas.microsoft.com/office/powerpoint/2010/main" val="3048995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p:cNvSpPr>
            <a:spLocks noGrp="1" noChangeArrowheads="1"/>
          </p:cNvSpPr>
          <p:nvPr>
            <p:ph type="title"/>
          </p:nvPr>
        </p:nvSpPr>
        <p:spPr/>
        <p:txBody>
          <a:bodyPr/>
          <a:lstStyle/>
          <a:p>
            <a:pPr eaLnBrk="1" hangingPunct="1"/>
            <a:r>
              <a:rPr lang="en-US" altLang="en-US" dirty="0" smtClean="0"/>
              <a:t>Dynamic Binding</a:t>
            </a:r>
          </a:p>
        </p:txBody>
      </p:sp>
      <p:sp>
        <p:nvSpPr>
          <p:cNvPr id="23557" name="Content Placeholder 2"/>
          <p:cNvSpPr>
            <a:spLocks noGrp="1" noChangeArrowheads="1"/>
          </p:cNvSpPr>
          <p:nvPr>
            <p:ph type="body" idx="1"/>
          </p:nvPr>
        </p:nvSpPr>
        <p:spPr>
          <a:xfrm>
            <a:off x="457200" y="1600200"/>
            <a:ext cx="8153400" cy="3943350"/>
          </a:xfrm>
        </p:spPr>
        <p:txBody>
          <a:bodyPr/>
          <a:lstStyle/>
          <a:p>
            <a:pPr eaLnBrk="1" hangingPunct="1"/>
            <a:r>
              <a:rPr lang="en-US" altLang="en-US" dirty="0" smtClean="0"/>
              <a:t>A </a:t>
            </a:r>
            <a:r>
              <a:rPr lang="en-US" altLang="en-US" b="1" dirty="0" smtClean="0"/>
              <a:t>polymorphic</a:t>
            </a:r>
            <a:r>
              <a:rPr lang="en-US" altLang="en-US" i="1" dirty="0" smtClean="0"/>
              <a:t> </a:t>
            </a:r>
            <a:r>
              <a:rPr lang="en-US" altLang="en-US" b="1" dirty="0" smtClean="0"/>
              <a:t>variable</a:t>
            </a:r>
            <a:r>
              <a:rPr lang="en-US" altLang="en-US" dirty="0" smtClean="0"/>
              <a:t> can be defined in a class that is able to reference (or point to) objects of the class and objects of any of its descendants</a:t>
            </a:r>
          </a:p>
          <a:p>
            <a:pPr eaLnBrk="1" hangingPunct="1"/>
            <a:r>
              <a:rPr lang="en-US" altLang="en-US" dirty="0" smtClean="0"/>
              <a:t>When a class hierarchy includes classes that override methods and such methods are called through a polymorphic variable, the binding to the correct method will be dynamic</a:t>
            </a:r>
          </a:p>
          <a:p>
            <a:pPr eaLnBrk="1" hangingPunct="1"/>
            <a:r>
              <a:rPr lang="en-US" altLang="en-US" dirty="0" smtClean="0"/>
              <a:t>Allows software systems to be more easily extended during both development and maintenance</a:t>
            </a:r>
          </a:p>
        </p:txBody>
      </p:sp>
    </p:spTree>
    <p:extLst>
      <p:ext uri="{BB962C8B-B14F-4D97-AF65-F5344CB8AC3E}">
        <p14:creationId xmlns:p14="http://schemas.microsoft.com/office/powerpoint/2010/main" val="1902033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noChangeArrowheads="1"/>
          </p:cNvSpPr>
          <p:nvPr>
            <p:ph type="title"/>
          </p:nvPr>
        </p:nvSpPr>
        <p:spPr/>
        <p:txBody>
          <a:bodyPr/>
          <a:lstStyle/>
          <a:p>
            <a:pPr eaLnBrk="1" hangingPunct="1"/>
            <a:r>
              <a:rPr lang="en-US" altLang="en-US" dirty="0" smtClean="0"/>
              <a:t>Dynamic Binding Concepts</a:t>
            </a:r>
          </a:p>
        </p:txBody>
      </p:sp>
      <p:sp>
        <p:nvSpPr>
          <p:cNvPr id="25605" name="Content Placeholder 2"/>
          <p:cNvSpPr>
            <a:spLocks noGrp="1" noChangeArrowheads="1"/>
          </p:cNvSpPr>
          <p:nvPr>
            <p:ph type="body" idx="1"/>
          </p:nvPr>
        </p:nvSpPr>
        <p:spPr/>
        <p:txBody>
          <a:bodyPr/>
          <a:lstStyle/>
          <a:p>
            <a:pPr eaLnBrk="1" hangingPunct="1"/>
            <a:r>
              <a:rPr lang="en-US" altLang="en-US" dirty="0" smtClean="0"/>
              <a:t>An </a:t>
            </a:r>
            <a:r>
              <a:rPr lang="en-US" altLang="en-US" b="1" dirty="0" smtClean="0"/>
              <a:t>abstract</a:t>
            </a:r>
            <a:r>
              <a:rPr lang="en-US" altLang="en-US" i="1" dirty="0" smtClean="0"/>
              <a:t> </a:t>
            </a:r>
            <a:r>
              <a:rPr lang="en-US" altLang="en-US" b="1" dirty="0" smtClean="0"/>
              <a:t>method</a:t>
            </a:r>
            <a:r>
              <a:rPr lang="en-US" altLang="en-US" dirty="0" smtClean="0"/>
              <a:t> is one that does not include a definition (it only defines a protocol)</a:t>
            </a:r>
          </a:p>
          <a:p>
            <a:pPr eaLnBrk="1" hangingPunct="1"/>
            <a:r>
              <a:rPr lang="en-US" altLang="en-US" dirty="0" smtClean="0"/>
              <a:t>An </a:t>
            </a:r>
            <a:r>
              <a:rPr lang="en-US" altLang="en-US" b="1" dirty="0" smtClean="0"/>
              <a:t>abstract</a:t>
            </a:r>
            <a:r>
              <a:rPr lang="en-US" altLang="en-US" i="1" dirty="0" smtClean="0"/>
              <a:t> </a:t>
            </a:r>
            <a:r>
              <a:rPr lang="en-US" altLang="en-US" b="1" dirty="0" smtClean="0"/>
              <a:t>class</a:t>
            </a:r>
            <a:r>
              <a:rPr lang="en-US" altLang="en-US" dirty="0" smtClean="0"/>
              <a:t> is one that includes at least one virtual method</a:t>
            </a:r>
          </a:p>
          <a:p>
            <a:pPr eaLnBrk="1" hangingPunct="1"/>
            <a:r>
              <a:rPr lang="en-US" altLang="en-US" dirty="0" smtClean="0"/>
              <a:t>An abstract class cannot be instantiated</a:t>
            </a:r>
          </a:p>
        </p:txBody>
      </p:sp>
    </p:spTree>
    <p:extLst>
      <p:ext uri="{BB962C8B-B14F-4D97-AF65-F5344CB8AC3E}">
        <p14:creationId xmlns:p14="http://schemas.microsoft.com/office/powerpoint/2010/main" val="911132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1"/>
          <p:cNvSpPr>
            <a:spLocks noGrp="1" noChangeArrowheads="1"/>
          </p:cNvSpPr>
          <p:nvPr>
            <p:ph type="title"/>
          </p:nvPr>
        </p:nvSpPr>
        <p:spPr/>
        <p:txBody>
          <a:bodyPr/>
          <a:lstStyle/>
          <a:p>
            <a:pPr eaLnBrk="1" hangingPunct="1"/>
            <a:r>
              <a:rPr lang="en-US" altLang="en-US" dirty="0" smtClean="0"/>
              <a:t>Design Issues for </a:t>
            </a:r>
            <a:r>
              <a:rPr lang="en-US" altLang="en-US" dirty="0"/>
              <a:t>OOP</a:t>
            </a:r>
            <a:r>
              <a:rPr lang="en-US" altLang="en-US" dirty="0" smtClean="0"/>
              <a:t> Languages</a:t>
            </a:r>
          </a:p>
        </p:txBody>
      </p:sp>
      <p:sp>
        <p:nvSpPr>
          <p:cNvPr id="27653" name="Content Placeholder 2"/>
          <p:cNvSpPr>
            <a:spLocks noGrp="1" noChangeArrowheads="1"/>
          </p:cNvSpPr>
          <p:nvPr>
            <p:ph type="body" idx="1"/>
          </p:nvPr>
        </p:nvSpPr>
        <p:spPr/>
        <p:txBody>
          <a:bodyPr/>
          <a:lstStyle/>
          <a:p>
            <a:pPr eaLnBrk="1" hangingPunct="1"/>
            <a:r>
              <a:rPr lang="en-US" altLang="en-US" dirty="0" smtClean="0"/>
              <a:t>The Exclusivity of Objects</a:t>
            </a:r>
          </a:p>
          <a:p>
            <a:pPr eaLnBrk="1" hangingPunct="1"/>
            <a:r>
              <a:rPr lang="en-US" altLang="en-US" dirty="0" smtClean="0"/>
              <a:t>Are Subclasses Subtypes?</a:t>
            </a:r>
          </a:p>
          <a:p>
            <a:pPr eaLnBrk="1" hangingPunct="1"/>
            <a:r>
              <a:rPr lang="en-US" altLang="en-US" dirty="0" smtClean="0"/>
              <a:t>Single and Multiple Inheritance</a:t>
            </a:r>
          </a:p>
          <a:p>
            <a:pPr eaLnBrk="1" hangingPunct="1"/>
            <a:r>
              <a:rPr lang="en-US" altLang="en-US" dirty="0" smtClean="0"/>
              <a:t>Object Allocation and Deallocation</a:t>
            </a:r>
          </a:p>
          <a:p>
            <a:pPr eaLnBrk="1" hangingPunct="1"/>
            <a:r>
              <a:rPr lang="en-US" altLang="en-US" dirty="0" smtClean="0"/>
              <a:t>Dynamic and Static Binding</a:t>
            </a:r>
          </a:p>
          <a:p>
            <a:pPr eaLnBrk="1" hangingPunct="1"/>
            <a:r>
              <a:rPr lang="en-US" altLang="en-US" dirty="0" smtClean="0"/>
              <a:t>Nested Classes</a:t>
            </a:r>
          </a:p>
          <a:p>
            <a:pPr eaLnBrk="1" hangingPunct="1"/>
            <a:r>
              <a:rPr lang="en-US" altLang="en-US" dirty="0" smtClean="0"/>
              <a:t>Initialization of Objects</a:t>
            </a:r>
          </a:p>
        </p:txBody>
      </p:sp>
    </p:spTree>
    <p:extLst>
      <p:ext uri="{BB962C8B-B14F-4D97-AF65-F5344CB8AC3E}">
        <p14:creationId xmlns:p14="http://schemas.microsoft.com/office/powerpoint/2010/main" val="274354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itle 1"/>
          <p:cNvSpPr>
            <a:spLocks noGrp="1" noChangeArrowheads="1"/>
          </p:cNvSpPr>
          <p:nvPr>
            <p:ph type="title"/>
          </p:nvPr>
        </p:nvSpPr>
        <p:spPr/>
        <p:txBody>
          <a:bodyPr/>
          <a:lstStyle/>
          <a:p>
            <a:pPr eaLnBrk="1" hangingPunct="1"/>
            <a:r>
              <a:rPr lang="en-US" altLang="en-US" dirty="0" smtClean="0"/>
              <a:t>The Exclusivity of Objects </a:t>
            </a:r>
            <a:r>
              <a:rPr lang="en-US" altLang="en-US" sz="2000" b="0" dirty="0"/>
              <a:t>(1 of </a:t>
            </a:r>
            <a:r>
              <a:rPr lang="en-US" altLang="en-US" sz="2000" b="0" dirty="0" smtClean="0"/>
              <a:t>2)</a:t>
            </a:r>
            <a:endParaRPr lang="en-US" altLang="en-US" dirty="0" smtClean="0"/>
          </a:p>
        </p:txBody>
      </p:sp>
      <p:sp>
        <p:nvSpPr>
          <p:cNvPr id="29701" name="Content Placeholder 2"/>
          <p:cNvSpPr>
            <a:spLocks noGrp="1" noChangeArrowheads="1"/>
          </p:cNvSpPr>
          <p:nvPr>
            <p:ph type="body" idx="1"/>
          </p:nvPr>
        </p:nvSpPr>
        <p:spPr/>
        <p:txBody>
          <a:bodyPr/>
          <a:lstStyle/>
          <a:p>
            <a:pPr eaLnBrk="1" hangingPunct="1"/>
            <a:r>
              <a:rPr lang="en-US" altLang="en-US" dirty="0" smtClean="0"/>
              <a:t>Everything is an object</a:t>
            </a:r>
          </a:p>
          <a:p>
            <a:pPr lvl="1" eaLnBrk="1" hangingPunct="1"/>
            <a:r>
              <a:rPr lang="en-US" altLang="en-US" dirty="0" smtClean="0"/>
              <a:t>Advantage - elegance and purity</a:t>
            </a:r>
          </a:p>
          <a:p>
            <a:pPr lvl="1" eaLnBrk="1" hangingPunct="1"/>
            <a:r>
              <a:rPr lang="en-US" altLang="en-US" dirty="0" smtClean="0"/>
              <a:t>Disadvantage - slow operations on simple objects</a:t>
            </a:r>
          </a:p>
          <a:p>
            <a:pPr eaLnBrk="1" hangingPunct="1"/>
            <a:r>
              <a:rPr lang="en-US" altLang="en-US" dirty="0" smtClean="0"/>
              <a:t>Add objects to a complete typing system</a:t>
            </a:r>
          </a:p>
          <a:p>
            <a:pPr lvl="1" eaLnBrk="1" hangingPunct="1"/>
            <a:r>
              <a:rPr lang="en-US" altLang="en-US" dirty="0" smtClean="0"/>
              <a:t>Advantage - fast operations on simple objects</a:t>
            </a:r>
          </a:p>
          <a:p>
            <a:pPr lvl="1" eaLnBrk="1" hangingPunct="1"/>
            <a:r>
              <a:rPr lang="en-US" altLang="en-US" dirty="0" smtClean="0"/>
              <a:t>Disadvantage - results in a confusing type system (two kinds of entities)</a:t>
            </a:r>
          </a:p>
          <a:p>
            <a:pPr eaLnBrk="1" hangingPunct="1"/>
            <a:r>
              <a:rPr lang="en-US" altLang="en-US" dirty="0" smtClean="0"/>
              <a:t>Include an imperative-style typing system for primitives but make everything else objects</a:t>
            </a:r>
          </a:p>
        </p:txBody>
      </p:sp>
    </p:spTree>
    <p:extLst>
      <p:ext uri="{BB962C8B-B14F-4D97-AF65-F5344CB8AC3E}">
        <p14:creationId xmlns:p14="http://schemas.microsoft.com/office/powerpoint/2010/main" val="3077003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 Exclusivity of </a:t>
            </a:r>
            <a:r>
              <a:rPr lang="en-US" altLang="en-US" dirty="0" smtClean="0"/>
              <a:t>Objects </a:t>
            </a:r>
            <a:r>
              <a:rPr lang="en-US" altLang="en-US" sz="2000" b="0" dirty="0" smtClean="0"/>
              <a:t>(2 </a:t>
            </a:r>
            <a:r>
              <a:rPr lang="en-US" altLang="en-US" sz="2000" b="0" dirty="0"/>
              <a:t>of </a:t>
            </a:r>
            <a:r>
              <a:rPr lang="en-US" altLang="en-US" sz="2000" b="0" dirty="0" smtClean="0"/>
              <a:t>2)</a:t>
            </a:r>
            <a:endParaRPr lang="en-US" dirty="0"/>
          </a:p>
        </p:txBody>
      </p:sp>
      <p:sp>
        <p:nvSpPr>
          <p:cNvPr id="6" name="Content Placeholder 2"/>
          <p:cNvSpPr>
            <a:spLocks noGrp="1"/>
          </p:cNvSpPr>
          <p:nvPr>
            <p:ph type="body" idx="1"/>
          </p:nvPr>
        </p:nvSpPr>
        <p:spPr/>
        <p:txBody>
          <a:bodyPr/>
          <a:lstStyle/>
          <a:p>
            <a:pPr lvl="1" eaLnBrk="1" hangingPunct="1"/>
            <a:r>
              <a:rPr lang="en-US" altLang="en-US" dirty="0"/>
              <a:t>Advantage - fast operations on simple objects and a relatively small typing system</a:t>
            </a:r>
          </a:p>
          <a:p>
            <a:pPr lvl="1" eaLnBrk="1" hangingPunct="1"/>
            <a:r>
              <a:rPr lang="en-US" altLang="en-US" dirty="0"/>
              <a:t>Disadvantage - still some confusion because of the two type </a:t>
            </a:r>
            <a:r>
              <a:rPr lang="en-US" altLang="en-US" dirty="0" smtClean="0"/>
              <a:t>systems</a:t>
            </a:r>
            <a:endParaRPr lang="en-US" altLang="en-US" dirty="0"/>
          </a:p>
        </p:txBody>
      </p:sp>
    </p:spTree>
    <p:extLst>
      <p:ext uri="{BB962C8B-B14F-4D97-AF65-F5344CB8AC3E}">
        <p14:creationId xmlns:p14="http://schemas.microsoft.com/office/powerpoint/2010/main" val="356828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noChangeArrowheads="1"/>
          </p:cNvSpPr>
          <p:nvPr>
            <p:ph type="title"/>
          </p:nvPr>
        </p:nvSpPr>
        <p:spPr/>
        <p:txBody>
          <a:bodyPr/>
          <a:lstStyle/>
          <a:p>
            <a:pPr eaLnBrk="1" hangingPunct="1"/>
            <a:r>
              <a:rPr lang="en-US" altLang="en-US" dirty="0" smtClean="0"/>
              <a:t>Are Subclasses Subtypes?</a:t>
            </a:r>
          </a:p>
        </p:txBody>
      </p:sp>
      <p:sp>
        <p:nvSpPr>
          <p:cNvPr id="31749" name="Content Placeholder 2"/>
          <p:cNvSpPr>
            <a:spLocks noGrp="1" noChangeArrowheads="1"/>
          </p:cNvSpPr>
          <p:nvPr>
            <p:ph type="body" idx="1"/>
          </p:nvPr>
        </p:nvSpPr>
        <p:spPr>
          <a:xfrm>
            <a:off x="457200" y="1600200"/>
            <a:ext cx="8229600" cy="4648200"/>
          </a:xfrm>
        </p:spPr>
        <p:txBody>
          <a:bodyPr/>
          <a:lstStyle/>
          <a:p>
            <a:pPr eaLnBrk="1" hangingPunct="1"/>
            <a:r>
              <a:rPr lang="en-US" altLang="en-US" dirty="0" smtClean="0"/>
              <a:t>Does an “is-a” relationship hold between a parent class object and an object of the subclass?</a:t>
            </a:r>
          </a:p>
          <a:p>
            <a:pPr lvl="1" eaLnBrk="1" hangingPunct="1"/>
            <a:r>
              <a:rPr lang="en-US" altLang="en-US" dirty="0" smtClean="0"/>
              <a:t>If a derived class is-a parent class, then objects of the derived class must behave the same as the parent class object</a:t>
            </a:r>
          </a:p>
          <a:p>
            <a:pPr eaLnBrk="1" hangingPunct="1"/>
            <a:r>
              <a:rPr lang="en-US" altLang="en-US" dirty="0" smtClean="0"/>
              <a:t>A derived class is a subtype if it has an is-a relationship with its parent class</a:t>
            </a:r>
          </a:p>
          <a:p>
            <a:pPr lvl="1" eaLnBrk="1" hangingPunct="1"/>
            <a:r>
              <a:rPr lang="en-US" altLang="en-US" dirty="0" smtClean="0"/>
              <a:t>Subclass can only add variables and methods and override inherited methods in “compatible” ways</a:t>
            </a:r>
          </a:p>
          <a:p>
            <a:pPr eaLnBrk="1" hangingPunct="1"/>
            <a:r>
              <a:rPr lang="en-US" altLang="en-US" dirty="0" smtClean="0"/>
              <a:t>Subclasses inherit implementation; subtypes inherit interface and behavior</a:t>
            </a:r>
          </a:p>
        </p:txBody>
      </p:sp>
    </p:spTree>
    <p:extLst>
      <p:ext uri="{BB962C8B-B14F-4D97-AF65-F5344CB8AC3E}">
        <p14:creationId xmlns:p14="http://schemas.microsoft.com/office/powerpoint/2010/main" val="1162393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itle 1"/>
          <p:cNvSpPr>
            <a:spLocks noGrp="1" noChangeArrowheads="1"/>
          </p:cNvSpPr>
          <p:nvPr>
            <p:ph type="title"/>
          </p:nvPr>
        </p:nvSpPr>
        <p:spPr/>
        <p:txBody>
          <a:bodyPr/>
          <a:lstStyle/>
          <a:p>
            <a:pPr eaLnBrk="1" hangingPunct="1"/>
            <a:r>
              <a:rPr lang="en-US" altLang="en-US" dirty="0" smtClean="0"/>
              <a:t>Single and Multiple Inheritance</a:t>
            </a:r>
          </a:p>
        </p:txBody>
      </p:sp>
      <p:sp>
        <p:nvSpPr>
          <p:cNvPr id="33797" name="Content Placeholder 2"/>
          <p:cNvSpPr>
            <a:spLocks noGrp="1" noChangeArrowheads="1"/>
          </p:cNvSpPr>
          <p:nvPr>
            <p:ph type="body" idx="1"/>
          </p:nvPr>
        </p:nvSpPr>
        <p:spPr/>
        <p:txBody>
          <a:bodyPr/>
          <a:lstStyle/>
          <a:p>
            <a:pPr eaLnBrk="1" hangingPunct="1"/>
            <a:r>
              <a:rPr lang="en-US" altLang="en-US" dirty="0" smtClean="0"/>
              <a:t>Multiple inheritance allows a new class to inherit from two or more classes</a:t>
            </a:r>
          </a:p>
          <a:p>
            <a:pPr eaLnBrk="1" hangingPunct="1"/>
            <a:r>
              <a:rPr lang="en-US" altLang="en-US" dirty="0" smtClean="0"/>
              <a:t>Disadvantages of multiple inheritance:</a:t>
            </a:r>
          </a:p>
          <a:p>
            <a:pPr lvl="1" eaLnBrk="1" hangingPunct="1"/>
            <a:r>
              <a:rPr lang="en-US" altLang="en-US" dirty="0" smtClean="0"/>
              <a:t>Language and implementation complexity (in part due to name collisions)</a:t>
            </a:r>
          </a:p>
          <a:p>
            <a:pPr lvl="1" eaLnBrk="1" hangingPunct="1"/>
            <a:r>
              <a:rPr lang="en-US" altLang="en-US" dirty="0" smtClean="0"/>
              <a:t>Potential inefficiency - dynamic binding costs more with multiple inheritance (but not much)</a:t>
            </a:r>
          </a:p>
          <a:p>
            <a:pPr eaLnBrk="1" hangingPunct="1"/>
            <a:r>
              <a:rPr lang="en-US" altLang="en-US" dirty="0" smtClean="0"/>
              <a:t>Advantage: </a:t>
            </a:r>
          </a:p>
          <a:p>
            <a:pPr lvl="1" eaLnBrk="1" hangingPunct="1"/>
            <a:r>
              <a:rPr lang="en-US" altLang="en-US" dirty="0" smtClean="0"/>
              <a:t>Sometimes it is quite convenient and valuable</a:t>
            </a:r>
          </a:p>
        </p:txBody>
      </p:sp>
    </p:spTree>
    <p:extLst>
      <p:ext uri="{BB962C8B-B14F-4D97-AF65-F5344CB8AC3E}">
        <p14:creationId xmlns:p14="http://schemas.microsoft.com/office/powerpoint/2010/main" val="1305605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itle 1"/>
          <p:cNvSpPr>
            <a:spLocks noGrp="1" noChangeArrowheads="1"/>
          </p:cNvSpPr>
          <p:nvPr>
            <p:ph type="title"/>
          </p:nvPr>
        </p:nvSpPr>
        <p:spPr/>
        <p:txBody>
          <a:bodyPr/>
          <a:lstStyle/>
          <a:p>
            <a:pPr eaLnBrk="1" hangingPunct="1"/>
            <a:r>
              <a:rPr lang="en-US" altLang="en-US" dirty="0" smtClean="0"/>
              <a:t>Allocation and DeAllocation of Objects</a:t>
            </a:r>
            <a:br>
              <a:rPr lang="en-US" altLang="en-US" dirty="0" smtClean="0"/>
            </a:br>
            <a:r>
              <a:rPr lang="en-US" altLang="en-US" sz="2000" b="0" dirty="0" smtClean="0"/>
              <a:t>(1 of 2)</a:t>
            </a:r>
          </a:p>
        </p:txBody>
      </p:sp>
      <p:sp>
        <p:nvSpPr>
          <p:cNvPr id="35845" name="Content Placeholder 2"/>
          <p:cNvSpPr>
            <a:spLocks noGrp="1" noChangeArrowheads="1"/>
          </p:cNvSpPr>
          <p:nvPr>
            <p:ph type="body" idx="1"/>
          </p:nvPr>
        </p:nvSpPr>
        <p:spPr>
          <a:xfrm>
            <a:off x="457200" y="1600201"/>
            <a:ext cx="8229600" cy="3962400"/>
          </a:xfrm>
        </p:spPr>
        <p:txBody>
          <a:bodyPr/>
          <a:lstStyle/>
          <a:p>
            <a:pPr eaLnBrk="1" hangingPunct="1"/>
            <a:r>
              <a:rPr lang="en-US" altLang="en-US" dirty="0" smtClean="0"/>
              <a:t>From where are objects allocated?</a:t>
            </a:r>
          </a:p>
          <a:p>
            <a:pPr lvl="1" eaLnBrk="1" hangingPunct="1"/>
            <a:r>
              <a:rPr lang="en-US" altLang="en-US" dirty="0" smtClean="0"/>
              <a:t>If they behave line the </a:t>
            </a:r>
            <a:r>
              <a:rPr lang="en-US" altLang="en-US" dirty="0"/>
              <a:t>A</a:t>
            </a:r>
            <a:r>
              <a:rPr lang="en-US" altLang="en-US" sz="100" dirty="0"/>
              <a:t> </a:t>
            </a:r>
            <a:r>
              <a:rPr lang="en-US" altLang="en-US" dirty="0"/>
              <a:t>D</a:t>
            </a:r>
            <a:r>
              <a:rPr lang="en-US" altLang="en-US" sz="100" dirty="0"/>
              <a:t> </a:t>
            </a:r>
            <a:r>
              <a:rPr lang="en-US" altLang="en-US" dirty="0"/>
              <a:t>Ts</a:t>
            </a:r>
            <a:r>
              <a:rPr lang="en-US" altLang="en-US" dirty="0" smtClean="0"/>
              <a:t>, they can be allocated from anywhere</a:t>
            </a:r>
          </a:p>
          <a:p>
            <a:pPr lvl="2" eaLnBrk="1" hangingPunct="1"/>
            <a:r>
              <a:rPr lang="en-US" altLang="en-US" dirty="0" smtClean="0"/>
              <a:t>Allocated from the run-time stack</a:t>
            </a:r>
          </a:p>
          <a:p>
            <a:pPr lvl="2" eaLnBrk="1" hangingPunct="1"/>
            <a:r>
              <a:rPr lang="en-US" altLang="en-US" dirty="0" smtClean="0"/>
              <a:t>Explicitly create on the heap (via </a:t>
            </a:r>
            <a:r>
              <a:rPr lang="en-US" altLang="en-US" dirty="0" smtClean="0">
                <a:latin typeface="Courier New" panose="02070309020205020404" pitchFamily="49" charset="0"/>
                <a:cs typeface="Courier New" panose="02070309020205020404" pitchFamily="49" charset="0"/>
              </a:rPr>
              <a:t>new</a:t>
            </a:r>
            <a:r>
              <a:rPr lang="en-US" altLang="en-US" dirty="0" smtClean="0"/>
              <a:t>)</a:t>
            </a:r>
          </a:p>
          <a:p>
            <a:pPr lvl="1" eaLnBrk="1" hangingPunct="1"/>
            <a:r>
              <a:rPr lang="en-US" altLang="en-US" dirty="0" smtClean="0"/>
              <a:t>If they are all heap-dynamic, references can be uniform thru a pointer or reference variable</a:t>
            </a:r>
          </a:p>
          <a:p>
            <a:pPr lvl="2" eaLnBrk="1" hangingPunct="1"/>
            <a:r>
              <a:rPr lang="en-US" altLang="en-US" dirty="0" smtClean="0"/>
              <a:t>Simplifies assignment - dereferencing can be implicit</a:t>
            </a:r>
          </a:p>
        </p:txBody>
      </p:sp>
    </p:spTree>
    <p:extLst>
      <p:ext uri="{BB962C8B-B14F-4D97-AF65-F5344CB8AC3E}">
        <p14:creationId xmlns:p14="http://schemas.microsoft.com/office/powerpoint/2010/main" val="2214167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(1 of 2)</a:t>
            </a:r>
          </a:p>
        </p:txBody>
      </p:sp>
      <p:sp>
        <p:nvSpPr>
          <p:cNvPr id="7173"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12.1 </a:t>
            </a:r>
            <a:r>
              <a:rPr lang="en-US" altLang="en-US" dirty="0" smtClean="0"/>
              <a:t>Introduction</a:t>
            </a:r>
            <a:endParaRPr lang="en-US" altLang="en-US" dirty="0"/>
          </a:p>
          <a:p>
            <a:pPr marL="0" indent="0">
              <a:lnSpc>
                <a:spcPct val="90000"/>
              </a:lnSpc>
              <a:buNone/>
            </a:pPr>
            <a:r>
              <a:rPr lang="en-US" altLang="en-US" b="1" dirty="0" smtClean="0">
                <a:solidFill>
                  <a:schemeClr val="tx2"/>
                </a:solidFill>
              </a:rPr>
              <a:t>12.2 </a:t>
            </a:r>
            <a:r>
              <a:rPr lang="en-US" altLang="en-US" dirty="0"/>
              <a:t>Object-Oriented </a:t>
            </a:r>
            <a:r>
              <a:rPr lang="en-US" altLang="en-US" dirty="0" smtClean="0"/>
              <a:t>Programming</a:t>
            </a:r>
            <a:endParaRPr lang="en-US" altLang="en-US" dirty="0"/>
          </a:p>
          <a:p>
            <a:pPr marL="0" indent="0">
              <a:lnSpc>
                <a:spcPct val="90000"/>
              </a:lnSpc>
              <a:buNone/>
            </a:pPr>
            <a:r>
              <a:rPr lang="en-US" altLang="en-US" b="1" dirty="0" smtClean="0">
                <a:solidFill>
                  <a:schemeClr val="tx2"/>
                </a:solidFill>
              </a:rPr>
              <a:t>12.3 </a:t>
            </a:r>
            <a:r>
              <a:rPr lang="en-US" altLang="en-US" dirty="0"/>
              <a:t>Design Issues for Object-Oriented </a:t>
            </a:r>
            <a:r>
              <a:rPr lang="en-US" altLang="en-US" dirty="0" smtClean="0"/>
              <a:t>Languages</a:t>
            </a:r>
            <a:endParaRPr lang="en-US" altLang="en-US" dirty="0"/>
          </a:p>
          <a:p>
            <a:pPr marL="0" indent="0">
              <a:lnSpc>
                <a:spcPct val="90000"/>
              </a:lnSpc>
              <a:buNone/>
            </a:pPr>
            <a:r>
              <a:rPr lang="en-US" altLang="en-US" b="1" dirty="0" smtClean="0">
                <a:solidFill>
                  <a:schemeClr val="tx2"/>
                </a:solidFill>
              </a:rPr>
              <a:t>12.4 </a:t>
            </a:r>
            <a:r>
              <a:rPr lang="en-US" altLang="en-US" dirty="0"/>
              <a:t>Support for Object-Oriented Programming in </a:t>
            </a:r>
            <a:r>
              <a:rPr lang="en-US" altLang="en-US" dirty="0" smtClean="0"/>
              <a:t>Smalltalk</a:t>
            </a:r>
            <a:endParaRPr lang="en-US" altLang="en-US" dirty="0"/>
          </a:p>
          <a:p>
            <a:pPr marL="0" indent="0">
              <a:lnSpc>
                <a:spcPct val="90000"/>
              </a:lnSpc>
              <a:buNone/>
            </a:pPr>
            <a:r>
              <a:rPr lang="en-US" altLang="en-US" b="1" dirty="0" smtClean="0">
                <a:solidFill>
                  <a:schemeClr val="tx2"/>
                </a:solidFill>
              </a:rPr>
              <a:t>12.5 </a:t>
            </a:r>
            <a:r>
              <a:rPr lang="en-US" altLang="en-US" dirty="0"/>
              <a:t>Support for Object-Oriented Programming in C</a:t>
            </a:r>
            <a:r>
              <a:rPr lang="en-US" altLang="en-US" dirty="0" smtClean="0"/>
              <a:t>++</a:t>
            </a:r>
          </a:p>
          <a:p>
            <a:pPr marL="0" indent="0">
              <a:lnSpc>
                <a:spcPct val="90000"/>
              </a:lnSpc>
              <a:buNone/>
            </a:pPr>
            <a:r>
              <a:rPr lang="en-US" altLang="en-US" b="1" dirty="0" smtClean="0">
                <a:solidFill>
                  <a:schemeClr val="tx2"/>
                </a:solidFill>
              </a:rPr>
              <a:t>12.6 </a:t>
            </a:r>
            <a:r>
              <a:rPr lang="en-US" altLang="en-US" dirty="0"/>
              <a:t>Support for Object-Oriented Programming in </a:t>
            </a:r>
            <a:r>
              <a:rPr lang="en-US" altLang="en-US" dirty="0" smtClean="0"/>
              <a:t>Objective-C</a:t>
            </a:r>
            <a:endParaRPr lang="en-US" altLang="en-US" dirty="0"/>
          </a:p>
          <a:p>
            <a:pPr marL="0" indent="0">
              <a:lnSpc>
                <a:spcPct val="90000"/>
              </a:lnSpc>
              <a:buNone/>
            </a:pPr>
            <a:r>
              <a:rPr lang="en-US" altLang="en-US" b="1" dirty="0" smtClean="0">
                <a:solidFill>
                  <a:schemeClr val="tx2"/>
                </a:solidFill>
              </a:rPr>
              <a:t>12.7 </a:t>
            </a:r>
            <a:r>
              <a:rPr lang="en-US" altLang="en-US" dirty="0"/>
              <a:t>Support for Object-Oriented Programming in </a:t>
            </a:r>
            <a:r>
              <a:rPr lang="en-US" altLang="en-US" dirty="0" smtClean="0"/>
              <a:t>Java</a:t>
            </a:r>
            <a:endParaRPr lang="en-US" altLang="en-US" dirty="0"/>
          </a:p>
          <a:p>
            <a:pPr marL="0" indent="0">
              <a:lnSpc>
                <a:spcPct val="90000"/>
              </a:lnSpc>
              <a:buNone/>
            </a:pPr>
            <a:r>
              <a:rPr lang="en-US" altLang="en-US" b="1" dirty="0" smtClean="0">
                <a:solidFill>
                  <a:schemeClr val="tx2"/>
                </a:solidFill>
              </a:rPr>
              <a:t>12.8 </a:t>
            </a:r>
            <a:r>
              <a:rPr lang="en-US" altLang="en-US" dirty="0"/>
              <a:t>Support for Object-Oriented Programming </a:t>
            </a:r>
            <a:r>
              <a:rPr lang="en-US" altLang="en-US" dirty="0" smtClean="0"/>
              <a:t>in</a:t>
            </a:r>
            <a:endParaRPr lang="en-US" altLang="en-US" dirty="0"/>
          </a:p>
        </p:txBody>
      </p:sp>
      <p:graphicFrame>
        <p:nvGraphicFramePr>
          <p:cNvPr id="2" name="Object 3" descr="C hash"/>
          <p:cNvGraphicFramePr>
            <a:graphicFrameLocks noChangeAspect="1"/>
          </p:cNvGraphicFramePr>
          <p:nvPr>
            <p:extLst>
              <p:ext uri="{D42A27DB-BD31-4B8C-83A1-F6EECF244321}">
                <p14:modId xmlns:p14="http://schemas.microsoft.com/office/powerpoint/2010/main" val="1377729413"/>
              </p:ext>
            </p:extLst>
          </p:nvPr>
        </p:nvGraphicFramePr>
        <p:xfrm>
          <a:off x="7283450" y="5711825"/>
          <a:ext cx="431800" cy="292100"/>
        </p:xfrm>
        <a:graphic>
          <a:graphicData uri="http://schemas.openxmlformats.org/presentationml/2006/ole">
            <mc:AlternateContent xmlns:mc="http://schemas.openxmlformats.org/markup-compatibility/2006">
              <mc:Choice xmlns:v="urn:schemas-microsoft-com:vml" Requires="v">
                <p:oleObj spid="_x0000_s30788" name="Equation" r:id="rId4" imgW="431640" imgH="291960" progId="Equation.DSMT4">
                  <p:embed/>
                </p:oleObj>
              </mc:Choice>
              <mc:Fallback>
                <p:oleObj name="Equation" r:id="rId4" imgW="431640" imgH="291960" progId="Equation.DSMT4">
                  <p:embed/>
                  <p:pic>
                    <p:nvPicPr>
                      <p:cNvPr id="0" name=""/>
                      <p:cNvPicPr/>
                      <p:nvPr/>
                    </p:nvPicPr>
                    <p:blipFill>
                      <a:blip r:embed="rId5"/>
                      <a:stretch>
                        <a:fillRect/>
                      </a:stretch>
                    </p:blipFill>
                    <p:spPr>
                      <a:xfrm>
                        <a:off x="7283450" y="5711825"/>
                        <a:ext cx="431800" cy="292100"/>
                      </a:xfrm>
                      <a:prstGeom prst="rect">
                        <a:avLst/>
                      </a:prstGeom>
                    </p:spPr>
                  </p:pic>
                </p:oleObj>
              </mc:Fallback>
            </mc:AlternateContent>
          </a:graphicData>
        </a:graphic>
      </p:graphicFrame>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itle 1"/>
          <p:cNvSpPr>
            <a:spLocks noGrp="1" noChangeArrowheads="1"/>
          </p:cNvSpPr>
          <p:nvPr>
            <p:ph type="title"/>
          </p:nvPr>
        </p:nvSpPr>
        <p:spPr/>
        <p:txBody>
          <a:bodyPr/>
          <a:lstStyle/>
          <a:p>
            <a:pPr eaLnBrk="1" hangingPunct="1"/>
            <a:r>
              <a:rPr lang="en-US" altLang="en-US" dirty="0" smtClean="0"/>
              <a:t>Allocation and DeAllocation of Objects</a:t>
            </a:r>
            <a:br>
              <a:rPr lang="en-US" altLang="en-US" dirty="0" smtClean="0"/>
            </a:br>
            <a:r>
              <a:rPr lang="en-US" altLang="en-US" sz="2000" b="0" dirty="0" smtClean="0"/>
              <a:t>(2 </a:t>
            </a:r>
            <a:r>
              <a:rPr lang="en-US" altLang="en-US" sz="2000" b="0" dirty="0"/>
              <a:t>of 2)</a:t>
            </a:r>
            <a:endParaRPr lang="en-US" altLang="en-US" dirty="0" smtClean="0"/>
          </a:p>
        </p:txBody>
      </p:sp>
      <p:sp>
        <p:nvSpPr>
          <p:cNvPr id="35845" name="Content Placeholder 2"/>
          <p:cNvSpPr>
            <a:spLocks noGrp="1" noChangeArrowheads="1"/>
          </p:cNvSpPr>
          <p:nvPr>
            <p:ph type="body" idx="1"/>
          </p:nvPr>
        </p:nvSpPr>
        <p:spPr>
          <a:xfrm>
            <a:off x="533400" y="1600200"/>
            <a:ext cx="8153400" cy="4705350"/>
          </a:xfrm>
        </p:spPr>
        <p:txBody>
          <a:bodyPr/>
          <a:lstStyle/>
          <a:p>
            <a:pPr lvl="1" eaLnBrk="1" hangingPunct="1"/>
            <a:r>
              <a:rPr lang="en-US" altLang="en-US" dirty="0" smtClean="0"/>
              <a:t>If objects are stack dynamic, there is a problem with regard to subtypes - </a:t>
            </a:r>
            <a:r>
              <a:rPr lang="en-US" altLang="en-US" b="1" dirty="0" smtClean="0"/>
              <a:t>object</a:t>
            </a:r>
            <a:r>
              <a:rPr lang="en-US" altLang="en-US" i="1" dirty="0" smtClean="0"/>
              <a:t> </a:t>
            </a:r>
            <a:r>
              <a:rPr lang="en-US" altLang="en-US" b="1" dirty="0" smtClean="0"/>
              <a:t>slicing</a:t>
            </a:r>
          </a:p>
          <a:p>
            <a:pPr eaLnBrk="1" hangingPunct="1"/>
            <a:r>
              <a:rPr lang="en-US" altLang="en-US" dirty="0" smtClean="0"/>
              <a:t>Is deallocation explicit or implicit?</a:t>
            </a:r>
          </a:p>
        </p:txBody>
      </p:sp>
    </p:spTree>
    <p:extLst>
      <p:ext uri="{BB962C8B-B14F-4D97-AF65-F5344CB8AC3E}">
        <p14:creationId xmlns:p14="http://schemas.microsoft.com/office/powerpoint/2010/main" val="3225375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1"/>
          <p:cNvSpPr>
            <a:spLocks noGrp="1" noChangeArrowheads="1"/>
          </p:cNvSpPr>
          <p:nvPr>
            <p:ph type="title"/>
          </p:nvPr>
        </p:nvSpPr>
        <p:spPr/>
        <p:txBody>
          <a:bodyPr/>
          <a:lstStyle/>
          <a:p>
            <a:pPr eaLnBrk="1" hangingPunct="1"/>
            <a:r>
              <a:rPr lang="en-US" altLang="en-US" dirty="0" smtClean="0"/>
              <a:t>Dynamic and Static Binding</a:t>
            </a:r>
          </a:p>
        </p:txBody>
      </p:sp>
      <p:sp>
        <p:nvSpPr>
          <p:cNvPr id="37893" name="Content Placeholder 2"/>
          <p:cNvSpPr>
            <a:spLocks noGrp="1" noChangeArrowheads="1"/>
          </p:cNvSpPr>
          <p:nvPr>
            <p:ph type="body" idx="1"/>
          </p:nvPr>
        </p:nvSpPr>
        <p:spPr/>
        <p:txBody>
          <a:bodyPr/>
          <a:lstStyle/>
          <a:p>
            <a:pPr eaLnBrk="1" hangingPunct="1"/>
            <a:r>
              <a:rPr lang="en-US" altLang="en-US" dirty="0" smtClean="0"/>
              <a:t>Should all binding of messages to methods be dynamic?</a:t>
            </a:r>
          </a:p>
          <a:p>
            <a:pPr lvl="1" eaLnBrk="1" hangingPunct="1"/>
            <a:r>
              <a:rPr lang="en-US" altLang="en-US" dirty="0" smtClean="0"/>
              <a:t>If none are, you lose the advantages of dynamic binding</a:t>
            </a:r>
          </a:p>
          <a:p>
            <a:pPr lvl="1" eaLnBrk="1" hangingPunct="1"/>
            <a:r>
              <a:rPr lang="en-US" altLang="en-US" dirty="0" smtClean="0"/>
              <a:t>If all are, it is inefficient</a:t>
            </a:r>
          </a:p>
          <a:p>
            <a:pPr eaLnBrk="1" hangingPunct="1"/>
            <a:r>
              <a:rPr lang="en-US" altLang="en-US" dirty="0" smtClean="0"/>
              <a:t>Maybe the design should allow the user to specify</a:t>
            </a:r>
          </a:p>
        </p:txBody>
      </p:sp>
    </p:spTree>
    <p:extLst>
      <p:ext uri="{BB962C8B-B14F-4D97-AF65-F5344CB8AC3E}">
        <p14:creationId xmlns:p14="http://schemas.microsoft.com/office/powerpoint/2010/main" val="1916001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itle 1"/>
          <p:cNvSpPr>
            <a:spLocks noGrp="1" noChangeArrowheads="1"/>
          </p:cNvSpPr>
          <p:nvPr>
            <p:ph type="title"/>
          </p:nvPr>
        </p:nvSpPr>
        <p:spPr/>
        <p:txBody>
          <a:bodyPr/>
          <a:lstStyle/>
          <a:p>
            <a:pPr eaLnBrk="1" hangingPunct="1"/>
            <a:r>
              <a:rPr lang="en-US" altLang="en-US" dirty="0" smtClean="0"/>
              <a:t>Nested Classes</a:t>
            </a:r>
          </a:p>
        </p:txBody>
      </p:sp>
      <p:sp>
        <p:nvSpPr>
          <p:cNvPr id="39941" name="Content Placeholder 2"/>
          <p:cNvSpPr>
            <a:spLocks noGrp="1" noChangeArrowheads="1"/>
          </p:cNvSpPr>
          <p:nvPr>
            <p:ph type="body" idx="1"/>
          </p:nvPr>
        </p:nvSpPr>
        <p:spPr/>
        <p:txBody>
          <a:bodyPr/>
          <a:lstStyle/>
          <a:p>
            <a:pPr eaLnBrk="1" hangingPunct="1"/>
            <a:r>
              <a:rPr lang="en-US" altLang="en-US" dirty="0" smtClean="0"/>
              <a:t>If a new class is needed by only one class, there is no reason to define so it can be seen by other classes</a:t>
            </a:r>
          </a:p>
          <a:p>
            <a:pPr lvl="1" eaLnBrk="1" hangingPunct="1"/>
            <a:r>
              <a:rPr lang="en-US" altLang="en-US" dirty="0" smtClean="0"/>
              <a:t>Can the new class be nested inside the class that uses it?</a:t>
            </a:r>
          </a:p>
          <a:p>
            <a:pPr lvl="1" eaLnBrk="1" hangingPunct="1"/>
            <a:r>
              <a:rPr lang="en-US" altLang="en-US" dirty="0" smtClean="0"/>
              <a:t>In some cases, the new class is nested inside  a subprogram rather than directly in another class</a:t>
            </a:r>
          </a:p>
          <a:p>
            <a:pPr eaLnBrk="1" hangingPunct="1"/>
            <a:r>
              <a:rPr lang="en-US" altLang="en-US" dirty="0" smtClean="0"/>
              <a:t>Other issues:</a:t>
            </a:r>
          </a:p>
          <a:p>
            <a:pPr lvl="1" eaLnBrk="1" hangingPunct="1"/>
            <a:r>
              <a:rPr lang="en-US" altLang="en-US" dirty="0" smtClean="0"/>
              <a:t>Which facilities of the nesting class should be visible to the nested class and vice versa</a:t>
            </a:r>
          </a:p>
        </p:txBody>
      </p:sp>
    </p:spTree>
    <p:extLst>
      <p:ext uri="{BB962C8B-B14F-4D97-AF65-F5344CB8AC3E}">
        <p14:creationId xmlns:p14="http://schemas.microsoft.com/office/powerpoint/2010/main" val="2038725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dirty="0" smtClean="0"/>
              <a:t>Initialization of Objects</a:t>
            </a:r>
          </a:p>
        </p:txBody>
      </p:sp>
      <p:sp>
        <p:nvSpPr>
          <p:cNvPr id="41987" name="Content Placeholder 2"/>
          <p:cNvSpPr>
            <a:spLocks noGrp="1"/>
          </p:cNvSpPr>
          <p:nvPr>
            <p:ph idx="1"/>
          </p:nvPr>
        </p:nvSpPr>
        <p:spPr/>
        <p:txBody>
          <a:bodyPr/>
          <a:lstStyle/>
          <a:p>
            <a:pPr eaLnBrk="1" hangingPunct="1"/>
            <a:r>
              <a:rPr lang="en-US" altLang="en-US" dirty="0" smtClean="0"/>
              <a:t>Are objects initialized to values when they are created?</a:t>
            </a:r>
          </a:p>
          <a:p>
            <a:pPr lvl="1" eaLnBrk="1" hangingPunct="1"/>
            <a:r>
              <a:rPr lang="en-US" altLang="en-US" dirty="0" smtClean="0"/>
              <a:t>Implicit or explicit initialization</a:t>
            </a:r>
          </a:p>
          <a:p>
            <a:pPr eaLnBrk="1" hangingPunct="1"/>
            <a:r>
              <a:rPr lang="en-US" altLang="en-US" dirty="0" smtClean="0"/>
              <a:t>How are parent class members initialized when a subclass object is created?</a:t>
            </a:r>
          </a:p>
        </p:txBody>
      </p:sp>
    </p:spTree>
    <p:extLst>
      <p:ext uri="{BB962C8B-B14F-4D97-AF65-F5344CB8AC3E}">
        <p14:creationId xmlns:p14="http://schemas.microsoft.com/office/powerpoint/2010/main" val="2373015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itle 1"/>
          <p:cNvSpPr>
            <a:spLocks noGrp="1" noChangeArrowheads="1"/>
          </p:cNvSpPr>
          <p:nvPr>
            <p:ph type="title"/>
          </p:nvPr>
        </p:nvSpPr>
        <p:spPr/>
        <p:txBody>
          <a:bodyPr/>
          <a:lstStyle/>
          <a:p>
            <a:pPr eaLnBrk="1" hangingPunct="1"/>
            <a:r>
              <a:rPr lang="en-US" altLang="en-US" dirty="0" smtClean="0"/>
              <a:t>Support for </a:t>
            </a:r>
            <a:r>
              <a:rPr lang="en-US" altLang="en-US" dirty="0"/>
              <a:t>OOP</a:t>
            </a:r>
            <a:r>
              <a:rPr lang="en-US" altLang="en-US" dirty="0" smtClean="0"/>
              <a:t> in Smalltalk </a:t>
            </a:r>
            <a:r>
              <a:rPr lang="en-US" altLang="en-US" sz="2000" b="0" dirty="0"/>
              <a:t>(1 of </a:t>
            </a:r>
            <a:r>
              <a:rPr lang="en-US" altLang="en-US" sz="2000" b="0" dirty="0" smtClean="0"/>
              <a:t>4)</a:t>
            </a:r>
            <a:endParaRPr lang="en-US" altLang="en-US" dirty="0" smtClean="0"/>
          </a:p>
        </p:txBody>
      </p:sp>
      <p:sp>
        <p:nvSpPr>
          <p:cNvPr id="23557" name="Content Placeholder 2"/>
          <p:cNvSpPr>
            <a:spLocks noGrp="1" noChangeArrowheads="1"/>
          </p:cNvSpPr>
          <p:nvPr>
            <p:ph type="body" idx="1"/>
          </p:nvPr>
        </p:nvSpPr>
        <p:spPr>
          <a:xfrm>
            <a:off x="533400" y="1371600"/>
            <a:ext cx="8153400" cy="4572000"/>
          </a:xfrm>
        </p:spPr>
        <p:txBody>
          <a:bodyPr/>
          <a:lstStyle/>
          <a:p>
            <a:pPr eaLnBrk="1" hangingPunct="1">
              <a:defRPr/>
            </a:pPr>
            <a:r>
              <a:rPr lang="en-US" altLang="en-US" dirty="0" smtClean="0"/>
              <a:t>Smalltalk is a pure OOP language</a:t>
            </a:r>
          </a:p>
          <a:p>
            <a:pPr marL="741600" lvl="1" indent="-284400" eaLnBrk="1" hangingPunct="1">
              <a:defRPr/>
            </a:pPr>
            <a:r>
              <a:rPr lang="en-US" altLang="en-US" dirty="0" smtClean="0"/>
              <a:t>Everything is an object</a:t>
            </a:r>
          </a:p>
          <a:p>
            <a:pPr marL="741600" lvl="1" indent="-284400" eaLnBrk="1" hangingPunct="1">
              <a:defRPr/>
            </a:pPr>
            <a:r>
              <a:rPr lang="en-US" altLang="en-US" dirty="0" smtClean="0"/>
              <a:t>All objects have local memory</a:t>
            </a:r>
          </a:p>
          <a:p>
            <a:pPr marL="741600" lvl="1" indent="-284400" eaLnBrk="1" hangingPunct="1">
              <a:defRPr/>
            </a:pPr>
            <a:r>
              <a:rPr lang="en-US" altLang="en-US" dirty="0" smtClean="0"/>
              <a:t>All computation is through objects sending messages to objects</a:t>
            </a:r>
          </a:p>
          <a:p>
            <a:pPr marL="741600" lvl="1" indent="-284400" eaLnBrk="1" hangingPunct="1">
              <a:defRPr/>
            </a:pPr>
            <a:r>
              <a:rPr lang="en-US" altLang="en-US" dirty="0" smtClean="0"/>
              <a:t>None of the appearances of imperative languages</a:t>
            </a:r>
          </a:p>
          <a:p>
            <a:pPr marL="741600" lvl="1" indent="-284400" eaLnBrk="1" hangingPunct="1">
              <a:defRPr/>
            </a:pPr>
            <a:r>
              <a:rPr lang="en-US" altLang="en-US" dirty="0" smtClean="0"/>
              <a:t>All objected are allocated from the heap</a:t>
            </a:r>
          </a:p>
          <a:p>
            <a:pPr marL="741600" lvl="1" indent="-284400" eaLnBrk="1" hangingPunct="1">
              <a:defRPr/>
            </a:pPr>
            <a:r>
              <a:rPr lang="en-US" altLang="en-US" dirty="0" smtClean="0"/>
              <a:t>All deallocation is implicit</a:t>
            </a:r>
          </a:p>
          <a:p>
            <a:pPr marL="741600" lvl="1" indent="-284400">
              <a:defRPr/>
            </a:pPr>
            <a:r>
              <a:rPr lang="en-US" altLang="en-US" dirty="0" smtClean="0"/>
              <a:t>Smalltalk classes </a:t>
            </a:r>
            <a:r>
              <a:rPr lang="en-US" altLang="en-US" dirty="0"/>
              <a:t>cannot be nested in other classes</a:t>
            </a:r>
          </a:p>
          <a:p>
            <a:pPr marL="741600" lvl="1" indent="-284400" eaLnBrk="1" hangingPunct="1">
              <a:defRPr/>
            </a:pPr>
            <a:endParaRPr lang="en-US" altLang="en-US" dirty="0" smtClean="0"/>
          </a:p>
        </p:txBody>
      </p:sp>
    </p:spTree>
    <p:extLst>
      <p:ext uri="{BB962C8B-B14F-4D97-AF65-F5344CB8AC3E}">
        <p14:creationId xmlns:p14="http://schemas.microsoft.com/office/powerpoint/2010/main" val="3462549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t>Support for OOP in Smalltalk </a:t>
            </a:r>
            <a:r>
              <a:rPr lang="en-US" altLang="en-US" sz="2000" b="0" dirty="0" smtClean="0"/>
              <a:t>(2 </a:t>
            </a:r>
            <a:r>
              <a:rPr lang="en-US" altLang="en-US" sz="2000" b="0" dirty="0"/>
              <a:t>of </a:t>
            </a:r>
            <a:r>
              <a:rPr lang="en-US" altLang="en-US" sz="2000" b="0" dirty="0" smtClean="0"/>
              <a:t>4)</a:t>
            </a:r>
            <a:endParaRPr lang="en-US" altLang="en-US" dirty="0" smtClean="0"/>
          </a:p>
        </p:txBody>
      </p:sp>
      <p:sp>
        <p:nvSpPr>
          <p:cNvPr id="45059" name="Content Placeholder 2"/>
          <p:cNvSpPr>
            <a:spLocks noGrp="1"/>
          </p:cNvSpPr>
          <p:nvPr>
            <p:ph idx="1"/>
          </p:nvPr>
        </p:nvSpPr>
        <p:spPr/>
        <p:txBody>
          <a:bodyPr/>
          <a:lstStyle/>
          <a:p>
            <a:pPr eaLnBrk="1" hangingPunct="1"/>
            <a:r>
              <a:rPr lang="en-US" altLang="en-US" dirty="0" smtClean="0"/>
              <a:t>Inheritance</a:t>
            </a:r>
          </a:p>
          <a:p>
            <a:pPr lvl="1" eaLnBrk="1" hangingPunct="1"/>
            <a:r>
              <a:rPr lang="en-US" altLang="en-US" dirty="0" smtClean="0"/>
              <a:t>A Smalltalk subclass inherits all of the instance variables, instance methods, and class methods of its superclass</a:t>
            </a:r>
          </a:p>
          <a:p>
            <a:pPr lvl="1" eaLnBrk="1" hangingPunct="1"/>
            <a:r>
              <a:rPr lang="en-US" altLang="en-US" dirty="0" smtClean="0"/>
              <a:t>All subclasses are subtypes (nothing can be hidden)</a:t>
            </a:r>
          </a:p>
          <a:p>
            <a:pPr lvl="1" eaLnBrk="1" hangingPunct="1"/>
            <a:r>
              <a:rPr lang="en-US" altLang="en-US" dirty="0" smtClean="0"/>
              <a:t>All inheritance is implementation inheritance</a:t>
            </a:r>
          </a:p>
          <a:p>
            <a:pPr lvl="1" eaLnBrk="1" hangingPunct="1"/>
            <a:r>
              <a:rPr lang="en-US" altLang="en-US" dirty="0" smtClean="0"/>
              <a:t>No multiple inheritance</a:t>
            </a:r>
          </a:p>
        </p:txBody>
      </p:sp>
    </p:spTree>
    <p:extLst>
      <p:ext uri="{BB962C8B-B14F-4D97-AF65-F5344CB8AC3E}">
        <p14:creationId xmlns:p14="http://schemas.microsoft.com/office/powerpoint/2010/main" val="2492467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1"/>
            <a:ext cx="8229600" cy="1097279"/>
          </a:xfrm>
        </p:spPr>
        <p:txBody>
          <a:bodyPr/>
          <a:lstStyle/>
          <a:p>
            <a:r>
              <a:rPr lang="en-US" altLang="en-US" dirty="0" smtClean="0"/>
              <a:t>Support for OOP in Smalltalk </a:t>
            </a:r>
            <a:r>
              <a:rPr lang="en-US" altLang="en-US" sz="2000" b="0" dirty="0" smtClean="0"/>
              <a:t>(3 </a:t>
            </a:r>
            <a:r>
              <a:rPr lang="en-US" altLang="en-US" sz="2000" b="0" dirty="0"/>
              <a:t>of </a:t>
            </a:r>
            <a:r>
              <a:rPr lang="en-US" altLang="en-US" sz="2000" b="0" dirty="0" smtClean="0"/>
              <a:t>4)</a:t>
            </a:r>
            <a:endParaRPr lang="en-US" altLang="en-US" dirty="0" smtClean="0"/>
          </a:p>
        </p:txBody>
      </p:sp>
      <p:sp>
        <p:nvSpPr>
          <p:cNvPr id="46085" name="Content Placeholder 2"/>
          <p:cNvSpPr>
            <a:spLocks noGrp="1" noChangeArrowheads="1"/>
          </p:cNvSpPr>
          <p:nvPr>
            <p:ph type="body" idx="1"/>
          </p:nvPr>
        </p:nvSpPr>
        <p:spPr>
          <a:xfrm>
            <a:off x="381000" y="1600200"/>
            <a:ext cx="8153400" cy="4572000"/>
          </a:xfrm>
        </p:spPr>
        <p:txBody>
          <a:bodyPr/>
          <a:lstStyle/>
          <a:p>
            <a:pPr eaLnBrk="1" hangingPunct="1"/>
            <a:r>
              <a:rPr lang="en-US" altLang="en-US" dirty="0" smtClean="0"/>
              <a:t>Dynamic Binding</a:t>
            </a:r>
          </a:p>
          <a:p>
            <a:pPr lvl="1" eaLnBrk="1" hangingPunct="1"/>
            <a:r>
              <a:rPr lang="en-US" altLang="en-US" dirty="0" smtClean="0"/>
              <a:t>All binding of messages to methods is dynamic</a:t>
            </a:r>
          </a:p>
          <a:p>
            <a:pPr lvl="2" eaLnBrk="1" hangingPunct="1"/>
            <a:r>
              <a:rPr lang="en-US" altLang="en-US" dirty="0" smtClean="0"/>
              <a:t>The process is to search the object to which the message is sent for the method; if not found, search the superclass, etc. up to the system class which has no superclass</a:t>
            </a:r>
          </a:p>
          <a:p>
            <a:pPr lvl="1" eaLnBrk="1" hangingPunct="1"/>
            <a:r>
              <a:rPr lang="en-US" altLang="en-US" dirty="0" smtClean="0"/>
              <a:t>The only type checking in Smalltalk is dynamic and the only type error occurs when a message is sent to an object that has no matching method</a:t>
            </a:r>
          </a:p>
        </p:txBody>
      </p:sp>
    </p:spTree>
    <p:extLst>
      <p:ext uri="{BB962C8B-B14F-4D97-AF65-F5344CB8AC3E}">
        <p14:creationId xmlns:p14="http://schemas.microsoft.com/office/powerpoint/2010/main" val="2268159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1"/>
            <a:ext cx="8229600" cy="1097279"/>
          </a:xfrm>
        </p:spPr>
        <p:txBody>
          <a:bodyPr/>
          <a:lstStyle/>
          <a:p>
            <a:r>
              <a:rPr lang="en-US" altLang="en-US" dirty="0" smtClean="0"/>
              <a:t>Support for OOP in Smalltalk </a:t>
            </a:r>
            <a:r>
              <a:rPr lang="en-US" altLang="en-US" sz="2000" b="0" dirty="0" smtClean="0"/>
              <a:t>(4 </a:t>
            </a:r>
            <a:r>
              <a:rPr lang="en-US" altLang="en-US" sz="2000" b="0" dirty="0"/>
              <a:t>of </a:t>
            </a:r>
            <a:r>
              <a:rPr lang="en-US" altLang="en-US" sz="2000" b="0" dirty="0" smtClean="0"/>
              <a:t>4)</a:t>
            </a:r>
            <a:endParaRPr lang="en-US" altLang="en-US" dirty="0" smtClean="0"/>
          </a:p>
        </p:txBody>
      </p:sp>
      <p:sp>
        <p:nvSpPr>
          <p:cNvPr id="48133" name="Content Placeholder 2"/>
          <p:cNvSpPr>
            <a:spLocks noGrp="1" noChangeArrowheads="1"/>
          </p:cNvSpPr>
          <p:nvPr>
            <p:ph type="body" idx="1"/>
          </p:nvPr>
        </p:nvSpPr>
        <p:spPr>
          <a:xfrm>
            <a:off x="457200" y="1600200"/>
            <a:ext cx="8153400" cy="4572000"/>
          </a:xfrm>
        </p:spPr>
        <p:txBody>
          <a:bodyPr/>
          <a:lstStyle/>
          <a:p>
            <a:pPr eaLnBrk="1" hangingPunct="1"/>
            <a:r>
              <a:rPr lang="en-US" altLang="en-US" dirty="0" smtClean="0"/>
              <a:t>Evaluation of Smalltalk</a:t>
            </a:r>
          </a:p>
          <a:p>
            <a:pPr lvl="1" eaLnBrk="1" hangingPunct="1"/>
            <a:r>
              <a:rPr lang="en-US" altLang="en-US" dirty="0" smtClean="0"/>
              <a:t>The syntax of the language is simple and regular</a:t>
            </a:r>
          </a:p>
          <a:p>
            <a:pPr lvl="1" eaLnBrk="1" hangingPunct="1"/>
            <a:r>
              <a:rPr lang="en-US" altLang="en-US" dirty="0" smtClean="0"/>
              <a:t>Good example of power provided by a small language</a:t>
            </a:r>
          </a:p>
          <a:p>
            <a:pPr lvl="1" eaLnBrk="1" hangingPunct="1"/>
            <a:r>
              <a:rPr lang="en-US" altLang="en-US" dirty="0" smtClean="0"/>
              <a:t>Slow compared with conventional compiled imperative languages</a:t>
            </a:r>
          </a:p>
          <a:p>
            <a:pPr lvl="1" eaLnBrk="1" hangingPunct="1"/>
            <a:r>
              <a:rPr lang="en-US" altLang="en-US" dirty="0" smtClean="0"/>
              <a:t>Dynamic binding allows type errors to go undetected until run time</a:t>
            </a:r>
          </a:p>
          <a:p>
            <a:pPr lvl="1" eaLnBrk="1" hangingPunct="1"/>
            <a:r>
              <a:rPr lang="en-US" altLang="en-US" dirty="0" smtClean="0"/>
              <a:t>Introduced the graphical user interface</a:t>
            </a:r>
          </a:p>
          <a:p>
            <a:pPr lvl="1" eaLnBrk="1" hangingPunct="1"/>
            <a:r>
              <a:rPr lang="en-US" altLang="en-US" dirty="0" smtClean="0"/>
              <a:t>Greatest impact: advancement of OOP</a:t>
            </a:r>
          </a:p>
        </p:txBody>
      </p:sp>
    </p:spTree>
    <p:extLst>
      <p:ext uri="{BB962C8B-B14F-4D97-AF65-F5344CB8AC3E}">
        <p14:creationId xmlns:p14="http://schemas.microsoft.com/office/powerpoint/2010/main" val="4265379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itle 1"/>
          <p:cNvSpPr>
            <a:spLocks noGrp="1" noChangeArrowheads="1"/>
          </p:cNvSpPr>
          <p:nvPr>
            <p:ph type="title"/>
          </p:nvPr>
        </p:nvSpPr>
        <p:spPr/>
        <p:txBody>
          <a:bodyPr/>
          <a:lstStyle/>
          <a:p>
            <a:pPr eaLnBrk="1" hangingPunct="1"/>
            <a:r>
              <a:rPr lang="en-US" altLang="en-US" dirty="0" smtClean="0"/>
              <a:t>Support for OOP in C++ </a:t>
            </a:r>
            <a:r>
              <a:rPr lang="en-US" altLang="en-US" sz="2000" b="0" dirty="0"/>
              <a:t>(1 of </a:t>
            </a:r>
            <a:r>
              <a:rPr lang="en-US" altLang="en-US" sz="2000" b="0" dirty="0" smtClean="0"/>
              <a:t>3)</a:t>
            </a:r>
            <a:endParaRPr lang="en-US" altLang="en-US" dirty="0" smtClean="0"/>
          </a:p>
        </p:txBody>
      </p:sp>
      <p:sp>
        <p:nvSpPr>
          <p:cNvPr id="50181" name="Content Placeholder 2"/>
          <p:cNvSpPr>
            <a:spLocks noGrp="1" noChangeArrowheads="1"/>
          </p:cNvSpPr>
          <p:nvPr>
            <p:ph type="body" idx="1"/>
          </p:nvPr>
        </p:nvSpPr>
        <p:spPr>
          <a:xfrm>
            <a:off x="457200" y="1371600"/>
            <a:ext cx="8153400" cy="4572000"/>
          </a:xfrm>
        </p:spPr>
        <p:txBody>
          <a:bodyPr/>
          <a:lstStyle/>
          <a:p>
            <a:pPr eaLnBrk="1" hangingPunct="1"/>
            <a:r>
              <a:rPr lang="en-US" altLang="en-US" dirty="0" smtClean="0"/>
              <a:t>General Characteristics:</a:t>
            </a:r>
          </a:p>
          <a:p>
            <a:pPr lvl="1" eaLnBrk="1" hangingPunct="1"/>
            <a:r>
              <a:rPr lang="en-US" altLang="en-US" dirty="0" smtClean="0"/>
              <a:t>Evolved from C and SIMULA 67</a:t>
            </a:r>
          </a:p>
          <a:p>
            <a:pPr lvl="1" eaLnBrk="1" hangingPunct="1"/>
            <a:r>
              <a:rPr lang="en-US" altLang="en-US" dirty="0" smtClean="0"/>
              <a:t>Among the most widely used OOP languages</a:t>
            </a:r>
          </a:p>
          <a:p>
            <a:pPr lvl="1" eaLnBrk="1" hangingPunct="1"/>
            <a:r>
              <a:rPr lang="en-US" altLang="en-US" dirty="0" smtClean="0"/>
              <a:t>Mixed typing system</a:t>
            </a:r>
          </a:p>
          <a:p>
            <a:pPr lvl="1" eaLnBrk="1" hangingPunct="1"/>
            <a:r>
              <a:rPr lang="en-US" altLang="en-US" dirty="0" smtClean="0"/>
              <a:t>Constructors and destructors</a:t>
            </a:r>
          </a:p>
          <a:p>
            <a:pPr lvl="1" eaLnBrk="1" hangingPunct="1"/>
            <a:r>
              <a:rPr lang="en-US" altLang="en-US" dirty="0" smtClean="0"/>
              <a:t>Elaborate access controls to class entities</a:t>
            </a:r>
          </a:p>
        </p:txBody>
      </p:sp>
    </p:spTree>
    <p:extLst>
      <p:ext uri="{BB962C8B-B14F-4D97-AF65-F5344CB8AC3E}">
        <p14:creationId xmlns:p14="http://schemas.microsoft.com/office/powerpoint/2010/main" val="2876588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itle 1"/>
          <p:cNvSpPr>
            <a:spLocks noGrp="1" noChangeArrowheads="1"/>
          </p:cNvSpPr>
          <p:nvPr>
            <p:ph type="title"/>
          </p:nvPr>
        </p:nvSpPr>
        <p:spPr/>
        <p:txBody>
          <a:bodyPr/>
          <a:lstStyle/>
          <a:p>
            <a:pPr eaLnBrk="1" hangingPunct="1"/>
            <a:r>
              <a:rPr lang="en-US" altLang="en-US" dirty="0" smtClean="0"/>
              <a:t>Support for OOP in C++ </a:t>
            </a:r>
            <a:r>
              <a:rPr lang="en-US" altLang="en-US" sz="2000" b="0" dirty="0" smtClean="0"/>
              <a:t>(2 </a:t>
            </a:r>
            <a:r>
              <a:rPr lang="en-US" altLang="en-US" sz="2000" b="0" dirty="0"/>
              <a:t>of </a:t>
            </a:r>
            <a:r>
              <a:rPr lang="en-US" altLang="en-US" sz="2000" b="0" dirty="0" smtClean="0"/>
              <a:t>3)</a:t>
            </a:r>
            <a:endParaRPr lang="en-US" altLang="en-US" dirty="0" smtClean="0"/>
          </a:p>
        </p:txBody>
      </p:sp>
      <p:sp>
        <p:nvSpPr>
          <p:cNvPr id="52229" name="Content Placeholder 2"/>
          <p:cNvSpPr>
            <a:spLocks noGrp="1" noChangeArrowheads="1"/>
          </p:cNvSpPr>
          <p:nvPr>
            <p:ph type="body" idx="1"/>
          </p:nvPr>
        </p:nvSpPr>
        <p:spPr>
          <a:xfrm>
            <a:off x="457200" y="1447800"/>
            <a:ext cx="8153400" cy="4572000"/>
          </a:xfrm>
        </p:spPr>
        <p:txBody>
          <a:bodyPr/>
          <a:lstStyle/>
          <a:p>
            <a:pPr marL="255600" indent="-255600" eaLnBrk="1" hangingPunct="1"/>
            <a:r>
              <a:rPr lang="en-US" altLang="en-US" dirty="0" smtClean="0"/>
              <a:t>Inheritance</a:t>
            </a:r>
          </a:p>
          <a:p>
            <a:pPr marL="741600" lvl="1" indent="-284400" eaLnBrk="1" hangingPunct="1"/>
            <a:r>
              <a:rPr lang="en-US" altLang="en-US" dirty="0" smtClean="0"/>
              <a:t>A class need not be the subclass of any class</a:t>
            </a:r>
          </a:p>
          <a:p>
            <a:pPr marL="741600" lvl="1" indent="-284400" eaLnBrk="1" hangingPunct="1"/>
            <a:r>
              <a:rPr lang="en-US" altLang="en-US" dirty="0" smtClean="0"/>
              <a:t>Access controls for members are</a:t>
            </a:r>
          </a:p>
          <a:p>
            <a:pPr marL="1144800" lvl="2" indent="-230400"/>
            <a:r>
              <a:rPr lang="en-US" altLang="en-US" dirty="0"/>
              <a:t>Private (visible only in the class and friends</a:t>
            </a:r>
            <a:r>
              <a:rPr lang="en-US" altLang="en-US" dirty="0" smtClean="0"/>
              <a:t>) (</a:t>
            </a:r>
            <a:r>
              <a:rPr lang="en-US" altLang="en-US" dirty="0"/>
              <a:t>disallows subclasses from being subtypes</a:t>
            </a:r>
            <a:r>
              <a:rPr lang="en-US" altLang="en-US" dirty="0" smtClean="0"/>
              <a:t>)</a:t>
            </a:r>
          </a:p>
          <a:p>
            <a:pPr marL="1144800" lvl="2" indent="-230400"/>
            <a:r>
              <a:rPr lang="en-US" altLang="en-US" dirty="0"/>
              <a:t>Public (visible in subclasses and clients</a:t>
            </a:r>
            <a:r>
              <a:rPr lang="en-US" altLang="en-US" dirty="0" smtClean="0"/>
              <a:t>)</a:t>
            </a:r>
          </a:p>
          <a:p>
            <a:pPr marL="1144800" lvl="2" indent="-230400"/>
            <a:r>
              <a:rPr lang="en-US" altLang="en-US" dirty="0"/>
              <a:t>Protected (visible in the class and in subclasses, but not clients</a:t>
            </a:r>
            <a:r>
              <a:rPr lang="en-US" altLang="en-US" dirty="0" smtClean="0"/>
              <a:t>)</a:t>
            </a:r>
            <a:endParaRPr lang="en-US" altLang="en-US" dirty="0"/>
          </a:p>
        </p:txBody>
      </p:sp>
    </p:spTree>
    <p:extLst>
      <p:ext uri="{BB962C8B-B14F-4D97-AF65-F5344CB8AC3E}">
        <p14:creationId xmlns:p14="http://schemas.microsoft.com/office/powerpoint/2010/main" val="714789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(2 of 2)</a:t>
            </a:r>
          </a:p>
        </p:txBody>
      </p:sp>
      <p:sp>
        <p:nvSpPr>
          <p:cNvPr id="7173" name="Content Placeholder 2"/>
          <p:cNvSpPr>
            <a:spLocks noGrp="1" noChangeArrowheads="1"/>
          </p:cNvSpPr>
          <p:nvPr>
            <p:ph type="body" idx="1"/>
          </p:nvPr>
        </p:nvSpPr>
        <p:spPr/>
        <p:txBody>
          <a:bodyPr/>
          <a:lstStyle/>
          <a:p>
            <a:pPr marL="0" indent="0">
              <a:lnSpc>
                <a:spcPct val="90000"/>
              </a:lnSpc>
              <a:buNone/>
            </a:pPr>
            <a:r>
              <a:rPr lang="en-US" altLang="en-US" b="1" dirty="0" smtClean="0">
                <a:solidFill>
                  <a:schemeClr val="tx2"/>
                </a:solidFill>
              </a:rPr>
              <a:t>12.9 </a:t>
            </a:r>
            <a:r>
              <a:rPr lang="en-US" altLang="en-US" dirty="0"/>
              <a:t>Support for Object-Oriented Programming in </a:t>
            </a:r>
            <a:r>
              <a:rPr lang="en-US" altLang="en-US" dirty="0" smtClean="0"/>
              <a:t>Ruby</a:t>
            </a:r>
            <a:endParaRPr lang="en-US" altLang="en-US" dirty="0"/>
          </a:p>
          <a:p>
            <a:pPr marL="0" indent="0">
              <a:lnSpc>
                <a:spcPct val="90000"/>
              </a:lnSpc>
              <a:buNone/>
            </a:pPr>
            <a:r>
              <a:rPr lang="en-US" altLang="en-US" b="1" dirty="0" smtClean="0">
                <a:solidFill>
                  <a:schemeClr val="tx2"/>
                </a:solidFill>
              </a:rPr>
              <a:t>12.10 </a:t>
            </a:r>
            <a:r>
              <a:rPr lang="en-US" altLang="en-US" dirty="0"/>
              <a:t>Implementation of Object-Oriented </a:t>
            </a:r>
            <a:r>
              <a:rPr lang="en-US" altLang="en-US" dirty="0" smtClean="0"/>
              <a:t>Constructs</a:t>
            </a:r>
            <a:endParaRPr lang="en-US" altLang="en-US" dirty="0"/>
          </a:p>
          <a:p>
            <a:pPr marL="0" indent="0" eaLnBrk="1" hangingPunct="1">
              <a:lnSpc>
                <a:spcPct val="90000"/>
              </a:lnSpc>
              <a:buNone/>
            </a:pPr>
            <a:r>
              <a:rPr lang="en-US" altLang="en-US" b="1" dirty="0" smtClean="0">
                <a:solidFill>
                  <a:schemeClr val="tx2"/>
                </a:solidFill>
              </a:rPr>
              <a:t>12.11 </a:t>
            </a:r>
            <a:r>
              <a:rPr lang="en-US" altLang="en-US" dirty="0"/>
              <a:t>Reflection</a:t>
            </a:r>
          </a:p>
        </p:txBody>
      </p:sp>
    </p:spTree>
    <p:extLst>
      <p:ext uri="{BB962C8B-B14F-4D97-AF65-F5344CB8AC3E}">
        <p14:creationId xmlns:p14="http://schemas.microsoft.com/office/powerpoint/2010/main" val="383247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itle 1"/>
          <p:cNvSpPr>
            <a:spLocks noGrp="1" noChangeArrowheads="1"/>
          </p:cNvSpPr>
          <p:nvPr>
            <p:ph type="title"/>
          </p:nvPr>
        </p:nvSpPr>
        <p:spPr/>
        <p:txBody>
          <a:bodyPr/>
          <a:lstStyle/>
          <a:p>
            <a:pPr eaLnBrk="1" hangingPunct="1"/>
            <a:r>
              <a:rPr lang="en-US" altLang="en-US" dirty="0" smtClean="0"/>
              <a:t>Support for OOP in C++ </a:t>
            </a:r>
            <a:r>
              <a:rPr lang="en-US" altLang="en-US" sz="2000" b="0" dirty="0" smtClean="0"/>
              <a:t>(3 </a:t>
            </a:r>
            <a:r>
              <a:rPr lang="en-US" altLang="en-US" sz="2000" b="0" dirty="0"/>
              <a:t>of </a:t>
            </a:r>
            <a:r>
              <a:rPr lang="en-US" altLang="en-US" sz="2000" b="0" dirty="0" smtClean="0"/>
              <a:t>3)</a:t>
            </a:r>
            <a:endParaRPr lang="en-US" altLang="en-US" dirty="0" smtClean="0"/>
          </a:p>
        </p:txBody>
      </p:sp>
      <p:sp>
        <p:nvSpPr>
          <p:cNvPr id="54277" name="Content Placeholder 2"/>
          <p:cNvSpPr>
            <a:spLocks noGrp="1" noChangeArrowheads="1"/>
          </p:cNvSpPr>
          <p:nvPr>
            <p:ph type="body" idx="1"/>
          </p:nvPr>
        </p:nvSpPr>
        <p:spPr/>
        <p:txBody>
          <a:bodyPr/>
          <a:lstStyle/>
          <a:p>
            <a:pPr eaLnBrk="1" hangingPunct="1"/>
            <a:r>
              <a:rPr lang="en-US" altLang="en-US" dirty="0" smtClean="0"/>
              <a:t>In addition, the </a:t>
            </a:r>
            <a:r>
              <a:rPr lang="en-US" altLang="en-US" dirty="0" err="1" smtClean="0"/>
              <a:t>subclassing</a:t>
            </a:r>
            <a:r>
              <a:rPr lang="en-US" altLang="en-US" dirty="0" smtClean="0"/>
              <a:t> process can be declared with access controls (private or public), which define potential changes in access by subclasses</a:t>
            </a:r>
          </a:p>
          <a:p>
            <a:pPr lvl="1" eaLnBrk="1" hangingPunct="1"/>
            <a:r>
              <a:rPr lang="en-US" altLang="en-US" dirty="0" smtClean="0"/>
              <a:t>Private derivation - inherited public and protected members are private in the subclasses</a:t>
            </a:r>
          </a:p>
          <a:p>
            <a:pPr lvl="1" eaLnBrk="1" hangingPunct="1"/>
            <a:r>
              <a:rPr lang="en-US" altLang="en-US" dirty="0" smtClean="0"/>
              <a:t>Public derivation public and protected members are also public and protected in subclasses</a:t>
            </a:r>
          </a:p>
        </p:txBody>
      </p:sp>
    </p:spTree>
    <p:extLst>
      <p:ext uri="{BB962C8B-B14F-4D97-AF65-F5344CB8AC3E}">
        <p14:creationId xmlns:p14="http://schemas.microsoft.com/office/powerpoint/2010/main" val="3372637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itle 1"/>
          <p:cNvSpPr>
            <a:spLocks noGrp="1" noChangeArrowheads="1"/>
          </p:cNvSpPr>
          <p:nvPr>
            <p:ph type="title"/>
          </p:nvPr>
        </p:nvSpPr>
        <p:spPr/>
        <p:txBody>
          <a:bodyPr anchor="b"/>
          <a:lstStyle/>
          <a:p>
            <a:pPr eaLnBrk="1" hangingPunct="1"/>
            <a:r>
              <a:rPr lang="en-US" altLang="en-US" dirty="0" smtClean="0"/>
              <a:t>Inheritance Example in C++</a:t>
            </a:r>
          </a:p>
        </p:txBody>
      </p:sp>
      <p:pic>
        <p:nvPicPr>
          <p:cNvPr id="4" name="Picture 2" descr="Computer code. The code has 16 lines. Line 1. class base underscore class left brace. Line 2, indented once. private colon. Line 3, indented twice. i n t a semicolon. Line 4, indented twice. float x semicolon. Line 5, indented once. protected colon. Line 6, indented twice. i n t b semicolon. Line 7, indented twice. float y semicolon. Line 8, indented once. public colon. Line 9, indented twice. i n t c semicolon. Line 10, indented twice. float z semicolon. Line 11. right brace semicolon. Line 12. class subclass underscore 1 colon public base underscore class left brace period period period right brace semicolon. Line 13. forward slash forward slash. IN this one, b and y are protected and. Line 14. forward slash forward slash c and z are public. Line 15. class subclass underscore 2 colon private base underscore class left brace period period period right brace semicolon. Line 16. forward slash forward slash. In this one comma b comma y comma c comma and z are private comma. Line 17. forward slash forward slash and no derived class has access to any. Line 18. forward slash forward slash member of base underscore class."/>
          <p:cNvPicPr>
            <a:picLocks noChangeAspect="1"/>
          </p:cNvPicPr>
          <p:nvPr/>
        </p:nvPicPr>
        <p:blipFill>
          <a:blip r:embed="rId3"/>
          <a:stretch>
            <a:fillRect/>
          </a:stretch>
        </p:blipFill>
        <p:spPr>
          <a:xfrm>
            <a:off x="1639570" y="1549709"/>
            <a:ext cx="5864860" cy="4596782"/>
          </a:xfrm>
          <a:prstGeom prst="rect">
            <a:avLst/>
          </a:prstGeom>
        </p:spPr>
      </p:pic>
    </p:spTree>
    <p:extLst>
      <p:ext uri="{BB962C8B-B14F-4D97-AF65-F5344CB8AC3E}">
        <p14:creationId xmlns:p14="http://schemas.microsoft.com/office/powerpoint/2010/main" val="2092341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Reexportation</a:t>
            </a:r>
            <a:r>
              <a:rPr lang="en-US" altLang="en-US" dirty="0"/>
              <a:t> in C++</a:t>
            </a:r>
            <a:endParaRPr lang="en-US" dirty="0"/>
          </a:p>
        </p:txBody>
      </p:sp>
      <p:sp>
        <p:nvSpPr>
          <p:cNvPr id="3" name="Content Placeholder 2"/>
          <p:cNvSpPr>
            <a:spLocks noGrp="1"/>
          </p:cNvSpPr>
          <p:nvPr>
            <p:ph sz="quarter" idx="13"/>
          </p:nvPr>
        </p:nvSpPr>
        <p:spPr>
          <a:xfrm>
            <a:off x="457200" y="1595438"/>
            <a:ext cx="8232775" cy="852487"/>
          </a:xfrm>
        </p:spPr>
        <p:txBody>
          <a:bodyPr/>
          <a:lstStyle/>
          <a:p>
            <a:pPr indent="-255600"/>
            <a:r>
              <a:rPr lang="en-US" altLang="en-US" sz="2400" dirty="0">
                <a:solidFill>
                  <a:srgbClr val="000000"/>
                </a:solidFill>
                <a:latin typeface="+mn-lt"/>
              </a:rPr>
              <a:t>A member that is not accessible in a subclass (because of private derivation) can be declared to be visible there</a:t>
            </a:r>
            <a:endParaRPr lang="en-US" dirty="0">
              <a:latin typeface="+mn-lt"/>
            </a:endParaRPr>
          </a:p>
        </p:txBody>
      </p:sp>
      <p:sp>
        <p:nvSpPr>
          <p:cNvPr id="4" name="Content Placeholder 3"/>
          <p:cNvSpPr>
            <a:spLocks noGrp="1"/>
          </p:cNvSpPr>
          <p:nvPr>
            <p:ph sz="quarter" idx="14"/>
          </p:nvPr>
        </p:nvSpPr>
        <p:spPr>
          <a:xfrm>
            <a:off x="609601" y="2337013"/>
            <a:ext cx="5076824" cy="406400"/>
          </a:xfrm>
        </p:spPr>
        <p:txBody>
          <a:bodyPr/>
          <a:lstStyle/>
          <a:p>
            <a:pPr marL="101600" indent="0">
              <a:buNone/>
            </a:pPr>
            <a:r>
              <a:rPr lang="en-US" altLang="en-US" sz="2400" dirty="0">
                <a:solidFill>
                  <a:srgbClr val="000000"/>
                </a:solidFill>
                <a:latin typeface="+mn-lt"/>
              </a:rPr>
              <a:t>using the scope resolution operator</a:t>
            </a:r>
            <a:endParaRPr lang="en-US" dirty="0">
              <a:latin typeface="+mn-lt"/>
            </a:endParaRPr>
          </a:p>
        </p:txBody>
      </p:sp>
      <p:graphicFrame>
        <p:nvGraphicFramePr>
          <p:cNvPr id="5" name="Object 4" descr="colon colon, for example,"/>
          <p:cNvGraphicFramePr>
            <a:graphicFrameLocks noChangeAspect="1"/>
          </p:cNvGraphicFramePr>
          <p:nvPr>
            <p:extLst>
              <p:ext uri="{D42A27DB-BD31-4B8C-83A1-F6EECF244321}">
                <p14:modId xmlns:p14="http://schemas.microsoft.com/office/powerpoint/2010/main" val="1427329708"/>
              </p:ext>
            </p:extLst>
          </p:nvPr>
        </p:nvGraphicFramePr>
        <p:xfrm>
          <a:off x="5759450" y="2433493"/>
          <a:ext cx="1212850" cy="385907"/>
        </p:xfrm>
        <a:graphic>
          <a:graphicData uri="http://schemas.openxmlformats.org/presentationml/2006/ole">
            <mc:AlternateContent xmlns:mc="http://schemas.openxmlformats.org/markup-compatibility/2006">
              <mc:Choice xmlns:v="urn:schemas-microsoft-com:vml" Requires="v">
                <p:oleObj spid="_x0000_s23695" name="Equation" r:id="rId3" imgW="1117440" imgH="355320" progId="Equation.DSMT4">
                  <p:embed/>
                </p:oleObj>
              </mc:Choice>
              <mc:Fallback>
                <p:oleObj name="Equation" r:id="rId3" imgW="1117440" imgH="355320" progId="Equation.DSMT4">
                  <p:embed/>
                  <p:pic>
                    <p:nvPicPr>
                      <p:cNvPr id="3" name="Object 2"/>
                      <p:cNvPicPr/>
                      <p:nvPr/>
                    </p:nvPicPr>
                    <p:blipFill>
                      <a:blip r:embed="rId4"/>
                      <a:stretch>
                        <a:fillRect/>
                      </a:stretch>
                    </p:blipFill>
                    <p:spPr>
                      <a:xfrm>
                        <a:off x="5759450" y="2433493"/>
                        <a:ext cx="1212850" cy="385907"/>
                      </a:xfrm>
                      <a:prstGeom prst="rect">
                        <a:avLst/>
                      </a:prstGeom>
                    </p:spPr>
                  </p:pic>
                </p:oleObj>
              </mc:Fallback>
            </mc:AlternateContent>
          </a:graphicData>
        </a:graphic>
      </p:graphicFrame>
      <p:pic>
        <p:nvPicPr>
          <p:cNvPr id="6" name="Picture 5" descr="Computer code. The code has 4 lines. Line 1. class subclass underscore 3 colon private base underscore class left brace. Line 2, indented once. base underscore class colon colon c semicolon. Line 3, indented once. period period period. Line 4. right brace."/>
          <p:cNvPicPr>
            <a:picLocks noChangeAspect="1"/>
          </p:cNvPicPr>
          <p:nvPr/>
        </p:nvPicPr>
        <p:blipFill>
          <a:blip r:embed="rId5"/>
          <a:stretch>
            <a:fillRect/>
          </a:stretch>
        </p:blipFill>
        <p:spPr>
          <a:xfrm>
            <a:off x="609601" y="3041705"/>
            <a:ext cx="5602710" cy="1231499"/>
          </a:xfrm>
          <a:prstGeom prst="rect">
            <a:avLst/>
          </a:prstGeom>
        </p:spPr>
      </p:pic>
    </p:spTree>
    <p:extLst>
      <p:ext uri="{BB962C8B-B14F-4D97-AF65-F5344CB8AC3E}">
        <p14:creationId xmlns:p14="http://schemas.microsoft.com/office/powerpoint/2010/main" val="133753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itle 1"/>
          <p:cNvSpPr>
            <a:spLocks noGrp="1" noChangeArrowheads="1"/>
          </p:cNvSpPr>
          <p:nvPr>
            <p:ph type="title"/>
          </p:nvPr>
        </p:nvSpPr>
        <p:spPr/>
        <p:txBody>
          <a:bodyPr/>
          <a:lstStyle/>
          <a:p>
            <a:pPr eaLnBrk="1" hangingPunct="1"/>
            <a:r>
              <a:rPr lang="en-US" altLang="en-US" dirty="0" err="1" smtClean="0"/>
              <a:t>Reexportation</a:t>
            </a:r>
            <a:endParaRPr lang="en-US" altLang="en-US" dirty="0" smtClean="0"/>
          </a:p>
        </p:txBody>
      </p:sp>
      <p:sp>
        <p:nvSpPr>
          <p:cNvPr id="60421" name="Content Placeholder 2"/>
          <p:cNvSpPr>
            <a:spLocks noGrp="1" noChangeArrowheads="1"/>
          </p:cNvSpPr>
          <p:nvPr>
            <p:ph type="body" idx="1"/>
          </p:nvPr>
        </p:nvSpPr>
        <p:spPr>
          <a:xfrm>
            <a:off x="457200" y="1600200"/>
            <a:ext cx="8153400" cy="4572000"/>
          </a:xfrm>
        </p:spPr>
        <p:txBody>
          <a:bodyPr/>
          <a:lstStyle/>
          <a:p>
            <a:pPr eaLnBrk="1" hangingPunct="1"/>
            <a:r>
              <a:rPr lang="en-US" altLang="en-US" dirty="0" smtClean="0"/>
              <a:t>One motivation for using private derivation</a:t>
            </a:r>
          </a:p>
          <a:p>
            <a:pPr lvl="1" eaLnBrk="1" hangingPunct="1"/>
            <a:r>
              <a:rPr lang="en-US" altLang="en-US" dirty="0" smtClean="0"/>
              <a:t>A class provides members that must be visible, so they are defined to be public members; a derived class adds some new members, but does not want its clients to see the members of the parent class, even though they had to be public in the parent class definition</a:t>
            </a:r>
          </a:p>
        </p:txBody>
      </p:sp>
    </p:spTree>
    <p:extLst>
      <p:ext uri="{BB962C8B-B14F-4D97-AF65-F5344CB8AC3E}">
        <p14:creationId xmlns:p14="http://schemas.microsoft.com/office/powerpoint/2010/main" val="2707650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OOP in C</a:t>
            </a:r>
            <a:r>
              <a:rPr lang="en-US" altLang="en-US" dirty="0" smtClean="0"/>
              <a:t>++ </a:t>
            </a:r>
            <a:r>
              <a:rPr lang="en-US" altLang="en-US" sz="2000" b="0" dirty="0"/>
              <a:t>(1 of </a:t>
            </a:r>
            <a:r>
              <a:rPr lang="en-US" altLang="en-US" sz="2000" b="0" dirty="0" smtClean="0"/>
              <a:t>6)</a:t>
            </a:r>
            <a:endParaRPr lang="en-US" dirty="0"/>
          </a:p>
        </p:txBody>
      </p:sp>
      <p:sp>
        <p:nvSpPr>
          <p:cNvPr id="3" name="Content Placeholder 2"/>
          <p:cNvSpPr>
            <a:spLocks noGrp="1"/>
          </p:cNvSpPr>
          <p:nvPr>
            <p:ph sz="quarter" idx="13"/>
          </p:nvPr>
        </p:nvSpPr>
        <p:spPr>
          <a:xfrm>
            <a:off x="457200" y="1595439"/>
            <a:ext cx="8232775" cy="1262062"/>
          </a:xfrm>
        </p:spPr>
        <p:txBody>
          <a:bodyPr/>
          <a:lstStyle/>
          <a:p>
            <a:pPr lvl="0" indent="-256032"/>
            <a:r>
              <a:rPr lang="en-US" altLang="en-US" sz="2400" dirty="0">
                <a:solidFill>
                  <a:srgbClr val="000000"/>
                </a:solidFill>
                <a:latin typeface="+mn-lt"/>
              </a:rPr>
              <a:t>Multiple inheritance is supported</a:t>
            </a:r>
          </a:p>
          <a:p>
            <a:pPr lvl="1" indent="-283464"/>
            <a:r>
              <a:rPr lang="en-US" altLang="en-US" sz="2400" dirty="0">
                <a:solidFill>
                  <a:srgbClr val="000000"/>
                </a:solidFill>
                <a:latin typeface="+mn-lt"/>
              </a:rPr>
              <a:t>If there are two inherited members with the same name, they can both be referenced using the scope</a:t>
            </a:r>
            <a:endParaRPr lang="en-US" dirty="0">
              <a:latin typeface="+mn-lt"/>
            </a:endParaRPr>
          </a:p>
        </p:txBody>
      </p:sp>
      <p:sp>
        <p:nvSpPr>
          <p:cNvPr id="4" name="Content Placeholder 3"/>
          <p:cNvSpPr>
            <a:spLocks noGrp="1"/>
          </p:cNvSpPr>
          <p:nvPr>
            <p:ph sz="quarter" idx="14"/>
          </p:nvPr>
        </p:nvSpPr>
        <p:spPr>
          <a:xfrm>
            <a:off x="1095375" y="2762251"/>
            <a:ext cx="2847975" cy="476249"/>
          </a:xfrm>
        </p:spPr>
        <p:txBody>
          <a:bodyPr/>
          <a:lstStyle/>
          <a:p>
            <a:pPr marL="101600" indent="0">
              <a:buNone/>
            </a:pPr>
            <a:r>
              <a:rPr lang="en-US" altLang="en-US" sz="2400" dirty="0">
                <a:solidFill>
                  <a:srgbClr val="000000"/>
                </a:solidFill>
                <a:latin typeface="+mn-lt"/>
              </a:rPr>
              <a:t>resolution operator</a:t>
            </a:r>
            <a:endParaRPr lang="en-US" dirty="0">
              <a:latin typeface="+mn-lt"/>
            </a:endParaRPr>
          </a:p>
        </p:txBody>
      </p:sp>
      <p:graphicFrame>
        <p:nvGraphicFramePr>
          <p:cNvPr id="5" name="Object 4" descr="colon colon"/>
          <p:cNvGraphicFramePr>
            <a:graphicFrameLocks noChangeAspect="1"/>
          </p:cNvGraphicFramePr>
          <p:nvPr>
            <p:extLst>
              <p:ext uri="{D42A27DB-BD31-4B8C-83A1-F6EECF244321}">
                <p14:modId xmlns:p14="http://schemas.microsoft.com/office/powerpoint/2010/main" val="1920912567"/>
              </p:ext>
            </p:extLst>
          </p:nvPr>
        </p:nvGraphicFramePr>
        <p:xfrm>
          <a:off x="3952240" y="2893251"/>
          <a:ext cx="433070" cy="377190"/>
        </p:xfrm>
        <a:graphic>
          <a:graphicData uri="http://schemas.openxmlformats.org/presentationml/2006/ole">
            <mc:AlternateContent xmlns:mc="http://schemas.openxmlformats.org/markup-compatibility/2006">
              <mc:Choice xmlns:v="urn:schemas-microsoft-com:vml" Requires="v">
                <p:oleObj spid="_x0000_s25740" name="Equation" r:id="rId3" imgW="393480" imgH="342720" progId="Equation.DSMT4">
                  <p:embed/>
                </p:oleObj>
              </mc:Choice>
              <mc:Fallback>
                <p:oleObj name="Equation" r:id="rId3" imgW="393480" imgH="342720" progId="Equation.DSMT4">
                  <p:embed/>
                  <p:pic>
                    <p:nvPicPr>
                      <p:cNvPr id="3" name="Object 2"/>
                      <p:cNvPicPr/>
                      <p:nvPr/>
                    </p:nvPicPr>
                    <p:blipFill>
                      <a:blip r:embed="rId4"/>
                      <a:stretch>
                        <a:fillRect/>
                      </a:stretch>
                    </p:blipFill>
                    <p:spPr>
                      <a:xfrm>
                        <a:off x="3952240" y="2893251"/>
                        <a:ext cx="433070" cy="377190"/>
                      </a:xfrm>
                      <a:prstGeom prst="rect">
                        <a:avLst/>
                      </a:prstGeom>
                    </p:spPr>
                  </p:pic>
                </p:oleObj>
              </mc:Fallback>
            </mc:AlternateContent>
          </a:graphicData>
        </a:graphic>
      </p:graphicFrame>
      <p:pic>
        <p:nvPicPr>
          <p:cNvPr id="6" name="Picture 5" descr="Computer code. The code has 3 lines. Line 1. class Thread left brace period period period right brace semicolon. Line 2. class Drawing left brace period period period right brace semicolon. Line 3. class Draw Thread colon public Thread comma public Drawing left brace period period period right brace semicolon."/>
          <p:cNvPicPr>
            <a:picLocks noChangeAspect="1"/>
          </p:cNvPicPr>
          <p:nvPr/>
        </p:nvPicPr>
        <p:blipFill>
          <a:blip r:embed="rId5"/>
          <a:stretch>
            <a:fillRect/>
          </a:stretch>
        </p:blipFill>
        <p:spPr>
          <a:xfrm>
            <a:off x="870585" y="3270441"/>
            <a:ext cx="7181850" cy="1067018"/>
          </a:xfrm>
          <a:prstGeom prst="rect">
            <a:avLst/>
          </a:prstGeom>
        </p:spPr>
      </p:pic>
    </p:spTree>
    <p:extLst>
      <p:ext uri="{BB962C8B-B14F-4D97-AF65-F5344CB8AC3E}">
        <p14:creationId xmlns:p14="http://schemas.microsoft.com/office/powerpoint/2010/main" val="106009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itle 1"/>
          <p:cNvSpPr>
            <a:spLocks noGrp="1" noChangeArrowheads="1"/>
          </p:cNvSpPr>
          <p:nvPr>
            <p:ph type="title"/>
          </p:nvPr>
        </p:nvSpPr>
        <p:spPr/>
        <p:txBody>
          <a:bodyPr/>
          <a:lstStyle/>
          <a:p>
            <a:pPr eaLnBrk="1" hangingPunct="1"/>
            <a:r>
              <a:rPr lang="en-US" altLang="en-US" dirty="0" smtClean="0"/>
              <a:t>Support for OOP in C++ </a:t>
            </a:r>
            <a:r>
              <a:rPr lang="en-US" altLang="en-US" sz="2000" b="0" dirty="0" smtClean="0"/>
              <a:t>(2 </a:t>
            </a:r>
            <a:r>
              <a:rPr lang="en-US" altLang="en-US" sz="2000" b="0" dirty="0"/>
              <a:t>of </a:t>
            </a:r>
            <a:r>
              <a:rPr lang="en-US" altLang="en-US" sz="2000" b="0" dirty="0" smtClean="0"/>
              <a:t>6)</a:t>
            </a:r>
            <a:endParaRPr lang="en-US" altLang="en-US" dirty="0" smtClean="0"/>
          </a:p>
        </p:txBody>
      </p:sp>
      <p:sp>
        <p:nvSpPr>
          <p:cNvPr id="64517" name="Content Placeholder 2"/>
          <p:cNvSpPr>
            <a:spLocks noGrp="1" noChangeArrowheads="1"/>
          </p:cNvSpPr>
          <p:nvPr>
            <p:ph type="body" idx="1"/>
          </p:nvPr>
        </p:nvSpPr>
        <p:spPr/>
        <p:txBody>
          <a:bodyPr/>
          <a:lstStyle/>
          <a:p>
            <a:pPr eaLnBrk="1" hangingPunct="1"/>
            <a:r>
              <a:rPr lang="en-US" altLang="en-US" dirty="0" smtClean="0"/>
              <a:t>Dynamic Binding</a:t>
            </a:r>
          </a:p>
          <a:p>
            <a:pPr lvl="1" eaLnBrk="1" hangingPunct="1"/>
            <a:r>
              <a:rPr lang="en-US" altLang="en-US" dirty="0" smtClean="0"/>
              <a:t>A method can be defined to be </a:t>
            </a:r>
            <a:r>
              <a:rPr lang="en-US" altLang="en-US" b="1" dirty="0" smtClean="0">
                <a:latin typeface="Courier New" panose="02070309020205020404" pitchFamily="49" charset="0"/>
                <a:cs typeface="Courier New" panose="02070309020205020404" pitchFamily="49" charset="0"/>
              </a:rPr>
              <a:t>virtual</a:t>
            </a:r>
            <a:r>
              <a:rPr lang="en-US" altLang="en-US" dirty="0" smtClean="0"/>
              <a:t>, which means that they can be called through polymorphic variables and dynamically bound to messages</a:t>
            </a:r>
          </a:p>
          <a:p>
            <a:pPr lvl="1" eaLnBrk="1" hangingPunct="1"/>
            <a:r>
              <a:rPr lang="en-US" altLang="en-US" dirty="0" smtClean="0"/>
              <a:t>A pure virtual function has no definition at all</a:t>
            </a:r>
          </a:p>
          <a:p>
            <a:pPr lvl="1" eaLnBrk="1" hangingPunct="1"/>
            <a:r>
              <a:rPr lang="en-US" altLang="en-US" dirty="0" smtClean="0"/>
              <a:t>A class that has at least one pure virtual function is an </a:t>
            </a:r>
            <a:r>
              <a:rPr lang="en-US" altLang="en-US" b="1" dirty="0" smtClean="0"/>
              <a:t>abstract</a:t>
            </a:r>
            <a:r>
              <a:rPr lang="en-US" altLang="en-US" i="1" dirty="0" smtClean="0"/>
              <a:t> </a:t>
            </a:r>
            <a:r>
              <a:rPr lang="en-US" altLang="en-US" b="1" dirty="0" smtClean="0"/>
              <a:t>class</a:t>
            </a:r>
          </a:p>
        </p:txBody>
      </p:sp>
    </p:spTree>
    <p:extLst>
      <p:ext uri="{BB962C8B-B14F-4D97-AF65-F5344CB8AC3E}">
        <p14:creationId xmlns:p14="http://schemas.microsoft.com/office/powerpoint/2010/main" val="562306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457200" y="215371"/>
            <a:ext cx="8229600" cy="1097279"/>
          </a:xfrm>
        </p:spPr>
        <p:txBody>
          <a:bodyPr anchor="b"/>
          <a:lstStyle/>
          <a:p>
            <a:pPr eaLnBrk="1" hangingPunct="1"/>
            <a:r>
              <a:rPr lang="en-US" altLang="en-US" dirty="0" smtClean="0"/>
              <a:t>Support for OOP in C++ </a:t>
            </a:r>
            <a:r>
              <a:rPr lang="en-US" altLang="en-US" sz="2000" b="0" dirty="0" smtClean="0"/>
              <a:t>(3 </a:t>
            </a:r>
            <a:r>
              <a:rPr lang="en-US" altLang="en-US" sz="2000" b="0" dirty="0"/>
              <a:t>of </a:t>
            </a:r>
            <a:r>
              <a:rPr lang="en-US" altLang="en-US" sz="2000" b="0" dirty="0" smtClean="0"/>
              <a:t>6)</a:t>
            </a:r>
            <a:endParaRPr lang="en-US" altLang="en-US" dirty="0" smtClean="0"/>
          </a:p>
        </p:txBody>
      </p:sp>
      <p:pic>
        <p:nvPicPr>
          <p:cNvPr id="3" name="Picture 2" descr="Two examples of computer code. The first code has 20 lines, as follows. Line 1. class Shape left brace. Line 2, indented once. public colon. Line 3, indented twice. virtual void draw left parenthesis right parenthesis equals 0 semicolon. Line 4, indented once. period period period. Line 5. right brace semicolon. Line 6. class Circle colon public Shape left brace. Line 7, indented once. public colon. Line 8, indented twice. void draw left parenthesis right parenthesis left brace period period period right brace. Line 9, indented once. period period period. Line 10. right brace semicolon. Line 11. class Rectangle colon public Shape left brace. Line 12, indented once. public colon. Line 13, indented twice. void draw left parenthesis right parenthesis left brace period period period right brace. Line 14, indented once. period period period. Line 15. right brace semicolon. Line 16. class Square colon public Rectangle left brace. Line 17, indented twice. public colon. Line 18, indented 3 times. void draw left parenthesis right parenthesis left brace period period period right brace. Line 19, indented twice. period period period. Line 20. right brace semicolon. The second code has 9 lines, as follows. Line 1. Square asterisk s q equals new Square semicolon. Line 2. Rectangle asterisk r e c t equals new Rectangle semicolon. Line 3. Shape asterisk p t r underscore shape semicolon. Line 4. P t r underscore shape equals s q semicolon forward slash forward slash Now p t r underscore shape points to a. Line 5, indented 5 times. forward slash forward slash Square object. Line 6. P t r underscore shape hyphen right angle bracket draw left parenthesis right parenthesis semicolon forward slash forward slash Dynamically bound to the draw. Line 7, indented 5 times. forward slash forward slash in the Square class. Line 8. R e c t hyphen right angle bracket draw left parenthesis right parenthesis semicolon forward slash forward slash Statically bound to the draw. Line 9, indented 5 times. forward slash forward slash draw in Rectangle. "/>
          <p:cNvPicPr>
            <a:picLocks noChangeAspect="1"/>
          </p:cNvPicPr>
          <p:nvPr/>
        </p:nvPicPr>
        <p:blipFill>
          <a:blip r:embed="rId2"/>
          <a:stretch>
            <a:fillRect/>
          </a:stretch>
        </p:blipFill>
        <p:spPr>
          <a:xfrm>
            <a:off x="761818" y="1567502"/>
            <a:ext cx="7620364" cy="4306199"/>
          </a:xfrm>
          <a:prstGeom prst="rect">
            <a:avLst/>
          </a:prstGeom>
        </p:spPr>
      </p:pic>
    </p:spTree>
    <p:extLst>
      <p:ext uri="{BB962C8B-B14F-4D97-AF65-F5344CB8AC3E}">
        <p14:creationId xmlns:p14="http://schemas.microsoft.com/office/powerpoint/2010/main" val="3595465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smtClean="0"/>
              <a:t>Support for OOP in C++ </a:t>
            </a:r>
            <a:r>
              <a:rPr lang="en-US" altLang="en-US" sz="2000" b="0" dirty="0" smtClean="0"/>
              <a:t>(4 </a:t>
            </a:r>
            <a:r>
              <a:rPr lang="en-US" altLang="en-US" sz="2000" b="0" dirty="0"/>
              <a:t>of </a:t>
            </a:r>
            <a:r>
              <a:rPr lang="en-US" altLang="en-US" sz="2000" b="0" dirty="0" smtClean="0"/>
              <a:t>6)</a:t>
            </a:r>
            <a:endParaRPr lang="en-US" altLang="en-US" dirty="0" smtClean="0"/>
          </a:p>
        </p:txBody>
      </p:sp>
      <p:sp>
        <p:nvSpPr>
          <p:cNvPr id="67587" name="Content Placeholder 2"/>
          <p:cNvSpPr>
            <a:spLocks noGrp="1"/>
          </p:cNvSpPr>
          <p:nvPr>
            <p:ph idx="1"/>
          </p:nvPr>
        </p:nvSpPr>
        <p:spPr>
          <a:xfrm>
            <a:off x="457200" y="1600201"/>
            <a:ext cx="8229600" cy="552450"/>
          </a:xfrm>
        </p:spPr>
        <p:txBody>
          <a:bodyPr/>
          <a:lstStyle/>
          <a:p>
            <a:r>
              <a:rPr lang="en-US" altLang="en-US" dirty="0" smtClean="0"/>
              <a:t>If objects are allocated from the stack, it is quite different</a:t>
            </a:r>
          </a:p>
        </p:txBody>
      </p:sp>
      <p:pic>
        <p:nvPicPr>
          <p:cNvPr id="3" name="Picture 3" descr="Computer code. The code has 4 lines. Line 1. Square s q semicolon forward slash forward slash Allocate a Square object on the stack. Line 2. Rectangle r e c t semicolon forward slash forward slash Allocate a Rectangle object on. Line 3. r e c t equals s q semicolon forward slash forward slash Copies the data member values from. Line 4. R e c t period draw left parenthesis right parenthesis semicolon forward slash forward slash Calls the draw from the Rectangle."/>
          <p:cNvPicPr>
            <a:picLocks noChangeAspect="1"/>
          </p:cNvPicPr>
          <p:nvPr/>
        </p:nvPicPr>
        <p:blipFill>
          <a:blip r:embed="rId2"/>
          <a:stretch>
            <a:fillRect/>
          </a:stretch>
        </p:blipFill>
        <p:spPr>
          <a:xfrm>
            <a:off x="475133" y="2776671"/>
            <a:ext cx="8193734" cy="1304657"/>
          </a:xfrm>
          <a:prstGeom prst="rect">
            <a:avLst/>
          </a:prstGeom>
        </p:spPr>
      </p:pic>
    </p:spTree>
    <p:extLst>
      <p:ext uri="{BB962C8B-B14F-4D97-AF65-F5344CB8AC3E}">
        <p14:creationId xmlns:p14="http://schemas.microsoft.com/office/powerpoint/2010/main" val="5890079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OOP in C</a:t>
            </a:r>
            <a:r>
              <a:rPr lang="en-US" altLang="en-US" dirty="0" smtClean="0"/>
              <a:t>++ </a:t>
            </a:r>
            <a:r>
              <a:rPr lang="en-US" altLang="en-US" sz="2000" b="0" dirty="0" smtClean="0"/>
              <a:t>(5 </a:t>
            </a:r>
            <a:r>
              <a:rPr lang="en-US" altLang="en-US" sz="2000" b="0" dirty="0"/>
              <a:t>of </a:t>
            </a:r>
            <a:r>
              <a:rPr lang="en-US" altLang="en-US" sz="2000" b="0" dirty="0" smtClean="0"/>
              <a:t>6)</a:t>
            </a:r>
            <a:endParaRPr lang="en-US" dirty="0"/>
          </a:p>
        </p:txBody>
      </p:sp>
      <p:sp>
        <p:nvSpPr>
          <p:cNvPr id="3" name="Content Placeholder 2"/>
          <p:cNvSpPr>
            <a:spLocks noGrp="1"/>
          </p:cNvSpPr>
          <p:nvPr>
            <p:ph type="body" idx="1"/>
          </p:nvPr>
        </p:nvSpPr>
        <p:spPr>
          <a:xfrm>
            <a:off x="457200" y="1600201"/>
            <a:ext cx="8229600" cy="4200524"/>
          </a:xfrm>
        </p:spPr>
        <p:txBody>
          <a:bodyPr/>
          <a:lstStyle/>
          <a:p>
            <a:pPr lvl="0"/>
            <a:r>
              <a:rPr lang="en-US" altLang="en-US" dirty="0">
                <a:solidFill>
                  <a:srgbClr val="000000"/>
                </a:solidFill>
              </a:rPr>
              <a:t>Evaluation</a:t>
            </a:r>
          </a:p>
          <a:p>
            <a:pPr lvl="1"/>
            <a:r>
              <a:rPr lang="en-US" altLang="en-US" dirty="0">
                <a:solidFill>
                  <a:srgbClr val="000000"/>
                </a:solidFill>
              </a:rPr>
              <a:t>C++ provides extensive access controls (unlike Smalltalk)</a:t>
            </a:r>
          </a:p>
          <a:p>
            <a:pPr lvl="1"/>
            <a:r>
              <a:rPr lang="en-US" altLang="en-US" dirty="0">
                <a:solidFill>
                  <a:srgbClr val="000000"/>
                </a:solidFill>
              </a:rPr>
              <a:t>C++ provides multiple inheritance</a:t>
            </a:r>
          </a:p>
          <a:p>
            <a:pPr lvl="1"/>
            <a:r>
              <a:rPr lang="en-US" altLang="en-US" dirty="0">
                <a:solidFill>
                  <a:srgbClr val="000000"/>
                </a:solidFill>
              </a:rPr>
              <a:t>In C++, the programmer must decide at design time which methods will be statically bound and which must be dynamically bound</a:t>
            </a:r>
          </a:p>
          <a:p>
            <a:pPr lvl="2"/>
            <a:r>
              <a:rPr lang="en-US" altLang="en-US" dirty="0">
                <a:solidFill>
                  <a:srgbClr val="000000"/>
                </a:solidFill>
              </a:rPr>
              <a:t>Static binding is faster!</a:t>
            </a:r>
          </a:p>
          <a:p>
            <a:pPr lvl="1"/>
            <a:r>
              <a:rPr lang="en-US" altLang="en-US" dirty="0">
                <a:solidFill>
                  <a:srgbClr val="000000"/>
                </a:solidFill>
              </a:rPr>
              <a:t>Smalltalk type checking is dynamic (flexible, but somewhat unsafe</a:t>
            </a:r>
            <a:r>
              <a:rPr lang="en-US" altLang="en-US" dirty="0" smtClean="0">
                <a:solidFill>
                  <a:srgbClr val="000000"/>
                </a:solidFill>
              </a:rPr>
              <a:t>)</a:t>
            </a:r>
            <a:endParaRPr lang="en-US" altLang="en-US" dirty="0">
              <a:solidFill>
                <a:srgbClr val="000000"/>
              </a:solidFill>
            </a:endParaRPr>
          </a:p>
        </p:txBody>
      </p:sp>
    </p:spTree>
    <p:extLst>
      <p:ext uri="{BB962C8B-B14F-4D97-AF65-F5344CB8AC3E}">
        <p14:creationId xmlns:p14="http://schemas.microsoft.com/office/powerpoint/2010/main" val="3881150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OOP in C</a:t>
            </a:r>
            <a:r>
              <a:rPr lang="en-US" altLang="en-US" dirty="0" smtClean="0"/>
              <a:t>++ </a:t>
            </a:r>
            <a:r>
              <a:rPr lang="en-US" altLang="en-US" sz="2000" b="0" dirty="0" smtClean="0"/>
              <a:t>(6 </a:t>
            </a:r>
            <a:r>
              <a:rPr lang="en-US" altLang="en-US" sz="2000" b="0" dirty="0"/>
              <a:t>of </a:t>
            </a:r>
            <a:r>
              <a:rPr lang="en-US" altLang="en-US" sz="2000" b="0" dirty="0" smtClean="0"/>
              <a:t>6)</a:t>
            </a:r>
            <a:endParaRPr lang="en-US" dirty="0"/>
          </a:p>
        </p:txBody>
      </p:sp>
      <p:sp>
        <p:nvSpPr>
          <p:cNvPr id="3" name="Content Placeholder 2"/>
          <p:cNvSpPr>
            <a:spLocks noGrp="1"/>
          </p:cNvSpPr>
          <p:nvPr>
            <p:ph type="body" idx="1"/>
          </p:nvPr>
        </p:nvSpPr>
        <p:spPr>
          <a:xfrm>
            <a:off x="457200" y="1600201"/>
            <a:ext cx="8229600" cy="428624"/>
          </a:xfrm>
        </p:spPr>
        <p:txBody>
          <a:bodyPr/>
          <a:lstStyle/>
          <a:p>
            <a:pPr lvl="1">
              <a:lnSpc>
                <a:spcPct val="90000"/>
              </a:lnSpc>
            </a:pPr>
            <a:r>
              <a:rPr lang="en-US" altLang="en-US" dirty="0" smtClean="0">
                <a:solidFill>
                  <a:srgbClr val="000000"/>
                </a:solidFill>
              </a:rPr>
              <a:t>Because </a:t>
            </a:r>
            <a:r>
              <a:rPr lang="en-US" altLang="en-US" dirty="0">
                <a:solidFill>
                  <a:srgbClr val="000000"/>
                </a:solidFill>
              </a:rPr>
              <a:t>of interpretation and dynamic binding,</a:t>
            </a:r>
            <a:endParaRPr lang="en-US" dirty="0"/>
          </a:p>
        </p:txBody>
      </p:sp>
      <p:sp>
        <p:nvSpPr>
          <p:cNvPr id="4" name="Content Placeholder 3"/>
          <p:cNvSpPr>
            <a:spLocks noGrp="1"/>
          </p:cNvSpPr>
          <p:nvPr>
            <p:ph sz="quarter" idx="13"/>
          </p:nvPr>
        </p:nvSpPr>
        <p:spPr>
          <a:xfrm>
            <a:off x="1085850" y="1920082"/>
            <a:ext cx="1895475" cy="453232"/>
          </a:xfrm>
        </p:spPr>
        <p:txBody>
          <a:bodyPr/>
          <a:lstStyle/>
          <a:p>
            <a:pPr marL="101600" indent="0">
              <a:buNone/>
            </a:pPr>
            <a:r>
              <a:rPr lang="en-US" altLang="en-US" sz="2400" dirty="0">
                <a:solidFill>
                  <a:srgbClr val="000000"/>
                </a:solidFill>
                <a:latin typeface="+mn-lt"/>
              </a:rPr>
              <a:t>Smalltalk is</a:t>
            </a:r>
            <a:endParaRPr lang="en-US" dirty="0">
              <a:latin typeface="+mn-lt"/>
            </a:endParaRPr>
          </a:p>
        </p:txBody>
      </p:sp>
      <p:graphicFrame>
        <p:nvGraphicFramePr>
          <p:cNvPr id="7" name="Object 4" descr="tilde 10"/>
          <p:cNvGraphicFramePr>
            <a:graphicFrameLocks noChangeAspect="1"/>
          </p:cNvGraphicFramePr>
          <p:nvPr>
            <p:extLst>
              <p:ext uri="{D42A27DB-BD31-4B8C-83A1-F6EECF244321}">
                <p14:modId xmlns:p14="http://schemas.microsoft.com/office/powerpoint/2010/main" val="2806041215"/>
              </p:ext>
            </p:extLst>
          </p:nvPr>
        </p:nvGraphicFramePr>
        <p:xfrm>
          <a:off x="2867025" y="2059201"/>
          <a:ext cx="596900" cy="292100"/>
        </p:xfrm>
        <a:graphic>
          <a:graphicData uri="http://schemas.openxmlformats.org/presentationml/2006/ole">
            <mc:AlternateContent xmlns:mc="http://schemas.openxmlformats.org/markup-compatibility/2006">
              <mc:Choice xmlns:v="urn:schemas-microsoft-com:vml" Requires="v">
                <p:oleObj spid="_x0000_s32816" name="Equation" r:id="rId3" imgW="596880" imgH="291960" progId="Equation.DSMT4">
                  <p:embed/>
                </p:oleObj>
              </mc:Choice>
              <mc:Fallback>
                <p:oleObj name="Equation" r:id="rId3" imgW="596880" imgH="291960" progId="Equation.DSMT4">
                  <p:embed/>
                  <p:pic>
                    <p:nvPicPr>
                      <p:cNvPr id="7" name="Object 4"/>
                      <p:cNvPicPr/>
                      <p:nvPr/>
                    </p:nvPicPr>
                    <p:blipFill>
                      <a:blip r:embed="rId4"/>
                      <a:stretch>
                        <a:fillRect/>
                      </a:stretch>
                    </p:blipFill>
                    <p:spPr>
                      <a:xfrm>
                        <a:off x="2867025" y="2059201"/>
                        <a:ext cx="596900" cy="292100"/>
                      </a:xfrm>
                      <a:prstGeom prst="rect">
                        <a:avLst/>
                      </a:prstGeom>
                    </p:spPr>
                  </p:pic>
                </p:oleObj>
              </mc:Fallback>
            </mc:AlternateContent>
          </a:graphicData>
        </a:graphic>
      </p:graphicFrame>
      <p:sp>
        <p:nvSpPr>
          <p:cNvPr id="5" name="Content Placeholder 5"/>
          <p:cNvSpPr>
            <a:spLocks noGrp="1"/>
          </p:cNvSpPr>
          <p:nvPr>
            <p:ph sz="quarter" idx="14"/>
          </p:nvPr>
        </p:nvSpPr>
        <p:spPr>
          <a:xfrm>
            <a:off x="3463925" y="1929607"/>
            <a:ext cx="3733800" cy="409575"/>
          </a:xfrm>
        </p:spPr>
        <p:txBody>
          <a:bodyPr/>
          <a:lstStyle/>
          <a:p>
            <a:pPr marL="0" lvl="1" indent="0">
              <a:spcBef>
                <a:spcPts val="0"/>
              </a:spcBef>
              <a:buNone/>
            </a:pPr>
            <a:r>
              <a:rPr lang="en-US" altLang="en-US" sz="2400" dirty="0" smtClean="0">
                <a:solidFill>
                  <a:srgbClr val="000000"/>
                </a:solidFill>
                <a:latin typeface="+mn-lt"/>
              </a:rPr>
              <a:t>times </a:t>
            </a:r>
            <a:r>
              <a:rPr lang="en-US" altLang="en-US" sz="2400" dirty="0">
                <a:solidFill>
                  <a:srgbClr val="000000"/>
                </a:solidFill>
                <a:latin typeface="+mn-lt"/>
              </a:rPr>
              <a:t>slower than C++</a:t>
            </a:r>
          </a:p>
        </p:txBody>
      </p:sp>
    </p:spTree>
    <p:extLst>
      <p:ext uri="{BB962C8B-B14F-4D97-AF65-F5344CB8AC3E}">
        <p14:creationId xmlns:p14="http://schemas.microsoft.com/office/powerpoint/2010/main" val="124343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a:t>
            </a:r>
            <a:endParaRPr lang="en-US" dirty="0"/>
          </a:p>
        </p:txBody>
      </p:sp>
      <p:sp>
        <p:nvSpPr>
          <p:cNvPr id="3" name="Content Placeholder 2"/>
          <p:cNvSpPr>
            <a:spLocks noGrp="1"/>
          </p:cNvSpPr>
          <p:nvPr>
            <p:ph type="body" idx="1"/>
          </p:nvPr>
        </p:nvSpPr>
        <p:spPr>
          <a:xfrm>
            <a:off x="457200" y="1600201"/>
            <a:ext cx="8229600" cy="2152649"/>
          </a:xfrm>
        </p:spPr>
        <p:txBody>
          <a:bodyPr/>
          <a:lstStyle/>
          <a:p>
            <a:pPr lvl="0"/>
            <a:r>
              <a:rPr lang="en-US" altLang="en-US" dirty="0">
                <a:solidFill>
                  <a:srgbClr val="000000"/>
                </a:solidFill>
              </a:rPr>
              <a:t>Many object-oriented programming (O</a:t>
            </a:r>
            <a:r>
              <a:rPr lang="en-US" altLang="en-US" sz="100" dirty="0">
                <a:solidFill>
                  <a:srgbClr val="000000"/>
                </a:solidFill>
              </a:rPr>
              <a:t> </a:t>
            </a:r>
            <a:r>
              <a:rPr lang="en-US" altLang="en-US" dirty="0">
                <a:solidFill>
                  <a:srgbClr val="000000"/>
                </a:solidFill>
              </a:rPr>
              <a:t>O</a:t>
            </a:r>
            <a:r>
              <a:rPr lang="en-US" altLang="en-US" sz="100" dirty="0">
                <a:solidFill>
                  <a:srgbClr val="000000"/>
                </a:solidFill>
              </a:rPr>
              <a:t> </a:t>
            </a:r>
            <a:r>
              <a:rPr lang="en-US" altLang="en-US" dirty="0">
                <a:solidFill>
                  <a:srgbClr val="000000"/>
                </a:solidFill>
              </a:rPr>
              <a:t>P) languages</a:t>
            </a:r>
          </a:p>
          <a:p>
            <a:pPr lvl="1"/>
            <a:r>
              <a:rPr lang="en-US" altLang="en-US" dirty="0">
                <a:solidFill>
                  <a:srgbClr val="000000"/>
                </a:solidFill>
              </a:rPr>
              <a:t>Some support procedural and data-oriented programming (e.g., C++)</a:t>
            </a:r>
          </a:p>
          <a:p>
            <a:pPr lvl="1"/>
            <a:r>
              <a:rPr lang="en-US" altLang="en-US" dirty="0">
                <a:solidFill>
                  <a:srgbClr val="000000"/>
                </a:solidFill>
              </a:rPr>
              <a:t>Some support functional program (e.g., C</a:t>
            </a:r>
            <a:r>
              <a:rPr lang="en-US" altLang="en-US" sz="100" dirty="0">
                <a:solidFill>
                  <a:srgbClr val="000000"/>
                </a:solidFill>
              </a:rPr>
              <a:t> </a:t>
            </a:r>
            <a:r>
              <a:rPr lang="en-US" altLang="en-US" dirty="0">
                <a:solidFill>
                  <a:srgbClr val="000000"/>
                </a:solidFill>
              </a:rPr>
              <a:t>L</a:t>
            </a:r>
            <a:r>
              <a:rPr lang="en-US" altLang="en-US" sz="100" dirty="0">
                <a:solidFill>
                  <a:srgbClr val="000000"/>
                </a:solidFill>
              </a:rPr>
              <a:t> </a:t>
            </a:r>
            <a:r>
              <a:rPr lang="en-US" altLang="en-US" dirty="0">
                <a:solidFill>
                  <a:srgbClr val="000000"/>
                </a:solidFill>
              </a:rPr>
              <a:t>O</a:t>
            </a:r>
            <a:r>
              <a:rPr lang="en-US" altLang="en-US" sz="100" dirty="0">
                <a:solidFill>
                  <a:srgbClr val="000000"/>
                </a:solidFill>
              </a:rPr>
              <a:t> </a:t>
            </a:r>
            <a:r>
              <a:rPr lang="en-US" altLang="en-US" dirty="0">
                <a:solidFill>
                  <a:srgbClr val="000000"/>
                </a:solidFill>
              </a:rPr>
              <a:t>S)</a:t>
            </a:r>
          </a:p>
          <a:p>
            <a:pPr lvl="1"/>
            <a:r>
              <a:rPr lang="en-US" altLang="en-US" dirty="0">
                <a:solidFill>
                  <a:srgbClr val="000000"/>
                </a:solidFill>
              </a:rPr>
              <a:t>Newer languages do not support other paradigms but</a:t>
            </a:r>
            <a:endParaRPr lang="en-US" dirty="0"/>
          </a:p>
        </p:txBody>
      </p:sp>
      <p:sp>
        <p:nvSpPr>
          <p:cNvPr id="4" name="Content Placeholder 3"/>
          <p:cNvSpPr>
            <a:spLocks noGrp="1"/>
          </p:cNvSpPr>
          <p:nvPr>
            <p:ph sz="quarter" idx="13"/>
          </p:nvPr>
        </p:nvSpPr>
        <p:spPr>
          <a:xfrm>
            <a:off x="1209675" y="3698295"/>
            <a:ext cx="6391276" cy="435556"/>
          </a:xfrm>
        </p:spPr>
        <p:txBody>
          <a:bodyPr/>
          <a:lstStyle/>
          <a:p>
            <a:pPr marL="0" indent="0">
              <a:spcBef>
                <a:spcPts val="0"/>
              </a:spcBef>
              <a:buNone/>
            </a:pPr>
            <a:r>
              <a:rPr lang="en-US" altLang="en-US" sz="2400" dirty="0">
                <a:solidFill>
                  <a:srgbClr val="000000"/>
                </a:solidFill>
                <a:latin typeface="+mn-lt"/>
              </a:rPr>
              <a:t>use their imperative structures (e.g., Java and</a:t>
            </a:r>
            <a:endParaRPr lang="en-US" dirty="0">
              <a:latin typeface="+mn-lt"/>
            </a:endParaRPr>
          </a:p>
        </p:txBody>
      </p:sp>
      <p:graphicFrame>
        <p:nvGraphicFramePr>
          <p:cNvPr id="6" name="Object 4" descr="C hash"/>
          <p:cNvGraphicFramePr>
            <a:graphicFrameLocks noChangeAspect="1"/>
          </p:cNvGraphicFramePr>
          <p:nvPr>
            <p:extLst>
              <p:ext uri="{D42A27DB-BD31-4B8C-83A1-F6EECF244321}">
                <p14:modId xmlns:p14="http://schemas.microsoft.com/office/powerpoint/2010/main" val="1878116504"/>
              </p:ext>
            </p:extLst>
          </p:nvPr>
        </p:nvGraphicFramePr>
        <p:xfrm>
          <a:off x="7550150" y="3832225"/>
          <a:ext cx="508000" cy="342900"/>
        </p:xfrm>
        <a:graphic>
          <a:graphicData uri="http://schemas.openxmlformats.org/presentationml/2006/ole">
            <mc:AlternateContent xmlns:mc="http://schemas.openxmlformats.org/markup-compatibility/2006">
              <mc:Choice xmlns:v="urn:schemas-microsoft-com:vml" Requires="v">
                <p:oleObj spid="_x0000_s31811" name="Equation" r:id="rId3" imgW="507960" imgH="342720" progId="Equation.DSMT4">
                  <p:embed/>
                </p:oleObj>
              </mc:Choice>
              <mc:Fallback>
                <p:oleObj name="Equation" r:id="rId3" imgW="507960" imgH="342720" progId="Equation.DSMT4">
                  <p:embed/>
                  <p:pic>
                    <p:nvPicPr>
                      <p:cNvPr id="2" name="Object 1"/>
                      <p:cNvPicPr/>
                      <p:nvPr/>
                    </p:nvPicPr>
                    <p:blipFill>
                      <a:blip r:embed="rId4"/>
                      <a:stretch>
                        <a:fillRect/>
                      </a:stretch>
                    </p:blipFill>
                    <p:spPr>
                      <a:xfrm>
                        <a:off x="7550150" y="3832225"/>
                        <a:ext cx="508000" cy="342900"/>
                      </a:xfrm>
                      <a:prstGeom prst="rect">
                        <a:avLst/>
                      </a:prstGeom>
                    </p:spPr>
                  </p:pic>
                </p:oleObj>
              </mc:Fallback>
            </mc:AlternateContent>
          </a:graphicData>
        </a:graphic>
      </p:graphicFrame>
      <p:sp>
        <p:nvSpPr>
          <p:cNvPr id="5" name="Content Placeholder 5"/>
          <p:cNvSpPr>
            <a:spLocks noGrp="1"/>
          </p:cNvSpPr>
          <p:nvPr>
            <p:ph sz="quarter" idx="14"/>
          </p:nvPr>
        </p:nvSpPr>
        <p:spPr>
          <a:xfrm>
            <a:off x="457200" y="4156076"/>
            <a:ext cx="8229600" cy="1944687"/>
          </a:xfrm>
        </p:spPr>
        <p:txBody>
          <a:bodyPr/>
          <a:lstStyle/>
          <a:p>
            <a:pPr lvl="1" indent="-283464"/>
            <a:r>
              <a:rPr lang="en-US" altLang="en-US" sz="2400" dirty="0">
                <a:solidFill>
                  <a:srgbClr val="000000"/>
                </a:solidFill>
                <a:latin typeface="+mn-lt"/>
              </a:rPr>
              <a:t>Some are pure O</a:t>
            </a:r>
            <a:r>
              <a:rPr lang="en-US" altLang="en-US" sz="100" dirty="0">
                <a:solidFill>
                  <a:srgbClr val="000000"/>
                </a:solidFill>
                <a:latin typeface="+mn-lt"/>
              </a:rPr>
              <a:t> </a:t>
            </a:r>
            <a:r>
              <a:rPr lang="en-US" altLang="en-US" sz="2400" dirty="0">
                <a:solidFill>
                  <a:srgbClr val="000000"/>
                </a:solidFill>
                <a:latin typeface="+mn-lt"/>
              </a:rPr>
              <a:t>O</a:t>
            </a:r>
            <a:r>
              <a:rPr lang="en-US" altLang="en-US" sz="100" dirty="0">
                <a:solidFill>
                  <a:srgbClr val="000000"/>
                </a:solidFill>
                <a:latin typeface="+mn-lt"/>
              </a:rPr>
              <a:t> </a:t>
            </a:r>
            <a:r>
              <a:rPr lang="en-US" altLang="en-US" sz="2400" dirty="0">
                <a:solidFill>
                  <a:srgbClr val="000000"/>
                </a:solidFill>
                <a:latin typeface="+mn-lt"/>
              </a:rPr>
              <a:t>P language (e.g., Smalltalk &amp; Ruby)</a:t>
            </a:r>
          </a:p>
          <a:p>
            <a:pPr lvl="1" indent="-283464"/>
            <a:r>
              <a:rPr lang="en-US" altLang="en-US" sz="2400" dirty="0">
                <a:solidFill>
                  <a:srgbClr val="000000"/>
                </a:solidFill>
                <a:latin typeface="+mn-lt"/>
              </a:rPr>
              <a:t>Some functional languages support O</a:t>
            </a:r>
            <a:r>
              <a:rPr lang="en-US" altLang="en-US" sz="100" dirty="0">
                <a:solidFill>
                  <a:srgbClr val="000000"/>
                </a:solidFill>
                <a:latin typeface="+mn-lt"/>
              </a:rPr>
              <a:t> </a:t>
            </a:r>
            <a:r>
              <a:rPr lang="en-US" altLang="en-US" sz="2400" dirty="0">
                <a:solidFill>
                  <a:srgbClr val="000000"/>
                </a:solidFill>
                <a:latin typeface="+mn-lt"/>
              </a:rPr>
              <a:t>O</a:t>
            </a:r>
            <a:r>
              <a:rPr lang="en-US" altLang="en-US" sz="100" dirty="0">
                <a:solidFill>
                  <a:srgbClr val="000000"/>
                </a:solidFill>
                <a:latin typeface="+mn-lt"/>
              </a:rPr>
              <a:t> </a:t>
            </a:r>
            <a:r>
              <a:rPr lang="en-US" altLang="en-US" sz="2400" dirty="0">
                <a:solidFill>
                  <a:srgbClr val="000000"/>
                </a:solidFill>
                <a:latin typeface="+mn-lt"/>
              </a:rPr>
              <a:t>P, but they are not discussed in this </a:t>
            </a:r>
            <a:r>
              <a:rPr lang="en-US" altLang="en-US" sz="2400" dirty="0" smtClean="0">
                <a:solidFill>
                  <a:srgbClr val="000000"/>
                </a:solidFill>
                <a:latin typeface="+mn-lt"/>
              </a:rPr>
              <a:t>chapter</a:t>
            </a:r>
            <a:endParaRPr lang="en-US" altLang="en-US" sz="2400" dirty="0">
              <a:solidFill>
                <a:srgbClr val="000000"/>
              </a:solidFill>
              <a:latin typeface="+mn-lt"/>
            </a:endParaRPr>
          </a:p>
        </p:txBody>
      </p:sp>
    </p:spTree>
    <p:extLst>
      <p:ext uri="{BB962C8B-B14F-4D97-AF65-F5344CB8AC3E}">
        <p14:creationId xmlns:p14="http://schemas.microsoft.com/office/powerpoint/2010/main" val="647071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smtClean="0"/>
              <a:t>Support for OOP in Objective-C </a:t>
            </a:r>
            <a:r>
              <a:rPr lang="en-US" altLang="en-US" sz="2000" b="0" dirty="0"/>
              <a:t>(1 of </a:t>
            </a:r>
            <a:r>
              <a:rPr lang="en-US" altLang="en-US" sz="2000" b="0" dirty="0" smtClean="0"/>
              <a:t>7)</a:t>
            </a:r>
            <a:endParaRPr lang="en-US" altLang="en-US" dirty="0" smtClean="0"/>
          </a:p>
        </p:txBody>
      </p:sp>
      <p:sp>
        <p:nvSpPr>
          <p:cNvPr id="70659" name="Content Placeholder 2"/>
          <p:cNvSpPr>
            <a:spLocks noGrp="1"/>
          </p:cNvSpPr>
          <p:nvPr>
            <p:ph idx="1"/>
          </p:nvPr>
        </p:nvSpPr>
        <p:spPr>
          <a:xfrm>
            <a:off x="685800" y="1524000"/>
            <a:ext cx="8153400" cy="4724400"/>
          </a:xfrm>
        </p:spPr>
        <p:txBody>
          <a:bodyPr/>
          <a:lstStyle/>
          <a:p>
            <a:r>
              <a:rPr lang="en-US" altLang="en-US" dirty="0" smtClean="0"/>
              <a:t>Like C++, Objective-C adds support for OOP to C</a:t>
            </a:r>
          </a:p>
          <a:p>
            <a:r>
              <a:rPr lang="en-US" altLang="en-US" dirty="0" smtClean="0"/>
              <a:t>Design was at about the same time as that of C++</a:t>
            </a:r>
          </a:p>
          <a:p>
            <a:r>
              <a:rPr lang="en-US" altLang="en-US" dirty="0" smtClean="0"/>
              <a:t>Largest syntactic difference: method calls</a:t>
            </a:r>
          </a:p>
          <a:p>
            <a:r>
              <a:rPr lang="en-US" altLang="en-US" dirty="0" smtClean="0"/>
              <a:t>Interface section of a class declares the instance variables and the methods</a:t>
            </a:r>
          </a:p>
          <a:p>
            <a:r>
              <a:rPr lang="en-US" altLang="en-US" dirty="0" smtClean="0"/>
              <a:t>Implementation section of a class defines the methods</a:t>
            </a:r>
          </a:p>
          <a:p>
            <a:r>
              <a:rPr lang="en-US" altLang="en-US" dirty="0" smtClean="0"/>
              <a:t>Classes cannot be nested</a:t>
            </a:r>
          </a:p>
        </p:txBody>
      </p:sp>
    </p:spTree>
    <p:extLst>
      <p:ext uri="{BB962C8B-B14F-4D97-AF65-F5344CB8AC3E}">
        <p14:creationId xmlns:p14="http://schemas.microsoft.com/office/powerpoint/2010/main" val="3823595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OOP in </a:t>
            </a:r>
            <a:r>
              <a:rPr lang="en-US" altLang="en-US" dirty="0" smtClean="0"/>
              <a:t>Objective-C </a:t>
            </a:r>
            <a:r>
              <a:rPr lang="en-US" altLang="en-US" sz="2000" b="0" dirty="0" smtClean="0"/>
              <a:t>(2 </a:t>
            </a:r>
            <a:r>
              <a:rPr lang="en-US" altLang="en-US" sz="2000" b="0" dirty="0"/>
              <a:t>of </a:t>
            </a:r>
            <a:r>
              <a:rPr lang="en-US" altLang="en-US" sz="2000" b="0" dirty="0" smtClean="0"/>
              <a:t>7)</a:t>
            </a:r>
            <a:endParaRPr lang="en-US" dirty="0"/>
          </a:p>
        </p:txBody>
      </p:sp>
      <p:sp>
        <p:nvSpPr>
          <p:cNvPr id="3" name="Content Placeholder 2"/>
          <p:cNvSpPr>
            <a:spLocks noGrp="1"/>
          </p:cNvSpPr>
          <p:nvPr>
            <p:ph sz="quarter" idx="13"/>
          </p:nvPr>
        </p:nvSpPr>
        <p:spPr>
          <a:xfrm>
            <a:off x="457200" y="1595439"/>
            <a:ext cx="8232775" cy="1810750"/>
          </a:xfrm>
        </p:spPr>
        <p:txBody>
          <a:bodyPr/>
          <a:lstStyle/>
          <a:p>
            <a:pPr lvl="0" indent="-256032"/>
            <a:r>
              <a:rPr lang="en-US" altLang="en-US" sz="2400" dirty="0">
                <a:solidFill>
                  <a:srgbClr val="000000"/>
                </a:solidFill>
                <a:latin typeface="+mn-lt"/>
              </a:rPr>
              <a:t>Inheritance</a:t>
            </a:r>
          </a:p>
          <a:p>
            <a:pPr lvl="1" indent="-283464"/>
            <a:r>
              <a:rPr lang="en-US" altLang="en-US" sz="2400" dirty="0">
                <a:solidFill>
                  <a:srgbClr val="000000"/>
                </a:solidFill>
                <a:latin typeface="+mn-lt"/>
              </a:rPr>
              <a:t>Single inheritance only</a:t>
            </a:r>
          </a:p>
          <a:p>
            <a:pPr lvl="1" indent="-283464"/>
            <a:r>
              <a:rPr lang="en-US" altLang="en-US" sz="2400" dirty="0">
                <a:solidFill>
                  <a:srgbClr val="000000"/>
                </a:solidFill>
                <a:latin typeface="+mn-lt"/>
              </a:rPr>
              <a:t>Every class must have a parent</a:t>
            </a:r>
          </a:p>
          <a:p>
            <a:pPr lvl="1" indent="-283464"/>
            <a:r>
              <a:rPr lang="en-US" altLang="en-US" sz="2400" dirty="0" smtClean="0">
                <a:solidFill>
                  <a:srgbClr val="000000"/>
                </a:solidFill>
                <a:latin typeface="+mn-lt"/>
              </a:rPr>
              <a:t>N</a:t>
            </a:r>
            <a:r>
              <a:rPr lang="en-US" altLang="en-US" sz="100" dirty="0" smtClean="0">
                <a:solidFill>
                  <a:srgbClr val="000000"/>
                </a:solidFill>
                <a:latin typeface="+mn-lt"/>
              </a:rPr>
              <a:t> </a:t>
            </a:r>
            <a:r>
              <a:rPr lang="en-US" altLang="en-US" sz="2400" dirty="0" smtClean="0">
                <a:solidFill>
                  <a:srgbClr val="000000"/>
                </a:solidFill>
                <a:latin typeface="+mn-lt"/>
              </a:rPr>
              <a:t>SObject </a:t>
            </a:r>
            <a:r>
              <a:rPr lang="en-US" altLang="en-US" sz="2400" dirty="0">
                <a:solidFill>
                  <a:srgbClr val="000000"/>
                </a:solidFill>
                <a:latin typeface="+mn-lt"/>
              </a:rPr>
              <a:t>is the base </a:t>
            </a:r>
            <a:r>
              <a:rPr lang="en-US" altLang="en-US" sz="2400" dirty="0" smtClean="0">
                <a:solidFill>
                  <a:srgbClr val="000000"/>
                </a:solidFill>
                <a:latin typeface="+mn-lt"/>
              </a:rPr>
              <a:t>class</a:t>
            </a:r>
            <a:endParaRPr lang="en-US" altLang="en-US" sz="2400" dirty="0">
              <a:solidFill>
                <a:srgbClr val="000000"/>
              </a:solidFill>
              <a:latin typeface="+mn-lt"/>
            </a:endParaRPr>
          </a:p>
        </p:txBody>
      </p:sp>
      <p:pic>
        <p:nvPicPr>
          <p:cNvPr id="5" name="Picture 3" descr="Computer code. The code has 3 lines. Line 1. at sign interface my New Class colon N S Object left brace period period period right brace. Line 2, indented once. period period period. Line 3, indented once. at sign end."/>
          <p:cNvPicPr>
            <a:picLocks noChangeAspect="1"/>
          </p:cNvPicPr>
          <p:nvPr/>
        </p:nvPicPr>
        <p:blipFill>
          <a:blip r:embed="rId2"/>
          <a:stretch>
            <a:fillRect/>
          </a:stretch>
        </p:blipFill>
        <p:spPr>
          <a:xfrm>
            <a:off x="1104669" y="3406189"/>
            <a:ext cx="5334462" cy="1097375"/>
          </a:xfrm>
          <a:prstGeom prst="rect">
            <a:avLst/>
          </a:prstGeom>
        </p:spPr>
      </p:pic>
      <p:sp>
        <p:nvSpPr>
          <p:cNvPr id="4" name="Content Placeholder 4"/>
          <p:cNvSpPr>
            <a:spLocks noGrp="1"/>
          </p:cNvSpPr>
          <p:nvPr>
            <p:ph sz="quarter" idx="14"/>
          </p:nvPr>
        </p:nvSpPr>
        <p:spPr>
          <a:xfrm>
            <a:off x="457200" y="4381500"/>
            <a:ext cx="8232775" cy="1247776"/>
          </a:xfrm>
        </p:spPr>
        <p:txBody>
          <a:bodyPr/>
          <a:lstStyle/>
          <a:p>
            <a:pPr lvl="1" indent="-283464"/>
            <a:r>
              <a:rPr lang="en-US" altLang="en-US" sz="2400" dirty="0">
                <a:solidFill>
                  <a:srgbClr val="000000"/>
                </a:solidFill>
                <a:latin typeface="+mn-lt"/>
              </a:rPr>
              <a:t>Because all public members of a base class are also public in the derived class all subclasses are </a:t>
            </a:r>
            <a:r>
              <a:rPr lang="en-US" altLang="en-US" sz="2400" dirty="0" smtClean="0">
                <a:solidFill>
                  <a:srgbClr val="000000"/>
                </a:solidFill>
                <a:latin typeface="+mn-lt"/>
              </a:rPr>
              <a:t>subtypes</a:t>
            </a:r>
            <a:endParaRPr lang="en-US" altLang="en-US" sz="2400" dirty="0">
              <a:solidFill>
                <a:srgbClr val="000000"/>
              </a:solidFill>
              <a:latin typeface="+mn-lt"/>
            </a:endParaRPr>
          </a:p>
        </p:txBody>
      </p:sp>
    </p:spTree>
    <p:extLst>
      <p:ext uri="{BB962C8B-B14F-4D97-AF65-F5344CB8AC3E}">
        <p14:creationId xmlns:p14="http://schemas.microsoft.com/office/powerpoint/2010/main" val="1498735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OOP in </a:t>
            </a:r>
            <a:r>
              <a:rPr lang="en-US" altLang="en-US" dirty="0" smtClean="0"/>
              <a:t>Objective-C </a:t>
            </a:r>
            <a:r>
              <a:rPr lang="en-US" altLang="en-US" sz="2000" b="0" dirty="0" smtClean="0"/>
              <a:t>(3 </a:t>
            </a:r>
            <a:r>
              <a:rPr lang="en-US" altLang="en-US" sz="2000" b="0" dirty="0"/>
              <a:t>of </a:t>
            </a:r>
            <a:r>
              <a:rPr lang="en-US" altLang="en-US" sz="2000" b="0" dirty="0" smtClean="0"/>
              <a:t>7)</a:t>
            </a:r>
            <a:endParaRPr lang="en-US" dirty="0"/>
          </a:p>
        </p:txBody>
      </p:sp>
      <p:sp>
        <p:nvSpPr>
          <p:cNvPr id="3" name="Content Placeholder 2"/>
          <p:cNvSpPr>
            <a:spLocks noGrp="1"/>
          </p:cNvSpPr>
          <p:nvPr>
            <p:ph sz="quarter" idx="13"/>
          </p:nvPr>
        </p:nvSpPr>
        <p:spPr>
          <a:xfrm>
            <a:off x="454025" y="1595438"/>
            <a:ext cx="8232775" cy="4186237"/>
          </a:xfrm>
        </p:spPr>
        <p:txBody>
          <a:bodyPr/>
          <a:lstStyle/>
          <a:p>
            <a:pPr lvl="1" indent="-283464"/>
            <a:r>
              <a:rPr lang="en-US" altLang="en-US" sz="2400" dirty="0">
                <a:solidFill>
                  <a:srgbClr val="000000"/>
                </a:solidFill>
                <a:latin typeface="+mn-lt"/>
              </a:rPr>
              <a:t>Any method that has the same name, same return type, and same number and types of parameters as an inherited method overrides the inherited </a:t>
            </a:r>
            <a:r>
              <a:rPr lang="en-US" altLang="en-US" sz="2400" dirty="0" smtClean="0">
                <a:solidFill>
                  <a:srgbClr val="000000"/>
                </a:solidFill>
                <a:latin typeface="+mn-lt"/>
              </a:rPr>
              <a:t>method</a:t>
            </a:r>
          </a:p>
          <a:p>
            <a:pPr lvl="1" indent="-283464"/>
            <a:r>
              <a:rPr lang="en-US" altLang="en-US" sz="2400" dirty="0" smtClean="0">
                <a:solidFill>
                  <a:srgbClr val="000000"/>
                </a:solidFill>
                <a:latin typeface="+mn-lt"/>
              </a:rPr>
              <a:t>An </a:t>
            </a:r>
            <a:r>
              <a:rPr lang="en-US" altLang="en-US" sz="2400" dirty="0" err="1">
                <a:solidFill>
                  <a:srgbClr val="000000"/>
                </a:solidFill>
                <a:latin typeface="+mn-lt"/>
              </a:rPr>
              <a:t>overriden</a:t>
            </a:r>
            <a:r>
              <a:rPr lang="en-US" altLang="en-US" sz="2400" dirty="0">
                <a:solidFill>
                  <a:srgbClr val="000000"/>
                </a:solidFill>
                <a:latin typeface="+mn-lt"/>
              </a:rPr>
              <a:t> method can be called through </a:t>
            </a:r>
            <a:r>
              <a:rPr lang="en-US" altLang="en-US" sz="2400" b="1" dirty="0">
                <a:solidFill>
                  <a:srgbClr val="000000"/>
                </a:solidFill>
                <a:latin typeface="Courier New" panose="02070309020205020404" pitchFamily="49" charset="0"/>
                <a:cs typeface="Courier New" panose="02070309020205020404" pitchFamily="49" charset="0"/>
              </a:rPr>
              <a:t>super</a:t>
            </a:r>
          </a:p>
          <a:p>
            <a:pPr lvl="1" indent="-283464"/>
            <a:r>
              <a:rPr lang="en-US" altLang="en-US" sz="2400" dirty="0">
                <a:solidFill>
                  <a:srgbClr val="000000"/>
                </a:solidFill>
                <a:latin typeface="+mn-lt"/>
              </a:rPr>
              <a:t>All inheritance is public (unlike C</a:t>
            </a:r>
            <a:r>
              <a:rPr lang="en-US" altLang="en-US" sz="2400" dirty="0" smtClean="0">
                <a:solidFill>
                  <a:srgbClr val="000000"/>
                </a:solidFill>
                <a:latin typeface="+mn-lt"/>
              </a:rPr>
              <a:t>++)</a:t>
            </a:r>
          </a:p>
          <a:p>
            <a:pPr lvl="0" indent="-256032"/>
            <a:r>
              <a:rPr lang="en-US" altLang="en-US" sz="2400" dirty="0">
                <a:solidFill>
                  <a:srgbClr val="000000"/>
                </a:solidFill>
                <a:latin typeface="+mn-lt"/>
              </a:rPr>
              <a:t>Objective-C has two approaches besides </a:t>
            </a:r>
            <a:r>
              <a:rPr lang="en-US" altLang="en-US" sz="2400" dirty="0" err="1">
                <a:solidFill>
                  <a:srgbClr val="000000"/>
                </a:solidFill>
                <a:latin typeface="+mn-lt"/>
              </a:rPr>
              <a:t>subclassing</a:t>
            </a:r>
            <a:r>
              <a:rPr lang="en-US" altLang="en-US" sz="2400" dirty="0">
                <a:solidFill>
                  <a:srgbClr val="000000"/>
                </a:solidFill>
                <a:latin typeface="+mn-lt"/>
              </a:rPr>
              <a:t> to extend a class</a:t>
            </a:r>
          </a:p>
          <a:p>
            <a:pPr lvl="1" indent="-283464"/>
            <a:r>
              <a:rPr lang="en-US" altLang="en-US" sz="2400" dirty="0">
                <a:solidFill>
                  <a:srgbClr val="000000"/>
                </a:solidFill>
                <a:latin typeface="+mn-lt"/>
              </a:rPr>
              <a:t>A </a:t>
            </a:r>
            <a:r>
              <a:rPr lang="en-US" altLang="en-US" sz="2400" b="1" dirty="0">
                <a:solidFill>
                  <a:srgbClr val="000000"/>
                </a:solidFill>
                <a:latin typeface="+mn-lt"/>
              </a:rPr>
              <a:t>category</a:t>
            </a:r>
            <a:r>
              <a:rPr lang="en-US" altLang="en-US" sz="2400" dirty="0">
                <a:solidFill>
                  <a:srgbClr val="000000"/>
                </a:solidFill>
                <a:latin typeface="+mn-lt"/>
              </a:rPr>
              <a:t> is a secondary interface of a class that contains declarations of methods (no instance variables</a:t>
            </a:r>
            <a:endParaRPr lang="en-US" sz="2400" dirty="0">
              <a:latin typeface="+mn-lt"/>
            </a:endParaRPr>
          </a:p>
        </p:txBody>
      </p:sp>
    </p:spTree>
    <p:extLst>
      <p:ext uri="{BB962C8B-B14F-4D97-AF65-F5344CB8AC3E}">
        <p14:creationId xmlns:p14="http://schemas.microsoft.com/office/powerpoint/2010/main" val="3389784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Support for OOP in </a:t>
            </a:r>
            <a:r>
              <a:rPr lang="en-US" altLang="en-US" dirty="0" smtClean="0"/>
              <a:t>Objective-C </a:t>
            </a:r>
            <a:r>
              <a:rPr lang="en-US" altLang="en-US" sz="2000" b="0" dirty="0" smtClean="0"/>
              <a:t>(4 </a:t>
            </a:r>
            <a:r>
              <a:rPr lang="en-US" altLang="en-US" sz="2000" b="0" dirty="0"/>
              <a:t>of </a:t>
            </a:r>
            <a:r>
              <a:rPr lang="en-US" altLang="en-US" sz="2000" b="0" dirty="0" smtClean="0"/>
              <a:t>7)</a:t>
            </a:r>
            <a:endParaRPr lang="en-US" dirty="0"/>
          </a:p>
        </p:txBody>
      </p:sp>
      <p:pic>
        <p:nvPicPr>
          <p:cNvPr id="9" name="Picture 2" descr="Computer code. The code has 5 lines. Line 1. hash import double quote Stack period h double quote. Line 2. at sign interface Stack left parenthesis Stack Extend right parenthesis. Line 3, indented once. hyphen left parenthesis i n t right parenthesis second From Top semicolon. Line 4, indented once. hyphen left parenthesis void right parenthesis full semicolon. Line 5. at sign end."/>
          <p:cNvPicPr>
            <a:picLocks noChangeAspect="1"/>
          </p:cNvPicPr>
          <p:nvPr/>
        </p:nvPicPr>
        <p:blipFill>
          <a:blip r:embed="rId3"/>
          <a:stretch>
            <a:fillRect/>
          </a:stretch>
        </p:blipFill>
        <p:spPr>
          <a:xfrm>
            <a:off x="940862" y="1601537"/>
            <a:ext cx="4785775" cy="1810669"/>
          </a:xfrm>
          <a:prstGeom prst="rect">
            <a:avLst/>
          </a:prstGeom>
        </p:spPr>
      </p:pic>
      <p:sp>
        <p:nvSpPr>
          <p:cNvPr id="6" name="Content Placeholder 3"/>
          <p:cNvSpPr>
            <a:spLocks noGrp="1"/>
          </p:cNvSpPr>
          <p:nvPr>
            <p:ph type="body" idx="1"/>
          </p:nvPr>
        </p:nvSpPr>
        <p:spPr>
          <a:xfrm>
            <a:off x="457200" y="3236894"/>
            <a:ext cx="8229600" cy="1287481"/>
          </a:xfrm>
        </p:spPr>
        <p:txBody>
          <a:bodyPr/>
          <a:lstStyle/>
          <a:p>
            <a:pPr lvl="1"/>
            <a:r>
              <a:rPr lang="en-US" altLang="en-US" dirty="0">
                <a:solidFill>
                  <a:srgbClr val="000000"/>
                </a:solidFill>
              </a:rPr>
              <a:t>A category is a </a:t>
            </a:r>
            <a:r>
              <a:rPr lang="en-US" altLang="en-US" b="1" dirty="0" err="1">
                <a:solidFill>
                  <a:srgbClr val="000000"/>
                </a:solidFill>
              </a:rPr>
              <a:t>mixin</a:t>
            </a:r>
            <a:r>
              <a:rPr lang="en-US" altLang="en-US" dirty="0">
                <a:solidFill>
                  <a:srgbClr val="000000"/>
                </a:solidFill>
              </a:rPr>
              <a:t> – its methods are added to the parent class</a:t>
            </a:r>
          </a:p>
          <a:p>
            <a:pPr lvl="1"/>
            <a:r>
              <a:rPr lang="en-US" altLang="en-US" dirty="0">
                <a:solidFill>
                  <a:srgbClr val="000000"/>
                </a:solidFill>
              </a:rPr>
              <a:t>The implementation of a category is in a separate</a:t>
            </a:r>
            <a:endParaRPr lang="en-US" dirty="0"/>
          </a:p>
        </p:txBody>
      </p:sp>
      <p:sp>
        <p:nvSpPr>
          <p:cNvPr id="7" name="Content Placeholder 4"/>
          <p:cNvSpPr>
            <a:spLocks noGrp="1"/>
          </p:cNvSpPr>
          <p:nvPr>
            <p:ph sz="quarter" idx="13"/>
          </p:nvPr>
        </p:nvSpPr>
        <p:spPr>
          <a:xfrm>
            <a:off x="1085850" y="4397223"/>
            <a:ext cx="2466975" cy="519932"/>
          </a:xfrm>
        </p:spPr>
        <p:txBody>
          <a:bodyPr/>
          <a:lstStyle/>
          <a:p>
            <a:pPr marL="101600" indent="0">
              <a:buNone/>
            </a:pPr>
            <a:r>
              <a:rPr lang="en-US" altLang="en-US" sz="2400" dirty="0">
                <a:solidFill>
                  <a:srgbClr val="000000"/>
                </a:solidFill>
                <a:latin typeface="+mn-lt"/>
              </a:rPr>
              <a:t>implementation:</a:t>
            </a:r>
            <a:endParaRPr lang="en-US" sz="2400" dirty="0">
              <a:latin typeface="+mn-lt"/>
            </a:endParaRPr>
          </a:p>
        </p:txBody>
      </p:sp>
      <p:graphicFrame>
        <p:nvGraphicFramePr>
          <p:cNvPr id="10" name="Object 5" descr="at sign implementation Stack left parenthesis Stack Extend right parenthesis"/>
          <p:cNvGraphicFramePr>
            <a:graphicFrameLocks noChangeAspect="1"/>
          </p:cNvGraphicFramePr>
          <p:nvPr>
            <p:extLst>
              <p:ext uri="{D42A27DB-BD31-4B8C-83A1-F6EECF244321}">
                <p14:modId xmlns:p14="http://schemas.microsoft.com/office/powerpoint/2010/main" val="1653108874"/>
              </p:ext>
            </p:extLst>
          </p:nvPr>
        </p:nvGraphicFramePr>
        <p:xfrm>
          <a:off x="3425825" y="4524375"/>
          <a:ext cx="5346700" cy="342900"/>
        </p:xfrm>
        <a:graphic>
          <a:graphicData uri="http://schemas.openxmlformats.org/presentationml/2006/ole">
            <mc:AlternateContent xmlns:mc="http://schemas.openxmlformats.org/markup-compatibility/2006">
              <mc:Choice xmlns:v="urn:schemas-microsoft-com:vml" Requires="v">
                <p:oleObj spid="_x0000_s26744" name="Equation" r:id="rId4" imgW="5346360" imgH="342720" progId="Equation.DSMT4">
                  <p:embed/>
                </p:oleObj>
              </mc:Choice>
              <mc:Fallback>
                <p:oleObj name="Equation" r:id="rId4" imgW="5346360" imgH="342720" progId="Equation.DSMT4">
                  <p:embed/>
                  <p:pic>
                    <p:nvPicPr>
                      <p:cNvPr id="0" name=""/>
                      <p:cNvPicPr/>
                      <p:nvPr/>
                    </p:nvPicPr>
                    <p:blipFill>
                      <a:blip r:embed="rId5"/>
                      <a:stretch>
                        <a:fillRect/>
                      </a:stretch>
                    </p:blipFill>
                    <p:spPr>
                      <a:xfrm>
                        <a:off x="3425825" y="4524375"/>
                        <a:ext cx="5346700" cy="342900"/>
                      </a:xfrm>
                      <a:prstGeom prst="rect">
                        <a:avLst/>
                      </a:prstGeom>
                    </p:spPr>
                  </p:pic>
                </p:oleObj>
              </mc:Fallback>
            </mc:AlternateContent>
          </a:graphicData>
        </a:graphic>
      </p:graphicFrame>
      <p:sp>
        <p:nvSpPr>
          <p:cNvPr id="8" name="Content Placeholder 6"/>
          <p:cNvSpPr>
            <a:spLocks noGrp="1"/>
          </p:cNvSpPr>
          <p:nvPr>
            <p:ph sz="quarter" idx="14"/>
          </p:nvPr>
        </p:nvSpPr>
        <p:spPr>
          <a:xfrm>
            <a:off x="457201" y="4867276"/>
            <a:ext cx="8229600" cy="944580"/>
          </a:xfrm>
        </p:spPr>
        <p:txBody>
          <a:bodyPr/>
          <a:lstStyle/>
          <a:p>
            <a:pPr lvl="1" indent="-284400"/>
            <a:r>
              <a:rPr lang="en-US" altLang="en-US" sz="2400" dirty="0" smtClean="0">
                <a:latin typeface="+mn-lt"/>
              </a:rPr>
              <a:t>The </a:t>
            </a:r>
            <a:r>
              <a:rPr lang="en-US" altLang="en-US" sz="2400" dirty="0">
                <a:latin typeface="+mn-lt"/>
              </a:rPr>
              <a:t>other way to extend a class: protocols</a:t>
            </a:r>
          </a:p>
          <a:p>
            <a:pPr lvl="1" indent="-284400"/>
            <a:r>
              <a:rPr lang="en-US" altLang="en-US" sz="2400" dirty="0">
                <a:latin typeface="+mn-lt"/>
              </a:rPr>
              <a:t>A protocol is a list of method declarations</a:t>
            </a:r>
            <a:endParaRPr lang="en-US" sz="2400" dirty="0">
              <a:latin typeface="+mn-lt"/>
            </a:endParaRPr>
          </a:p>
        </p:txBody>
      </p:sp>
    </p:spTree>
    <p:extLst>
      <p:ext uri="{BB962C8B-B14F-4D97-AF65-F5344CB8AC3E}">
        <p14:creationId xmlns:p14="http://schemas.microsoft.com/office/powerpoint/2010/main" val="1549651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OOP in </a:t>
            </a:r>
            <a:r>
              <a:rPr lang="en-US" altLang="en-US" dirty="0" smtClean="0"/>
              <a:t>Objective-C </a:t>
            </a:r>
            <a:r>
              <a:rPr lang="en-US" altLang="en-US" sz="2000" b="0" dirty="0" smtClean="0"/>
              <a:t>(5 </a:t>
            </a:r>
            <a:r>
              <a:rPr lang="en-US" altLang="en-US" sz="2000" b="0" dirty="0"/>
              <a:t>of </a:t>
            </a:r>
            <a:r>
              <a:rPr lang="en-US" altLang="en-US" sz="2000" b="0" dirty="0" smtClean="0"/>
              <a:t>7)</a:t>
            </a:r>
            <a:endParaRPr lang="en-US" dirty="0"/>
          </a:p>
        </p:txBody>
      </p:sp>
      <p:pic>
        <p:nvPicPr>
          <p:cNvPr id="8" name="Picture 2" descr="Computer code. The code has 6 lines. Line 1. at sign protocol Matrix O p s. Line 2, indented once. hyphen left parenthesis Matrix asterisk right parenthesis add colon left parenthesis Matrix asterisk right parenthesis mat semicolon. Line 3, indented once. hyphen left parenthesis Matrix asterisk right parenthesis subtract colon left parenthesis Matrix asterisk right parenthesis mat semicolon. Line 4. at sign optional. Line 5, indented once. hyphen left parenthesis Matrix asterisk right parenthesis multiply colon left parenthesis Matrix asterisk right parenthesis mat semicolon. Line 6. at sign end."/>
          <p:cNvPicPr>
            <a:picLocks noChangeAspect="1"/>
          </p:cNvPicPr>
          <p:nvPr/>
        </p:nvPicPr>
        <p:blipFill>
          <a:blip r:embed="rId2"/>
          <a:stretch>
            <a:fillRect/>
          </a:stretch>
        </p:blipFill>
        <p:spPr>
          <a:xfrm>
            <a:off x="642873" y="1597781"/>
            <a:ext cx="5877053" cy="2139881"/>
          </a:xfrm>
          <a:prstGeom prst="rect">
            <a:avLst/>
          </a:prstGeom>
        </p:spPr>
      </p:pic>
      <p:sp>
        <p:nvSpPr>
          <p:cNvPr id="7" name="Content Placeholder 3"/>
          <p:cNvSpPr>
            <a:spLocks noGrp="1"/>
          </p:cNvSpPr>
          <p:nvPr>
            <p:ph type="body" idx="1"/>
          </p:nvPr>
        </p:nvSpPr>
        <p:spPr>
          <a:xfrm>
            <a:off x="457200" y="3728137"/>
            <a:ext cx="8229600" cy="1714500"/>
          </a:xfrm>
        </p:spPr>
        <p:txBody>
          <a:bodyPr/>
          <a:lstStyle/>
          <a:p>
            <a:pPr lvl="1"/>
            <a:r>
              <a:rPr lang="en-US" altLang="en-US" b="1" dirty="0" err="1">
                <a:latin typeface="Courier New" panose="02070309020205020404" pitchFamily="49" charset="0"/>
                <a:cs typeface="Courier New" panose="02070309020205020404" pitchFamily="49" charset="0"/>
              </a:rPr>
              <a:t>MatrixOps</a:t>
            </a:r>
            <a:r>
              <a:rPr lang="en-US" altLang="en-US" dirty="0"/>
              <a:t> is the name of the protocol</a:t>
            </a:r>
          </a:p>
          <a:p>
            <a:pPr lvl="1"/>
            <a:r>
              <a:rPr lang="en-US" altLang="en-US" dirty="0"/>
              <a:t>The </a:t>
            </a:r>
            <a:r>
              <a:rPr lang="en-US" altLang="en-US" b="1" dirty="0">
                <a:latin typeface="Courier New" panose="02070309020205020404" pitchFamily="49" charset="0"/>
                <a:cs typeface="Courier New" panose="02070309020205020404" pitchFamily="49" charset="0"/>
              </a:rPr>
              <a:t>add</a:t>
            </a:r>
            <a:r>
              <a:rPr lang="en-US" altLang="en-US" dirty="0"/>
              <a:t> and </a:t>
            </a:r>
            <a:r>
              <a:rPr lang="en-US" altLang="en-US" b="1" dirty="0">
                <a:latin typeface="Courier New" panose="02070309020205020404" pitchFamily="49" charset="0"/>
                <a:cs typeface="Courier New" panose="02070309020205020404" pitchFamily="49" charset="0"/>
              </a:rPr>
              <a:t>subtract</a:t>
            </a:r>
            <a:r>
              <a:rPr lang="en-US" altLang="en-US" dirty="0"/>
              <a:t> methods must be implemented by  class that uses the protocol</a:t>
            </a:r>
          </a:p>
          <a:p>
            <a:pPr lvl="1"/>
            <a:r>
              <a:rPr lang="en-US" altLang="en-US" dirty="0"/>
              <a:t>A class that adopts a protocol must specify it</a:t>
            </a:r>
            <a:endParaRPr lang="en-US" dirty="0"/>
          </a:p>
        </p:txBody>
      </p:sp>
      <p:pic>
        <p:nvPicPr>
          <p:cNvPr id="11" name="Picture 4" descr="Computer code reads, at sign interface My Class colon N S Object left angle bracket Your Protocol right angle bracket."/>
          <p:cNvPicPr>
            <a:picLocks noChangeAspect="1"/>
          </p:cNvPicPr>
          <p:nvPr/>
        </p:nvPicPr>
        <p:blipFill rotWithShape="1">
          <a:blip r:embed="rId3"/>
          <a:srcRect l="4627" t="1" b="17208"/>
          <a:stretch/>
        </p:blipFill>
        <p:spPr>
          <a:xfrm>
            <a:off x="1343025" y="5554345"/>
            <a:ext cx="6186578" cy="408835"/>
          </a:xfrm>
          <a:prstGeom prst="rect">
            <a:avLst/>
          </a:prstGeom>
        </p:spPr>
      </p:pic>
    </p:spTree>
    <p:extLst>
      <p:ext uri="{BB962C8B-B14F-4D97-AF65-F5344CB8AC3E}">
        <p14:creationId xmlns:p14="http://schemas.microsoft.com/office/powerpoint/2010/main" val="2777723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OOP in Objective-C </a:t>
            </a:r>
            <a:r>
              <a:rPr lang="en-US" altLang="en-US" sz="2000" b="0" dirty="0"/>
              <a:t>(6 of 7)</a:t>
            </a:r>
            <a:endParaRPr lang="en-US" dirty="0"/>
          </a:p>
        </p:txBody>
      </p:sp>
      <p:sp>
        <p:nvSpPr>
          <p:cNvPr id="74755" name="Content Placeholder 2"/>
          <p:cNvSpPr>
            <a:spLocks noGrp="1"/>
          </p:cNvSpPr>
          <p:nvPr>
            <p:ph idx="1"/>
          </p:nvPr>
        </p:nvSpPr>
        <p:spPr/>
        <p:txBody>
          <a:bodyPr/>
          <a:lstStyle/>
          <a:p>
            <a:r>
              <a:rPr lang="en-US" altLang="en-US" dirty="0" smtClean="0"/>
              <a:t>Dynamic Binding</a:t>
            </a:r>
          </a:p>
          <a:p>
            <a:pPr lvl="1"/>
            <a:r>
              <a:rPr lang="en-US" altLang="en-US" dirty="0" smtClean="0"/>
              <a:t>Different from other OOP languages - a polymorphic variable is of type </a:t>
            </a:r>
            <a:r>
              <a:rPr lang="en-US" altLang="en-US" sz="2000" dirty="0" smtClean="0">
                <a:latin typeface="Courier New" panose="02070309020205020404" pitchFamily="49" charset="0"/>
                <a:cs typeface="Courier New" panose="02070309020205020404" pitchFamily="49" charset="0"/>
              </a:rPr>
              <a:t>id</a:t>
            </a:r>
          </a:p>
          <a:p>
            <a:pPr lvl="1"/>
            <a:r>
              <a:rPr lang="en-US" altLang="en-US" dirty="0" smtClean="0"/>
              <a:t>An </a:t>
            </a:r>
            <a:r>
              <a:rPr lang="en-US" altLang="en-US" sz="2000" dirty="0" smtClean="0">
                <a:latin typeface="Courier New" panose="02070309020205020404" pitchFamily="49" charset="0"/>
                <a:cs typeface="Courier New" panose="02070309020205020404" pitchFamily="49" charset="0"/>
              </a:rPr>
              <a:t>id</a:t>
            </a:r>
            <a:r>
              <a:rPr lang="en-US" altLang="en-US" dirty="0" smtClean="0"/>
              <a:t> type variable can reference any object</a:t>
            </a:r>
          </a:p>
          <a:p>
            <a:pPr lvl="1"/>
            <a:r>
              <a:rPr lang="en-US" altLang="en-US" dirty="0" smtClean="0"/>
              <a:t>The run-time system keeps track of the type of the object that an </a:t>
            </a:r>
            <a:r>
              <a:rPr lang="en-US" altLang="en-US" sz="2000" dirty="0" smtClean="0">
                <a:latin typeface="Courier New" panose="02070309020205020404" pitchFamily="49" charset="0"/>
                <a:cs typeface="Courier New" panose="02070309020205020404" pitchFamily="49" charset="0"/>
              </a:rPr>
              <a:t>id</a:t>
            </a:r>
            <a:r>
              <a:rPr lang="en-US" altLang="en-US" dirty="0" smtClean="0"/>
              <a:t> type variable references</a:t>
            </a:r>
          </a:p>
          <a:p>
            <a:pPr lvl="1"/>
            <a:r>
              <a:rPr lang="en-US" altLang="en-US" dirty="0" smtClean="0"/>
              <a:t>If a call to a method is made through an </a:t>
            </a:r>
            <a:r>
              <a:rPr lang="en-US" altLang="en-US" sz="2000" dirty="0" smtClean="0">
                <a:latin typeface="Courier New" panose="02070309020205020404" pitchFamily="49" charset="0"/>
                <a:cs typeface="Courier New" panose="02070309020205020404" pitchFamily="49" charset="0"/>
              </a:rPr>
              <a:t>id</a:t>
            </a:r>
            <a:r>
              <a:rPr lang="en-US" altLang="en-US" dirty="0" smtClean="0"/>
              <a:t> type variable, the binding to the method is dynamic</a:t>
            </a:r>
          </a:p>
        </p:txBody>
      </p:sp>
    </p:spTree>
    <p:extLst>
      <p:ext uri="{BB962C8B-B14F-4D97-AF65-F5344CB8AC3E}">
        <p14:creationId xmlns:p14="http://schemas.microsoft.com/office/powerpoint/2010/main" val="21205957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OOP in Objective-C </a:t>
            </a:r>
            <a:r>
              <a:rPr lang="en-US" altLang="en-US" sz="2000" b="0" dirty="0"/>
              <a:t>(7 of 7)</a:t>
            </a:r>
            <a:endParaRPr lang="en-US" dirty="0"/>
          </a:p>
        </p:txBody>
      </p:sp>
      <p:sp>
        <p:nvSpPr>
          <p:cNvPr id="75779" name="Content Placeholder 2"/>
          <p:cNvSpPr>
            <a:spLocks noGrp="1"/>
          </p:cNvSpPr>
          <p:nvPr>
            <p:ph idx="1"/>
          </p:nvPr>
        </p:nvSpPr>
        <p:spPr/>
        <p:txBody>
          <a:bodyPr/>
          <a:lstStyle/>
          <a:p>
            <a:r>
              <a:rPr lang="en-US" altLang="en-US" dirty="0" smtClean="0"/>
              <a:t>Evaluation</a:t>
            </a:r>
          </a:p>
          <a:p>
            <a:pPr lvl="1"/>
            <a:r>
              <a:rPr lang="en-US" altLang="en-US" dirty="0" smtClean="0"/>
              <a:t>Support is adequate, with the following deficiencies:</a:t>
            </a:r>
          </a:p>
          <a:p>
            <a:pPr lvl="1"/>
            <a:r>
              <a:rPr lang="en-US" altLang="en-US" dirty="0" smtClean="0"/>
              <a:t>There is no way to prevent overriding an inherited method</a:t>
            </a:r>
          </a:p>
          <a:p>
            <a:pPr lvl="1"/>
            <a:r>
              <a:rPr lang="en-US" altLang="en-US" dirty="0" smtClean="0"/>
              <a:t>The use of </a:t>
            </a:r>
            <a:r>
              <a:rPr lang="en-US" altLang="en-US" sz="2000" dirty="0" smtClean="0">
                <a:latin typeface="Courier New" panose="02070309020205020404" pitchFamily="49" charset="0"/>
                <a:cs typeface="Courier New" panose="02070309020205020404" pitchFamily="49" charset="0"/>
              </a:rPr>
              <a:t>id</a:t>
            </a:r>
            <a:r>
              <a:rPr lang="en-US" altLang="en-US" dirty="0" smtClean="0"/>
              <a:t> type variables for dynamic binding is overkill – these variables could be misused</a:t>
            </a:r>
          </a:p>
          <a:p>
            <a:pPr lvl="1"/>
            <a:r>
              <a:rPr lang="en-US" altLang="en-US" dirty="0" smtClean="0"/>
              <a:t>Categories and protocols are useful additions</a:t>
            </a:r>
          </a:p>
        </p:txBody>
      </p:sp>
    </p:spTree>
    <p:extLst>
      <p:ext uri="{BB962C8B-B14F-4D97-AF65-F5344CB8AC3E}">
        <p14:creationId xmlns:p14="http://schemas.microsoft.com/office/powerpoint/2010/main" val="31134324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itle 1"/>
          <p:cNvSpPr>
            <a:spLocks noGrp="1" noChangeArrowheads="1"/>
          </p:cNvSpPr>
          <p:nvPr>
            <p:ph type="title"/>
          </p:nvPr>
        </p:nvSpPr>
        <p:spPr/>
        <p:txBody>
          <a:bodyPr/>
          <a:lstStyle/>
          <a:p>
            <a:pPr eaLnBrk="1" hangingPunct="1"/>
            <a:r>
              <a:rPr lang="en-US" altLang="en-US" dirty="0" smtClean="0"/>
              <a:t>Support for OOP in Java </a:t>
            </a:r>
            <a:r>
              <a:rPr lang="en-US" altLang="en-US" sz="2000" b="0" dirty="0"/>
              <a:t>(1 of 5</a:t>
            </a:r>
            <a:r>
              <a:rPr lang="en-US" altLang="en-US" sz="2000" b="0" dirty="0" smtClean="0"/>
              <a:t>)</a:t>
            </a:r>
            <a:endParaRPr lang="en-US" altLang="en-US" dirty="0" smtClean="0"/>
          </a:p>
        </p:txBody>
      </p:sp>
      <p:sp>
        <p:nvSpPr>
          <p:cNvPr id="76805" name="Content Placeholder 2"/>
          <p:cNvSpPr>
            <a:spLocks noGrp="1" noChangeArrowheads="1"/>
          </p:cNvSpPr>
          <p:nvPr>
            <p:ph type="body" idx="1"/>
          </p:nvPr>
        </p:nvSpPr>
        <p:spPr>
          <a:xfrm>
            <a:off x="381000" y="1371600"/>
            <a:ext cx="8153400" cy="4572000"/>
          </a:xfrm>
        </p:spPr>
        <p:txBody>
          <a:bodyPr/>
          <a:lstStyle/>
          <a:p>
            <a:pPr eaLnBrk="1" hangingPunct="1"/>
            <a:r>
              <a:rPr lang="en-US" altLang="en-US" dirty="0" smtClean="0"/>
              <a:t>Because of its close relationship to C++, focus is on the differences from that language</a:t>
            </a:r>
          </a:p>
          <a:p>
            <a:pPr eaLnBrk="1" hangingPunct="1"/>
            <a:r>
              <a:rPr lang="en-US" altLang="en-US" dirty="0" smtClean="0"/>
              <a:t>General Characteristics</a:t>
            </a:r>
          </a:p>
          <a:p>
            <a:pPr lvl="1" eaLnBrk="1" hangingPunct="1"/>
            <a:r>
              <a:rPr lang="en-US" altLang="en-US" dirty="0" smtClean="0"/>
              <a:t>All data are objects except the primitive types</a:t>
            </a:r>
          </a:p>
          <a:p>
            <a:pPr lvl="1" eaLnBrk="1" hangingPunct="1"/>
            <a:r>
              <a:rPr lang="en-US" altLang="en-US" dirty="0" smtClean="0"/>
              <a:t>All primitive types have wrapper classes that store one data value</a:t>
            </a:r>
          </a:p>
          <a:p>
            <a:pPr lvl="1" eaLnBrk="1" hangingPunct="1"/>
            <a:r>
              <a:rPr lang="en-US" altLang="en-US" dirty="0" smtClean="0"/>
              <a:t>All objects are heap-dynamic, are referenced through reference variables, and most are allocated with </a:t>
            </a:r>
            <a:r>
              <a:rPr lang="en-US" altLang="en-US" b="1" dirty="0" smtClean="0">
                <a:latin typeface="Courier New" panose="02070309020205020404" pitchFamily="49" charset="0"/>
                <a:cs typeface="Courier New" panose="02070309020205020404" pitchFamily="49" charset="0"/>
              </a:rPr>
              <a:t>new</a:t>
            </a:r>
          </a:p>
          <a:p>
            <a:pPr lvl="1" eaLnBrk="1" hangingPunct="1"/>
            <a:r>
              <a:rPr lang="en-US" altLang="en-US" dirty="0" smtClean="0"/>
              <a:t>A </a:t>
            </a:r>
            <a:r>
              <a:rPr lang="en-US" altLang="en-US" b="1" dirty="0" smtClean="0">
                <a:latin typeface="Courier New" panose="02070309020205020404" pitchFamily="49" charset="0"/>
                <a:cs typeface="Courier New" panose="02070309020205020404" pitchFamily="49" charset="0"/>
              </a:rPr>
              <a:t>finalize</a:t>
            </a:r>
            <a:r>
              <a:rPr lang="en-US" altLang="en-US" dirty="0" smtClean="0"/>
              <a:t> method is implicitly called when the garbage collector is about to reclaim the storage occupied by the object</a:t>
            </a:r>
          </a:p>
        </p:txBody>
      </p:sp>
    </p:spTree>
    <p:extLst>
      <p:ext uri="{BB962C8B-B14F-4D97-AF65-F5344CB8AC3E}">
        <p14:creationId xmlns:p14="http://schemas.microsoft.com/office/powerpoint/2010/main" val="21186426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OOP in </a:t>
            </a:r>
            <a:r>
              <a:rPr lang="en-US" altLang="en-US" dirty="0" smtClean="0"/>
              <a:t>Java </a:t>
            </a:r>
            <a:r>
              <a:rPr lang="en-US" altLang="en-US" sz="2000" b="0" dirty="0" smtClean="0"/>
              <a:t>(2 </a:t>
            </a:r>
            <a:r>
              <a:rPr lang="en-US" altLang="en-US" sz="2000" b="0" dirty="0"/>
              <a:t>of 5</a:t>
            </a:r>
            <a:r>
              <a:rPr lang="en-US" altLang="en-US" sz="2000" b="0" dirty="0" smtClean="0"/>
              <a:t>)</a:t>
            </a:r>
            <a:endParaRPr lang="en-US" dirty="0"/>
          </a:p>
        </p:txBody>
      </p:sp>
      <p:sp>
        <p:nvSpPr>
          <p:cNvPr id="7" name="Content Placeholder 2"/>
          <p:cNvSpPr>
            <a:spLocks noGrp="1"/>
          </p:cNvSpPr>
          <p:nvPr>
            <p:ph sz="quarter" idx="13"/>
          </p:nvPr>
        </p:nvSpPr>
        <p:spPr>
          <a:xfrm>
            <a:off x="454025" y="1593346"/>
            <a:ext cx="8232775" cy="2469693"/>
          </a:xfrm>
        </p:spPr>
        <p:txBody>
          <a:bodyPr/>
          <a:lstStyle/>
          <a:p>
            <a:pPr lvl="0" indent="-256032">
              <a:defRPr/>
            </a:pPr>
            <a:r>
              <a:rPr lang="en-US" altLang="en-US" sz="2400" dirty="0">
                <a:solidFill>
                  <a:srgbClr val="000000"/>
                </a:solidFill>
                <a:latin typeface="+mn-lt"/>
              </a:rPr>
              <a:t>Inheritance</a:t>
            </a:r>
          </a:p>
          <a:p>
            <a:pPr lvl="1" indent="-283464">
              <a:defRPr/>
            </a:pPr>
            <a:r>
              <a:rPr lang="en-US" altLang="en-US" sz="2400" dirty="0">
                <a:solidFill>
                  <a:srgbClr val="000000"/>
                </a:solidFill>
                <a:latin typeface="+mn-lt"/>
              </a:rPr>
              <a:t>Single inheritance supported only, but there is an abstract class category that provides some of the benefits of multiple inheritance (</a:t>
            </a:r>
            <a:r>
              <a:rPr lang="en-US" altLang="en-US" sz="2400" b="1" dirty="0">
                <a:solidFill>
                  <a:srgbClr val="000000"/>
                </a:solidFill>
                <a:latin typeface="Courier New" panose="02070309020205020404" pitchFamily="49" charset="0"/>
                <a:cs typeface="Courier New" panose="02070309020205020404" pitchFamily="49" charset="0"/>
              </a:rPr>
              <a:t>interface</a:t>
            </a:r>
            <a:r>
              <a:rPr lang="en-US" altLang="en-US" sz="2400" dirty="0">
                <a:solidFill>
                  <a:srgbClr val="000000"/>
                </a:solidFill>
                <a:latin typeface="+mn-lt"/>
              </a:rPr>
              <a:t>)</a:t>
            </a:r>
          </a:p>
          <a:p>
            <a:pPr lvl="1" indent="-283464">
              <a:defRPr/>
            </a:pPr>
            <a:r>
              <a:rPr lang="en-US" altLang="en-US" sz="2400" dirty="0">
                <a:solidFill>
                  <a:srgbClr val="000000"/>
                </a:solidFill>
                <a:latin typeface="+mn-lt"/>
              </a:rPr>
              <a:t>An interface can include only method declarations and named constants, e.g.,</a:t>
            </a:r>
            <a:endParaRPr lang="en-US" dirty="0">
              <a:latin typeface="+mn-lt"/>
            </a:endParaRPr>
          </a:p>
        </p:txBody>
      </p:sp>
      <p:pic>
        <p:nvPicPr>
          <p:cNvPr id="9" name="Picture 3" descr="Computer code. The code has 3 lines. Line 1. public interface Comparable left angle bracket T right angle bracket left brace. Line 2, indented twice. public i n t compare To left parenthesis T b right parenthesis semicolon. Line 3. right brace."/>
          <p:cNvPicPr>
            <a:picLocks noChangeAspect="1"/>
          </p:cNvPicPr>
          <p:nvPr/>
        </p:nvPicPr>
        <p:blipFill>
          <a:blip r:embed="rId2"/>
          <a:stretch>
            <a:fillRect/>
          </a:stretch>
        </p:blipFill>
        <p:spPr>
          <a:xfrm>
            <a:off x="1085599" y="4063039"/>
            <a:ext cx="5791702" cy="1268078"/>
          </a:xfrm>
          <a:prstGeom prst="rect">
            <a:avLst/>
          </a:prstGeom>
        </p:spPr>
      </p:pic>
      <p:sp>
        <p:nvSpPr>
          <p:cNvPr id="8" name="Content Placeholder 4"/>
          <p:cNvSpPr>
            <a:spLocks noGrp="1"/>
          </p:cNvSpPr>
          <p:nvPr>
            <p:ph sz="quarter" idx="14"/>
          </p:nvPr>
        </p:nvSpPr>
        <p:spPr>
          <a:xfrm>
            <a:off x="457200" y="5229226"/>
            <a:ext cx="8232775" cy="866774"/>
          </a:xfrm>
        </p:spPr>
        <p:txBody>
          <a:bodyPr/>
          <a:lstStyle/>
          <a:p>
            <a:pPr lvl="1" indent="-284400"/>
            <a:r>
              <a:rPr lang="en-US" altLang="en-US" sz="2400" dirty="0">
                <a:solidFill>
                  <a:srgbClr val="000000"/>
                </a:solidFill>
                <a:latin typeface="+mn-lt"/>
              </a:rPr>
              <a:t>Methods can be </a:t>
            </a:r>
            <a:r>
              <a:rPr lang="en-US" altLang="en-US" sz="2400" b="1" dirty="0">
                <a:solidFill>
                  <a:srgbClr val="000000"/>
                </a:solidFill>
                <a:latin typeface="Courier New" panose="02070309020205020404" pitchFamily="49" charset="0"/>
              </a:rPr>
              <a:t>final</a:t>
            </a:r>
            <a:r>
              <a:rPr lang="en-US" altLang="en-US" sz="2400" dirty="0">
                <a:solidFill>
                  <a:srgbClr val="000000"/>
                </a:solidFill>
              </a:rPr>
              <a:t> </a:t>
            </a:r>
            <a:r>
              <a:rPr lang="en-US" altLang="en-US" sz="2400" dirty="0">
                <a:solidFill>
                  <a:srgbClr val="000000"/>
                </a:solidFill>
                <a:latin typeface="+mn-lt"/>
              </a:rPr>
              <a:t>(cannot be </a:t>
            </a:r>
            <a:r>
              <a:rPr lang="en-US" altLang="en-US" sz="2400" dirty="0" err="1">
                <a:solidFill>
                  <a:srgbClr val="000000"/>
                </a:solidFill>
                <a:latin typeface="+mn-lt"/>
              </a:rPr>
              <a:t>overriden</a:t>
            </a:r>
            <a:r>
              <a:rPr lang="en-US" altLang="en-US" sz="2400" dirty="0" smtClean="0">
                <a:solidFill>
                  <a:srgbClr val="000000"/>
                </a:solidFill>
                <a:latin typeface="+mn-lt"/>
              </a:rPr>
              <a:t>)</a:t>
            </a:r>
          </a:p>
          <a:p>
            <a:pPr lvl="1" indent="-284400"/>
            <a:r>
              <a:rPr lang="en-US" altLang="en-US" sz="2400" dirty="0">
                <a:solidFill>
                  <a:srgbClr val="000000"/>
                </a:solidFill>
                <a:latin typeface="+mn-lt"/>
              </a:rPr>
              <a:t>All subclasses are subtypes</a:t>
            </a:r>
            <a:endParaRPr lang="en-US" dirty="0">
              <a:latin typeface="+mn-lt"/>
            </a:endParaRPr>
          </a:p>
        </p:txBody>
      </p:sp>
    </p:spTree>
    <p:extLst>
      <p:ext uri="{BB962C8B-B14F-4D97-AF65-F5344CB8AC3E}">
        <p14:creationId xmlns:p14="http://schemas.microsoft.com/office/powerpoint/2010/main" val="2914239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itle 1"/>
          <p:cNvSpPr>
            <a:spLocks noGrp="1" noChangeArrowheads="1"/>
          </p:cNvSpPr>
          <p:nvPr>
            <p:ph type="title"/>
          </p:nvPr>
        </p:nvSpPr>
        <p:spPr/>
        <p:txBody>
          <a:bodyPr/>
          <a:lstStyle/>
          <a:p>
            <a:pPr eaLnBrk="1" hangingPunct="1"/>
            <a:r>
              <a:rPr lang="en-US" altLang="en-US" dirty="0" smtClean="0"/>
              <a:t>Support for OOP in Java </a:t>
            </a:r>
            <a:r>
              <a:rPr lang="en-US" altLang="en-US" sz="2000" b="0" dirty="0" smtClean="0"/>
              <a:t>(3 </a:t>
            </a:r>
            <a:r>
              <a:rPr lang="en-US" altLang="en-US" sz="2000" b="0" dirty="0"/>
              <a:t>of 5</a:t>
            </a:r>
            <a:r>
              <a:rPr lang="en-US" altLang="en-US" sz="2000" b="0" dirty="0" smtClean="0"/>
              <a:t>)</a:t>
            </a:r>
            <a:endParaRPr lang="en-US" altLang="en-US" dirty="0" smtClean="0"/>
          </a:p>
        </p:txBody>
      </p:sp>
      <p:sp>
        <p:nvSpPr>
          <p:cNvPr id="80901" name="Content Placeholder 2"/>
          <p:cNvSpPr>
            <a:spLocks noGrp="1" noChangeArrowheads="1"/>
          </p:cNvSpPr>
          <p:nvPr>
            <p:ph type="body" idx="1"/>
          </p:nvPr>
        </p:nvSpPr>
        <p:spPr>
          <a:xfrm>
            <a:off x="533400" y="1447800"/>
            <a:ext cx="8153400" cy="4572000"/>
          </a:xfrm>
        </p:spPr>
        <p:txBody>
          <a:bodyPr/>
          <a:lstStyle/>
          <a:p>
            <a:pPr eaLnBrk="1" hangingPunct="1"/>
            <a:r>
              <a:rPr lang="en-US" altLang="en-US" dirty="0" smtClean="0"/>
              <a:t>Dynamic Binding</a:t>
            </a:r>
          </a:p>
          <a:p>
            <a:pPr lvl="1" eaLnBrk="1" hangingPunct="1"/>
            <a:r>
              <a:rPr lang="en-US" altLang="en-US" dirty="0" smtClean="0"/>
              <a:t>In Java, all messages are dynamically bound to methods, unless the method is </a:t>
            </a:r>
            <a:r>
              <a:rPr lang="en-US" altLang="en-US" b="1" dirty="0" smtClean="0">
                <a:latin typeface="Courier New" panose="02070309020205020404" pitchFamily="49" charset="0"/>
                <a:cs typeface="Courier New" panose="02070309020205020404" pitchFamily="49" charset="0"/>
              </a:rPr>
              <a:t>final</a:t>
            </a:r>
            <a:r>
              <a:rPr lang="en-US" altLang="en-US" dirty="0" smtClean="0"/>
              <a:t> (i.e., it cannot be </a:t>
            </a:r>
            <a:r>
              <a:rPr lang="en-US" altLang="en-US" dirty="0" err="1" smtClean="0"/>
              <a:t>overriden</a:t>
            </a:r>
            <a:r>
              <a:rPr lang="en-US" altLang="en-US" dirty="0" smtClean="0"/>
              <a:t>, therefore dynamic binding serves no purpose)</a:t>
            </a:r>
          </a:p>
          <a:p>
            <a:pPr lvl="1" eaLnBrk="1" hangingPunct="1"/>
            <a:r>
              <a:rPr lang="en-US" altLang="en-US" dirty="0" smtClean="0"/>
              <a:t>Static binding is also used if the methods is </a:t>
            </a:r>
            <a:r>
              <a:rPr lang="en-US" altLang="en-US" b="1" dirty="0" smtClean="0">
                <a:latin typeface="Courier New" panose="02070309020205020404" pitchFamily="49" charset="0"/>
                <a:cs typeface="Courier New" panose="02070309020205020404" pitchFamily="49" charset="0"/>
              </a:rPr>
              <a:t>static</a:t>
            </a:r>
            <a:r>
              <a:rPr lang="en-US" altLang="en-US" dirty="0" smtClean="0"/>
              <a:t> or </a:t>
            </a:r>
            <a:r>
              <a:rPr lang="en-US" altLang="en-US" b="1" dirty="0" smtClean="0">
                <a:latin typeface="Courier New" panose="02070309020205020404" pitchFamily="49" charset="0"/>
                <a:cs typeface="Courier New" panose="02070309020205020404" pitchFamily="49" charset="0"/>
              </a:rPr>
              <a:t>private</a:t>
            </a:r>
            <a:r>
              <a:rPr lang="en-US" altLang="en-US" dirty="0" smtClean="0"/>
              <a:t> both of which disallow overriding</a:t>
            </a:r>
          </a:p>
        </p:txBody>
      </p:sp>
    </p:spTree>
    <p:extLst>
      <p:ext uri="{BB962C8B-B14F-4D97-AF65-F5344CB8AC3E}">
        <p14:creationId xmlns:p14="http://schemas.microsoft.com/office/powerpoint/2010/main" val="364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a:spLocks noGrp="1" noChangeArrowheads="1"/>
          </p:cNvSpPr>
          <p:nvPr>
            <p:ph type="title"/>
          </p:nvPr>
        </p:nvSpPr>
        <p:spPr/>
        <p:txBody>
          <a:bodyPr/>
          <a:lstStyle/>
          <a:p>
            <a:pPr eaLnBrk="1" hangingPunct="1"/>
            <a:r>
              <a:rPr lang="en-US" altLang="en-US" dirty="0" smtClean="0"/>
              <a:t>Object-Oriented Programming</a:t>
            </a:r>
          </a:p>
        </p:txBody>
      </p:sp>
      <p:sp>
        <p:nvSpPr>
          <p:cNvPr id="10245" name="Content Placeholder 2"/>
          <p:cNvSpPr>
            <a:spLocks noGrp="1" noChangeArrowheads="1"/>
          </p:cNvSpPr>
          <p:nvPr>
            <p:ph type="body" idx="1"/>
          </p:nvPr>
        </p:nvSpPr>
        <p:spPr/>
        <p:txBody>
          <a:bodyPr/>
          <a:lstStyle/>
          <a:p>
            <a:pPr eaLnBrk="1" hangingPunct="1"/>
            <a:r>
              <a:rPr lang="en-US" altLang="en-US" dirty="0" smtClean="0"/>
              <a:t>Three major language features:</a:t>
            </a:r>
          </a:p>
          <a:p>
            <a:pPr lvl="1" eaLnBrk="1" hangingPunct="1"/>
            <a:r>
              <a:rPr lang="en-US" altLang="en-US" dirty="0" smtClean="0"/>
              <a:t>Abstract data types (Chapter 11)</a:t>
            </a:r>
          </a:p>
          <a:p>
            <a:pPr lvl="1" eaLnBrk="1" hangingPunct="1"/>
            <a:r>
              <a:rPr lang="en-US" altLang="en-US" dirty="0" smtClean="0"/>
              <a:t>Inheritance</a:t>
            </a:r>
          </a:p>
          <a:p>
            <a:pPr lvl="2" eaLnBrk="1" hangingPunct="1"/>
            <a:r>
              <a:rPr lang="en-US" altLang="en-US" dirty="0" smtClean="0"/>
              <a:t>Inheritance is the central theme in </a:t>
            </a:r>
            <a:r>
              <a:rPr lang="en-US" altLang="en-US" dirty="0"/>
              <a:t>O</a:t>
            </a:r>
            <a:r>
              <a:rPr lang="en-US" altLang="en-US" sz="100" dirty="0"/>
              <a:t> </a:t>
            </a:r>
            <a:r>
              <a:rPr lang="en-US" altLang="en-US" dirty="0"/>
              <a:t>O</a:t>
            </a:r>
            <a:r>
              <a:rPr lang="en-US" altLang="en-US" sz="100" dirty="0"/>
              <a:t> </a:t>
            </a:r>
            <a:r>
              <a:rPr lang="en-US" altLang="en-US" dirty="0"/>
              <a:t>P</a:t>
            </a:r>
            <a:r>
              <a:rPr lang="en-US" altLang="en-US" dirty="0" smtClean="0"/>
              <a:t> and languages that support it</a:t>
            </a:r>
          </a:p>
          <a:p>
            <a:pPr lvl="1" eaLnBrk="1" hangingPunct="1"/>
            <a:r>
              <a:rPr lang="en-US" altLang="en-US" dirty="0" smtClean="0"/>
              <a:t>Polymorphism</a:t>
            </a:r>
          </a:p>
        </p:txBody>
      </p:sp>
    </p:spTree>
    <p:extLst>
      <p:ext uri="{BB962C8B-B14F-4D97-AF65-F5344CB8AC3E}">
        <p14:creationId xmlns:p14="http://schemas.microsoft.com/office/powerpoint/2010/main" val="10465624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itle 1"/>
          <p:cNvSpPr>
            <a:spLocks noGrp="1" noChangeArrowheads="1"/>
          </p:cNvSpPr>
          <p:nvPr>
            <p:ph type="title"/>
          </p:nvPr>
        </p:nvSpPr>
        <p:spPr/>
        <p:txBody>
          <a:bodyPr/>
          <a:lstStyle/>
          <a:p>
            <a:pPr eaLnBrk="1" hangingPunct="1"/>
            <a:r>
              <a:rPr lang="en-US" altLang="en-US" dirty="0" smtClean="0"/>
              <a:t>Support for OOP in Java </a:t>
            </a:r>
            <a:r>
              <a:rPr lang="en-US" altLang="en-US" sz="2000" b="0" dirty="0" smtClean="0"/>
              <a:t>(4 </a:t>
            </a:r>
            <a:r>
              <a:rPr lang="en-US" altLang="en-US" sz="2000" b="0" dirty="0"/>
              <a:t>of 5</a:t>
            </a:r>
            <a:r>
              <a:rPr lang="en-US" altLang="en-US" sz="2000" b="0" dirty="0" smtClean="0"/>
              <a:t>)</a:t>
            </a:r>
            <a:endParaRPr lang="en-US" altLang="en-US" dirty="0" smtClean="0"/>
          </a:p>
        </p:txBody>
      </p:sp>
      <p:sp>
        <p:nvSpPr>
          <p:cNvPr id="82949" name="Content Placeholder 2"/>
          <p:cNvSpPr>
            <a:spLocks noGrp="1" noChangeArrowheads="1"/>
          </p:cNvSpPr>
          <p:nvPr>
            <p:ph type="body" idx="1"/>
          </p:nvPr>
        </p:nvSpPr>
        <p:spPr>
          <a:xfrm>
            <a:off x="609600" y="1524000"/>
            <a:ext cx="8153400" cy="4800600"/>
          </a:xfrm>
        </p:spPr>
        <p:txBody>
          <a:bodyPr/>
          <a:lstStyle/>
          <a:p>
            <a:pPr eaLnBrk="1" hangingPunct="1"/>
            <a:r>
              <a:rPr lang="en-US" altLang="en-US" dirty="0" smtClean="0"/>
              <a:t>Nested Classes</a:t>
            </a:r>
          </a:p>
          <a:p>
            <a:pPr lvl="1" eaLnBrk="1" hangingPunct="1"/>
            <a:r>
              <a:rPr lang="en-US" altLang="en-US" dirty="0" smtClean="0"/>
              <a:t>All are hidden from all classes in their package, except for the nesting class</a:t>
            </a:r>
          </a:p>
          <a:p>
            <a:pPr lvl="1" eaLnBrk="1" hangingPunct="1"/>
            <a:r>
              <a:rPr lang="en-US" altLang="en-US" dirty="0" err="1" smtClean="0"/>
              <a:t>Nonstatic</a:t>
            </a:r>
            <a:r>
              <a:rPr lang="en-US" altLang="en-US" dirty="0" smtClean="0"/>
              <a:t> classes nested directly are called </a:t>
            </a:r>
            <a:r>
              <a:rPr lang="en-US" altLang="en-US" b="1" dirty="0" err="1" smtClean="0">
                <a:solidFill>
                  <a:schemeClr val="bg2"/>
                </a:solidFill>
              </a:rPr>
              <a:t>innerclasses</a:t>
            </a:r>
            <a:endParaRPr lang="en-US" altLang="en-US" b="1" dirty="0" smtClean="0">
              <a:solidFill>
                <a:schemeClr val="bg2"/>
              </a:solidFill>
            </a:endParaRPr>
          </a:p>
          <a:p>
            <a:pPr lvl="2" eaLnBrk="1" hangingPunct="1"/>
            <a:r>
              <a:rPr lang="en-US" altLang="en-US" dirty="0" smtClean="0"/>
              <a:t>An </a:t>
            </a:r>
            <a:r>
              <a:rPr lang="en-US" altLang="en-US" dirty="0" err="1" smtClean="0"/>
              <a:t>innerclass</a:t>
            </a:r>
            <a:r>
              <a:rPr lang="en-US" altLang="en-US" dirty="0" smtClean="0"/>
              <a:t> can access members of its nesting class</a:t>
            </a:r>
          </a:p>
          <a:p>
            <a:pPr lvl="2" eaLnBrk="1" hangingPunct="1"/>
            <a:r>
              <a:rPr lang="en-US" altLang="en-US" dirty="0" smtClean="0"/>
              <a:t>A static nested class cannot access members of its nesting class</a:t>
            </a:r>
          </a:p>
          <a:p>
            <a:pPr lvl="1" eaLnBrk="1" hangingPunct="1"/>
            <a:r>
              <a:rPr lang="en-US" altLang="en-US" dirty="0" smtClean="0"/>
              <a:t>Nested classes can be anonymous</a:t>
            </a:r>
          </a:p>
        </p:txBody>
      </p:sp>
    </p:spTree>
    <p:extLst>
      <p:ext uri="{BB962C8B-B14F-4D97-AF65-F5344CB8AC3E}">
        <p14:creationId xmlns:p14="http://schemas.microsoft.com/office/powerpoint/2010/main" val="2669300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itle 1"/>
          <p:cNvSpPr>
            <a:spLocks noGrp="1" noChangeArrowheads="1"/>
          </p:cNvSpPr>
          <p:nvPr>
            <p:ph type="title"/>
          </p:nvPr>
        </p:nvSpPr>
        <p:spPr/>
        <p:txBody>
          <a:bodyPr/>
          <a:lstStyle/>
          <a:p>
            <a:pPr eaLnBrk="1" hangingPunct="1"/>
            <a:r>
              <a:rPr lang="en-US" altLang="en-US" dirty="0" smtClean="0"/>
              <a:t>Support for OOP in Java </a:t>
            </a:r>
            <a:r>
              <a:rPr lang="en-US" altLang="en-US" sz="2000" b="0" dirty="0" smtClean="0"/>
              <a:t>(5 </a:t>
            </a:r>
            <a:r>
              <a:rPr lang="en-US" altLang="en-US" sz="2000" b="0" dirty="0"/>
              <a:t>of 5</a:t>
            </a:r>
            <a:r>
              <a:rPr lang="en-US" altLang="en-US" sz="2000" b="0" dirty="0" smtClean="0"/>
              <a:t>)</a:t>
            </a:r>
            <a:endParaRPr lang="en-US" altLang="en-US" dirty="0" smtClean="0"/>
          </a:p>
        </p:txBody>
      </p:sp>
      <p:sp>
        <p:nvSpPr>
          <p:cNvPr id="84997" name="Content Placeholder 2"/>
          <p:cNvSpPr>
            <a:spLocks noGrp="1" noChangeArrowheads="1"/>
          </p:cNvSpPr>
          <p:nvPr>
            <p:ph type="body" idx="1"/>
          </p:nvPr>
        </p:nvSpPr>
        <p:spPr>
          <a:xfrm>
            <a:off x="457200" y="1600200"/>
            <a:ext cx="8229600" cy="4752975"/>
          </a:xfrm>
        </p:spPr>
        <p:txBody>
          <a:bodyPr/>
          <a:lstStyle/>
          <a:p>
            <a:pPr lvl="1" eaLnBrk="1" hangingPunct="1"/>
            <a:r>
              <a:rPr lang="en-US" altLang="en-US" dirty="0"/>
              <a:t>A </a:t>
            </a:r>
            <a:r>
              <a:rPr lang="en-US" altLang="en-US" b="1" dirty="0"/>
              <a:t>local nested class</a:t>
            </a:r>
            <a:r>
              <a:rPr lang="en-US" altLang="en-US" i="1" dirty="0"/>
              <a:t> </a:t>
            </a:r>
            <a:r>
              <a:rPr lang="en-US" altLang="en-US" dirty="0"/>
              <a:t>is defined in a method of its nesting class</a:t>
            </a:r>
          </a:p>
          <a:p>
            <a:pPr lvl="2" eaLnBrk="1" hangingPunct="1"/>
            <a:r>
              <a:rPr lang="en-US" altLang="en-US" dirty="0"/>
              <a:t>No access specifier is </a:t>
            </a:r>
            <a:r>
              <a:rPr lang="en-US" altLang="en-US" dirty="0" smtClean="0"/>
              <a:t>used</a:t>
            </a:r>
          </a:p>
          <a:p>
            <a:pPr eaLnBrk="1" hangingPunct="1"/>
            <a:r>
              <a:rPr lang="en-US" altLang="en-US" dirty="0" smtClean="0"/>
              <a:t>Evaluation</a:t>
            </a:r>
          </a:p>
          <a:p>
            <a:pPr lvl="1" eaLnBrk="1" hangingPunct="1"/>
            <a:r>
              <a:rPr lang="en-US" altLang="en-US" dirty="0" smtClean="0"/>
              <a:t>Design decisions to support OOP are similar to C++</a:t>
            </a:r>
          </a:p>
          <a:p>
            <a:pPr lvl="1" eaLnBrk="1" hangingPunct="1"/>
            <a:r>
              <a:rPr lang="en-US" altLang="en-US" dirty="0" smtClean="0"/>
              <a:t>No support for procedural programming</a:t>
            </a:r>
          </a:p>
          <a:p>
            <a:pPr lvl="1" eaLnBrk="1" hangingPunct="1"/>
            <a:r>
              <a:rPr lang="en-US" altLang="en-US" dirty="0" smtClean="0"/>
              <a:t>No parentless classes</a:t>
            </a:r>
          </a:p>
          <a:p>
            <a:pPr lvl="1" eaLnBrk="1" hangingPunct="1"/>
            <a:r>
              <a:rPr lang="en-US" altLang="en-US" dirty="0" smtClean="0"/>
              <a:t>Dynamic binding is used as “normal” way to bind method calls to method definitions</a:t>
            </a:r>
          </a:p>
          <a:p>
            <a:pPr lvl="1" eaLnBrk="1" hangingPunct="1"/>
            <a:r>
              <a:rPr lang="en-US" altLang="en-US" dirty="0" smtClean="0"/>
              <a:t>Uses interfaces to provide a simple form of support for multiple inheritance</a:t>
            </a:r>
          </a:p>
        </p:txBody>
      </p:sp>
    </p:spTree>
    <p:extLst>
      <p:ext uri="{BB962C8B-B14F-4D97-AF65-F5344CB8AC3E}">
        <p14:creationId xmlns:p14="http://schemas.microsoft.com/office/powerpoint/2010/main" val="400671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itle 1"/>
          <p:cNvSpPr>
            <a:spLocks noGrp="1" noChangeArrowheads="1"/>
          </p:cNvSpPr>
          <p:nvPr>
            <p:ph type="title"/>
          </p:nvPr>
        </p:nvSpPr>
        <p:spPr/>
        <p:txBody>
          <a:bodyPr/>
          <a:lstStyle/>
          <a:p>
            <a:pPr eaLnBrk="1" hangingPunct="1"/>
            <a:r>
              <a:rPr lang="en-US" altLang="en-US" dirty="0"/>
              <a:t>Support for OOP in </a:t>
            </a:r>
            <a:r>
              <a:rPr lang="en-US" altLang="en-US" sz="1000" dirty="0">
                <a:solidFill>
                  <a:schemeClr val="bg1"/>
                </a:solidFill>
              </a:rPr>
              <a:t>c hash      </a:t>
            </a:r>
            <a:r>
              <a:rPr lang="en-US" altLang="en-US" sz="2000" b="0" dirty="0" smtClean="0"/>
              <a:t>(1 </a:t>
            </a:r>
            <a:r>
              <a:rPr lang="en-US" altLang="en-US" sz="2000" b="0" dirty="0"/>
              <a:t>of 5)</a:t>
            </a:r>
            <a:endParaRPr lang="en-US" altLang="en-US" dirty="0" smtClean="0"/>
          </a:p>
        </p:txBody>
      </p:sp>
      <p:graphicFrame>
        <p:nvGraphicFramePr>
          <p:cNvPr id="4" name="Object 5"/>
          <p:cNvGraphicFramePr>
            <a:graphicFrameLocks noChangeAspect="1"/>
          </p:cNvGraphicFramePr>
          <p:nvPr>
            <p:extLst>
              <p:ext uri="{D42A27DB-BD31-4B8C-83A1-F6EECF244321}">
                <p14:modId xmlns:p14="http://schemas.microsoft.com/office/powerpoint/2010/main" val="1156400568"/>
              </p:ext>
            </p:extLst>
          </p:nvPr>
        </p:nvGraphicFramePr>
        <p:xfrm>
          <a:off x="4287769" y="826221"/>
          <a:ext cx="546100" cy="368300"/>
        </p:xfrm>
        <a:graphic>
          <a:graphicData uri="http://schemas.openxmlformats.org/presentationml/2006/ole">
            <mc:AlternateContent xmlns:mc="http://schemas.openxmlformats.org/markup-compatibility/2006">
              <mc:Choice xmlns:v="urn:schemas-microsoft-com:vml" Requires="v">
                <p:oleObj spid="_x0000_s37892" name="Equation" r:id="rId4" imgW="545760" imgH="368280" progId="Equation.DSMT4">
                  <p:embed/>
                </p:oleObj>
              </mc:Choice>
              <mc:Fallback>
                <p:oleObj name="Equation" r:id="rId4" imgW="545760" imgH="368280" progId="Equation.DSMT4">
                  <p:embed/>
                  <p:pic>
                    <p:nvPicPr>
                      <p:cNvPr id="10" name="Object 5"/>
                      <p:cNvPicPr/>
                      <p:nvPr/>
                    </p:nvPicPr>
                    <p:blipFill>
                      <a:blip r:embed="rId5"/>
                      <a:stretch>
                        <a:fillRect/>
                      </a:stretch>
                    </p:blipFill>
                    <p:spPr>
                      <a:xfrm>
                        <a:off x="4287769" y="826221"/>
                        <a:ext cx="546100" cy="368300"/>
                      </a:xfrm>
                      <a:prstGeom prst="rect">
                        <a:avLst/>
                      </a:prstGeom>
                    </p:spPr>
                  </p:pic>
                </p:oleObj>
              </mc:Fallback>
            </mc:AlternateContent>
          </a:graphicData>
        </a:graphic>
      </p:graphicFrame>
      <p:sp>
        <p:nvSpPr>
          <p:cNvPr id="87045" name="Content Placeholder 2"/>
          <p:cNvSpPr>
            <a:spLocks noGrp="1" noChangeArrowheads="1"/>
          </p:cNvSpPr>
          <p:nvPr>
            <p:ph type="body" idx="1"/>
          </p:nvPr>
        </p:nvSpPr>
        <p:spPr/>
        <p:txBody>
          <a:bodyPr/>
          <a:lstStyle/>
          <a:p>
            <a:pPr eaLnBrk="1" hangingPunct="1"/>
            <a:r>
              <a:rPr lang="en-US" altLang="en-US" dirty="0" smtClean="0"/>
              <a:t>General characteristics</a:t>
            </a:r>
          </a:p>
          <a:p>
            <a:pPr lvl="1" eaLnBrk="1" hangingPunct="1"/>
            <a:r>
              <a:rPr lang="en-US" altLang="en-US" dirty="0" smtClean="0"/>
              <a:t>Support for OOP similar to Java</a:t>
            </a:r>
          </a:p>
          <a:p>
            <a:pPr lvl="1" eaLnBrk="1" hangingPunct="1"/>
            <a:r>
              <a:rPr lang="en-US" altLang="en-US" dirty="0" smtClean="0"/>
              <a:t>Includes both classes and </a:t>
            </a:r>
            <a:r>
              <a:rPr lang="en-US" altLang="en-US" sz="2000" b="1" dirty="0" err="1" smtClean="0">
                <a:latin typeface="Courier New" panose="02070309020205020404" pitchFamily="49" charset="0"/>
                <a:cs typeface="Courier New" panose="02070309020205020404" pitchFamily="49" charset="0"/>
              </a:rPr>
              <a:t>struct</a:t>
            </a:r>
            <a:r>
              <a:rPr lang="en-US" altLang="en-US" dirty="0" err="1" smtClean="0"/>
              <a:t>s</a:t>
            </a:r>
            <a:endParaRPr lang="en-US" altLang="en-US" dirty="0" smtClean="0"/>
          </a:p>
          <a:p>
            <a:pPr lvl="1" eaLnBrk="1" hangingPunct="1"/>
            <a:r>
              <a:rPr lang="en-US" altLang="en-US" dirty="0" smtClean="0"/>
              <a:t>Classes are similar to Java’s classes</a:t>
            </a:r>
          </a:p>
          <a:p>
            <a:pPr lvl="1" eaLnBrk="1" hangingPunct="1"/>
            <a:r>
              <a:rPr lang="en-US" altLang="en-US" sz="2000" b="1" dirty="0" err="1" smtClean="0">
                <a:latin typeface="Courier New" panose="02070309020205020404" pitchFamily="49" charset="0"/>
                <a:cs typeface="Courier New" panose="02070309020205020404" pitchFamily="49" charset="0"/>
              </a:rPr>
              <a:t>struct</a:t>
            </a:r>
            <a:r>
              <a:rPr lang="en-US" altLang="en-US" dirty="0" err="1" smtClean="0"/>
              <a:t>s</a:t>
            </a:r>
            <a:r>
              <a:rPr lang="en-US" altLang="en-US" dirty="0" smtClean="0"/>
              <a:t> are less powerful stack-dynamic constructs (e.g., no inheritance)</a:t>
            </a:r>
          </a:p>
        </p:txBody>
      </p:sp>
    </p:spTree>
    <p:extLst>
      <p:ext uri="{BB962C8B-B14F-4D97-AF65-F5344CB8AC3E}">
        <p14:creationId xmlns:p14="http://schemas.microsoft.com/office/powerpoint/2010/main" val="31582077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OOP </a:t>
            </a:r>
            <a:r>
              <a:rPr lang="en-US" altLang="en-US" dirty="0" smtClean="0"/>
              <a:t>in </a:t>
            </a:r>
            <a:r>
              <a:rPr lang="en-US" altLang="en-US" sz="1000" dirty="0" smtClean="0">
                <a:solidFill>
                  <a:schemeClr val="bg1"/>
                </a:solidFill>
              </a:rPr>
              <a:t>c hash      </a:t>
            </a:r>
            <a:r>
              <a:rPr lang="en-US" altLang="en-US" sz="2000" b="0" dirty="0" smtClean="0"/>
              <a:t>(2 </a:t>
            </a:r>
            <a:r>
              <a:rPr lang="en-US" altLang="en-US" sz="2000" b="0" dirty="0"/>
              <a:t>of 5)</a:t>
            </a:r>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197028088"/>
              </p:ext>
            </p:extLst>
          </p:nvPr>
        </p:nvGraphicFramePr>
        <p:xfrm>
          <a:off x="4287769" y="790363"/>
          <a:ext cx="546100" cy="368300"/>
        </p:xfrm>
        <a:graphic>
          <a:graphicData uri="http://schemas.openxmlformats.org/presentationml/2006/ole">
            <mc:AlternateContent xmlns:mc="http://schemas.openxmlformats.org/markup-compatibility/2006">
              <mc:Choice xmlns:v="urn:schemas-microsoft-com:vml" Requires="v">
                <p:oleObj spid="_x0000_s27788" name="Equation" r:id="rId3" imgW="545760" imgH="368280" progId="Equation.DSMT4">
                  <p:embed/>
                </p:oleObj>
              </mc:Choice>
              <mc:Fallback>
                <p:oleObj name="Equation" r:id="rId3" imgW="545760" imgH="368280" progId="Equation.DSMT4">
                  <p:embed/>
                  <p:pic>
                    <p:nvPicPr>
                      <p:cNvPr id="2" name="Object 5" descr="C hash"/>
                      <p:cNvPicPr/>
                      <p:nvPr/>
                    </p:nvPicPr>
                    <p:blipFill>
                      <a:blip r:embed="rId4"/>
                      <a:stretch>
                        <a:fillRect/>
                      </a:stretch>
                    </p:blipFill>
                    <p:spPr>
                      <a:xfrm>
                        <a:off x="4287769" y="790363"/>
                        <a:ext cx="546100" cy="368300"/>
                      </a:xfrm>
                      <a:prstGeom prst="rect">
                        <a:avLst/>
                      </a:prstGeom>
                    </p:spPr>
                  </p:pic>
                </p:oleObj>
              </mc:Fallback>
            </mc:AlternateContent>
          </a:graphicData>
        </a:graphic>
      </p:graphicFrame>
      <p:sp>
        <p:nvSpPr>
          <p:cNvPr id="7" name="Content Placeholder 2"/>
          <p:cNvSpPr>
            <a:spLocks noGrp="1"/>
          </p:cNvSpPr>
          <p:nvPr>
            <p:ph sz="quarter" idx="13"/>
          </p:nvPr>
        </p:nvSpPr>
        <p:spPr>
          <a:xfrm>
            <a:off x="457200" y="1595438"/>
            <a:ext cx="8232775" cy="2509837"/>
          </a:xfrm>
        </p:spPr>
        <p:txBody>
          <a:bodyPr/>
          <a:lstStyle/>
          <a:p>
            <a:pPr lvl="0" indent="-256032">
              <a:defRPr/>
            </a:pPr>
            <a:r>
              <a:rPr lang="en-US" altLang="en-US" sz="2400" dirty="0">
                <a:solidFill>
                  <a:srgbClr val="000000"/>
                </a:solidFill>
                <a:latin typeface="+mn-lt"/>
              </a:rPr>
              <a:t>Inheritance</a:t>
            </a:r>
          </a:p>
          <a:p>
            <a:pPr lvl="1" indent="-283464">
              <a:defRPr/>
            </a:pPr>
            <a:r>
              <a:rPr lang="en-US" altLang="en-US" sz="2400" dirty="0">
                <a:solidFill>
                  <a:srgbClr val="000000"/>
                </a:solidFill>
                <a:latin typeface="+mn-lt"/>
              </a:rPr>
              <a:t>Uses the syntax of C++ for defining classes</a:t>
            </a:r>
          </a:p>
          <a:p>
            <a:pPr lvl="1" indent="-283464">
              <a:defRPr/>
            </a:pPr>
            <a:r>
              <a:rPr lang="en-US" altLang="en-US" sz="2400" dirty="0">
                <a:solidFill>
                  <a:srgbClr val="000000"/>
                </a:solidFill>
                <a:latin typeface="+mn-lt"/>
              </a:rPr>
              <a:t>A method inherited from parent class can be replaced in the derived class by marking its definition with </a:t>
            </a:r>
            <a:r>
              <a:rPr lang="en-US" altLang="en-US" sz="2400" b="1" dirty="0">
                <a:solidFill>
                  <a:srgbClr val="000000"/>
                </a:solidFill>
                <a:latin typeface="Courier New" panose="02070309020205020404" pitchFamily="49" charset="0"/>
                <a:cs typeface="Courier New" panose="02070309020205020404" pitchFamily="49" charset="0"/>
              </a:rPr>
              <a:t>new</a:t>
            </a:r>
          </a:p>
          <a:p>
            <a:pPr lvl="1" indent="-283464">
              <a:defRPr/>
            </a:pPr>
            <a:r>
              <a:rPr lang="en-US" altLang="en-US" sz="2400" dirty="0">
                <a:solidFill>
                  <a:srgbClr val="000000"/>
                </a:solidFill>
                <a:latin typeface="+mn-lt"/>
              </a:rPr>
              <a:t>The parent class version can still be called explicitly with the prefix </a:t>
            </a:r>
            <a:r>
              <a:rPr lang="en-US" altLang="en-US" sz="2400" b="1" dirty="0">
                <a:solidFill>
                  <a:srgbClr val="000000"/>
                </a:solidFill>
                <a:latin typeface="Courier New" panose="02070309020205020404" pitchFamily="49" charset="0"/>
                <a:cs typeface="Courier New" panose="02070309020205020404" pitchFamily="49" charset="0"/>
              </a:rPr>
              <a:t>base</a:t>
            </a:r>
            <a:r>
              <a:rPr lang="en-US" altLang="en-US" sz="2400" dirty="0">
                <a:solidFill>
                  <a:srgbClr val="000000"/>
                </a:solidFill>
                <a:latin typeface="+mn-lt"/>
              </a:rPr>
              <a:t>:</a:t>
            </a:r>
            <a:endParaRPr lang="en-US" sz="2400" dirty="0">
              <a:latin typeface="+mn-lt"/>
            </a:endParaRPr>
          </a:p>
        </p:txBody>
      </p:sp>
      <p:graphicFrame>
        <p:nvGraphicFramePr>
          <p:cNvPr id="9" name="Object 3" descr="base period Draw left parenthesis right parenthesis"/>
          <p:cNvGraphicFramePr>
            <a:graphicFrameLocks noChangeAspect="1"/>
          </p:cNvGraphicFramePr>
          <p:nvPr>
            <p:extLst>
              <p:ext uri="{D42A27DB-BD31-4B8C-83A1-F6EECF244321}">
                <p14:modId xmlns:p14="http://schemas.microsoft.com/office/powerpoint/2010/main" val="961176497"/>
              </p:ext>
            </p:extLst>
          </p:nvPr>
        </p:nvGraphicFramePr>
        <p:xfrm>
          <a:off x="1870075" y="4184650"/>
          <a:ext cx="1638300" cy="342900"/>
        </p:xfrm>
        <a:graphic>
          <a:graphicData uri="http://schemas.openxmlformats.org/presentationml/2006/ole">
            <mc:AlternateContent xmlns:mc="http://schemas.openxmlformats.org/markup-compatibility/2006">
              <mc:Choice xmlns:v="urn:schemas-microsoft-com:vml" Requires="v">
                <p:oleObj spid="_x0000_s27789" name="Equation" r:id="rId5" imgW="1638000" imgH="342720" progId="Equation.DSMT4">
                  <p:embed/>
                </p:oleObj>
              </mc:Choice>
              <mc:Fallback>
                <p:oleObj name="Equation" r:id="rId5" imgW="1638000" imgH="342720" progId="Equation.DSMT4">
                  <p:embed/>
                  <p:pic>
                    <p:nvPicPr>
                      <p:cNvPr id="2" name="Object 1"/>
                      <p:cNvPicPr/>
                      <p:nvPr/>
                    </p:nvPicPr>
                    <p:blipFill>
                      <a:blip r:embed="rId6"/>
                      <a:stretch>
                        <a:fillRect/>
                      </a:stretch>
                    </p:blipFill>
                    <p:spPr>
                      <a:xfrm>
                        <a:off x="1870075" y="4184650"/>
                        <a:ext cx="1638300" cy="342900"/>
                      </a:xfrm>
                      <a:prstGeom prst="rect">
                        <a:avLst/>
                      </a:prstGeom>
                    </p:spPr>
                  </p:pic>
                </p:oleObj>
              </mc:Fallback>
            </mc:AlternateContent>
          </a:graphicData>
        </a:graphic>
      </p:graphicFrame>
      <p:sp>
        <p:nvSpPr>
          <p:cNvPr id="8" name="Content Placeholder 4"/>
          <p:cNvSpPr>
            <a:spLocks noGrp="1"/>
          </p:cNvSpPr>
          <p:nvPr>
            <p:ph sz="quarter" idx="14"/>
          </p:nvPr>
        </p:nvSpPr>
        <p:spPr>
          <a:xfrm>
            <a:off x="457200" y="4651375"/>
            <a:ext cx="8232775" cy="1397000"/>
          </a:xfrm>
        </p:spPr>
        <p:txBody>
          <a:bodyPr/>
          <a:lstStyle/>
          <a:p>
            <a:pPr marL="741600" lvl="1" indent="-284400" eaLnBrk="1" hangingPunct="1">
              <a:buFontTx/>
              <a:buChar char="-"/>
              <a:defRPr/>
            </a:pPr>
            <a:r>
              <a:rPr lang="en-US" altLang="en-US" sz="2400" dirty="0" smtClean="0">
                <a:solidFill>
                  <a:schemeClr val="bg2"/>
                </a:solidFill>
                <a:latin typeface="+mn-lt"/>
              </a:rPr>
              <a:t>Subclasses </a:t>
            </a:r>
            <a:r>
              <a:rPr lang="en-US" altLang="en-US" sz="2400" dirty="0">
                <a:solidFill>
                  <a:schemeClr val="bg2"/>
                </a:solidFill>
                <a:latin typeface="+mn-lt"/>
              </a:rPr>
              <a:t>are subtypes if no members of </a:t>
            </a:r>
            <a:r>
              <a:rPr lang="en-US" altLang="en-US" sz="2400" dirty="0" smtClean="0">
                <a:solidFill>
                  <a:schemeClr val="bg2"/>
                </a:solidFill>
                <a:latin typeface="+mn-lt"/>
              </a:rPr>
              <a:t>the</a:t>
            </a:r>
          </a:p>
          <a:p>
            <a:pPr marL="741600" lvl="1" indent="-284400" eaLnBrk="1" hangingPunct="1">
              <a:buNone/>
              <a:defRPr/>
            </a:pPr>
            <a:r>
              <a:rPr lang="en-US" altLang="en-US" sz="2400" dirty="0" smtClean="0">
                <a:solidFill>
                  <a:schemeClr val="bg2"/>
                </a:solidFill>
                <a:latin typeface="+mn-lt"/>
              </a:rPr>
              <a:t>parent </a:t>
            </a:r>
            <a:r>
              <a:rPr lang="en-US" altLang="en-US" sz="2400" dirty="0">
                <a:solidFill>
                  <a:schemeClr val="bg2"/>
                </a:solidFill>
                <a:latin typeface="+mn-lt"/>
              </a:rPr>
              <a:t>class is </a:t>
            </a:r>
            <a:r>
              <a:rPr lang="en-US" altLang="en-US" sz="2400" dirty="0" smtClean="0">
                <a:solidFill>
                  <a:schemeClr val="bg2"/>
                </a:solidFill>
                <a:latin typeface="+mn-lt"/>
              </a:rPr>
              <a:t>private</a:t>
            </a:r>
          </a:p>
          <a:p>
            <a:pPr lvl="1" indent="-283464">
              <a:defRPr/>
            </a:pPr>
            <a:r>
              <a:rPr lang="en-US" altLang="en-US" sz="2400" dirty="0" smtClean="0">
                <a:solidFill>
                  <a:schemeClr val="bg2"/>
                </a:solidFill>
                <a:latin typeface="+mn-lt"/>
              </a:rPr>
              <a:t>Single </a:t>
            </a:r>
            <a:r>
              <a:rPr lang="en-US" altLang="en-US" sz="2400" dirty="0">
                <a:solidFill>
                  <a:schemeClr val="bg2"/>
                </a:solidFill>
                <a:latin typeface="+mn-lt"/>
              </a:rPr>
              <a:t>inheritance </a:t>
            </a:r>
            <a:r>
              <a:rPr lang="en-US" altLang="en-US" sz="2400" dirty="0" smtClean="0">
                <a:latin typeface="+mn-lt"/>
              </a:rPr>
              <a:t>only</a:t>
            </a:r>
            <a:endParaRPr lang="en-US" altLang="en-US" sz="2400" dirty="0">
              <a:solidFill>
                <a:srgbClr val="000000"/>
              </a:solidFill>
              <a:latin typeface="+mn-lt"/>
            </a:endParaRPr>
          </a:p>
        </p:txBody>
      </p:sp>
    </p:spTree>
    <p:extLst>
      <p:ext uri="{BB962C8B-B14F-4D97-AF65-F5344CB8AC3E}">
        <p14:creationId xmlns:p14="http://schemas.microsoft.com/office/powerpoint/2010/main" val="837316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OOP in </a:t>
            </a:r>
            <a:r>
              <a:rPr lang="en-US" altLang="en-US" sz="1000" dirty="0">
                <a:solidFill>
                  <a:schemeClr val="bg1"/>
                </a:solidFill>
              </a:rPr>
              <a:t>c hash      </a:t>
            </a:r>
            <a:r>
              <a:rPr lang="en-US" altLang="en-US" sz="2000" b="0" dirty="0" smtClean="0"/>
              <a:t>(3 </a:t>
            </a:r>
            <a:r>
              <a:rPr lang="en-US" altLang="en-US" sz="2000" b="0" dirty="0"/>
              <a:t>of 5)</a:t>
            </a:r>
            <a:endParaRPr lang="en-US" dirty="0"/>
          </a:p>
        </p:txBody>
      </p:sp>
      <p:graphicFrame>
        <p:nvGraphicFramePr>
          <p:cNvPr id="11" name="Object 7"/>
          <p:cNvGraphicFramePr>
            <a:graphicFrameLocks noChangeAspect="1"/>
          </p:cNvGraphicFramePr>
          <p:nvPr>
            <p:extLst>
              <p:ext uri="{D42A27DB-BD31-4B8C-83A1-F6EECF244321}">
                <p14:modId xmlns:p14="http://schemas.microsoft.com/office/powerpoint/2010/main" val="2541914796"/>
              </p:ext>
            </p:extLst>
          </p:nvPr>
        </p:nvGraphicFramePr>
        <p:xfrm>
          <a:off x="4327525" y="790363"/>
          <a:ext cx="546100" cy="368300"/>
        </p:xfrm>
        <a:graphic>
          <a:graphicData uri="http://schemas.openxmlformats.org/presentationml/2006/ole">
            <mc:AlternateContent xmlns:mc="http://schemas.openxmlformats.org/markup-compatibility/2006">
              <mc:Choice xmlns:v="urn:schemas-microsoft-com:vml" Requires="v">
                <p:oleObj spid="_x0000_s33873" name="Equation" r:id="rId3" imgW="545760" imgH="368280" progId="Equation.DSMT4">
                  <p:embed/>
                </p:oleObj>
              </mc:Choice>
              <mc:Fallback>
                <p:oleObj name="Equation" r:id="rId3" imgW="545760" imgH="368280" progId="Equation.DSMT4">
                  <p:embed/>
                  <p:pic>
                    <p:nvPicPr>
                      <p:cNvPr id="2" name="Object 5"/>
                      <p:cNvPicPr/>
                      <p:nvPr/>
                    </p:nvPicPr>
                    <p:blipFill>
                      <a:blip r:embed="rId4"/>
                      <a:stretch>
                        <a:fillRect/>
                      </a:stretch>
                    </p:blipFill>
                    <p:spPr>
                      <a:xfrm>
                        <a:off x="4327525" y="790363"/>
                        <a:ext cx="546100" cy="368300"/>
                      </a:xfrm>
                      <a:prstGeom prst="rect">
                        <a:avLst/>
                      </a:prstGeom>
                    </p:spPr>
                  </p:pic>
                </p:oleObj>
              </mc:Fallback>
            </mc:AlternateContent>
          </a:graphicData>
        </a:graphic>
      </p:graphicFrame>
      <p:sp>
        <p:nvSpPr>
          <p:cNvPr id="7" name="Content Placeholder 2"/>
          <p:cNvSpPr>
            <a:spLocks noGrp="1"/>
          </p:cNvSpPr>
          <p:nvPr>
            <p:ph type="body" idx="1"/>
          </p:nvPr>
        </p:nvSpPr>
        <p:spPr>
          <a:xfrm>
            <a:off x="457200" y="1600201"/>
            <a:ext cx="8229600" cy="2943224"/>
          </a:xfrm>
        </p:spPr>
        <p:txBody>
          <a:bodyPr/>
          <a:lstStyle/>
          <a:p>
            <a:pPr eaLnBrk="1" hangingPunct="1"/>
            <a:r>
              <a:rPr lang="en-US" altLang="en-US" dirty="0"/>
              <a:t>Dynamic binding</a:t>
            </a:r>
          </a:p>
          <a:p>
            <a:pPr lvl="1" eaLnBrk="1" hangingPunct="1"/>
            <a:r>
              <a:rPr lang="en-US" altLang="en-US" dirty="0"/>
              <a:t>To allow dynamic binding of method calls to methods:</a:t>
            </a:r>
          </a:p>
          <a:p>
            <a:pPr lvl="2" eaLnBrk="1" hangingPunct="1"/>
            <a:r>
              <a:rPr lang="en-US" altLang="en-US" dirty="0"/>
              <a:t>The base class method is marked </a:t>
            </a:r>
            <a:r>
              <a:rPr lang="en-US" altLang="en-US" b="1" dirty="0">
                <a:latin typeface="Courier New" panose="02070309020205020404" pitchFamily="49" charset="0"/>
                <a:cs typeface="Courier New" panose="02070309020205020404" pitchFamily="49" charset="0"/>
              </a:rPr>
              <a:t>virtual</a:t>
            </a:r>
          </a:p>
          <a:p>
            <a:pPr lvl="2" eaLnBrk="1" hangingPunct="1"/>
            <a:r>
              <a:rPr lang="en-US" altLang="en-US" dirty="0"/>
              <a:t>The corresponding methods in derived classes are marked </a:t>
            </a:r>
            <a:r>
              <a:rPr lang="en-US" altLang="en-US" b="1" dirty="0">
                <a:latin typeface="Courier New" panose="02070309020205020404" pitchFamily="49" charset="0"/>
                <a:cs typeface="Courier New" panose="02070309020205020404" pitchFamily="49" charset="0"/>
              </a:rPr>
              <a:t>override</a:t>
            </a:r>
          </a:p>
          <a:p>
            <a:pPr lvl="1" eaLnBrk="1" hangingPunct="1"/>
            <a:r>
              <a:rPr lang="en-US" altLang="en-US" dirty="0"/>
              <a:t>Abstract methods are marked </a:t>
            </a:r>
            <a:r>
              <a:rPr lang="en-US" altLang="en-US" b="1" dirty="0">
                <a:latin typeface="Courier New" panose="02070309020205020404" pitchFamily="49" charset="0"/>
                <a:cs typeface="Courier New" panose="02070309020205020404" pitchFamily="49" charset="0"/>
              </a:rPr>
              <a:t>abstract</a:t>
            </a:r>
            <a:r>
              <a:rPr lang="en-US" altLang="en-US" dirty="0"/>
              <a:t> and must be implemented in all </a:t>
            </a:r>
            <a:r>
              <a:rPr lang="en-US" altLang="en-US" dirty="0" smtClean="0"/>
              <a:t>subclasses</a:t>
            </a:r>
            <a:endParaRPr lang="en-US" altLang="en-US" dirty="0"/>
          </a:p>
        </p:txBody>
      </p:sp>
      <p:sp>
        <p:nvSpPr>
          <p:cNvPr id="8" name="Content Placeholder 3"/>
          <p:cNvSpPr>
            <a:spLocks noGrp="1"/>
          </p:cNvSpPr>
          <p:nvPr>
            <p:ph sz="quarter" idx="13"/>
          </p:nvPr>
        </p:nvSpPr>
        <p:spPr>
          <a:xfrm>
            <a:off x="457200" y="4578350"/>
            <a:ext cx="1295400" cy="384175"/>
          </a:xfrm>
        </p:spPr>
        <p:txBody>
          <a:bodyPr/>
          <a:lstStyle/>
          <a:p>
            <a:pPr lvl="1" indent="-284400"/>
            <a:r>
              <a:rPr lang="en-US" altLang="en-US" sz="2400" dirty="0">
                <a:solidFill>
                  <a:srgbClr val="000000"/>
                </a:solidFill>
                <a:latin typeface="+mn-lt"/>
              </a:rPr>
              <a:t>All</a:t>
            </a:r>
            <a:endParaRPr lang="en-US" dirty="0">
              <a:latin typeface="+mn-lt"/>
            </a:endParaRPr>
          </a:p>
        </p:txBody>
      </p:sp>
      <p:graphicFrame>
        <p:nvGraphicFramePr>
          <p:cNvPr id="14" name="Object 4" descr="c hash"/>
          <p:cNvGraphicFramePr>
            <a:graphicFrameLocks noChangeAspect="1"/>
          </p:cNvGraphicFramePr>
          <p:nvPr>
            <p:extLst>
              <p:ext uri="{D42A27DB-BD31-4B8C-83A1-F6EECF244321}">
                <p14:modId xmlns:p14="http://schemas.microsoft.com/office/powerpoint/2010/main" val="1695842035"/>
              </p:ext>
            </p:extLst>
          </p:nvPr>
        </p:nvGraphicFramePr>
        <p:xfrm>
          <a:off x="1714500" y="4705350"/>
          <a:ext cx="431800" cy="292100"/>
        </p:xfrm>
        <a:graphic>
          <a:graphicData uri="http://schemas.openxmlformats.org/presentationml/2006/ole">
            <mc:AlternateContent xmlns:mc="http://schemas.openxmlformats.org/markup-compatibility/2006">
              <mc:Choice xmlns:v="urn:schemas-microsoft-com:vml" Requires="v">
                <p:oleObj spid="_x0000_s33874" name="Equation" r:id="rId5" imgW="431640" imgH="291960" progId="Equation.DSMT4">
                  <p:embed/>
                </p:oleObj>
              </mc:Choice>
              <mc:Fallback>
                <p:oleObj name="Equation" r:id="rId5" imgW="431640" imgH="291960" progId="Equation.DSMT4">
                  <p:embed/>
                  <p:pic>
                    <p:nvPicPr>
                      <p:cNvPr id="0" name=""/>
                      <p:cNvPicPr/>
                      <p:nvPr/>
                    </p:nvPicPr>
                    <p:blipFill>
                      <a:blip r:embed="rId6"/>
                      <a:stretch>
                        <a:fillRect/>
                      </a:stretch>
                    </p:blipFill>
                    <p:spPr>
                      <a:xfrm>
                        <a:off x="1714500" y="4705350"/>
                        <a:ext cx="431800" cy="292100"/>
                      </a:xfrm>
                      <a:prstGeom prst="rect">
                        <a:avLst/>
                      </a:prstGeom>
                    </p:spPr>
                  </p:pic>
                </p:oleObj>
              </mc:Fallback>
            </mc:AlternateContent>
          </a:graphicData>
        </a:graphic>
      </p:graphicFrame>
      <p:sp>
        <p:nvSpPr>
          <p:cNvPr id="9" name="Content Placeholder 5"/>
          <p:cNvSpPr>
            <a:spLocks noGrp="1"/>
          </p:cNvSpPr>
          <p:nvPr>
            <p:ph sz="quarter" idx="14"/>
          </p:nvPr>
        </p:nvSpPr>
        <p:spPr>
          <a:xfrm>
            <a:off x="2146300" y="4568825"/>
            <a:ext cx="6400800" cy="437143"/>
          </a:xfrm>
        </p:spPr>
        <p:txBody>
          <a:bodyPr/>
          <a:lstStyle/>
          <a:p>
            <a:pPr marL="0" indent="0">
              <a:spcBef>
                <a:spcPts val="0"/>
              </a:spcBef>
              <a:buNone/>
            </a:pPr>
            <a:r>
              <a:rPr lang="en-US" altLang="en-US" sz="2400" dirty="0">
                <a:solidFill>
                  <a:srgbClr val="000000"/>
                </a:solidFill>
              </a:rPr>
              <a:t>classes are ultimately derived from a single</a:t>
            </a:r>
            <a:endParaRPr lang="en-US" dirty="0"/>
          </a:p>
        </p:txBody>
      </p:sp>
      <p:sp>
        <p:nvSpPr>
          <p:cNvPr id="10" name="Content Placeholder 6"/>
          <p:cNvSpPr>
            <a:spLocks noGrp="1"/>
          </p:cNvSpPr>
          <p:nvPr>
            <p:ph sz="quarter" idx="15"/>
          </p:nvPr>
        </p:nvSpPr>
        <p:spPr>
          <a:xfrm>
            <a:off x="1193800" y="4961518"/>
            <a:ext cx="2806700" cy="390525"/>
          </a:xfrm>
        </p:spPr>
        <p:txBody>
          <a:bodyPr/>
          <a:lstStyle/>
          <a:p>
            <a:pPr marL="0" lvl="1" indent="0">
              <a:spcBef>
                <a:spcPts val="0"/>
              </a:spcBef>
              <a:buNone/>
            </a:pPr>
            <a:r>
              <a:rPr lang="en-US" altLang="en-US" sz="2400" dirty="0">
                <a:solidFill>
                  <a:srgbClr val="000000"/>
                </a:solidFill>
                <a:latin typeface="+mn-lt"/>
              </a:rPr>
              <a:t>root class, </a:t>
            </a:r>
            <a:r>
              <a:rPr lang="en-US" altLang="en-US" sz="2400" dirty="0" smtClean="0">
                <a:solidFill>
                  <a:srgbClr val="000000"/>
                </a:solidFill>
                <a:latin typeface="Courier New" panose="02070309020205020404" pitchFamily="49" charset="0"/>
                <a:cs typeface="Courier New" panose="02070309020205020404" pitchFamily="49" charset="0"/>
              </a:rPr>
              <a:t>Object</a:t>
            </a:r>
            <a:endParaRPr lang="en-US" altLang="en-US" sz="2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9733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OOP in </a:t>
            </a:r>
            <a:r>
              <a:rPr lang="en-US" altLang="en-US" sz="1000" dirty="0">
                <a:solidFill>
                  <a:schemeClr val="bg1"/>
                </a:solidFill>
              </a:rPr>
              <a:t>c hash      </a:t>
            </a:r>
            <a:r>
              <a:rPr lang="en-US" altLang="en-US" sz="2000" b="0" dirty="0" smtClean="0"/>
              <a:t>(4 </a:t>
            </a:r>
            <a:r>
              <a:rPr lang="en-US" altLang="en-US" sz="2000" b="0" dirty="0"/>
              <a:t>of 5)</a:t>
            </a:r>
            <a:endParaRPr lang="en-US" dirty="0"/>
          </a:p>
        </p:txBody>
      </p:sp>
      <p:graphicFrame>
        <p:nvGraphicFramePr>
          <p:cNvPr id="14" name="Object 11"/>
          <p:cNvGraphicFramePr>
            <a:graphicFrameLocks noChangeAspect="1"/>
          </p:cNvGraphicFramePr>
          <p:nvPr>
            <p:extLst>
              <p:ext uri="{D42A27DB-BD31-4B8C-83A1-F6EECF244321}">
                <p14:modId xmlns:p14="http://schemas.microsoft.com/office/powerpoint/2010/main" val="1430024367"/>
              </p:ext>
            </p:extLst>
          </p:nvPr>
        </p:nvGraphicFramePr>
        <p:xfrm>
          <a:off x="4327525" y="790363"/>
          <a:ext cx="546100" cy="368300"/>
        </p:xfrm>
        <a:graphic>
          <a:graphicData uri="http://schemas.openxmlformats.org/presentationml/2006/ole">
            <mc:AlternateContent xmlns:mc="http://schemas.openxmlformats.org/markup-compatibility/2006">
              <mc:Choice xmlns:v="urn:schemas-microsoft-com:vml" Requires="v">
                <p:oleObj spid="_x0000_s34933" name="Equation" r:id="rId3" imgW="545760" imgH="368280" progId="Equation.DSMT4">
                  <p:embed/>
                </p:oleObj>
              </mc:Choice>
              <mc:Fallback>
                <p:oleObj name="Equation" r:id="rId3" imgW="545760" imgH="368280" progId="Equation.DSMT4">
                  <p:embed/>
                  <p:pic>
                    <p:nvPicPr>
                      <p:cNvPr id="11" name="Object 7"/>
                      <p:cNvPicPr/>
                      <p:nvPr/>
                    </p:nvPicPr>
                    <p:blipFill>
                      <a:blip r:embed="rId4"/>
                      <a:stretch>
                        <a:fillRect/>
                      </a:stretch>
                    </p:blipFill>
                    <p:spPr>
                      <a:xfrm>
                        <a:off x="4327525" y="790363"/>
                        <a:ext cx="546100" cy="368300"/>
                      </a:xfrm>
                      <a:prstGeom prst="rect">
                        <a:avLst/>
                      </a:prstGeom>
                    </p:spPr>
                  </p:pic>
                </p:oleObj>
              </mc:Fallback>
            </mc:AlternateContent>
          </a:graphicData>
        </a:graphic>
      </p:graphicFrame>
      <p:sp>
        <p:nvSpPr>
          <p:cNvPr id="7" name="Content Placeholder 2"/>
          <p:cNvSpPr>
            <a:spLocks noGrp="1"/>
          </p:cNvSpPr>
          <p:nvPr>
            <p:ph type="body" idx="1"/>
          </p:nvPr>
        </p:nvSpPr>
        <p:spPr>
          <a:xfrm>
            <a:off x="457200" y="1600201"/>
            <a:ext cx="8229600" cy="427876"/>
          </a:xfrm>
        </p:spPr>
        <p:txBody>
          <a:bodyPr/>
          <a:lstStyle/>
          <a:p>
            <a:r>
              <a:rPr lang="en-US" altLang="en-US" dirty="0"/>
              <a:t>Nested </a:t>
            </a:r>
            <a:r>
              <a:rPr lang="en-US" altLang="en-US" dirty="0" smtClean="0"/>
              <a:t>Classes</a:t>
            </a:r>
            <a:endParaRPr lang="en-US" altLang="en-US" dirty="0"/>
          </a:p>
        </p:txBody>
      </p:sp>
      <p:sp>
        <p:nvSpPr>
          <p:cNvPr id="8" name="Content Placeholder 3"/>
          <p:cNvSpPr>
            <a:spLocks noGrp="1"/>
          </p:cNvSpPr>
          <p:nvPr>
            <p:ph sz="quarter" idx="13"/>
          </p:nvPr>
        </p:nvSpPr>
        <p:spPr>
          <a:xfrm>
            <a:off x="459728" y="2086319"/>
            <a:ext cx="1045222" cy="390181"/>
          </a:xfrm>
        </p:spPr>
        <p:txBody>
          <a:bodyPr/>
          <a:lstStyle/>
          <a:p>
            <a:pPr lvl="1" indent="-284400"/>
            <a:r>
              <a:rPr lang="en-US" altLang="en-US" sz="2400" dirty="0">
                <a:solidFill>
                  <a:srgbClr val="000000"/>
                </a:solidFill>
                <a:latin typeface="+mn-lt"/>
              </a:rPr>
              <a:t>A</a:t>
            </a:r>
            <a:endParaRPr lang="en-US" dirty="0">
              <a:latin typeface="+mn-lt"/>
            </a:endParaRPr>
          </a:p>
        </p:txBody>
      </p:sp>
      <p:graphicFrame>
        <p:nvGraphicFramePr>
          <p:cNvPr id="15" name="Object 4" descr="C hash"/>
          <p:cNvGraphicFramePr>
            <a:graphicFrameLocks noChangeAspect="1"/>
          </p:cNvGraphicFramePr>
          <p:nvPr>
            <p:extLst>
              <p:ext uri="{D42A27DB-BD31-4B8C-83A1-F6EECF244321}">
                <p14:modId xmlns:p14="http://schemas.microsoft.com/office/powerpoint/2010/main" val="197583744"/>
              </p:ext>
            </p:extLst>
          </p:nvPr>
        </p:nvGraphicFramePr>
        <p:xfrm>
          <a:off x="1568450" y="2219325"/>
          <a:ext cx="431800" cy="292100"/>
        </p:xfrm>
        <a:graphic>
          <a:graphicData uri="http://schemas.openxmlformats.org/presentationml/2006/ole">
            <mc:AlternateContent xmlns:mc="http://schemas.openxmlformats.org/markup-compatibility/2006">
              <mc:Choice xmlns:v="urn:schemas-microsoft-com:vml" Requires="v">
                <p:oleObj spid="_x0000_s34934" name="Equation" r:id="rId5" imgW="431640" imgH="291960" progId="Equation.DSMT4">
                  <p:embed/>
                </p:oleObj>
              </mc:Choice>
              <mc:Fallback>
                <p:oleObj name="Equation" r:id="rId5" imgW="431640" imgH="291960" progId="Equation.DSMT4">
                  <p:embed/>
                  <p:pic>
                    <p:nvPicPr>
                      <p:cNvPr id="2" name="Object 1"/>
                      <p:cNvPicPr/>
                      <p:nvPr/>
                    </p:nvPicPr>
                    <p:blipFill>
                      <a:blip r:embed="rId6"/>
                      <a:stretch>
                        <a:fillRect/>
                      </a:stretch>
                    </p:blipFill>
                    <p:spPr>
                      <a:xfrm>
                        <a:off x="1568450" y="2219325"/>
                        <a:ext cx="431800" cy="292100"/>
                      </a:xfrm>
                      <a:prstGeom prst="rect">
                        <a:avLst/>
                      </a:prstGeom>
                    </p:spPr>
                  </p:pic>
                </p:oleObj>
              </mc:Fallback>
            </mc:AlternateContent>
          </a:graphicData>
        </a:graphic>
      </p:graphicFrame>
      <p:sp>
        <p:nvSpPr>
          <p:cNvPr id="9" name="Content Placeholder 5"/>
          <p:cNvSpPr>
            <a:spLocks noGrp="1"/>
          </p:cNvSpPr>
          <p:nvPr>
            <p:ph sz="quarter" idx="14"/>
          </p:nvPr>
        </p:nvSpPr>
        <p:spPr>
          <a:xfrm>
            <a:off x="2032647" y="2094346"/>
            <a:ext cx="6584303" cy="391319"/>
          </a:xfrm>
        </p:spPr>
        <p:txBody>
          <a:bodyPr/>
          <a:lstStyle/>
          <a:p>
            <a:pPr marL="0" indent="0">
              <a:spcBef>
                <a:spcPts val="0"/>
              </a:spcBef>
              <a:buNone/>
            </a:pPr>
            <a:r>
              <a:rPr lang="en-US" altLang="en-US" sz="2400" dirty="0">
                <a:solidFill>
                  <a:srgbClr val="000000"/>
                </a:solidFill>
                <a:latin typeface="+mn-lt"/>
              </a:rPr>
              <a:t>class that is directly nested in a nesting class</a:t>
            </a:r>
            <a:endParaRPr lang="en-US" dirty="0">
              <a:latin typeface="+mn-lt"/>
            </a:endParaRPr>
          </a:p>
        </p:txBody>
      </p:sp>
      <p:sp>
        <p:nvSpPr>
          <p:cNvPr id="10" name="Content Placeholder 6"/>
          <p:cNvSpPr>
            <a:spLocks noGrp="1"/>
          </p:cNvSpPr>
          <p:nvPr>
            <p:ph sz="quarter" idx="15"/>
          </p:nvPr>
        </p:nvSpPr>
        <p:spPr>
          <a:xfrm>
            <a:off x="1200797" y="2482850"/>
            <a:ext cx="7460603" cy="438043"/>
          </a:xfrm>
        </p:spPr>
        <p:txBody>
          <a:bodyPr/>
          <a:lstStyle/>
          <a:p>
            <a:pPr marL="0" indent="0">
              <a:spcBef>
                <a:spcPts val="0"/>
              </a:spcBef>
              <a:buNone/>
            </a:pPr>
            <a:r>
              <a:rPr lang="en-US" altLang="en-US" sz="2400" dirty="0">
                <a:solidFill>
                  <a:srgbClr val="000000"/>
                </a:solidFill>
                <a:latin typeface="+mn-lt"/>
              </a:rPr>
              <a:t>behaves like a Java static nested class</a:t>
            </a:r>
            <a:endParaRPr lang="en-US" dirty="0">
              <a:latin typeface="+mn-lt"/>
            </a:endParaRPr>
          </a:p>
        </p:txBody>
      </p:sp>
      <p:sp>
        <p:nvSpPr>
          <p:cNvPr id="11" name="Content Placeholder 7"/>
          <p:cNvSpPr>
            <a:spLocks noGrp="1"/>
          </p:cNvSpPr>
          <p:nvPr>
            <p:ph sz="quarter" idx="16"/>
          </p:nvPr>
        </p:nvSpPr>
        <p:spPr>
          <a:xfrm>
            <a:off x="485775" y="2874169"/>
            <a:ext cx="1082675" cy="469900"/>
          </a:xfrm>
        </p:spPr>
        <p:txBody>
          <a:bodyPr/>
          <a:lstStyle/>
          <a:p>
            <a:pPr lvl="1" indent="-284400"/>
            <a:r>
              <a:rPr lang="en-US" altLang="en-US" sz="2400" dirty="0">
                <a:solidFill>
                  <a:srgbClr val="000000"/>
                </a:solidFill>
                <a:latin typeface="+mn-lt"/>
              </a:rPr>
              <a:t>C</a:t>
            </a:r>
            <a:endParaRPr lang="en-US" dirty="0">
              <a:latin typeface="+mn-lt"/>
            </a:endParaRPr>
          </a:p>
        </p:txBody>
      </p:sp>
      <p:graphicFrame>
        <p:nvGraphicFramePr>
          <p:cNvPr id="16" name="Object 8" descr="hash"/>
          <p:cNvGraphicFramePr>
            <a:graphicFrameLocks noChangeAspect="1"/>
          </p:cNvGraphicFramePr>
          <p:nvPr>
            <p:extLst>
              <p:ext uri="{D42A27DB-BD31-4B8C-83A1-F6EECF244321}">
                <p14:modId xmlns:p14="http://schemas.microsoft.com/office/powerpoint/2010/main" val="3231749208"/>
              </p:ext>
            </p:extLst>
          </p:nvPr>
        </p:nvGraphicFramePr>
        <p:xfrm>
          <a:off x="1524000" y="3013762"/>
          <a:ext cx="228600" cy="279400"/>
        </p:xfrm>
        <a:graphic>
          <a:graphicData uri="http://schemas.openxmlformats.org/presentationml/2006/ole">
            <mc:AlternateContent xmlns:mc="http://schemas.openxmlformats.org/markup-compatibility/2006">
              <mc:Choice xmlns:v="urn:schemas-microsoft-com:vml" Requires="v">
                <p:oleObj spid="_x0000_s34935" name="Equation" r:id="rId7" imgW="228600" imgH="279360" progId="Equation.DSMT4">
                  <p:embed/>
                </p:oleObj>
              </mc:Choice>
              <mc:Fallback>
                <p:oleObj name="Equation" r:id="rId7" imgW="228600" imgH="279360" progId="Equation.DSMT4">
                  <p:embed/>
                  <p:pic>
                    <p:nvPicPr>
                      <p:cNvPr id="0" name=""/>
                      <p:cNvPicPr/>
                      <p:nvPr/>
                    </p:nvPicPr>
                    <p:blipFill>
                      <a:blip r:embed="rId8"/>
                      <a:stretch>
                        <a:fillRect/>
                      </a:stretch>
                    </p:blipFill>
                    <p:spPr>
                      <a:xfrm>
                        <a:off x="1524000" y="3013762"/>
                        <a:ext cx="228600" cy="279400"/>
                      </a:xfrm>
                      <a:prstGeom prst="rect">
                        <a:avLst/>
                      </a:prstGeom>
                    </p:spPr>
                  </p:pic>
                </p:oleObj>
              </mc:Fallback>
            </mc:AlternateContent>
          </a:graphicData>
        </a:graphic>
      </p:graphicFrame>
      <p:sp>
        <p:nvSpPr>
          <p:cNvPr id="12" name="Content Placeholder 9"/>
          <p:cNvSpPr>
            <a:spLocks noGrp="1"/>
          </p:cNvSpPr>
          <p:nvPr>
            <p:ph sz="quarter" idx="17"/>
          </p:nvPr>
        </p:nvSpPr>
        <p:spPr>
          <a:xfrm>
            <a:off x="1752600" y="2870679"/>
            <a:ext cx="6934200" cy="428245"/>
          </a:xfrm>
        </p:spPr>
        <p:txBody>
          <a:bodyPr/>
          <a:lstStyle/>
          <a:p>
            <a:pPr marL="0" indent="0">
              <a:spcBef>
                <a:spcPts val="0"/>
              </a:spcBef>
              <a:buNone/>
            </a:pPr>
            <a:r>
              <a:rPr lang="en-US" altLang="en-US" sz="2400" dirty="0">
                <a:solidFill>
                  <a:srgbClr val="000000"/>
                </a:solidFill>
                <a:latin typeface="+mn-lt"/>
              </a:rPr>
              <a:t>does not support nested classes that behave like</a:t>
            </a:r>
            <a:endParaRPr lang="en-US" dirty="0">
              <a:latin typeface="+mn-lt"/>
            </a:endParaRPr>
          </a:p>
        </p:txBody>
      </p:sp>
      <p:sp>
        <p:nvSpPr>
          <p:cNvPr id="13" name="Content Placeholder 10"/>
          <p:cNvSpPr>
            <a:spLocks noGrp="1"/>
          </p:cNvSpPr>
          <p:nvPr>
            <p:ph sz="quarter" idx="18"/>
          </p:nvPr>
        </p:nvSpPr>
        <p:spPr>
          <a:xfrm>
            <a:off x="1200797" y="3253520"/>
            <a:ext cx="7486003" cy="414337"/>
          </a:xfrm>
        </p:spPr>
        <p:txBody>
          <a:bodyPr/>
          <a:lstStyle/>
          <a:p>
            <a:pPr marL="0" lvl="1" indent="0">
              <a:spcBef>
                <a:spcPts val="0"/>
              </a:spcBef>
              <a:buNone/>
            </a:pPr>
            <a:r>
              <a:rPr lang="en-US" altLang="en-US" sz="2400" dirty="0">
                <a:solidFill>
                  <a:srgbClr val="000000"/>
                </a:solidFill>
                <a:latin typeface="+mn-lt"/>
              </a:rPr>
              <a:t>the non-static classes of </a:t>
            </a:r>
            <a:r>
              <a:rPr lang="en-US" altLang="en-US" sz="2400" dirty="0" smtClean="0">
                <a:solidFill>
                  <a:srgbClr val="000000"/>
                </a:solidFill>
                <a:latin typeface="+mn-lt"/>
              </a:rPr>
              <a:t>Java</a:t>
            </a:r>
            <a:endParaRPr lang="en-US" altLang="en-US" sz="2400" dirty="0">
              <a:solidFill>
                <a:srgbClr val="000000"/>
              </a:solidFill>
              <a:latin typeface="+mn-lt"/>
            </a:endParaRPr>
          </a:p>
        </p:txBody>
      </p:sp>
    </p:spTree>
    <p:extLst>
      <p:ext uri="{BB962C8B-B14F-4D97-AF65-F5344CB8AC3E}">
        <p14:creationId xmlns:p14="http://schemas.microsoft.com/office/powerpoint/2010/main" val="13877282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OOP in </a:t>
            </a:r>
            <a:r>
              <a:rPr lang="en-US" altLang="en-US" sz="1000" dirty="0">
                <a:solidFill>
                  <a:schemeClr val="bg1"/>
                </a:solidFill>
              </a:rPr>
              <a:t>c hash      </a:t>
            </a:r>
            <a:r>
              <a:rPr lang="en-US" altLang="en-US" sz="2000" b="0" dirty="0" smtClean="0"/>
              <a:t>(5 </a:t>
            </a:r>
            <a:r>
              <a:rPr lang="en-US" altLang="en-US" sz="2000" b="0" dirty="0"/>
              <a:t>of 5)</a:t>
            </a:r>
            <a:endParaRPr lang="en-US" dirty="0"/>
          </a:p>
        </p:txBody>
      </p:sp>
      <p:graphicFrame>
        <p:nvGraphicFramePr>
          <p:cNvPr id="14" name="Object 11"/>
          <p:cNvGraphicFramePr>
            <a:graphicFrameLocks noChangeAspect="1"/>
          </p:cNvGraphicFramePr>
          <p:nvPr>
            <p:extLst>
              <p:ext uri="{D42A27DB-BD31-4B8C-83A1-F6EECF244321}">
                <p14:modId xmlns:p14="http://schemas.microsoft.com/office/powerpoint/2010/main" val="1193896177"/>
              </p:ext>
            </p:extLst>
          </p:nvPr>
        </p:nvGraphicFramePr>
        <p:xfrm>
          <a:off x="4327525" y="790363"/>
          <a:ext cx="546100" cy="368300"/>
        </p:xfrm>
        <a:graphic>
          <a:graphicData uri="http://schemas.openxmlformats.org/presentationml/2006/ole">
            <mc:AlternateContent xmlns:mc="http://schemas.openxmlformats.org/markup-compatibility/2006">
              <mc:Choice xmlns:v="urn:schemas-microsoft-com:vml" Requires="v">
                <p:oleObj spid="_x0000_s35950" name="Equation" r:id="rId3" imgW="545760" imgH="368280" progId="Equation.DSMT4">
                  <p:embed/>
                </p:oleObj>
              </mc:Choice>
              <mc:Fallback>
                <p:oleObj name="Equation" r:id="rId3" imgW="545760" imgH="368280" progId="Equation.DSMT4">
                  <p:embed/>
                  <p:pic>
                    <p:nvPicPr>
                      <p:cNvPr id="14" name="Object 11"/>
                      <p:cNvPicPr/>
                      <p:nvPr/>
                    </p:nvPicPr>
                    <p:blipFill>
                      <a:blip r:embed="rId4"/>
                      <a:stretch>
                        <a:fillRect/>
                      </a:stretch>
                    </p:blipFill>
                    <p:spPr>
                      <a:xfrm>
                        <a:off x="4327525" y="790363"/>
                        <a:ext cx="546100" cy="368300"/>
                      </a:xfrm>
                      <a:prstGeom prst="rect">
                        <a:avLst/>
                      </a:prstGeom>
                    </p:spPr>
                  </p:pic>
                </p:oleObj>
              </mc:Fallback>
            </mc:AlternateContent>
          </a:graphicData>
        </a:graphic>
      </p:graphicFrame>
      <p:sp>
        <p:nvSpPr>
          <p:cNvPr id="7" name="Content Placeholder 2"/>
          <p:cNvSpPr>
            <a:spLocks noGrp="1"/>
          </p:cNvSpPr>
          <p:nvPr>
            <p:ph type="body" idx="1"/>
          </p:nvPr>
        </p:nvSpPr>
        <p:spPr>
          <a:xfrm>
            <a:off x="457200" y="1600201"/>
            <a:ext cx="8229600" cy="415559"/>
          </a:xfrm>
        </p:spPr>
        <p:txBody>
          <a:bodyPr/>
          <a:lstStyle/>
          <a:p>
            <a:r>
              <a:rPr lang="en-US" altLang="en-US" dirty="0" smtClean="0"/>
              <a:t>Evaluation</a:t>
            </a:r>
            <a:endParaRPr lang="en-US" altLang="en-US" dirty="0"/>
          </a:p>
        </p:txBody>
      </p:sp>
      <p:sp>
        <p:nvSpPr>
          <p:cNvPr id="8" name="Content Placeholder 3"/>
          <p:cNvSpPr>
            <a:spLocks noGrp="1"/>
          </p:cNvSpPr>
          <p:nvPr>
            <p:ph sz="quarter" idx="13"/>
          </p:nvPr>
        </p:nvSpPr>
        <p:spPr>
          <a:xfrm>
            <a:off x="460375" y="1994782"/>
            <a:ext cx="1025525" cy="405518"/>
          </a:xfrm>
        </p:spPr>
        <p:txBody>
          <a:bodyPr/>
          <a:lstStyle/>
          <a:p>
            <a:pPr lvl="1" indent="-284400"/>
            <a:r>
              <a:rPr lang="en-US" altLang="en-US" sz="2400" dirty="0">
                <a:solidFill>
                  <a:srgbClr val="000000"/>
                </a:solidFill>
                <a:latin typeface="+mn-lt"/>
              </a:rPr>
              <a:t>C</a:t>
            </a:r>
            <a:endParaRPr lang="en-US" dirty="0">
              <a:latin typeface="+mn-lt"/>
            </a:endParaRPr>
          </a:p>
        </p:txBody>
      </p:sp>
      <p:graphicFrame>
        <p:nvGraphicFramePr>
          <p:cNvPr id="15" name="Object 4" descr="hash"/>
          <p:cNvGraphicFramePr>
            <a:graphicFrameLocks noChangeAspect="1"/>
          </p:cNvGraphicFramePr>
          <p:nvPr>
            <p:extLst>
              <p:ext uri="{D42A27DB-BD31-4B8C-83A1-F6EECF244321}">
                <p14:modId xmlns:p14="http://schemas.microsoft.com/office/powerpoint/2010/main" val="2857161270"/>
              </p:ext>
            </p:extLst>
          </p:nvPr>
        </p:nvGraphicFramePr>
        <p:xfrm>
          <a:off x="1495425" y="2131111"/>
          <a:ext cx="228600" cy="279400"/>
        </p:xfrm>
        <a:graphic>
          <a:graphicData uri="http://schemas.openxmlformats.org/presentationml/2006/ole">
            <mc:AlternateContent xmlns:mc="http://schemas.openxmlformats.org/markup-compatibility/2006">
              <mc:Choice xmlns:v="urn:schemas-microsoft-com:vml" Requires="v">
                <p:oleObj spid="_x0000_s35951" name="Equation" r:id="rId5" imgW="228600" imgH="279360" progId="Equation.DSMT4">
                  <p:embed/>
                </p:oleObj>
              </mc:Choice>
              <mc:Fallback>
                <p:oleObj name="Equation" r:id="rId5" imgW="228600" imgH="279360" progId="Equation.DSMT4">
                  <p:embed/>
                  <p:pic>
                    <p:nvPicPr>
                      <p:cNvPr id="16" name="Object 8"/>
                      <p:cNvPicPr/>
                      <p:nvPr/>
                    </p:nvPicPr>
                    <p:blipFill>
                      <a:blip r:embed="rId6"/>
                      <a:stretch>
                        <a:fillRect/>
                      </a:stretch>
                    </p:blipFill>
                    <p:spPr>
                      <a:xfrm>
                        <a:off x="1495425" y="2131111"/>
                        <a:ext cx="228600" cy="279400"/>
                      </a:xfrm>
                      <a:prstGeom prst="rect">
                        <a:avLst/>
                      </a:prstGeom>
                    </p:spPr>
                  </p:pic>
                </p:oleObj>
              </mc:Fallback>
            </mc:AlternateContent>
          </a:graphicData>
        </a:graphic>
      </p:graphicFrame>
      <p:sp>
        <p:nvSpPr>
          <p:cNvPr id="9" name="Content Placeholder 5"/>
          <p:cNvSpPr>
            <a:spLocks noGrp="1"/>
          </p:cNvSpPr>
          <p:nvPr>
            <p:ph sz="quarter" idx="14"/>
          </p:nvPr>
        </p:nvSpPr>
        <p:spPr>
          <a:xfrm>
            <a:off x="1724025" y="2002846"/>
            <a:ext cx="6858000" cy="391319"/>
          </a:xfrm>
        </p:spPr>
        <p:txBody>
          <a:bodyPr/>
          <a:lstStyle/>
          <a:p>
            <a:pPr marL="0" indent="0">
              <a:spcBef>
                <a:spcPts val="0"/>
              </a:spcBef>
              <a:buNone/>
            </a:pPr>
            <a:r>
              <a:rPr lang="en-US" altLang="en-US" sz="2400" dirty="0">
                <a:solidFill>
                  <a:srgbClr val="000000"/>
                </a:solidFill>
                <a:latin typeface="+mn-lt"/>
              </a:rPr>
              <a:t>is a relatively recently designed C-based </a:t>
            </a:r>
            <a:r>
              <a:rPr lang="en-US" altLang="en-US" sz="2400" dirty="0" smtClean="0">
                <a:solidFill>
                  <a:srgbClr val="000000"/>
                </a:solidFill>
                <a:latin typeface="+mn-lt"/>
              </a:rPr>
              <a:t>O</a:t>
            </a:r>
            <a:r>
              <a:rPr lang="en-US" altLang="en-US" sz="100" dirty="0" smtClean="0">
                <a:solidFill>
                  <a:srgbClr val="000000"/>
                </a:solidFill>
                <a:latin typeface="+mn-lt"/>
              </a:rPr>
              <a:t> </a:t>
            </a:r>
            <a:r>
              <a:rPr lang="en-US" altLang="en-US" sz="2400" dirty="0" smtClean="0">
                <a:solidFill>
                  <a:srgbClr val="000000"/>
                </a:solidFill>
                <a:latin typeface="+mn-lt"/>
              </a:rPr>
              <a:t>O</a:t>
            </a:r>
            <a:endParaRPr lang="en-US" dirty="0">
              <a:latin typeface="+mn-lt"/>
            </a:endParaRPr>
          </a:p>
        </p:txBody>
      </p:sp>
      <p:sp>
        <p:nvSpPr>
          <p:cNvPr id="10" name="Content Placeholder 6"/>
          <p:cNvSpPr>
            <a:spLocks noGrp="1"/>
          </p:cNvSpPr>
          <p:nvPr>
            <p:ph sz="quarter" idx="15"/>
          </p:nvPr>
        </p:nvSpPr>
        <p:spPr>
          <a:xfrm>
            <a:off x="1200149" y="2384640"/>
            <a:ext cx="7381875" cy="438043"/>
          </a:xfrm>
        </p:spPr>
        <p:txBody>
          <a:bodyPr/>
          <a:lstStyle/>
          <a:p>
            <a:pPr marL="0" lvl="1" indent="0">
              <a:spcBef>
                <a:spcPts val="0"/>
              </a:spcBef>
              <a:buNone/>
            </a:pPr>
            <a:r>
              <a:rPr lang="en-US" altLang="en-US" sz="2400" dirty="0" smtClean="0">
                <a:solidFill>
                  <a:srgbClr val="000000"/>
                </a:solidFill>
                <a:latin typeface="+mn-lt"/>
              </a:rPr>
              <a:t>language</a:t>
            </a:r>
            <a:endParaRPr lang="en-US" altLang="en-US" sz="2400" dirty="0">
              <a:solidFill>
                <a:srgbClr val="000000"/>
              </a:solidFill>
              <a:latin typeface="+mn-lt"/>
            </a:endParaRPr>
          </a:p>
        </p:txBody>
      </p:sp>
      <p:sp>
        <p:nvSpPr>
          <p:cNvPr id="11" name="Content Placeholder 7"/>
          <p:cNvSpPr>
            <a:spLocks noGrp="1"/>
          </p:cNvSpPr>
          <p:nvPr>
            <p:ph sz="quarter" idx="16"/>
          </p:nvPr>
        </p:nvSpPr>
        <p:spPr>
          <a:xfrm>
            <a:off x="469900" y="2822683"/>
            <a:ext cx="4273550" cy="469900"/>
          </a:xfrm>
        </p:spPr>
        <p:txBody>
          <a:bodyPr/>
          <a:lstStyle/>
          <a:p>
            <a:pPr lvl="1" indent="-284400"/>
            <a:r>
              <a:rPr lang="en-US" altLang="en-US" sz="2400" dirty="0">
                <a:solidFill>
                  <a:srgbClr val="000000"/>
                </a:solidFill>
                <a:latin typeface="+mn-lt"/>
              </a:rPr>
              <a:t>The differences between</a:t>
            </a:r>
            <a:endParaRPr lang="en-US" dirty="0">
              <a:latin typeface="+mn-lt"/>
            </a:endParaRPr>
          </a:p>
        </p:txBody>
      </p:sp>
      <p:graphicFrame>
        <p:nvGraphicFramePr>
          <p:cNvPr id="16" name="Object 8" descr="C hash’s"/>
          <p:cNvGraphicFramePr>
            <a:graphicFrameLocks noChangeAspect="1"/>
          </p:cNvGraphicFramePr>
          <p:nvPr>
            <p:extLst>
              <p:ext uri="{D42A27DB-BD31-4B8C-83A1-F6EECF244321}">
                <p14:modId xmlns:p14="http://schemas.microsoft.com/office/powerpoint/2010/main" val="521129172"/>
              </p:ext>
            </p:extLst>
          </p:nvPr>
        </p:nvGraphicFramePr>
        <p:xfrm>
          <a:off x="4686300" y="2953920"/>
          <a:ext cx="673100" cy="292100"/>
        </p:xfrm>
        <a:graphic>
          <a:graphicData uri="http://schemas.openxmlformats.org/presentationml/2006/ole">
            <mc:AlternateContent xmlns:mc="http://schemas.openxmlformats.org/markup-compatibility/2006">
              <mc:Choice xmlns:v="urn:schemas-microsoft-com:vml" Requires="v">
                <p:oleObj spid="_x0000_s35952" name="Equation" r:id="rId7" imgW="672840" imgH="291960" progId="Equation.DSMT4">
                  <p:embed/>
                </p:oleObj>
              </mc:Choice>
              <mc:Fallback>
                <p:oleObj name="Equation" r:id="rId7" imgW="672840" imgH="291960" progId="Equation.DSMT4">
                  <p:embed/>
                  <p:pic>
                    <p:nvPicPr>
                      <p:cNvPr id="0" name=""/>
                      <p:cNvPicPr/>
                      <p:nvPr/>
                    </p:nvPicPr>
                    <p:blipFill>
                      <a:blip r:embed="rId8"/>
                      <a:stretch>
                        <a:fillRect/>
                      </a:stretch>
                    </p:blipFill>
                    <p:spPr>
                      <a:xfrm>
                        <a:off x="4686300" y="2953920"/>
                        <a:ext cx="673100" cy="292100"/>
                      </a:xfrm>
                      <a:prstGeom prst="rect">
                        <a:avLst/>
                      </a:prstGeom>
                    </p:spPr>
                  </p:pic>
                </p:oleObj>
              </mc:Fallback>
            </mc:AlternateContent>
          </a:graphicData>
        </a:graphic>
      </p:graphicFrame>
      <p:sp>
        <p:nvSpPr>
          <p:cNvPr id="12" name="Content Placeholder 9"/>
          <p:cNvSpPr>
            <a:spLocks noGrp="1"/>
          </p:cNvSpPr>
          <p:nvPr>
            <p:ph sz="quarter" idx="17"/>
          </p:nvPr>
        </p:nvSpPr>
        <p:spPr>
          <a:xfrm>
            <a:off x="5359400" y="2822683"/>
            <a:ext cx="3327400" cy="368880"/>
          </a:xfrm>
        </p:spPr>
        <p:txBody>
          <a:bodyPr/>
          <a:lstStyle/>
          <a:p>
            <a:pPr marL="0" indent="0">
              <a:spcBef>
                <a:spcPts val="0"/>
              </a:spcBef>
              <a:buNone/>
            </a:pPr>
            <a:r>
              <a:rPr lang="en-US" altLang="en-US" sz="2400" dirty="0">
                <a:solidFill>
                  <a:srgbClr val="000000"/>
                </a:solidFill>
                <a:latin typeface="+mn-lt"/>
              </a:rPr>
              <a:t>and Java’s support for</a:t>
            </a:r>
            <a:endParaRPr lang="en-US" dirty="0">
              <a:latin typeface="+mn-lt"/>
            </a:endParaRPr>
          </a:p>
        </p:txBody>
      </p:sp>
      <p:sp>
        <p:nvSpPr>
          <p:cNvPr id="13" name="Content Placeholder 10"/>
          <p:cNvSpPr>
            <a:spLocks noGrp="1"/>
          </p:cNvSpPr>
          <p:nvPr>
            <p:ph sz="quarter" idx="18"/>
          </p:nvPr>
        </p:nvSpPr>
        <p:spPr>
          <a:xfrm>
            <a:off x="1200149" y="3169815"/>
            <a:ext cx="7486651" cy="450266"/>
          </a:xfrm>
        </p:spPr>
        <p:txBody>
          <a:bodyPr/>
          <a:lstStyle/>
          <a:p>
            <a:pPr marL="0" lvl="1" indent="0">
              <a:spcBef>
                <a:spcPts val="0"/>
              </a:spcBef>
              <a:buNone/>
            </a:pPr>
            <a:r>
              <a:rPr lang="en-US" altLang="en-US" sz="2400" dirty="0">
                <a:solidFill>
                  <a:srgbClr val="000000"/>
                </a:solidFill>
                <a:latin typeface="+mn-lt"/>
              </a:rPr>
              <a:t>OOP are relatively </a:t>
            </a:r>
            <a:r>
              <a:rPr lang="en-US" altLang="en-US" sz="2400" dirty="0" smtClean="0">
                <a:solidFill>
                  <a:srgbClr val="000000"/>
                </a:solidFill>
                <a:latin typeface="+mn-lt"/>
              </a:rPr>
              <a:t>minor</a:t>
            </a:r>
            <a:endParaRPr lang="en-US" altLang="en-US" sz="2400" dirty="0">
              <a:solidFill>
                <a:srgbClr val="000000"/>
              </a:solidFill>
              <a:latin typeface="+mn-lt"/>
            </a:endParaRPr>
          </a:p>
        </p:txBody>
      </p:sp>
    </p:spTree>
    <p:extLst>
      <p:ext uri="{BB962C8B-B14F-4D97-AF65-F5344CB8AC3E}">
        <p14:creationId xmlns:p14="http://schemas.microsoft.com/office/powerpoint/2010/main" val="4209073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itle 1"/>
          <p:cNvSpPr>
            <a:spLocks noGrp="1" noChangeArrowheads="1"/>
          </p:cNvSpPr>
          <p:nvPr>
            <p:ph type="title"/>
          </p:nvPr>
        </p:nvSpPr>
        <p:spPr/>
        <p:txBody>
          <a:bodyPr/>
          <a:lstStyle/>
          <a:p>
            <a:pPr eaLnBrk="1" hangingPunct="1"/>
            <a:r>
              <a:rPr lang="en-US" altLang="en-US" dirty="0" smtClean="0"/>
              <a:t>Support for OOP in Ruby </a:t>
            </a:r>
            <a:r>
              <a:rPr lang="en-US" altLang="en-US" sz="2000" b="0" dirty="0"/>
              <a:t>(1 of 4</a:t>
            </a:r>
            <a:r>
              <a:rPr lang="en-US" altLang="en-US" sz="2000" b="0" dirty="0" smtClean="0"/>
              <a:t>)</a:t>
            </a:r>
            <a:endParaRPr lang="en-US" altLang="en-US" dirty="0" smtClean="0"/>
          </a:p>
        </p:txBody>
      </p:sp>
      <p:sp>
        <p:nvSpPr>
          <p:cNvPr id="97285" name="Content Placeholder 2"/>
          <p:cNvSpPr>
            <a:spLocks noGrp="1" noChangeArrowheads="1"/>
          </p:cNvSpPr>
          <p:nvPr>
            <p:ph type="body" idx="1"/>
          </p:nvPr>
        </p:nvSpPr>
        <p:spPr>
          <a:xfrm>
            <a:off x="457200" y="1600200"/>
            <a:ext cx="8229600" cy="4638675"/>
          </a:xfrm>
        </p:spPr>
        <p:txBody>
          <a:bodyPr/>
          <a:lstStyle/>
          <a:p>
            <a:pPr eaLnBrk="1" hangingPunct="1"/>
            <a:r>
              <a:rPr lang="en-US" altLang="en-US" dirty="0" smtClean="0"/>
              <a:t>General Characteristics</a:t>
            </a:r>
          </a:p>
          <a:p>
            <a:pPr lvl="1" eaLnBrk="1" hangingPunct="1"/>
            <a:r>
              <a:rPr lang="en-US" altLang="en-US" dirty="0" smtClean="0"/>
              <a:t>Everything is an object</a:t>
            </a:r>
          </a:p>
          <a:p>
            <a:pPr lvl="1" eaLnBrk="1" hangingPunct="1"/>
            <a:r>
              <a:rPr lang="en-US" altLang="en-US" dirty="0" smtClean="0"/>
              <a:t>All computation is through message passing</a:t>
            </a:r>
          </a:p>
          <a:p>
            <a:pPr lvl="1" eaLnBrk="1" hangingPunct="1"/>
            <a:r>
              <a:rPr lang="en-US" altLang="en-US" dirty="0" smtClean="0"/>
              <a:t>Class definitions are executable, allowing secondary definitions to add members to existing definitions</a:t>
            </a:r>
          </a:p>
          <a:p>
            <a:pPr lvl="1" eaLnBrk="1" hangingPunct="1"/>
            <a:r>
              <a:rPr lang="en-US" altLang="en-US" dirty="0" smtClean="0"/>
              <a:t>Method definitions are also executable</a:t>
            </a:r>
          </a:p>
          <a:p>
            <a:pPr lvl="1" eaLnBrk="1" hangingPunct="1"/>
            <a:r>
              <a:rPr lang="en-US" altLang="en-US" dirty="0" smtClean="0"/>
              <a:t>All variables are type-less references to objects</a:t>
            </a:r>
          </a:p>
        </p:txBody>
      </p:sp>
    </p:spTree>
    <p:extLst>
      <p:ext uri="{BB962C8B-B14F-4D97-AF65-F5344CB8AC3E}">
        <p14:creationId xmlns:p14="http://schemas.microsoft.com/office/powerpoint/2010/main" val="14276679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itle 1"/>
          <p:cNvSpPr>
            <a:spLocks noGrp="1" noChangeArrowheads="1"/>
          </p:cNvSpPr>
          <p:nvPr>
            <p:ph type="title"/>
          </p:nvPr>
        </p:nvSpPr>
        <p:spPr/>
        <p:txBody>
          <a:bodyPr/>
          <a:lstStyle/>
          <a:p>
            <a:pPr eaLnBrk="1" hangingPunct="1"/>
            <a:r>
              <a:rPr lang="en-US" altLang="en-US" dirty="0" smtClean="0"/>
              <a:t>Support for OOP in Ruby </a:t>
            </a:r>
            <a:r>
              <a:rPr lang="en-US" altLang="en-US" sz="2000" b="0" dirty="0" smtClean="0"/>
              <a:t>(2 </a:t>
            </a:r>
            <a:r>
              <a:rPr lang="en-US" altLang="en-US" sz="2000" b="0" dirty="0"/>
              <a:t>of 4</a:t>
            </a:r>
            <a:r>
              <a:rPr lang="en-US" altLang="en-US" sz="2000" b="0" dirty="0" smtClean="0"/>
              <a:t>)</a:t>
            </a:r>
            <a:endParaRPr lang="en-US" altLang="en-US" dirty="0" smtClean="0"/>
          </a:p>
        </p:txBody>
      </p:sp>
      <p:sp>
        <p:nvSpPr>
          <p:cNvPr id="97285" name="Content Placeholder 2"/>
          <p:cNvSpPr>
            <a:spLocks noGrp="1" noChangeArrowheads="1"/>
          </p:cNvSpPr>
          <p:nvPr>
            <p:ph type="body" idx="1"/>
          </p:nvPr>
        </p:nvSpPr>
        <p:spPr>
          <a:xfrm>
            <a:off x="457200" y="1600200"/>
            <a:ext cx="8229600" cy="4638675"/>
          </a:xfrm>
        </p:spPr>
        <p:txBody>
          <a:bodyPr/>
          <a:lstStyle/>
          <a:p>
            <a:pPr lvl="1" eaLnBrk="1" hangingPunct="1"/>
            <a:r>
              <a:rPr lang="en-US" altLang="en-US" dirty="0" smtClean="0"/>
              <a:t>Access control is different for data and methods</a:t>
            </a:r>
          </a:p>
          <a:p>
            <a:pPr lvl="2" eaLnBrk="1" hangingPunct="1"/>
            <a:r>
              <a:rPr lang="en-US" altLang="en-US" dirty="0" smtClean="0"/>
              <a:t>It is private for all data and cannot be changed</a:t>
            </a:r>
          </a:p>
          <a:p>
            <a:pPr lvl="2" eaLnBrk="1" hangingPunct="1"/>
            <a:r>
              <a:rPr lang="en-US" altLang="en-US" dirty="0" smtClean="0"/>
              <a:t>Methods can be either public, private, or</a:t>
            </a:r>
            <a:br>
              <a:rPr lang="en-US" altLang="en-US" dirty="0" smtClean="0"/>
            </a:br>
            <a:r>
              <a:rPr lang="en-US" altLang="en-US" dirty="0" smtClean="0"/>
              <a:t> protected</a:t>
            </a:r>
          </a:p>
          <a:p>
            <a:pPr lvl="2" eaLnBrk="1" hangingPunct="1"/>
            <a:r>
              <a:rPr lang="en-US" altLang="en-US" dirty="0" smtClean="0"/>
              <a:t>Method access is checked at runtime</a:t>
            </a:r>
          </a:p>
          <a:p>
            <a:pPr lvl="1" eaLnBrk="1" hangingPunct="1"/>
            <a:r>
              <a:rPr lang="en-US" altLang="en-US" dirty="0" smtClean="0"/>
              <a:t>Getters and setters can be defined by shortcuts</a:t>
            </a:r>
          </a:p>
        </p:txBody>
      </p:sp>
    </p:spTree>
    <p:extLst>
      <p:ext uri="{BB962C8B-B14F-4D97-AF65-F5344CB8AC3E}">
        <p14:creationId xmlns:p14="http://schemas.microsoft.com/office/powerpoint/2010/main" val="27503416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itle 1"/>
          <p:cNvSpPr>
            <a:spLocks noGrp="1" noChangeArrowheads="1"/>
          </p:cNvSpPr>
          <p:nvPr>
            <p:ph type="title"/>
          </p:nvPr>
        </p:nvSpPr>
        <p:spPr/>
        <p:txBody>
          <a:bodyPr/>
          <a:lstStyle/>
          <a:p>
            <a:pPr eaLnBrk="1" hangingPunct="1"/>
            <a:r>
              <a:rPr lang="en-US" altLang="en-US" dirty="0" smtClean="0"/>
              <a:t>Support for OOP in Ruby </a:t>
            </a:r>
            <a:r>
              <a:rPr lang="en-US" altLang="en-US" sz="2000" b="0" dirty="0" smtClean="0"/>
              <a:t>(3 </a:t>
            </a:r>
            <a:r>
              <a:rPr lang="en-US" altLang="en-US" sz="2000" b="0" dirty="0"/>
              <a:t>of 4</a:t>
            </a:r>
            <a:r>
              <a:rPr lang="en-US" altLang="en-US" sz="2000" b="0" dirty="0" smtClean="0"/>
              <a:t>)</a:t>
            </a:r>
            <a:endParaRPr lang="en-US" altLang="en-US" sz="2000" dirty="0" smtClean="0"/>
          </a:p>
        </p:txBody>
      </p:sp>
      <p:sp>
        <p:nvSpPr>
          <p:cNvPr id="99333" name="Content Placeholder 2"/>
          <p:cNvSpPr>
            <a:spLocks noGrp="1" noChangeArrowheads="1"/>
          </p:cNvSpPr>
          <p:nvPr>
            <p:ph type="body" idx="1"/>
          </p:nvPr>
        </p:nvSpPr>
        <p:spPr>
          <a:xfrm>
            <a:off x="609600" y="1600199"/>
            <a:ext cx="8153400" cy="4943475"/>
          </a:xfrm>
        </p:spPr>
        <p:txBody>
          <a:bodyPr/>
          <a:lstStyle/>
          <a:p>
            <a:pPr eaLnBrk="1" hangingPunct="1"/>
            <a:r>
              <a:rPr lang="en-US" altLang="en-US" dirty="0" smtClean="0"/>
              <a:t>Inheritance</a:t>
            </a:r>
          </a:p>
          <a:p>
            <a:pPr lvl="1" eaLnBrk="1" hangingPunct="1"/>
            <a:r>
              <a:rPr lang="en-US" altLang="en-US" dirty="0" smtClean="0"/>
              <a:t>Access control to inherited methods can be different than in the parent class</a:t>
            </a:r>
          </a:p>
          <a:p>
            <a:pPr lvl="1" eaLnBrk="1" hangingPunct="1"/>
            <a:r>
              <a:rPr lang="en-US" altLang="en-US" dirty="0" smtClean="0"/>
              <a:t>Subclasses are not necessarily subtypes</a:t>
            </a:r>
          </a:p>
          <a:p>
            <a:pPr eaLnBrk="1" hangingPunct="1"/>
            <a:r>
              <a:rPr lang="en-US" altLang="en-US" dirty="0" smtClean="0"/>
              <a:t>Dynamic Binding</a:t>
            </a:r>
            <a:endParaRPr lang="en-US" altLang="en-US" sz="2400" dirty="0" smtClean="0"/>
          </a:p>
          <a:p>
            <a:pPr lvl="1" eaLnBrk="1" hangingPunct="1"/>
            <a:r>
              <a:rPr lang="en-US" altLang="en-US" dirty="0" smtClean="0"/>
              <a:t>All variables are typeless and polymorphic</a:t>
            </a:r>
          </a:p>
        </p:txBody>
      </p:sp>
    </p:spTree>
    <p:extLst>
      <p:ext uri="{BB962C8B-B14F-4D97-AF65-F5344CB8AC3E}">
        <p14:creationId xmlns:p14="http://schemas.microsoft.com/office/powerpoint/2010/main" val="282240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1"/>
          <p:cNvSpPr>
            <a:spLocks noGrp="1" noChangeArrowheads="1"/>
          </p:cNvSpPr>
          <p:nvPr>
            <p:ph type="title"/>
          </p:nvPr>
        </p:nvSpPr>
        <p:spPr/>
        <p:txBody>
          <a:bodyPr/>
          <a:lstStyle/>
          <a:p>
            <a:pPr eaLnBrk="1" hangingPunct="1"/>
            <a:r>
              <a:rPr lang="en-US" altLang="en-US" dirty="0" smtClean="0"/>
              <a:t>Inheritance</a:t>
            </a:r>
          </a:p>
        </p:txBody>
      </p:sp>
      <p:sp>
        <p:nvSpPr>
          <p:cNvPr id="12293" name="Content Placeholder 2"/>
          <p:cNvSpPr>
            <a:spLocks noGrp="1" noChangeArrowheads="1"/>
          </p:cNvSpPr>
          <p:nvPr>
            <p:ph type="body" idx="1"/>
          </p:nvPr>
        </p:nvSpPr>
        <p:spPr>
          <a:xfrm>
            <a:off x="609600" y="1447800"/>
            <a:ext cx="8153400" cy="4572000"/>
          </a:xfrm>
        </p:spPr>
        <p:txBody>
          <a:bodyPr/>
          <a:lstStyle/>
          <a:p>
            <a:pPr eaLnBrk="1" hangingPunct="1"/>
            <a:r>
              <a:rPr lang="en-US" altLang="en-US" dirty="0" smtClean="0"/>
              <a:t>Productivity increases can come from reuse</a:t>
            </a:r>
          </a:p>
          <a:p>
            <a:pPr lvl="1" eaLnBrk="1" hangingPunct="1"/>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Ts are difficult to reuse-always need changes</a:t>
            </a:r>
          </a:p>
          <a:p>
            <a:pPr lvl="1" eaLnBrk="1" hangingPunct="1"/>
            <a:r>
              <a:rPr lang="en-US" altLang="en-US" dirty="0" smtClean="0"/>
              <a:t>All </a:t>
            </a:r>
            <a:r>
              <a:rPr lang="en-US" altLang="en-US" dirty="0"/>
              <a:t>A</a:t>
            </a:r>
            <a:r>
              <a:rPr lang="en-US" altLang="en-US" sz="100" dirty="0"/>
              <a:t> </a:t>
            </a:r>
            <a:r>
              <a:rPr lang="en-US" altLang="en-US" dirty="0"/>
              <a:t>D</a:t>
            </a:r>
            <a:r>
              <a:rPr lang="en-US" altLang="en-US" sz="100" dirty="0"/>
              <a:t> </a:t>
            </a:r>
            <a:r>
              <a:rPr lang="en-US" altLang="en-US" dirty="0"/>
              <a:t>Ts</a:t>
            </a:r>
            <a:r>
              <a:rPr lang="en-US" altLang="en-US" dirty="0" smtClean="0"/>
              <a:t> are independent and at the same level</a:t>
            </a:r>
          </a:p>
          <a:p>
            <a:pPr eaLnBrk="1" hangingPunct="1"/>
            <a:r>
              <a:rPr lang="en-US" altLang="en-US" dirty="0" smtClean="0"/>
              <a:t>Inheritance allows new classes defined  in terms of existing ones, i.e., by allowing them to inherit common parts</a:t>
            </a:r>
          </a:p>
          <a:p>
            <a:pPr eaLnBrk="1" hangingPunct="1"/>
            <a:r>
              <a:rPr lang="en-US" altLang="en-US" dirty="0" smtClean="0"/>
              <a:t>Inheritance addresses both of the above concerns--reuse </a:t>
            </a:r>
            <a:r>
              <a:rPr lang="en-US" altLang="en-US" dirty="0"/>
              <a:t>A</a:t>
            </a:r>
            <a:r>
              <a:rPr lang="en-US" altLang="en-US" sz="100" dirty="0"/>
              <a:t> </a:t>
            </a:r>
            <a:r>
              <a:rPr lang="en-US" altLang="en-US" dirty="0"/>
              <a:t>D</a:t>
            </a:r>
            <a:r>
              <a:rPr lang="en-US" altLang="en-US" sz="100" dirty="0"/>
              <a:t> </a:t>
            </a:r>
            <a:r>
              <a:rPr lang="en-US" altLang="en-US" dirty="0"/>
              <a:t>Ts</a:t>
            </a:r>
            <a:r>
              <a:rPr lang="en-US" altLang="en-US" dirty="0" smtClean="0"/>
              <a:t> after minor changes and define classes in a hierarchy</a:t>
            </a:r>
          </a:p>
        </p:txBody>
      </p:sp>
    </p:spTree>
    <p:extLst>
      <p:ext uri="{BB962C8B-B14F-4D97-AF65-F5344CB8AC3E}">
        <p14:creationId xmlns:p14="http://schemas.microsoft.com/office/powerpoint/2010/main" val="2419146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itle 1"/>
          <p:cNvSpPr>
            <a:spLocks noGrp="1" noChangeArrowheads="1"/>
          </p:cNvSpPr>
          <p:nvPr>
            <p:ph type="title"/>
          </p:nvPr>
        </p:nvSpPr>
        <p:spPr/>
        <p:txBody>
          <a:bodyPr/>
          <a:lstStyle/>
          <a:p>
            <a:pPr eaLnBrk="1" hangingPunct="1"/>
            <a:r>
              <a:rPr lang="en-US" altLang="en-US" dirty="0" smtClean="0"/>
              <a:t>Support for OOP in Ruby </a:t>
            </a:r>
            <a:r>
              <a:rPr lang="en-US" altLang="en-US" sz="2000" b="0" dirty="0" smtClean="0"/>
              <a:t>(4 </a:t>
            </a:r>
            <a:r>
              <a:rPr lang="en-US" altLang="en-US" sz="2000" b="0" dirty="0"/>
              <a:t>of 4</a:t>
            </a:r>
            <a:r>
              <a:rPr lang="en-US" altLang="en-US" sz="2000" b="0" dirty="0" smtClean="0"/>
              <a:t>)</a:t>
            </a:r>
            <a:endParaRPr lang="en-US" altLang="en-US" sz="2000" dirty="0" smtClean="0"/>
          </a:p>
        </p:txBody>
      </p:sp>
      <p:sp>
        <p:nvSpPr>
          <p:cNvPr id="99333" name="Content Placeholder 2"/>
          <p:cNvSpPr>
            <a:spLocks noGrp="1" noChangeArrowheads="1"/>
          </p:cNvSpPr>
          <p:nvPr>
            <p:ph type="body" idx="1"/>
          </p:nvPr>
        </p:nvSpPr>
        <p:spPr>
          <a:xfrm>
            <a:off x="609600" y="1600199"/>
            <a:ext cx="8153400" cy="4943475"/>
          </a:xfrm>
        </p:spPr>
        <p:txBody>
          <a:bodyPr/>
          <a:lstStyle/>
          <a:p>
            <a:pPr eaLnBrk="1" hangingPunct="1"/>
            <a:r>
              <a:rPr lang="en-US" altLang="en-US" dirty="0" smtClean="0"/>
              <a:t>Evaluation</a:t>
            </a:r>
            <a:endParaRPr lang="en-US" altLang="en-US" sz="2400" dirty="0" smtClean="0"/>
          </a:p>
          <a:p>
            <a:pPr lvl="1" eaLnBrk="1" hangingPunct="1"/>
            <a:r>
              <a:rPr lang="en-US" altLang="en-US" dirty="0" smtClean="0"/>
              <a:t>Does not support abstract classes</a:t>
            </a:r>
          </a:p>
          <a:p>
            <a:pPr lvl="1" eaLnBrk="1" hangingPunct="1"/>
            <a:r>
              <a:rPr lang="en-US" altLang="en-US" dirty="0" smtClean="0"/>
              <a:t>Does not fully support multiple inheritance</a:t>
            </a:r>
          </a:p>
          <a:p>
            <a:pPr lvl="1" eaLnBrk="1" hangingPunct="1"/>
            <a:r>
              <a:rPr lang="en-US" altLang="en-US" dirty="0" smtClean="0"/>
              <a:t>Access controls are weaker than those of other</a:t>
            </a:r>
            <a:br>
              <a:rPr lang="en-US" altLang="en-US" dirty="0" smtClean="0"/>
            </a:br>
            <a:r>
              <a:rPr lang="en-US" altLang="en-US" dirty="0" smtClean="0"/>
              <a:t>languages that support OOP</a:t>
            </a:r>
          </a:p>
        </p:txBody>
      </p:sp>
    </p:spTree>
    <p:extLst>
      <p:ext uri="{BB962C8B-B14F-4D97-AF65-F5344CB8AC3E}">
        <p14:creationId xmlns:p14="http://schemas.microsoft.com/office/powerpoint/2010/main" val="2818126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dirty="0" smtClean="0"/>
              <a:t>Implementing O</a:t>
            </a:r>
            <a:r>
              <a:rPr lang="en-US" altLang="en-US" sz="100" dirty="0" smtClean="0"/>
              <a:t> </a:t>
            </a:r>
            <a:r>
              <a:rPr lang="en-US" altLang="en-US" dirty="0" smtClean="0"/>
              <a:t>O Constructs</a:t>
            </a:r>
          </a:p>
        </p:txBody>
      </p:sp>
      <p:sp>
        <p:nvSpPr>
          <p:cNvPr id="3" name="Content Placeholder 2"/>
          <p:cNvSpPr>
            <a:spLocks noGrp="1"/>
          </p:cNvSpPr>
          <p:nvPr>
            <p:ph idx="1"/>
          </p:nvPr>
        </p:nvSpPr>
        <p:spPr/>
        <p:txBody>
          <a:bodyPr/>
          <a:lstStyle/>
          <a:p>
            <a:pPr eaLnBrk="1" hangingPunct="1">
              <a:defRPr/>
            </a:pPr>
            <a:r>
              <a:rPr lang="en-US" altLang="en-US" dirty="0" smtClean="0"/>
              <a:t>Two interesting and challenging parts</a:t>
            </a:r>
          </a:p>
          <a:p>
            <a:pPr lvl="1" eaLnBrk="1" hangingPunct="1">
              <a:defRPr/>
            </a:pPr>
            <a:r>
              <a:rPr lang="en-US" altLang="en-US" dirty="0" smtClean="0"/>
              <a:t>Storage structures for instance variables</a:t>
            </a:r>
          </a:p>
          <a:p>
            <a:pPr lvl="1" eaLnBrk="1" hangingPunct="1">
              <a:defRPr/>
            </a:pPr>
            <a:r>
              <a:rPr lang="en-US" altLang="en-US" dirty="0" smtClean="0"/>
              <a:t>Dynamic binding of messages to methods</a:t>
            </a:r>
          </a:p>
        </p:txBody>
      </p:sp>
    </p:spTree>
    <p:extLst>
      <p:ext uri="{BB962C8B-B14F-4D97-AF65-F5344CB8AC3E}">
        <p14:creationId xmlns:p14="http://schemas.microsoft.com/office/powerpoint/2010/main" val="16413958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dirty="0" smtClean="0"/>
              <a:t>Instance Data Storage</a:t>
            </a:r>
          </a:p>
        </p:txBody>
      </p:sp>
      <p:sp>
        <p:nvSpPr>
          <p:cNvPr id="102403" name="Content Placeholder 2"/>
          <p:cNvSpPr>
            <a:spLocks noGrp="1"/>
          </p:cNvSpPr>
          <p:nvPr>
            <p:ph idx="1"/>
          </p:nvPr>
        </p:nvSpPr>
        <p:spPr/>
        <p:txBody>
          <a:bodyPr/>
          <a:lstStyle/>
          <a:p>
            <a:pPr eaLnBrk="1" hangingPunct="1"/>
            <a:r>
              <a:rPr lang="en-US" altLang="en-US" dirty="0" smtClean="0"/>
              <a:t>Class instance records (C</a:t>
            </a:r>
            <a:r>
              <a:rPr lang="en-US" altLang="en-US" sz="100" dirty="0" smtClean="0"/>
              <a:t> </a:t>
            </a:r>
            <a:r>
              <a:rPr lang="en-US" altLang="en-US" dirty="0" smtClean="0"/>
              <a:t>I</a:t>
            </a:r>
            <a:r>
              <a:rPr lang="en-US" altLang="en-US" sz="100" dirty="0" smtClean="0"/>
              <a:t> </a:t>
            </a:r>
            <a:r>
              <a:rPr lang="en-US" altLang="en-US" dirty="0" smtClean="0"/>
              <a:t>Rs) store the state of an object</a:t>
            </a:r>
          </a:p>
          <a:p>
            <a:pPr lvl="1" eaLnBrk="1" hangingPunct="1"/>
            <a:r>
              <a:rPr lang="en-US" altLang="en-US" dirty="0" smtClean="0"/>
              <a:t>Static (built at compile time)</a:t>
            </a:r>
          </a:p>
          <a:p>
            <a:pPr eaLnBrk="1" hangingPunct="1"/>
            <a:r>
              <a:rPr lang="en-US" altLang="en-US" dirty="0" smtClean="0"/>
              <a:t>If a class has a parent, the subclass instance variables are added to the parent </a:t>
            </a:r>
            <a:r>
              <a:rPr lang="en-US" altLang="en-US" dirty="0"/>
              <a:t>C</a:t>
            </a:r>
            <a:r>
              <a:rPr lang="en-US" altLang="en-US" sz="100" dirty="0"/>
              <a:t> </a:t>
            </a:r>
            <a:r>
              <a:rPr lang="en-US" altLang="en-US" dirty="0"/>
              <a:t>I</a:t>
            </a:r>
            <a:r>
              <a:rPr lang="en-US" altLang="en-US" sz="100" dirty="0"/>
              <a:t> </a:t>
            </a:r>
            <a:r>
              <a:rPr lang="en-US" altLang="en-US" dirty="0"/>
              <a:t>R</a:t>
            </a:r>
            <a:endParaRPr lang="en-US" altLang="en-US" dirty="0" smtClean="0"/>
          </a:p>
          <a:p>
            <a:pPr eaLnBrk="1" hangingPunct="1"/>
            <a:r>
              <a:rPr lang="en-US" altLang="en-US" dirty="0" smtClean="0"/>
              <a:t>Because </a:t>
            </a:r>
            <a:r>
              <a:rPr lang="en-US" altLang="en-US" dirty="0"/>
              <a:t>C</a:t>
            </a:r>
            <a:r>
              <a:rPr lang="en-US" altLang="en-US" sz="100" dirty="0"/>
              <a:t> </a:t>
            </a:r>
            <a:r>
              <a:rPr lang="en-US" altLang="en-US" dirty="0"/>
              <a:t>I</a:t>
            </a:r>
            <a:r>
              <a:rPr lang="en-US" altLang="en-US" sz="100" dirty="0"/>
              <a:t> </a:t>
            </a:r>
            <a:r>
              <a:rPr lang="en-US" altLang="en-US" dirty="0"/>
              <a:t>R</a:t>
            </a:r>
            <a:r>
              <a:rPr lang="en-US" altLang="en-US" dirty="0" smtClean="0"/>
              <a:t> is static, access to all instance variables is done as it is in records</a:t>
            </a:r>
          </a:p>
          <a:p>
            <a:pPr lvl="1" eaLnBrk="1" hangingPunct="1"/>
            <a:r>
              <a:rPr lang="en-US" altLang="en-US" dirty="0" smtClean="0"/>
              <a:t>Efficient</a:t>
            </a:r>
          </a:p>
        </p:txBody>
      </p:sp>
    </p:spTree>
    <p:extLst>
      <p:ext uri="{BB962C8B-B14F-4D97-AF65-F5344CB8AC3E}">
        <p14:creationId xmlns:p14="http://schemas.microsoft.com/office/powerpoint/2010/main" val="22699237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dirty="0" smtClean="0"/>
              <a:t>Dynamic Binding of Methods Calls</a:t>
            </a:r>
          </a:p>
        </p:txBody>
      </p:sp>
      <p:sp>
        <p:nvSpPr>
          <p:cNvPr id="103427" name="Content Placeholder 2"/>
          <p:cNvSpPr>
            <a:spLocks noGrp="1"/>
          </p:cNvSpPr>
          <p:nvPr>
            <p:ph idx="1"/>
          </p:nvPr>
        </p:nvSpPr>
        <p:spPr/>
        <p:txBody>
          <a:bodyPr/>
          <a:lstStyle/>
          <a:p>
            <a:pPr eaLnBrk="1" hangingPunct="1"/>
            <a:r>
              <a:rPr lang="en-US" altLang="en-US" dirty="0" smtClean="0"/>
              <a:t>Methods in a class that are statically bound need not be involved in the </a:t>
            </a:r>
            <a:r>
              <a:rPr lang="en-US" altLang="en-US" dirty="0"/>
              <a:t>C</a:t>
            </a:r>
            <a:r>
              <a:rPr lang="en-US" altLang="en-US" sz="100" dirty="0"/>
              <a:t> </a:t>
            </a:r>
            <a:r>
              <a:rPr lang="en-US" altLang="en-US" dirty="0"/>
              <a:t>I</a:t>
            </a:r>
            <a:r>
              <a:rPr lang="en-US" altLang="en-US" sz="100" dirty="0"/>
              <a:t> </a:t>
            </a:r>
            <a:r>
              <a:rPr lang="en-US" altLang="en-US" dirty="0"/>
              <a:t>R</a:t>
            </a:r>
            <a:r>
              <a:rPr lang="en-US" altLang="en-US" dirty="0" smtClean="0"/>
              <a:t>; methods that will be dynamically bound must have entries in the </a:t>
            </a:r>
            <a:r>
              <a:rPr lang="en-US" altLang="en-US" dirty="0"/>
              <a:t>C</a:t>
            </a:r>
            <a:r>
              <a:rPr lang="en-US" altLang="en-US" sz="100" dirty="0"/>
              <a:t> </a:t>
            </a:r>
            <a:r>
              <a:rPr lang="en-US" altLang="en-US" dirty="0"/>
              <a:t>I</a:t>
            </a:r>
            <a:r>
              <a:rPr lang="en-US" altLang="en-US" sz="100" dirty="0"/>
              <a:t> </a:t>
            </a:r>
            <a:r>
              <a:rPr lang="en-US" altLang="en-US" dirty="0"/>
              <a:t>R</a:t>
            </a:r>
            <a:endParaRPr lang="en-US" altLang="en-US" dirty="0" smtClean="0"/>
          </a:p>
          <a:p>
            <a:pPr lvl="1" eaLnBrk="1" hangingPunct="1"/>
            <a:r>
              <a:rPr lang="en-US" altLang="en-US" dirty="0" smtClean="0"/>
              <a:t>Calls to dynamically bound methods can be connected to the corresponding code thru a pointer in the </a:t>
            </a:r>
            <a:r>
              <a:rPr lang="en-US" altLang="en-US" dirty="0"/>
              <a:t>C</a:t>
            </a:r>
            <a:r>
              <a:rPr lang="en-US" altLang="en-US" sz="100" dirty="0"/>
              <a:t> </a:t>
            </a:r>
            <a:r>
              <a:rPr lang="en-US" altLang="en-US" dirty="0"/>
              <a:t>I</a:t>
            </a:r>
            <a:r>
              <a:rPr lang="en-US" altLang="en-US" sz="100" dirty="0"/>
              <a:t> </a:t>
            </a:r>
            <a:r>
              <a:rPr lang="en-US" altLang="en-US" dirty="0"/>
              <a:t>R</a:t>
            </a:r>
            <a:endParaRPr lang="en-US" altLang="en-US" dirty="0" smtClean="0"/>
          </a:p>
          <a:p>
            <a:pPr lvl="1" eaLnBrk="1" hangingPunct="1"/>
            <a:r>
              <a:rPr lang="en-US" altLang="en-US" dirty="0" smtClean="0"/>
              <a:t>The storage structure is sometimes called </a:t>
            </a:r>
            <a:r>
              <a:rPr lang="en-US" altLang="en-US" b="1" dirty="0" smtClean="0"/>
              <a:t>virtual</a:t>
            </a:r>
            <a:r>
              <a:rPr lang="en-US" altLang="en-US" i="1" dirty="0" smtClean="0"/>
              <a:t> </a:t>
            </a:r>
            <a:r>
              <a:rPr lang="en-US" altLang="en-US" b="1" dirty="0" smtClean="0"/>
              <a:t>method</a:t>
            </a:r>
            <a:r>
              <a:rPr lang="en-US" altLang="en-US" i="1" dirty="0" smtClean="0"/>
              <a:t> </a:t>
            </a:r>
            <a:r>
              <a:rPr lang="en-US" altLang="en-US" b="1" dirty="0" smtClean="0"/>
              <a:t>tables</a:t>
            </a:r>
            <a:r>
              <a:rPr lang="en-US" altLang="en-US" dirty="0" smtClean="0"/>
              <a:t> (vtable)</a:t>
            </a:r>
          </a:p>
          <a:p>
            <a:pPr lvl="1" eaLnBrk="1" hangingPunct="1"/>
            <a:r>
              <a:rPr lang="en-US" altLang="en-US" dirty="0" smtClean="0"/>
              <a:t>Method calls can be represented as offsets from the beginning of the vtable</a:t>
            </a:r>
          </a:p>
        </p:txBody>
      </p:sp>
    </p:spTree>
    <p:extLst>
      <p:ext uri="{BB962C8B-B14F-4D97-AF65-F5344CB8AC3E}">
        <p14:creationId xmlns:p14="http://schemas.microsoft.com/office/powerpoint/2010/main" val="6812439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dirty="0" smtClean="0"/>
              <a:t>Reflection </a:t>
            </a:r>
            <a:r>
              <a:rPr lang="en-US" altLang="en-US" sz="2000" b="0" dirty="0"/>
              <a:t>(1 of </a:t>
            </a:r>
            <a:r>
              <a:rPr lang="en-US" altLang="en-US" sz="2000" b="0" dirty="0" smtClean="0"/>
              <a:t>2)</a:t>
            </a:r>
            <a:endParaRPr lang="en-US" altLang="en-US" dirty="0" smtClean="0"/>
          </a:p>
        </p:txBody>
      </p:sp>
      <p:sp>
        <p:nvSpPr>
          <p:cNvPr id="3" name="Content Placeholder 2"/>
          <p:cNvSpPr>
            <a:spLocks noGrp="1"/>
          </p:cNvSpPr>
          <p:nvPr>
            <p:ph idx="1"/>
          </p:nvPr>
        </p:nvSpPr>
        <p:spPr/>
        <p:txBody>
          <a:bodyPr/>
          <a:lstStyle/>
          <a:p>
            <a:pPr>
              <a:defRPr/>
            </a:pPr>
            <a:r>
              <a:rPr lang="en-US" sz="2400" dirty="0" smtClean="0"/>
              <a:t>A programming language that supports reflection allows its programs to have runtime access to their types and structure and to be able to dynamically modify their behavior</a:t>
            </a:r>
          </a:p>
          <a:p>
            <a:pPr>
              <a:defRPr/>
            </a:pPr>
            <a:r>
              <a:rPr lang="en-US" sz="2400" dirty="0" smtClean="0"/>
              <a:t>The types and structure of a program are called </a:t>
            </a:r>
            <a:r>
              <a:rPr lang="en-US" sz="2400" b="1" dirty="0" smtClean="0"/>
              <a:t>metadata</a:t>
            </a:r>
          </a:p>
          <a:p>
            <a:pPr>
              <a:defRPr/>
            </a:pPr>
            <a:r>
              <a:rPr lang="en-US" sz="2400" dirty="0" smtClean="0"/>
              <a:t>The process of a program examining its metadata is called </a:t>
            </a:r>
            <a:r>
              <a:rPr lang="en-US" sz="2400" b="1" dirty="0" smtClean="0"/>
              <a:t>introspection</a:t>
            </a:r>
          </a:p>
          <a:p>
            <a:pPr>
              <a:defRPr/>
            </a:pPr>
            <a:r>
              <a:rPr lang="en-US" sz="2400" dirty="0" smtClean="0"/>
              <a:t>Interceding in the execution of a program is called </a:t>
            </a:r>
            <a:r>
              <a:rPr lang="en-US" sz="2400" b="1" dirty="0" smtClean="0"/>
              <a:t>intercession</a:t>
            </a:r>
          </a:p>
        </p:txBody>
      </p:sp>
    </p:spTree>
    <p:extLst>
      <p:ext uri="{BB962C8B-B14F-4D97-AF65-F5344CB8AC3E}">
        <p14:creationId xmlns:p14="http://schemas.microsoft.com/office/powerpoint/2010/main" val="16812213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dirty="0" smtClean="0"/>
              <a:t>Reflection </a:t>
            </a:r>
            <a:r>
              <a:rPr lang="en-US" altLang="en-US" sz="2000" b="0" dirty="0" smtClean="0"/>
              <a:t>(2 </a:t>
            </a:r>
            <a:r>
              <a:rPr lang="en-US" altLang="en-US" sz="2000" b="0" dirty="0"/>
              <a:t>of </a:t>
            </a:r>
            <a:r>
              <a:rPr lang="en-US" altLang="en-US" sz="2000" b="0" dirty="0" smtClean="0"/>
              <a:t>2)</a:t>
            </a:r>
            <a:endParaRPr lang="en-US" altLang="en-US" sz="2800" dirty="0" smtClean="0"/>
          </a:p>
        </p:txBody>
      </p:sp>
      <p:sp>
        <p:nvSpPr>
          <p:cNvPr id="3" name="Content Placeholder 2"/>
          <p:cNvSpPr>
            <a:spLocks noGrp="1"/>
          </p:cNvSpPr>
          <p:nvPr>
            <p:ph idx="1"/>
          </p:nvPr>
        </p:nvSpPr>
        <p:spPr/>
        <p:txBody>
          <a:bodyPr/>
          <a:lstStyle/>
          <a:p>
            <a:pPr>
              <a:defRPr/>
            </a:pPr>
            <a:r>
              <a:rPr lang="en-US" b="1" dirty="0" smtClean="0"/>
              <a:t>Uses</a:t>
            </a:r>
            <a:r>
              <a:rPr lang="en-US" i="1" dirty="0" smtClean="0"/>
              <a:t> </a:t>
            </a:r>
            <a:r>
              <a:rPr lang="en-US" b="1" dirty="0" smtClean="0"/>
              <a:t>of</a:t>
            </a:r>
            <a:r>
              <a:rPr lang="en-US" i="1" dirty="0" smtClean="0"/>
              <a:t> </a:t>
            </a:r>
            <a:r>
              <a:rPr lang="en-US" b="1" dirty="0" smtClean="0"/>
              <a:t>reflection</a:t>
            </a:r>
            <a:r>
              <a:rPr lang="en-US" i="1" dirty="0" smtClean="0"/>
              <a:t> </a:t>
            </a:r>
            <a:r>
              <a:rPr lang="en-US" b="1" dirty="0" smtClean="0"/>
              <a:t>for</a:t>
            </a:r>
            <a:r>
              <a:rPr lang="en-US" i="1" dirty="0" smtClean="0"/>
              <a:t> </a:t>
            </a:r>
            <a:r>
              <a:rPr lang="en-US" b="1" dirty="0" smtClean="0"/>
              <a:t>software</a:t>
            </a:r>
            <a:r>
              <a:rPr lang="en-US" i="1" dirty="0" smtClean="0"/>
              <a:t> </a:t>
            </a:r>
            <a:r>
              <a:rPr lang="en-US" b="1" dirty="0" smtClean="0"/>
              <a:t>tools</a:t>
            </a:r>
            <a:r>
              <a:rPr lang="en-US" dirty="0" smtClean="0"/>
              <a:t>:</a:t>
            </a:r>
          </a:p>
          <a:p>
            <a:pPr lvl="1">
              <a:defRPr/>
            </a:pPr>
            <a:r>
              <a:rPr lang="en-US" dirty="0"/>
              <a:t>Class browsers need to enumerate </a:t>
            </a:r>
            <a:r>
              <a:rPr lang="en-US" dirty="0" smtClean="0"/>
              <a:t>the </a:t>
            </a:r>
            <a:r>
              <a:rPr lang="en-US" dirty="0"/>
              <a:t>classes of a </a:t>
            </a:r>
            <a:r>
              <a:rPr lang="en-US" dirty="0" smtClean="0"/>
              <a:t>program</a:t>
            </a:r>
          </a:p>
          <a:p>
            <a:pPr lvl="1">
              <a:defRPr/>
            </a:pPr>
            <a:r>
              <a:rPr lang="en-US" dirty="0"/>
              <a:t>Visual </a:t>
            </a:r>
            <a:r>
              <a:rPr lang="en-US" dirty="0" smtClean="0"/>
              <a:t>I</a:t>
            </a:r>
            <a:r>
              <a:rPr lang="en-US" sz="100" dirty="0" smtClean="0"/>
              <a:t> </a:t>
            </a:r>
            <a:r>
              <a:rPr lang="en-US" dirty="0" smtClean="0"/>
              <a:t>D</a:t>
            </a:r>
            <a:r>
              <a:rPr lang="en-US" sz="100" dirty="0" smtClean="0"/>
              <a:t> </a:t>
            </a:r>
            <a:r>
              <a:rPr lang="en-US" dirty="0" smtClean="0"/>
              <a:t>Es </a:t>
            </a:r>
            <a:r>
              <a:rPr lang="en-US" dirty="0"/>
              <a:t>use type information to </a:t>
            </a:r>
            <a:r>
              <a:rPr lang="en-US" dirty="0" smtClean="0"/>
              <a:t>assist </a:t>
            </a:r>
            <a:r>
              <a:rPr lang="en-US" dirty="0"/>
              <a:t>the developer in building type </a:t>
            </a:r>
            <a:r>
              <a:rPr lang="en-US" dirty="0" smtClean="0"/>
              <a:t>correct code</a:t>
            </a:r>
          </a:p>
          <a:p>
            <a:pPr lvl="1">
              <a:defRPr/>
            </a:pPr>
            <a:r>
              <a:rPr lang="en-US" dirty="0"/>
              <a:t>Debuggers need to examine private </a:t>
            </a:r>
            <a:r>
              <a:rPr lang="en-US" dirty="0" smtClean="0"/>
              <a:t>fields </a:t>
            </a:r>
            <a:r>
              <a:rPr lang="en-US" dirty="0"/>
              <a:t>and methods of </a:t>
            </a:r>
            <a:r>
              <a:rPr lang="en-US" dirty="0" smtClean="0"/>
              <a:t>classes</a:t>
            </a:r>
          </a:p>
          <a:p>
            <a:pPr lvl="1">
              <a:defRPr/>
            </a:pPr>
            <a:r>
              <a:rPr lang="en-US" dirty="0"/>
              <a:t>Test systems need to know all of </a:t>
            </a:r>
            <a:r>
              <a:rPr lang="en-US" dirty="0" smtClean="0"/>
              <a:t>the </a:t>
            </a:r>
            <a:r>
              <a:rPr lang="en-US" dirty="0"/>
              <a:t>methods of a </a:t>
            </a:r>
            <a:r>
              <a:rPr lang="en-US" dirty="0" smtClean="0"/>
              <a:t>class</a:t>
            </a:r>
          </a:p>
        </p:txBody>
      </p:sp>
    </p:spTree>
    <p:extLst>
      <p:ext uri="{BB962C8B-B14F-4D97-AF65-F5344CB8AC3E}">
        <p14:creationId xmlns:p14="http://schemas.microsoft.com/office/powerpoint/2010/main" val="24331576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Reflection in </a:t>
            </a:r>
            <a:r>
              <a:rPr lang="en-US" altLang="en-US" dirty="0" smtClean="0"/>
              <a:t>Java </a:t>
            </a:r>
            <a:r>
              <a:rPr lang="en-US" altLang="en-US" sz="2000" b="0" dirty="0"/>
              <a:t>(1 of </a:t>
            </a:r>
            <a:r>
              <a:rPr lang="en-US" altLang="en-US" sz="2000" b="0" dirty="0" smtClean="0"/>
              <a:t>3)</a:t>
            </a:r>
            <a:endParaRPr lang="en-US" dirty="0"/>
          </a:p>
        </p:txBody>
      </p:sp>
      <p:sp>
        <p:nvSpPr>
          <p:cNvPr id="3" name="Content Placeholder 2"/>
          <p:cNvSpPr>
            <a:spLocks noGrp="1"/>
          </p:cNvSpPr>
          <p:nvPr>
            <p:ph type="body" idx="1"/>
          </p:nvPr>
        </p:nvSpPr>
        <p:spPr>
          <a:xfrm>
            <a:off x="457200" y="1600202"/>
            <a:ext cx="3257550" cy="447674"/>
          </a:xfrm>
        </p:spPr>
        <p:txBody>
          <a:bodyPr/>
          <a:lstStyle/>
          <a:p>
            <a:r>
              <a:rPr lang="en-US" altLang="en-US" dirty="0"/>
              <a:t>Limited support from</a:t>
            </a:r>
            <a:endParaRPr lang="en-US" dirty="0"/>
          </a:p>
        </p:txBody>
      </p:sp>
      <p:graphicFrame>
        <p:nvGraphicFramePr>
          <p:cNvPr id="8" name="Object 3" descr="java period l a n g period Class"/>
          <p:cNvGraphicFramePr>
            <a:graphicFrameLocks noChangeAspect="1"/>
          </p:cNvGraphicFramePr>
          <p:nvPr>
            <p:extLst>
              <p:ext uri="{D42A27DB-BD31-4B8C-83A1-F6EECF244321}">
                <p14:modId xmlns:p14="http://schemas.microsoft.com/office/powerpoint/2010/main" val="3734638979"/>
              </p:ext>
            </p:extLst>
          </p:nvPr>
        </p:nvGraphicFramePr>
        <p:xfrm>
          <a:off x="3698875" y="1739900"/>
          <a:ext cx="2057400" cy="355600"/>
        </p:xfrm>
        <a:graphic>
          <a:graphicData uri="http://schemas.openxmlformats.org/presentationml/2006/ole">
            <mc:AlternateContent xmlns:mc="http://schemas.openxmlformats.org/markup-compatibility/2006">
              <mc:Choice xmlns:v="urn:schemas-microsoft-com:vml" Requires="v">
                <p:oleObj spid="_x0000_s28753" name="Equation" r:id="rId3" imgW="2057400" imgH="355320" progId="Equation.DSMT4">
                  <p:embed/>
                </p:oleObj>
              </mc:Choice>
              <mc:Fallback>
                <p:oleObj name="Equation" r:id="rId3" imgW="2057400" imgH="355320" progId="Equation.DSMT4">
                  <p:embed/>
                  <p:pic>
                    <p:nvPicPr>
                      <p:cNvPr id="2" name="Object 1"/>
                      <p:cNvPicPr/>
                      <p:nvPr/>
                    </p:nvPicPr>
                    <p:blipFill>
                      <a:blip r:embed="rId4"/>
                      <a:stretch>
                        <a:fillRect/>
                      </a:stretch>
                    </p:blipFill>
                    <p:spPr>
                      <a:xfrm>
                        <a:off x="3698875" y="1739900"/>
                        <a:ext cx="2057400" cy="355600"/>
                      </a:xfrm>
                      <a:prstGeom prst="rect">
                        <a:avLst/>
                      </a:prstGeom>
                    </p:spPr>
                  </p:pic>
                </p:oleObj>
              </mc:Fallback>
            </mc:AlternateContent>
          </a:graphicData>
        </a:graphic>
      </p:graphicFrame>
      <p:sp>
        <p:nvSpPr>
          <p:cNvPr id="4" name="Content Placeholder 4"/>
          <p:cNvSpPr>
            <a:spLocks noGrp="1"/>
          </p:cNvSpPr>
          <p:nvPr>
            <p:ph sz="quarter" idx="13"/>
          </p:nvPr>
        </p:nvSpPr>
        <p:spPr>
          <a:xfrm>
            <a:off x="457200" y="2085974"/>
            <a:ext cx="8229600" cy="1781175"/>
          </a:xfrm>
        </p:spPr>
        <p:txBody>
          <a:bodyPr/>
          <a:lstStyle/>
          <a:p>
            <a:pPr lvl="0" indent="-256032"/>
            <a:r>
              <a:rPr lang="en-US" altLang="en-US" sz="2400" dirty="0">
                <a:solidFill>
                  <a:srgbClr val="000000"/>
                </a:solidFill>
                <a:latin typeface="+mn-lt"/>
              </a:rPr>
              <a:t>Java runtime instantiates an instance of </a:t>
            </a:r>
            <a:r>
              <a:rPr lang="en-US" altLang="en-US" sz="2400" dirty="0">
                <a:solidFill>
                  <a:srgbClr val="000000"/>
                </a:solidFill>
                <a:latin typeface="Courier New" panose="02070309020205020404" pitchFamily="49" charset="0"/>
                <a:cs typeface="Courier New" panose="02070309020205020404" pitchFamily="49" charset="0"/>
              </a:rPr>
              <a:t>Class</a:t>
            </a:r>
            <a:r>
              <a:rPr lang="en-US" altLang="en-US" sz="2400" dirty="0">
                <a:solidFill>
                  <a:srgbClr val="000000"/>
                </a:solidFill>
              </a:rPr>
              <a:t> </a:t>
            </a:r>
            <a:r>
              <a:rPr lang="en-US" altLang="en-US" sz="2400" dirty="0">
                <a:solidFill>
                  <a:srgbClr val="000000"/>
                </a:solidFill>
                <a:latin typeface="+mn-lt"/>
              </a:rPr>
              <a:t>for each object in the program</a:t>
            </a:r>
          </a:p>
          <a:p>
            <a:pPr lvl="0" indent="-256032"/>
            <a:r>
              <a:rPr lang="en-US" altLang="en-US" sz="2400" dirty="0">
                <a:solidFill>
                  <a:srgbClr val="000000"/>
                </a:solidFill>
                <a:latin typeface="+mn-lt"/>
              </a:rPr>
              <a:t>The</a:t>
            </a:r>
            <a:r>
              <a:rPr lang="en-US" altLang="en-US" sz="2400" dirty="0">
                <a:solidFill>
                  <a:srgbClr val="000000"/>
                </a:solidFill>
              </a:rPr>
              <a:t> </a:t>
            </a:r>
            <a:r>
              <a:rPr lang="en-US" altLang="en-US" sz="2400" dirty="0" err="1">
                <a:solidFill>
                  <a:srgbClr val="000000"/>
                </a:solidFill>
                <a:latin typeface="Courier New" panose="02070309020205020404" pitchFamily="49" charset="0"/>
                <a:cs typeface="Courier New" panose="02070309020205020404" pitchFamily="49" charset="0"/>
              </a:rPr>
              <a:t>getClass</a:t>
            </a:r>
            <a:r>
              <a:rPr lang="en-US" altLang="en-US" sz="2400" dirty="0">
                <a:solidFill>
                  <a:srgbClr val="000000"/>
                </a:solidFill>
              </a:rPr>
              <a:t> </a:t>
            </a:r>
            <a:r>
              <a:rPr lang="en-US" altLang="en-US" sz="2400" dirty="0">
                <a:solidFill>
                  <a:srgbClr val="000000"/>
                </a:solidFill>
                <a:latin typeface="+mn-lt"/>
              </a:rPr>
              <a:t>method</a:t>
            </a:r>
            <a:r>
              <a:rPr lang="en-US" altLang="en-US" sz="2400" dirty="0">
                <a:solidFill>
                  <a:srgbClr val="000000"/>
                </a:solidFill>
              </a:rPr>
              <a:t> </a:t>
            </a:r>
            <a:r>
              <a:rPr lang="en-US" altLang="en-US" sz="2400" dirty="0">
                <a:solidFill>
                  <a:srgbClr val="000000"/>
                </a:solidFill>
                <a:latin typeface="+mn-lt"/>
              </a:rPr>
              <a:t>of</a:t>
            </a:r>
            <a:r>
              <a:rPr lang="en-US" altLang="en-US" sz="2400" dirty="0">
                <a:solidFill>
                  <a:srgbClr val="000000"/>
                </a:solidFill>
              </a:rPr>
              <a:t> </a:t>
            </a:r>
            <a:r>
              <a:rPr lang="en-US" altLang="en-US" sz="2400" dirty="0">
                <a:solidFill>
                  <a:srgbClr val="000000"/>
                </a:solidFill>
                <a:latin typeface="Courier New" panose="02070309020205020404" pitchFamily="49" charset="0"/>
                <a:cs typeface="Courier New" panose="02070309020205020404" pitchFamily="49" charset="0"/>
              </a:rPr>
              <a:t>Class</a:t>
            </a:r>
            <a:r>
              <a:rPr lang="en-US" altLang="en-US" sz="2400" dirty="0">
                <a:solidFill>
                  <a:srgbClr val="000000"/>
                </a:solidFill>
              </a:rPr>
              <a:t> </a:t>
            </a:r>
            <a:r>
              <a:rPr lang="en-US" altLang="en-US" sz="2400" dirty="0">
                <a:solidFill>
                  <a:srgbClr val="000000"/>
                </a:solidFill>
                <a:latin typeface="+mn-lt"/>
              </a:rPr>
              <a:t>returns the </a:t>
            </a:r>
            <a:r>
              <a:rPr lang="en-US" altLang="en-US" sz="2400" dirty="0">
                <a:solidFill>
                  <a:srgbClr val="000000"/>
                </a:solidFill>
                <a:latin typeface="Courier New" panose="02070309020205020404" pitchFamily="49" charset="0"/>
                <a:cs typeface="Courier New" panose="02070309020205020404" pitchFamily="49" charset="0"/>
              </a:rPr>
              <a:t>Class</a:t>
            </a:r>
            <a:r>
              <a:rPr lang="en-US" altLang="en-US" sz="2400" dirty="0">
                <a:solidFill>
                  <a:srgbClr val="000000"/>
                </a:solidFill>
              </a:rPr>
              <a:t> </a:t>
            </a:r>
            <a:r>
              <a:rPr lang="en-US" altLang="en-US" sz="2400" dirty="0">
                <a:solidFill>
                  <a:srgbClr val="000000"/>
                </a:solidFill>
                <a:latin typeface="+mn-lt"/>
              </a:rPr>
              <a:t>object of an </a:t>
            </a:r>
            <a:r>
              <a:rPr lang="en-US" altLang="en-US" sz="2400" dirty="0" smtClean="0">
                <a:solidFill>
                  <a:srgbClr val="000000"/>
                </a:solidFill>
                <a:latin typeface="+mn-lt"/>
              </a:rPr>
              <a:t>object</a:t>
            </a:r>
            <a:endParaRPr lang="en-US" altLang="en-US" sz="2400" dirty="0">
              <a:solidFill>
                <a:srgbClr val="000000"/>
              </a:solidFill>
              <a:latin typeface="+mn-lt"/>
            </a:endParaRPr>
          </a:p>
        </p:txBody>
      </p:sp>
      <p:pic>
        <p:nvPicPr>
          <p:cNvPr id="6" name="Picture 5" descr="Computer code. The code has 3 lines. Line 1. float left bracket right bracket totals equals new float left bracket 100 right bracket semicolon. Line 2. Class f l t list equals totals period get Class left parenthesis right parenthesis semicolon. Line 3. Class s t g equals “hello” period get Class left parenthesis right parenthesis semicolon."/>
          <p:cNvPicPr>
            <a:picLocks noChangeAspect="1"/>
          </p:cNvPicPr>
          <p:nvPr/>
        </p:nvPicPr>
        <p:blipFill>
          <a:blip r:embed="rId5"/>
          <a:stretch>
            <a:fillRect/>
          </a:stretch>
        </p:blipFill>
        <p:spPr>
          <a:xfrm>
            <a:off x="942711" y="3905247"/>
            <a:ext cx="6096528" cy="1268078"/>
          </a:xfrm>
          <a:prstGeom prst="rect">
            <a:avLst/>
          </a:prstGeom>
        </p:spPr>
      </p:pic>
      <p:sp>
        <p:nvSpPr>
          <p:cNvPr id="5" name="Content Placeholder 6"/>
          <p:cNvSpPr>
            <a:spLocks noGrp="1"/>
          </p:cNvSpPr>
          <p:nvPr>
            <p:ph sz="quarter" idx="14"/>
          </p:nvPr>
        </p:nvSpPr>
        <p:spPr>
          <a:xfrm>
            <a:off x="457200" y="5060950"/>
            <a:ext cx="8229600" cy="444500"/>
          </a:xfrm>
        </p:spPr>
        <p:txBody>
          <a:bodyPr/>
          <a:lstStyle/>
          <a:p>
            <a:pPr lvl="0" indent="-256032"/>
            <a:r>
              <a:rPr lang="en-US" altLang="en-US" sz="2400" dirty="0">
                <a:solidFill>
                  <a:srgbClr val="000000"/>
                </a:solidFill>
                <a:latin typeface="+mn-lt"/>
              </a:rPr>
              <a:t>If there is no object, use </a:t>
            </a:r>
            <a:r>
              <a:rPr lang="en-US" altLang="en-US" sz="2400" dirty="0">
                <a:solidFill>
                  <a:srgbClr val="000000"/>
                </a:solidFill>
                <a:latin typeface="Courier New" panose="02070309020205020404" pitchFamily="49" charset="0"/>
                <a:cs typeface="Courier New" panose="02070309020205020404" pitchFamily="49" charset="0"/>
              </a:rPr>
              <a:t>class</a:t>
            </a:r>
            <a:r>
              <a:rPr lang="en-US" altLang="en-US" sz="2400" dirty="0">
                <a:solidFill>
                  <a:srgbClr val="000000"/>
                </a:solidFill>
                <a:latin typeface="+mn-lt"/>
              </a:rPr>
              <a:t> </a:t>
            </a:r>
            <a:r>
              <a:rPr lang="en-US" altLang="en-US" sz="2400" dirty="0" smtClean="0">
                <a:solidFill>
                  <a:srgbClr val="000000"/>
                </a:solidFill>
                <a:latin typeface="+mn-lt"/>
              </a:rPr>
              <a:t>field</a:t>
            </a:r>
            <a:endParaRPr lang="en-US" altLang="en-US" sz="2400" dirty="0">
              <a:solidFill>
                <a:srgbClr val="000000"/>
              </a:solidFill>
              <a:latin typeface="+mn-lt"/>
            </a:endParaRPr>
          </a:p>
        </p:txBody>
      </p:sp>
      <p:pic>
        <p:nvPicPr>
          <p:cNvPr id="7" name="Picture 7" descr="Computer code reads, Class s t g = String period class semicolon"/>
          <p:cNvPicPr>
            <a:picLocks noChangeAspect="1"/>
          </p:cNvPicPr>
          <p:nvPr/>
        </p:nvPicPr>
        <p:blipFill rotWithShape="1">
          <a:blip r:embed="rId6"/>
          <a:srcRect l="6554"/>
          <a:stretch/>
        </p:blipFill>
        <p:spPr>
          <a:xfrm>
            <a:off x="733425" y="5511881"/>
            <a:ext cx="4158808" cy="536494"/>
          </a:xfrm>
          <a:prstGeom prst="rect">
            <a:avLst/>
          </a:prstGeom>
        </p:spPr>
      </p:pic>
    </p:spTree>
    <p:extLst>
      <p:ext uri="{BB962C8B-B14F-4D97-AF65-F5344CB8AC3E}">
        <p14:creationId xmlns:p14="http://schemas.microsoft.com/office/powerpoint/2010/main" val="13109438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dirty="0" smtClean="0"/>
              <a:t>Reflection in Java </a:t>
            </a:r>
            <a:r>
              <a:rPr lang="en-US" altLang="en-US" sz="2000" b="0" dirty="0" smtClean="0"/>
              <a:t>(2 </a:t>
            </a:r>
            <a:r>
              <a:rPr lang="en-US" altLang="en-US" sz="2000" b="0" dirty="0"/>
              <a:t>of </a:t>
            </a:r>
            <a:r>
              <a:rPr lang="en-US" altLang="en-US" sz="2000" b="0" dirty="0" smtClean="0"/>
              <a:t>3)</a:t>
            </a:r>
            <a:endParaRPr lang="en-US" altLang="en-US" sz="2400" dirty="0" smtClean="0"/>
          </a:p>
        </p:txBody>
      </p:sp>
      <p:sp>
        <p:nvSpPr>
          <p:cNvPr id="3" name="Content Placeholder 2"/>
          <p:cNvSpPr>
            <a:spLocks noGrp="1"/>
          </p:cNvSpPr>
          <p:nvPr>
            <p:ph idx="1"/>
          </p:nvPr>
        </p:nvSpPr>
        <p:spPr/>
        <p:txBody>
          <a:bodyPr/>
          <a:lstStyle/>
          <a:p>
            <a:pPr marL="255600" indent="-255600">
              <a:defRPr/>
            </a:pPr>
            <a:r>
              <a:rPr lang="en-US" dirty="0" smtClean="0">
                <a:latin typeface="Courier New" panose="02070309020205020404" pitchFamily="49" charset="0"/>
                <a:cs typeface="Courier New" panose="02070309020205020404" pitchFamily="49" charset="0"/>
              </a:rPr>
              <a:t>Class</a:t>
            </a:r>
            <a:r>
              <a:rPr lang="en-US" dirty="0" smtClean="0"/>
              <a:t> </a:t>
            </a:r>
            <a:r>
              <a:rPr lang="en-US" b="1" dirty="0" smtClean="0"/>
              <a:t>has four useful methods:</a:t>
            </a:r>
          </a:p>
          <a:p>
            <a:pPr marL="255600" indent="-255600">
              <a:defRPr/>
            </a:pPr>
            <a:r>
              <a:rPr lang="en-US" dirty="0" err="1" smtClean="0">
                <a:latin typeface="Courier New" panose="02070309020205020404" pitchFamily="49" charset="0"/>
                <a:cs typeface="Courier New" panose="02070309020205020404" pitchFamily="49" charset="0"/>
              </a:rPr>
              <a:t>getMethod</a:t>
            </a:r>
            <a:r>
              <a:rPr lang="en-US" dirty="0" smtClean="0"/>
              <a:t> searches for a specific public method of a class</a:t>
            </a:r>
          </a:p>
          <a:p>
            <a:pPr marL="255600" indent="-255600">
              <a:defRPr/>
            </a:pPr>
            <a:r>
              <a:rPr lang="en-US" dirty="0" err="1" smtClean="0">
                <a:latin typeface="Courier New" panose="02070309020205020404" pitchFamily="49" charset="0"/>
                <a:cs typeface="Courier New" panose="02070309020205020404" pitchFamily="49" charset="0"/>
              </a:rPr>
              <a:t>getMethods</a:t>
            </a:r>
            <a:r>
              <a:rPr lang="en-US" dirty="0" smtClean="0"/>
              <a:t> returns an array of all public methods of a class</a:t>
            </a:r>
          </a:p>
          <a:p>
            <a:pPr marL="255600" indent="-255600">
              <a:defRPr/>
            </a:pPr>
            <a:r>
              <a:rPr lang="en-US" dirty="0" err="1" smtClean="0">
                <a:latin typeface="Courier New" panose="02070309020205020404" pitchFamily="49" charset="0"/>
                <a:cs typeface="Courier New" panose="02070309020205020404" pitchFamily="49" charset="0"/>
              </a:rPr>
              <a:t>getDeclaredMethod</a:t>
            </a:r>
            <a:r>
              <a:rPr lang="en-US" dirty="0" smtClean="0"/>
              <a:t> searches for a specific</a:t>
            </a:r>
          </a:p>
          <a:p>
            <a:pPr marL="255600" indent="-255600">
              <a:buFontTx/>
              <a:buNone/>
              <a:defRPr/>
            </a:pPr>
            <a:r>
              <a:rPr lang="en-US" dirty="0" smtClean="0"/>
              <a:t>   method of a class</a:t>
            </a:r>
          </a:p>
          <a:p>
            <a:pPr marL="255600" indent="-255600">
              <a:defRPr/>
            </a:pPr>
            <a:r>
              <a:rPr lang="en-US" dirty="0" err="1" smtClean="0">
                <a:latin typeface="Courier New" panose="02070309020205020404" pitchFamily="49" charset="0"/>
                <a:cs typeface="Courier New" panose="02070309020205020404" pitchFamily="49" charset="0"/>
              </a:rPr>
              <a:t>getDeclaredMethods</a:t>
            </a:r>
            <a:r>
              <a:rPr lang="en-US" dirty="0" smtClean="0"/>
              <a:t> returns an array of all</a:t>
            </a:r>
          </a:p>
          <a:p>
            <a:pPr marL="255600" indent="-255600">
              <a:buFontTx/>
              <a:buNone/>
              <a:defRPr/>
            </a:pPr>
            <a:r>
              <a:rPr lang="en-US" dirty="0" smtClean="0"/>
              <a:t>   methods of a class</a:t>
            </a:r>
            <a:endParaRPr lang="en-US" dirty="0"/>
          </a:p>
        </p:txBody>
      </p:sp>
    </p:spTree>
    <p:extLst>
      <p:ext uri="{BB962C8B-B14F-4D97-AF65-F5344CB8AC3E}">
        <p14:creationId xmlns:p14="http://schemas.microsoft.com/office/powerpoint/2010/main" val="13063302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tLang="en-US" dirty="0" smtClean="0"/>
              <a:t>Reflection in Java </a:t>
            </a:r>
            <a:r>
              <a:rPr lang="en-US" altLang="en-US" sz="2000" b="0" dirty="0" smtClean="0"/>
              <a:t>(3 </a:t>
            </a:r>
            <a:r>
              <a:rPr lang="en-US" altLang="en-US" sz="2000" b="0" dirty="0"/>
              <a:t>of </a:t>
            </a:r>
            <a:r>
              <a:rPr lang="en-US" altLang="en-US" sz="2000" b="0" dirty="0" smtClean="0"/>
              <a:t>3)</a:t>
            </a:r>
            <a:endParaRPr lang="en-US" altLang="en-US" dirty="0" smtClean="0"/>
          </a:p>
        </p:txBody>
      </p:sp>
      <p:sp>
        <p:nvSpPr>
          <p:cNvPr id="108547" name="Content Placeholder 2"/>
          <p:cNvSpPr>
            <a:spLocks noGrp="1"/>
          </p:cNvSpPr>
          <p:nvPr>
            <p:ph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Method</a:t>
            </a:r>
            <a:r>
              <a:rPr lang="en-US" altLang="en-US" dirty="0" smtClean="0"/>
              <a:t> class defines the invoke method, which is used to execute the method found by </a:t>
            </a:r>
            <a:r>
              <a:rPr lang="en-US" altLang="en-US" dirty="0" err="1" smtClean="0">
                <a:latin typeface="Courier New" panose="02070309020205020404" pitchFamily="49" charset="0"/>
                <a:cs typeface="Courier New" panose="02070309020205020404" pitchFamily="49" charset="0"/>
              </a:rPr>
              <a:t>getMethod</a:t>
            </a:r>
            <a:endParaRPr lang="en-US" alt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68471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dirty="0" smtClean="0"/>
              <a:t>Reflection in C#</a:t>
            </a:r>
          </a:p>
        </p:txBody>
      </p:sp>
      <p:sp>
        <p:nvSpPr>
          <p:cNvPr id="109571" name="Content Placeholder 2"/>
          <p:cNvSpPr>
            <a:spLocks noGrp="1"/>
          </p:cNvSpPr>
          <p:nvPr>
            <p:ph idx="1"/>
          </p:nvPr>
        </p:nvSpPr>
        <p:spPr/>
        <p:txBody>
          <a:bodyPr/>
          <a:lstStyle/>
          <a:p>
            <a:r>
              <a:rPr lang="en-US" altLang="en-US" dirty="0" smtClean="0"/>
              <a:t>In the .NET languages the compiler places the intermediate code in an assembly, along with metadata about the program</a:t>
            </a:r>
          </a:p>
          <a:p>
            <a:r>
              <a:rPr lang="en-US" altLang="en-US" dirty="0" err="1" smtClean="0">
                <a:latin typeface="Courier New" panose="02070309020205020404" pitchFamily="49" charset="0"/>
                <a:cs typeface="Courier New" panose="02070309020205020404" pitchFamily="49" charset="0"/>
              </a:rPr>
              <a:t>System.Type</a:t>
            </a:r>
            <a:r>
              <a:rPr lang="en-US" altLang="en-US" dirty="0" smtClean="0"/>
              <a:t> is the namespace for reflection</a:t>
            </a:r>
          </a:p>
          <a:p>
            <a:r>
              <a:rPr lang="en-US" altLang="en-US" dirty="0" err="1" smtClean="0">
                <a:latin typeface="Courier New" panose="02070309020205020404" pitchFamily="49" charset="0"/>
                <a:cs typeface="Courier New" panose="02070309020205020404" pitchFamily="49" charset="0"/>
              </a:rPr>
              <a:t>getType</a:t>
            </a:r>
            <a:r>
              <a:rPr lang="en-US" altLang="en-US" dirty="0" smtClean="0"/>
              <a:t> is used instead of </a:t>
            </a:r>
            <a:r>
              <a:rPr lang="en-US" altLang="en-US" dirty="0" err="1" smtClean="0">
                <a:latin typeface="Courier New" panose="02070309020205020404" pitchFamily="49" charset="0"/>
                <a:cs typeface="Courier New" panose="02070309020205020404" pitchFamily="49" charset="0"/>
              </a:rPr>
              <a:t>getClass</a:t>
            </a:r>
            <a:endParaRPr lang="en-US" altLang="en-US" dirty="0" smtClean="0">
              <a:latin typeface="Courier New" panose="02070309020205020404" pitchFamily="49" charset="0"/>
              <a:cs typeface="Courier New" panose="02070309020205020404" pitchFamily="49" charset="0"/>
            </a:endParaRPr>
          </a:p>
          <a:p>
            <a:r>
              <a:rPr lang="en-US" altLang="en-US" dirty="0" err="1" smtClean="0">
                <a:latin typeface="Courier New" panose="02070309020205020404" pitchFamily="49" charset="0"/>
                <a:cs typeface="Courier New" panose="02070309020205020404" pitchFamily="49" charset="0"/>
              </a:rPr>
              <a:t>typeof</a:t>
            </a:r>
            <a:r>
              <a:rPr lang="en-US" altLang="en-US" dirty="0" smtClean="0"/>
              <a:t> operator is used instead of </a:t>
            </a:r>
            <a:r>
              <a:rPr lang="en-US" altLang="en-US" dirty="0" smtClean="0">
                <a:latin typeface="Courier New" panose="02070309020205020404" pitchFamily="49" charset="0"/>
                <a:cs typeface="Courier New" panose="02070309020205020404" pitchFamily="49" charset="0"/>
              </a:rPr>
              <a:t>.class </a:t>
            </a:r>
            <a:r>
              <a:rPr lang="en-US" altLang="en-US" dirty="0" smtClean="0"/>
              <a:t>field</a:t>
            </a:r>
          </a:p>
          <a:p>
            <a:r>
              <a:rPr lang="en-US" altLang="en-US" dirty="0" err="1" smtClean="0">
                <a:latin typeface="Courier New" panose="02070309020205020404" pitchFamily="49" charset="0"/>
                <a:cs typeface="Courier New" panose="02070309020205020404" pitchFamily="49" charset="0"/>
              </a:rPr>
              <a:t>System.Reflection.Emit</a:t>
            </a:r>
            <a:r>
              <a:rPr lang="en-US" altLang="en-US" dirty="0" smtClean="0"/>
              <a:t> namespace provides the ability to create intermediate code and put it in an assembly (Java does not provide this capability)</a:t>
            </a:r>
          </a:p>
        </p:txBody>
      </p:sp>
    </p:spTree>
    <p:extLst>
      <p:ext uri="{BB962C8B-B14F-4D97-AF65-F5344CB8AC3E}">
        <p14:creationId xmlns:p14="http://schemas.microsoft.com/office/powerpoint/2010/main" val="534167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p:cNvSpPr>
            <a:spLocks noGrp="1" noChangeArrowheads="1"/>
          </p:cNvSpPr>
          <p:nvPr>
            <p:ph type="title"/>
          </p:nvPr>
        </p:nvSpPr>
        <p:spPr/>
        <p:txBody>
          <a:bodyPr/>
          <a:lstStyle/>
          <a:p>
            <a:pPr eaLnBrk="1" hangingPunct="1"/>
            <a:r>
              <a:rPr lang="en-US" altLang="en-US" dirty="0" smtClean="0"/>
              <a:t>Object-Oriented Concepts </a:t>
            </a:r>
            <a:r>
              <a:rPr lang="en-US" altLang="en-US" sz="2000" b="0" dirty="0" smtClean="0"/>
              <a:t>(1 of 5)</a:t>
            </a:r>
          </a:p>
        </p:txBody>
      </p:sp>
      <p:sp>
        <p:nvSpPr>
          <p:cNvPr id="14341" name="Content Placeholder 2"/>
          <p:cNvSpPr>
            <a:spLocks noGrp="1" noChangeArrowheads="1"/>
          </p:cNvSpPr>
          <p:nvPr>
            <p:ph type="body" idx="1"/>
          </p:nvPr>
        </p:nvSpPr>
        <p:spPr/>
        <p:txBody>
          <a:bodyPr/>
          <a:lstStyle/>
          <a:p>
            <a:pPr eaLnBrk="1" hangingPunct="1"/>
            <a:r>
              <a:rPr lang="en-US" altLang="en-US" dirty="0"/>
              <a:t>A</a:t>
            </a:r>
            <a:r>
              <a:rPr lang="en-US" altLang="en-US" sz="100" dirty="0"/>
              <a:t> </a:t>
            </a:r>
            <a:r>
              <a:rPr lang="en-US" altLang="en-US" dirty="0"/>
              <a:t>D</a:t>
            </a:r>
            <a:r>
              <a:rPr lang="en-US" altLang="en-US" sz="100" dirty="0"/>
              <a:t> </a:t>
            </a:r>
            <a:r>
              <a:rPr lang="en-US" altLang="en-US" dirty="0"/>
              <a:t>Ts</a:t>
            </a:r>
            <a:r>
              <a:rPr lang="en-US" altLang="en-US" dirty="0" smtClean="0"/>
              <a:t> are usually called </a:t>
            </a:r>
            <a:r>
              <a:rPr lang="en-US" altLang="en-US" b="1" dirty="0" smtClean="0"/>
              <a:t>classes</a:t>
            </a:r>
          </a:p>
          <a:p>
            <a:pPr eaLnBrk="1" hangingPunct="1"/>
            <a:r>
              <a:rPr lang="en-US" altLang="en-US" dirty="0" smtClean="0"/>
              <a:t>Class instances are called </a:t>
            </a:r>
            <a:r>
              <a:rPr lang="en-US" altLang="en-US" b="1" dirty="0" smtClean="0"/>
              <a:t>objects</a:t>
            </a:r>
          </a:p>
          <a:p>
            <a:pPr eaLnBrk="1" hangingPunct="1"/>
            <a:r>
              <a:rPr lang="en-US" altLang="en-US" dirty="0" smtClean="0"/>
              <a:t>A class that inherits is a </a:t>
            </a:r>
            <a:r>
              <a:rPr lang="en-US" altLang="en-US" b="1" dirty="0" smtClean="0"/>
              <a:t>derived</a:t>
            </a:r>
            <a:r>
              <a:rPr lang="en-US" altLang="en-US" i="1" dirty="0" smtClean="0"/>
              <a:t> </a:t>
            </a:r>
            <a:r>
              <a:rPr lang="en-US" altLang="en-US" b="1" dirty="0" smtClean="0"/>
              <a:t>class</a:t>
            </a:r>
            <a:r>
              <a:rPr lang="en-US" altLang="en-US" dirty="0" smtClean="0"/>
              <a:t> or a </a:t>
            </a:r>
            <a:r>
              <a:rPr lang="en-US" altLang="en-US" b="1" dirty="0" smtClean="0"/>
              <a:t>subclass</a:t>
            </a:r>
          </a:p>
          <a:p>
            <a:pPr eaLnBrk="1" hangingPunct="1"/>
            <a:r>
              <a:rPr lang="en-US" altLang="en-US" dirty="0" smtClean="0"/>
              <a:t>The class from which another class inherits is a parent class or </a:t>
            </a:r>
            <a:r>
              <a:rPr lang="en-US" altLang="en-US" b="1" dirty="0" smtClean="0"/>
              <a:t>superclass</a:t>
            </a:r>
          </a:p>
          <a:p>
            <a:pPr eaLnBrk="1" hangingPunct="1"/>
            <a:r>
              <a:rPr lang="en-US" altLang="en-US" dirty="0" smtClean="0"/>
              <a:t>Subprograms that define operations on objects are called </a:t>
            </a:r>
            <a:r>
              <a:rPr lang="en-US" altLang="en-US" b="1" dirty="0" smtClean="0"/>
              <a:t>methods</a:t>
            </a:r>
          </a:p>
        </p:txBody>
      </p:sp>
    </p:spTree>
    <p:extLst>
      <p:ext uri="{BB962C8B-B14F-4D97-AF65-F5344CB8AC3E}">
        <p14:creationId xmlns:p14="http://schemas.microsoft.com/office/powerpoint/2010/main" val="36048840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smtClean="0"/>
              <a:t>Downsides of Reflection</a:t>
            </a:r>
          </a:p>
        </p:txBody>
      </p:sp>
      <p:sp>
        <p:nvSpPr>
          <p:cNvPr id="110595" name="Content Placeholder 2"/>
          <p:cNvSpPr>
            <a:spLocks noGrp="1"/>
          </p:cNvSpPr>
          <p:nvPr>
            <p:ph idx="1"/>
          </p:nvPr>
        </p:nvSpPr>
        <p:spPr/>
        <p:txBody>
          <a:bodyPr/>
          <a:lstStyle/>
          <a:p>
            <a:r>
              <a:rPr lang="en-US" altLang="en-US" dirty="0" smtClean="0"/>
              <a:t>Performance costs</a:t>
            </a:r>
          </a:p>
          <a:p>
            <a:r>
              <a:rPr lang="en-US" altLang="en-US" dirty="0" smtClean="0"/>
              <a:t>Exposes private fields and methods</a:t>
            </a:r>
          </a:p>
          <a:p>
            <a:r>
              <a:rPr lang="en-US" altLang="en-US" dirty="0" smtClean="0"/>
              <a:t>Voids the advantages of early type checking</a:t>
            </a:r>
          </a:p>
          <a:p>
            <a:r>
              <a:rPr lang="en-US" altLang="en-US" dirty="0" smtClean="0"/>
              <a:t>Some reflection code may not run under a security manager, making code nonportable</a:t>
            </a:r>
          </a:p>
        </p:txBody>
      </p:sp>
    </p:spTree>
    <p:extLst>
      <p:ext uri="{BB962C8B-B14F-4D97-AF65-F5344CB8AC3E}">
        <p14:creationId xmlns:p14="http://schemas.microsoft.com/office/powerpoint/2010/main" val="39081028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itle 1"/>
          <p:cNvSpPr>
            <a:spLocks noGrp="1" noChangeArrowheads="1"/>
          </p:cNvSpPr>
          <p:nvPr>
            <p:ph type="title"/>
          </p:nvPr>
        </p:nvSpPr>
        <p:spPr/>
        <p:txBody>
          <a:bodyPr/>
          <a:lstStyle/>
          <a:p>
            <a:pPr eaLnBrk="1" hangingPunct="1"/>
            <a:r>
              <a:rPr lang="en-US" altLang="en-US" dirty="0" smtClean="0"/>
              <a:t>Summary </a:t>
            </a:r>
            <a:r>
              <a:rPr lang="en-US" altLang="en-US" sz="2000" b="0" dirty="0" smtClean="0"/>
              <a:t>(1 of 2)</a:t>
            </a:r>
          </a:p>
        </p:txBody>
      </p:sp>
      <p:sp>
        <p:nvSpPr>
          <p:cNvPr id="111621" name="Content Placeholder 2"/>
          <p:cNvSpPr>
            <a:spLocks noGrp="1" noChangeArrowheads="1"/>
          </p:cNvSpPr>
          <p:nvPr>
            <p:ph type="body" idx="1"/>
          </p:nvPr>
        </p:nvSpPr>
        <p:spPr/>
        <p:txBody>
          <a:bodyPr/>
          <a:lstStyle/>
          <a:p>
            <a:pPr eaLnBrk="1" hangingPunct="1"/>
            <a:r>
              <a:rPr lang="en-US" altLang="en-US" dirty="0" smtClean="0"/>
              <a:t>O</a:t>
            </a:r>
            <a:r>
              <a:rPr lang="en-US" altLang="en-US" sz="100" dirty="0" smtClean="0"/>
              <a:t> </a:t>
            </a:r>
            <a:r>
              <a:rPr lang="en-US" altLang="en-US" dirty="0" smtClean="0"/>
              <a:t>O programming involves three fundamental concepts:  A</a:t>
            </a:r>
            <a:r>
              <a:rPr lang="en-US" altLang="en-US" sz="100" dirty="0" smtClean="0"/>
              <a:t> </a:t>
            </a:r>
            <a:r>
              <a:rPr lang="en-US" altLang="en-US" dirty="0" smtClean="0"/>
              <a:t>D</a:t>
            </a:r>
            <a:r>
              <a:rPr lang="en-US" altLang="en-US" sz="100" dirty="0" smtClean="0"/>
              <a:t> </a:t>
            </a:r>
            <a:r>
              <a:rPr lang="en-US" altLang="en-US" dirty="0" smtClean="0"/>
              <a:t>Ts, inheritance, dynamic binding</a:t>
            </a:r>
          </a:p>
          <a:p>
            <a:pPr eaLnBrk="1" hangingPunct="1"/>
            <a:r>
              <a:rPr lang="en-US" altLang="en-US" dirty="0" smtClean="0"/>
              <a:t>Major design issues: exclusivity of objects, subclasses and subtypes, type checking and polymorphism, single and multiple inheritance, dynamic binding, explicit and implicit de-allocation of objects, and nested classes</a:t>
            </a:r>
          </a:p>
          <a:p>
            <a:pPr eaLnBrk="1" hangingPunct="1"/>
            <a:r>
              <a:rPr lang="en-US" altLang="en-US" dirty="0" smtClean="0"/>
              <a:t>Smalltalk is a pure O</a:t>
            </a:r>
            <a:r>
              <a:rPr lang="en-US" altLang="en-US" sz="100" dirty="0" smtClean="0"/>
              <a:t> </a:t>
            </a:r>
            <a:r>
              <a:rPr lang="en-US" altLang="en-US" dirty="0" smtClean="0"/>
              <a:t>O</a:t>
            </a:r>
            <a:r>
              <a:rPr lang="en-US" altLang="en-US" sz="100" dirty="0" smtClean="0"/>
              <a:t> </a:t>
            </a:r>
            <a:r>
              <a:rPr lang="en-US" altLang="en-US" dirty="0" smtClean="0"/>
              <a:t>L</a:t>
            </a:r>
          </a:p>
          <a:p>
            <a:pPr eaLnBrk="1" hangingPunct="1"/>
            <a:r>
              <a:rPr lang="en-US" altLang="en-US" dirty="0" smtClean="0"/>
              <a:t>C++ has two distinct type systems (hybrid)</a:t>
            </a:r>
          </a:p>
          <a:p>
            <a:pPr eaLnBrk="1" hangingPunct="1"/>
            <a:r>
              <a:rPr lang="en-US" altLang="en-US" dirty="0" smtClean="0"/>
              <a:t>Java is not a hybrid language like C++; it supports only OOP</a:t>
            </a:r>
          </a:p>
        </p:txBody>
      </p:sp>
    </p:spTree>
    <p:extLst>
      <p:ext uri="{BB962C8B-B14F-4D97-AF65-F5344CB8AC3E}">
        <p14:creationId xmlns:p14="http://schemas.microsoft.com/office/powerpoint/2010/main" val="37767186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Summary </a:t>
            </a:r>
            <a:r>
              <a:rPr lang="en-US" altLang="en-US" sz="2000" b="0" dirty="0"/>
              <a:t>(2 of 2)</a:t>
            </a:r>
            <a:endParaRPr lang="en-US" dirty="0"/>
          </a:p>
        </p:txBody>
      </p:sp>
      <p:sp>
        <p:nvSpPr>
          <p:cNvPr id="7" name="Content Placeholder 2"/>
          <p:cNvSpPr>
            <a:spLocks noGrp="1"/>
          </p:cNvSpPr>
          <p:nvPr>
            <p:ph type="body" idx="1"/>
          </p:nvPr>
        </p:nvSpPr>
        <p:spPr>
          <a:xfrm>
            <a:off x="457200" y="1600201"/>
            <a:ext cx="542925" cy="342105"/>
          </a:xfrm>
        </p:spPr>
        <p:txBody>
          <a:bodyPr/>
          <a:lstStyle/>
          <a:p>
            <a:r>
              <a:rPr lang="en-US" altLang="en-US" dirty="0"/>
              <a:t>C</a:t>
            </a:r>
            <a:endParaRPr lang="en-US" dirty="0"/>
          </a:p>
        </p:txBody>
      </p:sp>
      <p:graphicFrame>
        <p:nvGraphicFramePr>
          <p:cNvPr id="14" name="Object 3" descr="hash"/>
          <p:cNvGraphicFramePr>
            <a:graphicFrameLocks noChangeAspect="1"/>
          </p:cNvGraphicFramePr>
          <p:nvPr>
            <p:extLst>
              <p:ext uri="{D42A27DB-BD31-4B8C-83A1-F6EECF244321}">
                <p14:modId xmlns:p14="http://schemas.microsoft.com/office/powerpoint/2010/main" val="473013250"/>
              </p:ext>
            </p:extLst>
          </p:nvPr>
        </p:nvGraphicFramePr>
        <p:xfrm>
          <a:off x="1000125" y="1747837"/>
          <a:ext cx="228600" cy="279400"/>
        </p:xfrm>
        <a:graphic>
          <a:graphicData uri="http://schemas.openxmlformats.org/presentationml/2006/ole">
            <mc:AlternateContent xmlns:mc="http://schemas.openxmlformats.org/markup-compatibility/2006">
              <mc:Choice xmlns:v="urn:schemas-microsoft-com:vml" Requires="v">
                <p:oleObj spid="_x0000_s36917" name="Equation" r:id="rId3" imgW="228600" imgH="279360" progId="Equation.DSMT4">
                  <p:embed/>
                </p:oleObj>
              </mc:Choice>
              <mc:Fallback>
                <p:oleObj name="Equation" r:id="rId3" imgW="228600" imgH="279360" progId="Equation.DSMT4">
                  <p:embed/>
                  <p:pic>
                    <p:nvPicPr>
                      <p:cNvPr id="0" name=""/>
                      <p:cNvPicPr/>
                      <p:nvPr/>
                    </p:nvPicPr>
                    <p:blipFill>
                      <a:blip r:embed="rId4"/>
                      <a:stretch>
                        <a:fillRect/>
                      </a:stretch>
                    </p:blipFill>
                    <p:spPr>
                      <a:xfrm>
                        <a:off x="1000125" y="1747837"/>
                        <a:ext cx="228600" cy="279400"/>
                      </a:xfrm>
                      <a:prstGeom prst="rect">
                        <a:avLst/>
                      </a:prstGeom>
                    </p:spPr>
                  </p:pic>
                </p:oleObj>
              </mc:Fallback>
            </mc:AlternateContent>
          </a:graphicData>
        </a:graphic>
      </p:graphicFrame>
      <p:sp>
        <p:nvSpPr>
          <p:cNvPr id="8" name="Content Placeholder 4"/>
          <p:cNvSpPr>
            <a:spLocks noGrp="1"/>
          </p:cNvSpPr>
          <p:nvPr>
            <p:ph sz="quarter" idx="13"/>
          </p:nvPr>
        </p:nvSpPr>
        <p:spPr>
          <a:xfrm>
            <a:off x="1272529" y="1599342"/>
            <a:ext cx="7414271" cy="413607"/>
          </a:xfrm>
        </p:spPr>
        <p:txBody>
          <a:bodyPr/>
          <a:lstStyle/>
          <a:p>
            <a:pPr marL="0" lvl="0" indent="0">
              <a:spcBef>
                <a:spcPts val="0"/>
              </a:spcBef>
              <a:buNone/>
            </a:pPr>
            <a:r>
              <a:rPr lang="en-US" altLang="en-US" sz="2400" dirty="0">
                <a:solidFill>
                  <a:srgbClr val="000000"/>
                </a:solidFill>
                <a:latin typeface="+mn-lt"/>
              </a:rPr>
              <a:t>is based on C++ and </a:t>
            </a:r>
            <a:r>
              <a:rPr lang="en-US" altLang="en-US" sz="2400" dirty="0" smtClean="0">
                <a:solidFill>
                  <a:srgbClr val="000000"/>
                </a:solidFill>
                <a:latin typeface="+mn-lt"/>
              </a:rPr>
              <a:t>Java</a:t>
            </a:r>
            <a:endParaRPr lang="en-US" altLang="en-US" sz="2400" dirty="0">
              <a:solidFill>
                <a:srgbClr val="000000"/>
              </a:solidFill>
              <a:latin typeface="+mn-lt"/>
            </a:endParaRPr>
          </a:p>
        </p:txBody>
      </p:sp>
      <p:sp>
        <p:nvSpPr>
          <p:cNvPr id="9" name="Content Placeholder 5"/>
          <p:cNvSpPr>
            <a:spLocks noGrp="1"/>
          </p:cNvSpPr>
          <p:nvPr>
            <p:ph sz="quarter" idx="14"/>
          </p:nvPr>
        </p:nvSpPr>
        <p:spPr>
          <a:xfrm>
            <a:off x="457200" y="2136774"/>
            <a:ext cx="8229600" cy="1730376"/>
          </a:xfrm>
        </p:spPr>
        <p:txBody>
          <a:bodyPr/>
          <a:lstStyle/>
          <a:p>
            <a:pPr lvl="0" indent="-256032"/>
            <a:r>
              <a:rPr lang="en-US" altLang="en-US" sz="2400" dirty="0">
                <a:solidFill>
                  <a:srgbClr val="000000"/>
                </a:solidFill>
                <a:latin typeface="+mn-lt"/>
              </a:rPr>
              <a:t>Implementing OOP involves some Ruby is a relatively recent pure OOP language; provides some new ideas in support for OOP</a:t>
            </a:r>
          </a:p>
          <a:p>
            <a:pPr lvl="0" indent="-256032"/>
            <a:r>
              <a:rPr lang="en-US" altLang="en-US" sz="2400" dirty="0">
                <a:solidFill>
                  <a:srgbClr val="000000"/>
                </a:solidFill>
                <a:latin typeface="+mn-lt"/>
              </a:rPr>
              <a:t>new data </a:t>
            </a:r>
            <a:r>
              <a:rPr lang="en-US" altLang="en-US" sz="2400" dirty="0" smtClean="0">
                <a:solidFill>
                  <a:srgbClr val="000000"/>
                </a:solidFill>
                <a:latin typeface="+mn-lt"/>
              </a:rPr>
              <a:t>structures</a:t>
            </a:r>
            <a:endParaRPr lang="en-US" altLang="en-US" sz="2400" dirty="0">
              <a:solidFill>
                <a:srgbClr val="000000"/>
              </a:solidFill>
              <a:latin typeface="+mn-lt"/>
            </a:endParaRPr>
          </a:p>
        </p:txBody>
      </p:sp>
      <p:sp>
        <p:nvSpPr>
          <p:cNvPr id="10" name="Content Placeholder 6"/>
          <p:cNvSpPr>
            <a:spLocks noGrp="1"/>
          </p:cNvSpPr>
          <p:nvPr>
            <p:ph sz="quarter" idx="15"/>
          </p:nvPr>
        </p:nvSpPr>
        <p:spPr>
          <a:xfrm>
            <a:off x="457200" y="3970229"/>
            <a:ext cx="4410075" cy="438043"/>
          </a:xfrm>
        </p:spPr>
        <p:txBody>
          <a:bodyPr/>
          <a:lstStyle/>
          <a:p>
            <a:pPr indent="-255600"/>
            <a:r>
              <a:rPr lang="en-US" altLang="en-US" sz="2400" dirty="0">
                <a:latin typeface="+mn-lt"/>
              </a:rPr>
              <a:t>Reflection is part of Java and</a:t>
            </a:r>
            <a:endParaRPr lang="en-US" sz="2400" dirty="0">
              <a:latin typeface="+mn-lt"/>
            </a:endParaRPr>
          </a:p>
        </p:txBody>
      </p:sp>
      <p:graphicFrame>
        <p:nvGraphicFramePr>
          <p:cNvPr id="15" name="Object 7" descr="C hash"/>
          <p:cNvGraphicFramePr>
            <a:graphicFrameLocks noChangeAspect="1"/>
          </p:cNvGraphicFramePr>
          <p:nvPr>
            <p:extLst>
              <p:ext uri="{D42A27DB-BD31-4B8C-83A1-F6EECF244321}">
                <p14:modId xmlns:p14="http://schemas.microsoft.com/office/powerpoint/2010/main" val="117391282"/>
              </p:ext>
            </p:extLst>
          </p:nvPr>
        </p:nvGraphicFramePr>
        <p:xfrm>
          <a:off x="4808214" y="4097122"/>
          <a:ext cx="495300" cy="330200"/>
        </p:xfrm>
        <a:graphic>
          <a:graphicData uri="http://schemas.openxmlformats.org/presentationml/2006/ole">
            <mc:AlternateContent xmlns:mc="http://schemas.openxmlformats.org/markup-compatibility/2006">
              <mc:Choice xmlns:v="urn:schemas-microsoft-com:vml" Requires="v">
                <p:oleObj spid="_x0000_s36918" name="Equation" r:id="rId5" imgW="495000" imgH="330120" progId="Equation.DSMT4">
                  <p:embed/>
                </p:oleObj>
              </mc:Choice>
              <mc:Fallback>
                <p:oleObj name="Equation" r:id="rId5" imgW="495000" imgH="330120" progId="Equation.DSMT4">
                  <p:embed/>
                  <p:pic>
                    <p:nvPicPr>
                      <p:cNvPr id="0" name=""/>
                      <p:cNvPicPr/>
                      <p:nvPr/>
                    </p:nvPicPr>
                    <p:blipFill>
                      <a:blip r:embed="rId6"/>
                      <a:stretch>
                        <a:fillRect/>
                      </a:stretch>
                    </p:blipFill>
                    <p:spPr>
                      <a:xfrm>
                        <a:off x="4808214" y="4097122"/>
                        <a:ext cx="495300" cy="330200"/>
                      </a:xfrm>
                      <a:prstGeom prst="rect">
                        <a:avLst/>
                      </a:prstGeom>
                    </p:spPr>
                  </p:pic>
                </p:oleObj>
              </mc:Fallback>
            </mc:AlternateContent>
          </a:graphicData>
        </a:graphic>
      </p:graphicFrame>
      <p:sp>
        <p:nvSpPr>
          <p:cNvPr id="11" name="Content Placeholder 8"/>
          <p:cNvSpPr>
            <a:spLocks noGrp="1"/>
          </p:cNvSpPr>
          <p:nvPr>
            <p:ph sz="quarter" idx="16"/>
          </p:nvPr>
        </p:nvSpPr>
        <p:spPr>
          <a:xfrm>
            <a:off x="5297164" y="3960812"/>
            <a:ext cx="3380111" cy="469900"/>
          </a:xfrm>
        </p:spPr>
        <p:txBody>
          <a:bodyPr/>
          <a:lstStyle/>
          <a:p>
            <a:pPr marL="0" indent="0">
              <a:spcBef>
                <a:spcPts val="0"/>
              </a:spcBef>
              <a:buNone/>
            </a:pPr>
            <a:r>
              <a:rPr lang="en-US" altLang="en-US" sz="2400" dirty="0">
                <a:solidFill>
                  <a:srgbClr val="000000"/>
                </a:solidFill>
                <a:latin typeface="+mn-lt"/>
              </a:rPr>
              <a:t>as well as most</a:t>
            </a:r>
            <a:endParaRPr lang="en-US" dirty="0">
              <a:latin typeface="+mn-lt"/>
            </a:endParaRPr>
          </a:p>
        </p:txBody>
      </p:sp>
      <p:sp>
        <p:nvSpPr>
          <p:cNvPr id="12" name="Content Placeholder 9"/>
          <p:cNvSpPr>
            <a:spLocks noGrp="1"/>
          </p:cNvSpPr>
          <p:nvPr>
            <p:ph sz="quarter" idx="17"/>
          </p:nvPr>
        </p:nvSpPr>
        <p:spPr>
          <a:xfrm>
            <a:off x="733425" y="4362450"/>
            <a:ext cx="7953375" cy="596900"/>
          </a:xfrm>
        </p:spPr>
        <p:txBody>
          <a:bodyPr/>
          <a:lstStyle/>
          <a:p>
            <a:pPr marL="0" lvl="0" indent="0">
              <a:buNone/>
            </a:pPr>
            <a:r>
              <a:rPr lang="en-US" altLang="en-US" sz="2400" dirty="0">
                <a:solidFill>
                  <a:srgbClr val="000000"/>
                </a:solidFill>
                <a:latin typeface="+mn-lt"/>
              </a:rPr>
              <a:t>dynamically types </a:t>
            </a:r>
            <a:r>
              <a:rPr lang="en-US" altLang="en-US" sz="2400" dirty="0" smtClean="0">
                <a:solidFill>
                  <a:srgbClr val="000000"/>
                </a:solidFill>
                <a:latin typeface="+mn-lt"/>
              </a:rPr>
              <a:t>languages</a:t>
            </a:r>
          </a:p>
        </p:txBody>
      </p:sp>
    </p:spTree>
    <p:extLst>
      <p:ext uri="{BB962C8B-B14F-4D97-AF65-F5344CB8AC3E}">
        <p14:creationId xmlns:p14="http://schemas.microsoft.com/office/powerpoint/2010/main" val="1401535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184714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p:cNvSpPr>
            <a:spLocks noGrp="1" noChangeArrowheads="1"/>
          </p:cNvSpPr>
          <p:nvPr>
            <p:ph type="title"/>
          </p:nvPr>
        </p:nvSpPr>
        <p:spPr/>
        <p:txBody>
          <a:bodyPr/>
          <a:lstStyle/>
          <a:p>
            <a:pPr eaLnBrk="1" hangingPunct="1"/>
            <a:r>
              <a:rPr lang="en-US" altLang="en-US" dirty="0" smtClean="0"/>
              <a:t>Object-Oriented Concepts </a:t>
            </a:r>
            <a:r>
              <a:rPr lang="en-US" altLang="en-US" sz="2000" b="0" dirty="0" smtClean="0"/>
              <a:t>(2 </a:t>
            </a:r>
            <a:r>
              <a:rPr lang="en-US" altLang="en-US" sz="2000" b="0" dirty="0"/>
              <a:t>of 5)</a:t>
            </a:r>
            <a:endParaRPr lang="en-US" altLang="en-US" dirty="0" smtClean="0"/>
          </a:p>
        </p:txBody>
      </p:sp>
      <p:sp>
        <p:nvSpPr>
          <p:cNvPr id="16389" name="Content Placeholder 2"/>
          <p:cNvSpPr>
            <a:spLocks noGrp="1" noChangeArrowheads="1"/>
          </p:cNvSpPr>
          <p:nvPr>
            <p:ph type="body" idx="1"/>
          </p:nvPr>
        </p:nvSpPr>
        <p:spPr/>
        <p:txBody>
          <a:bodyPr/>
          <a:lstStyle/>
          <a:p>
            <a:pPr eaLnBrk="1" hangingPunct="1"/>
            <a:r>
              <a:rPr lang="en-US" altLang="en-US" dirty="0" smtClean="0"/>
              <a:t>Calls to methods are called </a:t>
            </a:r>
            <a:r>
              <a:rPr lang="en-US" altLang="en-US" b="1" dirty="0" smtClean="0"/>
              <a:t>messages</a:t>
            </a:r>
          </a:p>
          <a:p>
            <a:pPr eaLnBrk="1" hangingPunct="1"/>
            <a:r>
              <a:rPr lang="en-US" altLang="en-US" dirty="0" smtClean="0"/>
              <a:t>The entire collection of methods of an object is called its </a:t>
            </a:r>
            <a:r>
              <a:rPr lang="en-US" altLang="en-US" b="1" dirty="0" smtClean="0"/>
              <a:t>message</a:t>
            </a:r>
            <a:r>
              <a:rPr lang="en-US" altLang="en-US" i="1" dirty="0" smtClean="0"/>
              <a:t> </a:t>
            </a:r>
            <a:r>
              <a:rPr lang="en-US" altLang="en-US" b="1" dirty="0" smtClean="0"/>
              <a:t>protocol</a:t>
            </a:r>
            <a:r>
              <a:rPr lang="en-US" altLang="en-US" dirty="0" smtClean="0"/>
              <a:t> or </a:t>
            </a:r>
            <a:r>
              <a:rPr lang="en-US" altLang="en-US" b="1" dirty="0" smtClean="0"/>
              <a:t>message</a:t>
            </a:r>
            <a:r>
              <a:rPr lang="en-US" altLang="en-US" i="1" dirty="0" smtClean="0"/>
              <a:t> </a:t>
            </a:r>
            <a:r>
              <a:rPr lang="en-US" altLang="en-US" b="1" dirty="0" smtClean="0"/>
              <a:t>interface</a:t>
            </a:r>
          </a:p>
          <a:p>
            <a:pPr eaLnBrk="1" hangingPunct="1"/>
            <a:r>
              <a:rPr lang="en-US" altLang="en-US" dirty="0" smtClean="0"/>
              <a:t>Messages have two parts--a method name and the destination object</a:t>
            </a:r>
          </a:p>
          <a:p>
            <a:pPr eaLnBrk="1" hangingPunct="1"/>
            <a:r>
              <a:rPr lang="en-US" altLang="en-US" dirty="0" smtClean="0"/>
              <a:t>In the simplest case, a class inherits all of the entities of its parent</a:t>
            </a:r>
          </a:p>
        </p:txBody>
      </p:sp>
    </p:spTree>
    <p:extLst>
      <p:ext uri="{BB962C8B-B14F-4D97-AF65-F5344CB8AC3E}">
        <p14:creationId xmlns:p14="http://schemas.microsoft.com/office/powerpoint/2010/main" val="2638843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noChangeArrowheads="1"/>
          </p:cNvSpPr>
          <p:nvPr>
            <p:ph type="title"/>
          </p:nvPr>
        </p:nvSpPr>
        <p:spPr>
          <a:xfrm>
            <a:off x="457200" y="215371"/>
            <a:ext cx="8229600" cy="1097279"/>
          </a:xfrm>
        </p:spPr>
        <p:txBody>
          <a:bodyPr/>
          <a:lstStyle/>
          <a:p>
            <a:pPr eaLnBrk="1" hangingPunct="1"/>
            <a:r>
              <a:rPr lang="en-US" altLang="en-US" dirty="0" smtClean="0"/>
              <a:t>Object-Oriented Concepts </a:t>
            </a:r>
            <a:r>
              <a:rPr lang="en-US" altLang="en-US" sz="2000" b="0" dirty="0" smtClean="0"/>
              <a:t>(3 </a:t>
            </a:r>
            <a:r>
              <a:rPr lang="en-US" altLang="en-US" sz="2000" b="0" dirty="0"/>
              <a:t>of 5)</a:t>
            </a:r>
            <a:endParaRPr lang="en-US" altLang="en-US" dirty="0" smtClean="0"/>
          </a:p>
        </p:txBody>
      </p:sp>
      <p:sp>
        <p:nvSpPr>
          <p:cNvPr id="18437" name="Content Placeholder 2"/>
          <p:cNvSpPr>
            <a:spLocks noGrp="1" noChangeArrowheads="1"/>
          </p:cNvSpPr>
          <p:nvPr>
            <p:ph type="body" idx="1"/>
          </p:nvPr>
        </p:nvSpPr>
        <p:spPr>
          <a:xfrm>
            <a:off x="533400" y="1447800"/>
            <a:ext cx="8153400" cy="4572000"/>
          </a:xfrm>
        </p:spPr>
        <p:txBody>
          <a:bodyPr/>
          <a:lstStyle/>
          <a:p>
            <a:pPr eaLnBrk="1" hangingPunct="1"/>
            <a:r>
              <a:rPr lang="en-US" altLang="en-US" dirty="0" smtClean="0"/>
              <a:t>Inheritance can be complicated by access controls to encapsulated entities</a:t>
            </a:r>
          </a:p>
          <a:p>
            <a:pPr lvl="1" eaLnBrk="1" hangingPunct="1"/>
            <a:r>
              <a:rPr lang="en-US" altLang="en-US" dirty="0" smtClean="0"/>
              <a:t>A class can hide entities from its subclasses</a:t>
            </a:r>
          </a:p>
          <a:p>
            <a:pPr lvl="1" eaLnBrk="1" hangingPunct="1"/>
            <a:r>
              <a:rPr lang="en-US" altLang="en-US" dirty="0" smtClean="0"/>
              <a:t>A class can hide entities from its clients</a:t>
            </a:r>
          </a:p>
          <a:p>
            <a:pPr lvl="1" eaLnBrk="1" hangingPunct="1"/>
            <a:r>
              <a:rPr lang="en-US" altLang="en-US" dirty="0" smtClean="0"/>
              <a:t>A class can also hide entities for its clients while allowing its subclasses to see them</a:t>
            </a:r>
          </a:p>
          <a:p>
            <a:pPr eaLnBrk="1" hangingPunct="1"/>
            <a:r>
              <a:rPr lang="en-US" altLang="en-US" dirty="0" smtClean="0"/>
              <a:t>Besides inheriting methods as is, a class can modify an inherited method</a:t>
            </a:r>
          </a:p>
          <a:p>
            <a:pPr lvl="1" eaLnBrk="1" hangingPunct="1"/>
            <a:r>
              <a:rPr lang="en-US" altLang="en-US" dirty="0" smtClean="0"/>
              <a:t>The new one </a:t>
            </a:r>
            <a:r>
              <a:rPr lang="en-US" altLang="en-US" b="1" dirty="0" smtClean="0"/>
              <a:t>overrides</a:t>
            </a:r>
            <a:r>
              <a:rPr lang="en-US" altLang="en-US" dirty="0" smtClean="0"/>
              <a:t> the inherited one</a:t>
            </a:r>
          </a:p>
          <a:p>
            <a:pPr lvl="1" eaLnBrk="1" hangingPunct="1"/>
            <a:r>
              <a:rPr lang="en-US" altLang="en-US" dirty="0" smtClean="0"/>
              <a:t>The method in the parent is </a:t>
            </a:r>
            <a:r>
              <a:rPr lang="en-US" altLang="en-US" b="1" dirty="0" err="1" smtClean="0"/>
              <a:t>overriden</a:t>
            </a:r>
            <a:endParaRPr lang="en-US" altLang="en-US" b="1" dirty="0" smtClean="0"/>
          </a:p>
        </p:txBody>
      </p:sp>
    </p:spTree>
    <p:extLst>
      <p:ext uri="{BB962C8B-B14F-4D97-AF65-F5344CB8AC3E}">
        <p14:creationId xmlns:p14="http://schemas.microsoft.com/office/powerpoint/2010/main" val="779593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168B98B-D46B-4E1E-B6F3-9D4AA5F07D63}">
  <ds:schemaRefs>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7596</TotalTime>
  <Words>3844</Words>
  <Application>Microsoft Office PowerPoint</Application>
  <PresentationFormat>On-screen Show (4:3)</PresentationFormat>
  <Paragraphs>460</Paragraphs>
  <Slides>73</Slides>
  <Notes>39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2"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 (1 of 2)</vt:lpstr>
      <vt:lpstr>Objectives (2 of 2)</vt:lpstr>
      <vt:lpstr>Introduction</vt:lpstr>
      <vt:lpstr>Object-Oriented Programming</vt:lpstr>
      <vt:lpstr>Inheritance</vt:lpstr>
      <vt:lpstr>Object-Oriented Concepts (1 of 5)</vt:lpstr>
      <vt:lpstr>Object-Oriented Concepts (2 of 5)</vt:lpstr>
      <vt:lpstr>Object-Oriented Concepts (3 of 5)</vt:lpstr>
      <vt:lpstr>Object-Oriented Concepts (4 of 5)</vt:lpstr>
      <vt:lpstr>Object-Oriented Concepts (5 of 5)</vt:lpstr>
      <vt:lpstr>Dynamic Binding</vt:lpstr>
      <vt:lpstr>Dynamic Binding Concepts</vt:lpstr>
      <vt:lpstr>Design Issues for OOP Languages</vt:lpstr>
      <vt:lpstr>The Exclusivity of Objects (1 of 2)</vt:lpstr>
      <vt:lpstr>The Exclusivity of Objects (2 of 2)</vt:lpstr>
      <vt:lpstr>Are Subclasses Subtypes?</vt:lpstr>
      <vt:lpstr>Single and Multiple Inheritance</vt:lpstr>
      <vt:lpstr>Allocation and DeAllocation of Objects (1 of 2)</vt:lpstr>
      <vt:lpstr>Allocation and DeAllocation of Objects (2 of 2)</vt:lpstr>
      <vt:lpstr>Dynamic and Static Binding</vt:lpstr>
      <vt:lpstr>Nested Classes</vt:lpstr>
      <vt:lpstr>Initialization of Objects</vt:lpstr>
      <vt:lpstr>Support for OOP in Smalltalk (1 of 4)</vt:lpstr>
      <vt:lpstr>Support for OOP in Smalltalk (2 of 4)</vt:lpstr>
      <vt:lpstr>Support for OOP in Smalltalk (3 of 4)</vt:lpstr>
      <vt:lpstr>Support for OOP in Smalltalk (4 of 4)</vt:lpstr>
      <vt:lpstr>Support for OOP in C++ (1 of 3)</vt:lpstr>
      <vt:lpstr>Support for OOP in C++ (2 of 3)</vt:lpstr>
      <vt:lpstr>Support for OOP in C++ (3 of 3)</vt:lpstr>
      <vt:lpstr>Inheritance Example in C++</vt:lpstr>
      <vt:lpstr>Reexportation in C++</vt:lpstr>
      <vt:lpstr>Reexportation</vt:lpstr>
      <vt:lpstr>Support for OOP in C++ (1 of 6)</vt:lpstr>
      <vt:lpstr>Support for OOP in C++ (2 of 6)</vt:lpstr>
      <vt:lpstr>Support for OOP in C++ (3 of 6)</vt:lpstr>
      <vt:lpstr>Support for OOP in C++ (4 of 6)</vt:lpstr>
      <vt:lpstr>Support for OOP in C++ (5 of 6)</vt:lpstr>
      <vt:lpstr>Support for OOP in C++ (6 of 6)</vt:lpstr>
      <vt:lpstr>Support for OOP in Objective-C (1 of 7)</vt:lpstr>
      <vt:lpstr>Support for OOP in Objective-C (2 of 7)</vt:lpstr>
      <vt:lpstr>Support for OOP in Objective-C (3 of 7)</vt:lpstr>
      <vt:lpstr>Support for OOP in Objective-C (4 of 7)</vt:lpstr>
      <vt:lpstr>Support for OOP in Objective-C (5 of 7)</vt:lpstr>
      <vt:lpstr>Support for OOP in Objective-C (6 of 7)</vt:lpstr>
      <vt:lpstr>Support for OOP in Objective-C (7 of 7)</vt:lpstr>
      <vt:lpstr>Support for OOP in Java (1 of 5)</vt:lpstr>
      <vt:lpstr>Support for OOP in Java (2 of 5)</vt:lpstr>
      <vt:lpstr>Support for OOP in Java (3 of 5)</vt:lpstr>
      <vt:lpstr>Support for OOP in Java (4 of 5)</vt:lpstr>
      <vt:lpstr>Support for OOP in Java (5 of 5)</vt:lpstr>
      <vt:lpstr>Support for OOP in c hash      (1 of 5)</vt:lpstr>
      <vt:lpstr>Support for OOP in c hash      (2 of 5)</vt:lpstr>
      <vt:lpstr>Support for OOP in c hash      (3 of 5)</vt:lpstr>
      <vt:lpstr>Support for OOP in c hash      (4 of 5)</vt:lpstr>
      <vt:lpstr>Support for OOP in c hash      (5 of 5)</vt:lpstr>
      <vt:lpstr>Support for OOP in Ruby (1 of 4)</vt:lpstr>
      <vt:lpstr>Support for OOP in Ruby (2 of 4)</vt:lpstr>
      <vt:lpstr>Support for OOP in Ruby (3 of 4)</vt:lpstr>
      <vt:lpstr>Support for OOP in Ruby (4 of 4)</vt:lpstr>
      <vt:lpstr>Implementing O O Constructs</vt:lpstr>
      <vt:lpstr>Instance Data Storage</vt:lpstr>
      <vt:lpstr>Dynamic Binding of Methods Calls</vt:lpstr>
      <vt:lpstr>Reflection (1 of 2)</vt:lpstr>
      <vt:lpstr>Reflection (2 of 2)</vt:lpstr>
      <vt:lpstr>Reflection in Java (1 of 3)</vt:lpstr>
      <vt:lpstr>Reflection in Java (2 of 3)</vt:lpstr>
      <vt:lpstr>Reflection in Java (3 of 3)</vt:lpstr>
      <vt:lpstr>Reflection in C#</vt:lpstr>
      <vt:lpstr>Downsides of Reflection</vt:lpstr>
      <vt:lpstr>Summary (1 of 2)</vt:lpstr>
      <vt:lpstr>Summary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324</cp:revision>
  <dcterms:modified xsi:type="dcterms:W3CDTF">2018-03-15T07:33:29Z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