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76"/>
  </p:notesMasterIdLst>
  <p:handoutMasterIdLst>
    <p:handoutMasterId r:id="rId77"/>
  </p:handoutMasterIdLst>
  <p:sldIdLst>
    <p:sldId id="412" r:id="rId5"/>
    <p:sldId id="947" r:id="rId6"/>
    <p:sldId id="938" r:id="rId7"/>
    <p:sldId id="872" r:id="rId8"/>
    <p:sldId id="873" r:id="rId9"/>
    <p:sldId id="874" r:id="rId10"/>
    <p:sldId id="875" r:id="rId11"/>
    <p:sldId id="876" r:id="rId12"/>
    <p:sldId id="877" r:id="rId13"/>
    <p:sldId id="878" r:id="rId14"/>
    <p:sldId id="879" r:id="rId15"/>
    <p:sldId id="880" r:id="rId16"/>
    <p:sldId id="881" r:id="rId17"/>
    <p:sldId id="882" r:id="rId18"/>
    <p:sldId id="884" r:id="rId19"/>
    <p:sldId id="885" r:id="rId20"/>
    <p:sldId id="886" r:id="rId21"/>
    <p:sldId id="887" r:id="rId22"/>
    <p:sldId id="939" r:id="rId23"/>
    <p:sldId id="888" r:id="rId24"/>
    <p:sldId id="889" r:id="rId25"/>
    <p:sldId id="890" r:id="rId26"/>
    <p:sldId id="891" r:id="rId27"/>
    <p:sldId id="892" r:id="rId28"/>
    <p:sldId id="893" r:id="rId29"/>
    <p:sldId id="894" r:id="rId30"/>
    <p:sldId id="895" r:id="rId31"/>
    <p:sldId id="896" r:id="rId32"/>
    <p:sldId id="948" r:id="rId33"/>
    <p:sldId id="898" r:id="rId34"/>
    <p:sldId id="899" r:id="rId35"/>
    <p:sldId id="900" r:id="rId36"/>
    <p:sldId id="901" r:id="rId37"/>
    <p:sldId id="902" r:id="rId38"/>
    <p:sldId id="903" r:id="rId39"/>
    <p:sldId id="904" r:id="rId40"/>
    <p:sldId id="905" r:id="rId41"/>
    <p:sldId id="906" r:id="rId42"/>
    <p:sldId id="907" r:id="rId43"/>
    <p:sldId id="908" r:id="rId44"/>
    <p:sldId id="909" r:id="rId45"/>
    <p:sldId id="910" r:id="rId46"/>
    <p:sldId id="911" r:id="rId47"/>
    <p:sldId id="912" r:id="rId48"/>
    <p:sldId id="940" r:id="rId49"/>
    <p:sldId id="914" r:id="rId50"/>
    <p:sldId id="915" r:id="rId51"/>
    <p:sldId id="916" r:id="rId52"/>
    <p:sldId id="917" r:id="rId53"/>
    <p:sldId id="918" r:id="rId54"/>
    <p:sldId id="919" r:id="rId55"/>
    <p:sldId id="920" r:id="rId56"/>
    <p:sldId id="921" r:id="rId57"/>
    <p:sldId id="922" r:id="rId58"/>
    <p:sldId id="923" r:id="rId59"/>
    <p:sldId id="941" r:id="rId60"/>
    <p:sldId id="949" r:id="rId61"/>
    <p:sldId id="926" r:id="rId62"/>
    <p:sldId id="927" r:id="rId63"/>
    <p:sldId id="928" r:id="rId64"/>
    <p:sldId id="942" r:id="rId65"/>
    <p:sldId id="950" r:id="rId66"/>
    <p:sldId id="930" r:id="rId67"/>
    <p:sldId id="931" r:id="rId68"/>
    <p:sldId id="932" r:id="rId69"/>
    <p:sldId id="944" r:id="rId70"/>
    <p:sldId id="934" r:id="rId71"/>
    <p:sldId id="945" r:id="rId72"/>
    <p:sldId id="936" r:id="rId73"/>
    <p:sldId id="946" r:id="rId74"/>
    <p:sldId id="857" r:id="rId7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08" autoAdjust="0"/>
    <p:restoredTop sz="86512" autoAdjust="0"/>
  </p:normalViewPr>
  <p:slideViewPr>
    <p:cSldViewPr snapToGrid="0" snapToObjects="1">
      <p:cViewPr varScale="1">
        <p:scale>
          <a:sx n="54" d="100"/>
          <a:sy n="54" d="100"/>
        </p:scale>
        <p:origin x="78" y="10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 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29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A5814ED9-9B17-48C9-B430-DD1034C330D2}" type="slidenum">
              <a:rPr lang="en-US" altLang="en-US" sz="1200" smtClean="0"/>
              <a:pPr/>
              <a:t>11</a:t>
            </a:fld>
            <a:endParaRPr lang="en-US" altLang="en-US" sz="120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10798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5FA851F4-B0DC-475D-8234-4B6735F2AEA1}" type="slidenum">
              <a:rPr lang="en-US" altLang="en-US" sz="1200" smtClean="0"/>
              <a:pPr/>
              <a:t>12</a:t>
            </a:fld>
            <a:endParaRPr lang="en-US" altLang="en-US" sz="1200"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08442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16DE364F-F48E-4D4E-86D3-F35A18058671}" type="slidenum">
              <a:rPr lang="en-US" altLang="en-US" sz="1200" smtClean="0"/>
              <a:pPr/>
              <a:t>13</a:t>
            </a:fld>
            <a:endParaRPr lang="en-US" altLang="en-US" sz="120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87137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1271807D-75AD-41C8-80A6-CBC38D0F24D9}" type="slidenum">
              <a:rPr lang="en-US" altLang="en-US" sz="1200" smtClean="0"/>
              <a:pPr/>
              <a:t>14</a:t>
            </a:fld>
            <a:endParaRPr lang="en-US" altLang="en-US" sz="120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18311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03B835C6-00CE-43AC-8D08-39BE63CAD70E}" type="slidenum">
              <a:rPr lang="en-US" altLang="en-US" sz="1200" smtClean="0"/>
              <a:pPr/>
              <a:t>15</a:t>
            </a:fld>
            <a:endParaRPr lang="en-US" altLang="en-US" sz="120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71575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EB78060C-F8B9-43F4-986E-571D4B4720F5}" type="slidenum">
              <a:rPr lang="en-US" altLang="en-US" sz="1200" smtClean="0"/>
              <a:pPr/>
              <a:t>16</a:t>
            </a:fld>
            <a:endParaRPr lang="en-US" altLang="en-US"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22536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92A52045-3E6B-4B39-AD48-33668C39B3ED}" type="slidenum">
              <a:rPr lang="en-US" altLang="en-US" sz="1200" smtClean="0"/>
              <a:pPr/>
              <a:t>17</a:t>
            </a:fld>
            <a:endParaRPr lang="en-US" alt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14212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A57B1E-2A7B-4293-AC19-E9DB41207712}" type="slidenum">
              <a:rPr lang="en-US" altLang="en-US" sz="1200" smtClean="0"/>
              <a:pPr/>
              <a:t>18</a:t>
            </a:fld>
            <a:endParaRPr lang="en-US" alt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82249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D629C5A7-F967-4973-9459-E0234107BDBD}" type="slidenum">
              <a:rPr lang="en-US" altLang="en-US" sz="1200" smtClean="0"/>
              <a:pPr/>
              <a:t>20</a:t>
            </a:fld>
            <a:endParaRPr lang="en-US" altLang="en-US" sz="12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4476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78C4152C-2520-469D-83F6-D39A2058068D}" type="slidenum">
              <a:rPr lang="en-US" altLang="en-US" sz="1200" smtClean="0"/>
              <a:pPr/>
              <a:t>21</a:t>
            </a:fld>
            <a:endParaRPr lang="en-US" altLang="en-US" sz="12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5902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180338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517FFE73-7B88-46FA-9B76-0662C82F15EC}" type="slidenum">
              <a:rPr lang="en-US" altLang="en-US" sz="1200" smtClean="0"/>
              <a:pPr/>
              <a:t>22</a:t>
            </a:fld>
            <a:endParaRPr lang="en-US" altLang="en-US"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49507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F457F2FD-6E85-4F53-A3E1-9BC3CA719DBF}" type="slidenum">
              <a:rPr lang="en-US" altLang="en-US" sz="1200" smtClean="0"/>
              <a:pPr/>
              <a:t>23</a:t>
            </a:fld>
            <a:endParaRPr lang="en-US" altLang="en-US"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69976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6B3BC0C5-C222-4B82-AA2D-17169718E944}" type="slidenum">
              <a:rPr lang="en-US" altLang="en-US" sz="1200" smtClean="0"/>
              <a:pPr/>
              <a:t>24</a:t>
            </a:fld>
            <a:endParaRPr lang="en-US" altLang="en-US"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94148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12A4206D-36DE-4CA0-8B1D-4E1133C46B2E}" type="slidenum">
              <a:rPr lang="en-US" altLang="en-US" sz="1200" smtClean="0"/>
              <a:pPr/>
              <a:t>25</a:t>
            </a:fld>
            <a:endParaRPr lang="en-US" altLang="en-US"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0022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6F873790-F1DD-4C4B-915D-5E157222DBE8}" type="slidenum">
              <a:rPr lang="en-US" altLang="en-US" sz="1200" smtClean="0"/>
              <a:pPr/>
              <a:t>26</a:t>
            </a:fld>
            <a:endParaRPr lang="en-US" altLang="en-US"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94680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906D89C5-E5A6-493F-A919-32222A68F68D}" type="slidenum">
              <a:rPr lang="en-US" altLang="en-US" sz="1200" smtClean="0"/>
              <a:pPr/>
              <a:t>27</a:t>
            </a:fld>
            <a:endParaRPr lang="en-US" alt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46868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689245EC-592D-4F0C-AA7B-732F6D9B68DD}" type="slidenum">
              <a:rPr lang="en-US" altLang="en-US" sz="1200" smtClean="0"/>
              <a:pPr/>
              <a:t>28</a:t>
            </a:fld>
            <a:endParaRPr lang="en-US" altLang="en-US" sz="1200" smtClean="0"/>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lIns="90004" tIns="45002" rIns="90004" bIns="45002"/>
          <a:lstStyle/>
          <a:p>
            <a:pPr eaLnBrk="1" hangingPunct="1"/>
            <a:endParaRPr lang="en-US" altLang="en-US" smtClean="0"/>
          </a:p>
        </p:txBody>
      </p:sp>
    </p:spTree>
    <p:extLst>
      <p:ext uri="{BB962C8B-B14F-4D97-AF65-F5344CB8AC3E}">
        <p14:creationId xmlns:p14="http://schemas.microsoft.com/office/powerpoint/2010/main" val="1915502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E03E1FFD-9DDA-4DFC-A239-168C071875A3}" type="slidenum">
              <a:rPr lang="en-US" altLang="en-US" sz="1200" smtClean="0"/>
              <a:pPr/>
              <a:t>30</a:t>
            </a:fld>
            <a:endParaRPr lang="en-US" altLang="en-US"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1146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BB8F79E5-2BC0-4F42-9090-C5EDDD7D820B}" type="slidenum">
              <a:rPr lang="en-US" altLang="en-US" sz="1200" smtClean="0"/>
              <a:pPr/>
              <a:t>31</a:t>
            </a:fld>
            <a:endParaRPr lang="en-US" altLang="en-US"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383734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8B617649-AED6-4446-84E5-3056895F566C}" type="slidenum">
              <a:rPr lang="en-US" altLang="en-US" sz="1200" smtClean="0"/>
              <a:pPr/>
              <a:t>32</a:t>
            </a:fld>
            <a:endParaRPr lang="en-US" altLang="en-US"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68349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8AE0217B-A434-4C3C-9BEA-499DD7D1124C}" type="slidenum">
              <a:rPr lang="en-US" altLang="en-US" sz="1200" smtClean="0"/>
              <a:pPr/>
              <a:t>4</a:t>
            </a:fld>
            <a:endParaRPr lang="en-US" altLang="en-US" sz="1200"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798450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FE2ACF89-5F05-48E2-94D7-8E3A38F264BE}" type="slidenum">
              <a:rPr lang="en-US" altLang="en-US" sz="1200" smtClean="0"/>
              <a:pPr/>
              <a:t>33</a:t>
            </a:fld>
            <a:endParaRPr lang="en-US" altLang="en-US"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5893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8A8EABED-50BF-4ABA-A4F5-E313DCE6DC59}" type="slidenum">
              <a:rPr lang="en-US" altLang="en-US" sz="1200" smtClean="0"/>
              <a:pPr/>
              <a:t>34</a:t>
            </a:fld>
            <a:endParaRPr lang="en-US" altLang="en-US"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29455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54C11EFC-8E6E-4312-B825-EC8D144F22C8}" type="slidenum">
              <a:rPr lang="en-US" altLang="en-US" sz="1200" smtClean="0"/>
              <a:pPr/>
              <a:t>35</a:t>
            </a:fld>
            <a:endParaRPr lang="en-US" altLang="en-US"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17645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304924A1-B5FE-4ADC-B69A-65BC8B7084B4}" type="slidenum">
              <a:rPr lang="en-US" altLang="en-US" sz="1200" smtClean="0"/>
              <a:pPr/>
              <a:t>36</a:t>
            </a:fld>
            <a:endParaRPr lang="en-US" altLang="en-US" sz="12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849453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F10776FB-68BF-4275-AB1A-0EB7AFF540A9}" type="slidenum">
              <a:rPr lang="en-US" altLang="en-US" sz="1200" smtClean="0"/>
              <a:pPr/>
              <a:t>37</a:t>
            </a:fld>
            <a:endParaRPr lang="en-US" altLang="en-US" sz="12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15747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887A65AE-0269-4202-B9BA-9DB00C6E7C16}" type="slidenum">
              <a:rPr lang="en-US" altLang="en-US" sz="1200" smtClean="0"/>
              <a:pPr/>
              <a:t>38</a:t>
            </a:fld>
            <a:endParaRPr lang="en-US" altLang="en-US" sz="12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324386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7DB54C9F-C689-49CD-B261-E6AFE458A730}" type="slidenum">
              <a:rPr lang="en-US" altLang="en-US" sz="1200" smtClean="0"/>
              <a:pPr/>
              <a:t>39</a:t>
            </a:fld>
            <a:endParaRPr lang="en-US" altLang="en-US" sz="12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91673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9EC20E8B-F70C-4B4E-87BC-5A2C8292675A}" type="slidenum">
              <a:rPr lang="en-US" altLang="en-US" sz="1200" smtClean="0"/>
              <a:pPr/>
              <a:t>40</a:t>
            </a:fld>
            <a:endParaRPr lang="en-US" altLang="en-US" sz="12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870406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971204AC-9C6D-4C9C-A3DE-E89F02727552}" type="slidenum">
              <a:rPr lang="en-US" altLang="en-US" sz="1200" smtClean="0"/>
              <a:pPr/>
              <a:t>41</a:t>
            </a:fld>
            <a:endParaRPr lang="en-US" altLang="en-US" sz="120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13830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0658863-64D3-4E3F-8694-8FC9649B5550}" type="slidenum">
              <a:rPr lang="en-US" altLang="en-US" sz="1200" smtClean="0"/>
              <a:pPr/>
              <a:t>42</a:t>
            </a:fld>
            <a:endParaRPr lang="en-US" altLang="en-US" sz="12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85068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80BC205B-C47A-4248-BAF6-83EDBA6A132C}" type="slidenum">
              <a:rPr lang="en-US" altLang="en-US" sz="1200" smtClean="0"/>
              <a:pPr/>
              <a:t>5</a:t>
            </a:fld>
            <a:endParaRPr lang="en-US" altLang="en-US" sz="1200"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2479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D2F647A8-2B63-4BFF-953F-AE413F94A4A9}" type="slidenum">
              <a:rPr lang="en-US" altLang="en-US" sz="1200" smtClean="0"/>
              <a:pPr/>
              <a:t>43</a:t>
            </a:fld>
            <a:endParaRPr lang="en-US" altLang="en-US" sz="120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759281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EE2C6ED5-19A5-49F3-B08A-1F45D96461D2}" type="slidenum">
              <a:rPr lang="en-US" altLang="en-US" sz="1200" smtClean="0"/>
              <a:pPr/>
              <a:t>44</a:t>
            </a:fld>
            <a:endParaRPr lang="en-US" altLang="en-US" sz="120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992944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95E303A-CF09-46F4-A865-EB37D4C9F828}" type="slidenum">
              <a:rPr lang="en-US" altLang="en-US" sz="1200" smtClean="0"/>
              <a:pPr/>
              <a:t>46</a:t>
            </a:fld>
            <a:endParaRPr lang="en-US" altLang="en-US" sz="120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72339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F9A49C8-93DD-4711-AD40-6A9DDC16FE43}" type="slidenum">
              <a:rPr lang="en-US" altLang="en-US" sz="1200" smtClean="0"/>
              <a:pPr/>
              <a:t>47</a:t>
            </a:fld>
            <a:endParaRPr lang="en-US" altLang="en-US" sz="120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47006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D633A03B-43A3-43AB-A274-ECCC4DF75846}" type="slidenum">
              <a:rPr lang="en-US" altLang="en-US" sz="1200" smtClean="0"/>
              <a:pPr/>
              <a:t>50</a:t>
            </a:fld>
            <a:endParaRPr lang="en-US" altLang="en-US" sz="120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910014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4E0C57CA-15C8-4144-8823-1461A1F34C7F}" type="slidenum">
              <a:rPr lang="en-US" altLang="en-US" sz="1200" smtClean="0"/>
              <a:pPr/>
              <a:t>51</a:t>
            </a:fld>
            <a:endParaRPr lang="en-US" altLang="en-US" sz="120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994462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FBC810CB-6BD0-4AF8-9D4E-75DA2835D7BA}" type="slidenum">
              <a:rPr lang="en-US" altLang="en-US" sz="1200" smtClean="0"/>
              <a:pPr/>
              <a:t>52</a:t>
            </a:fld>
            <a:endParaRPr lang="en-US" altLang="en-US" sz="120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075862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48DB4298-8C49-450D-BF87-7ABF81B899C3}" type="slidenum">
              <a:rPr lang="en-US" altLang="en-US" sz="1200" smtClean="0"/>
              <a:pPr/>
              <a:t>53</a:t>
            </a:fld>
            <a:endParaRPr lang="en-US" altLang="en-US" sz="120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27392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BE3F422D-3CA4-4C4B-9BD4-2021F52034DC}" type="slidenum">
              <a:rPr lang="en-US" altLang="en-US" sz="1200" smtClean="0"/>
              <a:pPr/>
              <a:t>54</a:t>
            </a:fld>
            <a:endParaRPr lang="en-US" altLang="en-US" sz="120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041687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669568B-5E28-463C-A198-86CCE6A0A690}" type="slidenum">
              <a:rPr lang="en-US" altLang="en-US" sz="1200" smtClean="0"/>
              <a:pPr/>
              <a:t>55</a:t>
            </a:fld>
            <a:endParaRPr lang="en-US" altLang="en-US" sz="120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48917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8A832967-54E9-4D91-BC64-BA769E5BDBE6}" type="slidenum">
              <a:rPr lang="en-US" altLang="en-US" sz="1200" smtClean="0"/>
              <a:pPr/>
              <a:t>6</a:t>
            </a:fld>
            <a:endParaRPr lang="en-US" altLang="en-US" sz="120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241227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5E8E6AD9-1526-4207-8DF6-E0A6D9FC6B45}" type="slidenum">
              <a:rPr lang="en-US" altLang="en-US" sz="1200" smtClean="0"/>
              <a:pPr/>
              <a:t>58</a:t>
            </a:fld>
            <a:endParaRPr lang="en-US" altLang="en-US" sz="1200"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037391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C6218F4E-99BE-4C4D-9C25-5395D18035B1}" type="slidenum">
              <a:rPr lang="en-US" altLang="en-US" sz="1200" smtClean="0"/>
              <a:pPr/>
              <a:t>59</a:t>
            </a:fld>
            <a:endParaRPr lang="en-US" altLang="en-US" sz="1200"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758796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52B8C289-0A30-4F53-AF63-77FC66D9726E}" type="slidenum">
              <a:rPr lang="en-US" altLang="en-US" sz="1200" smtClean="0"/>
              <a:pPr/>
              <a:t>60</a:t>
            </a:fld>
            <a:endParaRPr lang="en-US" altLang="en-US" sz="1200"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977968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9DC2084-1B34-463E-872D-FDDF17F221C3}" type="slidenum">
              <a:rPr lang="en-US" altLang="en-US" sz="1200" smtClean="0"/>
              <a:pPr/>
              <a:t>63</a:t>
            </a:fld>
            <a:endParaRPr lang="en-US" altLang="en-US" sz="120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0489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CDFC623C-9458-4ACA-B038-25B25B5D982D}" type="slidenum">
              <a:rPr lang="en-US" altLang="en-US" sz="1200" smtClean="0"/>
              <a:pPr/>
              <a:t>64</a:t>
            </a:fld>
            <a:endParaRPr lang="en-US" altLang="en-US" sz="1200"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327171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E2DB9B3B-41B1-46B9-84F5-7DBE8AAB44A5}" type="slidenum">
              <a:rPr lang="en-US" altLang="en-US" sz="1200" smtClean="0"/>
              <a:pPr/>
              <a:t>65</a:t>
            </a:fld>
            <a:endParaRPr lang="en-US" altLang="en-US" sz="120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845551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BABF6063-CF1F-4591-A3BA-6C1081AA5769}" type="slidenum">
              <a:rPr lang="en-US" altLang="en-US" sz="1200" smtClean="0"/>
              <a:pPr/>
              <a:t>67</a:t>
            </a:fld>
            <a:endParaRPr lang="en-US" altLang="en-US" sz="1200"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385869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8C97079A-4F77-40F1-AA3A-FA52A352AFCD}" type="slidenum">
              <a:rPr lang="en-US" altLang="en-US" sz="1200" smtClean="0"/>
              <a:pPr/>
              <a:t>69</a:t>
            </a:fld>
            <a:endParaRPr lang="en-US" altLang="en-US" sz="1200"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413861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71</a:t>
            </a:fld>
            <a:endParaRPr lang="en-US"/>
          </a:p>
        </p:txBody>
      </p:sp>
    </p:spTree>
    <p:extLst>
      <p:ext uri="{BB962C8B-B14F-4D97-AF65-F5344CB8AC3E}">
        <p14:creationId xmlns:p14="http://schemas.microsoft.com/office/powerpoint/2010/main" val="3245752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4B41695F-6D00-492F-8D3F-B8E8BE784CB0}" type="slidenum">
              <a:rPr lang="en-US" altLang="en-US" sz="1200" smtClean="0"/>
              <a:pPr/>
              <a:t>7</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92355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014F46B1-F9A9-410F-9029-A720E06652CC}" type="slidenum">
              <a:rPr lang="en-US" altLang="en-US" sz="1200" smtClean="0"/>
              <a:pPr/>
              <a:t>8</a:t>
            </a:fld>
            <a:endParaRPr lang="en-US" alt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3794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5470417D-7911-44BE-AA59-BDB9344BE4CE}" type="slidenum">
              <a:rPr lang="en-US" altLang="en-US" sz="1200" smtClean="0"/>
              <a:pPr/>
              <a:t>9</a:t>
            </a:fld>
            <a:endParaRPr lang="en-US" altLang="en-US" sz="120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68792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3A5865F-247A-4E1F-8A5A-FF508D313208}" type="slidenum">
              <a:rPr lang="en-US" altLang="en-US" sz="1200" smtClean="0"/>
              <a:pPr/>
              <a:t>10</a:t>
            </a:fld>
            <a:endParaRPr lang="en-US" altLang="en-US" sz="120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1512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0550607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92664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2015 Pearson. All rights reserved.</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ltLang="en-US"/>
              <a:t>1-</a:t>
            </a:r>
            <a:fld id="{565ADB0D-9D40-49AE-9C5A-1E922A6088BD}" type="slidenum">
              <a:rPr lang="en-US" altLang="en-US"/>
              <a:pPr>
                <a:defRPr/>
              </a:pPr>
              <a:t>‹#›</a:t>
            </a:fld>
            <a:endParaRPr lang="en-US" altLang="en-US"/>
          </a:p>
        </p:txBody>
      </p:sp>
    </p:spTree>
    <p:extLst>
      <p:ext uri="{BB962C8B-B14F-4D97-AF65-F5344CB8AC3E}">
        <p14:creationId xmlns:p14="http://schemas.microsoft.com/office/powerpoint/2010/main" val="99012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1"/>
            <a:ext cx="8229600" cy="64049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
        <p:nvSpPr>
          <p:cNvPr id="3" name="Content Placeholder 2"/>
          <p:cNvSpPr>
            <a:spLocks noGrp="1"/>
          </p:cNvSpPr>
          <p:nvPr>
            <p:ph sz="quarter" idx="13"/>
          </p:nvPr>
        </p:nvSpPr>
        <p:spPr>
          <a:xfrm>
            <a:off x="457200" y="2717800"/>
            <a:ext cx="8229600" cy="6270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14"/>
          </p:nvPr>
        </p:nvSpPr>
        <p:spPr>
          <a:xfrm>
            <a:off x="457200" y="3822700"/>
            <a:ext cx="8229600" cy="7826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746554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1"/>
            <a:ext cx="8229600" cy="64049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
        <p:nvSpPr>
          <p:cNvPr id="3" name="Content Placeholder 2"/>
          <p:cNvSpPr>
            <a:spLocks noGrp="1"/>
          </p:cNvSpPr>
          <p:nvPr>
            <p:ph sz="quarter" idx="13"/>
          </p:nvPr>
        </p:nvSpPr>
        <p:spPr>
          <a:xfrm>
            <a:off x="457200" y="2717800"/>
            <a:ext cx="8229600" cy="6270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14"/>
          </p:nvPr>
        </p:nvSpPr>
        <p:spPr>
          <a:xfrm>
            <a:off x="457200" y="3822700"/>
            <a:ext cx="8229600" cy="7826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15"/>
          </p:nvPr>
        </p:nvSpPr>
        <p:spPr>
          <a:xfrm>
            <a:off x="457200" y="4918075"/>
            <a:ext cx="8229600" cy="8810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36139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Content Placeholder 6"/>
          <p:cNvSpPr>
            <a:spLocks noGrp="1"/>
          </p:cNvSpPr>
          <p:nvPr>
            <p:ph sz="quarter" idx="13"/>
          </p:nvPr>
        </p:nvSpPr>
        <p:spPr>
          <a:xfrm>
            <a:off x="457200" y="1738313"/>
            <a:ext cx="8232775" cy="21986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4"/>
          </p:nvPr>
        </p:nvSpPr>
        <p:spPr>
          <a:xfrm>
            <a:off x="457200" y="4241800"/>
            <a:ext cx="8232775" cy="16398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extLst>
      <p:ext uri="{BB962C8B-B14F-4D97-AF65-F5344CB8AC3E}">
        <p14:creationId xmlns:p14="http://schemas.microsoft.com/office/powerpoint/2010/main" val="270869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239963" y="6483350"/>
            <a:ext cx="6446837" cy="312738"/>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5751713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thOb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Content Placeholder 6"/>
          <p:cNvSpPr>
            <a:spLocks noGrp="1"/>
          </p:cNvSpPr>
          <p:nvPr>
            <p:ph sz="quarter" idx="13"/>
          </p:nvPr>
        </p:nvSpPr>
        <p:spPr>
          <a:xfrm>
            <a:off x="457200" y="1779588"/>
            <a:ext cx="8291513" cy="1852612"/>
          </a:xfrm>
        </p:spPr>
        <p:txBody>
          <a:bodyPr/>
          <a:lstStyle/>
          <a:p>
            <a:pPr lvl="0"/>
            <a:endParaRPr lang="en-US" dirty="0"/>
          </a:p>
        </p:txBody>
      </p:sp>
      <p:sp>
        <p:nvSpPr>
          <p:cNvPr id="9" name="Content Placeholder 8"/>
          <p:cNvSpPr>
            <a:spLocks noGrp="1"/>
          </p:cNvSpPr>
          <p:nvPr>
            <p:ph sz="quarter" idx="14"/>
          </p:nvPr>
        </p:nvSpPr>
        <p:spPr>
          <a:xfrm>
            <a:off x="457200" y="3962400"/>
            <a:ext cx="8366125" cy="1227138"/>
          </a:xfrm>
        </p:spPr>
        <p:txBody>
          <a:bodyPr/>
          <a:lstStyle/>
          <a:p>
            <a:pPr lvl="0"/>
            <a:endParaRPr lang="en-US" dirty="0"/>
          </a:p>
        </p:txBody>
      </p:sp>
      <p:sp>
        <p:nvSpPr>
          <p:cNvPr id="11" name="Content Placeholder 10"/>
          <p:cNvSpPr>
            <a:spLocks noGrp="1"/>
          </p:cNvSpPr>
          <p:nvPr>
            <p:ph sz="quarter" idx="15"/>
          </p:nvPr>
        </p:nvSpPr>
        <p:spPr>
          <a:xfrm>
            <a:off x="5387975" y="4300538"/>
            <a:ext cx="658813" cy="519112"/>
          </a:xfrm>
        </p:spPr>
        <p:txBody>
          <a:bodyPr/>
          <a:lstStyle/>
          <a:p>
            <a:pPr lvl="0"/>
            <a:endParaRPr lang="en-US" dirty="0"/>
          </a:p>
        </p:txBody>
      </p:sp>
      <p:sp>
        <p:nvSpPr>
          <p:cNvPr id="13" name="Content Placeholder 12"/>
          <p:cNvSpPr>
            <a:spLocks noGrp="1"/>
          </p:cNvSpPr>
          <p:nvPr>
            <p:ph sz="quarter" idx="16"/>
          </p:nvPr>
        </p:nvSpPr>
        <p:spPr>
          <a:xfrm>
            <a:off x="457200" y="5494338"/>
            <a:ext cx="8366125" cy="454025"/>
          </a:xfrm>
        </p:spPr>
        <p:txBody>
          <a:bodyPr/>
          <a:lstStyle/>
          <a:p>
            <a:pPr lvl="0"/>
            <a:endParaRPr lang="en-US" dirty="0"/>
          </a:p>
        </p:txBody>
      </p:sp>
      <p:sp>
        <p:nvSpPr>
          <p:cNvPr id="12"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sz="1200" dirty="0" smtClean="0"/>
          </a:p>
        </p:txBody>
      </p:sp>
    </p:spTree>
    <p:extLst>
      <p:ext uri="{BB962C8B-B14F-4D97-AF65-F5344CB8AC3E}">
        <p14:creationId xmlns:p14="http://schemas.microsoft.com/office/powerpoint/2010/main" val="38633792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6" r:id="rId2"/>
    <p:sldLayoutId id="2147483669" r:id="rId3"/>
    <p:sldLayoutId id="2147483664" r:id="rId4"/>
    <p:sldLayoutId id="2147483654" r:id="rId5"/>
    <p:sldLayoutId id="2147483655" r:id="rId6"/>
    <p:sldLayoutId id="2147483657" r:id="rId7"/>
    <p:sldLayoutId id="2147483660" r:id="rId8"/>
    <p:sldLayoutId id="2147483662" r:id="rId9"/>
    <p:sldLayoutId id="2147483663" r:id="rId10"/>
    <p:sldLayoutId id="2147483665" r:id="rId11"/>
    <p:sldLayoutId id="2147483668" r:id="rId12"/>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23.wmf"/><Relationship Id="rId4" Type="http://schemas.openxmlformats.org/officeDocument/2006/relationships/oleObject" Target="../embeddings/oleObject4.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23.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7.bin"/><Relationship Id="rId4" Type="http://schemas.openxmlformats.org/officeDocument/2006/relationships/image" Target="../media/image3.wmf"/></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25.wmf"/><Relationship Id="rId4" Type="http://schemas.openxmlformats.org/officeDocument/2006/relationships/oleObject" Target="../embeddings/oleObject8.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0"/>
            <a:ext cx="8229600" cy="1029513"/>
          </a:xfrm>
          <a:prstGeom prst="rect">
            <a:avLst/>
          </a:prstGeom>
          <a:noFill/>
          <a:ln>
            <a:noFill/>
          </a:ln>
        </p:spPr>
        <p:txBody>
          <a:bodyPr lIns="0" tIns="0" rIns="0" bIns="0" anchor="b" anchorCtr="0">
            <a:noAutofit/>
          </a:bodyPr>
          <a:lstStyle/>
          <a:p>
            <a:pPr lvl="0">
              <a:buSzPct val="25000"/>
            </a:pPr>
            <a:r>
              <a:rPr lang="en-US"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Text Placeholder 2"/>
          <p:cNvSpPr txBox="1">
            <a:spLocks noGrp="1"/>
          </p:cNvSpPr>
          <p:nvPr>
            <p:ph type="body" idx="1"/>
          </p:nvPr>
        </p:nvSpPr>
        <p:spPr>
          <a:xfrm>
            <a:off x="457200" y="1368879"/>
            <a:ext cx="8229600" cy="3646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smtClean="0"/>
              <a:t>Eleventh</a:t>
            </a:r>
            <a:r>
              <a:rPr lang="en-US" sz="2000" b="0" i="0" u="none" strike="noStrike" cap="none" dirty="0" smtClean="0">
                <a:solidFill>
                  <a:srgbClr val="007FA3"/>
                </a:solidFill>
                <a:ea typeface="Arial"/>
                <a:cs typeface="Arial"/>
                <a:sym typeface="Arial"/>
              </a:rPr>
              <a:t> Edition</a:t>
            </a:r>
            <a:endParaRPr lang="en-US" sz="2000" b="0" i="0" u="none" strike="noStrike" cap="none" dirty="0">
              <a:solidFill>
                <a:srgbClr val="007FA3"/>
              </a:solidFill>
              <a:ea typeface="Arial"/>
              <a:cs typeface="Arial"/>
              <a:sym typeface="Arial"/>
            </a:endParaRPr>
          </a:p>
        </p:txBody>
      </p:sp>
      <p:sp>
        <p:nvSpPr>
          <p:cNvPr id="198" name="Text Placeholder 3"/>
          <p:cNvSpPr txBox="1">
            <a:spLocks noGrp="1"/>
          </p:cNvSpPr>
          <p:nvPr>
            <p:ph type="body" idx="2"/>
          </p:nvPr>
        </p:nvSpPr>
        <p:spPr>
          <a:xfrm>
            <a:off x="5029200" y="1914524"/>
            <a:ext cx="3657600" cy="1285874"/>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smtClean="0"/>
              <a:t>13</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76600"/>
            <a:ext cx="3657600" cy="2925763"/>
          </a:xfrm>
          <a:prstGeom prst="rect">
            <a:avLst/>
          </a:prstGeom>
          <a:noFill/>
          <a:ln>
            <a:noFill/>
          </a:ln>
        </p:spPr>
        <p:txBody>
          <a:bodyPr lIns="0" tIns="0" rIns="0" bIns="0" anchor="t" anchorCtr="0">
            <a:noAutofit/>
          </a:bodyPr>
          <a:lstStyle/>
          <a:p>
            <a:pPr eaLnBrk="1" hangingPunct="1"/>
            <a:r>
              <a:rPr lang="en-US" altLang="en-US" dirty="0"/>
              <a:t>Concurrency</a:t>
            </a:r>
          </a:p>
        </p:txBody>
      </p:sp>
      <p:pic>
        <p:nvPicPr>
          <p:cNvPr id="3" name="Picture 5" descr="Front Cover: Concepts of Programming Languages Eleventh Edition by Sebes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71" y="1869790"/>
            <a:ext cx="3543856" cy="4377307"/>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2016, 2013, 2010 Pearson </a:t>
            </a:r>
            <a:r>
              <a:rPr lang="en-US" altLang="en-US" sz="1200" dirty="0">
                <a:latin typeface="Verdana"/>
                <a:ea typeface="Verdana" panose="020B0604030504040204" pitchFamily="34" charset="0"/>
                <a:cs typeface="Verdana" panose="020B0604030504040204" pitchFamily="34" charset="0"/>
              </a:rPr>
              <a:t>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Tree>
    <p:extLst>
      <p:ext uri="{BB962C8B-B14F-4D97-AF65-F5344CB8AC3E}">
        <p14:creationId xmlns:p14="http://schemas.microsoft.com/office/powerpoint/2010/main" val="2066656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itle 1"/>
          <p:cNvSpPr>
            <a:spLocks noGrp="1" noChangeArrowheads="1"/>
          </p:cNvSpPr>
          <p:nvPr>
            <p:ph type="title"/>
          </p:nvPr>
        </p:nvSpPr>
        <p:spPr/>
        <p:txBody>
          <a:bodyPr/>
          <a:lstStyle/>
          <a:p>
            <a:pPr eaLnBrk="1" hangingPunct="1"/>
            <a:r>
              <a:rPr lang="en-US" altLang="en-US" dirty="0" smtClean="0"/>
              <a:t>Task Synchronization</a:t>
            </a:r>
          </a:p>
        </p:txBody>
      </p:sp>
      <p:sp>
        <p:nvSpPr>
          <p:cNvPr id="20485" name="Content Placeholder 2"/>
          <p:cNvSpPr>
            <a:spLocks noGrp="1" noChangeArrowheads="1"/>
          </p:cNvSpPr>
          <p:nvPr>
            <p:ph type="body" idx="1"/>
          </p:nvPr>
        </p:nvSpPr>
        <p:spPr>
          <a:xfrm>
            <a:off x="457200" y="1600200"/>
            <a:ext cx="8229600" cy="4486276"/>
          </a:xfrm>
        </p:spPr>
        <p:txBody>
          <a:bodyPr/>
          <a:lstStyle/>
          <a:p>
            <a:pPr eaLnBrk="1" hangingPunct="1"/>
            <a:r>
              <a:rPr lang="en-US" altLang="en-US" dirty="0" smtClean="0"/>
              <a:t>A mechanism that controls the order in which tasks execute</a:t>
            </a:r>
          </a:p>
          <a:p>
            <a:pPr eaLnBrk="1" hangingPunct="1"/>
            <a:r>
              <a:rPr lang="en-US" altLang="en-US" dirty="0" smtClean="0"/>
              <a:t>Two kinds of synchronization</a:t>
            </a:r>
          </a:p>
          <a:p>
            <a:pPr lvl="1" eaLnBrk="1" hangingPunct="1"/>
            <a:r>
              <a:rPr lang="en-US" altLang="en-US" b="1" dirty="0" smtClean="0"/>
              <a:t>Cooperation</a:t>
            </a:r>
            <a:r>
              <a:rPr lang="en-US" altLang="en-US" dirty="0" smtClean="0"/>
              <a:t> synchronization</a:t>
            </a:r>
          </a:p>
          <a:p>
            <a:pPr lvl="1" eaLnBrk="1" hangingPunct="1"/>
            <a:r>
              <a:rPr lang="en-US" altLang="en-US" b="1" dirty="0" smtClean="0"/>
              <a:t>Competition</a:t>
            </a:r>
            <a:r>
              <a:rPr lang="en-US" altLang="en-US" dirty="0" smtClean="0"/>
              <a:t> synchronization</a:t>
            </a:r>
          </a:p>
          <a:p>
            <a:pPr eaLnBrk="1" hangingPunct="1"/>
            <a:r>
              <a:rPr lang="en-US" altLang="en-US" dirty="0" smtClean="0"/>
              <a:t>Task communication is necessary for synchronization, provided by:</a:t>
            </a:r>
          </a:p>
          <a:p>
            <a:pPr lvl="1"/>
            <a:r>
              <a:rPr lang="en-US" altLang="en-US" dirty="0"/>
              <a:t>Shared nonlocal </a:t>
            </a:r>
            <a:r>
              <a:rPr lang="en-US" altLang="en-US" dirty="0" smtClean="0"/>
              <a:t>variables</a:t>
            </a:r>
          </a:p>
          <a:p>
            <a:pPr lvl="1"/>
            <a:r>
              <a:rPr lang="en-US" altLang="en-US" dirty="0" smtClean="0"/>
              <a:t>Parameters</a:t>
            </a:r>
          </a:p>
          <a:p>
            <a:pPr lvl="1"/>
            <a:r>
              <a:rPr lang="en-US" altLang="en-US" dirty="0"/>
              <a:t>Message </a:t>
            </a:r>
            <a:r>
              <a:rPr lang="en-US" altLang="en-US" dirty="0" smtClean="0"/>
              <a:t>passing</a:t>
            </a:r>
          </a:p>
        </p:txBody>
      </p:sp>
    </p:spTree>
    <p:extLst>
      <p:ext uri="{BB962C8B-B14F-4D97-AF65-F5344CB8AC3E}">
        <p14:creationId xmlns:p14="http://schemas.microsoft.com/office/powerpoint/2010/main" val="2118672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itle 1"/>
          <p:cNvSpPr>
            <a:spLocks noGrp="1" noChangeArrowheads="1"/>
          </p:cNvSpPr>
          <p:nvPr>
            <p:ph type="title"/>
          </p:nvPr>
        </p:nvSpPr>
        <p:spPr/>
        <p:txBody>
          <a:bodyPr/>
          <a:lstStyle/>
          <a:p>
            <a:pPr eaLnBrk="1" hangingPunct="1"/>
            <a:r>
              <a:rPr lang="en-US" altLang="en-US" dirty="0" smtClean="0"/>
              <a:t>Kinds of synchronization</a:t>
            </a:r>
          </a:p>
        </p:txBody>
      </p:sp>
      <p:sp>
        <p:nvSpPr>
          <p:cNvPr id="22533" name="Content Placeholder 2"/>
          <p:cNvSpPr>
            <a:spLocks noGrp="1" noChangeArrowheads="1"/>
          </p:cNvSpPr>
          <p:nvPr>
            <p:ph type="body" idx="1"/>
          </p:nvPr>
        </p:nvSpPr>
        <p:spPr>
          <a:xfrm>
            <a:off x="457200" y="1295400"/>
            <a:ext cx="8153400" cy="4495800"/>
          </a:xfrm>
        </p:spPr>
        <p:txBody>
          <a:bodyPr/>
          <a:lstStyle/>
          <a:p>
            <a:pPr eaLnBrk="1" hangingPunct="1"/>
            <a:r>
              <a:rPr lang="en-US" altLang="en-US" b="1" dirty="0" smtClean="0"/>
              <a:t>Cooperation</a:t>
            </a:r>
            <a:r>
              <a:rPr lang="en-US" altLang="en-US" dirty="0" smtClean="0"/>
              <a:t>: Task A must wait for task B to complete some specific activity before task A can continue its execution, e.g., the producer-consumer problem</a:t>
            </a:r>
          </a:p>
          <a:p>
            <a:pPr eaLnBrk="1" hangingPunct="1"/>
            <a:r>
              <a:rPr lang="en-US" altLang="en-US" b="1" dirty="0" smtClean="0"/>
              <a:t>Competition</a:t>
            </a:r>
            <a:r>
              <a:rPr lang="en-US" altLang="en-US" dirty="0" smtClean="0"/>
              <a:t>: Two or more tasks must use some resource that cannot be simultaneously used, e.g., a shared counter</a:t>
            </a:r>
          </a:p>
          <a:p>
            <a:pPr lvl="1" eaLnBrk="1" hangingPunct="1"/>
            <a:r>
              <a:rPr lang="en-US" altLang="en-US" dirty="0" smtClean="0"/>
              <a:t>Competition is usually provided by mutually exclusive access  (approaches are discussed later)</a:t>
            </a:r>
          </a:p>
        </p:txBody>
      </p:sp>
    </p:spTree>
    <p:extLst>
      <p:ext uri="{BB962C8B-B14F-4D97-AF65-F5344CB8AC3E}">
        <p14:creationId xmlns:p14="http://schemas.microsoft.com/office/powerpoint/2010/main" val="3247118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1"/>
          <p:cNvSpPr>
            <a:spLocks noGrp="1" noChangeArrowheads="1"/>
          </p:cNvSpPr>
          <p:nvPr>
            <p:ph type="title"/>
          </p:nvPr>
        </p:nvSpPr>
        <p:spPr/>
        <p:txBody>
          <a:bodyPr/>
          <a:lstStyle/>
          <a:p>
            <a:pPr eaLnBrk="1" hangingPunct="1"/>
            <a:r>
              <a:rPr lang="en-US" altLang="en-US" dirty="0" smtClean="0"/>
              <a:t>Need for Competition Synchronization</a:t>
            </a:r>
          </a:p>
        </p:txBody>
      </p:sp>
      <p:graphicFrame>
        <p:nvGraphicFramePr>
          <p:cNvPr id="3" name="Object 2" descr="Task A. Total = Total + 1. Task B. Total = 2 times total."/>
          <p:cNvGraphicFramePr>
            <a:graphicFrameLocks noChangeAspect="1"/>
          </p:cNvGraphicFramePr>
          <p:nvPr>
            <p:extLst>
              <p:ext uri="{D42A27DB-BD31-4B8C-83A1-F6EECF244321}">
                <p14:modId xmlns:p14="http://schemas.microsoft.com/office/powerpoint/2010/main" val="1281649822"/>
              </p:ext>
            </p:extLst>
          </p:nvPr>
        </p:nvGraphicFramePr>
        <p:xfrm>
          <a:off x="758825" y="1585913"/>
          <a:ext cx="4356100" cy="812800"/>
        </p:xfrm>
        <a:graphic>
          <a:graphicData uri="http://schemas.openxmlformats.org/presentationml/2006/ole">
            <mc:AlternateContent xmlns:mc="http://schemas.openxmlformats.org/markup-compatibility/2006">
              <mc:Choice xmlns:v="urn:schemas-microsoft-com:vml" Requires="v">
                <p:oleObj spid="_x0000_s30836" name="Equation" r:id="rId4" imgW="4356000" imgH="812520" progId="Equation.DSMT4">
                  <p:embed/>
                </p:oleObj>
              </mc:Choice>
              <mc:Fallback>
                <p:oleObj name="Equation" r:id="rId4" imgW="4356000" imgH="812520" progId="Equation.DSMT4">
                  <p:embed/>
                  <p:pic>
                    <p:nvPicPr>
                      <p:cNvPr id="0" name=""/>
                      <p:cNvPicPr/>
                      <p:nvPr/>
                    </p:nvPicPr>
                    <p:blipFill>
                      <a:blip r:embed="rId5"/>
                      <a:stretch>
                        <a:fillRect/>
                      </a:stretch>
                    </p:blipFill>
                    <p:spPr>
                      <a:xfrm>
                        <a:off x="758825" y="1585913"/>
                        <a:ext cx="4356100" cy="812800"/>
                      </a:xfrm>
                      <a:prstGeom prst="rect">
                        <a:avLst/>
                      </a:prstGeom>
                    </p:spPr>
                  </p:pic>
                </p:oleObj>
              </mc:Fallback>
            </mc:AlternateContent>
          </a:graphicData>
        </a:graphic>
      </p:graphicFrame>
      <p:pic>
        <p:nvPicPr>
          <p:cNvPr id="24581" name="Picture 3" descr="A timeline of the need for competition synchronization. The diagram consists of three horizontal lines and a Ray, all placed in parallel, with the Ray at the bottom. The lines are labeled as Value of Total, Task A, and Task B, and the ray is labeled as, Time. The line, Value of total, has the value 3 at the beginning and value 4 and value 6, one after the other, towards the end. The line of Task A has three points, Fetch total, Add 1, and Store Total, all marked in almost equal distance, where Store Total lies just in position of value 4 of the line, Value of Total. The line of Task B again has three points, Fetch Total, Multiply by 2, and Store total, all lies some space after the respective points on line of Task B and with Store Total in position of value 6 of the line, Value of Tota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616414"/>
            <a:ext cx="7000875" cy="2857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4"/>
          <p:cNvSpPr>
            <a:spLocks noGrp="1"/>
          </p:cNvSpPr>
          <p:nvPr>
            <p:ph type="body" idx="1"/>
          </p:nvPr>
        </p:nvSpPr>
        <p:spPr>
          <a:xfrm>
            <a:off x="457200" y="5545138"/>
            <a:ext cx="8229600" cy="808037"/>
          </a:xfrm>
        </p:spPr>
        <p:txBody>
          <a:bodyPr/>
          <a:lstStyle/>
          <a:p>
            <a:pPr lvl="1"/>
            <a:r>
              <a:rPr lang="en-US" altLang="en-US" dirty="0" smtClean="0">
                <a:solidFill>
                  <a:schemeClr val="bg2"/>
                </a:solidFill>
              </a:rPr>
              <a:t>Depending </a:t>
            </a:r>
            <a:r>
              <a:rPr lang="en-US" altLang="en-US" dirty="0">
                <a:solidFill>
                  <a:schemeClr val="bg2"/>
                </a:solidFill>
              </a:rPr>
              <a:t>on order, there could be four different </a:t>
            </a:r>
            <a:r>
              <a:rPr lang="en-US" altLang="en-US" dirty="0" smtClean="0">
                <a:solidFill>
                  <a:schemeClr val="bg2"/>
                </a:solidFill>
              </a:rPr>
              <a:t>results</a:t>
            </a:r>
            <a:endParaRPr lang="en-US" altLang="en-US" dirty="0">
              <a:solidFill>
                <a:schemeClr val="bg2"/>
              </a:solidFill>
            </a:endParaRPr>
          </a:p>
        </p:txBody>
      </p:sp>
    </p:spTree>
    <p:extLst>
      <p:ext uri="{BB962C8B-B14F-4D97-AF65-F5344CB8AC3E}">
        <p14:creationId xmlns:p14="http://schemas.microsoft.com/office/powerpoint/2010/main" val="3690619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itle 1"/>
          <p:cNvSpPr>
            <a:spLocks noGrp="1" noChangeArrowheads="1"/>
          </p:cNvSpPr>
          <p:nvPr>
            <p:ph type="title"/>
          </p:nvPr>
        </p:nvSpPr>
        <p:spPr/>
        <p:txBody>
          <a:bodyPr/>
          <a:lstStyle/>
          <a:p>
            <a:pPr eaLnBrk="1" hangingPunct="1"/>
            <a:r>
              <a:rPr lang="en-US" altLang="en-US" dirty="0" smtClean="0"/>
              <a:t>Scheduler</a:t>
            </a:r>
          </a:p>
        </p:txBody>
      </p:sp>
      <p:sp>
        <p:nvSpPr>
          <p:cNvPr id="26629" name="Content Placeholder 2"/>
          <p:cNvSpPr>
            <a:spLocks noGrp="1" noChangeArrowheads="1"/>
          </p:cNvSpPr>
          <p:nvPr>
            <p:ph type="body" idx="1"/>
          </p:nvPr>
        </p:nvSpPr>
        <p:spPr>
          <a:xfrm>
            <a:off x="533400" y="1600200"/>
            <a:ext cx="8153400" cy="4267200"/>
          </a:xfrm>
        </p:spPr>
        <p:txBody>
          <a:bodyPr/>
          <a:lstStyle/>
          <a:p>
            <a:pPr eaLnBrk="1" hangingPunct="1"/>
            <a:r>
              <a:rPr lang="en-US" altLang="en-US" dirty="0" smtClean="0"/>
              <a:t>Providing synchronization requires a mechanism for delaying task execution</a:t>
            </a:r>
          </a:p>
          <a:p>
            <a:pPr eaLnBrk="1" hangingPunct="1"/>
            <a:r>
              <a:rPr lang="en-US" altLang="en-US" dirty="0" smtClean="0"/>
              <a:t>Task execution control is maintained by a program called the </a:t>
            </a:r>
            <a:r>
              <a:rPr lang="en-US" altLang="en-US" b="1" dirty="0" smtClean="0"/>
              <a:t>scheduler</a:t>
            </a:r>
            <a:r>
              <a:rPr lang="en-US" altLang="en-US" dirty="0" smtClean="0"/>
              <a:t>, which maps task execution onto available processors</a:t>
            </a:r>
          </a:p>
        </p:txBody>
      </p:sp>
    </p:spTree>
    <p:extLst>
      <p:ext uri="{BB962C8B-B14F-4D97-AF65-F5344CB8AC3E}">
        <p14:creationId xmlns:p14="http://schemas.microsoft.com/office/powerpoint/2010/main" val="3522849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itle 1"/>
          <p:cNvSpPr>
            <a:spLocks noGrp="1" noChangeArrowheads="1"/>
          </p:cNvSpPr>
          <p:nvPr>
            <p:ph type="title"/>
          </p:nvPr>
        </p:nvSpPr>
        <p:spPr/>
        <p:txBody>
          <a:bodyPr/>
          <a:lstStyle/>
          <a:p>
            <a:pPr eaLnBrk="1" hangingPunct="1"/>
            <a:r>
              <a:rPr lang="en-US" altLang="en-US" dirty="0" smtClean="0"/>
              <a:t>Task Execution States</a:t>
            </a:r>
          </a:p>
        </p:txBody>
      </p:sp>
      <p:sp>
        <p:nvSpPr>
          <p:cNvPr id="28677" name="Content Placeholder 2"/>
          <p:cNvSpPr>
            <a:spLocks noGrp="1" noChangeArrowheads="1"/>
          </p:cNvSpPr>
          <p:nvPr>
            <p:ph type="body" idx="1"/>
          </p:nvPr>
        </p:nvSpPr>
        <p:spPr>
          <a:xfrm>
            <a:off x="533400" y="1447800"/>
            <a:ext cx="7315200" cy="4495800"/>
          </a:xfrm>
        </p:spPr>
        <p:txBody>
          <a:bodyPr/>
          <a:lstStyle/>
          <a:p>
            <a:pPr eaLnBrk="1" hangingPunct="1"/>
            <a:r>
              <a:rPr lang="en-US" altLang="en-US" b="1" dirty="0" smtClean="0">
                <a:solidFill>
                  <a:schemeClr val="bg2"/>
                </a:solidFill>
              </a:rPr>
              <a:t>New</a:t>
            </a:r>
            <a:r>
              <a:rPr lang="en-US" altLang="en-US" dirty="0" smtClean="0"/>
              <a:t> - created but not yet started</a:t>
            </a:r>
          </a:p>
          <a:p>
            <a:pPr eaLnBrk="1" hangingPunct="1"/>
            <a:r>
              <a:rPr lang="en-US" altLang="en-US" b="1" dirty="0" smtClean="0">
                <a:solidFill>
                  <a:schemeClr val="bg2"/>
                </a:solidFill>
              </a:rPr>
              <a:t>Ready</a:t>
            </a:r>
            <a:r>
              <a:rPr lang="en-US" altLang="en-US" dirty="0" smtClean="0"/>
              <a:t> - ready to run but not currently running (no available processor)</a:t>
            </a:r>
          </a:p>
          <a:p>
            <a:pPr eaLnBrk="1" hangingPunct="1"/>
            <a:r>
              <a:rPr lang="en-US" altLang="en-US" b="1" dirty="0" smtClean="0">
                <a:solidFill>
                  <a:schemeClr val="bg2"/>
                </a:solidFill>
              </a:rPr>
              <a:t>Running</a:t>
            </a:r>
            <a:r>
              <a:rPr lang="en-US" altLang="en-US" dirty="0" smtClean="0"/>
              <a:t> </a:t>
            </a:r>
          </a:p>
          <a:p>
            <a:pPr eaLnBrk="1" hangingPunct="1"/>
            <a:r>
              <a:rPr lang="en-US" altLang="en-US" b="1" dirty="0" smtClean="0">
                <a:solidFill>
                  <a:schemeClr val="bg2"/>
                </a:solidFill>
              </a:rPr>
              <a:t>Blocked</a:t>
            </a:r>
            <a:r>
              <a:rPr lang="en-US" altLang="en-US" dirty="0" smtClean="0"/>
              <a:t> - has been running, but cannot now continue (usually waiting for some event to occur)</a:t>
            </a:r>
          </a:p>
          <a:p>
            <a:pPr eaLnBrk="1" hangingPunct="1"/>
            <a:r>
              <a:rPr lang="en-US" altLang="en-US" b="1" dirty="0" smtClean="0">
                <a:solidFill>
                  <a:schemeClr val="bg2"/>
                </a:solidFill>
              </a:rPr>
              <a:t>Dead</a:t>
            </a:r>
            <a:r>
              <a:rPr lang="en-US" altLang="en-US" dirty="0" smtClean="0"/>
              <a:t> - no longer active in any sense</a:t>
            </a:r>
          </a:p>
        </p:txBody>
      </p:sp>
    </p:spTree>
    <p:extLst>
      <p:ext uri="{BB962C8B-B14F-4D97-AF65-F5344CB8AC3E}">
        <p14:creationId xmlns:p14="http://schemas.microsoft.com/office/powerpoint/2010/main" val="219256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itle 1"/>
          <p:cNvSpPr>
            <a:spLocks noGrp="1" noChangeArrowheads="1"/>
          </p:cNvSpPr>
          <p:nvPr>
            <p:ph type="title"/>
          </p:nvPr>
        </p:nvSpPr>
        <p:spPr/>
        <p:txBody>
          <a:bodyPr/>
          <a:lstStyle/>
          <a:p>
            <a:pPr eaLnBrk="1" hangingPunct="1"/>
            <a:r>
              <a:rPr lang="en-US" altLang="en-US" dirty="0" smtClean="0"/>
              <a:t>Liveness and Deadlock</a:t>
            </a:r>
          </a:p>
        </p:txBody>
      </p:sp>
      <p:sp>
        <p:nvSpPr>
          <p:cNvPr id="31749" name="Content Placeholder 2"/>
          <p:cNvSpPr>
            <a:spLocks noGrp="1" noChangeArrowheads="1"/>
          </p:cNvSpPr>
          <p:nvPr>
            <p:ph type="body" idx="1"/>
          </p:nvPr>
        </p:nvSpPr>
        <p:spPr/>
        <p:txBody>
          <a:bodyPr/>
          <a:lstStyle/>
          <a:p>
            <a:pPr eaLnBrk="1" hangingPunct="1"/>
            <a:r>
              <a:rPr lang="en-US" altLang="en-US" b="1" dirty="0" smtClean="0"/>
              <a:t>Liveness</a:t>
            </a:r>
            <a:r>
              <a:rPr lang="en-US" altLang="en-US" dirty="0" smtClean="0"/>
              <a:t> is a characteristic that a program unit may or may not have</a:t>
            </a:r>
          </a:p>
          <a:p>
            <a:pPr lvl="1"/>
            <a:r>
              <a:rPr lang="en-US" altLang="en-US" dirty="0"/>
              <a:t>In sequential code, it means the unit </a:t>
            </a:r>
            <a:r>
              <a:rPr lang="en-US" altLang="en-US" dirty="0" smtClean="0"/>
              <a:t>will </a:t>
            </a:r>
            <a:r>
              <a:rPr lang="en-US" altLang="en-US" dirty="0"/>
              <a:t>eventually complete its </a:t>
            </a:r>
            <a:r>
              <a:rPr lang="en-US" altLang="en-US" dirty="0" smtClean="0"/>
              <a:t>execution</a:t>
            </a:r>
          </a:p>
          <a:p>
            <a:pPr eaLnBrk="1" hangingPunct="1"/>
            <a:r>
              <a:rPr lang="en-US" altLang="en-US" dirty="0" smtClean="0"/>
              <a:t>In a concurrent environment, a task can easily lose its liveness</a:t>
            </a:r>
          </a:p>
          <a:p>
            <a:pPr eaLnBrk="1" hangingPunct="1"/>
            <a:r>
              <a:rPr lang="en-US" altLang="en-US" dirty="0" smtClean="0"/>
              <a:t>If all tasks in a concurrent environment lose their liveness, it is called </a:t>
            </a:r>
            <a:r>
              <a:rPr lang="en-US" altLang="en-US" b="1" dirty="0" smtClean="0"/>
              <a:t>deadlock</a:t>
            </a:r>
          </a:p>
        </p:txBody>
      </p:sp>
    </p:spTree>
    <p:extLst>
      <p:ext uri="{BB962C8B-B14F-4D97-AF65-F5344CB8AC3E}">
        <p14:creationId xmlns:p14="http://schemas.microsoft.com/office/powerpoint/2010/main" val="786897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itle 1"/>
          <p:cNvSpPr>
            <a:spLocks noGrp="1" noChangeArrowheads="1"/>
          </p:cNvSpPr>
          <p:nvPr>
            <p:ph type="title"/>
          </p:nvPr>
        </p:nvSpPr>
        <p:spPr/>
        <p:txBody>
          <a:bodyPr/>
          <a:lstStyle/>
          <a:p>
            <a:pPr eaLnBrk="1" hangingPunct="1"/>
            <a:r>
              <a:rPr lang="en-US" altLang="en-US" dirty="0" smtClean="0"/>
              <a:t>Design Issues for Concurrency</a:t>
            </a:r>
          </a:p>
        </p:txBody>
      </p:sp>
      <p:sp>
        <p:nvSpPr>
          <p:cNvPr id="33797" name="Content Placeholder 2"/>
          <p:cNvSpPr>
            <a:spLocks noGrp="1" noChangeArrowheads="1"/>
          </p:cNvSpPr>
          <p:nvPr>
            <p:ph type="body" idx="1"/>
          </p:nvPr>
        </p:nvSpPr>
        <p:spPr>
          <a:xfrm>
            <a:off x="457200" y="1371600"/>
            <a:ext cx="8153400" cy="4572000"/>
          </a:xfrm>
        </p:spPr>
        <p:txBody>
          <a:bodyPr/>
          <a:lstStyle/>
          <a:p>
            <a:pPr eaLnBrk="1" hangingPunct="1"/>
            <a:r>
              <a:rPr lang="en-US" altLang="en-US" dirty="0" smtClean="0"/>
              <a:t>Competition and cooperation synchronization*</a:t>
            </a:r>
          </a:p>
          <a:p>
            <a:pPr eaLnBrk="1" hangingPunct="1"/>
            <a:r>
              <a:rPr lang="en-US" altLang="en-US" dirty="0" smtClean="0"/>
              <a:t>Controlling task scheduling</a:t>
            </a:r>
          </a:p>
          <a:p>
            <a:pPr eaLnBrk="1" hangingPunct="1"/>
            <a:r>
              <a:rPr lang="en-US" altLang="en-US" dirty="0" smtClean="0"/>
              <a:t>How can an application influence task scheduling</a:t>
            </a:r>
          </a:p>
          <a:p>
            <a:pPr eaLnBrk="1" hangingPunct="1"/>
            <a:r>
              <a:rPr lang="en-US" altLang="en-US" dirty="0" smtClean="0"/>
              <a:t>How and when tasks start and end execution</a:t>
            </a:r>
          </a:p>
          <a:p>
            <a:pPr eaLnBrk="1" hangingPunct="1"/>
            <a:r>
              <a:rPr lang="en-US" altLang="en-US" dirty="0" smtClean="0"/>
              <a:t>How and when are tasks created</a:t>
            </a:r>
          </a:p>
          <a:p>
            <a:pPr eaLnBrk="1" hangingPunct="1">
              <a:buFontTx/>
              <a:buNone/>
            </a:pPr>
            <a:r>
              <a:rPr lang="en-US" altLang="en-US" dirty="0" smtClean="0"/>
              <a:t>     * The most important issue</a:t>
            </a:r>
          </a:p>
        </p:txBody>
      </p:sp>
    </p:spTree>
    <p:extLst>
      <p:ext uri="{BB962C8B-B14F-4D97-AF65-F5344CB8AC3E}">
        <p14:creationId xmlns:p14="http://schemas.microsoft.com/office/powerpoint/2010/main" val="3460502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Methods of Providing Synchronization</a:t>
            </a:r>
            <a:endParaRPr lang="en-US" dirty="0"/>
          </a:p>
        </p:txBody>
      </p:sp>
      <p:sp>
        <p:nvSpPr>
          <p:cNvPr id="35845" name="Content Placeholder 2"/>
          <p:cNvSpPr>
            <a:spLocks noGrp="1" noChangeArrowheads="1"/>
          </p:cNvSpPr>
          <p:nvPr>
            <p:ph type="body" idx="1"/>
          </p:nvPr>
        </p:nvSpPr>
        <p:spPr/>
        <p:txBody>
          <a:bodyPr/>
          <a:lstStyle/>
          <a:p>
            <a:pPr eaLnBrk="1" hangingPunct="1"/>
            <a:r>
              <a:rPr lang="en-US" altLang="en-US" dirty="0" smtClean="0"/>
              <a:t>Semaphores</a:t>
            </a:r>
          </a:p>
          <a:p>
            <a:pPr eaLnBrk="1" hangingPunct="1"/>
            <a:r>
              <a:rPr lang="en-US" altLang="en-US" dirty="0" smtClean="0"/>
              <a:t>Monitors</a:t>
            </a:r>
          </a:p>
          <a:p>
            <a:pPr eaLnBrk="1" hangingPunct="1"/>
            <a:r>
              <a:rPr lang="en-US" altLang="en-US" dirty="0" smtClean="0"/>
              <a:t>Message Passing</a:t>
            </a:r>
          </a:p>
        </p:txBody>
      </p:sp>
    </p:spTree>
    <p:extLst>
      <p:ext uri="{BB962C8B-B14F-4D97-AF65-F5344CB8AC3E}">
        <p14:creationId xmlns:p14="http://schemas.microsoft.com/office/powerpoint/2010/main" val="1013003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itle 1"/>
          <p:cNvSpPr>
            <a:spLocks noGrp="1" noChangeArrowheads="1"/>
          </p:cNvSpPr>
          <p:nvPr>
            <p:ph type="title"/>
          </p:nvPr>
        </p:nvSpPr>
        <p:spPr/>
        <p:txBody>
          <a:bodyPr/>
          <a:lstStyle/>
          <a:p>
            <a:pPr eaLnBrk="1" hangingPunct="1"/>
            <a:r>
              <a:rPr lang="en-US" altLang="en-US" dirty="0" smtClean="0"/>
              <a:t>Semaphores </a:t>
            </a:r>
            <a:r>
              <a:rPr lang="en-US" altLang="en-US" sz="2000" b="0" dirty="0" smtClean="0"/>
              <a:t>(1 of 2)</a:t>
            </a:r>
          </a:p>
        </p:txBody>
      </p:sp>
      <p:sp>
        <p:nvSpPr>
          <p:cNvPr id="37893" name="Content Placeholder 2"/>
          <p:cNvSpPr>
            <a:spLocks noGrp="1" noChangeArrowheads="1"/>
          </p:cNvSpPr>
          <p:nvPr>
            <p:ph type="body" idx="1"/>
          </p:nvPr>
        </p:nvSpPr>
        <p:spPr>
          <a:xfrm>
            <a:off x="457200" y="1581150"/>
            <a:ext cx="8229600" cy="4572000"/>
          </a:xfrm>
        </p:spPr>
        <p:txBody>
          <a:bodyPr/>
          <a:lstStyle/>
          <a:p>
            <a:pPr eaLnBrk="1" hangingPunct="1"/>
            <a:r>
              <a:rPr lang="en-US" altLang="en-US" dirty="0" smtClean="0"/>
              <a:t>Dijkstra - 1965</a:t>
            </a:r>
          </a:p>
          <a:p>
            <a:pPr eaLnBrk="1" hangingPunct="1"/>
            <a:r>
              <a:rPr lang="en-US" altLang="en-US" dirty="0" smtClean="0"/>
              <a:t>A </a:t>
            </a:r>
            <a:r>
              <a:rPr lang="en-US" altLang="en-US" b="1" dirty="0" smtClean="0"/>
              <a:t>semaphore</a:t>
            </a:r>
            <a:r>
              <a:rPr lang="en-US" altLang="en-US" dirty="0" smtClean="0"/>
              <a:t> is a data structure consisting of a counter and a queue for storing task descriptors</a:t>
            </a:r>
          </a:p>
          <a:p>
            <a:pPr lvl="1" eaLnBrk="1" hangingPunct="1"/>
            <a:r>
              <a:rPr lang="en-US" altLang="en-US" dirty="0" smtClean="0"/>
              <a:t>A task descriptor is a data structure that stores all of the relevant information about the execution state of the task</a:t>
            </a:r>
          </a:p>
          <a:p>
            <a:pPr eaLnBrk="1" hangingPunct="1"/>
            <a:r>
              <a:rPr lang="en-US" altLang="en-US" dirty="0" smtClean="0"/>
              <a:t>Semaphores can be used to implement guards on the code that accesses shared data structures</a:t>
            </a:r>
          </a:p>
        </p:txBody>
      </p:sp>
    </p:spTree>
    <p:extLst>
      <p:ext uri="{BB962C8B-B14F-4D97-AF65-F5344CB8AC3E}">
        <p14:creationId xmlns:p14="http://schemas.microsoft.com/office/powerpoint/2010/main" val="2293953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smtClean="0"/>
              <a:t>Semaphores </a:t>
            </a:r>
            <a:r>
              <a:rPr lang="en-US" altLang="en-US" sz="2000" b="0" dirty="0" smtClean="0"/>
              <a:t>(2 </a:t>
            </a:r>
            <a:r>
              <a:rPr lang="en-US" altLang="en-US" sz="2000" b="0" dirty="0"/>
              <a:t>of 2)</a:t>
            </a:r>
            <a:endParaRPr lang="en-US" dirty="0"/>
          </a:p>
        </p:txBody>
      </p:sp>
      <p:sp>
        <p:nvSpPr>
          <p:cNvPr id="7" name="Content Placeholder 2"/>
          <p:cNvSpPr>
            <a:spLocks noGrp="1"/>
          </p:cNvSpPr>
          <p:nvPr>
            <p:ph type="body" idx="1"/>
          </p:nvPr>
        </p:nvSpPr>
        <p:spPr/>
        <p:txBody>
          <a:bodyPr/>
          <a:lstStyle/>
          <a:p>
            <a:pPr eaLnBrk="1" hangingPunct="1"/>
            <a:r>
              <a:rPr lang="en-US" altLang="en-US" dirty="0"/>
              <a:t>Semaphores have only two operations, </a:t>
            </a:r>
            <a:r>
              <a:rPr lang="en-US" altLang="en-US" b="1" dirty="0"/>
              <a:t>wait</a:t>
            </a:r>
            <a:r>
              <a:rPr lang="en-US" altLang="en-US" dirty="0"/>
              <a:t> and </a:t>
            </a:r>
            <a:r>
              <a:rPr lang="en-US" altLang="en-US" b="1" dirty="0"/>
              <a:t>release</a:t>
            </a:r>
            <a:r>
              <a:rPr lang="en-US" altLang="en-US" dirty="0"/>
              <a:t> (originally called </a:t>
            </a:r>
            <a:r>
              <a:rPr lang="en-US" altLang="en-US" b="1" dirty="0"/>
              <a:t>P</a:t>
            </a:r>
            <a:r>
              <a:rPr lang="en-US" altLang="en-US" dirty="0"/>
              <a:t> and </a:t>
            </a:r>
            <a:r>
              <a:rPr lang="en-US" altLang="en-US" b="1" dirty="0"/>
              <a:t>V</a:t>
            </a:r>
            <a:r>
              <a:rPr lang="en-US" altLang="en-US" dirty="0"/>
              <a:t> by Dijkstra)</a:t>
            </a:r>
          </a:p>
          <a:p>
            <a:pPr eaLnBrk="1" hangingPunct="1"/>
            <a:r>
              <a:rPr lang="en-US" altLang="en-US" dirty="0"/>
              <a:t>Semaphores can be used to provide both competition and cooperation </a:t>
            </a:r>
            <a:r>
              <a:rPr lang="en-US" altLang="en-US" dirty="0" smtClean="0"/>
              <a:t>synchronization</a:t>
            </a:r>
            <a:endParaRPr lang="en-US" altLang="en-US" dirty="0"/>
          </a:p>
        </p:txBody>
      </p:sp>
    </p:spTree>
    <p:extLst>
      <p:ext uri="{BB962C8B-B14F-4D97-AF65-F5344CB8AC3E}">
        <p14:creationId xmlns:p14="http://schemas.microsoft.com/office/powerpoint/2010/main" val="47384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 </a:t>
            </a:r>
            <a:r>
              <a:rPr lang="en-US" altLang="en-US" sz="2000" b="0" dirty="0"/>
              <a:t>(1 of 2)</a:t>
            </a:r>
            <a:endParaRPr lang="en-US" dirty="0"/>
          </a:p>
        </p:txBody>
      </p:sp>
      <p:sp>
        <p:nvSpPr>
          <p:cNvPr id="3" name="Content Placeholder 2"/>
          <p:cNvSpPr>
            <a:spLocks noGrp="1"/>
          </p:cNvSpPr>
          <p:nvPr>
            <p:ph type="body" idx="1"/>
          </p:nvPr>
        </p:nvSpPr>
        <p:spPr>
          <a:xfrm>
            <a:off x="457200" y="1600201"/>
            <a:ext cx="8229600" cy="3562349"/>
          </a:xfrm>
        </p:spPr>
        <p:txBody>
          <a:bodyPr/>
          <a:lstStyle/>
          <a:p>
            <a:pPr marL="0" indent="0">
              <a:buNone/>
            </a:pPr>
            <a:r>
              <a:rPr lang="en-US" altLang="en-US" b="1" dirty="0">
                <a:solidFill>
                  <a:schemeClr val="tx2"/>
                </a:solidFill>
              </a:rPr>
              <a:t>13.1 </a:t>
            </a:r>
            <a:r>
              <a:rPr lang="en-US" altLang="en-US" dirty="0"/>
              <a:t>Introduction</a:t>
            </a:r>
          </a:p>
          <a:p>
            <a:pPr marL="0" indent="0">
              <a:lnSpc>
                <a:spcPct val="90000"/>
              </a:lnSpc>
              <a:buNone/>
            </a:pPr>
            <a:r>
              <a:rPr lang="en-US" altLang="en-US" b="1" dirty="0">
                <a:solidFill>
                  <a:schemeClr val="tx2"/>
                </a:solidFill>
              </a:rPr>
              <a:t>13.2 </a:t>
            </a:r>
            <a:r>
              <a:rPr lang="en-US" altLang="en-US" dirty="0"/>
              <a:t>Introduction to Subprogram-Level Concurrency</a:t>
            </a:r>
          </a:p>
          <a:p>
            <a:pPr marL="0" indent="0">
              <a:lnSpc>
                <a:spcPct val="90000"/>
              </a:lnSpc>
              <a:buNone/>
            </a:pPr>
            <a:r>
              <a:rPr lang="en-US" altLang="en-US" b="1" dirty="0">
                <a:solidFill>
                  <a:schemeClr val="tx2"/>
                </a:solidFill>
              </a:rPr>
              <a:t>13.3 </a:t>
            </a:r>
            <a:r>
              <a:rPr lang="en-US" altLang="en-US" dirty="0"/>
              <a:t>Semaphores</a:t>
            </a:r>
          </a:p>
          <a:p>
            <a:pPr marL="0" indent="0">
              <a:lnSpc>
                <a:spcPct val="90000"/>
              </a:lnSpc>
              <a:buNone/>
            </a:pPr>
            <a:r>
              <a:rPr lang="en-US" altLang="en-US" b="1" dirty="0">
                <a:solidFill>
                  <a:schemeClr val="tx2"/>
                </a:solidFill>
              </a:rPr>
              <a:t>13.4 </a:t>
            </a:r>
            <a:r>
              <a:rPr lang="en-US" altLang="en-US" dirty="0"/>
              <a:t>Monitors</a:t>
            </a:r>
          </a:p>
          <a:p>
            <a:pPr marL="0" indent="0">
              <a:lnSpc>
                <a:spcPct val="90000"/>
              </a:lnSpc>
              <a:buNone/>
            </a:pPr>
            <a:r>
              <a:rPr lang="en-US" altLang="en-US" b="1" dirty="0">
                <a:solidFill>
                  <a:schemeClr val="tx2"/>
                </a:solidFill>
              </a:rPr>
              <a:t>13.5 </a:t>
            </a:r>
            <a:r>
              <a:rPr lang="en-US" altLang="en-US" dirty="0"/>
              <a:t>Message Passing</a:t>
            </a:r>
          </a:p>
          <a:p>
            <a:pPr marL="0" indent="0">
              <a:lnSpc>
                <a:spcPct val="90000"/>
              </a:lnSpc>
              <a:buNone/>
            </a:pPr>
            <a:r>
              <a:rPr lang="en-US" altLang="en-US" b="1" dirty="0">
                <a:solidFill>
                  <a:schemeClr val="tx2"/>
                </a:solidFill>
              </a:rPr>
              <a:t>13.6 </a:t>
            </a:r>
            <a:r>
              <a:rPr lang="en-US" altLang="en-US" dirty="0"/>
              <a:t>Ada support for Concurrency</a:t>
            </a:r>
          </a:p>
          <a:p>
            <a:pPr marL="0" indent="0">
              <a:lnSpc>
                <a:spcPct val="90000"/>
              </a:lnSpc>
              <a:buNone/>
            </a:pPr>
            <a:r>
              <a:rPr lang="en-US" altLang="en-US" b="1" dirty="0">
                <a:solidFill>
                  <a:schemeClr val="tx2"/>
                </a:solidFill>
              </a:rPr>
              <a:t>13.7 </a:t>
            </a:r>
            <a:r>
              <a:rPr lang="en-US" altLang="en-US" dirty="0"/>
              <a:t>Java </a:t>
            </a:r>
            <a:r>
              <a:rPr lang="en-US" altLang="en-US" dirty="0" smtClean="0"/>
              <a:t>Threads</a:t>
            </a:r>
            <a:endParaRPr lang="en-US" altLang="en-US" dirty="0"/>
          </a:p>
        </p:txBody>
      </p:sp>
      <p:sp>
        <p:nvSpPr>
          <p:cNvPr id="4" name="Content Placeholder 3"/>
          <p:cNvSpPr>
            <a:spLocks noGrp="1"/>
          </p:cNvSpPr>
          <p:nvPr>
            <p:ph sz="quarter" idx="13"/>
          </p:nvPr>
        </p:nvSpPr>
        <p:spPr>
          <a:xfrm>
            <a:off x="457200" y="5162550"/>
            <a:ext cx="781050" cy="533400"/>
          </a:xfrm>
        </p:spPr>
        <p:txBody>
          <a:bodyPr/>
          <a:lstStyle/>
          <a:p>
            <a:pPr marL="0" indent="0">
              <a:spcBef>
                <a:spcPts val="0"/>
              </a:spcBef>
              <a:buNone/>
            </a:pPr>
            <a:r>
              <a:rPr lang="en-US" altLang="en-US" sz="2400" b="1" dirty="0">
                <a:solidFill>
                  <a:srgbClr val="007FA3"/>
                </a:solidFill>
                <a:latin typeface="+mn-lt"/>
              </a:rPr>
              <a:t>13.8</a:t>
            </a:r>
            <a:endParaRPr lang="en-US" dirty="0">
              <a:latin typeface="+mn-lt"/>
            </a:endParaRPr>
          </a:p>
        </p:txBody>
      </p:sp>
      <p:graphicFrame>
        <p:nvGraphicFramePr>
          <p:cNvPr id="6" name="Object 4" descr="C hash"/>
          <p:cNvGraphicFramePr>
            <a:graphicFrameLocks noChangeAspect="1"/>
          </p:cNvGraphicFramePr>
          <p:nvPr>
            <p:extLst>
              <p:ext uri="{D42A27DB-BD31-4B8C-83A1-F6EECF244321}">
                <p14:modId xmlns:p14="http://schemas.microsoft.com/office/powerpoint/2010/main" val="644006028"/>
              </p:ext>
            </p:extLst>
          </p:nvPr>
        </p:nvGraphicFramePr>
        <p:xfrm>
          <a:off x="1225550" y="5286375"/>
          <a:ext cx="431800" cy="292100"/>
        </p:xfrm>
        <a:graphic>
          <a:graphicData uri="http://schemas.openxmlformats.org/presentationml/2006/ole">
            <mc:AlternateContent xmlns:mc="http://schemas.openxmlformats.org/markup-compatibility/2006">
              <mc:Choice xmlns:v="urn:schemas-microsoft-com:vml" Requires="v">
                <p:oleObj spid="_x0000_s32821" name="Equation" r:id="rId3" imgW="431640" imgH="291960" progId="Equation.DSMT4">
                  <p:embed/>
                </p:oleObj>
              </mc:Choice>
              <mc:Fallback>
                <p:oleObj name="Equation" r:id="rId3" imgW="431640" imgH="291960" progId="Equation.DSMT4">
                  <p:embed/>
                  <p:pic>
                    <p:nvPicPr>
                      <p:cNvPr id="2" name="Object 1"/>
                      <p:cNvPicPr/>
                      <p:nvPr/>
                    </p:nvPicPr>
                    <p:blipFill>
                      <a:blip r:embed="rId4"/>
                      <a:stretch>
                        <a:fillRect/>
                      </a:stretch>
                    </p:blipFill>
                    <p:spPr>
                      <a:xfrm>
                        <a:off x="1225550" y="5286375"/>
                        <a:ext cx="431800" cy="292100"/>
                      </a:xfrm>
                      <a:prstGeom prst="rect">
                        <a:avLst/>
                      </a:prstGeom>
                    </p:spPr>
                  </p:pic>
                </p:oleObj>
              </mc:Fallback>
            </mc:AlternateContent>
          </a:graphicData>
        </a:graphic>
      </p:graphicFrame>
      <p:sp>
        <p:nvSpPr>
          <p:cNvPr id="5" name="Content Placeholder 5"/>
          <p:cNvSpPr>
            <a:spLocks noGrp="1"/>
          </p:cNvSpPr>
          <p:nvPr>
            <p:ph sz="quarter" idx="14"/>
          </p:nvPr>
        </p:nvSpPr>
        <p:spPr>
          <a:xfrm>
            <a:off x="1600200" y="5159375"/>
            <a:ext cx="1419225" cy="438150"/>
          </a:xfrm>
        </p:spPr>
        <p:txBody>
          <a:bodyPr/>
          <a:lstStyle/>
          <a:p>
            <a:pPr marL="101600" indent="0">
              <a:buNone/>
            </a:pPr>
            <a:r>
              <a:rPr lang="en-US" altLang="en-US" sz="2400" dirty="0">
                <a:latin typeface="+mn-lt"/>
              </a:rPr>
              <a:t>Threads</a:t>
            </a:r>
            <a:endParaRPr lang="en-US" sz="2400" dirty="0">
              <a:latin typeface="+mn-lt"/>
            </a:endParaRPr>
          </a:p>
        </p:txBody>
      </p:sp>
    </p:spTree>
    <p:extLst>
      <p:ext uri="{BB962C8B-B14F-4D97-AF65-F5344CB8AC3E}">
        <p14:creationId xmlns:p14="http://schemas.microsoft.com/office/powerpoint/2010/main" val="270543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Cooperation Synchronization with Semaphores </a:t>
            </a:r>
            <a:r>
              <a:rPr lang="en-US" altLang="en-US" sz="2000" b="0" dirty="0"/>
              <a:t>(1 of 3)</a:t>
            </a:r>
            <a:endParaRPr lang="en-US" dirty="0"/>
          </a:p>
        </p:txBody>
      </p:sp>
      <p:sp>
        <p:nvSpPr>
          <p:cNvPr id="39941" name="Content Placeholder 2"/>
          <p:cNvSpPr>
            <a:spLocks noGrp="1" noChangeArrowheads="1"/>
          </p:cNvSpPr>
          <p:nvPr>
            <p:ph type="body" idx="1"/>
          </p:nvPr>
        </p:nvSpPr>
        <p:spPr/>
        <p:txBody>
          <a:bodyPr/>
          <a:lstStyle/>
          <a:p>
            <a:pPr eaLnBrk="1" hangingPunct="1"/>
            <a:r>
              <a:rPr lang="en-US" altLang="en-US" dirty="0" smtClean="0"/>
              <a:t>Example: A shared buffer</a:t>
            </a:r>
          </a:p>
          <a:p>
            <a:pPr eaLnBrk="1" hangingPunct="1"/>
            <a:r>
              <a:rPr lang="en-US" altLang="en-US" dirty="0" smtClean="0"/>
              <a:t>The buffer is implemented as an A</a:t>
            </a:r>
            <a:r>
              <a:rPr lang="en-US" altLang="en-US" sz="100" dirty="0" smtClean="0"/>
              <a:t> </a:t>
            </a:r>
            <a:r>
              <a:rPr lang="en-US" altLang="en-US" dirty="0" smtClean="0"/>
              <a:t>D</a:t>
            </a:r>
            <a:r>
              <a:rPr lang="en-US" altLang="en-US" sz="100" dirty="0" smtClean="0"/>
              <a:t> </a:t>
            </a:r>
            <a:r>
              <a:rPr lang="en-US" altLang="en-US" dirty="0" smtClean="0"/>
              <a:t>T with the operations </a:t>
            </a:r>
            <a:r>
              <a:rPr lang="en-US" altLang="en-US" dirty="0" smtClean="0">
                <a:latin typeface="Courier New" panose="02070309020205020404" pitchFamily="49" charset="0"/>
              </a:rPr>
              <a:t>DEPOSIT</a:t>
            </a:r>
            <a:r>
              <a:rPr lang="en-US" altLang="en-US" dirty="0" smtClean="0"/>
              <a:t> and </a:t>
            </a:r>
            <a:r>
              <a:rPr lang="en-US" altLang="en-US" dirty="0" smtClean="0">
                <a:latin typeface="Courier New" panose="02070309020205020404" pitchFamily="49" charset="0"/>
              </a:rPr>
              <a:t>FETCH</a:t>
            </a:r>
            <a:r>
              <a:rPr lang="en-US" altLang="en-US" dirty="0" smtClean="0"/>
              <a:t> as the only ways to access the buffer</a:t>
            </a:r>
          </a:p>
          <a:p>
            <a:pPr eaLnBrk="1" hangingPunct="1"/>
            <a:r>
              <a:rPr lang="en-US" altLang="en-US" dirty="0" smtClean="0"/>
              <a:t>Use two semaphores for cooperation: </a:t>
            </a:r>
            <a:r>
              <a:rPr lang="en-US" altLang="en-US" dirty="0" smtClean="0">
                <a:latin typeface="Courier New" panose="02070309020205020404" pitchFamily="49" charset="0"/>
              </a:rPr>
              <a:t>emptyspots</a:t>
            </a:r>
            <a:r>
              <a:rPr lang="en-US" altLang="en-US" dirty="0" smtClean="0"/>
              <a:t> and </a:t>
            </a:r>
            <a:r>
              <a:rPr lang="en-US" altLang="en-US" dirty="0" smtClean="0">
                <a:latin typeface="Courier New" panose="02070309020205020404" pitchFamily="49" charset="0"/>
              </a:rPr>
              <a:t>fullspots</a:t>
            </a:r>
          </a:p>
          <a:p>
            <a:pPr eaLnBrk="1" hangingPunct="1"/>
            <a:r>
              <a:rPr lang="en-US" altLang="en-US" dirty="0" smtClean="0"/>
              <a:t>The semaphore counters are used to store the numbers of empty spots and full spots in the buffer</a:t>
            </a:r>
          </a:p>
        </p:txBody>
      </p:sp>
    </p:spTree>
    <p:extLst>
      <p:ext uri="{BB962C8B-B14F-4D97-AF65-F5344CB8AC3E}">
        <p14:creationId xmlns:p14="http://schemas.microsoft.com/office/powerpoint/2010/main" val="530621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Cooperation Synchronization with Semaphores </a:t>
            </a:r>
            <a:r>
              <a:rPr lang="en-US" altLang="en-US" sz="2000" b="0" dirty="0"/>
              <a:t>(2 of 3)</a:t>
            </a:r>
            <a:endParaRPr lang="en-US" dirty="0"/>
          </a:p>
        </p:txBody>
      </p:sp>
      <p:sp>
        <p:nvSpPr>
          <p:cNvPr id="41989" name="Content Placeholder 2"/>
          <p:cNvSpPr>
            <a:spLocks noGrp="1" noChangeArrowheads="1"/>
          </p:cNvSpPr>
          <p:nvPr>
            <p:ph type="body" idx="1"/>
          </p:nvPr>
        </p:nvSpPr>
        <p:spPr>
          <a:xfrm>
            <a:off x="381000" y="1600200"/>
            <a:ext cx="8153400" cy="4572000"/>
          </a:xfrm>
        </p:spPr>
        <p:txBody>
          <a:bodyPr/>
          <a:lstStyle/>
          <a:p>
            <a:pPr eaLnBrk="1" hangingPunct="1"/>
            <a:r>
              <a:rPr lang="en-US" altLang="en-US" dirty="0" smtClean="0">
                <a:latin typeface="Courier New" panose="02070309020205020404" pitchFamily="49" charset="0"/>
              </a:rPr>
              <a:t>DEPOSIT</a:t>
            </a:r>
            <a:r>
              <a:rPr lang="en-US" altLang="en-US" dirty="0" smtClean="0"/>
              <a:t> must first check </a:t>
            </a:r>
            <a:r>
              <a:rPr lang="en-US" altLang="en-US" dirty="0" smtClean="0">
                <a:latin typeface="Courier New" panose="02070309020205020404" pitchFamily="49" charset="0"/>
              </a:rPr>
              <a:t>emptyspots</a:t>
            </a:r>
            <a:r>
              <a:rPr lang="en-US" altLang="en-US" dirty="0" smtClean="0"/>
              <a:t> to see if there is room in the buffer</a:t>
            </a:r>
          </a:p>
          <a:p>
            <a:pPr eaLnBrk="1" hangingPunct="1"/>
            <a:r>
              <a:rPr lang="en-US" altLang="en-US" dirty="0" smtClean="0"/>
              <a:t>If there is room, the counter of </a:t>
            </a:r>
            <a:r>
              <a:rPr lang="en-US" altLang="en-US" dirty="0" smtClean="0">
                <a:latin typeface="Courier New" panose="02070309020205020404" pitchFamily="49" charset="0"/>
              </a:rPr>
              <a:t>emptyspots</a:t>
            </a:r>
            <a:r>
              <a:rPr lang="en-US" altLang="en-US" dirty="0" smtClean="0"/>
              <a:t> is decremented and the value is inserted</a:t>
            </a:r>
          </a:p>
          <a:p>
            <a:pPr eaLnBrk="1" hangingPunct="1"/>
            <a:r>
              <a:rPr lang="en-US" altLang="en-US" dirty="0" smtClean="0"/>
              <a:t>If there is no room, the caller is stored in the queue of </a:t>
            </a:r>
            <a:r>
              <a:rPr lang="en-US" altLang="en-US" dirty="0" smtClean="0">
                <a:latin typeface="Courier New" panose="02070309020205020404" pitchFamily="49" charset="0"/>
              </a:rPr>
              <a:t>emptyspots</a:t>
            </a:r>
            <a:r>
              <a:rPr lang="en-US" altLang="en-US" dirty="0" smtClean="0"/>
              <a:t> </a:t>
            </a:r>
          </a:p>
          <a:p>
            <a:pPr eaLnBrk="1" hangingPunct="1"/>
            <a:r>
              <a:rPr lang="en-US" altLang="en-US" dirty="0" smtClean="0"/>
              <a:t>When </a:t>
            </a:r>
            <a:r>
              <a:rPr lang="en-US" altLang="en-US" dirty="0" smtClean="0">
                <a:latin typeface="Courier New" panose="02070309020205020404" pitchFamily="49" charset="0"/>
              </a:rPr>
              <a:t>DEPOSIT</a:t>
            </a:r>
            <a:r>
              <a:rPr lang="en-US" altLang="en-US" dirty="0" smtClean="0"/>
              <a:t> is finished, it must increment the counter of </a:t>
            </a:r>
            <a:r>
              <a:rPr lang="en-US" altLang="en-US" dirty="0" smtClean="0">
                <a:latin typeface="Courier New" panose="02070309020205020404" pitchFamily="49" charset="0"/>
              </a:rPr>
              <a:t>fullspots</a:t>
            </a:r>
            <a:r>
              <a:rPr lang="en-US" altLang="en-US" dirty="0" smtClean="0"/>
              <a:t> </a:t>
            </a:r>
          </a:p>
        </p:txBody>
      </p:sp>
    </p:spTree>
    <p:extLst>
      <p:ext uri="{BB962C8B-B14F-4D97-AF65-F5344CB8AC3E}">
        <p14:creationId xmlns:p14="http://schemas.microsoft.com/office/powerpoint/2010/main" val="12771111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Cooperation Synchronization with Semaphores </a:t>
            </a:r>
            <a:r>
              <a:rPr lang="en-US" altLang="en-US" sz="2000" b="0" dirty="0"/>
              <a:t>(3 of 3)</a:t>
            </a:r>
            <a:endParaRPr lang="en-US" dirty="0"/>
          </a:p>
        </p:txBody>
      </p:sp>
      <p:sp>
        <p:nvSpPr>
          <p:cNvPr id="44037" name="Content Placeholder 2"/>
          <p:cNvSpPr>
            <a:spLocks noGrp="1" noChangeArrowheads="1"/>
          </p:cNvSpPr>
          <p:nvPr>
            <p:ph type="body" idx="1"/>
          </p:nvPr>
        </p:nvSpPr>
        <p:spPr>
          <a:xfrm>
            <a:off x="457200" y="1600200"/>
            <a:ext cx="8305800" cy="4495800"/>
          </a:xfrm>
        </p:spPr>
        <p:txBody>
          <a:bodyPr/>
          <a:lstStyle/>
          <a:p>
            <a:pPr eaLnBrk="1" hangingPunct="1"/>
            <a:r>
              <a:rPr lang="en-US" altLang="en-US" dirty="0" smtClean="0">
                <a:latin typeface="Courier New" panose="02070309020205020404" pitchFamily="49" charset="0"/>
              </a:rPr>
              <a:t>FETCH</a:t>
            </a:r>
            <a:r>
              <a:rPr lang="en-US" altLang="en-US" dirty="0" smtClean="0"/>
              <a:t> must first check </a:t>
            </a:r>
            <a:r>
              <a:rPr lang="en-US" altLang="en-US" dirty="0" smtClean="0">
                <a:latin typeface="Courier New" panose="02070309020205020404" pitchFamily="49" charset="0"/>
              </a:rPr>
              <a:t>fullspots</a:t>
            </a:r>
            <a:r>
              <a:rPr lang="en-US" altLang="en-US" dirty="0" smtClean="0"/>
              <a:t> to see if there is a value</a:t>
            </a:r>
          </a:p>
          <a:p>
            <a:pPr lvl="1" eaLnBrk="1" hangingPunct="1"/>
            <a:r>
              <a:rPr lang="en-US" altLang="en-US" dirty="0" smtClean="0"/>
              <a:t>If there is a full spot, the counter of </a:t>
            </a:r>
            <a:r>
              <a:rPr lang="en-US" altLang="en-US" dirty="0" smtClean="0">
                <a:latin typeface="Courier New" panose="02070309020205020404" pitchFamily="49" charset="0"/>
              </a:rPr>
              <a:t>fullspots</a:t>
            </a:r>
            <a:r>
              <a:rPr lang="en-US" altLang="en-US" dirty="0" smtClean="0"/>
              <a:t> is decremented and the value is removed</a:t>
            </a:r>
          </a:p>
          <a:p>
            <a:pPr lvl="1" eaLnBrk="1" hangingPunct="1"/>
            <a:r>
              <a:rPr lang="en-US" altLang="en-US" dirty="0" smtClean="0"/>
              <a:t>If there are no values in the buffer, the caller must be placed in the queue of </a:t>
            </a:r>
            <a:r>
              <a:rPr lang="en-US" altLang="en-US" dirty="0" smtClean="0">
                <a:latin typeface="Courier New" panose="02070309020205020404" pitchFamily="49" charset="0"/>
              </a:rPr>
              <a:t>fullspots</a:t>
            </a:r>
            <a:r>
              <a:rPr lang="en-US" altLang="en-US" dirty="0" smtClean="0"/>
              <a:t> </a:t>
            </a:r>
          </a:p>
          <a:p>
            <a:pPr lvl="1" eaLnBrk="1" hangingPunct="1"/>
            <a:r>
              <a:rPr lang="en-US" altLang="en-US" dirty="0" smtClean="0"/>
              <a:t>When </a:t>
            </a:r>
            <a:r>
              <a:rPr lang="en-US" altLang="en-US" dirty="0" smtClean="0">
                <a:latin typeface="Courier New" panose="02070309020205020404" pitchFamily="49" charset="0"/>
              </a:rPr>
              <a:t>FETCH</a:t>
            </a:r>
            <a:r>
              <a:rPr lang="en-US" altLang="en-US" dirty="0" smtClean="0"/>
              <a:t> is finished, it increments the counter of </a:t>
            </a:r>
            <a:r>
              <a:rPr lang="en-US" altLang="en-US" dirty="0" smtClean="0">
                <a:latin typeface="Courier New" panose="02070309020205020404" pitchFamily="49" charset="0"/>
              </a:rPr>
              <a:t>emptyspots</a:t>
            </a:r>
          </a:p>
          <a:p>
            <a:pPr eaLnBrk="1" hangingPunct="1"/>
            <a:r>
              <a:rPr lang="en-US" altLang="en-US" dirty="0" smtClean="0"/>
              <a:t>The operations of </a:t>
            </a:r>
            <a:r>
              <a:rPr lang="en-US" altLang="en-US" dirty="0" smtClean="0">
                <a:latin typeface="Courier New" panose="02070309020205020404" pitchFamily="49" charset="0"/>
              </a:rPr>
              <a:t>FETCH</a:t>
            </a:r>
            <a:r>
              <a:rPr lang="en-US" altLang="en-US" dirty="0" smtClean="0"/>
              <a:t> and </a:t>
            </a:r>
            <a:r>
              <a:rPr lang="en-US" altLang="en-US" dirty="0" smtClean="0">
                <a:latin typeface="Courier New" panose="02070309020205020404" pitchFamily="49" charset="0"/>
              </a:rPr>
              <a:t>DEPOSIT</a:t>
            </a:r>
            <a:r>
              <a:rPr lang="en-US" altLang="en-US" dirty="0" smtClean="0"/>
              <a:t> on the semaphores are accomplished through two semaphore operations named </a:t>
            </a:r>
            <a:r>
              <a:rPr lang="en-US" altLang="en-US" b="1" dirty="0" smtClean="0"/>
              <a:t>wait</a:t>
            </a:r>
            <a:r>
              <a:rPr lang="en-US" altLang="en-US" dirty="0" smtClean="0"/>
              <a:t> and </a:t>
            </a:r>
            <a:r>
              <a:rPr lang="en-US" altLang="en-US" b="1" dirty="0" smtClean="0"/>
              <a:t>release</a:t>
            </a:r>
          </a:p>
        </p:txBody>
      </p:sp>
    </p:spTree>
    <p:extLst>
      <p:ext uri="{BB962C8B-B14F-4D97-AF65-F5344CB8AC3E}">
        <p14:creationId xmlns:p14="http://schemas.microsoft.com/office/powerpoint/2010/main" val="3053147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
          <p:cNvSpPr>
            <a:spLocks noGrp="1" noChangeArrowheads="1"/>
          </p:cNvSpPr>
          <p:nvPr>
            <p:ph type="title"/>
          </p:nvPr>
        </p:nvSpPr>
        <p:spPr/>
        <p:txBody>
          <a:bodyPr anchor="b"/>
          <a:lstStyle/>
          <a:p>
            <a:pPr eaLnBrk="1" hangingPunct="1"/>
            <a:r>
              <a:rPr lang="en-US" altLang="en-US" dirty="0" smtClean="0"/>
              <a:t>Semaphores: Wait and Release Operations</a:t>
            </a:r>
          </a:p>
        </p:txBody>
      </p:sp>
      <p:pic>
        <p:nvPicPr>
          <p:cNvPr id="3" name="Picture 2" descr="Computer code. The code has 16 lines. Line 1. wait left parenthesis a semaphore right parenthesis. Line 2. if a semaphore’s counter right angle bracket 0 then. Line 3, indented once. decrement a semaphore’s counter. Line 4. else. Line 5, indented once. put the caller in a semaphore’s queue. Line 6, indented once. attempt to transfer control to a ready task. Line 7, indented twice. hyphen hyphen if the task ready queue is empty comma. Line 8, indented twice. deadlock occurs. Line 9. end. Line 10. release left parenthesis a semaphore right parenthesis. Line 11. if a semaphore’s queue is empty then. Line 12, indented once. increment a semaphore’s counter. Line 13. else. Line 14, indented once. put the calling task in the task ready queue. Line 15, indented once. transfer control to a task from a semaphore’s queue. Line 16. end."/>
          <p:cNvPicPr>
            <a:picLocks noChangeAspect="1"/>
          </p:cNvPicPr>
          <p:nvPr/>
        </p:nvPicPr>
        <p:blipFill>
          <a:blip r:embed="rId3"/>
          <a:stretch>
            <a:fillRect/>
          </a:stretch>
        </p:blipFill>
        <p:spPr>
          <a:xfrm>
            <a:off x="947555" y="1421753"/>
            <a:ext cx="7477489" cy="4394044"/>
          </a:xfrm>
          <a:prstGeom prst="rect">
            <a:avLst/>
          </a:prstGeom>
        </p:spPr>
      </p:pic>
    </p:spTree>
    <p:extLst>
      <p:ext uri="{BB962C8B-B14F-4D97-AF65-F5344CB8AC3E}">
        <p14:creationId xmlns:p14="http://schemas.microsoft.com/office/powerpoint/2010/main" val="836704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itle 1"/>
          <p:cNvSpPr>
            <a:spLocks noGrp="1" noChangeArrowheads="1"/>
          </p:cNvSpPr>
          <p:nvPr>
            <p:ph type="title"/>
          </p:nvPr>
        </p:nvSpPr>
        <p:spPr/>
        <p:txBody>
          <a:bodyPr anchor="b"/>
          <a:lstStyle/>
          <a:p>
            <a:pPr eaLnBrk="1" hangingPunct="1"/>
            <a:r>
              <a:rPr lang="en-US" altLang="en-US" dirty="0" smtClean="0"/>
              <a:t>Producer and Consumer Tasks</a:t>
            </a:r>
          </a:p>
        </p:txBody>
      </p:sp>
      <p:pic>
        <p:nvPicPr>
          <p:cNvPr id="3" name="Picture 2" descr="Computer code. The code has 19 lines. Line 1. semaphore full spots comma empty spots semicolon. Line 2. Full spots period count equals 0 semicolon. Line 3. Empty spots period count equals B U F L E N semicolon. Line 4. task producer semicolon. Line 5, indented once. loop. Line 6, indented once. hyphen hyphen produce VALUE hyphen hyphen. Line 7, indented once. wait left parenthesis empty spots right parenthesis semicolon left brace wait for a space right brace. Line 8, indented once. DEPOSIT left parenthesis VALUE right parenthesis semicolon. Line 9, indented once. release left parenthesis full spots right parenthesis semicolon left brace increase filled spaces right brace. Line 10, indented once. end loop semicolon. Line 11. end producer semicolon. Line 12. task consumer semicolon. Line 13, indented once. loop. Line 14, indented once. wait left parenthesis full spots right parenthesis semicolon left brace make sure it is not empty right brace. Line 15, indented once. FETCH left parenthesis VALUE right parenthesis semicolon. Line 16, indented once. release left parenthesis empty spots right parenthesis semicolon left brace increase empty spaces right brace. Line 17, indented once. hyphen hyphen consume VALUE hyphen hyphen. Line 18, indented once. end loop. Line 19. end consumer semicolon."/>
          <p:cNvPicPr>
            <a:picLocks noChangeAspect="1"/>
          </p:cNvPicPr>
          <p:nvPr/>
        </p:nvPicPr>
        <p:blipFill>
          <a:blip r:embed="rId3"/>
          <a:stretch>
            <a:fillRect/>
          </a:stretch>
        </p:blipFill>
        <p:spPr>
          <a:xfrm>
            <a:off x="1994224" y="1412519"/>
            <a:ext cx="5384151" cy="4689613"/>
          </a:xfrm>
          <a:prstGeom prst="rect">
            <a:avLst/>
          </a:prstGeom>
        </p:spPr>
      </p:pic>
    </p:spTree>
    <p:extLst>
      <p:ext uri="{BB962C8B-B14F-4D97-AF65-F5344CB8AC3E}">
        <p14:creationId xmlns:p14="http://schemas.microsoft.com/office/powerpoint/2010/main" val="1766220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Competition Synchronization with Semaphores</a:t>
            </a:r>
            <a:endParaRPr lang="en-US" dirty="0"/>
          </a:p>
        </p:txBody>
      </p:sp>
      <p:sp>
        <p:nvSpPr>
          <p:cNvPr id="50181" name="Content Placeholder 2"/>
          <p:cNvSpPr>
            <a:spLocks noGrp="1" noChangeArrowheads="1"/>
          </p:cNvSpPr>
          <p:nvPr>
            <p:ph type="body" idx="1"/>
          </p:nvPr>
        </p:nvSpPr>
        <p:spPr>
          <a:xfrm>
            <a:off x="457200" y="1590675"/>
            <a:ext cx="8229600" cy="4572000"/>
          </a:xfrm>
        </p:spPr>
        <p:txBody>
          <a:bodyPr/>
          <a:lstStyle/>
          <a:p>
            <a:pPr eaLnBrk="1" hangingPunct="1"/>
            <a:r>
              <a:rPr lang="en-US" altLang="en-US" dirty="0" smtClean="0"/>
              <a:t>A third semaphore, named </a:t>
            </a:r>
            <a:r>
              <a:rPr lang="en-US" altLang="en-US" dirty="0" smtClean="0">
                <a:latin typeface="Courier New" panose="02070309020205020404" pitchFamily="49" charset="0"/>
              </a:rPr>
              <a:t>access</a:t>
            </a:r>
            <a:r>
              <a:rPr lang="en-US" altLang="en-US" dirty="0" smtClean="0"/>
              <a:t>, is used to control access (competition synchronization)</a:t>
            </a:r>
          </a:p>
          <a:p>
            <a:pPr lvl="1" eaLnBrk="1" hangingPunct="1"/>
            <a:r>
              <a:rPr lang="en-US" altLang="en-US" dirty="0" smtClean="0"/>
              <a:t>The counter of </a:t>
            </a:r>
            <a:r>
              <a:rPr lang="en-US" altLang="en-US" b="1" dirty="0" smtClean="0">
                <a:latin typeface="Courier New" panose="02070309020205020404" pitchFamily="49" charset="0"/>
              </a:rPr>
              <a:t>access</a:t>
            </a:r>
            <a:r>
              <a:rPr lang="en-US" altLang="en-US" dirty="0" smtClean="0"/>
              <a:t> will only have the values 0 and 1</a:t>
            </a:r>
          </a:p>
          <a:p>
            <a:pPr lvl="1" eaLnBrk="1" hangingPunct="1"/>
            <a:r>
              <a:rPr lang="en-US" altLang="en-US" dirty="0" smtClean="0"/>
              <a:t>Such a semaphore is called a </a:t>
            </a:r>
            <a:r>
              <a:rPr lang="en-US" altLang="en-US" b="1" dirty="0" smtClean="0">
                <a:solidFill>
                  <a:schemeClr val="bg2"/>
                </a:solidFill>
              </a:rPr>
              <a:t>binary semaphore</a:t>
            </a:r>
          </a:p>
          <a:p>
            <a:pPr eaLnBrk="1" hangingPunct="1"/>
            <a:r>
              <a:rPr lang="en-US" altLang="en-US" dirty="0" smtClean="0"/>
              <a:t>Note that wait and release must be atomic!</a:t>
            </a:r>
          </a:p>
        </p:txBody>
      </p:sp>
    </p:spTree>
    <p:extLst>
      <p:ext uri="{BB962C8B-B14F-4D97-AF65-F5344CB8AC3E}">
        <p14:creationId xmlns:p14="http://schemas.microsoft.com/office/powerpoint/2010/main" val="1055046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itle 1"/>
          <p:cNvSpPr>
            <a:spLocks noGrp="1" noChangeArrowheads="1"/>
          </p:cNvSpPr>
          <p:nvPr>
            <p:ph type="title"/>
          </p:nvPr>
        </p:nvSpPr>
        <p:spPr/>
        <p:txBody>
          <a:bodyPr anchor="b"/>
          <a:lstStyle/>
          <a:p>
            <a:pPr eaLnBrk="1" hangingPunct="1"/>
            <a:r>
              <a:rPr lang="en-US" altLang="en-US" dirty="0" smtClean="0"/>
              <a:t>Producer Code for Semaphores</a:t>
            </a:r>
          </a:p>
        </p:txBody>
      </p:sp>
      <p:pic>
        <p:nvPicPr>
          <p:cNvPr id="3" name="Picture 2" descr="Computer code. The code has 25 lines. Line 1. semaphore access comma full spots comma empty spots semicolon. Line 2. access period count equals 1 semicolon. Line 3. Full spots period count equals 0 semicolon. Line 4. Empty spots period count equals BUFLEN semicolon. Line 6. task producer semicolon. Line 7, indented once. loop. Line 8, indented once. hyphen hyphen produce VALUE hyphen hyphen. Line 9, indented once. wait left parenthesis empty spots right parenthesis semicolon left brace wait for a space right brace. Line 10, indented once. wait left parenthesis access right parenthesis semicolon left brace wait for access right brace. Line 11, indented once. DEPOSIT left parenthesis VALUE right parenthesis semicolon. Line 12, indented once. release left parenthesis access right parenthesis semicolon left brace relinquish access right brace. Line 13, indented once. release left parenthesis full spots right parenthesis semicolon left brace increase filled spaces right brace. Line 14, indented once. end loop semicolon. Line 15. end producer semicolon. Continued on next slide."/>
          <p:cNvPicPr>
            <a:picLocks noChangeAspect="1"/>
          </p:cNvPicPr>
          <p:nvPr/>
        </p:nvPicPr>
        <p:blipFill>
          <a:blip r:embed="rId3"/>
          <a:stretch>
            <a:fillRect/>
          </a:stretch>
        </p:blipFill>
        <p:spPr>
          <a:xfrm>
            <a:off x="992529" y="1506077"/>
            <a:ext cx="7158942" cy="4592421"/>
          </a:xfrm>
          <a:prstGeom prst="rect">
            <a:avLst/>
          </a:prstGeom>
        </p:spPr>
      </p:pic>
    </p:spTree>
    <p:extLst>
      <p:ext uri="{BB962C8B-B14F-4D97-AF65-F5344CB8AC3E}">
        <p14:creationId xmlns:p14="http://schemas.microsoft.com/office/powerpoint/2010/main" val="12758939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itle 1"/>
          <p:cNvSpPr>
            <a:spLocks noGrp="1" noChangeArrowheads="1"/>
          </p:cNvSpPr>
          <p:nvPr>
            <p:ph type="title"/>
          </p:nvPr>
        </p:nvSpPr>
        <p:spPr/>
        <p:txBody>
          <a:bodyPr anchor="b"/>
          <a:lstStyle/>
          <a:p>
            <a:pPr eaLnBrk="1" hangingPunct="1"/>
            <a:r>
              <a:rPr lang="en-US" altLang="en-US" dirty="0" smtClean="0"/>
              <a:t>Consumer Code for Semaphores</a:t>
            </a:r>
          </a:p>
        </p:txBody>
      </p:sp>
      <p:pic>
        <p:nvPicPr>
          <p:cNvPr id="4" name="Picture 2" descr="Computer code, continued. Line 16. task consumer semicolon. Line 17, indented once. loop. Line 18, indented once. wait left parenthesis full spots right parenthesis semicolon left brace make sure it is not empty right brace. Line 19, indented once. wait left parenthesis access right parenthesis semicolon left brace wait for access right brace. Line 20, indented once. FETCH left parenthesis VALUE right parenthesis semicolon. Line 21, indented once. release left parenthesis access right parenthesis semicolon left brace relinquish access right brace. Line 22, indented once. release left parenthesis empty spots right parenthesis semicolon left brace increase empty spaces right brace. Line 23, indented once. hyphen hyphen consume VALUE hyphen hyphen. Line 24, indented once. end loop. Line 25. end consumer semicolon."/>
          <p:cNvPicPr>
            <a:picLocks noChangeAspect="1"/>
          </p:cNvPicPr>
          <p:nvPr/>
        </p:nvPicPr>
        <p:blipFill>
          <a:blip r:embed="rId3"/>
          <a:stretch>
            <a:fillRect/>
          </a:stretch>
        </p:blipFill>
        <p:spPr>
          <a:xfrm>
            <a:off x="779959" y="1567644"/>
            <a:ext cx="7584081" cy="3932261"/>
          </a:xfrm>
          <a:prstGeom prst="rect">
            <a:avLst/>
          </a:prstGeom>
        </p:spPr>
      </p:pic>
    </p:spTree>
    <p:extLst>
      <p:ext uri="{BB962C8B-B14F-4D97-AF65-F5344CB8AC3E}">
        <p14:creationId xmlns:p14="http://schemas.microsoft.com/office/powerpoint/2010/main" val="33124586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Title 1"/>
          <p:cNvSpPr>
            <a:spLocks noGrp="1" noChangeArrowheads="1"/>
          </p:cNvSpPr>
          <p:nvPr>
            <p:ph type="title"/>
          </p:nvPr>
        </p:nvSpPr>
        <p:spPr/>
        <p:txBody>
          <a:bodyPr/>
          <a:lstStyle/>
          <a:p>
            <a:pPr eaLnBrk="1" hangingPunct="1"/>
            <a:r>
              <a:rPr lang="en-US" altLang="en-US" dirty="0" smtClean="0"/>
              <a:t>Evaluation of Semaphores</a:t>
            </a:r>
          </a:p>
        </p:txBody>
      </p:sp>
      <p:sp>
        <p:nvSpPr>
          <p:cNvPr id="56325" name="Content Placeholder 2"/>
          <p:cNvSpPr>
            <a:spLocks noGrp="1" noChangeArrowheads="1"/>
          </p:cNvSpPr>
          <p:nvPr>
            <p:ph type="body" idx="1"/>
          </p:nvPr>
        </p:nvSpPr>
        <p:spPr/>
        <p:txBody>
          <a:bodyPr/>
          <a:lstStyle/>
          <a:p>
            <a:pPr eaLnBrk="1" hangingPunct="1"/>
            <a:r>
              <a:rPr lang="en-US" altLang="en-US" dirty="0" smtClean="0"/>
              <a:t>Misuse of semaphores can cause failures in cooperation synchronization, e.g., the buffer will overflow if the wait of </a:t>
            </a:r>
            <a:r>
              <a:rPr lang="en-US" altLang="en-US" dirty="0" smtClean="0">
                <a:latin typeface="Courier New" panose="02070309020205020404" pitchFamily="49" charset="0"/>
              </a:rPr>
              <a:t>fullspots</a:t>
            </a:r>
            <a:r>
              <a:rPr lang="en-US" altLang="en-US" dirty="0" smtClean="0"/>
              <a:t> is left out</a:t>
            </a:r>
          </a:p>
          <a:p>
            <a:pPr eaLnBrk="1" hangingPunct="1"/>
            <a:r>
              <a:rPr lang="en-US" altLang="en-US" dirty="0" smtClean="0"/>
              <a:t>Misuse of semaphores can cause failures in competition synchronization, e.g., the program will deadlock if the release of </a:t>
            </a:r>
            <a:r>
              <a:rPr lang="en-US" altLang="en-US" dirty="0" smtClean="0">
                <a:latin typeface="Courier New" panose="02070309020205020404" pitchFamily="49" charset="0"/>
              </a:rPr>
              <a:t>access</a:t>
            </a:r>
            <a:r>
              <a:rPr lang="en-US" altLang="en-US" dirty="0" smtClean="0"/>
              <a:t> is left out</a:t>
            </a:r>
          </a:p>
        </p:txBody>
      </p:sp>
    </p:spTree>
    <p:extLst>
      <p:ext uri="{BB962C8B-B14F-4D97-AF65-F5344CB8AC3E}">
        <p14:creationId xmlns:p14="http://schemas.microsoft.com/office/powerpoint/2010/main" val="2344528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Monitors</a:t>
            </a:r>
            <a:endParaRPr lang="en-US" dirty="0"/>
          </a:p>
        </p:txBody>
      </p:sp>
      <p:sp>
        <p:nvSpPr>
          <p:cNvPr id="7" name="Content Placeholder 2"/>
          <p:cNvSpPr>
            <a:spLocks noGrp="1"/>
          </p:cNvSpPr>
          <p:nvPr>
            <p:ph sz="quarter" idx="13"/>
          </p:nvPr>
        </p:nvSpPr>
        <p:spPr>
          <a:xfrm>
            <a:off x="457201" y="1738313"/>
            <a:ext cx="1885950" cy="433387"/>
          </a:xfrm>
        </p:spPr>
        <p:txBody>
          <a:bodyPr/>
          <a:lstStyle/>
          <a:p>
            <a:pPr indent="-255600"/>
            <a:r>
              <a:rPr lang="en-US" altLang="en-US" sz="2400" dirty="0">
                <a:solidFill>
                  <a:srgbClr val="000000"/>
                </a:solidFill>
                <a:latin typeface="+mn-lt"/>
              </a:rPr>
              <a:t>Ada, Java,</a:t>
            </a:r>
            <a:endParaRPr lang="en-US" dirty="0">
              <a:latin typeface="+mn-lt"/>
            </a:endParaRPr>
          </a:p>
        </p:txBody>
      </p:sp>
      <p:graphicFrame>
        <p:nvGraphicFramePr>
          <p:cNvPr id="9" name="Object 3" descr="C hash"/>
          <p:cNvGraphicFramePr>
            <a:graphicFrameLocks noChangeAspect="1"/>
          </p:cNvGraphicFramePr>
          <p:nvPr>
            <p:extLst>
              <p:ext uri="{D42A27DB-BD31-4B8C-83A1-F6EECF244321}">
                <p14:modId xmlns:p14="http://schemas.microsoft.com/office/powerpoint/2010/main" val="4240308316"/>
              </p:ext>
            </p:extLst>
          </p:nvPr>
        </p:nvGraphicFramePr>
        <p:xfrm>
          <a:off x="2305051" y="1879600"/>
          <a:ext cx="431800" cy="292100"/>
        </p:xfrm>
        <a:graphic>
          <a:graphicData uri="http://schemas.openxmlformats.org/presentationml/2006/ole">
            <mc:AlternateContent xmlns:mc="http://schemas.openxmlformats.org/markup-compatibility/2006">
              <mc:Choice xmlns:v="urn:schemas-microsoft-com:vml" Requires="v">
                <p:oleObj spid="_x0000_s33835" name="Equation" r:id="rId3" imgW="431640" imgH="291960" progId="Equation.DSMT4">
                  <p:embed/>
                </p:oleObj>
              </mc:Choice>
              <mc:Fallback>
                <p:oleObj name="Equation" r:id="rId3" imgW="431640" imgH="291960" progId="Equation.DSMT4">
                  <p:embed/>
                  <p:pic>
                    <p:nvPicPr>
                      <p:cNvPr id="6" name="Object 4"/>
                      <p:cNvPicPr/>
                      <p:nvPr/>
                    </p:nvPicPr>
                    <p:blipFill>
                      <a:blip r:embed="rId4"/>
                      <a:stretch>
                        <a:fillRect/>
                      </a:stretch>
                    </p:blipFill>
                    <p:spPr>
                      <a:xfrm>
                        <a:off x="2305051" y="1879600"/>
                        <a:ext cx="431800" cy="292100"/>
                      </a:xfrm>
                      <a:prstGeom prst="rect">
                        <a:avLst/>
                      </a:prstGeom>
                    </p:spPr>
                  </p:pic>
                </p:oleObj>
              </mc:Fallback>
            </mc:AlternateContent>
          </a:graphicData>
        </a:graphic>
      </p:graphicFrame>
      <p:sp>
        <p:nvSpPr>
          <p:cNvPr id="8" name="Content Placeholder 4"/>
          <p:cNvSpPr>
            <a:spLocks noGrp="1"/>
          </p:cNvSpPr>
          <p:nvPr>
            <p:ph sz="quarter" idx="14"/>
          </p:nvPr>
        </p:nvSpPr>
        <p:spPr>
          <a:xfrm>
            <a:off x="457201" y="2203450"/>
            <a:ext cx="8229599" cy="1639888"/>
          </a:xfrm>
        </p:spPr>
        <p:txBody>
          <a:bodyPr/>
          <a:lstStyle/>
          <a:p>
            <a:pPr lvl="0" indent="-256032"/>
            <a:r>
              <a:rPr lang="en-US" altLang="en-US" sz="2400" dirty="0">
                <a:solidFill>
                  <a:srgbClr val="000000"/>
                </a:solidFill>
                <a:latin typeface="+mn-lt"/>
              </a:rPr>
              <a:t>The idea: encapsulate the shared data and its operations to restrict access</a:t>
            </a:r>
          </a:p>
          <a:p>
            <a:pPr lvl="0" indent="-256032"/>
            <a:r>
              <a:rPr lang="en-US" altLang="en-US" sz="2400" dirty="0">
                <a:solidFill>
                  <a:srgbClr val="000000"/>
                </a:solidFill>
                <a:latin typeface="+mn-lt"/>
              </a:rPr>
              <a:t>A monitor is an abstract data type for shared </a:t>
            </a:r>
            <a:r>
              <a:rPr lang="en-US" altLang="en-US" sz="2400" dirty="0" smtClean="0">
                <a:solidFill>
                  <a:srgbClr val="000000"/>
                </a:solidFill>
                <a:latin typeface="+mn-lt"/>
              </a:rPr>
              <a:t>data</a:t>
            </a:r>
            <a:endParaRPr lang="en-US" altLang="en-US" sz="2400" dirty="0">
              <a:solidFill>
                <a:srgbClr val="000000"/>
              </a:solidFill>
              <a:latin typeface="+mn-lt"/>
            </a:endParaRPr>
          </a:p>
        </p:txBody>
      </p:sp>
    </p:spTree>
    <p:extLst>
      <p:ext uri="{BB962C8B-B14F-4D97-AF65-F5344CB8AC3E}">
        <p14:creationId xmlns:p14="http://schemas.microsoft.com/office/powerpoint/2010/main" val="32150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Objectives </a:t>
            </a:r>
            <a:r>
              <a:rPr lang="en-US" altLang="en-US" sz="2000" b="0" dirty="0" smtClean="0"/>
              <a:t>(2 of 2)</a:t>
            </a:r>
          </a:p>
        </p:txBody>
      </p:sp>
      <p:sp>
        <p:nvSpPr>
          <p:cNvPr id="7173" name="Content Placeholder 2"/>
          <p:cNvSpPr>
            <a:spLocks noGrp="1" noChangeArrowheads="1"/>
          </p:cNvSpPr>
          <p:nvPr>
            <p:ph type="body" idx="1"/>
          </p:nvPr>
        </p:nvSpPr>
        <p:spPr/>
        <p:txBody>
          <a:bodyPr/>
          <a:lstStyle/>
          <a:p>
            <a:pPr marL="0" indent="0">
              <a:buNone/>
            </a:pPr>
            <a:r>
              <a:rPr lang="en-US" altLang="en-US" b="1" dirty="0" smtClean="0">
                <a:solidFill>
                  <a:schemeClr val="tx2"/>
                </a:solidFill>
              </a:rPr>
              <a:t>13.9 </a:t>
            </a:r>
            <a:r>
              <a:rPr lang="en-US" altLang="en-US" dirty="0"/>
              <a:t>Concurrency in Functional </a:t>
            </a:r>
            <a:r>
              <a:rPr lang="en-US" altLang="en-US" dirty="0" smtClean="0"/>
              <a:t>Languages</a:t>
            </a:r>
            <a:endParaRPr lang="en-US" altLang="en-US" dirty="0"/>
          </a:p>
          <a:p>
            <a:pPr marL="0" indent="0">
              <a:lnSpc>
                <a:spcPct val="90000"/>
              </a:lnSpc>
              <a:buNone/>
            </a:pPr>
            <a:r>
              <a:rPr lang="en-US" altLang="en-US" b="1" dirty="0" smtClean="0">
                <a:solidFill>
                  <a:schemeClr val="tx2"/>
                </a:solidFill>
              </a:rPr>
              <a:t>13.10 </a:t>
            </a:r>
            <a:r>
              <a:rPr lang="en-US" altLang="en-US" dirty="0"/>
              <a:t>Statement-Level </a:t>
            </a:r>
            <a:r>
              <a:rPr lang="en-US" altLang="en-US" dirty="0" smtClean="0"/>
              <a:t>Concurrency</a:t>
            </a:r>
            <a:endParaRPr lang="en-US" altLang="en-US" dirty="0"/>
          </a:p>
        </p:txBody>
      </p:sp>
    </p:spTree>
    <p:extLst>
      <p:ext uri="{BB962C8B-B14F-4D97-AF65-F5344CB8AC3E}">
        <p14:creationId xmlns:p14="http://schemas.microsoft.com/office/powerpoint/2010/main" val="2093606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itle 1"/>
          <p:cNvSpPr>
            <a:spLocks noGrp="1" noChangeArrowheads="1"/>
          </p:cNvSpPr>
          <p:nvPr>
            <p:ph type="title"/>
          </p:nvPr>
        </p:nvSpPr>
        <p:spPr/>
        <p:txBody>
          <a:bodyPr/>
          <a:lstStyle/>
          <a:p>
            <a:pPr eaLnBrk="1" hangingPunct="1"/>
            <a:r>
              <a:rPr lang="en-US" altLang="en-US" dirty="0" smtClean="0"/>
              <a:t>Competition Synchronization</a:t>
            </a:r>
          </a:p>
        </p:txBody>
      </p:sp>
      <p:sp>
        <p:nvSpPr>
          <p:cNvPr id="60421" name="Content Placeholder 2"/>
          <p:cNvSpPr>
            <a:spLocks noGrp="1" noChangeArrowheads="1"/>
          </p:cNvSpPr>
          <p:nvPr>
            <p:ph type="body" idx="1"/>
          </p:nvPr>
        </p:nvSpPr>
        <p:spPr/>
        <p:txBody>
          <a:bodyPr/>
          <a:lstStyle/>
          <a:p>
            <a:pPr eaLnBrk="1" hangingPunct="1"/>
            <a:r>
              <a:rPr lang="en-US" altLang="en-US" dirty="0" smtClean="0"/>
              <a:t>Shared data is resident in the monitor (rather than in the client units)</a:t>
            </a:r>
          </a:p>
          <a:p>
            <a:pPr eaLnBrk="1" hangingPunct="1"/>
            <a:r>
              <a:rPr lang="en-US" altLang="en-US" dirty="0" smtClean="0"/>
              <a:t>All access resident in the monitor</a:t>
            </a:r>
          </a:p>
          <a:p>
            <a:pPr lvl="1" eaLnBrk="1" hangingPunct="1"/>
            <a:r>
              <a:rPr lang="en-US" altLang="en-US" dirty="0" smtClean="0"/>
              <a:t>Monitor implementation guarantee synchronized access by allowing only one access at a time</a:t>
            </a:r>
          </a:p>
          <a:p>
            <a:pPr lvl="1" eaLnBrk="1" hangingPunct="1"/>
            <a:r>
              <a:rPr lang="en-US" altLang="en-US" dirty="0" smtClean="0"/>
              <a:t>Calls to monitor procedures are implicitly queued if the monitor is busy at the time of the call</a:t>
            </a:r>
          </a:p>
        </p:txBody>
      </p:sp>
    </p:spTree>
    <p:extLst>
      <p:ext uri="{BB962C8B-B14F-4D97-AF65-F5344CB8AC3E}">
        <p14:creationId xmlns:p14="http://schemas.microsoft.com/office/powerpoint/2010/main" val="13943102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itle 1"/>
          <p:cNvSpPr>
            <a:spLocks noGrp="1" noChangeArrowheads="1"/>
          </p:cNvSpPr>
          <p:nvPr>
            <p:ph type="title"/>
          </p:nvPr>
        </p:nvSpPr>
        <p:spPr/>
        <p:txBody>
          <a:bodyPr/>
          <a:lstStyle/>
          <a:p>
            <a:pPr eaLnBrk="1" hangingPunct="1"/>
            <a:r>
              <a:rPr lang="en-US" altLang="en-US" dirty="0" smtClean="0"/>
              <a:t>Cooperation Synchronization</a:t>
            </a:r>
          </a:p>
        </p:txBody>
      </p:sp>
      <p:sp>
        <p:nvSpPr>
          <p:cNvPr id="62469" name="Content Placeholder 2"/>
          <p:cNvSpPr>
            <a:spLocks noGrp="1" noChangeArrowheads="1"/>
          </p:cNvSpPr>
          <p:nvPr>
            <p:ph type="body" idx="1"/>
          </p:nvPr>
        </p:nvSpPr>
        <p:spPr>
          <a:xfrm>
            <a:off x="457200" y="1600200"/>
            <a:ext cx="8229600" cy="1609725"/>
          </a:xfrm>
        </p:spPr>
        <p:txBody>
          <a:bodyPr/>
          <a:lstStyle/>
          <a:p>
            <a:pPr eaLnBrk="1" hangingPunct="1"/>
            <a:r>
              <a:rPr lang="en-US" altLang="en-US" dirty="0" smtClean="0"/>
              <a:t>Cooperation between processes is still a programming task</a:t>
            </a:r>
          </a:p>
          <a:p>
            <a:pPr lvl="1" eaLnBrk="1" hangingPunct="1"/>
            <a:r>
              <a:rPr lang="en-US" altLang="en-US" dirty="0" smtClean="0"/>
              <a:t>Programmer must guarantee that a shared buffer does not experience underflow or overflow</a:t>
            </a:r>
          </a:p>
        </p:txBody>
      </p:sp>
      <p:pic>
        <p:nvPicPr>
          <p:cNvPr id="62470" name="Picture 3" descr="A flow diagram of a program using a monitor to control access to a shared buffer. The program contains four tasks, Process sub 1, Process sub 2, Process sub 3 and Process sub 4, arranged vertically in blocks and a monitor to the right of the tasks that provides synchronized access to a concurrently shared buffer. The interface to the monitor is shown as two boxes labeled, Insert and Remove. Process Sub 1 and Process Sub 3 connects to the interface, Insert of the monitor, which in turn connects to the Buffer. The Buffer connects back to the interface, Remove, which in turn connects to Process Sub 1 and Process Sub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305175"/>
            <a:ext cx="4495800"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26501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Title 1"/>
          <p:cNvSpPr>
            <a:spLocks noGrp="1" noChangeArrowheads="1"/>
          </p:cNvSpPr>
          <p:nvPr>
            <p:ph type="title"/>
          </p:nvPr>
        </p:nvSpPr>
        <p:spPr/>
        <p:txBody>
          <a:bodyPr/>
          <a:lstStyle/>
          <a:p>
            <a:pPr eaLnBrk="1" hangingPunct="1"/>
            <a:r>
              <a:rPr lang="en-US" altLang="en-US" dirty="0" smtClean="0"/>
              <a:t>Evaluation of Monitors</a:t>
            </a:r>
          </a:p>
        </p:txBody>
      </p:sp>
      <p:sp>
        <p:nvSpPr>
          <p:cNvPr id="64517" name="Content Placeholder 2"/>
          <p:cNvSpPr>
            <a:spLocks noGrp="1" noChangeArrowheads="1"/>
          </p:cNvSpPr>
          <p:nvPr>
            <p:ph type="body" idx="1"/>
          </p:nvPr>
        </p:nvSpPr>
        <p:spPr>
          <a:xfrm>
            <a:off x="457200" y="1447800"/>
            <a:ext cx="8153400" cy="4572000"/>
          </a:xfrm>
        </p:spPr>
        <p:txBody>
          <a:bodyPr/>
          <a:lstStyle/>
          <a:p>
            <a:pPr eaLnBrk="1" hangingPunct="1"/>
            <a:r>
              <a:rPr lang="en-US" altLang="en-US" dirty="0" smtClean="0"/>
              <a:t>A better way to provide competition synchronization than are semaphores</a:t>
            </a:r>
          </a:p>
          <a:p>
            <a:pPr eaLnBrk="1" hangingPunct="1"/>
            <a:r>
              <a:rPr lang="en-US" altLang="en-US" dirty="0" smtClean="0"/>
              <a:t>Semaphores can be used to implement monitors</a:t>
            </a:r>
          </a:p>
          <a:p>
            <a:pPr eaLnBrk="1" hangingPunct="1"/>
            <a:r>
              <a:rPr lang="en-US" altLang="en-US" dirty="0" smtClean="0"/>
              <a:t>Monitors can be used to implement semaphores</a:t>
            </a:r>
          </a:p>
          <a:p>
            <a:pPr eaLnBrk="1" hangingPunct="1"/>
            <a:r>
              <a:rPr lang="en-US" altLang="en-US" dirty="0" smtClean="0"/>
              <a:t>Support for cooperation synchronization is very similar as with semaphores, so it has the same problems</a:t>
            </a:r>
          </a:p>
        </p:txBody>
      </p:sp>
    </p:spTree>
    <p:extLst>
      <p:ext uri="{BB962C8B-B14F-4D97-AF65-F5344CB8AC3E}">
        <p14:creationId xmlns:p14="http://schemas.microsoft.com/office/powerpoint/2010/main" val="7353634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itle 1"/>
          <p:cNvSpPr>
            <a:spLocks noGrp="1" noChangeArrowheads="1"/>
          </p:cNvSpPr>
          <p:nvPr>
            <p:ph type="title"/>
          </p:nvPr>
        </p:nvSpPr>
        <p:spPr/>
        <p:txBody>
          <a:bodyPr/>
          <a:lstStyle/>
          <a:p>
            <a:pPr eaLnBrk="1" hangingPunct="1"/>
            <a:r>
              <a:rPr lang="en-US" altLang="en-US" dirty="0" smtClean="0"/>
              <a:t>Message Passing</a:t>
            </a:r>
          </a:p>
        </p:txBody>
      </p:sp>
      <p:sp>
        <p:nvSpPr>
          <p:cNvPr id="66565" name="Content Placeholder 2"/>
          <p:cNvSpPr>
            <a:spLocks noGrp="1" noChangeArrowheads="1"/>
          </p:cNvSpPr>
          <p:nvPr>
            <p:ph type="body" idx="1"/>
          </p:nvPr>
        </p:nvSpPr>
        <p:spPr>
          <a:xfrm>
            <a:off x="457200" y="1295400"/>
            <a:ext cx="8153400" cy="4572000"/>
          </a:xfrm>
        </p:spPr>
        <p:txBody>
          <a:bodyPr/>
          <a:lstStyle/>
          <a:p>
            <a:pPr eaLnBrk="1" hangingPunct="1"/>
            <a:r>
              <a:rPr lang="en-US" altLang="en-US" dirty="0" smtClean="0"/>
              <a:t>Message passing is a general model for concurrency</a:t>
            </a:r>
          </a:p>
          <a:p>
            <a:pPr lvl="1" eaLnBrk="1" hangingPunct="1"/>
            <a:r>
              <a:rPr lang="en-US" altLang="en-US" dirty="0" smtClean="0"/>
              <a:t>It can model both semaphores and monitors</a:t>
            </a:r>
          </a:p>
          <a:p>
            <a:pPr lvl="1" eaLnBrk="1" hangingPunct="1"/>
            <a:r>
              <a:rPr lang="en-US" altLang="en-US" dirty="0" smtClean="0"/>
              <a:t>It is not just for competition synchronization</a:t>
            </a:r>
          </a:p>
          <a:p>
            <a:pPr eaLnBrk="1" hangingPunct="1"/>
            <a:r>
              <a:rPr lang="en-US" altLang="en-US" dirty="0" smtClean="0"/>
              <a:t>Central idea: task communication is like seeing a doctor--most of the time she waits for you or you wait for her, but when you are both ready, you get together, or </a:t>
            </a:r>
            <a:r>
              <a:rPr lang="en-US" altLang="en-US" b="1" dirty="0" smtClean="0"/>
              <a:t>rendezvous</a:t>
            </a:r>
          </a:p>
        </p:txBody>
      </p:sp>
    </p:spTree>
    <p:extLst>
      <p:ext uri="{BB962C8B-B14F-4D97-AF65-F5344CB8AC3E}">
        <p14:creationId xmlns:p14="http://schemas.microsoft.com/office/powerpoint/2010/main" val="2984526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itle 1"/>
          <p:cNvSpPr>
            <a:spLocks noGrp="1" noChangeArrowheads="1"/>
          </p:cNvSpPr>
          <p:nvPr>
            <p:ph type="title"/>
          </p:nvPr>
        </p:nvSpPr>
        <p:spPr/>
        <p:txBody>
          <a:bodyPr/>
          <a:lstStyle/>
          <a:p>
            <a:pPr eaLnBrk="1" hangingPunct="1"/>
            <a:r>
              <a:rPr lang="en-US" altLang="en-US" dirty="0" smtClean="0"/>
              <a:t>Message Passing Rendezvous</a:t>
            </a:r>
          </a:p>
        </p:txBody>
      </p:sp>
      <p:sp>
        <p:nvSpPr>
          <p:cNvPr id="68613" name="Content Placeholder 2"/>
          <p:cNvSpPr>
            <a:spLocks noGrp="1" noChangeArrowheads="1"/>
          </p:cNvSpPr>
          <p:nvPr>
            <p:ph type="body" idx="1"/>
          </p:nvPr>
        </p:nvSpPr>
        <p:spPr>
          <a:xfrm>
            <a:off x="457200" y="1600199"/>
            <a:ext cx="8229600" cy="4086225"/>
          </a:xfrm>
        </p:spPr>
        <p:txBody>
          <a:bodyPr/>
          <a:lstStyle/>
          <a:p>
            <a:pPr eaLnBrk="1" hangingPunct="1"/>
            <a:r>
              <a:rPr lang="en-US" altLang="en-US" sz="2400" dirty="0" smtClean="0"/>
              <a:t>To support concurrent tasks with message passing, a language needs:</a:t>
            </a:r>
          </a:p>
          <a:p>
            <a:pPr lvl="1"/>
            <a:r>
              <a:rPr lang="en-US" altLang="en-US" dirty="0"/>
              <a:t>A mechanism to allow a task to indicate when it </a:t>
            </a:r>
            <a:r>
              <a:rPr lang="en-US" altLang="en-US" dirty="0" smtClean="0"/>
              <a:t>is </a:t>
            </a:r>
            <a:r>
              <a:rPr lang="en-US" altLang="en-US" dirty="0"/>
              <a:t>willing to accept </a:t>
            </a:r>
            <a:r>
              <a:rPr lang="en-US" altLang="en-US" dirty="0" smtClean="0"/>
              <a:t>messages</a:t>
            </a:r>
            <a:endParaRPr lang="en-US" altLang="en-US" dirty="0"/>
          </a:p>
          <a:p>
            <a:pPr lvl="1"/>
            <a:r>
              <a:rPr lang="en-US" altLang="en-US" dirty="0"/>
              <a:t>A way to remember who is waiting to have </a:t>
            </a:r>
            <a:r>
              <a:rPr lang="en-US" altLang="en-US" dirty="0" smtClean="0"/>
              <a:t>its </a:t>
            </a:r>
            <a:r>
              <a:rPr lang="en-US" altLang="en-US" dirty="0"/>
              <a:t>message accepted and some “fair” way of choosing the next </a:t>
            </a:r>
            <a:r>
              <a:rPr lang="en-US" altLang="en-US" dirty="0" smtClean="0"/>
              <a:t>message</a:t>
            </a:r>
            <a:endParaRPr lang="en-US" altLang="en-US" sz="2400" dirty="0" smtClean="0"/>
          </a:p>
          <a:p>
            <a:pPr eaLnBrk="1" hangingPunct="1"/>
            <a:r>
              <a:rPr lang="en-US" altLang="en-US" sz="2400" dirty="0" smtClean="0"/>
              <a:t>When a sender task’s message is accepted by a receiver task, the actual message transmission is called a </a:t>
            </a:r>
            <a:r>
              <a:rPr lang="en-US" altLang="en-US" sz="2400" b="1" dirty="0" smtClean="0"/>
              <a:t>rendezvous</a:t>
            </a:r>
            <a:r>
              <a:rPr lang="en-US" altLang="en-US" sz="2400" dirty="0" smtClean="0"/>
              <a:t> </a:t>
            </a:r>
          </a:p>
        </p:txBody>
      </p:sp>
    </p:spTree>
    <p:extLst>
      <p:ext uri="{BB962C8B-B14F-4D97-AF65-F5344CB8AC3E}">
        <p14:creationId xmlns:p14="http://schemas.microsoft.com/office/powerpoint/2010/main" val="33954274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Title 1"/>
          <p:cNvSpPr>
            <a:spLocks noGrp="1" noChangeArrowheads="1"/>
          </p:cNvSpPr>
          <p:nvPr>
            <p:ph type="title"/>
          </p:nvPr>
        </p:nvSpPr>
        <p:spPr/>
        <p:txBody>
          <a:bodyPr/>
          <a:lstStyle/>
          <a:p>
            <a:pPr eaLnBrk="1" hangingPunct="1"/>
            <a:r>
              <a:rPr lang="en-US" altLang="en-US" dirty="0" smtClean="0"/>
              <a:t>Ada Support for Concurrency</a:t>
            </a:r>
          </a:p>
        </p:txBody>
      </p:sp>
      <p:sp>
        <p:nvSpPr>
          <p:cNvPr id="70661" name="Content Placeholder 2"/>
          <p:cNvSpPr>
            <a:spLocks noGrp="1" noChangeArrowheads="1"/>
          </p:cNvSpPr>
          <p:nvPr>
            <p:ph type="body" idx="1"/>
          </p:nvPr>
        </p:nvSpPr>
        <p:spPr>
          <a:xfrm>
            <a:off x="304800" y="1447800"/>
            <a:ext cx="8153400" cy="1733550"/>
          </a:xfrm>
        </p:spPr>
        <p:txBody>
          <a:bodyPr/>
          <a:lstStyle/>
          <a:p>
            <a:pPr eaLnBrk="1" hangingPunct="1"/>
            <a:r>
              <a:rPr lang="en-US" altLang="en-US" dirty="0" smtClean="0"/>
              <a:t>The Ada 83 Message-Passing Model</a:t>
            </a:r>
          </a:p>
          <a:p>
            <a:pPr lvl="1" eaLnBrk="1" hangingPunct="1"/>
            <a:r>
              <a:rPr lang="en-US" altLang="en-US" dirty="0" smtClean="0"/>
              <a:t>Ada tasks have specification and body parts, like packages; the spec has the interface, which is the collection of entry points:</a:t>
            </a:r>
            <a:endParaRPr lang="en-US" altLang="en-US" sz="1800" b="1" dirty="0" smtClean="0">
              <a:latin typeface="Courier New" panose="02070309020205020404" pitchFamily="49" charset="0"/>
            </a:endParaRPr>
          </a:p>
        </p:txBody>
      </p:sp>
      <p:pic>
        <p:nvPicPr>
          <p:cNvPr id="2" name="Picture 3" descr="Computer code. The code has 3 lines. Line 1. task Task underscore Example is. Line 2, indented once. entry Entry underscore 1 left parenthesis Item colon in Integer right parenthesis semicolon. Line 3. end Task underscore Example semicolon."/>
          <p:cNvPicPr>
            <a:picLocks noChangeAspect="1"/>
          </p:cNvPicPr>
          <p:nvPr/>
        </p:nvPicPr>
        <p:blipFill>
          <a:blip r:embed="rId3"/>
          <a:stretch>
            <a:fillRect/>
          </a:stretch>
        </p:blipFill>
        <p:spPr>
          <a:xfrm>
            <a:off x="1047486" y="3442661"/>
            <a:ext cx="6096528" cy="1268078"/>
          </a:xfrm>
          <a:prstGeom prst="rect">
            <a:avLst/>
          </a:prstGeom>
        </p:spPr>
      </p:pic>
    </p:spTree>
    <p:extLst>
      <p:ext uri="{BB962C8B-B14F-4D97-AF65-F5344CB8AC3E}">
        <p14:creationId xmlns:p14="http://schemas.microsoft.com/office/powerpoint/2010/main" val="24182633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Title 1"/>
          <p:cNvSpPr>
            <a:spLocks noGrp="1" noChangeArrowheads="1"/>
          </p:cNvSpPr>
          <p:nvPr>
            <p:ph type="title"/>
          </p:nvPr>
        </p:nvSpPr>
        <p:spPr/>
        <p:txBody>
          <a:bodyPr/>
          <a:lstStyle/>
          <a:p>
            <a:pPr eaLnBrk="1" hangingPunct="1"/>
            <a:r>
              <a:rPr lang="en-US" altLang="en-US" dirty="0" smtClean="0"/>
              <a:t>Task Body</a:t>
            </a:r>
          </a:p>
        </p:txBody>
      </p:sp>
      <p:sp>
        <p:nvSpPr>
          <p:cNvPr id="72709" name="Content Placeholder 2"/>
          <p:cNvSpPr>
            <a:spLocks noGrp="1" noChangeArrowheads="1"/>
          </p:cNvSpPr>
          <p:nvPr>
            <p:ph type="body" idx="1"/>
          </p:nvPr>
        </p:nvSpPr>
        <p:spPr>
          <a:xfrm>
            <a:off x="457200" y="1600200"/>
            <a:ext cx="8229600" cy="3028950"/>
          </a:xfrm>
        </p:spPr>
        <p:txBody>
          <a:bodyPr/>
          <a:lstStyle/>
          <a:p>
            <a:pPr eaLnBrk="1" hangingPunct="1"/>
            <a:r>
              <a:rPr lang="en-US" altLang="en-US" dirty="0" smtClean="0"/>
              <a:t>The </a:t>
            </a:r>
            <a:r>
              <a:rPr lang="en-US" altLang="en-US" dirty="0" smtClean="0">
                <a:latin typeface="Courier New" panose="02070309020205020404" pitchFamily="49" charset="0"/>
              </a:rPr>
              <a:t>body</a:t>
            </a:r>
            <a:r>
              <a:rPr lang="en-US" altLang="en-US" dirty="0" smtClean="0"/>
              <a:t> task describes the action that takes place when a rendezvous occurs</a:t>
            </a:r>
          </a:p>
          <a:p>
            <a:pPr eaLnBrk="1" hangingPunct="1"/>
            <a:r>
              <a:rPr lang="en-US" altLang="en-US" dirty="0" smtClean="0"/>
              <a:t>A task that sends a message is suspended while waiting for the message to be accepted and during the rendezvous</a:t>
            </a:r>
          </a:p>
          <a:p>
            <a:pPr eaLnBrk="1" hangingPunct="1"/>
            <a:r>
              <a:rPr lang="en-US" altLang="en-US" dirty="0" smtClean="0"/>
              <a:t>Entry points in the spec are described with </a:t>
            </a:r>
            <a:r>
              <a:rPr lang="en-US" altLang="en-US" sz="2000" b="1" dirty="0" smtClean="0">
                <a:latin typeface="Courier New" panose="02070309020205020404" pitchFamily="49" charset="0"/>
              </a:rPr>
              <a:t>accept</a:t>
            </a:r>
            <a:r>
              <a:rPr lang="en-US" altLang="en-US" dirty="0" smtClean="0"/>
              <a:t> clauses in the body</a:t>
            </a:r>
          </a:p>
        </p:txBody>
      </p:sp>
      <p:pic>
        <p:nvPicPr>
          <p:cNvPr id="2" name="Picture 3" descr="Computer code. The code has 3 lines. Line 1. accept entry underscore name left parenthesis formal parameters right parenthesis do. Line 2, indented once. period period period. Line 3. end entry underscore name semicolon."/>
          <p:cNvPicPr>
            <a:picLocks noChangeAspect="1"/>
          </p:cNvPicPr>
          <p:nvPr/>
        </p:nvPicPr>
        <p:blipFill>
          <a:blip r:embed="rId3"/>
          <a:stretch>
            <a:fillRect/>
          </a:stretch>
        </p:blipFill>
        <p:spPr>
          <a:xfrm>
            <a:off x="1371322" y="4821990"/>
            <a:ext cx="6401355" cy="1261981"/>
          </a:xfrm>
          <a:prstGeom prst="rect">
            <a:avLst/>
          </a:prstGeom>
        </p:spPr>
      </p:pic>
    </p:spTree>
    <p:extLst>
      <p:ext uri="{BB962C8B-B14F-4D97-AF65-F5344CB8AC3E}">
        <p14:creationId xmlns:p14="http://schemas.microsoft.com/office/powerpoint/2010/main" val="12442464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Title 1"/>
          <p:cNvSpPr>
            <a:spLocks noGrp="1" noChangeArrowheads="1"/>
          </p:cNvSpPr>
          <p:nvPr>
            <p:ph type="title"/>
          </p:nvPr>
        </p:nvSpPr>
        <p:spPr/>
        <p:txBody>
          <a:bodyPr anchor="b"/>
          <a:lstStyle/>
          <a:p>
            <a:pPr eaLnBrk="1" hangingPunct="1"/>
            <a:r>
              <a:rPr lang="en-US" altLang="en-US" dirty="0" smtClean="0"/>
              <a:t>Example of a Task Body</a:t>
            </a:r>
          </a:p>
        </p:txBody>
      </p:sp>
      <p:pic>
        <p:nvPicPr>
          <p:cNvPr id="4" name="Picture 2" descr="Computer code. The code has 8 lines. Line 1. task body Task underscore Example is. Line 2, indented once. begin. Line 3, indented once. loop. Line 4, indented twice. accept Entry underscore 1 left parenthesis Item colon in Integer right parenthesis do. Line 5, indented 3 times. period period period. Line 6, indented twice. end Entry underscore 1 semicolon. Line 7, indented once. end loop semicolon. Line 8, indented once. end Task underscore Example semicolon"/>
          <p:cNvPicPr>
            <a:picLocks noChangeAspect="1"/>
          </p:cNvPicPr>
          <p:nvPr/>
        </p:nvPicPr>
        <p:blipFill>
          <a:blip r:embed="rId3"/>
          <a:stretch>
            <a:fillRect/>
          </a:stretch>
        </p:blipFill>
        <p:spPr>
          <a:xfrm>
            <a:off x="1295116" y="1966207"/>
            <a:ext cx="6553768" cy="3097036"/>
          </a:xfrm>
          <a:prstGeom prst="rect">
            <a:avLst/>
          </a:prstGeom>
        </p:spPr>
      </p:pic>
    </p:spTree>
    <p:extLst>
      <p:ext uri="{BB962C8B-B14F-4D97-AF65-F5344CB8AC3E}">
        <p14:creationId xmlns:p14="http://schemas.microsoft.com/office/powerpoint/2010/main" val="25763257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itle 1"/>
          <p:cNvSpPr>
            <a:spLocks noGrp="1" noChangeArrowheads="1"/>
          </p:cNvSpPr>
          <p:nvPr>
            <p:ph type="title"/>
          </p:nvPr>
        </p:nvSpPr>
        <p:spPr/>
        <p:txBody>
          <a:bodyPr/>
          <a:lstStyle/>
          <a:p>
            <a:pPr eaLnBrk="1" hangingPunct="1"/>
            <a:r>
              <a:rPr lang="en-US" altLang="en-US" dirty="0" smtClean="0"/>
              <a:t>Ada Message Passing Semantics</a:t>
            </a:r>
          </a:p>
        </p:txBody>
      </p:sp>
      <p:sp>
        <p:nvSpPr>
          <p:cNvPr id="76805" name="Content Placeholder 2"/>
          <p:cNvSpPr>
            <a:spLocks noGrp="1" noChangeArrowheads="1"/>
          </p:cNvSpPr>
          <p:nvPr>
            <p:ph type="body" idx="1"/>
          </p:nvPr>
        </p:nvSpPr>
        <p:spPr/>
        <p:txBody>
          <a:bodyPr/>
          <a:lstStyle/>
          <a:p>
            <a:pPr eaLnBrk="1" hangingPunct="1"/>
            <a:r>
              <a:rPr lang="en-US" altLang="en-US" dirty="0" smtClean="0"/>
              <a:t>The task executes to the top of the </a:t>
            </a:r>
            <a:r>
              <a:rPr lang="en-US" altLang="en-US" b="1" dirty="0" smtClean="0">
                <a:latin typeface="Courier New" panose="02070309020205020404" pitchFamily="49" charset="0"/>
              </a:rPr>
              <a:t>accept</a:t>
            </a:r>
            <a:r>
              <a:rPr lang="en-US" altLang="en-US" dirty="0" smtClean="0"/>
              <a:t> clause and waits for a message</a:t>
            </a:r>
          </a:p>
          <a:p>
            <a:pPr eaLnBrk="1" hangingPunct="1"/>
            <a:r>
              <a:rPr lang="en-US" altLang="en-US" dirty="0" smtClean="0"/>
              <a:t>During execution of the </a:t>
            </a:r>
            <a:r>
              <a:rPr lang="en-US" altLang="en-US" b="1" dirty="0" smtClean="0">
                <a:latin typeface="Courier New" panose="02070309020205020404" pitchFamily="49" charset="0"/>
              </a:rPr>
              <a:t>accept</a:t>
            </a:r>
            <a:r>
              <a:rPr lang="en-US" altLang="en-US" dirty="0" smtClean="0"/>
              <a:t> clause, the sender is suspended</a:t>
            </a:r>
          </a:p>
          <a:p>
            <a:pPr eaLnBrk="1" hangingPunct="1"/>
            <a:r>
              <a:rPr lang="en-US" altLang="en-US" b="1" dirty="0" smtClean="0">
                <a:latin typeface="Courier New" panose="02070309020205020404" pitchFamily="49" charset="0"/>
              </a:rPr>
              <a:t>accept</a:t>
            </a:r>
            <a:r>
              <a:rPr lang="en-US" altLang="en-US" dirty="0" smtClean="0"/>
              <a:t> parameters can transmit information in either or both directions</a:t>
            </a:r>
          </a:p>
          <a:p>
            <a:pPr eaLnBrk="1" hangingPunct="1"/>
            <a:r>
              <a:rPr lang="en-US" altLang="en-US" dirty="0" smtClean="0"/>
              <a:t>Every </a:t>
            </a:r>
            <a:r>
              <a:rPr lang="en-US" altLang="en-US" b="1" dirty="0" smtClean="0">
                <a:latin typeface="Courier New" panose="02070309020205020404" pitchFamily="49" charset="0"/>
              </a:rPr>
              <a:t>accept</a:t>
            </a:r>
            <a:r>
              <a:rPr lang="en-US" altLang="en-US" dirty="0" smtClean="0"/>
              <a:t> clause has an associated queue to store waiting messages</a:t>
            </a:r>
          </a:p>
        </p:txBody>
      </p:sp>
    </p:spTree>
    <p:extLst>
      <p:ext uri="{BB962C8B-B14F-4D97-AF65-F5344CB8AC3E}">
        <p14:creationId xmlns:p14="http://schemas.microsoft.com/office/powerpoint/2010/main" val="40291891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itle 1"/>
          <p:cNvSpPr>
            <a:spLocks noGrp="1" noChangeArrowheads="1"/>
          </p:cNvSpPr>
          <p:nvPr>
            <p:ph type="title"/>
          </p:nvPr>
        </p:nvSpPr>
        <p:spPr/>
        <p:txBody>
          <a:bodyPr anchor="b"/>
          <a:lstStyle/>
          <a:p>
            <a:pPr eaLnBrk="1" hangingPunct="1"/>
            <a:r>
              <a:rPr lang="en-US" altLang="en-US" dirty="0" smtClean="0"/>
              <a:t>Rendezvous Time Lines</a:t>
            </a:r>
          </a:p>
        </p:txBody>
      </p:sp>
      <p:pic>
        <p:nvPicPr>
          <p:cNvPr id="78853" name="Picture 2" descr="Two timeline diagrams indicating two ways a rendezvous with Task underscore Example can occur. Diagram a indicates, Task underscore Example waits for sender. The diagram has three horizontal rays, Task underscore Example, Sender, and Time, placed in parallel. The ray of Task underscore Example is divided into three sections, of which the first and last sections are shown as dash lines, both labeled as, Wait at accept. The beginning of the second section, a solid line, is market as, Accept. The sender ray is also divided into three sections, of which the middle one is a dash line and the other two are solid lines. A pointer to the beginning of the second part labels, Sends message; the middle dash line is labeled as rendezvous; and the third section is labeled as Continue execution. The Time ray does not have any other markings or labels. Diagram b indicates, Sender waits for Task underscore Example. This diagram also has three horizontal rays, Task underscore Example, Sender, and Time, placed in parallel. The ray of Task underscore Example is divided into three sections, of which the first and second sections are solid lines and the third section is a dash line. The first section is labeled as, Busy. The point at the beginning of the second section is labeled as, Accept. The dash line at the end is labeled as, Wait at accept. The sender ray is divided into four sections, of which the first and fourth sections are solid lines and the middle two are dash lines. A pointer to the beginning of the second section labels, Sends message and is suspended; the third section is unlabeled; the third section is labeled as rendezvous; and the fourth section is labeled as, Continue execution. The Time ray does not have any other markings or lab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1419024"/>
            <a:ext cx="5457824" cy="467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5945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itle 1"/>
          <p:cNvSpPr>
            <a:spLocks noGrp="1" noChangeArrowheads="1"/>
          </p:cNvSpPr>
          <p:nvPr>
            <p:ph type="title"/>
          </p:nvPr>
        </p:nvSpPr>
        <p:spPr/>
        <p:txBody>
          <a:bodyPr/>
          <a:lstStyle/>
          <a:p>
            <a:pPr eaLnBrk="1" hangingPunct="1"/>
            <a:r>
              <a:rPr lang="en-US" altLang="en-US" dirty="0" smtClean="0"/>
              <a:t>Introduction</a:t>
            </a:r>
          </a:p>
        </p:txBody>
      </p:sp>
      <p:sp>
        <p:nvSpPr>
          <p:cNvPr id="8197" name="Content Placeholder 2"/>
          <p:cNvSpPr>
            <a:spLocks noGrp="1" noChangeArrowheads="1"/>
          </p:cNvSpPr>
          <p:nvPr>
            <p:ph type="body" idx="1"/>
          </p:nvPr>
        </p:nvSpPr>
        <p:spPr>
          <a:xfrm>
            <a:off x="533400" y="1447800"/>
            <a:ext cx="8153400" cy="4572000"/>
          </a:xfrm>
        </p:spPr>
        <p:txBody>
          <a:bodyPr/>
          <a:lstStyle/>
          <a:p>
            <a:pPr eaLnBrk="1" hangingPunct="1"/>
            <a:r>
              <a:rPr lang="en-US" altLang="en-US" dirty="0" smtClean="0"/>
              <a:t>Concurrency can occur at four levels:</a:t>
            </a:r>
          </a:p>
          <a:p>
            <a:pPr lvl="1" eaLnBrk="1" hangingPunct="1"/>
            <a:r>
              <a:rPr lang="en-US" altLang="en-US" dirty="0" smtClean="0"/>
              <a:t>Machine instruction level</a:t>
            </a:r>
          </a:p>
          <a:p>
            <a:pPr lvl="1" eaLnBrk="1" hangingPunct="1"/>
            <a:r>
              <a:rPr lang="en-US" altLang="en-US" dirty="0" smtClean="0"/>
              <a:t>High-level language statement level</a:t>
            </a:r>
          </a:p>
          <a:p>
            <a:pPr lvl="1" eaLnBrk="1" hangingPunct="1"/>
            <a:r>
              <a:rPr lang="en-US" altLang="en-US" dirty="0" smtClean="0"/>
              <a:t>Unit level</a:t>
            </a:r>
          </a:p>
          <a:p>
            <a:pPr lvl="1" eaLnBrk="1" hangingPunct="1"/>
            <a:r>
              <a:rPr lang="en-US" altLang="en-US" dirty="0" smtClean="0"/>
              <a:t>Program level</a:t>
            </a:r>
          </a:p>
          <a:p>
            <a:pPr eaLnBrk="1" hangingPunct="1"/>
            <a:r>
              <a:rPr lang="en-US" altLang="en-US" dirty="0" smtClean="0"/>
              <a:t>Because there are no language issues in instruction- and program-level concurrency, they are not addressed here</a:t>
            </a:r>
          </a:p>
        </p:txBody>
      </p:sp>
    </p:spTree>
    <p:extLst>
      <p:ext uri="{BB962C8B-B14F-4D97-AF65-F5344CB8AC3E}">
        <p14:creationId xmlns:p14="http://schemas.microsoft.com/office/powerpoint/2010/main" val="39663411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Title 1"/>
          <p:cNvSpPr>
            <a:spLocks noGrp="1" noChangeArrowheads="1"/>
          </p:cNvSpPr>
          <p:nvPr>
            <p:ph type="title"/>
          </p:nvPr>
        </p:nvSpPr>
        <p:spPr/>
        <p:txBody>
          <a:bodyPr/>
          <a:lstStyle/>
          <a:p>
            <a:pPr eaLnBrk="1" hangingPunct="1"/>
            <a:r>
              <a:rPr lang="en-US" altLang="en-US" dirty="0" smtClean="0"/>
              <a:t>Message Passing: Server/Actor Tasks</a:t>
            </a:r>
          </a:p>
        </p:txBody>
      </p:sp>
      <p:sp>
        <p:nvSpPr>
          <p:cNvPr id="80901" name="Content Placeholder 2"/>
          <p:cNvSpPr>
            <a:spLocks noGrp="1" noChangeArrowheads="1"/>
          </p:cNvSpPr>
          <p:nvPr>
            <p:ph type="body" idx="1"/>
          </p:nvPr>
        </p:nvSpPr>
        <p:spPr>
          <a:xfrm>
            <a:off x="457200" y="1590675"/>
            <a:ext cx="8153400" cy="4572000"/>
          </a:xfrm>
        </p:spPr>
        <p:txBody>
          <a:bodyPr/>
          <a:lstStyle/>
          <a:p>
            <a:pPr eaLnBrk="1" hangingPunct="1"/>
            <a:r>
              <a:rPr lang="en-US" altLang="en-US" dirty="0" smtClean="0"/>
              <a:t>A task that has </a:t>
            </a:r>
            <a:r>
              <a:rPr lang="en-US" altLang="en-US" b="1" dirty="0" smtClean="0">
                <a:latin typeface="Courier New" panose="02070309020205020404" pitchFamily="49" charset="0"/>
              </a:rPr>
              <a:t>accept</a:t>
            </a:r>
            <a:r>
              <a:rPr lang="en-US" altLang="en-US" dirty="0" smtClean="0"/>
              <a:t> clauses, but no other code is called a </a:t>
            </a:r>
            <a:r>
              <a:rPr lang="en-US" altLang="en-US" b="1" dirty="0" smtClean="0">
                <a:solidFill>
                  <a:schemeClr val="bg2"/>
                </a:solidFill>
              </a:rPr>
              <a:t>server</a:t>
            </a:r>
            <a:r>
              <a:rPr lang="en-US" altLang="en-US" i="1" dirty="0" smtClean="0">
                <a:solidFill>
                  <a:schemeClr val="bg2"/>
                </a:solidFill>
              </a:rPr>
              <a:t> </a:t>
            </a:r>
            <a:r>
              <a:rPr lang="en-US" altLang="en-US" b="1" dirty="0" smtClean="0">
                <a:solidFill>
                  <a:schemeClr val="bg2"/>
                </a:solidFill>
              </a:rPr>
              <a:t>task</a:t>
            </a:r>
            <a:r>
              <a:rPr lang="en-US" altLang="en-US" dirty="0" smtClean="0">
                <a:solidFill>
                  <a:schemeClr val="bg2"/>
                </a:solidFill>
              </a:rPr>
              <a:t> </a:t>
            </a:r>
            <a:r>
              <a:rPr lang="en-US" altLang="en-US" dirty="0" smtClean="0"/>
              <a:t>(the example above is a server task)</a:t>
            </a:r>
          </a:p>
          <a:p>
            <a:pPr eaLnBrk="1" hangingPunct="1"/>
            <a:r>
              <a:rPr lang="en-US" altLang="en-US" dirty="0" smtClean="0"/>
              <a:t>A task without </a:t>
            </a:r>
            <a:r>
              <a:rPr lang="en-US" altLang="en-US" b="1" dirty="0" smtClean="0">
                <a:latin typeface="Courier New" panose="02070309020205020404" pitchFamily="49" charset="0"/>
                <a:cs typeface="Courier New" panose="02070309020205020404" pitchFamily="49" charset="0"/>
              </a:rPr>
              <a:t>accept</a:t>
            </a:r>
            <a:r>
              <a:rPr lang="en-US" altLang="en-US" dirty="0" smtClean="0"/>
              <a:t> clauses is called an </a:t>
            </a:r>
            <a:r>
              <a:rPr lang="en-US" altLang="en-US" b="1" dirty="0" smtClean="0">
                <a:solidFill>
                  <a:schemeClr val="bg2"/>
                </a:solidFill>
              </a:rPr>
              <a:t>actor</a:t>
            </a:r>
            <a:r>
              <a:rPr lang="en-US" altLang="en-US" i="1" dirty="0" smtClean="0">
                <a:solidFill>
                  <a:schemeClr val="bg2"/>
                </a:solidFill>
              </a:rPr>
              <a:t> </a:t>
            </a:r>
            <a:r>
              <a:rPr lang="en-US" altLang="en-US" b="1" dirty="0" smtClean="0">
                <a:solidFill>
                  <a:schemeClr val="bg2"/>
                </a:solidFill>
              </a:rPr>
              <a:t>task</a:t>
            </a:r>
          </a:p>
          <a:p>
            <a:pPr lvl="1" eaLnBrk="1" hangingPunct="1"/>
            <a:r>
              <a:rPr lang="en-US" altLang="en-US" dirty="0" smtClean="0"/>
              <a:t>An actor task can send messages to other tasks</a:t>
            </a:r>
          </a:p>
          <a:p>
            <a:pPr lvl="1" eaLnBrk="1" hangingPunct="1"/>
            <a:r>
              <a:rPr lang="en-US" altLang="en-US" dirty="0" smtClean="0"/>
              <a:t>Note: A sender must know the </a:t>
            </a:r>
            <a:r>
              <a:rPr lang="en-US" altLang="en-US" b="1" dirty="0" smtClean="0">
                <a:latin typeface="Courier New" panose="02070309020205020404" pitchFamily="49" charset="0"/>
              </a:rPr>
              <a:t>entry</a:t>
            </a:r>
            <a:r>
              <a:rPr lang="en-US" altLang="en-US" dirty="0" smtClean="0"/>
              <a:t> name of the receiver, but not vice versa (asymmetric)</a:t>
            </a:r>
          </a:p>
        </p:txBody>
      </p:sp>
    </p:spTree>
    <p:extLst>
      <p:ext uri="{BB962C8B-B14F-4D97-AF65-F5344CB8AC3E}">
        <p14:creationId xmlns:p14="http://schemas.microsoft.com/office/powerpoint/2010/main" val="20184110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itle 1"/>
          <p:cNvSpPr>
            <a:spLocks noGrp="1" noChangeArrowheads="1"/>
          </p:cNvSpPr>
          <p:nvPr>
            <p:ph type="title"/>
          </p:nvPr>
        </p:nvSpPr>
        <p:spPr/>
        <p:txBody>
          <a:bodyPr anchor="b"/>
          <a:lstStyle/>
          <a:p>
            <a:pPr eaLnBrk="1" hangingPunct="1"/>
            <a:r>
              <a:rPr lang="en-US" altLang="en-US" dirty="0" smtClean="0"/>
              <a:t>Graphical Representation of a Rendezvous</a:t>
            </a:r>
          </a:p>
        </p:txBody>
      </p:sp>
      <p:pic>
        <p:nvPicPr>
          <p:cNvPr id="82949" name="Picture 2" descr="A graphical representation of a rendezvous caused by a message sent from Task A to B. The diagram consists of two tasks, Task A and Task B, both represented as a control unit with two interfaces and a task body. The interfaces of Task A are labeled as, Job 1 and Job 2, while the interfaces of Task B are labeled as, Job 3 and Job 4. Both the tasks accept clauses from two separate points outside the control unit via respective interfaces. Task body of Task A connects to Job 3 interface of Task B, and the pointer connecting them are labeled as, B period Job 3 left parenthesis value right parenthe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868" y="1485675"/>
            <a:ext cx="6672263" cy="45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1093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Title 1"/>
          <p:cNvSpPr>
            <a:spLocks noGrp="1" noChangeArrowheads="1"/>
          </p:cNvSpPr>
          <p:nvPr>
            <p:ph type="title"/>
          </p:nvPr>
        </p:nvSpPr>
        <p:spPr/>
        <p:txBody>
          <a:bodyPr/>
          <a:lstStyle/>
          <a:p>
            <a:pPr eaLnBrk="1" hangingPunct="1"/>
            <a:r>
              <a:rPr lang="en-US" altLang="en-US" dirty="0" smtClean="0"/>
              <a:t>Multiple Entry Points</a:t>
            </a:r>
          </a:p>
        </p:txBody>
      </p:sp>
      <p:sp>
        <p:nvSpPr>
          <p:cNvPr id="84997" name="Content Placeholder 2"/>
          <p:cNvSpPr>
            <a:spLocks noGrp="1" noChangeArrowheads="1"/>
          </p:cNvSpPr>
          <p:nvPr>
            <p:ph type="body" idx="1"/>
          </p:nvPr>
        </p:nvSpPr>
        <p:spPr>
          <a:xfrm>
            <a:off x="381000" y="1371600"/>
            <a:ext cx="8153400" cy="4572000"/>
          </a:xfrm>
        </p:spPr>
        <p:txBody>
          <a:bodyPr/>
          <a:lstStyle/>
          <a:p>
            <a:pPr eaLnBrk="1" hangingPunct="1"/>
            <a:r>
              <a:rPr lang="en-US" altLang="en-US" dirty="0" smtClean="0"/>
              <a:t>Tasks can have more than one </a:t>
            </a:r>
            <a:r>
              <a:rPr lang="en-US" altLang="en-US" b="1" dirty="0" smtClean="0">
                <a:latin typeface="Courier New" panose="02070309020205020404" pitchFamily="49" charset="0"/>
              </a:rPr>
              <a:t>entry</a:t>
            </a:r>
            <a:r>
              <a:rPr lang="en-US" altLang="en-US" dirty="0" smtClean="0"/>
              <a:t> point</a:t>
            </a:r>
          </a:p>
          <a:p>
            <a:pPr lvl="1" eaLnBrk="1" hangingPunct="1"/>
            <a:r>
              <a:rPr lang="en-US" altLang="en-US" dirty="0" smtClean="0"/>
              <a:t>The specification task has an </a:t>
            </a:r>
            <a:r>
              <a:rPr lang="en-US" altLang="en-US" b="1" dirty="0" smtClean="0">
                <a:latin typeface="Courier New" panose="02070309020205020404" pitchFamily="49" charset="0"/>
              </a:rPr>
              <a:t>entry</a:t>
            </a:r>
            <a:r>
              <a:rPr lang="en-US" altLang="en-US" dirty="0" smtClean="0"/>
              <a:t> clause for each</a:t>
            </a:r>
          </a:p>
          <a:p>
            <a:pPr lvl="1" eaLnBrk="1" hangingPunct="1"/>
            <a:r>
              <a:rPr lang="en-US" altLang="en-US" dirty="0" smtClean="0"/>
              <a:t>The task body has an </a:t>
            </a:r>
            <a:r>
              <a:rPr lang="en-US" altLang="en-US" b="1" dirty="0" smtClean="0">
                <a:latin typeface="Courier New" panose="02070309020205020404" pitchFamily="49" charset="0"/>
              </a:rPr>
              <a:t>accept</a:t>
            </a:r>
            <a:r>
              <a:rPr lang="en-US" altLang="en-US" b="1" dirty="0" smtClean="0"/>
              <a:t> </a:t>
            </a:r>
            <a:r>
              <a:rPr lang="en-US" altLang="en-US" dirty="0" smtClean="0"/>
              <a:t>clause for each </a:t>
            </a:r>
            <a:r>
              <a:rPr lang="en-US" altLang="en-US" b="1" dirty="0" smtClean="0">
                <a:latin typeface="Courier New" panose="02070309020205020404" pitchFamily="49" charset="0"/>
              </a:rPr>
              <a:t>entry</a:t>
            </a:r>
            <a:r>
              <a:rPr lang="en-US" altLang="en-US" dirty="0" smtClean="0"/>
              <a:t> clause, placed in a </a:t>
            </a:r>
            <a:r>
              <a:rPr lang="en-US" altLang="en-US" b="1" dirty="0" smtClean="0">
                <a:latin typeface="Courier New" panose="02070309020205020404" pitchFamily="49" charset="0"/>
              </a:rPr>
              <a:t>select</a:t>
            </a:r>
            <a:r>
              <a:rPr lang="en-US" altLang="en-US" dirty="0" smtClean="0"/>
              <a:t> clause, which is in a loop</a:t>
            </a:r>
          </a:p>
        </p:txBody>
      </p:sp>
    </p:spTree>
    <p:extLst>
      <p:ext uri="{BB962C8B-B14F-4D97-AF65-F5344CB8AC3E}">
        <p14:creationId xmlns:p14="http://schemas.microsoft.com/office/powerpoint/2010/main" val="39847354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Title 1"/>
          <p:cNvSpPr>
            <a:spLocks noGrp="1" noChangeArrowheads="1"/>
          </p:cNvSpPr>
          <p:nvPr>
            <p:ph type="title"/>
          </p:nvPr>
        </p:nvSpPr>
        <p:spPr/>
        <p:txBody>
          <a:bodyPr anchor="b"/>
          <a:lstStyle/>
          <a:p>
            <a:pPr eaLnBrk="1" hangingPunct="1"/>
            <a:r>
              <a:rPr lang="en-US" altLang="en-US" dirty="0" smtClean="0"/>
              <a:t>A Task with Multiple Entries</a:t>
            </a:r>
          </a:p>
        </p:txBody>
      </p:sp>
      <p:pic>
        <p:nvPicPr>
          <p:cNvPr id="3" name="Picture 2" descr="Computer code. The code has 16 lines. Line 1. task body Teller is. Line 2. begin. Line 3, indented once. loop. Line 4, indented twice. select. Line 5, indented 3 times. accept Drive underscore Up left parenthesis formal parameters right parenthesis do. Line 6, indented 4 times. period period period. Line 7, indented 3 times. end Drive underscore Up semicolon. Line 8, indented 3 times. period period period. Line 9, indented twice. or. Line 10, indented 3 times. accept Walk underscore Up left parenthesis formal parameters right parenthesis do. Line 11, indented 4 times. period period period. Line 12, indented 3 times. end Walk underscore Up semicolon. Line 13, indented 3 times. period period period. Line 14, indented twice. end select semicolon. Line 15, indented twice. end loop semicolon. Line 16. end Teller semicolon."/>
          <p:cNvPicPr>
            <a:picLocks noChangeAspect="1"/>
          </p:cNvPicPr>
          <p:nvPr/>
        </p:nvPicPr>
        <p:blipFill>
          <a:blip r:embed="rId3"/>
          <a:stretch>
            <a:fillRect/>
          </a:stretch>
        </p:blipFill>
        <p:spPr>
          <a:xfrm>
            <a:off x="1995939" y="1522382"/>
            <a:ext cx="5152122" cy="4386956"/>
          </a:xfrm>
          <a:prstGeom prst="rect">
            <a:avLst/>
          </a:prstGeom>
        </p:spPr>
      </p:pic>
    </p:spTree>
    <p:extLst>
      <p:ext uri="{BB962C8B-B14F-4D97-AF65-F5344CB8AC3E}">
        <p14:creationId xmlns:p14="http://schemas.microsoft.com/office/powerpoint/2010/main" val="17490099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Title 1"/>
          <p:cNvSpPr>
            <a:spLocks noGrp="1" noChangeArrowheads="1"/>
          </p:cNvSpPr>
          <p:nvPr>
            <p:ph type="title"/>
          </p:nvPr>
        </p:nvSpPr>
        <p:spPr>
          <a:xfrm>
            <a:off x="609600" y="228600"/>
            <a:ext cx="8153400" cy="1143000"/>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Semantics of Tasks with Multiple </a:t>
            </a:r>
            <a:r>
              <a:rPr lang="en-US" altLang="en-US" b="1" dirty="0" smtClean="0">
                <a:latin typeface="Times New Roman" panose="02020603050405020304" pitchFamily="18" charset="0"/>
                <a:cs typeface="Times New Roman" panose="02020603050405020304" pitchFamily="18" charset="0"/>
              </a:rPr>
              <a:t>accept</a:t>
            </a:r>
            <a:r>
              <a:rPr lang="en-US" altLang="en-US" dirty="0" smtClean="0">
                <a:latin typeface="Times New Roman" panose="02020603050405020304" pitchFamily="18" charset="0"/>
                <a:cs typeface="Times New Roman" panose="02020603050405020304" pitchFamily="18" charset="0"/>
              </a:rPr>
              <a:t> Clauses</a:t>
            </a:r>
          </a:p>
        </p:txBody>
      </p:sp>
      <p:sp>
        <p:nvSpPr>
          <p:cNvPr id="89093" name="Content Placeholder 2"/>
          <p:cNvSpPr>
            <a:spLocks noGrp="1" noChangeArrowheads="1"/>
          </p:cNvSpPr>
          <p:nvPr>
            <p:ph type="body" idx="1"/>
          </p:nvPr>
        </p:nvSpPr>
        <p:spPr>
          <a:xfrm>
            <a:off x="609600" y="1371600"/>
            <a:ext cx="8153400" cy="4572000"/>
          </a:xfrm>
        </p:spPr>
        <p:txBody>
          <a:bodyPr/>
          <a:lstStyle/>
          <a:p>
            <a:pPr eaLnBrk="1" hangingPunct="1"/>
            <a:r>
              <a:rPr lang="en-US" altLang="en-US" sz="2400" dirty="0" smtClean="0"/>
              <a:t>If exactly one </a:t>
            </a:r>
            <a:r>
              <a:rPr lang="en-US" altLang="en-US" b="1" dirty="0" smtClean="0">
                <a:latin typeface="Courier New" panose="02070309020205020404" pitchFamily="49" charset="0"/>
              </a:rPr>
              <a:t>entry</a:t>
            </a:r>
            <a:r>
              <a:rPr lang="en-US" altLang="en-US" sz="2400" dirty="0" smtClean="0"/>
              <a:t> queue is nonempty, choose a message from it</a:t>
            </a:r>
          </a:p>
          <a:p>
            <a:pPr eaLnBrk="1" hangingPunct="1"/>
            <a:r>
              <a:rPr lang="en-US" altLang="en-US" sz="2400" dirty="0" smtClean="0"/>
              <a:t>If more than one </a:t>
            </a:r>
            <a:r>
              <a:rPr lang="en-US" altLang="en-US" b="1" dirty="0" smtClean="0">
                <a:latin typeface="Courier New" panose="02070309020205020404" pitchFamily="49" charset="0"/>
              </a:rPr>
              <a:t>entry</a:t>
            </a:r>
            <a:r>
              <a:rPr lang="en-US" altLang="en-US" sz="2400" dirty="0" smtClean="0"/>
              <a:t> queue is nonempty, choose one, </a:t>
            </a:r>
            <a:r>
              <a:rPr lang="en-US" altLang="en-US" sz="2400" dirty="0" err="1" smtClean="0"/>
              <a:t>nondeterministically</a:t>
            </a:r>
            <a:r>
              <a:rPr lang="en-US" altLang="en-US" sz="2400" dirty="0" smtClean="0"/>
              <a:t>, from which to accept a message</a:t>
            </a:r>
          </a:p>
          <a:p>
            <a:pPr eaLnBrk="1" hangingPunct="1"/>
            <a:r>
              <a:rPr lang="en-US" altLang="en-US" sz="2400" dirty="0" smtClean="0"/>
              <a:t>If all are empty, wait</a:t>
            </a:r>
          </a:p>
          <a:p>
            <a:pPr eaLnBrk="1" hangingPunct="1"/>
            <a:r>
              <a:rPr lang="en-US" altLang="en-US" sz="2400" dirty="0" smtClean="0"/>
              <a:t>The construct is often called a </a:t>
            </a:r>
            <a:r>
              <a:rPr lang="en-US" altLang="en-US" sz="2400" dirty="0" smtClean="0">
                <a:solidFill>
                  <a:schemeClr val="bg2"/>
                </a:solidFill>
              </a:rPr>
              <a:t>selective wait</a:t>
            </a:r>
          </a:p>
          <a:p>
            <a:pPr eaLnBrk="1" hangingPunct="1"/>
            <a:r>
              <a:rPr lang="en-US" altLang="en-US" sz="2400" dirty="0" smtClean="0"/>
              <a:t>Extended </a:t>
            </a:r>
            <a:r>
              <a:rPr lang="en-US" altLang="en-US" b="1" dirty="0" smtClean="0">
                <a:latin typeface="Courier New" panose="02070309020205020404" pitchFamily="49" charset="0"/>
              </a:rPr>
              <a:t>accept</a:t>
            </a:r>
            <a:r>
              <a:rPr lang="en-US" altLang="en-US" sz="2400" dirty="0" smtClean="0"/>
              <a:t> clause - code following the clause, but before the next clause</a:t>
            </a:r>
          </a:p>
          <a:p>
            <a:pPr lvl="1" eaLnBrk="1" hangingPunct="1"/>
            <a:r>
              <a:rPr lang="en-US" altLang="en-US" dirty="0" smtClean="0"/>
              <a:t>Executed concurrently with the caller</a:t>
            </a:r>
          </a:p>
        </p:txBody>
      </p:sp>
    </p:spTree>
    <p:extLst>
      <p:ext uri="{BB962C8B-B14F-4D97-AF65-F5344CB8AC3E}">
        <p14:creationId xmlns:p14="http://schemas.microsoft.com/office/powerpoint/2010/main" val="3431882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3400" y="215371"/>
            <a:ext cx="8153400" cy="1097279"/>
          </a:xfrm>
        </p:spPr>
        <p:txBody>
          <a:bodyPr/>
          <a:lstStyle/>
          <a:p>
            <a:r>
              <a:rPr lang="en-US" altLang="en-US" dirty="0"/>
              <a:t>Cooperation Synchronization with Message Passing</a:t>
            </a:r>
            <a:endParaRPr lang="en-US" dirty="0"/>
          </a:p>
        </p:txBody>
      </p:sp>
      <p:sp>
        <p:nvSpPr>
          <p:cNvPr id="7" name="Content Placeholder 2"/>
          <p:cNvSpPr>
            <a:spLocks noGrp="1"/>
          </p:cNvSpPr>
          <p:nvPr>
            <p:ph sz="quarter" idx="13"/>
          </p:nvPr>
        </p:nvSpPr>
        <p:spPr>
          <a:xfrm>
            <a:off x="457200" y="1595439"/>
            <a:ext cx="8232775" cy="442912"/>
          </a:xfrm>
        </p:spPr>
        <p:txBody>
          <a:bodyPr/>
          <a:lstStyle/>
          <a:p>
            <a:pPr indent="-255600"/>
            <a:r>
              <a:rPr lang="en-US" altLang="en-US" sz="2400" dirty="0">
                <a:solidFill>
                  <a:srgbClr val="000000"/>
                </a:solidFill>
                <a:latin typeface="+mn-lt"/>
              </a:rPr>
              <a:t>Provided by Guarded </a:t>
            </a:r>
            <a:r>
              <a:rPr lang="en-US" altLang="en-US" sz="2400" b="1" dirty="0">
                <a:solidFill>
                  <a:srgbClr val="000000"/>
                </a:solidFill>
                <a:latin typeface="Courier New" panose="02070309020205020404" pitchFamily="49" charset="0"/>
                <a:cs typeface="Courier New" panose="02070309020205020404" pitchFamily="49" charset="0"/>
              </a:rPr>
              <a:t>accept</a:t>
            </a:r>
            <a:r>
              <a:rPr lang="en-US" altLang="en-US" sz="2400" dirty="0">
                <a:solidFill>
                  <a:srgbClr val="000000"/>
                </a:solidFill>
              </a:rPr>
              <a:t> </a:t>
            </a:r>
            <a:r>
              <a:rPr lang="en-US" altLang="en-US" sz="2400" dirty="0">
                <a:solidFill>
                  <a:srgbClr val="000000"/>
                </a:solidFill>
                <a:latin typeface="+mn-lt"/>
              </a:rPr>
              <a:t>clauses</a:t>
            </a:r>
            <a:endParaRPr lang="en-US" dirty="0">
              <a:latin typeface="+mn-lt"/>
            </a:endParaRPr>
          </a:p>
        </p:txBody>
      </p:sp>
      <p:pic>
        <p:nvPicPr>
          <p:cNvPr id="9" name="Picture 3" descr="Computer code. The code has 4 lines. Line 1. when not Full left parenthesis Buffer right parenthesis equals right angle bracket. Line 2, indented once. accept Deposit left parenthesis New underscore Value right parenthesis do. Line 3, indented twice. period period period. Line 4, indented once. end."/>
          <p:cNvPicPr>
            <a:picLocks noChangeAspect="1"/>
          </p:cNvPicPr>
          <p:nvPr/>
        </p:nvPicPr>
        <p:blipFill>
          <a:blip r:embed="rId2"/>
          <a:stretch>
            <a:fillRect/>
          </a:stretch>
        </p:blipFill>
        <p:spPr>
          <a:xfrm>
            <a:off x="610129" y="2000251"/>
            <a:ext cx="5371042" cy="1633870"/>
          </a:xfrm>
          <a:prstGeom prst="rect">
            <a:avLst/>
          </a:prstGeom>
        </p:spPr>
      </p:pic>
      <p:sp>
        <p:nvSpPr>
          <p:cNvPr id="8" name="Content Placeholder 4"/>
          <p:cNvSpPr>
            <a:spLocks noGrp="1"/>
          </p:cNvSpPr>
          <p:nvPr>
            <p:ph sz="quarter" idx="14"/>
          </p:nvPr>
        </p:nvSpPr>
        <p:spPr>
          <a:xfrm>
            <a:off x="457200" y="3517899"/>
            <a:ext cx="8232775" cy="2244725"/>
          </a:xfrm>
        </p:spPr>
        <p:txBody>
          <a:bodyPr/>
          <a:lstStyle/>
          <a:p>
            <a:pPr indent="-255600" eaLnBrk="1" hangingPunct="1"/>
            <a:r>
              <a:rPr lang="en-US" altLang="en-US" sz="2400" dirty="0">
                <a:latin typeface="+mn-lt"/>
              </a:rPr>
              <a:t>An </a:t>
            </a:r>
            <a:r>
              <a:rPr lang="en-US" altLang="en-US" sz="2400" b="1" dirty="0">
                <a:latin typeface="+mn-lt"/>
                <a:cs typeface="Courier New" panose="02070309020205020404" pitchFamily="49" charset="0"/>
              </a:rPr>
              <a:t>accept</a:t>
            </a:r>
            <a:r>
              <a:rPr lang="en-US" altLang="en-US" sz="2400" dirty="0">
                <a:latin typeface="+mn-lt"/>
              </a:rPr>
              <a:t> clause with a with a </a:t>
            </a:r>
            <a:r>
              <a:rPr lang="en-US" altLang="en-US" sz="2400" b="1" dirty="0">
                <a:latin typeface="Courier New" panose="02070309020205020404" pitchFamily="49" charset="0"/>
                <a:cs typeface="Courier New" panose="02070309020205020404" pitchFamily="49" charset="0"/>
              </a:rPr>
              <a:t>when</a:t>
            </a:r>
            <a:r>
              <a:rPr lang="en-US" altLang="en-US" sz="2400" dirty="0">
                <a:latin typeface="+mn-lt"/>
              </a:rPr>
              <a:t> clause is either </a:t>
            </a:r>
            <a:r>
              <a:rPr lang="en-US" altLang="en-US" sz="2400" b="1" dirty="0">
                <a:latin typeface="+mn-lt"/>
              </a:rPr>
              <a:t>open</a:t>
            </a:r>
            <a:r>
              <a:rPr lang="en-US" altLang="en-US" sz="2400" dirty="0">
                <a:latin typeface="+mn-lt"/>
              </a:rPr>
              <a:t> or </a:t>
            </a:r>
            <a:r>
              <a:rPr lang="en-US" altLang="en-US" sz="2400" b="1" dirty="0">
                <a:latin typeface="+mn-lt"/>
              </a:rPr>
              <a:t>closed</a:t>
            </a:r>
          </a:p>
          <a:p>
            <a:pPr lvl="1" indent="-284400" eaLnBrk="1" hangingPunct="1"/>
            <a:r>
              <a:rPr lang="en-US" altLang="en-US" sz="2400" dirty="0">
                <a:latin typeface="+mn-lt"/>
              </a:rPr>
              <a:t>A clause whose guard is true is called </a:t>
            </a:r>
            <a:r>
              <a:rPr lang="en-US" altLang="en-US" sz="2400" b="1" dirty="0">
                <a:latin typeface="+mn-lt"/>
              </a:rPr>
              <a:t>open</a:t>
            </a:r>
          </a:p>
          <a:p>
            <a:pPr lvl="1" indent="-284400" eaLnBrk="1" hangingPunct="1"/>
            <a:r>
              <a:rPr lang="en-US" altLang="en-US" sz="2400" dirty="0">
                <a:latin typeface="+mn-lt"/>
              </a:rPr>
              <a:t>A clause whose guard is false is called </a:t>
            </a:r>
            <a:r>
              <a:rPr lang="en-US" altLang="en-US" sz="2400" b="1" dirty="0">
                <a:latin typeface="+mn-lt"/>
              </a:rPr>
              <a:t>closed</a:t>
            </a:r>
          </a:p>
          <a:p>
            <a:pPr lvl="1" indent="-284400" eaLnBrk="1" hangingPunct="1"/>
            <a:r>
              <a:rPr lang="en-US" altLang="en-US" sz="2400" dirty="0">
                <a:latin typeface="+mn-lt"/>
              </a:rPr>
              <a:t>A clause without a guard is always </a:t>
            </a:r>
            <a:r>
              <a:rPr lang="en-US" altLang="en-US" sz="2400" dirty="0" smtClean="0">
                <a:latin typeface="+mn-lt"/>
              </a:rPr>
              <a:t>open</a:t>
            </a:r>
            <a:endParaRPr lang="en-US" altLang="en-US" sz="2400" dirty="0">
              <a:latin typeface="+mn-lt"/>
            </a:endParaRPr>
          </a:p>
        </p:txBody>
      </p:sp>
    </p:spTree>
    <p:extLst>
      <p:ext uri="{BB962C8B-B14F-4D97-AF65-F5344CB8AC3E}">
        <p14:creationId xmlns:p14="http://schemas.microsoft.com/office/powerpoint/2010/main" val="3896394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Semantics of select with Guarded accept Clauses:</a:t>
            </a:r>
            <a:endParaRPr lang="en-US" dirty="0"/>
          </a:p>
        </p:txBody>
      </p:sp>
      <p:sp>
        <p:nvSpPr>
          <p:cNvPr id="93189" name="Content Placeholder 2"/>
          <p:cNvSpPr>
            <a:spLocks noGrp="1" noChangeArrowheads="1"/>
          </p:cNvSpPr>
          <p:nvPr>
            <p:ph type="body" idx="1"/>
          </p:nvPr>
        </p:nvSpPr>
        <p:spPr>
          <a:xfrm>
            <a:off x="533400" y="1590675"/>
            <a:ext cx="8229600" cy="4495800"/>
          </a:xfrm>
        </p:spPr>
        <p:txBody>
          <a:bodyPr/>
          <a:lstStyle/>
          <a:p>
            <a:pPr eaLnBrk="1" hangingPunct="1"/>
            <a:r>
              <a:rPr lang="en-US" altLang="en-US" b="1" dirty="0" smtClean="0">
                <a:latin typeface="Courier New" panose="02070309020205020404" pitchFamily="49" charset="0"/>
              </a:rPr>
              <a:t>select</a:t>
            </a:r>
            <a:r>
              <a:rPr lang="en-US" altLang="en-US" sz="2400" dirty="0" smtClean="0"/>
              <a:t> first checks the guards on all clauses</a:t>
            </a:r>
          </a:p>
          <a:p>
            <a:pPr eaLnBrk="1" hangingPunct="1"/>
            <a:r>
              <a:rPr lang="en-US" altLang="en-US" sz="2400" dirty="0" smtClean="0"/>
              <a:t>If exactly one is open, its queue is checked for messages</a:t>
            </a:r>
          </a:p>
          <a:p>
            <a:pPr eaLnBrk="1" hangingPunct="1"/>
            <a:r>
              <a:rPr lang="en-US" altLang="en-US" sz="2400" dirty="0" smtClean="0"/>
              <a:t>If more than one are open, non-deterministically choose a queue among them to check for messages</a:t>
            </a:r>
          </a:p>
          <a:p>
            <a:pPr eaLnBrk="1" hangingPunct="1"/>
            <a:r>
              <a:rPr lang="en-US" altLang="en-US" sz="2400" dirty="0" smtClean="0"/>
              <a:t>If all are closed, it is a runtime error</a:t>
            </a:r>
          </a:p>
          <a:p>
            <a:pPr eaLnBrk="1" hangingPunct="1"/>
            <a:r>
              <a:rPr lang="en-US" altLang="en-US" sz="2400" dirty="0" smtClean="0"/>
              <a:t>A </a:t>
            </a:r>
            <a:r>
              <a:rPr lang="en-US" altLang="en-US" b="1" dirty="0" smtClean="0">
                <a:latin typeface="Courier New" panose="02070309020205020404" pitchFamily="49" charset="0"/>
              </a:rPr>
              <a:t>select</a:t>
            </a:r>
            <a:r>
              <a:rPr lang="en-US" altLang="en-US" sz="2400" dirty="0" smtClean="0"/>
              <a:t> clause can include an </a:t>
            </a:r>
            <a:r>
              <a:rPr lang="en-US" altLang="en-US" b="1" dirty="0" smtClean="0">
                <a:latin typeface="Courier New" panose="02070309020205020404" pitchFamily="49" charset="0"/>
              </a:rPr>
              <a:t>else</a:t>
            </a:r>
            <a:r>
              <a:rPr lang="en-US" altLang="en-US" sz="2400" dirty="0" smtClean="0"/>
              <a:t> clause to avoid the error</a:t>
            </a:r>
          </a:p>
          <a:p>
            <a:pPr lvl="1" eaLnBrk="1" hangingPunct="1"/>
            <a:r>
              <a:rPr lang="en-US" altLang="en-US" dirty="0" smtClean="0"/>
              <a:t>When the </a:t>
            </a:r>
            <a:r>
              <a:rPr lang="en-US" altLang="en-US" b="1" dirty="0" smtClean="0">
                <a:latin typeface="Courier New" panose="02070309020205020404" pitchFamily="49" charset="0"/>
              </a:rPr>
              <a:t>else</a:t>
            </a:r>
            <a:r>
              <a:rPr lang="en-US" altLang="en-US" dirty="0" smtClean="0"/>
              <a:t> clause completes, the loop repeats</a:t>
            </a:r>
          </a:p>
        </p:txBody>
      </p:sp>
    </p:spTree>
    <p:extLst>
      <p:ext uri="{BB962C8B-B14F-4D97-AF65-F5344CB8AC3E}">
        <p14:creationId xmlns:p14="http://schemas.microsoft.com/office/powerpoint/2010/main" val="17470646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Competition Synchronization with Message Passing</a:t>
            </a:r>
            <a:endParaRPr lang="en-US" dirty="0"/>
          </a:p>
        </p:txBody>
      </p:sp>
      <p:sp>
        <p:nvSpPr>
          <p:cNvPr id="95237" name="Content Placeholder 2"/>
          <p:cNvSpPr>
            <a:spLocks noGrp="1" noChangeArrowheads="1"/>
          </p:cNvSpPr>
          <p:nvPr>
            <p:ph type="body" idx="1"/>
          </p:nvPr>
        </p:nvSpPr>
        <p:spPr>
          <a:xfrm>
            <a:off x="457200" y="1600200"/>
            <a:ext cx="8153400" cy="4572000"/>
          </a:xfrm>
        </p:spPr>
        <p:txBody>
          <a:bodyPr/>
          <a:lstStyle/>
          <a:p>
            <a:pPr eaLnBrk="1" hangingPunct="1"/>
            <a:r>
              <a:rPr lang="en-US" altLang="en-US" dirty="0" smtClean="0"/>
              <a:t>Modeling mutually exclusive access to shared data </a:t>
            </a:r>
          </a:p>
          <a:p>
            <a:pPr eaLnBrk="1" hangingPunct="1"/>
            <a:r>
              <a:rPr lang="en-US" altLang="en-US" dirty="0" smtClean="0"/>
              <a:t>Example--a shared buffer</a:t>
            </a:r>
          </a:p>
          <a:p>
            <a:pPr eaLnBrk="1" hangingPunct="1"/>
            <a:r>
              <a:rPr lang="en-US" altLang="en-US" dirty="0" smtClean="0"/>
              <a:t>Encapsulate the buffer and its operations in a task</a:t>
            </a:r>
          </a:p>
          <a:p>
            <a:pPr eaLnBrk="1" hangingPunct="1"/>
            <a:r>
              <a:rPr lang="en-US" altLang="en-US" dirty="0" smtClean="0"/>
              <a:t>Competition synchronization is implicit in the semantics of </a:t>
            </a:r>
            <a:r>
              <a:rPr lang="en-US" altLang="en-US" b="1" dirty="0" smtClean="0">
                <a:latin typeface="Courier New" panose="02070309020205020404" pitchFamily="49" charset="0"/>
              </a:rPr>
              <a:t>accept</a:t>
            </a:r>
            <a:r>
              <a:rPr lang="en-US" altLang="en-US" dirty="0" smtClean="0"/>
              <a:t> clauses</a:t>
            </a:r>
          </a:p>
          <a:p>
            <a:pPr lvl="1" eaLnBrk="1" hangingPunct="1"/>
            <a:r>
              <a:rPr lang="en-US" altLang="en-US" dirty="0" smtClean="0"/>
              <a:t>Only one </a:t>
            </a:r>
            <a:r>
              <a:rPr lang="en-US" altLang="en-US" b="1" dirty="0" smtClean="0">
                <a:latin typeface="Courier New" panose="02070309020205020404" pitchFamily="49" charset="0"/>
              </a:rPr>
              <a:t>accept</a:t>
            </a:r>
            <a:r>
              <a:rPr lang="en-US" altLang="en-US" dirty="0" smtClean="0"/>
              <a:t> clause in a task can be active at any given time</a:t>
            </a:r>
          </a:p>
        </p:txBody>
      </p:sp>
    </p:spTree>
    <p:extLst>
      <p:ext uri="{BB962C8B-B14F-4D97-AF65-F5344CB8AC3E}">
        <p14:creationId xmlns:p14="http://schemas.microsoft.com/office/powerpoint/2010/main" val="1740568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nchor="b"/>
          <a:lstStyle/>
          <a:p>
            <a:r>
              <a:rPr lang="en-US" altLang="en-US" dirty="0" smtClean="0"/>
              <a:t>Partial Shared Buffer Code</a:t>
            </a:r>
          </a:p>
        </p:txBody>
      </p:sp>
      <p:pic>
        <p:nvPicPr>
          <p:cNvPr id="3" name="Picture 2" descr="Computer code. The code has 18 lines as follows. Line 1. task body B u f underscore Task is. Line 2, indented once. B u f size colon constant Integer colon = 100 semicolon. Line 3, indented once. B u f colon array left parenthesis 1 period period B u f size right parenthesis of Integer semicolon. Line 4, indented once. Filled colon Integer range 0 period period B u f size colon = 0 semicolon. Line 5, Next underscore In comma Next underscore Out colon Integer range 1 period period B u f size colon = 1 semicolon. Line 6, indented once. begin. Line 7, indented twice. loop. Line 8, indented three times, select. Line 7, indented four times, when Filled left angle bracket B u f size = right angle bracket. Line 8, indented five times. accept Deposit left parenthesis Item colon in Integer right parenthesis do. Line 9, indented six times. B u f left parenthesis Next underscore In right parenthesis colon = Item semicolon. Line 10, indented five times. end Deposit semicolon. Line 11, indented five times. Next underscore In colon = left parenthesis Next underscore In mod B u f size right parenthesis + 1 semicolon. Line 12, indented five times. Filled colon = Filled + 1 semicolon. Line 13, indented four times. or. Line 14, indented four times. period period period. Line 15, indented 3 times. end loop semicolon. Line 16, indented 2 times. end B u f underscore Task semicolon."/>
          <p:cNvPicPr>
            <a:picLocks noChangeAspect="1"/>
          </p:cNvPicPr>
          <p:nvPr/>
        </p:nvPicPr>
        <p:blipFill>
          <a:blip r:embed="rId2"/>
          <a:stretch>
            <a:fillRect/>
          </a:stretch>
        </p:blipFill>
        <p:spPr>
          <a:xfrm>
            <a:off x="1697487" y="1435022"/>
            <a:ext cx="5749026" cy="4730906"/>
          </a:xfrm>
          <a:prstGeom prst="rect">
            <a:avLst/>
          </a:prstGeom>
        </p:spPr>
      </p:pic>
    </p:spTree>
    <p:extLst>
      <p:ext uri="{BB962C8B-B14F-4D97-AF65-F5344CB8AC3E}">
        <p14:creationId xmlns:p14="http://schemas.microsoft.com/office/powerpoint/2010/main" val="36551725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nchor="b"/>
          <a:lstStyle/>
          <a:p>
            <a:r>
              <a:rPr lang="en-US" altLang="en-US" dirty="0" smtClean="0"/>
              <a:t>A Consumer Task</a:t>
            </a:r>
          </a:p>
        </p:txBody>
      </p:sp>
      <p:pic>
        <p:nvPicPr>
          <p:cNvPr id="4" name="Picture 2" descr="Computer code. The code has 9 lines. Line 1. task Consumer semicolon. Line 2. task body Consumer is. Line 3, indented once. Stored underscore Value colon Integer semicolon. Line 4. begin. Line 5, indented once. loop. Line 6, indented twice. B u f underscore Task period Fetch left parenthesis Stored underscore Value right parenthesis semicolon. Line 7, indented twice. hyphen hyphen consume Stored underscore Value hyphen hyphen. Line 8, indented once. end loop semicolon. Line 9. end Consumer semicolon."/>
          <p:cNvPicPr>
            <a:picLocks noChangeAspect="1"/>
          </p:cNvPicPr>
          <p:nvPr/>
        </p:nvPicPr>
        <p:blipFill>
          <a:blip r:embed="rId2"/>
          <a:stretch>
            <a:fillRect/>
          </a:stretch>
        </p:blipFill>
        <p:spPr>
          <a:xfrm>
            <a:off x="2310188" y="2045088"/>
            <a:ext cx="4523624" cy="2767824"/>
          </a:xfrm>
          <a:prstGeom prst="rect">
            <a:avLst/>
          </a:prstGeom>
        </p:spPr>
      </p:pic>
    </p:spTree>
    <p:extLst>
      <p:ext uri="{BB962C8B-B14F-4D97-AF65-F5344CB8AC3E}">
        <p14:creationId xmlns:p14="http://schemas.microsoft.com/office/powerpoint/2010/main" val="2302433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itle 1"/>
          <p:cNvSpPr>
            <a:spLocks noGrp="1" noChangeArrowheads="1"/>
          </p:cNvSpPr>
          <p:nvPr>
            <p:ph type="title"/>
          </p:nvPr>
        </p:nvSpPr>
        <p:spPr/>
        <p:txBody>
          <a:bodyPr/>
          <a:lstStyle/>
          <a:p>
            <a:pPr eaLnBrk="1" hangingPunct="1"/>
            <a:r>
              <a:rPr lang="en-US" altLang="en-US" dirty="0" smtClean="0"/>
              <a:t>Multiprocessor Architectures</a:t>
            </a:r>
          </a:p>
        </p:txBody>
      </p:sp>
      <p:sp>
        <p:nvSpPr>
          <p:cNvPr id="10245" name="Content Placeholder 2"/>
          <p:cNvSpPr>
            <a:spLocks noGrp="1" noChangeArrowheads="1"/>
          </p:cNvSpPr>
          <p:nvPr>
            <p:ph type="body" idx="1"/>
          </p:nvPr>
        </p:nvSpPr>
        <p:spPr>
          <a:xfrm>
            <a:off x="609600" y="1371600"/>
            <a:ext cx="8153400" cy="5010150"/>
          </a:xfrm>
        </p:spPr>
        <p:txBody>
          <a:bodyPr/>
          <a:lstStyle/>
          <a:p>
            <a:pPr eaLnBrk="1" hangingPunct="1"/>
            <a:r>
              <a:rPr lang="en-US" altLang="en-US" sz="2400" dirty="0" smtClean="0"/>
              <a:t>Late 1950s - one general-purpose processor and one or more special-purpose processors for input and output operations</a:t>
            </a:r>
          </a:p>
          <a:p>
            <a:pPr eaLnBrk="1" hangingPunct="1"/>
            <a:r>
              <a:rPr lang="en-US" altLang="en-US" sz="2400" dirty="0" smtClean="0"/>
              <a:t>Early 1960s - multiple complete processors, used for program-level concurrency</a:t>
            </a:r>
          </a:p>
          <a:p>
            <a:pPr eaLnBrk="1" hangingPunct="1"/>
            <a:r>
              <a:rPr lang="en-US" altLang="en-US" sz="2400" dirty="0" smtClean="0"/>
              <a:t>Mid-1960s - multiple partial processors, used for instruction-level concurrency</a:t>
            </a:r>
          </a:p>
          <a:p>
            <a:pPr eaLnBrk="1" hangingPunct="1"/>
            <a:r>
              <a:rPr lang="en-US" altLang="en-US" sz="2400" dirty="0" smtClean="0"/>
              <a:t>Single-Instruction Multiple-Data (S</a:t>
            </a:r>
            <a:r>
              <a:rPr lang="en-US" altLang="en-US" sz="100" dirty="0" smtClean="0"/>
              <a:t> </a:t>
            </a:r>
            <a:r>
              <a:rPr lang="en-US" altLang="en-US" sz="2400" dirty="0" smtClean="0"/>
              <a:t>I</a:t>
            </a:r>
            <a:r>
              <a:rPr lang="en-US" altLang="en-US" sz="100" dirty="0" smtClean="0"/>
              <a:t> </a:t>
            </a:r>
            <a:r>
              <a:rPr lang="en-US" altLang="en-US" sz="2400" dirty="0" smtClean="0"/>
              <a:t>M</a:t>
            </a:r>
            <a:r>
              <a:rPr lang="en-US" altLang="en-US" sz="100" dirty="0" smtClean="0"/>
              <a:t> </a:t>
            </a:r>
            <a:r>
              <a:rPr lang="en-US" altLang="en-US" sz="2400" dirty="0" smtClean="0"/>
              <a:t>D) machines</a:t>
            </a:r>
          </a:p>
          <a:p>
            <a:pPr eaLnBrk="1" hangingPunct="1"/>
            <a:r>
              <a:rPr lang="en-US" altLang="en-US" sz="2400" dirty="0" smtClean="0"/>
              <a:t>Multiple-Instruction Multiple-Data (M</a:t>
            </a:r>
            <a:r>
              <a:rPr lang="en-US" altLang="en-US" sz="100" dirty="0" smtClean="0"/>
              <a:t> </a:t>
            </a:r>
            <a:r>
              <a:rPr lang="en-US" altLang="en-US" sz="2400" dirty="0" smtClean="0"/>
              <a:t>I</a:t>
            </a:r>
            <a:r>
              <a:rPr lang="en-US" altLang="en-US" sz="100" dirty="0" smtClean="0"/>
              <a:t> </a:t>
            </a:r>
            <a:r>
              <a:rPr lang="en-US" altLang="en-US" sz="2400" dirty="0" smtClean="0"/>
              <a:t>M</a:t>
            </a:r>
            <a:r>
              <a:rPr lang="en-US" altLang="en-US" sz="100" dirty="0" smtClean="0"/>
              <a:t> </a:t>
            </a:r>
            <a:r>
              <a:rPr lang="en-US" altLang="en-US" sz="2400" dirty="0" smtClean="0"/>
              <a:t>D) machines </a:t>
            </a:r>
          </a:p>
          <a:p>
            <a:pPr eaLnBrk="1" hangingPunct="1"/>
            <a:r>
              <a:rPr lang="en-US" altLang="en-US" sz="2400" dirty="0" smtClean="0"/>
              <a:t>A primary focus of this chapter is shared memory </a:t>
            </a:r>
            <a:r>
              <a:rPr lang="en-US" altLang="en-US" dirty="0"/>
              <a:t>M</a:t>
            </a:r>
            <a:r>
              <a:rPr lang="en-US" altLang="en-US" sz="100" dirty="0"/>
              <a:t> </a:t>
            </a:r>
            <a:r>
              <a:rPr lang="en-US" altLang="en-US" dirty="0"/>
              <a:t>I</a:t>
            </a:r>
            <a:r>
              <a:rPr lang="en-US" altLang="en-US" sz="100" dirty="0"/>
              <a:t> </a:t>
            </a:r>
            <a:r>
              <a:rPr lang="en-US" altLang="en-US" dirty="0"/>
              <a:t>M</a:t>
            </a:r>
            <a:r>
              <a:rPr lang="en-US" altLang="en-US" sz="100" dirty="0"/>
              <a:t> </a:t>
            </a:r>
            <a:r>
              <a:rPr lang="en-US" altLang="en-US" dirty="0"/>
              <a:t>D</a:t>
            </a:r>
            <a:r>
              <a:rPr lang="en-US" altLang="en-US" sz="2400" dirty="0" smtClean="0"/>
              <a:t> machines (multiprocessors)</a:t>
            </a:r>
          </a:p>
        </p:txBody>
      </p:sp>
    </p:spTree>
    <p:extLst>
      <p:ext uri="{BB962C8B-B14F-4D97-AF65-F5344CB8AC3E}">
        <p14:creationId xmlns:p14="http://schemas.microsoft.com/office/powerpoint/2010/main" val="12126646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Title 1"/>
          <p:cNvSpPr>
            <a:spLocks noGrp="1" noChangeArrowheads="1"/>
          </p:cNvSpPr>
          <p:nvPr>
            <p:ph type="title"/>
          </p:nvPr>
        </p:nvSpPr>
        <p:spPr/>
        <p:txBody>
          <a:bodyPr/>
          <a:lstStyle/>
          <a:p>
            <a:pPr eaLnBrk="1" hangingPunct="1"/>
            <a:r>
              <a:rPr lang="en-US" altLang="en-US" dirty="0" smtClean="0"/>
              <a:t>Concurrency in Ada 95</a:t>
            </a:r>
          </a:p>
        </p:txBody>
      </p:sp>
      <p:sp>
        <p:nvSpPr>
          <p:cNvPr id="99333" name="Content Placeholder 2"/>
          <p:cNvSpPr>
            <a:spLocks noGrp="1" noChangeArrowheads="1"/>
          </p:cNvSpPr>
          <p:nvPr>
            <p:ph type="body" idx="1"/>
          </p:nvPr>
        </p:nvSpPr>
        <p:spPr/>
        <p:txBody>
          <a:bodyPr/>
          <a:lstStyle/>
          <a:p>
            <a:pPr eaLnBrk="1" hangingPunct="1"/>
            <a:r>
              <a:rPr lang="en-US" altLang="en-US" dirty="0" smtClean="0"/>
              <a:t>Ada 95 includes Ada 83 features for concurrency, plus two new features</a:t>
            </a:r>
          </a:p>
          <a:p>
            <a:pPr lvl="1" eaLnBrk="1" hangingPunct="1"/>
            <a:r>
              <a:rPr lang="en-US" altLang="en-US" dirty="0" smtClean="0"/>
              <a:t>Protected objects: A more efficient way of implementing shared data to allow access to a shared data structure to be done without rendezvous</a:t>
            </a:r>
          </a:p>
          <a:p>
            <a:pPr lvl="1" eaLnBrk="1" hangingPunct="1"/>
            <a:r>
              <a:rPr lang="en-US" altLang="en-US" dirty="0" smtClean="0"/>
              <a:t>Asynchronous communication</a:t>
            </a:r>
          </a:p>
        </p:txBody>
      </p:sp>
    </p:spTree>
    <p:extLst>
      <p:ext uri="{BB962C8B-B14F-4D97-AF65-F5344CB8AC3E}">
        <p14:creationId xmlns:p14="http://schemas.microsoft.com/office/powerpoint/2010/main" val="30498675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Title 1"/>
          <p:cNvSpPr>
            <a:spLocks noGrp="1" noChangeArrowheads="1"/>
          </p:cNvSpPr>
          <p:nvPr>
            <p:ph type="title"/>
          </p:nvPr>
        </p:nvSpPr>
        <p:spPr/>
        <p:txBody>
          <a:bodyPr/>
          <a:lstStyle/>
          <a:p>
            <a:pPr eaLnBrk="1" hangingPunct="1"/>
            <a:r>
              <a:rPr lang="en-US" altLang="en-US" dirty="0" smtClean="0"/>
              <a:t>Ada 95: Protected Objects</a:t>
            </a:r>
          </a:p>
        </p:txBody>
      </p:sp>
      <p:sp>
        <p:nvSpPr>
          <p:cNvPr id="101381" name="Content Placeholder 2"/>
          <p:cNvSpPr>
            <a:spLocks noGrp="1" noChangeArrowheads="1"/>
          </p:cNvSpPr>
          <p:nvPr>
            <p:ph type="body" idx="1"/>
          </p:nvPr>
        </p:nvSpPr>
        <p:spPr>
          <a:xfrm>
            <a:off x="457200" y="1600200"/>
            <a:ext cx="8229600" cy="4171950"/>
          </a:xfrm>
        </p:spPr>
        <p:txBody>
          <a:bodyPr/>
          <a:lstStyle/>
          <a:p>
            <a:pPr eaLnBrk="1" hangingPunct="1"/>
            <a:r>
              <a:rPr lang="en-US" altLang="en-US" dirty="0" smtClean="0"/>
              <a:t>A </a:t>
            </a:r>
            <a:r>
              <a:rPr lang="en-US" altLang="en-US" b="1" dirty="0" smtClean="0"/>
              <a:t>protected object</a:t>
            </a:r>
            <a:r>
              <a:rPr lang="en-US" altLang="en-US" dirty="0" smtClean="0"/>
              <a:t> is similar to an abstract data type</a:t>
            </a:r>
          </a:p>
          <a:p>
            <a:pPr eaLnBrk="1" hangingPunct="1"/>
            <a:r>
              <a:rPr lang="en-US" altLang="en-US" dirty="0" smtClean="0"/>
              <a:t>Access to a protected object is either through messages passed to entries, as with a task, or through protected subprograms</a:t>
            </a:r>
          </a:p>
          <a:p>
            <a:pPr eaLnBrk="1" hangingPunct="1"/>
            <a:r>
              <a:rPr lang="en-US" altLang="en-US" dirty="0" smtClean="0"/>
              <a:t>A </a:t>
            </a:r>
            <a:r>
              <a:rPr lang="en-US" altLang="en-US" b="1" dirty="0" smtClean="0">
                <a:solidFill>
                  <a:schemeClr val="bg2"/>
                </a:solidFill>
              </a:rPr>
              <a:t>protected procedure </a:t>
            </a:r>
            <a:r>
              <a:rPr lang="en-US" altLang="en-US" dirty="0" smtClean="0"/>
              <a:t>provides mutually exclusive read-write access to protected objects</a:t>
            </a:r>
          </a:p>
          <a:p>
            <a:pPr eaLnBrk="1" hangingPunct="1"/>
            <a:r>
              <a:rPr lang="en-US" altLang="en-US" dirty="0" smtClean="0"/>
              <a:t>A </a:t>
            </a:r>
            <a:r>
              <a:rPr lang="en-US" altLang="en-US" b="1" dirty="0" smtClean="0">
                <a:solidFill>
                  <a:schemeClr val="bg2"/>
                </a:solidFill>
              </a:rPr>
              <a:t>protected function</a:t>
            </a:r>
            <a:r>
              <a:rPr lang="en-US" altLang="en-US" dirty="0" smtClean="0">
                <a:solidFill>
                  <a:schemeClr val="tx2"/>
                </a:solidFill>
              </a:rPr>
              <a:t> </a:t>
            </a:r>
            <a:r>
              <a:rPr lang="en-US" altLang="en-US" dirty="0" smtClean="0">
                <a:solidFill>
                  <a:schemeClr val="bg2"/>
                </a:solidFill>
              </a:rPr>
              <a:t>provides concurrent read-</a:t>
            </a:r>
            <a:r>
              <a:rPr lang="en-US" altLang="en-US" dirty="0" smtClean="0"/>
              <a:t>only access to protected objects</a:t>
            </a:r>
          </a:p>
        </p:txBody>
      </p:sp>
    </p:spTree>
    <p:extLst>
      <p:ext uri="{BB962C8B-B14F-4D97-AF65-F5344CB8AC3E}">
        <p14:creationId xmlns:p14="http://schemas.microsoft.com/office/powerpoint/2010/main" val="2739811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Title 1"/>
          <p:cNvSpPr>
            <a:spLocks noGrp="1" noChangeArrowheads="1"/>
          </p:cNvSpPr>
          <p:nvPr>
            <p:ph type="title"/>
          </p:nvPr>
        </p:nvSpPr>
        <p:spPr/>
        <p:txBody>
          <a:bodyPr/>
          <a:lstStyle/>
          <a:p>
            <a:pPr eaLnBrk="1" hangingPunct="1"/>
            <a:r>
              <a:rPr lang="en-US" altLang="en-US" dirty="0" smtClean="0"/>
              <a:t>Evaluation of the Ada</a:t>
            </a:r>
          </a:p>
        </p:txBody>
      </p:sp>
      <p:sp>
        <p:nvSpPr>
          <p:cNvPr id="103429" name="Content Placeholder 2"/>
          <p:cNvSpPr>
            <a:spLocks noGrp="1" noChangeArrowheads="1"/>
          </p:cNvSpPr>
          <p:nvPr>
            <p:ph type="body" idx="1"/>
          </p:nvPr>
        </p:nvSpPr>
        <p:spPr/>
        <p:txBody>
          <a:bodyPr/>
          <a:lstStyle/>
          <a:p>
            <a:pPr eaLnBrk="1" hangingPunct="1"/>
            <a:r>
              <a:rPr lang="en-US" altLang="en-US" dirty="0" smtClean="0"/>
              <a:t>Message passing model of concurrency is powerful and general</a:t>
            </a:r>
          </a:p>
          <a:p>
            <a:pPr eaLnBrk="1" hangingPunct="1"/>
            <a:r>
              <a:rPr lang="en-US" altLang="en-US" dirty="0" smtClean="0"/>
              <a:t>Protected objects are a better way to provide synchronized shared data</a:t>
            </a:r>
          </a:p>
          <a:p>
            <a:pPr eaLnBrk="1" hangingPunct="1"/>
            <a:r>
              <a:rPr lang="en-US" altLang="en-US" dirty="0" smtClean="0"/>
              <a:t>In the absence of distributed processors, the choice between monitors and tasks with message passing is somewhat a matter of taste</a:t>
            </a:r>
          </a:p>
          <a:p>
            <a:pPr eaLnBrk="1" hangingPunct="1"/>
            <a:r>
              <a:rPr lang="en-US" altLang="en-US" dirty="0" smtClean="0"/>
              <a:t>For distributed systems, message passing is a better model for concurrency</a:t>
            </a:r>
          </a:p>
        </p:txBody>
      </p:sp>
    </p:spTree>
    <p:extLst>
      <p:ext uri="{BB962C8B-B14F-4D97-AF65-F5344CB8AC3E}">
        <p14:creationId xmlns:p14="http://schemas.microsoft.com/office/powerpoint/2010/main" val="26170747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itle 1"/>
          <p:cNvSpPr>
            <a:spLocks noGrp="1" noChangeArrowheads="1"/>
          </p:cNvSpPr>
          <p:nvPr>
            <p:ph type="title"/>
          </p:nvPr>
        </p:nvSpPr>
        <p:spPr/>
        <p:txBody>
          <a:bodyPr/>
          <a:lstStyle/>
          <a:p>
            <a:pPr eaLnBrk="1" hangingPunct="1"/>
            <a:r>
              <a:rPr lang="en-US" altLang="en-US" dirty="0" smtClean="0"/>
              <a:t>Java Threads</a:t>
            </a:r>
          </a:p>
        </p:txBody>
      </p:sp>
      <p:sp>
        <p:nvSpPr>
          <p:cNvPr id="105477" name="Content Placeholder 2"/>
          <p:cNvSpPr>
            <a:spLocks noGrp="1" noChangeArrowheads="1"/>
          </p:cNvSpPr>
          <p:nvPr>
            <p:ph type="body" idx="1"/>
          </p:nvPr>
        </p:nvSpPr>
        <p:spPr>
          <a:xfrm>
            <a:off x="457200" y="1371600"/>
            <a:ext cx="8153400" cy="2124075"/>
          </a:xfrm>
        </p:spPr>
        <p:txBody>
          <a:bodyPr/>
          <a:lstStyle/>
          <a:p>
            <a:pPr eaLnBrk="1" hangingPunct="1"/>
            <a:r>
              <a:rPr lang="en-US" altLang="en-US" sz="2400" dirty="0" smtClean="0"/>
              <a:t>The concurrent units in Java are methods named </a:t>
            </a:r>
            <a:r>
              <a:rPr lang="en-US" altLang="en-US" sz="2400" dirty="0" smtClean="0">
                <a:latin typeface="Courier New" panose="02070309020205020404" pitchFamily="49" charset="0"/>
                <a:cs typeface="Courier New" panose="02070309020205020404" pitchFamily="49" charset="0"/>
              </a:rPr>
              <a:t>run</a:t>
            </a:r>
          </a:p>
          <a:p>
            <a:pPr lvl="1" eaLnBrk="1" hangingPunct="1"/>
            <a:r>
              <a:rPr lang="en-US" altLang="en-US" dirty="0" smtClean="0"/>
              <a:t>A </a:t>
            </a:r>
            <a:r>
              <a:rPr lang="en-US" altLang="en-US" dirty="0" smtClean="0">
                <a:latin typeface="Courier New" panose="02070309020205020404" pitchFamily="49" charset="0"/>
                <a:cs typeface="Courier New" panose="02070309020205020404" pitchFamily="49" charset="0"/>
              </a:rPr>
              <a:t>run</a:t>
            </a:r>
            <a:r>
              <a:rPr lang="en-US" altLang="en-US" dirty="0" smtClean="0"/>
              <a:t> method code can be in concurrent execution with other such methods</a:t>
            </a:r>
          </a:p>
          <a:p>
            <a:pPr lvl="1" eaLnBrk="1" hangingPunct="1"/>
            <a:r>
              <a:rPr lang="en-US" altLang="en-US" dirty="0" smtClean="0"/>
              <a:t>The process in which the </a:t>
            </a:r>
            <a:r>
              <a:rPr lang="en-US" altLang="en-US" dirty="0" smtClean="0">
                <a:latin typeface="Courier New" panose="02070309020205020404" pitchFamily="49" charset="0"/>
                <a:cs typeface="Courier New" panose="02070309020205020404" pitchFamily="49" charset="0"/>
              </a:rPr>
              <a:t>run</a:t>
            </a:r>
            <a:r>
              <a:rPr lang="en-US" altLang="en-US" dirty="0" smtClean="0"/>
              <a:t> methods execute is called a </a:t>
            </a:r>
            <a:r>
              <a:rPr lang="en-US" altLang="en-US" b="1" dirty="0" smtClean="0"/>
              <a:t>thread</a:t>
            </a:r>
          </a:p>
        </p:txBody>
      </p:sp>
      <p:pic>
        <p:nvPicPr>
          <p:cNvPr id="2" name="Picture 3" descr="Computer code. The code has 6 lines. Line 1. class My Thread extends Thread left brace. Line 2, indented once. public void run left parenthesis right parenthesis left brace period period period right brace. Line 3. right brace. Line 4. period period period. Line 5. Thread my T h equals new My Thread left parenthesis right parenthesis semicolon. Line 6. My T h period start left parenthesis right parenthesis semicolon"/>
          <p:cNvPicPr>
            <a:picLocks noChangeAspect="1"/>
          </p:cNvPicPr>
          <p:nvPr/>
        </p:nvPicPr>
        <p:blipFill>
          <a:blip r:embed="rId3"/>
          <a:stretch>
            <a:fillRect/>
          </a:stretch>
        </p:blipFill>
        <p:spPr>
          <a:xfrm>
            <a:off x="914188" y="3554625"/>
            <a:ext cx="4877223" cy="2365453"/>
          </a:xfrm>
          <a:prstGeom prst="rect">
            <a:avLst/>
          </a:prstGeom>
        </p:spPr>
      </p:pic>
    </p:spTree>
    <p:extLst>
      <p:ext uri="{BB962C8B-B14F-4D97-AF65-F5344CB8AC3E}">
        <p14:creationId xmlns:p14="http://schemas.microsoft.com/office/powerpoint/2010/main" val="15173996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Title 1"/>
          <p:cNvSpPr>
            <a:spLocks noGrp="1" noChangeArrowheads="1"/>
          </p:cNvSpPr>
          <p:nvPr>
            <p:ph type="title"/>
          </p:nvPr>
        </p:nvSpPr>
        <p:spPr/>
        <p:txBody>
          <a:bodyPr/>
          <a:lstStyle/>
          <a:p>
            <a:pPr eaLnBrk="1" hangingPunct="1"/>
            <a:r>
              <a:rPr lang="en-US" altLang="en-US" dirty="0" smtClean="0"/>
              <a:t>Controlling Thread Execution</a:t>
            </a:r>
          </a:p>
        </p:txBody>
      </p:sp>
      <p:sp>
        <p:nvSpPr>
          <p:cNvPr id="107525" name="Content Placeholder 2"/>
          <p:cNvSpPr>
            <a:spLocks noGrp="1" noChangeArrowheads="1"/>
          </p:cNvSpPr>
          <p:nvPr>
            <p:ph type="body" idx="1"/>
          </p:nvPr>
        </p:nvSpPr>
        <p:spPr/>
        <p:txBody>
          <a:bodyPr/>
          <a:lstStyle/>
          <a:p>
            <a:pPr eaLnBrk="1" hangingPunct="1"/>
            <a:r>
              <a:rPr lang="en-US" altLang="en-US" dirty="0" smtClean="0"/>
              <a:t>The </a:t>
            </a:r>
            <a:r>
              <a:rPr lang="en-US" altLang="en-US" dirty="0" smtClean="0">
                <a:latin typeface="Courier New" panose="02070309020205020404" pitchFamily="49" charset="0"/>
                <a:cs typeface="Courier New" panose="02070309020205020404" pitchFamily="49" charset="0"/>
              </a:rPr>
              <a:t>Thread</a:t>
            </a:r>
            <a:r>
              <a:rPr lang="en-US" altLang="en-US" dirty="0" smtClean="0"/>
              <a:t> class has several methods to control the execution of threads</a:t>
            </a:r>
          </a:p>
          <a:p>
            <a:pPr lvl="1" eaLnBrk="1" hangingPunct="1"/>
            <a:r>
              <a:rPr lang="en-US" altLang="en-US" dirty="0" smtClean="0"/>
              <a:t>The </a:t>
            </a:r>
            <a:r>
              <a:rPr lang="en-US" altLang="en-US" dirty="0" smtClean="0">
                <a:latin typeface="Courier New" panose="02070309020205020404" pitchFamily="49" charset="0"/>
                <a:cs typeface="Courier New" panose="02070309020205020404" pitchFamily="49" charset="0"/>
              </a:rPr>
              <a:t>yield</a:t>
            </a:r>
            <a:r>
              <a:rPr lang="en-US" altLang="en-US" dirty="0" smtClean="0"/>
              <a:t> is a request from the running thread to voluntarily surrender the processor</a:t>
            </a:r>
          </a:p>
          <a:p>
            <a:pPr lvl="1" eaLnBrk="1" hangingPunct="1"/>
            <a:r>
              <a:rPr lang="en-US" altLang="en-US" dirty="0" smtClean="0"/>
              <a:t>The </a:t>
            </a:r>
            <a:r>
              <a:rPr lang="en-US" altLang="en-US" dirty="0" smtClean="0">
                <a:latin typeface="Courier New" panose="02070309020205020404" pitchFamily="49" charset="0"/>
                <a:cs typeface="Courier New" panose="02070309020205020404" pitchFamily="49" charset="0"/>
              </a:rPr>
              <a:t>sleep</a:t>
            </a:r>
            <a:r>
              <a:rPr lang="en-US" altLang="en-US" dirty="0" smtClean="0"/>
              <a:t> method can be used by the caller of the method to block the thread</a:t>
            </a:r>
          </a:p>
          <a:p>
            <a:pPr lvl="1" eaLnBrk="1" hangingPunct="1"/>
            <a:r>
              <a:rPr lang="en-US" altLang="en-US" dirty="0" smtClean="0"/>
              <a:t>The </a:t>
            </a:r>
            <a:r>
              <a:rPr lang="en-US" altLang="en-US" dirty="0" smtClean="0">
                <a:latin typeface="Courier New" panose="02070309020205020404" pitchFamily="49" charset="0"/>
                <a:cs typeface="Courier New" panose="02070309020205020404" pitchFamily="49" charset="0"/>
              </a:rPr>
              <a:t>join</a:t>
            </a:r>
            <a:r>
              <a:rPr lang="en-US" altLang="en-US" dirty="0" smtClean="0"/>
              <a:t> method is used to force a method to delay its execution until the run method of another thread has completed its execution</a:t>
            </a:r>
          </a:p>
        </p:txBody>
      </p:sp>
    </p:spTree>
    <p:extLst>
      <p:ext uri="{BB962C8B-B14F-4D97-AF65-F5344CB8AC3E}">
        <p14:creationId xmlns:p14="http://schemas.microsoft.com/office/powerpoint/2010/main" val="29842312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Title 1"/>
          <p:cNvSpPr>
            <a:spLocks noGrp="1" noChangeArrowheads="1"/>
          </p:cNvSpPr>
          <p:nvPr>
            <p:ph type="title"/>
          </p:nvPr>
        </p:nvSpPr>
        <p:spPr/>
        <p:txBody>
          <a:bodyPr/>
          <a:lstStyle/>
          <a:p>
            <a:pPr eaLnBrk="1" hangingPunct="1"/>
            <a:r>
              <a:rPr lang="en-US" altLang="en-US" dirty="0" smtClean="0"/>
              <a:t>Thread Priorities</a:t>
            </a:r>
          </a:p>
        </p:txBody>
      </p:sp>
      <p:sp>
        <p:nvSpPr>
          <p:cNvPr id="109573" name="Content Placeholder 2"/>
          <p:cNvSpPr>
            <a:spLocks noGrp="1" noChangeArrowheads="1"/>
          </p:cNvSpPr>
          <p:nvPr>
            <p:ph type="body" idx="1"/>
          </p:nvPr>
        </p:nvSpPr>
        <p:spPr/>
        <p:txBody>
          <a:bodyPr/>
          <a:lstStyle/>
          <a:p>
            <a:pPr eaLnBrk="1" hangingPunct="1"/>
            <a:r>
              <a:rPr lang="en-US" altLang="en-US" dirty="0" smtClean="0"/>
              <a:t>A thread’s default priority is the same as the thread that create it</a:t>
            </a:r>
          </a:p>
          <a:p>
            <a:pPr lvl="1" eaLnBrk="1" hangingPunct="1"/>
            <a:r>
              <a:rPr lang="en-US" altLang="en-US" dirty="0" smtClean="0"/>
              <a:t>If </a:t>
            </a:r>
            <a:r>
              <a:rPr lang="en-US" altLang="en-US" dirty="0" smtClean="0">
                <a:latin typeface="Courier New" panose="02070309020205020404" pitchFamily="49" charset="0"/>
                <a:cs typeface="Courier New" panose="02070309020205020404" pitchFamily="49" charset="0"/>
              </a:rPr>
              <a:t>main</a:t>
            </a:r>
            <a:r>
              <a:rPr lang="en-US" altLang="en-US" dirty="0" smtClean="0"/>
              <a:t> creates a thread, its default priority is </a:t>
            </a:r>
            <a:r>
              <a:rPr lang="en-US" altLang="en-US" dirty="0" smtClean="0">
                <a:latin typeface="Courier New" panose="02070309020205020404" pitchFamily="49" charset="0"/>
                <a:cs typeface="Courier New" panose="02070309020205020404" pitchFamily="49" charset="0"/>
              </a:rPr>
              <a:t>NORM_PRIORITY</a:t>
            </a:r>
          </a:p>
          <a:p>
            <a:pPr eaLnBrk="1" hangingPunct="1"/>
            <a:r>
              <a:rPr lang="en-US" altLang="en-US" dirty="0" smtClean="0"/>
              <a:t>Threads defined two other priority constants, </a:t>
            </a:r>
            <a:r>
              <a:rPr lang="en-US" altLang="en-US" dirty="0" smtClean="0">
                <a:latin typeface="Courier New" panose="02070309020205020404" pitchFamily="49" charset="0"/>
                <a:cs typeface="Courier New" panose="02070309020205020404" pitchFamily="49" charset="0"/>
              </a:rPr>
              <a:t>MAX_PRIORITY</a:t>
            </a:r>
            <a:r>
              <a:rPr lang="en-US" altLang="en-US" dirty="0" smtClean="0"/>
              <a:t> and </a:t>
            </a:r>
            <a:r>
              <a:rPr lang="en-US" altLang="en-US" dirty="0" smtClean="0">
                <a:latin typeface="Courier New" panose="02070309020205020404" pitchFamily="49" charset="0"/>
                <a:cs typeface="Courier New" panose="02070309020205020404" pitchFamily="49" charset="0"/>
              </a:rPr>
              <a:t>MIN_PRIORITY</a:t>
            </a:r>
          </a:p>
          <a:p>
            <a:pPr eaLnBrk="1" hangingPunct="1"/>
            <a:r>
              <a:rPr lang="en-US" altLang="en-US" dirty="0" smtClean="0"/>
              <a:t>The priority of a thread can be changed with the methods</a:t>
            </a:r>
            <a:r>
              <a:rPr lang="en-US" altLang="en-US" dirty="0" smtClean="0">
                <a:latin typeface="Courier New" panose="02070309020205020404" pitchFamily="49" charset="0"/>
                <a:cs typeface="Courier New" panose="02070309020205020404" pitchFamily="49" charset="0"/>
              </a:rPr>
              <a:t> setPriority</a:t>
            </a:r>
          </a:p>
        </p:txBody>
      </p:sp>
    </p:spTree>
    <p:extLst>
      <p:ext uri="{BB962C8B-B14F-4D97-AF65-F5344CB8AC3E}">
        <p14:creationId xmlns:p14="http://schemas.microsoft.com/office/powerpoint/2010/main" val="17036826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Competition Synchronization with Java </a:t>
            </a:r>
            <a:r>
              <a:rPr lang="en-US" altLang="en-US" dirty="0" smtClean="0"/>
              <a:t>Threads </a:t>
            </a:r>
            <a:r>
              <a:rPr lang="en-US" altLang="en-US" sz="2000" b="0" dirty="0" smtClean="0"/>
              <a:t>(1 of 2)</a:t>
            </a:r>
            <a:endParaRPr lang="en-US" sz="2000" b="0" dirty="0"/>
          </a:p>
        </p:txBody>
      </p:sp>
      <p:sp>
        <p:nvSpPr>
          <p:cNvPr id="7" name="Content Placeholder 2"/>
          <p:cNvSpPr>
            <a:spLocks noGrp="1"/>
          </p:cNvSpPr>
          <p:nvPr>
            <p:ph sz="quarter" idx="13"/>
          </p:nvPr>
        </p:nvSpPr>
        <p:spPr>
          <a:xfrm>
            <a:off x="457200" y="1595438"/>
            <a:ext cx="8232775" cy="1105253"/>
          </a:xfrm>
        </p:spPr>
        <p:txBody>
          <a:bodyPr/>
          <a:lstStyle/>
          <a:p>
            <a:pPr lvl="0" indent="-256032"/>
            <a:r>
              <a:rPr lang="en-US" altLang="en-US" sz="2400" dirty="0">
                <a:solidFill>
                  <a:srgbClr val="000000"/>
                </a:solidFill>
                <a:latin typeface="+mn-lt"/>
              </a:rPr>
              <a:t>A method that includes the </a:t>
            </a:r>
            <a:r>
              <a:rPr lang="en-US" altLang="en-US" sz="2400" dirty="0">
                <a:solidFill>
                  <a:srgbClr val="000000"/>
                </a:solidFill>
                <a:latin typeface="Courier New" panose="02070309020205020404" pitchFamily="49" charset="0"/>
                <a:cs typeface="Courier New" panose="02070309020205020404" pitchFamily="49" charset="0"/>
              </a:rPr>
              <a:t>synchronized</a:t>
            </a:r>
            <a:r>
              <a:rPr lang="en-US" altLang="en-US" sz="2400" dirty="0">
                <a:solidFill>
                  <a:srgbClr val="000000"/>
                </a:solidFill>
                <a:latin typeface="+mn-lt"/>
              </a:rPr>
              <a:t> modifier disallows any other method from running on the object while it is in </a:t>
            </a:r>
            <a:r>
              <a:rPr lang="en-US" altLang="en-US" sz="2400" dirty="0" smtClean="0">
                <a:solidFill>
                  <a:srgbClr val="000000"/>
                </a:solidFill>
                <a:latin typeface="+mn-lt"/>
              </a:rPr>
              <a:t>execution</a:t>
            </a:r>
            <a:endParaRPr lang="en-US" altLang="en-US" sz="2400" dirty="0">
              <a:solidFill>
                <a:srgbClr val="000000"/>
              </a:solidFill>
              <a:latin typeface="+mn-lt"/>
            </a:endParaRPr>
          </a:p>
        </p:txBody>
      </p:sp>
      <p:pic>
        <p:nvPicPr>
          <p:cNvPr id="9" name="Picture 3" descr="Computer code. The code has 4 lines. Line 1. period period period. Line 2. public synchronized void deposit left parenthesis I n t item right parenthesis left brace period period period right brace. Line 3. public synchronized I n t fetch left parenthesis right parenthesis left brace period period period right brace. Line 4. period period period."/>
          <p:cNvPicPr>
            <a:picLocks noChangeAspect="1"/>
          </p:cNvPicPr>
          <p:nvPr/>
        </p:nvPicPr>
        <p:blipFill>
          <a:blip r:embed="rId2"/>
          <a:stretch>
            <a:fillRect/>
          </a:stretch>
        </p:blipFill>
        <p:spPr>
          <a:xfrm>
            <a:off x="851643" y="2858697"/>
            <a:ext cx="6297714" cy="1347333"/>
          </a:xfrm>
          <a:prstGeom prst="rect">
            <a:avLst/>
          </a:prstGeom>
        </p:spPr>
      </p:pic>
      <p:sp>
        <p:nvSpPr>
          <p:cNvPr id="8" name="Content Placeholder 4"/>
          <p:cNvSpPr>
            <a:spLocks noGrp="1"/>
          </p:cNvSpPr>
          <p:nvPr>
            <p:ph sz="quarter" idx="14"/>
          </p:nvPr>
        </p:nvSpPr>
        <p:spPr>
          <a:xfrm>
            <a:off x="457200" y="4364036"/>
            <a:ext cx="8232775" cy="920750"/>
          </a:xfrm>
        </p:spPr>
        <p:txBody>
          <a:bodyPr/>
          <a:lstStyle/>
          <a:p>
            <a:pPr lvl="0" indent="-256032"/>
            <a:r>
              <a:rPr lang="en-US" altLang="en-US" sz="2400" dirty="0">
                <a:solidFill>
                  <a:srgbClr val="000000"/>
                </a:solidFill>
                <a:latin typeface="+mn-lt"/>
              </a:rPr>
              <a:t>The above two methods are synchronized which prevents them from interfering with each </a:t>
            </a:r>
            <a:r>
              <a:rPr lang="en-US" altLang="en-US" sz="2400" dirty="0" smtClean="0">
                <a:solidFill>
                  <a:srgbClr val="000000"/>
                </a:solidFill>
                <a:latin typeface="+mn-lt"/>
              </a:rPr>
              <a:t>other</a:t>
            </a:r>
            <a:endParaRPr lang="en-US" altLang="en-US" sz="2400" dirty="0">
              <a:solidFill>
                <a:srgbClr val="000000"/>
              </a:solidFill>
              <a:latin typeface="+mn-lt"/>
            </a:endParaRPr>
          </a:p>
        </p:txBody>
      </p:sp>
    </p:spTree>
    <p:extLst>
      <p:ext uri="{BB962C8B-B14F-4D97-AF65-F5344CB8AC3E}">
        <p14:creationId xmlns:p14="http://schemas.microsoft.com/office/powerpoint/2010/main" val="40579408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Competition Synchronization with Java </a:t>
            </a:r>
            <a:r>
              <a:rPr lang="en-US" altLang="en-US" dirty="0" smtClean="0"/>
              <a:t>Threads </a:t>
            </a:r>
            <a:r>
              <a:rPr lang="en-US" altLang="en-US" sz="2000" b="0" dirty="0" smtClean="0"/>
              <a:t>(2 </a:t>
            </a:r>
            <a:r>
              <a:rPr lang="en-US" altLang="en-US" sz="2000" b="0" dirty="0"/>
              <a:t>of 2)</a:t>
            </a:r>
            <a:endParaRPr lang="en-US" dirty="0"/>
          </a:p>
        </p:txBody>
      </p:sp>
      <p:sp>
        <p:nvSpPr>
          <p:cNvPr id="8" name="Content Placeholder 2"/>
          <p:cNvSpPr>
            <a:spLocks noGrp="1"/>
          </p:cNvSpPr>
          <p:nvPr>
            <p:ph sz="quarter" idx="14"/>
          </p:nvPr>
        </p:nvSpPr>
        <p:spPr>
          <a:xfrm>
            <a:off x="454025" y="1603375"/>
            <a:ext cx="8232775" cy="892175"/>
          </a:xfrm>
        </p:spPr>
        <p:txBody>
          <a:bodyPr/>
          <a:lstStyle/>
          <a:p>
            <a:pPr lvl="0" indent="-256032"/>
            <a:r>
              <a:rPr lang="en-US" altLang="en-US" sz="2400" dirty="0" smtClean="0">
                <a:solidFill>
                  <a:srgbClr val="000000"/>
                </a:solidFill>
                <a:latin typeface="+mn-lt"/>
              </a:rPr>
              <a:t>If </a:t>
            </a:r>
            <a:r>
              <a:rPr lang="en-US" altLang="en-US" sz="2400" dirty="0">
                <a:solidFill>
                  <a:srgbClr val="000000"/>
                </a:solidFill>
                <a:latin typeface="+mn-lt"/>
              </a:rPr>
              <a:t>only a part of a method must be run without interference, it can be synchronized thru</a:t>
            </a:r>
            <a:endParaRPr lang="en-US" dirty="0">
              <a:latin typeface="+mn-lt"/>
            </a:endParaRPr>
          </a:p>
        </p:txBody>
      </p:sp>
      <p:pic>
        <p:nvPicPr>
          <p:cNvPr id="10" name="Picture 3" descr="Computer code. The code has 3 lines. Line 1. synchronized statement. Line 2, indented once. synchronized left parenthesis expression right parenthesis. Line 3, indented twice. statement."/>
          <p:cNvPicPr>
            <a:picLocks noChangeAspect="1"/>
          </p:cNvPicPr>
          <p:nvPr/>
        </p:nvPicPr>
        <p:blipFill rotWithShape="1">
          <a:blip r:embed="rId2"/>
          <a:srcRect l="5960"/>
          <a:stretch/>
        </p:blipFill>
        <p:spPr>
          <a:xfrm>
            <a:off x="571500" y="2581275"/>
            <a:ext cx="4271207" cy="1184421"/>
          </a:xfrm>
          <a:prstGeom prst="rect">
            <a:avLst/>
          </a:prstGeom>
        </p:spPr>
      </p:pic>
    </p:spTree>
    <p:extLst>
      <p:ext uri="{BB962C8B-B14F-4D97-AF65-F5344CB8AC3E}">
        <p14:creationId xmlns:p14="http://schemas.microsoft.com/office/powerpoint/2010/main" val="904119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Cooperation Synchronization with Java Threads</a:t>
            </a:r>
            <a:endParaRPr lang="en-US" dirty="0"/>
          </a:p>
        </p:txBody>
      </p:sp>
      <p:sp>
        <p:nvSpPr>
          <p:cNvPr id="114693" name="Content Placeholder 2"/>
          <p:cNvSpPr>
            <a:spLocks noGrp="1" noChangeArrowheads="1"/>
          </p:cNvSpPr>
          <p:nvPr>
            <p:ph type="body" idx="1"/>
          </p:nvPr>
        </p:nvSpPr>
        <p:spPr>
          <a:xfrm>
            <a:off x="457200" y="1600200"/>
            <a:ext cx="8153400" cy="4525963"/>
          </a:xfrm>
        </p:spPr>
        <p:txBody>
          <a:bodyPr/>
          <a:lstStyle/>
          <a:p>
            <a:pPr eaLnBrk="1" hangingPunct="1"/>
            <a:r>
              <a:rPr lang="en-US" altLang="en-US" dirty="0" smtClean="0"/>
              <a:t>Cooperation synchronization in Java is achieved via </a:t>
            </a:r>
            <a:r>
              <a:rPr lang="en-US" altLang="en-US" dirty="0" smtClean="0">
                <a:latin typeface="Courier New" panose="02070309020205020404" pitchFamily="49" charset="0"/>
                <a:cs typeface="Courier New" panose="02070309020205020404" pitchFamily="49" charset="0"/>
              </a:rPr>
              <a:t>wait</a:t>
            </a:r>
            <a:r>
              <a:rPr lang="en-US" altLang="en-US" dirty="0" smtClean="0"/>
              <a:t>, </a:t>
            </a:r>
            <a:r>
              <a:rPr lang="en-US" altLang="en-US" dirty="0" smtClean="0">
                <a:latin typeface="Courier New" panose="02070309020205020404" pitchFamily="49" charset="0"/>
                <a:cs typeface="Courier New" panose="02070309020205020404" pitchFamily="49" charset="0"/>
              </a:rPr>
              <a:t>notify</a:t>
            </a:r>
            <a:r>
              <a:rPr lang="en-US" altLang="en-US" dirty="0" smtClean="0"/>
              <a:t>, and </a:t>
            </a:r>
            <a:r>
              <a:rPr lang="en-US" altLang="en-US" dirty="0" smtClean="0">
                <a:latin typeface="Courier New" panose="02070309020205020404" pitchFamily="49" charset="0"/>
                <a:cs typeface="Courier New" panose="02070309020205020404" pitchFamily="49" charset="0"/>
              </a:rPr>
              <a:t>notifyAll</a:t>
            </a:r>
            <a:r>
              <a:rPr lang="en-US" altLang="en-US" dirty="0" smtClean="0"/>
              <a:t> methods</a:t>
            </a:r>
          </a:p>
          <a:p>
            <a:pPr lvl="1" eaLnBrk="1" hangingPunct="1"/>
            <a:r>
              <a:rPr lang="en-US" altLang="en-US" dirty="0" smtClean="0"/>
              <a:t>All methods are defined in </a:t>
            </a:r>
            <a:r>
              <a:rPr lang="en-US" altLang="en-US" dirty="0" smtClean="0">
                <a:latin typeface="Courier New" panose="02070309020205020404" pitchFamily="49" charset="0"/>
              </a:rPr>
              <a:t>Object</a:t>
            </a:r>
            <a:r>
              <a:rPr lang="en-US" altLang="en-US" dirty="0" smtClean="0"/>
              <a:t>, which is the root class in Java, so all objects inherit them</a:t>
            </a:r>
          </a:p>
          <a:p>
            <a:pPr eaLnBrk="1" hangingPunct="1"/>
            <a:r>
              <a:rPr lang="en-US" altLang="en-US" dirty="0" smtClean="0"/>
              <a:t>The </a:t>
            </a:r>
            <a:r>
              <a:rPr lang="en-US" altLang="en-US" dirty="0" smtClean="0">
                <a:latin typeface="Courier New" panose="02070309020205020404" pitchFamily="49" charset="0"/>
                <a:cs typeface="Courier New" panose="02070309020205020404" pitchFamily="49" charset="0"/>
              </a:rPr>
              <a:t>wait</a:t>
            </a:r>
            <a:r>
              <a:rPr lang="en-US" altLang="en-US" dirty="0" smtClean="0"/>
              <a:t> method must be called in a loop</a:t>
            </a:r>
          </a:p>
          <a:p>
            <a:pPr eaLnBrk="1" hangingPunct="1"/>
            <a:r>
              <a:rPr lang="en-US" altLang="en-US" dirty="0" smtClean="0"/>
              <a:t>The </a:t>
            </a:r>
            <a:r>
              <a:rPr lang="en-US" altLang="en-US" dirty="0" smtClean="0">
                <a:latin typeface="Courier New" panose="02070309020205020404" pitchFamily="49" charset="0"/>
                <a:cs typeface="Courier New" panose="02070309020205020404" pitchFamily="49" charset="0"/>
              </a:rPr>
              <a:t>notify</a:t>
            </a:r>
            <a:r>
              <a:rPr lang="en-US" altLang="en-US" dirty="0" smtClean="0"/>
              <a:t> method is called to tell one waiting thread that the event it was waiting has happened</a:t>
            </a:r>
          </a:p>
          <a:p>
            <a:pPr eaLnBrk="1" hangingPunct="1"/>
            <a:r>
              <a:rPr lang="en-US" altLang="en-US" dirty="0" smtClean="0"/>
              <a:t>The </a:t>
            </a:r>
            <a:r>
              <a:rPr lang="en-US" altLang="en-US" dirty="0" smtClean="0">
                <a:latin typeface="Courier New" panose="02070309020205020404" pitchFamily="49" charset="0"/>
                <a:cs typeface="Courier New" panose="02070309020205020404" pitchFamily="49" charset="0"/>
              </a:rPr>
              <a:t>notifyAll</a:t>
            </a:r>
            <a:r>
              <a:rPr lang="en-US" altLang="en-US" dirty="0" smtClean="0"/>
              <a:t> method awakens all of the threads on the object’s wait list</a:t>
            </a:r>
          </a:p>
          <a:p>
            <a:pPr eaLnBrk="1" hangingPunct="1">
              <a:lnSpc>
                <a:spcPct val="90000"/>
              </a:lnSpc>
            </a:pPr>
            <a:endParaRPr lang="en-US" altLang="en-US" dirty="0" smtClean="0"/>
          </a:p>
        </p:txBody>
      </p:sp>
    </p:spTree>
    <p:extLst>
      <p:ext uri="{BB962C8B-B14F-4D97-AF65-F5344CB8AC3E}">
        <p14:creationId xmlns:p14="http://schemas.microsoft.com/office/powerpoint/2010/main" val="2531005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Title 1"/>
          <p:cNvSpPr>
            <a:spLocks noGrp="1" noChangeArrowheads="1"/>
          </p:cNvSpPr>
          <p:nvPr>
            <p:ph type="title"/>
          </p:nvPr>
        </p:nvSpPr>
        <p:spPr/>
        <p:txBody>
          <a:bodyPr/>
          <a:lstStyle/>
          <a:p>
            <a:pPr eaLnBrk="1" hangingPunct="1"/>
            <a:r>
              <a:rPr lang="en-US" altLang="en-US" dirty="0" smtClean="0"/>
              <a:t>Java’s Thread Evaluation</a:t>
            </a:r>
          </a:p>
        </p:txBody>
      </p:sp>
      <p:sp>
        <p:nvSpPr>
          <p:cNvPr id="116741" name="Content Placeholder 2"/>
          <p:cNvSpPr>
            <a:spLocks noGrp="1" noChangeArrowheads="1"/>
          </p:cNvSpPr>
          <p:nvPr>
            <p:ph type="body" idx="1"/>
          </p:nvPr>
        </p:nvSpPr>
        <p:spPr/>
        <p:txBody>
          <a:bodyPr/>
          <a:lstStyle/>
          <a:p>
            <a:pPr eaLnBrk="1" hangingPunct="1"/>
            <a:r>
              <a:rPr lang="en-US" altLang="en-US" dirty="0" smtClean="0"/>
              <a:t>Java’s support for concurrency is relatively simple but effective</a:t>
            </a:r>
          </a:p>
          <a:p>
            <a:pPr eaLnBrk="1" hangingPunct="1"/>
            <a:r>
              <a:rPr lang="en-US" altLang="en-US" dirty="0" smtClean="0"/>
              <a:t>Not as powerful as Ada’s tasks</a:t>
            </a:r>
          </a:p>
        </p:txBody>
      </p:sp>
    </p:spTree>
    <p:extLst>
      <p:ext uri="{BB962C8B-B14F-4D97-AF65-F5344CB8AC3E}">
        <p14:creationId xmlns:p14="http://schemas.microsoft.com/office/powerpoint/2010/main" val="3390464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 1"/>
          <p:cNvSpPr>
            <a:spLocks noGrp="1" noChangeArrowheads="1"/>
          </p:cNvSpPr>
          <p:nvPr>
            <p:ph type="title"/>
          </p:nvPr>
        </p:nvSpPr>
        <p:spPr/>
        <p:txBody>
          <a:bodyPr/>
          <a:lstStyle/>
          <a:p>
            <a:pPr eaLnBrk="1" hangingPunct="1"/>
            <a:r>
              <a:rPr lang="en-US" altLang="en-US" dirty="0" smtClean="0"/>
              <a:t>Categories of Concurrency</a:t>
            </a:r>
          </a:p>
        </p:txBody>
      </p:sp>
      <p:sp>
        <p:nvSpPr>
          <p:cNvPr id="12293" name="Content Placeholder 2"/>
          <p:cNvSpPr>
            <a:spLocks noGrp="1" noChangeArrowheads="1"/>
          </p:cNvSpPr>
          <p:nvPr>
            <p:ph type="body" idx="1"/>
          </p:nvPr>
        </p:nvSpPr>
        <p:spPr>
          <a:xfrm>
            <a:off x="609600" y="1409700"/>
            <a:ext cx="8153400" cy="4953000"/>
          </a:xfrm>
        </p:spPr>
        <p:txBody>
          <a:bodyPr/>
          <a:lstStyle/>
          <a:p>
            <a:pPr eaLnBrk="1" hangingPunct="1"/>
            <a:r>
              <a:rPr lang="en-US" altLang="en-US" dirty="0" smtClean="0"/>
              <a:t>Categories of Concurrency:</a:t>
            </a:r>
          </a:p>
          <a:p>
            <a:pPr lvl="1" eaLnBrk="1" hangingPunct="1"/>
            <a:r>
              <a:rPr lang="en-US" altLang="en-US" b="1" dirty="0" smtClean="0"/>
              <a:t>Physical</a:t>
            </a:r>
            <a:r>
              <a:rPr lang="en-US" altLang="en-US" i="1" dirty="0" smtClean="0"/>
              <a:t> </a:t>
            </a:r>
            <a:r>
              <a:rPr lang="en-US" altLang="en-US" b="1" dirty="0" smtClean="0"/>
              <a:t>concurrency</a:t>
            </a:r>
            <a:r>
              <a:rPr lang="en-US" altLang="en-US" dirty="0" smtClean="0"/>
              <a:t> - Multiple independent processors ( multiple threads of control)</a:t>
            </a:r>
          </a:p>
          <a:p>
            <a:pPr lvl="1" eaLnBrk="1" hangingPunct="1"/>
            <a:r>
              <a:rPr lang="en-US" altLang="en-US" b="1" dirty="0" smtClean="0"/>
              <a:t>Logical</a:t>
            </a:r>
            <a:r>
              <a:rPr lang="en-US" altLang="en-US" i="1" dirty="0" smtClean="0"/>
              <a:t> </a:t>
            </a:r>
            <a:r>
              <a:rPr lang="en-US" altLang="en-US" b="1" dirty="0" smtClean="0"/>
              <a:t>concurrency</a:t>
            </a:r>
            <a:r>
              <a:rPr lang="en-US" altLang="en-US" dirty="0" smtClean="0"/>
              <a:t> - The appearance of physical concurrency is presented by time-sharing one processor (software can be designed as if there were multiple threads of control) </a:t>
            </a:r>
          </a:p>
          <a:p>
            <a:pPr eaLnBrk="1" hangingPunct="1"/>
            <a:r>
              <a:rPr lang="en-US" altLang="en-US" dirty="0" smtClean="0"/>
              <a:t>Coroutines </a:t>
            </a:r>
            <a:r>
              <a:rPr lang="en-US" altLang="en-US" b="1" dirty="0" smtClean="0"/>
              <a:t>(quasi-concurrency)</a:t>
            </a:r>
            <a:r>
              <a:rPr lang="en-US" altLang="en-US" i="1" dirty="0" smtClean="0"/>
              <a:t> </a:t>
            </a:r>
            <a:r>
              <a:rPr lang="en-US" altLang="en-US" b="1" dirty="0" smtClean="0"/>
              <a:t>have a single thread of control</a:t>
            </a:r>
          </a:p>
          <a:p>
            <a:pPr eaLnBrk="1" hangingPunct="1"/>
            <a:r>
              <a:rPr lang="en-US" altLang="en-US" dirty="0" smtClean="0"/>
              <a:t>A </a:t>
            </a:r>
            <a:r>
              <a:rPr lang="en-US" altLang="en-US" b="1" dirty="0" smtClean="0"/>
              <a:t>thread of control</a:t>
            </a:r>
            <a:r>
              <a:rPr lang="en-US" altLang="en-US" dirty="0" smtClean="0"/>
              <a:t> in a program is the sequence of program points reached as control flows through the program</a:t>
            </a:r>
          </a:p>
        </p:txBody>
      </p:sp>
    </p:spTree>
    <p:extLst>
      <p:ext uri="{BB962C8B-B14F-4D97-AF65-F5344CB8AC3E}">
        <p14:creationId xmlns:p14="http://schemas.microsoft.com/office/powerpoint/2010/main" val="14845865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descr="c hash"/>
          <p:cNvGraphicFramePr>
            <a:graphicFrameLocks noChangeAspect="1"/>
          </p:cNvGraphicFramePr>
          <p:nvPr>
            <p:extLst>
              <p:ext uri="{D42A27DB-BD31-4B8C-83A1-F6EECF244321}">
                <p14:modId xmlns:p14="http://schemas.microsoft.com/office/powerpoint/2010/main" val="3218380578"/>
              </p:ext>
            </p:extLst>
          </p:nvPr>
        </p:nvGraphicFramePr>
        <p:xfrm>
          <a:off x="542925" y="792585"/>
          <a:ext cx="546100" cy="368300"/>
        </p:xfrm>
        <a:graphic>
          <a:graphicData uri="http://schemas.openxmlformats.org/presentationml/2006/ole">
            <mc:AlternateContent xmlns:mc="http://schemas.openxmlformats.org/markup-compatibility/2006">
              <mc:Choice xmlns:v="urn:schemas-microsoft-com:vml" Requires="v">
                <p:oleObj spid="_x0000_s34849" name="Equation" r:id="rId4" imgW="545760" imgH="368280" progId="Equation.DSMT4">
                  <p:embed/>
                </p:oleObj>
              </mc:Choice>
              <mc:Fallback>
                <p:oleObj name="Equation" r:id="rId4" imgW="545760" imgH="368280" progId="Equation.DSMT4">
                  <p:embed/>
                  <p:pic>
                    <p:nvPicPr>
                      <p:cNvPr id="0" name=""/>
                      <p:cNvPicPr/>
                      <p:nvPr/>
                    </p:nvPicPr>
                    <p:blipFill>
                      <a:blip r:embed="rId5"/>
                      <a:stretch>
                        <a:fillRect/>
                      </a:stretch>
                    </p:blipFill>
                    <p:spPr>
                      <a:xfrm>
                        <a:off x="542925" y="792585"/>
                        <a:ext cx="546100" cy="368300"/>
                      </a:xfrm>
                      <a:prstGeom prst="rect">
                        <a:avLst/>
                      </a:prstGeom>
                    </p:spPr>
                  </p:pic>
                </p:oleObj>
              </mc:Fallback>
            </mc:AlternateContent>
          </a:graphicData>
        </a:graphic>
      </p:graphicFrame>
      <p:sp>
        <p:nvSpPr>
          <p:cNvPr id="118788" name="Title 1"/>
          <p:cNvSpPr>
            <a:spLocks noGrp="1" noChangeArrowheads="1"/>
          </p:cNvSpPr>
          <p:nvPr>
            <p:ph type="title"/>
          </p:nvPr>
        </p:nvSpPr>
        <p:spPr/>
        <p:txBody>
          <a:bodyPr/>
          <a:lstStyle/>
          <a:p>
            <a:pPr eaLnBrk="1" hangingPunct="1"/>
            <a:r>
              <a:rPr lang="en-US" altLang="en-US" dirty="0"/>
              <a:t> </a:t>
            </a:r>
            <a:r>
              <a:rPr lang="en-US" altLang="en-US" dirty="0" smtClean="0"/>
              <a:t>     Threads </a:t>
            </a:r>
            <a:r>
              <a:rPr lang="en-US" altLang="en-US" sz="2000" b="0" dirty="0" smtClean="0"/>
              <a:t>(1 of 2)</a:t>
            </a:r>
          </a:p>
        </p:txBody>
      </p:sp>
      <p:sp>
        <p:nvSpPr>
          <p:cNvPr id="118789" name="Content Placeholder 2"/>
          <p:cNvSpPr>
            <a:spLocks noGrp="1" noChangeArrowheads="1"/>
          </p:cNvSpPr>
          <p:nvPr>
            <p:ph type="body" idx="1"/>
          </p:nvPr>
        </p:nvSpPr>
        <p:spPr>
          <a:xfrm>
            <a:off x="457200" y="1590675"/>
            <a:ext cx="8229600" cy="4400550"/>
          </a:xfrm>
        </p:spPr>
        <p:txBody>
          <a:bodyPr/>
          <a:lstStyle/>
          <a:p>
            <a:pPr eaLnBrk="1" hangingPunct="1"/>
            <a:r>
              <a:rPr lang="en-US" altLang="en-US" dirty="0" smtClean="0"/>
              <a:t>Loosely based on Java but there are significant differences</a:t>
            </a:r>
          </a:p>
          <a:p>
            <a:pPr eaLnBrk="1" hangingPunct="1"/>
            <a:r>
              <a:rPr lang="en-US" altLang="en-US" dirty="0" smtClean="0"/>
              <a:t>Basic thread operations</a:t>
            </a:r>
          </a:p>
          <a:p>
            <a:pPr lvl="1" eaLnBrk="1" hangingPunct="1"/>
            <a:r>
              <a:rPr lang="en-US" altLang="en-US" dirty="0" smtClean="0"/>
              <a:t>Any method can run in its own thread</a:t>
            </a:r>
          </a:p>
          <a:p>
            <a:pPr lvl="1" eaLnBrk="1" hangingPunct="1"/>
            <a:r>
              <a:rPr lang="en-US" altLang="en-US" dirty="0" smtClean="0"/>
              <a:t>A thread is created by creating a </a:t>
            </a:r>
            <a:r>
              <a:rPr lang="en-US" altLang="en-US" dirty="0" smtClean="0">
                <a:latin typeface="Courier New" panose="02070309020205020404" pitchFamily="49" charset="0"/>
                <a:cs typeface="Courier New" panose="02070309020205020404" pitchFamily="49" charset="0"/>
              </a:rPr>
              <a:t>Thread</a:t>
            </a:r>
            <a:r>
              <a:rPr lang="en-US" altLang="en-US" dirty="0" smtClean="0"/>
              <a:t> object</a:t>
            </a:r>
          </a:p>
          <a:p>
            <a:pPr lvl="1" eaLnBrk="1" hangingPunct="1"/>
            <a:r>
              <a:rPr lang="en-US" altLang="en-US" dirty="0" smtClean="0"/>
              <a:t>Creating a thread does not start its concurrent execution;  it must be requested through the </a:t>
            </a:r>
            <a:r>
              <a:rPr lang="en-US" altLang="en-US" dirty="0" smtClean="0">
                <a:latin typeface="Courier New" panose="02070309020205020404" pitchFamily="49" charset="0"/>
                <a:cs typeface="Courier New" panose="02070309020205020404" pitchFamily="49" charset="0"/>
              </a:rPr>
              <a:t>Start</a:t>
            </a:r>
            <a:r>
              <a:rPr lang="en-US" altLang="en-US" dirty="0" smtClean="0"/>
              <a:t> method</a:t>
            </a:r>
          </a:p>
        </p:txBody>
      </p:sp>
    </p:spTree>
    <p:extLst>
      <p:ext uri="{BB962C8B-B14F-4D97-AF65-F5344CB8AC3E}">
        <p14:creationId xmlns:p14="http://schemas.microsoft.com/office/powerpoint/2010/main" val="29357437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descr="C hash"/>
          <p:cNvGraphicFramePr>
            <a:graphicFrameLocks noChangeAspect="1"/>
          </p:cNvGraphicFramePr>
          <p:nvPr>
            <p:extLst>
              <p:ext uri="{D42A27DB-BD31-4B8C-83A1-F6EECF244321}">
                <p14:modId xmlns:p14="http://schemas.microsoft.com/office/powerpoint/2010/main" val="1862976964"/>
              </p:ext>
            </p:extLst>
          </p:nvPr>
        </p:nvGraphicFramePr>
        <p:xfrm>
          <a:off x="542925" y="792585"/>
          <a:ext cx="546100" cy="368300"/>
        </p:xfrm>
        <a:graphic>
          <a:graphicData uri="http://schemas.openxmlformats.org/presentationml/2006/ole">
            <mc:AlternateContent xmlns:mc="http://schemas.openxmlformats.org/markup-compatibility/2006">
              <mc:Choice xmlns:v="urn:schemas-microsoft-com:vml" Requires="v">
                <p:oleObj spid="_x0000_s35872" name="Equation" r:id="rId3" imgW="545760" imgH="368280" progId="Equation.DSMT4">
                  <p:embed/>
                </p:oleObj>
              </mc:Choice>
              <mc:Fallback>
                <p:oleObj name="Equation" r:id="rId3" imgW="545760" imgH="368280" progId="Equation.DSMT4">
                  <p:embed/>
                  <p:pic>
                    <p:nvPicPr>
                      <p:cNvPr id="2" name="Object 3"/>
                      <p:cNvPicPr/>
                      <p:nvPr/>
                    </p:nvPicPr>
                    <p:blipFill>
                      <a:blip r:embed="rId4"/>
                      <a:stretch>
                        <a:fillRect/>
                      </a:stretch>
                    </p:blipFill>
                    <p:spPr>
                      <a:xfrm>
                        <a:off x="542925" y="792585"/>
                        <a:ext cx="546100" cy="368300"/>
                      </a:xfrm>
                      <a:prstGeom prst="rect">
                        <a:avLst/>
                      </a:prstGeom>
                    </p:spPr>
                  </p:pic>
                </p:oleObj>
              </mc:Fallback>
            </mc:AlternateContent>
          </a:graphicData>
        </a:graphic>
      </p:graphicFrame>
      <p:sp>
        <p:nvSpPr>
          <p:cNvPr id="6" name="Title 1"/>
          <p:cNvSpPr>
            <a:spLocks noGrp="1"/>
          </p:cNvSpPr>
          <p:nvPr>
            <p:ph type="title"/>
          </p:nvPr>
        </p:nvSpPr>
        <p:spPr/>
        <p:txBody>
          <a:bodyPr/>
          <a:lstStyle/>
          <a:p>
            <a:r>
              <a:rPr lang="en-US" altLang="en-US" dirty="0"/>
              <a:t> </a:t>
            </a:r>
            <a:r>
              <a:rPr lang="en-US" altLang="en-US" dirty="0" smtClean="0"/>
              <a:t>     Threads </a:t>
            </a:r>
            <a:r>
              <a:rPr lang="en-US" altLang="en-US" sz="2000" b="0" dirty="0" smtClean="0"/>
              <a:t>(2 </a:t>
            </a:r>
            <a:r>
              <a:rPr lang="en-US" altLang="en-US" sz="2000" b="0" dirty="0"/>
              <a:t>of 2)</a:t>
            </a:r>
            <a:endParaRPr lang="en-US" dirty="0"/>
          </a:p>
        </p:txBody>
      </p:sp>
      <p:sp>
        <p:nvSpPr>
          <p:cNvPr id="7" name="Content Placeholder 2"/>
          <p:cNvSpPr>
            <a:spLocks noGrp="1"/>
          </p:cNvSpPr>
          <p:nvPr>
            <p:ph type="body" idx="1"/>
          </p:nvPr>
        </p:nvSpPr>
        <p:spPr/>
        <p:txBody>
          <a:bodyPr/>
          <a:lstStyle/>
          <a:p>
            <a:pPr lvl="1" eaLnBrk="1" hangingPunct="1"/>
            <a:r>
              <a:rPr lang="en-US" altLang="en-US" dirty="0"/>
              <a:t>A thread can be made to wait for another thread to finish with </a:t>
            </a:r>
            <a:r>
              <a:rPr lang="en-US" altLang="en-US" dirty="0">
                <a:latin typeface="Courier New" panose="02070309020205020404" pitchFamily="49" charset="0"/>
                <a:cs typeface="Courier New" panose="02070309020205020404" pitchFamily="49" charset="0"/>
              </a:rPr>
              <a:t>Join</a:t>
            </a:r>
          </a:p>
          <a:p>
            <a:pPr lvl="1" eaLnBrk="1" hangingPunct="1"/>
            <a:r>
              <a:rPr lang="en-US" altLang="en-US" dirty="0"/>
              <a:t>A thread can be suspended with </a:t>
            </a:r>
            <a:r>
              <a:rPr lang="en-US" altLang="en-US" dirty="0">
                <a:latin typeface="Courier New" panose="02070309020205020404" pitchFamily="49" charset="0"/>
                <a:cs typeface="Courier New" panose="02070309020205020404" pitchFamily="49" charset="0"/>
              </a:rPr>
              <a:t>Sleep</a:t>
            </a:r>
          </a:p>
          <a:p>
            <a:pPr lvl="1" eaLnBrk="1" hangingPunct="1"/>
            <a:r>
              <a:rPr lang="en-US" altLang="en-US" dirty="0"/>
              <a:t>A thread can be terminated with </a:t>
            </a:r>
            <a:r>
              <a:rPr lang="en-US" altLang="en-US" dirty="0" smtClean="0">
                <a:latin typeface="Courier New" panose="02070309020205020404" pitchFamily="49" charset="0"/>
                <a:cs typeface="Courier New" panose="02070309020205020404" pitchFamily="49" charset="0"/>
              </a:rPr>
              <a:t>Abort</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71975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Synchronizing Threads</a:t>
            </a:r>
            <a:endParaRPr lang="en-US" dirty="0"/>
          </a:p>
        </p:txBody>
      </p:sp>
      <p:sp>
        <p:nvSpPr>
          <p:cNvPr id="6" name="Content Placeholder 2"/>
          <p:cNvSpPr>
            <a:spLocks noGrp="1"/>
          </p:cNvSpPr>
          <p:nvPr>
            <p:ph type="body" idx="1"/>
          </p:nvPr>
        </p:nvSpPr>
        <p:spPr>
          <a:xfrm>
            <a:off x="457200" y="1600202"/>
            <a:ext cx="4086225" cy="447674"/>
          </a:xfrm>
        </p:spPr>
        <p:txBody>
          <a:bodyPr/>
          <a:lstStyle/>
          <a:p>
            <a:r>
              <a:rPr lang="en-US" altLang="en-US" dirty="0">
                <a:solidFill>
                  <a:srgbClr val="000000"/>
                </a:solidFill>
              </a:rPr>
              <a:t>Three ways to synchronize</a:t>
            </a:r>
            <a:endParaRPr lang="en-US" dirty="0"/>
          </a:p>
        </p:txBody>
      </p:sp>
      <p:graphicFrame>
        <p:nvGraphicFramePr>
          <p:cNvPr id="10" name="Object 3" descr="C hash"/>
          <p:cNvGraphicFramePr>
            <a:graphicFrameLocks noChangeAspect="1"/>
          </p:cNvGraphicFramePr>
          <p:nvPr>
            <p:extLst>
              <p:ext uri="{D42A27DB-BD31-4B8C-83A1-F6EECF244321}">
                <p14:modId xmlns:p14="http://schemas.microsoft.com/office/powerpoint/2010/main" val="1096735883"/>
              </p:ext>
            </p:extLst>
          </p:nvPr>
        </p:nvGraphicFramePr>
        <p:xfrm>
          <a:off x="4505325" y="1746251"/>
          <a:ext cx="431800" cy="292100"/>
        </p:xfrm>
        <a:graphic>
          <a:graphicData uri="http://schemas.openxmlformats.org/presentationml/2006/ole">
            <mc:AlternateContent xmlns:mc="http://schemas.openxmlformats.org/markup-compatibility/2006">
              <mc:Choice xmlns:v="urn:schemas-microsoft-com:vml" Requires="v">
                <p:oleObj spid="_x0000_s36924" name="Equation" r:id="rId3" imgW="431640" imgH="291960" progId="Equation.DSMT4">
                  <p:embed/>
                </p:oleObj>
              </mc:Choice>
              <mc:Fallback>
                <p:oleObj name="Equation" r:id="rId3" imgW="431640" imgH="291960" progId="Equation.DSMT4">
                  <p:embed/>
                  <p:pic>
                    <p:nvPicPr>
                      <p:cNvPr id="6" name="Object 4"/>
                      <p:cNvPicPr/>
                      <p:nvPr/>
                    </p:nvPicPr>
                    <p:blipFill>
                      <a:blip r:embed="rId4"/>
                      <a:stretch>
                        <a:fillRect/>
                      </a:stretch>
                    </p:blipFill>
                    <p:spPr>
                      <a:xfrm>
                        <a:off x="4505325" y="1746251"/>
                        <a:ext cx="431800" cy="292100"/>
                      </a:xfrm>
                      <a:prstGeom prst="rect">
                        <a:avLst/>
                      </a:prstGeom>
                    </p:spPr>
                  </p:pic>
                </p:oleObj>
              </mc:Fallback>
            </mc:AlternateContent>
          </a:graphicData>
        </a:graphic>
      </p:graphicFrame>
      <p:sp>
        <p:nvSpPr>
          <p:cNvPr id="7" name="Content Placeholder 4"/>
          <p:cNvSpPr>
            <a:spLocks noGrp="1"/>
          </p:cNvSpPr>
          <p:nvPr>
            <p:ph sz="quarter" idx="13"/>
          </p:nvPr>
        </p:nvSpPr>
        <p:spPr>
          <a:xfrm>
            <a:off x="4918074" y="1600202"/>
            <a:ext cx="2063751" cy="501650"/>
          </a:xfrm>
        </p:spPr>
        <p:txBody>
          <a:bodyPr/>
          <a:lstStyle/>
          <a:p>
            <a:pPr marL="0" indent="0">
              <a:spcBef>
                <a:spcPts val="0"/>
              </a:spcBef>
              <a:buNone/>
            </a:pPr>
            <a:r>
              <a:rPr lang="en-US" altLang="en-US" sz="2400" dirty="0">
                <a:solidFill>
                  <a:srgbClr val="000000"/>
                </a:solidFill>
                <a:latin typeface="+mn-lt"/>
              </a:rPr>
              <a:t>threads</a:t>
            </a:r>
            <a:endParaRPr lang="en-US" dirty="0">
              <a:latin typeface="+mn-lt"/>
            </a:endParaRPr>
          </a:p>
        </p:txBody>
      </p:sp>
      <p:sp>
        <p:nvSpPr>
          <p:cNvPr id="8" name="Content Placeholder 5"/>
          <p:cNvSpPr>
            <a:spLocks noGrp="1"/>
          </p:cNvSpPr>
          <p:nvPr>
            <p:ph sz="quarter" idx="14"/>
          </p:nvPr>
        </p:nvSpPr>
        <p:spPr>
          <a:xfrm>
            <a:off x="457200" y="2055234"/>
            <a:ext cx="8229600" cy="2488191"/>
          </a:xfrm>
        </p:spPr>
        <p:txBody>
          <a:bodyPr/>
          <a:lstStyle/>
          <a:p>
            <a:pPr lvl="1" indent="-283464"/>
            <a:r>
              <a:rPr lang="en-US" altLang="en-US" sz="2400" dirty="0">
                <a:solidFill>
                  <a:srgbClr val="000000"/>
                </a:solidFill>
                <a:latin typeface="+mn-lt"/>
              </a:rPr>
              <a:t>The</a:t>
            </a:r>
            <a:r>
              <a:rPr lang="en-US" altLang="en-US" sz="2400" dirty="0">
                <a:solidFill>
                  <a:srgbClr val="000000"/>
                </a:solidFill>
              </a:rPr>
              <a:t> </a:t>
            </a:r>
            <a:r>
              <a:rPr lang="en-US" altLang="en-US" sz="2400" dirty="0">
                <a:solidFill>
                  <a:srgbClr val="000000"/>
                </a:solidFill>
                <a:latin typeface="Courier New" panose="02070309020205020404" pitchFamily="49" charset="0"/>
                <a:cs typeface="Courier New" panose="02070309020205020404" pitchFamily="49" charset="0"/>
              </a:rPr>
              <a:t>Interlocked</a:t>
            </a:r>
            <a:r>
              <a:rPr lang="en-US" altLang="en-US" sz="2400" dirty="0">
                <a:solidFill>
                  <a:srgbClr val="000000"/>
                </a:solidFill>
              </a:rPr>
              <a:t> </a:t>
            </a:r>
            <a:r>
              <a:rPr lang="en-US" altLang="en-US" sz="2400" dirty="0">
                <a:solidFill>
                  <a:srgbClr val="000000"/>
                </a:solidFill>
                <a:latin typeface="+mn-lt"/>
              </a:rPr>
              <a:t>class</a:t>
            </a:r>
          </a:p>
          <a:p>
            <a:pPr lvl="2" indent="-228600"/>
            <a:r>
              <a:rPr lang="en-US" altLang="en-US" sz="2400" dirty="0">
                <a:solidFill>
                  <a:srgbClr val="000000"/>
                </a:solidFill>
                <a:latin typeface="+mn-lt"/>
              </a:rPr>
              <a:t>Used when the only operations that need to be synchronized are incrementing or decrementing of an integer</a:t>
            </a:r>
          </a:p>
          <a:p>
            <a:pPr lvl="1" indent="-283464"/>
            <a:r>
              <a:rPr lang="en-US" altLang="en-US" sz="2400" dirty="0">
                <a:solidFill>
                  <a:srgbClr val="000000"/>
                </a:solidFill>
                <a:latin typeface="+mn-lt"/>
              </a:rPr>
              <a:t>The</a:t>
            </a:r>
            <a:r>
              <a:rPr lang="en-US" altLang="en-US" sz="2400" dirty="0">
                <a:solidFill>
                  <a:srgbClr val="000000"/>
                </a:solidFill>
              </a:rPr>
              <a:t> </a:t>
            </a:r>
            <a:r>
              <a:rPr lang="en-US" altLang="en-US" sz="2400" dirty="0">
                <a:solidFill>
                  <a:srgbClr val="000000"/>
                </a:solidFill>
                <a:latin typeface="Courier New" panose="02070309020205020404" pitchFamily="49" charset="0"/>
                <a:cs typeface="Courier New" panose="02070309020205020404" pitchFamily="49" charset="0"/>
              </a:rPr>
              <a:t>lock</a:t>
            </a:r>
            <a:r>
              <a:rPr lang="en-US" altLang="en-US" sz="2400" dirty="0">
                <a:solidFill>
                  <a:srgbClr val="000000"/>
                </a:solidFill>
              </a:rPr>
              <a:t> </a:t>
            </a:r>
            <a:r>
              <a:rPr lang="en-US" altLang="en-US" sz="2400" dirty="0">
                <a:solidFill>
                  <a:srgbClr val="000000"/>
                </a:solidFill>
                <a:latin typeface="+mn-lt"/>
              </a:rPr>
              <a:t>statement</a:t>
            </a:r>
          </a:p>
          <a:p>
            <a:pPr lvl="2" indent="-228600"/>
            <a:r>
              <a:rPr lang="en-US" altLang="en-US" sz="2400" dirty="0">
                <a:solidFill>
                  <a:srgbClr val="000000"/>
                </a:solidFill>
                <a:latin typeface="+mn-lt"/>
              </a:rPr>
              <a:t>Used to mark a critical section of code in a </a:t>
            </a:r>
            <a:r>
              <a:rPr lang="en-US" altLang="en-US" sz="2400" dirty="0" smtClean="0">
                <a:solidFill>
                  <a:srgbClr val="000000"/>
                </a:solidFill>
                <a:latin typeface="+mn-lt"/>
              </a:rPr>
              <a:t>thread</a:t>
            </a:r>
            <a:endParaRPr lang="en-US" altLang="en-US" sz="2400" dirty="0">
              <a:solidFill>
                <a:srgbClr val="000000"/>
              </a:solidFill>
              <a:latin typeface="+mn-lt"/>
            </a:endParaRPr>
          </a:p>
        </p:txBody>
      </p:sp>
      <p:graphicFrame>
        <p:nvGraphicFramePr>
          <p:cNvPr id="11" name="Object 6" descr="lock left parenthesis expression right parenthesis left brace period period period right brace"/>
          <p:cNvGraphicFramePr>
            <a:graphicFrameLocks noChangeAspect="1"/>
          </p:cNvGraphicFramePr>
          <p:nvPr>
            <p:extLst>
              <p:ext uri="{D42A27DB-BD31-4B8C-83A1-F6EECF244321}">
                <p14:modId xmlns:p14="http://schemas.microsoft.com/office/powerpoint/2010/main" val="2073644698"/>
              </p:ext>
            </p:extLst>
          </p:nvPr>
        </p:nvGraphicFramePr>
        <p:xfrm>
          <a:off x="1679575" y="4648200"/>
          <a:ext cx="3251200" cy="431800"/>
        </p:xfrm>
        <a:graphic>
          <a:graphicData uri="http://schemas.openxmlformats.org/presentationml/2006/ole">
            <mc:AlternateContent xmlns:mc="http://schemas.openxmlformats.org/markup-compatibility/2006">
              <mc:Choice xmlns:v="urn:schemas-microsoft-com:vml" Requires="v">
                <p:oleObj spid="_x0000_s36925" name="Equation" r:id="rId5" imgW="3251160" imgH="431640" progId="Equation.DSMT4">
                  <p:embed/>
                </p:oleObj>
              </mc:Choice>
              <mc:Fallback>
                <p:oleObj name="Equation" r:id="rId5" imgW="3251160" imgH="431640" progId="Equation.DSMT4">
                  <p:embed/>
                  <p:pic>
                    <p:nvPicPr>
                      <p:cNvPr id="9" name="Object 3"/>
                      <p:cNvPicPr/>
                      <p:nvPr/>
                    </p:nvPicPr>
                    <p:blipFill>
                      <a:blip r:embed="rId6"/>
                      <a:stretch>
                        <a:fillRect/>
                      </a:stretch>
                    </p:blipFill>
                    <p:spPr>
                      <a:xfrm>
                        <a:off x="1679575" y="4648200"/>
                        <a:ext cx="3251200" cy="431800"/>
                      </a:xfrm>
                      <a:prstGeom prst="rect">
                        <a:avLst/>
                      </a:prstGeom>
                    </p:spPr>
                  </p:pic>
                </p:oleObj>
              </mc:Fallback>
            </mc:AlternateContent>
          </a:graphicData>
        </a:graphic>
      </p:graphicFrame>
      <p:sp>
        <p:nvSpPr>
          <p:cNvPr id="9" name="Content Placeholder 7"/>
          <p:cNvSpPr>
            <a:spLocks noGrp="1"/>
          </p:cNvSpPr>
          <p:nvPr>
            <p:ph sz="quarter" idx="15"/>
          </p:nvPr>
        </p:nvSpPr>
        <p:spPr>
          <a:xfrm>
            <a:off x="457200" y="5020682"/>
            <a:ext cx="8229600" cy="1254125"/>
          </a:xfrm>
        </p:spPr>
        <p:txBody>
          <a:bodyPr/>
          <a:lstStyle/>
          <a:p>
            <a:pPr lvl="1" indent="-283464"/>
            <a:r>
              <a:rPr lang="en-US" altLang="en-US" sz="2400" dirty="0">
                <a:solidFill>
                  <a:srgbClr val="000000"/>
                </a:solidFill>
                <a:latin typeface="+mn-lt"/>
              </a:rPr>
              <a:t>The Monitor class</a:t>
            </a:r>
          </a:p>
          <a:p>
            <a:pPr lvl="2" indent="-228600"/>
            <a:r>
              <a:rPr lang="en-US" altLang="en-US" sz="2400" dirty="0">
                <a:solidFill>
                  <a:srgbClr val="000000"/>
                </a:solidFill>
                <a:latin typeface="+mn-lt"/>
              </a:rPr>
              <a:t>Provides four methods that can be used to provide more sophisticated </a:t>
            </a:r>
            <a:r>
              <a:rPr lang="en-US" altLang="en-US" sz="2400" dirty="0" smtClean="0">
                <a:solidFill>
                  <a:srgbClr val="000000"/>
                </a:solidFill>
                <a:latin typeface="+mn-lt"/>
              </a:rPr>
              <a:t>synchronization</a:t>
            </a:r>
            <a:endParaRPr lang="en-US" altLang="en-US" sz="2400" dirty="0">
              <a:solidFill>
                <a:srgbClr val="000000"/>
              </a:solidFill>
              <a:latin typeface="+mn-lt"/>
            </a:endParaRPr>
          </a:p>
        </p:txBody>
      </p:sp>
    </p:spTree>
    <p:extLst>
      <p:ext uri="{BB962C8B-B14F-4D97-AF65-F5344CB8AC3E}">
        <p14:creationId xmlns:p14="http://schemas.microsoft.com/office/powerpoint/2010/main" val="4154687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descr="c hash s"/>
          <p:cNvGraphicFramePr>
            <a:graphicFrameLocks noChangeAspect="1"/>
          </p:cNvGraphicFramePr>
          <p:nvPr>
            <p:extLst>
              <p:ext uri="{D42A27DB-BD31-4B8C-83A1-F6EECF244321}">
                <p14:modId xmlns:p14="http://schemas.microsoft.com/office/powerpoint/2010/main" val="4185971607"/>
              </p:ext>
            </p:extLst>
          </p:nvPr>
        </p:nvGraphicFramePr>
        <p:xfrm>
          <a:off x="546100" y="792163"/>
          <a:ext cx="863600" cy="368300"/>
        </p:xfrm>
        <a:graphic>
          <a:graphicData uri="http://schemas.openxmlformats.org/presentationml/2006/ole">
            <mc:AlternateContent xmlns:mc="http://schemas.openxmlformats.org/markup-compatibility/2006">
              <mc:Choice xmlns:v="urn:schemas-microsoft-com:vml" Requires="v">
                <p:oleObj spid="_x0000_s37916" name="Equation" r:id="rId4" imgW="863280" imgH="368280" progId="Equation.DSMT4">
                  <p:embed/>
                </p:oleObj>
              </mc:Choice>
              <mc:Fallback>
                <p:oleObj name="Equation" r:id="rId4" imgW="863280" imgH="368280" progId="Equation.DSMT4">
                  <p:embed/>
                  <p:pic>
                    <p:nvPicPr>
                      <p:cNvPr id="4" name="Object 3"/>
                      <p:cNvPicPr/>
                      <p:nvPr/>
                    </p:nvPicPr>
                    <p:blipFill>
                      <a:blip r:embed="rId5"/>
                      <a:stretch>
                        <a:fillRect/>
                      </a:stretch>
                    </p:blipFill>
                    <p:spPr>
                      <a:xfrm>
                        <a:off x="546100" y="792163"/>
                        <a:ext cx="863600" cy="368300"/>
                      </a:xfrm>
                      <a:prstGeom prst="rect">
                        <a:avLst/>
                      </a:prstGeom>
                    </p:spPr>
                  </p:pic>
                </p:oleObj>
              </mc:Fallback>
            </mc:AlternateContent>
          </a:graphicData>
        </a:graphic>
      </p:graphicFrame>
      <p:sp>
        <p:nvSpPr>
          <p:cNvPr id="122884" name="Title 1"/>
          <p:cNvSpPr>
            <a:spLocks noGrp="1" noChangeArrowheads="1"/>
          </p:cNvSpPr>
          <p:nvPr>
            <p:ph type="title"/>
          </p:nvPr>
        </p:nvSpPr>
        <p:spPr/>
        <p:txBody>
          <a:bodyPr/>
          <a:lstStyle/>
          <a:p>
            <a:pPr eaLnBrk="1" hangingPunct="1"/>
            <a:r>
              <a:rPr lang="en-US" altLang="en-US" dirty="0"/>
              <a:t> </a:t>
            </a:r>
            <a:r>
              <a:rPr lang="en-US" altLang="en-US" dirty="0" smtClean="0"/>
              <a:t>        Concurrency Evaluation</a:t>
            </a:r>
          </a:p>
        </p:txBody>
      </p:sp>
      <p:sp>
        <p:nvSpPr>
          <p:cNvPr id="122885" name="Content Placeholder 2"/>
          <p:cNvSpPr>
            <a:spLocks noGrp="1" noChangeArrowheads="1"/>
          </p:cNvSpPr>
          <p:nvPr>
            <p:ph type="body" idx="1"/>
          </p:nvPr>
        </p:nvSpPr>
        <p:spPr>
          <a:xfrm>
            <a:off x="546100" y="1600200"/>
            <a:ext cx="8153400" cy="4162425"/>
          </a:xfrm>
        </p:spPr>
        <p:txBody>
          <a:bodyPr/>
          <a:lstStyle/>
          <a:p>
            <a:pPr eaLnBrk="1" hangingPunct="1"/>
            <a:r>
              <a:rPr lang="en-US" altLang="en-US" dirty="0" smtClean="0"/>
              <a:t>An advance over Java threads, e.g., any method can run its own thread</a:t>
            </a:r>
          </a:p>
          <a:p>
            <a:pPr eaLnBrk="1" hangingPunct="1"/>
            <a:r>
              <a:rPr lang="en-US" altLang="en-US" dirty="0" smtClean="0"/>
              <a:t>Thread termination is cleaner than in Java</a:t>
            </a:r>
          </a:p>
          <a:p>
            <a:pPr eaLnBrk="1" hangingPunct="1"/>
            <a:r>
              <a:rPr lang="en-US" altLang="en-US" dirty="0" smtClean="0"/>
              <a:t>Synchronization is more sophisticated</a:t>
            </a:r>
          </a:p>
        </p:txBody>
      </p:sp>
    </p:spTree>
    <p:extLst>
      <p:ext uri="{BB962C8B-B14F-4D97-AF65-F5344CB8AC3E}">
        <p14:creationId xmlns:p14="http://schemas.microsoft.com/office/powerpoint/2010/main" val="13129173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Title 1"/>
          <p:cNvSpPr>
            <a:spLocks noGrp="1" noChangeArrowheads="1"/>
          </p:cNvSpPr>
          <p:nvPr>
            <p:ph type="title"/>
          </p:nvPr>
        </p:nvSpPr>
        <p:spPr/>
        <p:txBody>
          <a:bodyPr/>
          <a:lstStyle/>
          <a:p>
            <a:pPr eaLnBrk="1" hangingPunct="1"/>
            <a:r>
              <a:rPr lang="en-US" altLang="en-US" dirty="0" smtClean="0"/>
              <a:t>Statement-Level Concurrency </a:t>
            </a:r>
            <a:r>
              <a:rPr lang="en-US" altLang="en-US" sz="2000" b="0" dirty="0" smtClean="0"/>
              <a:t>(1 of 2)</a:t>
            </a:r>
          </a:p>
        </p:txBody>
      </p:sp>
      <p:sp>
        <p:nvSpPr>
          <p:cNvPr id="124933" name="Content Placeholder 2"/>
          <p:cNvSpPr>
            <a:spLocks noGrp="1" noChangeArrowheads="1"/>
          </p:cNvSpPr>
          <p:nvPr>
            <p:ph type="body" idx="1"/>
          </p:nvPr>
        </p:nvSpPr>
        <p:spPr>
          <a:xfrm>
            <a:off x="457200" y="1371600"/>
            <a:ext cx="8153400" cy="4572000"/>
          </a:xfrm>
        </p:spPr>
        <p:txBody>
          <a:bodyPr/>
          <a:lstStyle/>
          <a:p>
            <a:pPr eaLnBrk="1" hangingPunct="1"/>
            <a:r>
              <a:rPr lang="en-US" altLang="en-US" dirty="0" smtClean="0"/>
              <a:t>Objective: Provide a mechanism that the programmer can use to inform compiler of ways it can map the program onto multiprocessor architecture</a:t>
            </a:r>
          </a:p>
          <a:p>
            <a:pPr eaLnBrk="1" hangingPunct="1"/>
            <a:r>
              <a:rPr lang="en-US" altLang="en-US" dirty="0" smtClean="0"/>
              <a:t>Minimize communication among processors and the memories of the other processors</a:t>
            </a:r>
          </a:p>
        </p:txBody>
      </p:sp>
    </p:spTree>
    <p:extLst>
      <p:ext uri="{BB962C8B-B14F-4D97-AF65-F5344CB8AC3E}">
        <p14:creationId xmlns:p14="http://schemas.microsoft.com/office/powerpoint/2010/main" val="1893775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Title 1"/>
          <p:cNvSpPr>
            <a:spLocks noGrp="1" noChangeArrowheads="1"/>
          </p:cNvSpPr>
          <p:nvPr>
            <p:ph type="title"/>
          </p:nvPr>
        </p:nvSpPr>
        <p:spPr/>
        <p:txBody>
          <a:bodyPr/>
          <a:lstStyle/>
          <a:p>
            <a:pPr eaLnBrk="1" hangingPunct="1"/>
            <a:r>
              <a:rPr lang="en-US" altLang="en-US" dirty="0" smtClean="0"/>
              <a:t>High-Performance Fortran</a:t>
            </a:r>
          </a:p>
        </p:txBody>
      </p:sp>
      <p:sp>
        <p:nvSpPr>
          <p:cNvPr id="126981" name="Content Placeholder 2"/>
          <p:cNvSpPr>
            <a:spLocks noGrp="1" noChangeArrowheads="1"/>
          </p:cNvSpPr>
          <p:nvPr>
            <p:ph type="body" idx="1"/>
          </p:nvPr>
        </p:nvSpPr>
        <p:spPr/>
        <p:txBody>
          <a:bodyPr/>
          <a:lstStyle/>
          <a:p>
            <a:pPr eaLnBrk="1" hangingPunct="1"/>
            <a:r>
              <a:rPr lang="en-US" altLang="en-US" dirty="0" smtClean="0"/>
              <a:t>A collection of extensions that allow the programmer to provide information to the compiler to help it optimize code for multiprocessor computers</a:t>
            </a:r>
          </a:p>
          <a:p>
            <a:pPr eaLnBrk="1" hangingPunct="1"/>
            <a:r>
              <a:rPr lang="en-US" altLang="en-US" dirty="0" smtClean="0"/>
              <a:t>Specify the number of processors, the distribution of data over the memories of those processors, and the alignment of data</a:t>
            </a:r>
          </a:p>
        </p:txBody>
      </p:sp>
    </p:spTree>
    <p:extLst>
      <p:ext uri="{BB962C8B-B14F-4D97-AF65-F5344CB8AC3E}">
        <p14:creationId xmlns:p14="http://schemas.microsoft.com/office/powerpoint/2010/main" val="35970825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Primary </a:t>
            </a:r>
            <a:r>
              <a:rPr lang="en-US" altLang="en-US" dirty="0" smtClean="0"/>
              <a:t>H</a:t>
            </a:r>
            <a:r>
              <a:rPr lang="en-US" altLang="en-US" sz="100" dirty="0" smtClean="0"/>
              <a:t> </a:t>
            </a:r>
            <a:r>
              <a:rPr lang="en-US" altLang="en-US" dirty="0" smtClean="0"/>
              <a:t>P</a:t>
            </a:r>
            <a:r>
              <a:rPr lang="en-US" altLang="en-US" sz="100" dirty="0" smtClean="0"/>
              <a:t> </a:t>
            </a:r>
            <a:r>
              <a:rPr lang="en-US" altLang="en-US" dirty="0" smtClean="0"/>
              <a:t>F </a:t>
            </a:r>
            <a:r>
              <a:rPr lang="en-US" altLang="en-US" dirty="0"/>
              <a:t>Specifications</a:t>
            </a:r>
            <a:endParaRPr lang="en-US" dirty="0"/>
          </a:p>
        </p:txBody>
      </p:sp>
      <p:sp>
        <p:nvSpPr>
          <p:cNvPr id="3" name="Content Placeholder 2"/>
          <p:cNvSpPr>
            <a:spLocks noGrp="1"/>
          </p:cNvSpPr>
          <p:nvPr>
            <p:ph type="body" idx="1"/>
          </p:nvPr>
        </p:nvSpPr>
        <p:spPr>
          <a:xfrm>
            <a:off x="457200" y="1600201"/>
            <a:ext cx="8229600" cy="558613"/>
          </a:xfrm>
        </p:spPr>
        <p:txBody>
          <a:bodyPr/>
          <a:lstStyle/>
          <a:p>
            <a:r>
              <a:rPr lang="en-US" altLang="en-US" dirty="0"/>
              <a:t>Number of </a:t>
            </a:r>
            <a:r>
              <a:rPr lang="en-US" altLang="en-US" dirty="0" smtClean="0"/>
              <a:t>processors</a:t>
            </a:r>
            <a:endParaRPr lang="en-US" altLang="en-US" dirty="0"/>
          </a:p>
        </p:txBody>
      </p:sp>
      <p:pic>
        <p:nvPicPr>
          <p:cNvPr id="15" name="Picture 3" descr="Computer code reads, exclamation mark H P F dollar sign PROCESSORS p r o c s left parenthesis n right parenthesis."/>
          <p:cNvPicPr>
            <a:picLocks noChangeAspect="1"/>
          </p:cNvPicPr>
          <p:nvPr/>
        </p:nvPicPr>
        <p:blipFill rotWithShape="1">
          <a:blip r:embed="rId2"/>
          <a:srcRect l="6357"/>
          <a:stretch/>
        </p:blipFill>
        <p:spPr>
          <a:xfrm>
            <a:off x="647192" y="2018280"/>
            <a:ext cx="5885960" cy="749873"/>
          </a:xfrm>
          <a:prstGeom prst="rect">
            <a:avLst/>
          </a:prstGeom>
        </p:spPr>
      </p:pic>
      <p:sp>
        <p:nvSpPr>
          <p:cNvPr id="4" name="Content Placeholder 4"/>
          <p:cNvSpPr>
            <a:spLocks noGrp="1"/>
          </p:cNvSpPr>
          <p:nvPr>
            <p:ph sz="quarter" idx="13"/>
          </p:nvPr>
        </p:nvSpPr>
        <p:spPr>
          <a:xfrm>
            <a:off x="457200" y="2717800"/>
            <a:ext cx="8229600" cy="396875"/>
          </a:xfrm>
        </p:spPr>
        <p:txBody>
          <a:bodyPr/>
          <a:lstStyle/>
          <a:p>
            <a:pPr lvl="0" indent="-256032"/>
            <a:r>
              <a:rPr lang="en-US" altLang="en-US" sz="2400" dirty="0">
                <a:solidFill>
                  <a:srgbClr val="000000"/>
                </a:solidFill>
                <a:latin typeface="+mn-lt"/>
              </a:rPr>
              <a:t>Distribution of </a:t>
            </a:r>
            <a:r>
              <a:rPr lang="en-US" altLang="en-US" sz="2400" dirty="0" smtClean="0">
                <a:solidFill>
                  <a:srgbClr val="000000"/>
                </a:solidFill>
                <a:latin typeface="+mn-lt"/>
              </a:rPr>
              <a:t>data</a:t>
            </a:r>
            <a:endParaRPr lang="en-US" altLang="en-US" sz="2400" dirty="0">
              <a:solidFill>
                <a:srgbClr val="000000"/>
              </a:solidFill>
              <a:latin typeface="+mn-lt"/>
            </a:endParaRPr>
          </a:p>
        </p:txBody>
      </p:sp>
      <p:pic>
        <p:nvPicPr>
          <p:cNvPr id="13" name="Picture 5" descr="Computer code. The code has 2 lines. Line 1. exclamation mark H P F dollar sign DISTRIBUTE left parenthesis kind right parenthesis ONTO p r o c s colon colon. Line 2, indented once. identifier underscore lis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67" y="3189494"/>
            <a:ext cx="6296533" cy="667565"/>
          </a:xfrm>
          <a:prstGeom prst="rect">
            <a:avLst/>
          </a:prstGeom>
        </p:spPr>
      </p:pic>
      <p:sp>
        <p:nvSpPr>
          <p:cNvPr id="5" name="Content Placeholder 6"/>
          <p:cNvSpPr>
            <a:spLocks noGrp="1"/>
          </p:cNvSpPr>
          <p:nvPr>
            <p:ph sz="quarter" idx="14"/>
          </p:nvPr>
        </p:nvSpPr>
        <p:spPr>
          <a:xfrm>
            <a:off x="457200" y="3815180"/>
            <a:ext cx="8229600" cy="1690270"/>
          </a:xfrm>
        </p:spPr>
        <p:txBody>
          <a:bodyPr/>
          <a:lstStyle/>
          <a:p>
            <a:pPr lvl="1" indent="-283464"/>
            <a:r>
              <a:rPr lang="en-US" altLang="en-US" sz="2400" b="1" dirty="0">
                <a:solidFill>
                  <a:srgbClr val="000000"/>
                </a:solidFill>
                <a:latin typeface="+mn-lt"/>
                <a:cs typeface="Courier New" panose="02070309020205020404" pitchFamily="49" charset="0"/>
              </a:rPr>
              <a:t>kind</a:t>
            </a:r>
            <a:r>
              <a:rPr lang="en-US" altLang="en-US" sz="2400" dirty="0">
                <a:solidFill>
                  <a:srgbClr val="000000"/>
                </a:solidFill>
                <a:latin typeface="+mn-lt"/>
              </a:rPr>
              <a:t> can be </a:t>
            </a:r>
            <a:r>
              <a:rPr lang="en-US" altLang="en-US" sz="2400" dirty="0">
                <a:solidFill>
                  <a:srgbClr val="000000"/>
                </a:solidFill>
                <a:latin typeface="Courier New" panose="02070309020205020404" pitchFamily="49" charset="0"/>
                <a:cs typeface="Courier New" panose="02070309020205020404" pitchFamily="49" charset="0"/>
              </a:rPr>
              <a:t>BLOCK</a:t>
            </a:r>
            <a:r>
              <a:rPr lang="en-US" altLang="en-US" sz="2400" dirty="0">
                <a:solidFill>
                  <a:srgbClr val="000000"/>
                </a:solidFill>
                <a:latin typeface="+mn-lt"/>
              </a:rPr>
              <a:t> (distribute data to processors in blocks) or </a:t>
            </a:r>
            <a:r>
              <a:rPr lang="en-US" altLang="en-US" sz="2400" dirty="0">
                <a:solidFill>
                  <a:srgbClr val="000000"/>
                </a:solidFill>
                <a:latin typeface="Courier New" panose="02070309020205020404" pitchFamily="49" charset="0"/>
                <a:cs typeface="Courier New" panose="02070309020205020404" pitchFamily="49" charset="0"/>
              </a:rPr>
              <a:t>CYCLIC</a:t>
            </a:r>
            <a:r>
              <a:rPr lang="en-US" altLang="en-US" sz="2400" dirty="0">
                <a:solidFill>
                  <a:srgbClr val="000000"/>
                </a:solidFill>
                <a:latin typeface="+mn-lt"/>
              </a:rPr>
              <a:t> (distribute data to processors one element at a time)</a:t>
            </a:r>
          </a:p>
          <a:p>
            <a:pPr lvl="0" indent="-256032"/>
            <a:r>
              <a:rPr lang="en-US" altLang="en-US" sz="2400" dirty="0">
                <a:solidFill>
                  <a:srgbClr val="000000"/>
                </a:solidFill>
                <a:latin typeface="+mn-lt"/>
              </a:rPr>
              <a:t>Relate the distribution of one array with that of </a:t>
            </a:r>
            <a:r>
              <a:rPr lang="en-US" altLang="en-US" sz="2400" dirty="0" smtClean="0">
                <a:solidFill>
                  <a:srgbClr val="000000"/>
                </a:solidFill>
                <a:latin typeface="+mn-lt"/>
              </a:rPr>
              <a:t>another</a:t>
            </a:r>
            <a:endParaRPr lang="en-US" altLang="en-US" sz="2400" dirty="0">
              <a:solidFill>
                <a:srgbClr val="000000"/>
              </a:solidFill>
              <a:latin typeface="+mn-lt"/>
            </a:endParaRPr>
          </a:p>
        </p:txBody>
      </p:sp>
      <p:pic>
        <p:nvPicPr>
          <p:cNvPr id="11" name="Picture 7" descr="Computer code reads, ALIGN array 1 underscore element WITH array 2 underscore element."/>
          <p:cNvPicPr>
            <a:picLocks noChangeAspect="1"/>
          </p:cNvPicPr>
          <p:nvPr/>
        </p:nvPicPr>
        <p:blipFill>
          <a:blip r:embed="rId4"/>
          <a:stretch>
            <a:fillRect/>
          </a:stretch>
        </p:blipFill>
        <p:spPr>
          <a:xfrm>
            <a:off x="647192" y="5512058"/>
            <a:ext cx="6322100" cy="640135"/>
          </a:xfrm>
          <a:prstGeom prst="rect">
            <a:avLst/>
          </a:prstGeom>
        </p:spPr>
      </p:pic>
    </p:spTree>
    <p:extLst>
      <p:ext uri="{BB962C8B-B14F-4D97-AF65-F5344CB8AC3E}">
        <p14:creationId xmlns:p14="http://schemas.microsoft.com/office/powerpoint/2010/main" val="15195305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Title 1"/>
          <p:cNvSpPr>
            <a:spLocks noGrp="1" noChangeArrowheads="1"/>
          </p:cNvSpPr>
          <p:nvPr>
            <p:ph type="title"/>
          </p:nvPr>
        </p:nvSpPr>
        <p:spPr/>
        <p:txBody>
          <a:bodyPr anchor="b"/>
          <a:lstStyle/>
          <a:p>
            <a:pPr eaLnBrk="1" hangingPunct="1"/>
            <a:r>
              <a:rPr lang="en-US" altLang="en-US" dirty="0" smtClean="0"/>
              <a:t>Statement-Level Concurrency Example</a:t>
            </a:r>
          </a:p>
        </p:txBody>
      </p:sp>
      <p:pic>
        <p:nvPicPr>
          <p:cNvPr id="3" name="Picture 2" descr="Computer code. The code has 8 lines. Line 1, indented once. REAL list underscore 1 left parenthesis 1000 right parenthesis comma list underscore 2 left parenthesis 1000 right parenthesis. Line 2, indented once. INTEGER list underscore 3 left parenthesis 500 right parenthesis comma list underscore 4 left parenthesis 501 right parenthesis. Line 3. exclamation point H P F dollar sign PROCESSORS p r o c left parenthesis 10 right parenthesis. Line 4. exclamation point H P F dollar sign DISTRIBUTE left parenthesis BLOCK right parenthesis ONTO p r o c s colon colon list underscore 1 comma list underscore 2. Line 5. exclamation point H P F dollar sign ALIGN list underscore 3 left parenthesis index right parenthesis WITH list underscore 4 left parenthesis index plus 1 right parenthesis. Line 6, indented once. period period period. Line 7, indented once. list underscore 1 left parenthesis index right parenthesis equals list underscore 2 left parenthesis index right parenthesis. Line 8, indented once. list underscore 3 left parenthesis index right parenthesis equals list underscore 4 left parenthesis index plus 1 right parenthesis."/>
          <p:cNvPicPr>
            <a:picLocks noChangeAspect="1"/>
          </p:cNvPicPr>
          <p:nvPr/>
        </p:nvPicPr>
        <p:blipFill>
          <a:blip r:embed="rId3"/>
          <a:stretch>
            <a:fillRect/>
          </a:stretch>
        </p:blipFill>
        <p:spPr>
          <a:xfrm>
            <a:off x="1447529" y="1714715"/>
            <a:ext cx="6248942" cy="3828620"/>
          </a:xfrm>
          <a:prstGeom prst="rect">
            <a:avLst/>
          </a:prstGeom>
        </p:spPr>
      </p:pic>
    </p:spTree>
    <p:extLst>
      <p:ext uri="{BB962C8B-B14F-4D97-AF65-F5344CB8AC3E}">
        <p14:creationId xmlns:p14="http://schemas.microsoft.com/office/powerpoint/2010/main" val="25308821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Statement-Level </a:t>
            </a:r>
            <a:r>
              <a:rPr lang="en-US" altLang="en-US" dirty="0" smtClean="0"/>
              <a:t>Concurrency </a:t>
            </a:r>
            <a:r>
              <a:rPr lang="en-US" altLang="en-US" sz="2000" b="0" dirty="0" smtClean="0"/>
              <a:t>(2 of </a:t>
            </a:r>
            <a:r>
              <a:rPr lang="en-US" altLang="en-US" sz="2000" b="0" dirty="0"/>
              <a:t>2)</a:t>
            </a:r>
            <a:endParaRPr lang="en-US" dirty="0"/>
          </a:p>
        </p:txBody>
      </p:sp>
      <p:sp>
        <p:nvSpPr>
          <p:cNvPr id="7" name="Content Placeholder 2"/>
          <p:cNvSpPr>
            <a:spLocks noGrp="1"/>
          </p:cNvSpPr>
          <p:nvPr>
            <p:ph sz="quarter" idx="13"/>
          </p:nvPr>
        </p:nvSpPr>
        <p:spPr>
          <a:xfrm>
            <a:off x="457200" y="1595439"/>
            <a:ext cx="8232775" cy="862012"/>
          </a:xfrm>
        </p:spPr>
        <p:txBody>
          <a:bodyPr/>
          <a:lstStyle/>
          <a:p>
            <a:pPr lvl="0" indent="-256032"/>
            <a:r>
              <a:rPr lang="en-US" altLang="en-US" sz="2400" dirty="0">
                <a:solidFill>
                  <a:srgbClr val="000000"/>
                </a:solidFill>
                <a:latin typeface="Courier New" panose="02070309020205020404" pitchFamily="49" charset="0"/>
              </a:rPr>
              <a:t>FORALL</a:t>
            </a:r>
            <a:r>
              <a:rPr lang="en-US" altLang="en-US" sz="2400" dirty="0">
                <a:solidFill>
                  <a:srgbClr val="000000"/>
                </a:solidFill>
              </a:rPr>
              <a:t> </a:t>
            </a:r>
            <a:r>
              <a:rPr lang="en-US" altLang="en-US" sz="2400" dirty="0">
                <a:solidFill>
                  <a:srgbClr val="000000"/>
                </a:solidFill>
                <a:latin typeface="+mn-lt"/>
              </a:rPr>
              <a:t>statement is used to specify a list of statements that may be executed </a:t>
            </a:r>
            <a:r>
              <a:rPr lang="en-US" altLang="en-US" sz="2400" dirty="0" smtClean="0">
                <a:solidFill>
                  <a:srgbClr val="000000"/>
                </a:solidFill>
                <a:latin typeface="+mn-lt"/>
              </a:rPr>
              <a:t>concurrently</a:t>
            </a:r>
            <a:endParaRPr lang="en-US" altLang="en-US" sz="2400" dirty="0">
              <a:solidFill>
                <a:srgbClr val="000000"/>
              </a:solidFill>
              <a:latin typeface="+mn-lt"/>
            </a:endParaRPr>
          </a:p>
        </p:txBody>
      </p:sp>
      <p:pic>
        <p:nvPicPr>
          <p:cNvPr id="14" name="Picture 3" descr="Computer code. The code has 2 lines. Line 1. FOR ALL left parenthesis index equals 1 colon 1000 right parenthesis. Line 2, indented once. list underscore 1 left parenthesis index right parenthesis equals list underscore 2 left parenthesis index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232" y="2620682"/>
            <a:ext cx="6887536" cy="952633"/>
          </a:xfrm>
          <a:prstGeom prst="rect">
            <a:avLst/>
          </a:prstGeom>
        </p:spPr>
      </p:pic>
      <p:sp>
        <p:nvSpPr>
          <p:cNvPr id="8" name="Content Placeholder 4"/>
          <p:cNvSpPr>
            <a:spLocks noGrp="1"/>
          </p:cNvSpPr>
          <p:nvPr>
            <p:ph sz="quarter" idx="14"/>
          </p:nvPr>
        </p:nvSpPr>
        <p:spPr>
          <a:xfrm>
            <a:off x="457200" y="3509815"/>
            <a:ext cx="8232775" cy="882650"/>
          </a:xfrm>
        </p:spPr>
        <p:txBody>
          <a:bodyPr/>
          <a:lstStyle/>
          <a:p>
            <a:pPr lvl="0" indent="-256032"/>
            <a:r>
              <a:rPr lang="en-US" altLang="en-US" sz="2400" dirty="0">
                <a:solidFill>
                  <a:srgbClr val="000000"/>
                </a:solidFill>
                <a:latin typeface="+mn-lt"/>
              </a:rPr>
              <a:t>Specifies that all 1,000 </a:t>
            </a:r>
            <a:r>
              <a:rPr lang="en-US" altLang="en-US" sz="2400" dirty="0" smtClean="0">
                <a:solidFill>
                  <a:srgbClr val="000000"/>
                </a:solidFill>
                <a:latin typeface="+mn-lt"/>
              </a:rPr>
              <a:t>R</a:t>
            </a:r>
            <a:r>
              <a:rPr lang="en-US" altLang="en-US" sz="100" dirty="0" smtClean="0">
                <a:solidFill>
                  <a:srgbClr val="000000"/>
                </a:solidFill>
                <a:latin typeface="+mn-lt"/>
              </a:rPr>
              <a:t> </a:t>
            </a:r>
            <a:r>
              <a:rPr lang="en-US" altLang="en-US" sz="2400" dirty="0" smtClean="0">
                <a:solidFill>
                  <a:srgbClr val="000000"/>
                </a:solidFill>
                <a:latin typeface="+mn-lt"/>
              </a:rPr>
              <a:t>H</a:t>
            </a:r>
            <a:r>
              <a:rPr lang="en-US" altLang="en-US" sz="100" dirty="0" smtClean="0">
                <a:solidFill>
                  <a:srgbClr val="000000"/>
                </a:solidFill>
                <a:latin typeface="+mn-lt"/>
              </a:rPr>
              <a:t> </a:t>
            </a:r>
            <a:r>
              <a:rPr lang="en-US" altLang="en-US" sz="2400" dirty="0" smtClean="0">
                <a:solidFill>
                  <a:srgbClr val="000000"/>
                </a:solidFill>
                <a:latin typeface="+mn-lt"/>
              </a:rPr>
              <a:t>Ss </a:t>
            </a:r>
            <a:r>
              <a:rPr lang="en-US" altLang="en-US" sz="2400" dirty="0">
                <a:solidFill>
                  <a:srgbClr val="000000"/>
                </a:solidFill>
                <a:latin typeface="+mn-lt"/>
              </a:rPr>
              <a:t>of the assignments can be evaluated before any assignment takes </a:t>
            </a:r>
            <a:r>
              <a:rPr lang="en-US" altLang="en-US" sz="2400" dirty="0" smtClean="0">
                <a:solidFill>
                  <a:srgbClr val="000000"/>
                </a:solidFill>
                <a:latin typeface="+mn-lt"/>
              </a:rPr>
              <a:t>place</a:t>
            </a:r>
            <a:endParaRPr lang="en-US" altLang="en-US" sz="2400" dirty="0">
              <a:solidFill>
                <a:srgbClr val="000000"/>
              </a:solidFill>
              <a:latin typeface="+mn-lt"/>
            </a:endParaRPr>
          </a:p>
        </p:txBody>
      </p:sp>
    </p:spTree>
    <p:extLst>
      <p:ext uri="{BB962C8B-B14F-4D97-AF65-F5344CB8AC3E}">
        <p14:creationId xmlns:p14="http://schemas.microsoft.com/office/powerpoint/2010/main" val="29979307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Title 1"/>
          <p:cNvSpPr>
            <a:spLocks noGrp="1" noChangeArrowheads="1"/>
          </p:cNvSpPr>
          <p:nvPr>
            <p:ph type="title"/>
          </p:nvPr>
        </p:nvSpPr>
        <p:spPr/>
        <p:txBody>
          <a:bodyPr/>
          <a:lstStyle/>
          <a:p>
            <a:pPr eaLnBrk="1" hangingPunct="1"/>
            <a:r>
              <a:rPr lang="en-US" altLang="en-US" dirty="0" smtClean="0"/>
              <a:t>Summary </a:t>
            </a:r>
            <a:r>
              <a:rPr lang="en-US" altLang="en-US" sz="2000" b="0" dirty="0" smtClean="0"/>
              <a:t>(1 of 2)</a:t>
            </a:r>
          </a:p>
        </p:txBody>
      </p:sp>
      <p:sp>
        <p:nvSpPr>
          <p:cNvPr id="135173" name="Content Placeholder 2"/>
          <p:cNvSpPr>
            <a:spLocks noGrp="1" noChangeArrowheads="1"/>
          </p:cNvSpPr>
          <p:nvPr>
            <p:ph type="body" idx="1"/>
          </p:nvPr>
        </p:nvSpPr>
        <p:spPr/>
        <p:txBody>
          <a:bodyPr/>
          <a:lstStyle/>
          <a:p>
            <a:pPr eaLnBrk="1" hangingPunct="1"/>
            <a:r>
              <a:rPr lang="en-US" altLang="en-US" sz="2400" dirty="0" smtClean="0"/>
              <a:t>Concurrent execution can be at the instruction, statement, or subprogram level</a:t>
            </a:r>
          </a:p>
          <a:p>
            <a:pPr eaLnBrk="1" hangingPunct="1"/>
            <a:r>
              <a:rPr lang="en-US" altLang="en-US" sz="2400" dirty="0" smtClean="0"/>
              <a:t>Physical concurrency: when multiple processors are used to execute concurrent units</a:t>
            </a:r>
          </a:p>
          <a:p>
            <a:pPr eaLnBrk="1" hangingPunct="1"/>
            <a:r>
              <a:rPr lang="en-US" altLang="en-US" sz="2400" dirty="0" smtClean="0"/>
              <a:t>Logical concurrency: concurrent united are executed on a single processor</a:t>
            </a:r>
          </a:p>
          <a:p>
            <a:pPr eaLnBrk="1" hangingPunct="1"/>
            <a:r>
              <a:rPr lang="en-US" altLang="en-US" sz="2400" dirty="0" smtClean="0"/>
              <a:t>Two primary facilities to support subprogram concurrency: competition synchronization and cooperation synchronization</a:t>
            </a:r>
          </a:p>
        </p:txBody>
      </p:sp>
    </p:spTree>
    <p:extLst>
      <p:ext uri="{BB962C8B-B14F-4D97-AF65-F5344CB8AC3E}">
        <p14:creationId xmlns:p14="http://schemas.microsoft.com/office/powerpoint/2010/main" val="211806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le 1"/>
          <p:cNvSpPr>
            <a:spLocks noGrp="1" noChangeArrowheads="1"/>
          </p:cNvSpPr>
          <p:nvPr>
            <p:ph type="title"/>
          </p:nvPr>
        </p:nvSpPr>
        <p:spPr/>
        <p:txBody>
          <a:bodyPr/>
          <a:lstStyle/>
          <a:p>
            <a:pPr eaLnBrk="1" hangingPunct="1"/>
            <a:r>
              <a:rPr lang="en-US" altLang="en-US" dirty="0" smtClean="0"/>
              <a:t>Motivations for the Use of Concurrency</a:t>
            </a:r>
          </a:p>
        </p:txBody>
      </p:sp>
      <p:sp>
        <p:nvSpPr>
          <p:cNvPr id="14341" name="Content Placeholder 2"/>
          <p:cNvSpPr>
            <a:spLocks noGrp="1" noChangeArrowheads="1"/>
          </p:cNvSpPr>
          <p:nvPr>
            <p:ph type="body" idx="1"/>
          </p:nvPr>
        </p:nvSpPr>
        <p:spPr/>
        <p:txBody>
          <a:bodyPr/>
          <a:lstStyle/>
          <a:p>
            <a:pPr eaLnBrk="1" hangingPunct="1"/>
            <a:r>
              <a:rPr lang="en-US" altLang="en-US" sz="2400" dirty="0" smtClean="0"/>
              <a:t>Multiprocessor computers capable of physical concurrency are now widely used</a:t>
            </a:r>
          </a:p>
          <a:p>
            <a:pPr eaLnBrk="1" hangingPunct="1"/>
            <a:r>
              <a:rPr lang="en-US" altLang="en-US" sz="2400" dirty="0" smtClean="0"/>
              <a:t>Even if a machine has just one processor, a program written to use concurrent execution can be faster than the same program written for </a:t>
            </a:r>
            <a:r>
              <a:rPr lang="en-US" altLang="en-US" sz="2400" dirty="0" err="1" smtClean="0"/>
              <a:t>nonconcurrent</a:t>
            </a:r>
            <a:r>
              <a:rPr lang="en-US" altLang="en-US" sz="2400" dirty="0" smtClean="0"/>
              <a:t> execution</a:t>
            </a:r>
          </a:p>
          <a:p>
            <a:pPr eaLnBrk="1" hangingPunct="1"/>
            <a:r>
              <a:rPr lang="en-US" altLang="en-US" sz="2400" dirty="0" smtClean="0"/>
              <a:t>Involves a different way of designing software that can be very useful-many real-world situations involve concurrency</a:t>
            </a:r>
          </a:p>
          <a:p>
            <a:pPr eaLnBrk="1" hangingPunct="1"/>
            <a:r>
              <a:rPr lang="en-US" altLang="en-US" sz="2400" dirty="0" smtClean="0"/>
              <a:t>Many program applications are now spread over multiple machines, either locally or over a network</a:t>
            </a:r>
          </a:p>
        </p:txBody>
      </p:sp>
    </p:spTree>
    <p:extLst>
      <p:ext uri="{BB962C8B-B14F-4D97-AF65-F5344CB8AC3E}">
        <p14:creationId xmlns:p14="http://schemas.microsoft.com/office/powerpoint/2010/main" val="39034811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smtClean="0"/>
              <a:t>Summary </a:t>
            </a:r>
            <a:r>
              <a:rPr lang="en-US" altLang="en-US" sz="2000" b="0" dirty="0" smtClean="0"/>
              <a:t>(2 </a:t>
            </a:r>
            <a:r>
              <a:rPr lang="en-US" altLang="en-US" sz="2000" b="0" dirty="0"/>
              <a:t>of 2)</a:t>
            </a:r>
            <a:endParaRPr lang="en-US" dirty="0"/>
          </a:p>
        </p:txBody>
      </p:sp>
      <p:sp>
        <p:nvSpPr>
          <p:cNvPr id="7" name="Content Placeholder 2"/>
          <p:cNvSpPr>
            <a:spLocks noGrp="1"/>
          </p:cNvSpPr>
          <p:nvPr>
            <p:ph type="body" idx="1"/>
          </p:nvPr>
        </p:nvSpPr>
        <p:spPr/>
        <p:txBody>
          <a:bodyPr/>
          <a:lstStyle/>
          <a:p>
            <a:pPr eaLnBrk="1" hangingPunct="1"/>
            <a:r>
              <a:rPr lang="en-US" altLang="en-US" dirty="0"/>
              <a:t>Mechanisms: semaphores, monitors, rendezvous, threads</a:t>
            </a:r>
          </a:p>
          <a:p>
            <a:pPr eaLnBrk="1" hangingPunct="1"/>
            <a:r>
              <a:rPr lang="en-US" altLang="en-US" dirty="0"/>
              <a:t>High-Performance Fortran provides statements for specifying how data is to be distributed over the memory units connected to multiple </a:t>
            </a:r>
            <a:r>
              <a:rPr lang="en-US" altLang="en-US" dirty="0" smtClean="0"/>
              <a:t>processors</a:t>
            </a:r>
            <a:endParaRPr lang="en-US" altLang="en-US" dirty="0"/>
          </a:p>
        </p:txBody>
      </p:sp>
    </p:spTree>
    <p:extLst>
      <p:ext uri="{BB962C8B-B14F-4D97-AF65-F5344CB8AC3E}">
        <p14:creationId xmlns:p14="http://schemas.microsoft.com/office/powerpoint/2010/main" val="35943800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A copyright notice reads as follows. 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1847149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itle 1"/>
          <p:cNvSpPr>
            <a:spLocks noGrp="1" noChangeArrowheads="1"/>
          </p:cNvSpPr>
          <p:nvPr>
            <p:ph type="title"/>
          </p:nvPr>
        </p:nvSpPr>
        <p:spPr>
          <a:xfrm>
            <a:off x="609600" y="219075"/>
            <a:ext cx="8153400" cy="1143000"/>
          </a:xfrm>
        </p:spPr>
        <p:txBody>
          <a:bodyPr/>
          <a:lstStyle/>
          <a:p>
            <a:pPr eaLnBrk="1" hangingPunct="1"/>
            <a:r>
              <a:rPr lang="en-US" altLang="en-US" dirty="0" smtClean="0"/>
              <a:t>Introduction to Subprogram-Level Concurrency</a:t>
            </a:r>
          </a:p>
        </p:txBody>
      </p:sp>
      <p:sp>
        <p:nvSpPr>
          <p:cNvPr id="16389" name="Content Placeholder 2"/>
          <p:cNvSpPr>
            <a:spLocks noGrp="1" noChangeArrowheads="1"/>
          </p:cNvSpPr>
          <p:nvPr>
            <p:ph type="body" idx="1"/>
          </p:nvPr>
        </p:nvSpPr>
        <p:spPr>
          <a:xfrm>
            <a:off x="609600" y="1600200"/>
            <a:ext cx="8153400" cy="4572000"/>
          </a:xfrm>
        </p:spPr>
        <p:txBody>
          <a:bodyPr/>
          <a:lstStyle/>
          <a:p>
            <a:pPr eaLnBrk="1" hangingPunct="1"/>
            <a:r>
              <a:rPr lang="en-US" altLang="en-US" dirty="0" smtClean="0"/>
              <a:t>A </a:t>
            </a:r>
            <a:r>
              <a:rPr lang="en-US" altLang="en-US" b="1" dirty="0" smtClean="0"/>
              <a:t>task</a:t>
            </a:r>
            <a:r>
              <a:rPr lang="en-US" altLang="en-US" dirty="0" smtClean="0"/>
              <a:t> or </a:t>
            </a:r>
            <a:r>
              <a:rPr lang="en-US" altLang="en-US" b="1" dirty="0" smtClean="0"/>
              <a:t>process</a:t>
            </a:r>
            <a:r>
              <a:rPr lang="en-US" altLang="en-US" dirty="0" smtClean="0"/>
              <a:t> or </a:t>
            </a:r>
            <a:r>
              <a:rPr lang="en-US" altLang="en-US" b="1" dirty="0" smtClean="0"/>
              <a:t>thread</a:t>
            </a:r>
            <a:r>
              <a:rPr lang="en-US" altLang="en-US" dirty="0" smtClean="0"/>
              <a:t> is a program unit that can be in concurrent execution with other program units</a:t>
            </a:r>
          </a:p>
          <a:p>
            <a:pPr eaLnBrk="1" hangingPunct="1"/>
            <a:r>
              <a:rPr lang="en-US" altLang="en-US" dirty="0" smtClean="0"/>
              <a:t>Tasks differ from ordinary subprograms in that:</a:t>
            </a:r>
          </a:p>
          <a:p>
            <a:pPr lvl="1" eaLnBrk="1" hangingPunct="1"/>
            <a:r>
              <a:rPr lang="en-US" altLang="en-US" dirty="0" smtClean="0"/>
              <a:t>A task may be implicitly started</a:t>
            </a:r>
          </a:p>
          <a:p>
            <a:pPr lvl="1" eaLnBrk="1" hangingPunct="1"/>
            <a:r>
              <a:rPr lang="en-US" altLang="en-US" dirty="0" smtClean="0"/>
              <a:t>When a program unit starts the execution of a task, it is not necessarily suspended</a:t>
            </a:r>
          </a:p>
          <a:p>
            <a:pPr lvl="1" eaLnBrk="1" hangingPunct="1"/>
            <a:r>
              <a:rPr lang="en-US" altLang="en-US" dirty="0" smtClean="0"/>
              <a:t>When a task’s execution is completed, control may not return to the caller</a:t>
            </a:r>
          </a:p>
          <a:p>
            <a:pPr eaLnBrk="1" hangingPunct="1"/>
            <a:r>
              <a:rPr lang="en-US" altLang="en-US" dirty="0" smtClean="0"/>
              <a:t>Tasks usually work together</a:t>
            </a:r>
          </a:p>
        </p:txBody>
      </p:sp>
    </p:spTree>
    <p:extLst>
      <p:ext uri="{BB962C8B-B14F-4D97-AF65-F5344CB8AC3E}">
        <p14:creationId xmlns:p14="http://schemas.microsoft.com/office/powerpoint/2010/main" val="643454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itle 1"/>
          <p:cNvSpPr>
            <a:spLocks noGrp="1" noChangeArrowheads="1"/>
          </p:cNvSpPr>
          <p:nvPr>
            <p:ph type="title"/>
          </p:nvPr>
        </p:nvSpPr>
        <p:spPr/>
        <p:txBody>
          <a:bodyPr/>
          <a:lstStyle/>
          <a:p>
            <a:pPr eaLnBrk="1" hangingPunct="1"/>
            <a:r>
              <a:rPr lang="en-US" altLang="en-US" dirty="0" smtClean="0"/>
              <a:t>Two General Categories of Tasks</a:t>
            </a:r>
          </a:p>
        </p:txBody>
      </p:sp>
      <p:sp>
        <p:nvSpPr>
          <p:cNvPr id="18437" name="Content Placeholder 2"/>
          <p:cNvSpPr>
            <a:spLocks noGrp="1" noChangeArrowheads="1"/>
          </p:cNvSpPr>
          <p:nvPr>
            <p:ph type="body" idx="1"/>
          </p:nvPr>
        </p:nvSpPr>
        <p:spPr/>
        <p:txBody>
          <a:bodyPr/>
          <a:lstStyle/>
          <a:p>
            <a:pPr eaLnBrk="1" hangingPunct="1"/>
            <a:r>
              <a:rPr lang="en-US" altLang="en-US" b="1" dirty="0" smtClean="0"/>
              <a:t>Heavyweight tasks</a:t>
            </a:r>
            <a:r>
              <a:rPr lang="en-US" altLang="en-US" dirty="0" smtClean="0"/>
              <a:t> execute in their own address space </a:t>
            </a:r>
          </a:p>
          <a:p>
            <a:pPr eaLnBrk="1" hangingPunct="1"/>
            <a:r>
              <a:rPr lang="en-US" altLang="en-US" b="1" dirty="0" smtClean="0"/>
              <a:t>Lightweight tasks</a:t>
            </a:r>
            <a:r>
              <a:rPr lang="en-US" altLang="en-US" dirty="0" smtClean="0"/>
              <a:t> all run in the same address space – more efficient</a:t>
            </a:r>
          </a:p>
          <a:p>
            <a:pPr eaLnBrk="1" hangingPunct="1"/>
            <a:r>
              <a:rPr lang="en-US" altLang="en-US" dirty="0" smtClean="0"/>
              <a:t>A task is </a:t>
            </a:r>
            <a:r>
              <a:rPr lang="en-US" altLang="en-US" b="1" dirty="0" smtClean="0"/>
              <a:t>disjoint</a:t>
            </a:r>
            <a:r>
              <a:rPr lang="en-US" altLang="en-US" dirty="0" smtClean="0"/>
              <a:t> if it does not communicate with or affect the execution of any other task in the program in any way </a:t>
            </a:r>
          </a:p>
        </p:txBody>
      </p:sp>
    </p:spTree>
    <p:extLst>
      <p:ext uri="{BB962C8B-B14F-4D97-AF65-F5344CB8AC3E}">
        <p14:creationId xmlns:p14="http://schemas.microsoft.com/office/powerpoint/2010/main" val="2492429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168B98B-D46B-4E1E-B6F3-9D4AA5F07D63}">
  <ds:schemaRefs>
    <ds:schemaRef ds:uri="http://purl.org/dc/terms/"/>
    <ds:schemaRef ds:uri="http://schemas.microsoft.com/office/infopath/2007/PartnerControls"/>
    <ds:schemaRef ds:uri="http://schemas.microsoft.com/office/2006/metadata/properties"/>
    <ds:schemaRef ds:uri="http://schemas.openxmlformats.org/package/2006/metadata/core-properties"/>
    <ds:schemaRef ds:uri="http://purl.org/dc/dcmitype/"/>
    <ds:schemaRef ds:uri="http://www.w3.org/XML/1998/namespace"/>
    <ds:schemaRef ds:uri="http://schemas.microsoft.com/office/2006/documentManagement/types"/>
    <ds:schemaRef ds:uri="http://purl.org/dc/elements/1.1/"/>
  </ds:schemaRefs>
</ds:datastoreItem>
</file>

<file path=customXml/itemProps3.xml><?xml version="1.0" encoding="utf-8"?>
<ds:datastoreItem xmlns:ds="http://schemas.openxmlformats.org/officeDocument/2006/customXml" ds:itemID="{69B9563B-0449-45BC-92CD-DEF6112AFD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7679</TotalTime>
  <Words>3011</Words>
  <Application>Microsoft Office PowerPoint</Application>
  <PresentationFormat>On-screen Show (4:3)</PresentationFormat>
  <Paragraphs>360</Paragraphs>
  <Slides>71</Slides>
  <Notes>58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0" baseType="lpstr">
      <vt:lpstr>Arial</vt:lpstr>
      <vt:lpstr>Courier New</vt:lpstr>
      <vt:lpstr>Lucida Sans Unicode</vt:lpstr>
      <vt:lpstr>Noto Sans Symbols</vt:lpstr>
      <vt:lpstr>Times</vt:lpstr>
      <vt:lpstr>Times New Roman</vt:lpstr>
      <vt:lpstr>Verdana</vt:lpstr>
      <vt:lpstr>508 Lecture</vt:lpstr>
      <vt:lpstr>Equation</vt:lpstr>
      <vt:lpstr>Concepts of Programming Languages</vt:lpstr>
      <vt:lpstr>Objectives (1 of 2)</vt:lpstr>
      <vt:lpstr>Objectives (2 of 2)</vt:lpstr>
      <vt:lpstr>Introduction</vt:lpstr>
      <vt:lpstr>Multiprocessor Architectures</vt:lpstr>
      <vt:lpstr>Categories of Concurrency</vt:lpstr>
      <vt:lpstr>Motivations for the Use of Concurrency</vt:lpstr>
      <vt:lpstr>Introduction to Subprogram-Level Concurrency</vt:lpstr>
      <vt:lpstr>Two General Categories of Tasks</vt:lpstr>
      <vt:lpstr>Task Synchronization</vt:lpstr>
      <vt:lpstr>Kinds of synchronization</vt:lpstr>
      <vt:lpstr>Need for Competition Synchronization</vt:lpstr>
      <vt:lpstr>Scheduler</vt:lpstr>
      <vt:lpstr>Task Execution States</vt:lpstr>
      <vt:lpstr>Liveness and Deadlock</vt:lpstr>
      <vt:lpstr>Design Issues for Concurrency</vt:lpstr>
      <vt:lpstr>Methods of Providing Synchronization</vt:lpstr>
      <vt:lpstr>Semaphores (1 of 2)</vt:lpstr>
      <vt:lpstr>Semaphores (2 of 2)</vt:lpstr>
      <vt:lpstr>Cooperation Synchronization with Semaphores (1 of 3)</vt:lpstr>
      <vt:lpstr>Cooperation Synchronization with Semaphores (2 of 3)</vt:lpstr>
      <vt:lpstr>Cooperation Synchronization with Semaphores (3 of 3)</vt:lpstr>
      <vt:lpstr>Semaphores: Wait and Release Operations</vt:lpstr>
      <vt:lpstr>Producer and Consumer Tasks</vt:lpstr>
      <vt:lpstr>Competition Synchronization with Semaphores</vt:lpstr>
      <vt:lpstr>Producer Code for Semaphores</vt:lpstr>
      <vt:lpstr>Consumer Code for Semaphores</vt:lpstr>
      <vt:lpstr>Evaluation of Semaphores</vt:lpstr>
      <vt:lpstr>Monitors</vt:lpstr>
      <vt:lpstr>Competition Synchronization</vt:lpstr>
      <vt:lpstr>Cooperation Synchronization</vt:lpstr>
      <vt:lpstr>Evaluation of Monitors</vt:lpstr>
      <vt:lpstr>Message Passing</vt:lpstr>
      <vt:lpstr>Message Passing Rendezvous</vt:lpstr>
      <vt:lpstr>Ada Support for Concurrency</vt:lpstr>
      <vt:lpstr>Task Body</vt:lpstr>
      <vt:lpstr>Example of a Task Body</vt:lpstr>
      <vt:lpstr>Ada Message Passing Semantics</vt:lpstr>
      <vt:lpstr>Rendezvous Time Lines</vt:lpstr>
      <vt:lpstr>Message Passing: Server/Actor Tasks</vt:lpstr>
      <vt:lpstr>Graphical Representation of a Rendezvous</vt:lpstr>
      <vt:lpstr>Multiple Entry Points</vt:lpstr>
      <vt:lpstr>A Task with Multiple Entries</vt:lpstr>
      <vt:lpstr>Semantics of Tasks with Multiple accept Clauses</vt:lpstr>
      <vt:lpstr>Cooperation Synchronization with Message Passing</vt:lpstr>
      <vt:lpstr>Semantics of select with Guarded accept Clauses:</vt:lpstr>
      <vt:lpstr>Competition Synchronization with Message Passing</vt:lpstr>
      <vt:lpstr>Partial Shared Buffer Code</vt:lpstr>
      <vt:lpstr>A Consumer Task</vt:lpstr>
      <vt:lpstr>Concurrency in Ada 95</vt:lpstr>
      <vt:lpstr>Ada 95: Protected Objects</vt:lpstr>
      <vt:lpstr>Evaluation of the Ada</vt:lpstr>
      <vt:lpstr>Java Threads</vt:lpstr>
      <vt:lpstr>Controlling Thread Execution</vt:lpstr>
      <vt:lpstr>Thread Priorities</vt:lpstr>
      <vt:lpstr>Competition Synchronization with Java Threads (1 of 2)</vt:lpstr>
      <vt:lpstr>Competition Synchronization with Java Threads (2 of 2)</vt:lpstr>
      <vt:lpstr>Cooperation Synchronization with Java Threads</vt:lpstr>
      <vt:lpstr>Java’s Thread Evaluation</vt:lpstr>
      <vt:lpstr>      Threads (1 of 2)</vt:lpstr>
      <vt:lpstr>      Threads (2 of 2)</vt:lpstr>
      <vt:lpstr>Synchronizing Threads</vt:lpstr>
      <vt:lpstr>         Concurrency Evaluation</vt:lpstr>
      <vt:lpstr>Statement-Level Concurrency (1 of 2)</vt:lpstr>
      <vt:lpstr>High-Performance Fortran</vt:lpstr>
      <vt:lpstr>Primary H P F Specifications</vt:lpstr>
      <vt:lpstr>Statement-Level Concurrency Example</vt:lpstr>
      <vt:lpstr>Statement-Level Concurrency (2 of 2)</vt:lpstr>
      <vt:lpstr>Summary (1 of 2)</vt:lpstr>
      <vt:lpstr>Summary (2 of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Programming Languages, 11e</dc:title>
  <dc:subject>Engineering Computer Science</dc:subject>
  <dc:creator>Sebesta</dc:creator>
  <cp:keywords>Engineering Computer Science</cp:keywords>
  <cp:lastModifiedBy>Pasupuleti, Rajeswari (Cognizant)</cp:lastModifiedBy>
  <cp:revision>371</cp:revision>
  <dcterms:modified xsi:type="dcterms:W3CDTF">2018-03-15T07:35:59Z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