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83"/>
  </p:notesMasterIdLst>
  <p:handoutMasterIdLst>
    <p:handoutMasterId r:id="rId84"/>
  </p:handoutMasterIdLst>
  <p:sldIdLst>
    <p:sldId id="412" r:id="rId5"/>
    <p:sldId id="414" r:id="rId6"/>
    <p:sldId id="996" r:id="rId7"/>
    <p:sldId id="872" r:id="rId8"/>
    <p:sldId id="873" r:id="rId9"/>
    <p:sldId id="942" r:id="rId10"/>
    <p:sldId id="875" r:id="rId11"/>
    <p:sldId id="876" r:id="rId12"/>
    <p:sldId id="877" r:id="rId13"/>
    <p:sldId id="943" r:id="rId14"/>
    <p:sldId id="944" r:id="rId15"/>
    <p:sldId id="945" r:id="rId16"/>
    <p:sldId id="880" r:id="rId17"/>
    <p:sldId id="946" r:id="rId18"/>
    <p:sldId id="881" r:id="rId19"/>
    <p:sldId id="882" r:id="rId20"/>
    <p:sldId id="883" r:id="rId21"/>
    <p:sldId id="955" r:id="rId22"/>
    <p:sldId id="956" r:id="rId23"/>
    <p:sldId id="886" r:id="rId24"/>
    <p:sldId id="957" r:id="rId25"/>
    <p:sldId id="958" r:id="rId26"/>
    <p:sldId id="959" r:id="rId27"/>
    <p:sldId id="960" r:id="rId28"/>
    <p:sldId id="961" r:id="rId29"/>
    <p:sldId id="962" r:id="rId30"/>
    <p:sldId id="963" r:id="rId31"/>
    <p:sldId id="964" r:id="rId32"/>
    <p:sldId id="965" r:id="rId33"/>
    <p:sldId id="966" r:id="rId34"/>
    <p:sldId id="967" r:id="rId35"/>
    <p:sldId id="898" r:id="rId36"/>
    <p:sldId id="899" r:id="rId37"/>
    <p:sldId id="900" r:id="rId38"/>
    <p:sldId id="901" r:id="rId39"/>
    <p:sldId id="947" r:id="rId40"/>
    <p:sldId id="968" r:id="rId41"/>
    <p:sldId id="904" r:id="rId42"/>
    <p:sldId id="905" r:id="rId43"/>
    <p:sldId id="906" r:id="rId44"/>
    <p:sldId id="907" r:id="rId45"/>
    <p:sldId id="908" r:id="rId46"/>
    <p:sldId id="969" r:id="rId47"/>
    <p:sldId id="948" r:id="rId48"/>
    <p:sldId id="949" r:id="rId49"/>
    <p:sldId id="950" r:id="rId50"/>
    <p:sldId id="952" r:id="rId51"/>
    <p:sldId id="953" r:id="rId52"/>
    <p:sldId id="970" r:id="rId53"/>
    <p:sldId id="971" r:id="rId54"/>
    <p:sldId id="972" r:id="rId55"/>
    <p:sldId id="973" r:id="rId56"/>
    <p:sldId id="974" r:id="rId57"/>
    <p:sldId id="975" r:id="rId58"/>
    <p:sldId id="976" r:id="rId59"/>
    <p:sldId id="977" r:id="rId60"/>
    <p:sldId id="978" r:id="rId61"/>
    <p:sldId id="979" r:id="rId62"/>
    <p:sldId id="980" r:id="rId63"/>
    <p:sldId id="983" r:id="rId64"/>
    <p:sldId id="984" r:id="rId65"/>
    <p:sldId id="981" r:id="rId66"/>
    <p:sldId id="982" r:id="rId67"/>
    <p:sldId id="985" r:id="rId68"/>
    <p:sldId id="986" r:id="rId69"/>
    <p:sldId id="987" r:id="rId70"/>
    <p:sldId id="988" r:id="rId71"/>
    <p:sldId id="989" r:id="rId72"/>
    <p:sldId id="990" r:id="rId73"/>
    <p:sldId id="997" r:id="rId74"/>
    <p:sldId id="998" r:id="rId75"/>
    <p:sldId id="999" r:id="rId76"/>
    <p:sldId id="994" r:id="rId77"/>
    <p:sldId id="995" r:id="rId78"/>
    <p:sldId id="939" r:id="rId79"/>
    <p:sldId id="940" r:id="rId80"/>
    <p:sldId id="1000" r:id="rId81"/>
    <p:sldId id="857" r:id="rId8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15" autoAdjust="0"/>
    <p:restoredTop sz="86512" autoAdjust="0"/>
  </p:normalViewPr>
  <p:slideViewPr>
    <p:cSldViewPr snapToGrid="0" snapToObjects="1">
      <p:cViewPr varScale="1">
        <p:scale>
          <a:sx n="96" d="100"/>
          <a:sy n="96" d="100"/>
        </p:scale>
        <p:origin x="486" y="90"/>
      </p:cViewPr>
      <p:guideLst>
        <p:guide orient="horz" pos="2184"/>
        <p:guide pos="2880"/>
      </p:guideLst>
    </p:cSldViewPr>
  </p:slideViewPr>
  <p:outlineViewPr>
    <p:cViewPr>
      <p:scale>
        <a:sx n="33" d="100"/>
        <a:sy n="33" d="100"/>
      </p:scale>
      <p:origin x="0" y="-475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9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93.wmf"/><Relationship Id="rId4" Type="http://schemas.openxmlformats.org/officeDocument/2006/relationships/image" Target="../media/image10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105.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9BBAC2A-1141-434C-B7E2-8267A1560BA4}" type="slidenum">
              <a:rPr lang="en-US" altLang="en-US" sz="1200" smtClean="0"/>
              <a:pPr/>
              <a:t>13</a:t>
            </a:fld>
            <a:endParaRPr lang="en-US" alt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39049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9BBAC2A-1141-434C-B7E2-8267A1560BA4}" type="slidenum">
              <a:rPr lang="en-US" altLang="en-US" sz="1200" smtClean="0"/>
              <a:pPr/>
              <a:t>14</a:t>
            </a:fld>
            <a:endParaRPr lang="en-US" alt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02288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05D3C9C3-3903-4052-9DEE-F342BF38A184}" type="slidenum">
              <a:rPr lang="en-US" altLang="en-US" sz="1200" smtClean="0"/>
              <a:pPr/>
              <a:t>15</a:t>
            </a:fld>
            <a:endParaRPr lang="en-US" alt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02638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47FB0830-5BE1-4862-8332-3FCF3D29E17F}" type="slidenum">
              <a:rPr lang="en-US" altLang="en-US" sz="1200" smtClean="0"/>
              <a:pPr/>
              <a:t>17</a:t>
            </a:fld>
            <a:endParaRPr lang="en-US" alt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04275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2B6AFFD-D791-4F11-B5D0-9248145D486E}" type="slidenum">
              <a:rPr lang="en-US" altLang="en-US" sz="1200" smtClean="0"/>
              <a:pPr/>
              <a:t>20</a:t>
            </a:fld>
            <a:endParaRPr lang="en-US" alt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8273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FB54EA4-4AA6-499E-AC66-9C252C17856F}" type="slidenum">
              <a:rPr lang="en-US" altLang="en-US" sz="1200" smtClean="0"/>
              <a:pPr/>
              <a:t>32</a:t>
            </a:fld>
            <a:endParaRPr lang="en-US" alt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32030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F3922FA-2B95-461A-B22F-047E66C42871}" type="slidenum">
              <a:rPr lang="en-US" altLang="en-US" sz="1200" smtClean="0"/>
              <a:pPr/>
              <a:t>33</a:t>
            </a:fld>
            <a:endParaRPr lang="en-US" alt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89162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A1ABDA3-F828-4798-B595-11668E42A1A8}" type="slidenum">
              <a:rPr lang="en-US" altLang="en-US" sz="1200" smtClean="0"/>
              <a:pPr/>
              <a:t>34</a:t>
            </a:fld>
            <a:endParaRPr lang="en-US" alt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043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FBFF4CA-1EEC-45B8-94A6-0FB00409CC78}" type="slidenum">
              <a:rPr lang="en-US" altLang="en-US" sz="1200" smtClean="0"/>
              <a:pPr/>
              <a:t>39</a:t>
            </a:fld>
            <a:endParaRPr lang="en-US" altLang="en-US"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7149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6C62EC82-AD16-4D43-9BC6-C7B44AD9EA71}" type="slidenum">
              <a:rPr lang="en-US" altLang="en-US" sz="1200" smtClean="0"/>
              <a:pPr/>
              <a:t>40</a:t>
            </a:fld>
            <a:endParaRPr lang="en-US" altLang="en-US" sz="12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0684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786F49C-744B-41FB-9B19-CCA9DA7BFDE0}" type="slidenum">
              <a:rPr lang="en-US" altLang="en-US" sz="1200" smtClean="0"/>
              <a:pPr/>
              <a:t>41</a:t>
            </a:fld>
            <a:endParaRPr lang="en-US" altLang="en-US" sz="12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12958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8B63D64-E2CE-4361-8E90-E0F4B72767D4}" type="slidenum">
              <a:rPr lang="en-US" altLang="en-US" sz="1200" smtClean="0"/>
              <a:pPr/>
              <a:t>75</a:t>
            </a:fld>
            <a:endParaRPr lang="en-US" altLang="en-US" sz="120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00848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AF24A3D-13E6-4493-828E-724018E1CC2D}" type="slidenum">
              <a:rPr lang="en-US" altLang="en-US" sz="1200" smtClean="0"/>
              <a:pPr/>
              <a:t>76</a:t>
            </a:fld>
            <a:endParaRPr lang="en-US" altLang="en-US" sz="120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06899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78</a:t>
            </a:fld>
            <a:endParaRPr lang="en-US"/>
          </a:p>
        </p:txBody>
      </p:sp>
    </p:spTree>
    <p:extLst>
      <p:ext uri="{BB962C8B-B14F-4D97-AF65-F5344CB8AC3E}">
        <p14:creationId xmlns:p14="http://schemas.microsoft.com/office/powerpoint/2010/main" val="3245752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D0299AC-4D04-4517-8F3B-2A1AD323E398}" type="slidenum">
              <a:rPr lang="en-US" altLang="en-US" sz="1200" smtClean="0"/>
              <a:pPr/>
              <a:t>4</a:t>
            </a:fld>
            <a:endParaRPr lang="en-US" altLang="en-US" sz="120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1921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D66B691-998E-4A98-90F5-E43E6C49A494}" type="slidenum">
              <a:rPr lang="en-US" altLang="en-US" sz="1200" smtClean="0"/>
              <a:pPr/>
              <a:t>5</a:t>
            </a:fld>
            <a:endParaRPr lang="en-US" altLang="en-US" sz="12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06977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E70856A-552C-4718-A6F7-212852FD3B82}" type="slidenum">
              <a:rPr lang="en-US" altLang="en-US" sz="1200" smtClean="0"/>
              <a:pPr/>
              <a:t>7</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615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877E5CB-6182-4BF0-808E-96DB254DA741}" type="slidenum">
              <a:rPr lang="en-US" altLang="en-US" sz="1200" smtClean="0"/>
              <a:pPr/>
              <a:t>8</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02682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9128035-18C6-478F-B754-8A1731B85FB7}" type="slidenum">
              <a:rPr lang="en-US" altLang="en-US" sz="1200" smtClean="0"/>
              <a:pPr/>
              <a:t>9</a:t>
            </a:fld>
            <a:endParaRPr lang="en-US" alt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7452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D0299AC-4D04-4517-8F3B-2A1AD323E398}" type="slidenum">
              <a:rPr lang="en-US" altLang="en-US" sz="1200" smtClean="0"/>
              <a:pPr/>
              <a:t>10</a:t>
            </a:fld>
            <a:endParaRPr lang="en-US" altLang="en-US" sz="120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5956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D0299AC-4D04-4517-8F3B-2A1AD323E398}" type="slidenum">
              <a:rPr lang="en-US" altLang="en-US" sz="1200" smtClean="0"/>
              <a:pPr/>
              <a:t>11</a:t>
            </a:fld>
            <a:endParaRPr lang="en-US" altLang="en-US" sz="120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55930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9266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540117"/>
            <a:ext cx="8229600" cy="476894"/>
          </a:xfrm>
        </p:spPr>
        <p:txBody>
          <a:bodyPr/>
          <a:lstStyle>
            <a:lvl1pPr indent="-256032">
              <a:defRPr sz="2400">
                <a:latin typeface="+mn-lt"/>
              </a:defRPr>
            </a:lvl1pPr>
            <a:lvl2pPr>
              <a:defRPr sz="2400"/>
            </a:lvl2pPr>
          </a:lstStyle>
          <a:p>
            <a:pPr lvl="0"/>
            <a:r>
              <a:rPr lang="en-US" dirty="0" smtClean="0"/>
              <a:t>1</a:t>
            </a:r>
          </a:p>
          <a:p>
            <a:pPr lvl="1"/>
            <a:r>
              <a:rPr lang="en-US" dirty="0" smtClean="0"/>
              <a:t>1a</a:t>
            </a:r>
            <a:endParaRPr lang="en-US" dirty="0"/>
          </a:p>
        </p:txBody>
      </p:sp>
      <p:sp>
        <p:nvSpPr>
          <p:cNvPr id="9" name="Content Placeholder 8"/>
          <p:cNvSpPr>
            <a:spLocks noGrp="1"/>
          </p:cNvSpPr>
          <p:nvPr>
            <p:ph sz="quarter" idx="14" hasCustomPrompt="1"/>
          </p:nvPr>
        </p:nvSpPr>
        <p:spPr>
          <a:xfrm>
            <a:off x="459728" y="2208044"/>
            <a:ext cx="8229600" cy="474450"/>
          </a:xfrm>
        </p:spPr>
        <p:txBody>
          <a:bodyPr/>
          <a:lstStyle>
            <a:lvl1pPr indent="-256032">
              <a:defRPr sz="2400">
                <a:latin typeface="+mn-lt"/>
              </a:defRPr>
            </a:lvl1pPr>
            <a:lvl2pPr>
              <a:defRPr sz="2400"/>
            </a:lvl2pPr>
          </a:lstStyle>
          <a:p>
            <a:pPr lvl="0"/>
            <a:r>
              <a:rPr lang="en-US" dirty="0" smtClean="0"/>
              <a:t>2</a:t>
            </a:r>
          </a:p>
          <a:p>
            <a:pPr lvl="1"/>
            <a:r>
              <a:rPr lang="en-US" dirty="0" smtClean="0"/>
              <a:t>2a</a:t>
            </a:r>
            <a:endParaRPr lang="en-US" dirty="0"/>
          </a:p>
        </p:txBody>
      </p:sp>
      <p:sp>
        <p:nvSpPr>
          <p:cNvPr id="11" name="Content Placeholder 10"/>
          <p:cNvSpPr>
            <a:spLocks noGrp="1"/>
          </p:cNvSpPr>
          <p:nvPr>
            <p:ph sz="quarter" idx="15" hasCustomPrompt="1"/>
          </p:nvPr>
        </p:nvSpPr>
        <p:spPr>
          <a:xfrm>
            <a:off x="457200" y="2902206"/>
            <a:ext cx="8229600" cy="278700"/>
          </a:xfrm>
        </p:spPr>
        <p:txBody>
          <a:bodyPr/>
          <a:lstStyle>
            <a:lvl1pPr indent="-256032">
              <a:defRPr sz="2400">
                <a:latin typeface="+mn-lt"/>
              </a:defRPr>
            </a:lvl1pPr>
            <a:lvl2pPr>
              <a:defRPr sz="2400"/>
            </a:lvl2pPr>
          </a:lstStyle>
          <a:p>
            <a:pPr lvl="0"/>
            <a:r>
              <a:rPr lang="en-US" dirty="0" smtClean="0"/>
              <a:t>3</a:t>
            </a:r>
          </a:p>
          <a:p>
            <a:pPr lvl="1"/>
            <a:r>
              <a:rPr lang="en-US" dirty="0" smtClean="0"/>
              <a:t>3a</a:t>
            </a:r>
            <a:endParaRPr lang="en-US" dirty="0"/>
          </a:p>
        </p:txBody>
      </p:sp>
      <p:sp>
        <p:nvSpPr>
          <p:cNvPr id="13" name="Content Placeholder 12"/>
          <p:cNvSpPr>
            <a:spLocks noGrp="1"/>
          </p:cNvSpPr>
          <p:nvPr>
            <p:ph sz="quarter" idx="16" hasCustomPrompt="1"/>
          </p:nvPr>
        </p:nvSpPr>
        <p:spPr>
          <a:xfrm>
            <a:off x="457200" y="3424809"/>
            <a:ext cx="8229600" cy="273535"/>
          </a:xfrm>
        </p:spPr>
        <p:txBody>
          <a:bodyPr/>
          <a:lstStyle>
            <a:lvl1pPr indent="-256032">
              <a:defRPr sz="2400">
                <a:latin typeface="+mn-lt"/>
              </a:defRPr>
            </a:lvl1pPr>
            <a:lvl2pPr>
              <a:defRPr sz="2400"/>
            </a:lvl2pPr>
          </a:lstStyle>
          <a:p>
            <a:pPr lvl="0"/>
            <a:r>
              <a:rPr lang="en-US" dirty="0" smtClean="0"/>
              <a:t>4</a:t>
            </a:r>
          </a:p>
          <a:p>
            <a:pPr lvl="1"/>
            <a:r>
              <a:rPr lang="en-US" dirty="0" smtClean="0"/>
              <a:t>4a</a:t>
            </a:r>
            <a:endParaRPr lang="en-US" dirty="0"/>
          </a:p>
        </p:txBody>
      </p:sp>
      <p:sp>
        <p:nvSpPr>
          <p:cNvPr id="15" name="Content Placeholder 14"/>
          <p:cNvSpPr>
            <a:spLocks noGrp="1"/>
          </p:cNvSpPr>
          <p:nvPr>
            <p:ph sz="quarter" idx="17" hasCustomPrompt="1"/>
          </p:nvPr>
        </p:nvSpPr>
        <p:spPr>
          <a:xfrm>
            <a:off x="457200" y="3926944"/>
            <a:ext cx="8229600" cy="377000"/>
          </a:xfrm>
        </p:spPr>
        <p:txBody>
          <a:bodyPr/>
          <a:lstStyle>
            <a:lvl1pPr indent="-256032">
              <a:defRPr sz="2400">
                <a:latin typeface="+mn-lt"/>
              </a:defRPr>
            </a:lvl1pPr>
            <a:lvl2pPr>
              <a:defRPr sz="2400"/>
            </a:lvl2pPr>
          </a:lstStyle>
          <a:p>
            <a:pPr lvl="0"/>
            <a:r>
              <a:rPr lang="en-US" dirty="0" smtClean="0"/>
              <a:t>5</a:t>
            </a:r>
          </a:p>
          <a:p>
            <a:pPr lvl="1"/>
            <a:r>
              <a:rPr lang="en-US" dirty="0" smtClean="0"/>
              <a:t>5a</a:t>
            </a:r>
            <a:endParaRPr lang="en-US" dirty="0"/>
          </a:p>
        </p:txBody>
      </p:sp>
      <p:sp>
        <p:nvSpPr>
          <p:cNvPr id="17" name="Content Placeholder 16"/>
          <p:cNvSpPr>
            <a:spLocks noGrp="1"/>
          </p:cNvSpPr>
          <p:nvPr>
            <p:ph sz="quarter" idx="18" hasCustomPrompt="1"/>
          </p:nvPr>
        </p:nvSpPr>
        <p:spPr>
          <a:xfrm>
            <a:off x="457200" y="4551105"/>
            <a:ext cx="8229600" cy="457200"/>
          </a:xfrm>
        </p:spPr>
        <p:txBody>
          <a:bodyPr/>
          <a:lstStyle>
            <a:lvl1pPr indent="-256032">
              <a:defRPr sz="2400">
                <a:latin typeface="+mn-lt"/>
              </a:defRPr>
            </a:lvl1pPr>
            <a:lvl2pPr>
              <a:defRPr sz="2400"/>
            </a:lvl2pPr>
          </a:lstStyle>
          <a:p>
            <a:pPr lvl="0"/>
            <a:r>
              <a:rPr lang="en-US" dirty="0" smtClean="0"/>
              <a:t>6</a:t>
            </a:r>
          </a:p>
          <a:p>
            <a:pPr lvl="1"/>
            <a:r>
              <a:rPr lang="en-US" dirty="0" smtClean="0"/>
              <a:t>6a</a:t>
            </a:r>
            <a:endParaRPr lang="en-US" dirty="0"/>
          </a:p>
        </p:txBody>
      </p:sp>
      <p:sp>
        <p:nvSpPr>
          <p:cNvPr id="8" name="Content Placeholder 7"/>
          <p:cNvSpPr>
            <a:spLocks noGrp="1"/>
          </p:cNvSpPr>
          <p:nvPr>
            <p:ph sz="quarter" idx="19" hasCustomPrompt="1"/>
          </p:nvPr>
        </p:nvSpPr>
        <p:spPr>
          <a:xfrm>
            <a:off x="454672" y="5205513"/>
            <a:ext cx="8232128" cy="322262"/>
          </a:xfrm>
        </p:spPr>
        <p:txBody>
          <a:bodyPr/>
          <a:lstStyle>
            <a:lvl1pPr indent="-256032">
              <a:defRPr sz="2400">
                <a:latin typeface="+mn-lt"/>
              </a:defRPr>
            </a:lvl1pPr>
            <a:lvl2pPr>
              <a:defRPr sz="2400"/>
            </a:lvl2pPr>
          </a:lstStyle>
          <a:p>
            <a:pPr lvl="0"/>
            <a:r>
              <a:rPr lang="en-US" dirty="0" smtClean="0"/>
              <a:t>7</a:t>
            </a:r>
          </a:p>
          <a:p>
            <a:pPr lvl="1"/>
            <a:r>
              <a:rPr lang="en-US" dirty="0" smtClean="0"/>
              <a:t>7a</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217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1"/>
            <a:ext cx="8229600" cy="64049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
        <p:nvSpPr>
          <p:cNvPr id="3" name="Content Placeholder 2"/>
          <p:cNvSpPr>
            <a:spLocks noGrp="1"/>
          </p:cNvSpPr>
          <p:nvPr>
            <p:ph sz="quarter" idx="13"/>
          </p:nvPr>
        </p:nvSpPr>
        <p:spPr>
          <a:xfrm>
            <a:off x="457200" y="2717800"/>
            <a:ext cx="8229600" cy="6270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57200" y="3822700"/>
            <a:ext cx="8229600" cy="782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4655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4025" y="1594924"/>
            <a:ext cx="8232775" cy="21986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57200" y="4241800"/>
            <a:ext cx="8232775" cy="16398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extLst>
      <p:ext uri="{BB962C8B-B14F-4D97-AF65-F5344CB8AC3E}">
        <p14:creationId xmlns:p14="http://schemas.microsoft.com/office/powerpoint/2010/main" val="270869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239963" y="6483350"/>
            <a:ext cx="6446837" cy="312738"/>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5751713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thOb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779588"/>
            <a:ext cx="8291513" cy="1852612"/>
          </a:xfrm>
        </p:spPr>
        <p:txBody>
          <a:bodyPr/>
          <a:lstStyle/>
          <a:p>
            <a:pPr lvl="0"/>
            <a:endParaRPr lang="en-US" dirty="0"/>
          </a:p>
        </p:txBody>
      </p:sp>
      <p:sp>
        <p:nvSpPr>
          <p:cNvPr id="9" name="Content Placeholder 8"/>
          <p:cNvSpPr>
            <a:spLocks noGrp="1"/>
          </p:cNvSpPr>
          <p:nvPr>
            <p:ph sz="quarter" idx="14"/>
          </p:nvPr>
        </p:nvSpPr>
        <p:spPr>
          <a:xfrm>
            <a:off x="457200" y="3962400"/>
            <a:ext cx="8366125" cy="1227138"/>
          </a:xfrm>
        </p:spPr>
        <p:txBody>
          <a:bodyPr/>
          <a:lstStyle/>
          <a:p>
            <a:pPr lvl="0"/>
            <a:endParaRPr lang="en-US" dirty="0"/>
          </a:p>
        </p:txBody>
      </p:sp>
      <p:sp>
        <p:nvSpPr>
          <p:cNvPr id="11" name="Content Placeholder 10"/>
          <p:cNvSpPr>
            <a:spLocks noGrp="1"/>
          </p:cNvSpPr>
          <p:nvPr>
            <p:ph sz="quarter" idx="15"/>
          </p:nvPr>
        </p:nvSpPr>
        <p:spPr>
          <a:xfrm>
            <a:off x="5387975" y="4300538"/>
            <a:ext cx="658813" cy="519112"/>
          </a:xfrm>
        </p:spPr>
        <p:txBody>
          <a:bodyPr/>
          <a:lstStyle/>
          <a:p>
            <a:pPr lvl="0"/>
            <a:endParaRPr lang="en-US" dirty="0"/>
          </a:p>
        </p:txBody>
      </p:sp>
      <p:sp>
        <p:nvSpPr>
          <p:cNvPr id="13" name="Content Placeholder 12"/>
          <p:cNvSpPr>
            <a:spLocks noGrp="1"/>
          </p:cNvSpPr>
          <p:nvPr>
            <p:ph sz="quarter" idx="16"/>
          </p:nvPr>
        </p:nvSpPr>
        <p:spPr>
          <a:xfrm>
            <a:off x="457200" y="5494338"/>
            <a:ext cx="8366125" cy="454025"/>
          </a:xfrm>
        </p:spPr>
        <p:txBody>
          <a:bodyPr/>
          <a:lstStyle/>
          <a:p>
            <a:pPr lvl="0"/>
            <a:endParaRPr lang="en-US" dirty="0"/>
          </a:p>
        </p:txBody>
      </p:sp>
      <p:sp>
        <p:nvSpPr>
          <p:cNvPr id="12"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extLst>
      <p:ext uri="{BB962C8B-B14F-4D97-AF65-F5344CB8AC3E}">
        <p14:creationId xmlns:p14="http://schemas.microsoft.com/office/powerpoint/2010/main" val="38633792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6" r:id="rId2"/>
    <p:sldLayoutId id="2147483664" r:id="rId3"/>
    <p:sldLayoutId id="2147483654" r:id="rId4"/>
    <p:sldLayoutId id="2147483655" r:id="rId5"/>
    <p:sldLayoutId id="2147483657" r:id="rId6"/>
    <p:sldLayoutId id="2147483660" r:id="rId7"/>
    <p:sldLayoutId id="2147483662" r:id="rId8"/>
    <p:sldLayoutId id="2147483663" r:id="rId9"/>
    <p:sldLayoutId id="2147483665" r:id="rId10"/>
    <p:sldLayoutId id="2147483667"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3.wmf"/><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image" Target="../media/image10.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1.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image" Target="../media/image26.wmf"/><Relationship Id="rId11" Type="http://schemas.openxmlformats.org/officeDocument/2006/relationships/image" Target="../media/image29.png"/><Relationship Id="rId5" Type="http://schemas.openxmlformats.org/officeDocument/2006/relationships/oleObject" Target="../embeddings/oleObject20.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1.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24.bin"/><Relationship Id="rId4" Type="http://schemas.openxmlformats.org/officeDocument/2006/relationships/image" Target="../media/image30.wmf"/><Relationship Id="rId9" Type="http://schemas.openxmlformats.org/officeDocument/2006/relationships/image" Target="../media/image33.png"/></Relationships>
</file>

<file path=ppt/slides/_rels/slide28.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1.bin"/><Relationship Id="rId18" Type="http://schemas.openxmlformats.org/officeDocument/2006/relationships/oleObject" Target="../embeddings/oleObject34.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8.wmf"/><Relationship Id="rId17" Type="http://schemas.openxmlformats.org/officeDocument/2006/relationships/oleObject" Target="../embeddings/oleObject33.bin"/><Relationship Id="rId2" Type="http://schemas.openxmlformats.org/officeDocument/2006/relationships/slideLayout" Target="../slideLayouts/slideLayout11.xml"/><Relationship Id="rId16" Type="http://schemas.openxmlformats.org/officeDocument/2006/relationships/image" Target="../media/image40.wmf"/><Relationship Id="rId1" Type="http://schemas.openxmlformats.org/officeDocument/2006/relationships/vmlDrawing" Target="../drawings/vmlDrawing13.vml"/><Relationship Id="rId6" Type="http://schemas.openxmlformats.org/officeDocument/2006/relationships/image" Target="../media/image35.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37.wmf"/><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oleObject" Target="../embeddings/oleObject29.bin"/><Relationship Id="rId14" Type="http://schemas.openxmlformats.org/officeDocument/2006/relationships/image" Target="../media/image3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image" Target="../media/image42.png"/><Relationship Id="rId2" Type="http://schemas.openxmlformats.org/officeDocument/2006/relationships/slideLayout" Target="../slideLayouts/slideLayout11.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1.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38.bin"/><Relationship Id="rId4" Type="http://schemas.openxmlformats.org/officeDocument/2006/relationships/image" Target="../media/image43.wmf"/><Relationship Id="rId9"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0.bin"/><Relationship Id="rId7" Type="http://schemas.openxmlformats.org/officeDocument/2006/relationships/image" Target="../media/image45.png"/><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41.bin"/><Relationship Id="rId4" Type="http://schemas.openxmlformats.org/officeDocument/2006/relationships/image" Target="../media/image36.wmf"/></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1.xml"/><Relationship Id="rId1" Type="http://schemas.openxmlformats.org/officeDocument/2006/relationships/vmlDrawing" Target="../drawings/vmlDrawing17.v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wmf"/></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1.xml"/><Relationship Id="rId1" Type="http://schemas.openxmlformats.org/officeDocument/2006/relationships/vmlDrawing" Target="../drawings/vmlDrawing18.vml"/><Relationship Id="rId5" Type="http://schemas.openxmlformats.org/officeDocument/2006/relationships/image" Target="../media/image56.png"/><Relationship Id="rId4" Type="http://schemas.openxmlformats.org/officeDocument/2006/relationships/image" Target="../media/image5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1.xml"/><Relationship Id="rId1" Type="http://schemas.openxmlformats.org/officeDocument/2006/relationships/vmlDrawing" Target="../drawings/vmlDrawing19.vml"/><Relationship Id="rId6" Type="http://schemas.openxmlformats.org/officeDocument/2006/relationships/image" Target="../media/image62.wmf"/><Relationship Id="rId5" Type="http://schemas.openxmlformats.org/officeDocument/2006/relationships/oleObject" Target="../embeddings/oleObject45.bin"/><Relationship Id="rId4" Type="http://schemas.openxmlformats.org/officeDocument/2006/relationships/image" Target="../media/image61.wmf"/><Relationship Id="rId9"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1.xml"/><Relationship Id="rId1" Type="http://schemas.openxmlformats.org/officeDocument/2006/relationships/vmlDrawing" Target="../drawings/vmlDrawing20.vml"/><Relationship Id="rId5" Type="http://schemas.openxmlformats.org/officeDocument/2006/relationships/image" Target="../media/image65.png"/><Relationship Id="rId4" Type="http://schemas.openxmlformats.org/officeDocument/2006/relationships/image" Target="../media/image64.wmf"/></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11.xml"/><Relationship Id="rId1" Type="http://schemas.openxmlformats.org/officeDocument/2006/relationships/vmlDrawing" Target="../drawings/vmlDrawing21.vml"/><Relationship Id="rId6" Type="http://schemas.openxmlformats.org/officeDocument/2006/relationships/image" Target="../media/image69.png"/><Relationship Id="rId5" Type="http://schemas.openxmlformats.org/officeDocument/2006/relationships/image" Target="../media/image67.wmf"/><Relationship Id="rId4" Type="http://schemas.openxmlformats.org/officeDocument/2006/relationships/oleObject" Target="../embeddings/oleObject48.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1.xml"/><Relationship Id="rId1" Type="http://schemas.openxmlformats.org/officeDocument/2006/relationships/vmlDrawing" Target="../drawings/vmlDrawing22.vml"/><Relationship Id="rId6" Type="http://schemas.openxmlformats.org/officeDocument/2006/relationships/image" Target="../media/image71.wmf"/><Relationship Id="rId5" Type="http://schemas.openxmlformats.org/officeDocument/2006/relationships/oleObject" Target="../embeddings/oleObject50.bin"/><Relationship Id="rId4" Type="http://schemas.openxmlformats.org/officeDocument/2006/relationships/image" Target="../media/image70.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1.xml"/><Relationship Id="rId1" Type="http://schemas.openxmlformats.org/officeDocument/2006/relationships/vmlDrawing" Target="../drawings/vmlDrawing23.vml"/><Relationship Id="rId6" Type="http://schemas.openxmlformats.org/officeDocument/2006/relationships/image" Target="../media/image73.wmf"/><Relationship Id="rId5" Type="http://schemas.openxmlformats.org/officeDocument/2006/relationships/oleObject" Target="../embeddings/oleObject52.bin"/><Relationship Id="rId4" Type="http://schemas.openxmlformats.org/officeDocument/2006/relationships/image" Target="../media/image72.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1.xml"/><Relationship Id="rId1" Type="http://schemas.openxmlformats.org/officeDocument/2006/relationships/vmlDrawing" Target="../drawings/vmlDrawing24.vml"/><Relationship Id="rId6" Type="http://schemas.openxmlformats.org/officeDocument/2006/relationships/image" Target="../media/image75.wmf"/><Relationship Id="rId5" Type="http://schemas.openxmlformats.org/officeDocument/2006/relationships/oleObject" Target="../embeddings/oleObject54.bin"/><Relationship Id="rId4" Type="http://schemas.openxmlformats.org/officeDocument/2006/relationships/image" Target="../media/image74.wmf"/></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82.wmf"/><Relationship Id="rId2" Type="http://schemas.openxmlformats.org/officeDocument/2006/relationships/slideLayout" Target="../slideLayouts/slideLayout11.xml"/><Relationship Id="rId16" Type="http://schemas.openxmlformats.org/officeDocument/2006/relationships/image" Target="../media/image84.wmf"/><Relationship Id="rId1" Type="http://schemas.openxmlformats.org/officeDocument/2006/relationships/vmlDrawing" Target="../drawings/vmlDrawing25.vml"/><Relationship Id="rId6" Type="http://schemas.openxmlformats.org/officeDocument/2006/relationships/image" Target="../media/image79.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58.bin"/><Relationship Id="rId14" Type="http://schemas.openxmlformats.org/officeDocument/2006/relationships/image" Target="../media/image83.wmf"/></Relationships>
</file>

<file path=ppt/slides/_rels/slide61.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11.xml"/><Relationship Id="rId1" Type="http://schemas.openxmlformats.org/officeDocument/2006/relationships/vmlDrawing" Target="../drawings/vmlDrawing26.vml"/><Relationship Id="rId6" Type="http://schemas.openxmlformats.org/officeDocument/2006/relationships/image" Target="../media/image86.wmf"/><Relationship Id="rId5" Type="http://schemas.openxmlformats.org/officeDocument/2006/relationships/oleObject" Target="../embeddings/oleObject63.bin"/><Relationship Id="rId4" Type="http://schemas.openxmlformats.org/officeDocument/2006/relationships/image" Target="../media/image85.wmf"/></Relationships>
</file>

<file path=ppt/slides/_rels/slide6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vmlDrawing" Target="../drawings/vmlDrawing27.vml"/><Relationship Id="rId5" Type="http://schemas.openxmlformats.org/officeDocument/2006/relationships/image" Target="../media/image90.png"/><Relationship Id="rId4" Type="http://schemas.openxmlformats.org/officeDocument/2006/relationships/image" Target="../media/image89.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vmlDrawing" Target="../drawings/vmlDrawing28.vml"/><Relationship Id="rId5" Type="http://schemas.openxmlformats.org/officeDocument/2006/relationships/image" Target="../media/image92.png"/><Relationship Id="rId4" Type="http://schemas.openxmlformats.org/officeDocument/2006/relationships/image" Target="../media/image91.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xml"/><Relationship Id="rId1" Type="http://schemas.openxmlformats.org/officeDocument/2006/relationships/vmlDrawing" Target="../drawings/vmlDrawing29.vml"/><Relationship Id="rId4" Type="http://schemas.openxmlformats.org/officeDocument/2006/relationships/image" Target="../media/image93.wmf"/></Relationships>
</file>

<file path=ppt/slides/_rels/slide66.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97.wmf"/><Relationship Id="rId2" Type="http://schemas.openxmlformats.org/officeDocument/2006/relationships/slideLayout" Target="../slideLayouts/slideLayout11.xml"/><Relationship Id="rId1" Type="http://schemas.openxmlformats.org/officeDocument/2006/relationships/vmlDrawing" Target="../drawings/vmlDrawing30.vml"/><Relationship Id="rId6" Type="http://schemas.openxmlformats.org/officeDocument/2006/relationships/image" Target="../media/image94.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71.bin"/><Relationship Id="rId14" Type="http://schemas.openxmlformats.org/officeDocument/2006/relationships/image" Target="../media/image98.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4.bin"/><Relationship Id="rId7" Type="http://schemas.openxmlformats.org/officeDocument/2006/relationships/image" Target="../media/image100.png"/><Relationship Id="rId2" Type="http://schemas.openxmlformats.org/officeDocument/2006/relationships/slideLayout" Target="../slideLayouts/slideLayout11.xml"/><Relationship Id="rId1" Type="http://schemas.openxmlformats.org/officeDocument/2006/relationships/vmlDrawing" Target="../drawings/vmlDrawing31.vml"/><Relationship Id="rId6" Type="http://schemas.openxmlformats.org/officeDocument/2006/relationships/image" Target="../media/image99.wmf"/><Relationship Id="rId5" Type="http://schemas.openxmlformats.org/officeDocument/2006/relationships/oleObject" Target="../embeddings/oleObject75.bin"/><Relationship Id="rId4" Type="http://schemas.openxmlformats.org/officeDocument/2006/relationships/image" Target="../media/image93.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1.xml"/><Relationship Id="rId1" Type="http://schemas.openxmlformats.org/officeDocument/2006/relationships/vmlDrawing" Target="../drawings/vmlDrawing32.vml"/><Relationship Id="rId5" Type="http://schemas.openxmlformats.org/officeDocument/2006/relationships/image" Target="../media/image101.png"/><Relationship Id="rId4" Type="http://schemas.openxmlformats.org/officeDocument/2006/relationships/image" Target="../media/image93.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7.bin"/><Relationship Id="rId7" Type="http://schemas.openxmlformats.org/officeDocument/2006/relationships/image" Target="../media/image103.png"/><Relationship Id="rId2" Type="http://schemas.openxmlformats.org/officeDocument/2006/relationships/slideLayout" Target="../slideLayouts/slideLayout11.xml"/><Relationship Id="rId1" Type="http://schemas.openxmlformats.org/officeDocument/2006/relationships/vmlDrawing" Target="../drawings/vmlDrawing33.vml"/><Relationship Id="rId6" Type="http://schemas.openxmlformats.org/officeDocument/2006/relationships/image" Target="../media/image102.wmf"/><Relationship Id="rId5" Type="http://schemas.openxmlformats.org/officeDocument/2006/relationships/oleObject" Target="../embeddings/oleObject78.bin"/><Relationship Id="rId4" Type="http://schemas.openxmlformats.org/officeDocument/2006/relationships/image" Target="../media/image93.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image" Target="../media/image93.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oleObject" Target="../embeddings/oleObject83.bin"/><Relationship Id="rId2" Type="http://schemas.openxmlformats.org/officeDocument/2006/relationships/slideLayout" Target="../slideLayouts/slideLayout11.xml"/><Relationship Id="rId1" Type="http://schemas.openxmlformats.org/officeDocument/2006/relationships/vmlDrawing" Target="../drawings/vmlDrawing34.vml"/><Relationship Id="rId6" Type="http://schemas.openxmlformats.org/officeDocument/2006/relationships/image" Target="../media/image105.wmf"/><Relationship Id="rId11" Type="http://schemas.openxmlformats.org/officeDocument/2006/relationships/image" Target="../media/image108.png"/><Relationship Id="rId5" Type="http://schemas.openxmlformats.org/officeDocument/2006/relationships/oleObject" Target="../embeddings/oleObject80.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82.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93.wmf"/><Relationship Id="rId5" Type="http://schemas.openxmlformats.org/officeDocument/2006/relationships/oleObject" Target="../embeddings/oleObject85.bin"/><Relationship Id="rId4" Type="http://schemas.openxmlformats.org/officeDocument/2006/relationships/image" Target="../media/image105.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11.xml"/><Relationship Id="rId1" Type="http://schemas.openxmlformats.org/officeDocument/2006/relationships/vmlDrawing" Target="../drawings/vmlDrawing36.vml"/><Relationship Id="rId6" Type="http://schemas.openxmlformats.org/officeDocument/2006/relationships/image" Target="../media/image110.wmf"/><Relationship Id="rId5" Type="http://schemas.openxmlformats.org/officeDocument/2006/relationships/oleObject" Target="../embeddings/oleObject87.bin"/><Relationship Id="rId4" Type="http://schemas.openxmlformats.org/officeDocument/2006/relationships/image" Target="../media/image109.wmf"/></Relationships>
</file>

<file path=ppt/slides/_rels/slide7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slideLayout" Target="../slideLayouts/slideLayout11.xml"/><Relationship Id="rId1" Type="http://schemas.openxmlformats.org/officeDocument/2006/relationships/vmlDrawing" Target="../drawings/vmlDrawing37.vml"/><Relationship Id="rId6" Type="http://schemas.openxmlformats.org/officeDocument/2006/relationships/image" Target="../media/image111.wmf"/><Relationship Id="rId5" Type="http://schemas.openxmlformats.org/officeDocument/2006/relationships/oleObject" Target="../embeddings/oleObject88.bin"/><Relationship Id="rId4" Type="http://schemas.openxmlformats.org/officeDocument/2006/relationships/image" Target="../media/image113.png"/></Relationships>
</file>

<file path=ppt/slides/_rels/slide7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11.xml"/><Relationship Id="rId1" Type="http://schemas.openxmlformats.org/officeDocument/2006/relationships/vmlDrawing" Target="../drawings/vmlDrawing38.vml"/><Relationship Id="rId4" Type="http://schemas.openxmlformats.org/officeDocument/2006/relationships/image" Target="../media/image116.wmf"/></Relationships>
</file>

<file path=ppt/slides/_rels/slide7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smtClean="0"/>
              <a:t>15</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Functional Programming Languages</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2016, 2013, 2010 Pearson </a:t>
            </a:r>
            <a:r>
              <a:rPr lang="en-US" altLang="en-US" sz="1200" dirty="0">
                <a:latin typeface="Verdana"/>
                <a:ea typeface="Verdana" panose="020B0604030504040204" pitchFamily="34" charset="0"/>
                <a:cs typeface="Verdana" panose="020B0604030504040204" pitchFamily="34" charset="0"/>
              </a:rPr>
              <a:t>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noChangeArrowheads="1"/>
          </p:cNvSpPr>
          <p:nvPr>
            <p:ph type="title"/>
          </p:nvPr>
        </p:nvSpPr>
        <p:spPr/>
        <p:txBody>
          <a:bodyPr/>
          <a:lstStyle/>
          <a:p>
            <a:pPr eaLnBrk="1" hangingPunct="1"/>
            <a:r>
              <a:rPr lang="en-US" altLang="en-US" dirty="0"/>
              <a:t>Fundamentals of Functional Programming </a:t>
            </a:r>
            <a:r>
              <a:rPr lang="en-US" altLang="en-US" dirty="0" smtClean="0"/>
              <a:t>Languages </a:t>
            </a:r>
            <a:r>
              <a:rPr lang="en-US" altLang="en-US" sz="2000" b="0" dirty="0" smtClean="0"/>
              <a:t>(1 of 2)</a:t>
            </a:r>
          </a:p>
        </p:txBody>
      </p:sp>
      <p:sp>
        <p:nvSpPr>
          <p:cNvPr id="8197" name="Content Placeholder 2"/>
          <p:cNvSpPr>
            <a:spLocks noGrp="1" noChangeArrowheads="1"/>
          </p:cNvSpPr>
          <p:nvPr>
            <p:ph type="body" idx="1"/>
          </p:nvPr>
        </p:nvSpPr>
        <p:spPr/>
        <p:txBody>
          <a:bodyPr/>
          <a:lstStyle/>
          <a:p>
            <a:pPr eaLnBrk="1" hangingPunct="1"/>
            <a:r>
              <a:rPr lang="en-US" altLang="en-US" dirty="0"/>
              <a:t>The objective of the design of a </a:t>
            </a:r>
            <a:r>
              <a:rPr lang="en-US" altLang="en-US" dirty="0" smtClean="0"/>
              <a:t>F</a:t>
            </a:r>
            <a:r>
              <a:rPr lang="en-US" altLang="en-US" sz="100" dirty="0" smtClean="0"/>
              <a:t> </a:t>
            </a:r>
            <a:r>
              <a:rPr lang="en-US" altLang="en-US" dirty="0" smtClean="0"/>
              <a:t>P</a:t>
            </a:r>
            <a:r>
              <a:rPr lang="en-US" altLang="en-US" sz="100" dirty="0" smtClean="0"/>
              <a:t> </a:t>
            </a:r>
            <a:r>
              <a:rPr lang="en-US" altLang="en-US" dirty="0" smtClean="0"/>
              <a:t>L </a:t>
            </a:r>
            <a:r>
              <a:rPr lang="en-US" altLang="en-US" dirty="0"/>
              <a:t>is to mimic mathematical functions to the greatest extent possible</a:t>
            </a:r>
          </a:p>
          <a:p>
            <a:pPr eaLnBrk="1" hangingPunct="1"/>
            <a:r>
              <a:rPr lang="en-US" altLang="en-US" dirty="0"/>
              <a:t>The basic process of computation is fundamentally different in a F</a:t>
            </a:r>
            <a:r>
              <a:rPr lang="en-US" altLang="en-US" sz="100" dirty="0"/>
              <a:t> </a:t>
            </a:r>
            <a:r>
              <a:rPr lang="en-US" altLang="en-US" dirty="0"/>
              <a:t>P</a:t>
            </a:r>
            <a:r>
              <a:rPr lang="en-US" altLang="en-US" sz="100" dirty="0"/>
              <a:t> </a:t>
            </a:r>
            <a:r>
              <a:rPr lang="en-US" altLang="en-US" dirty="0"/>
              <a:t>L than in an imperative language</a:t>
            </a:r>
          </a:p>
          <a:p>
            <a:pPr lvl="1" eaLnBrk="1" hangingPunct="1"/>
            <a:r>
              <a:rPr lang="en-US" altLang="en-US" dirty="0"/>
              <a:t>In an imperative language, operations are done and the results are stored in variables for later use</a:t>
            </a:r>
          </a:p>
          <a:p>
            <a:pPr lvl="1" eaLnBrk="1" hangingPunct="1"/>
            <a:r>
              <a:rPr lang="en-US" altLang="en-US" dirty="0"/>
              <a:t>Management of variables is a constant concern and source of complexity for imperative programming</a:t>
            </a:r>
          </a:p>
          <a:p>
            <a:pPr eaLnBrk="1" hangingPunct="1"/>
            <a:r>
              <a:rPr lang="en-US" altLang="en-US" dirty="0"/>
              <a:t>In an F</a:t>
            </a:r>
            <a:r>
              <a:rPr lang="en-US" altLang="en-US" sz="100" dirty="0"/>
              <a:t> </a:t>
            </a:r>
            <a:r>
              <a:rPr lang="en-US" altLang="en-US" dirty="0"/>
              <a:t>P</a:t>
            </a:r>
            <a:r>
              <a:rPr lang="en-US" altLang="en-US" sz="100" dirty="0"/>
              <a:t> </a:t>
            </a:r>
            <a:r>
              <a:rPr lang="en-US" altLang="en-US" dirty="0" smtClean="0"/>
              <a:t>L, </a:t>
            </a:r>
            <a:r>
              <a:rPr lang="en-US" altLang="en-US" dirty="0"/>
              <a:t>variables are not necessary, as is the case in </a:t>
            </a:r>
            <a:r>
              <a:rPr lang="en-US" altLang="en-US" dirty="0" smtClean="0"/>
              <a:t>mathematics</a:t>
            </a:r>
            <a:endParaRPr lang="en-US" altLang="en-US" dirty="0"/>
          </a:p>
        </p:txBody>
      </p:sp>
    </p:spTree>
    <p:extLst>
      <p:ext uri="{BB962C8B-B14F-4D97-AF65-F5344CB8AC3E}">
        <p14:creationId xmlns:p14="http://schemas.microsoft.com/office/powerpoint/2010/main" val="1343340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noChangeArrowheads="1"/>
          </p:cNvSpPr>
          <p:nvPr>
            <p:ph type="title"/>
          </p:nvPr>
        </p:nvSpPr>
        <p:spPr/>
        <p:txBody>
          <a:bodyPr/>
          <a:lstStyle/>
          <a:p>
            <a:pPr eaLnBrk="1" hangingPunct="1"/>
            <a:r>
              <a:rPr lang="en-US" altLang="en-US" dirty="0" smtClean="0"/>
              <a:t>Fundamentals of Functional Programming Languages </a:t>
            </a:r>
            <a:r>
              <a:rPr lang="en-US" altLang="en-US" sz="2000" b="0" dirty="0" smtClean="0"/>
              <a:t>(2 </a:t>
            </a:r>
            <a:r>
              <a:rPr lang="en-US" altLang="en-US" sz="2000" b="0" dirty="0"/>
              <a:t>of 2)</a:t>
            </a:r>
            <a:r>
              <a:rPr lang="en-US" altLang="en-US" dirty="0" smtClean="0"/>
              <a:t> </a:t>
            </a:r>
          </a:p>
        </p:txBody>
      </p:sp>
      <p:sp>
        <p:nvSpPr>
          <p:cNvPr id="8197" name="Content Placeholder 2"/>
          <p:cNvSpPr>
            <a:spLocks noGrp="1" noChangeArrowheads="1"/>
          </p:cNvSpPr>
          <p:nvPr>
            <p:ph type="body" idx="1"/>
          </p:nvPr>
        </p:nvSpPr>
        <p:spPr/>
        <p:txBody>
          <a:bodyPr/>
          <a:lstStyle/>
          <a:p>
            <a:r>
              <a:rPr lang="en-US" altLang="en-US" b="1" dirty="0"/>
              <a:t>Referential Transparency </a:t>
            </a:r>
            <a:r>
              <a:rPr lang="en-US" altLang="en-US" dirty="0"/>
              <a:t>- In an F</a:t>
            </a:r>
            <a:r>
              <a:rPr lang="en-US" altLang="en-US" sz="100" dirty="0"/>
              <a:t> </a:t>
            </a:r>
            <a:r>
              <a:rPr lang="en-US" altLang="en-US" dirty="0"/>
              <a:t>P</a:t>
            </a:r>
            <a:r>
              <a:rPr lang="en-US" altLang="en-US" sz="100" dirty="0"/>
              <a:t> </a:t>
            </a:r>
            <a:r>
              <a:rPr lang="en-US" altLang="en-US" dirty="0"/>
              <a:t>L , the evaluation of a function always produces the same result given the same </a:t>
            </a:r>
            <a:r>
              <a:rPr lang="en-US" altLang="en-US" dirty="0" smtClean="0"/>
              <a:t>parameters</a:t>
            </a:r>
            <a:endParaRPr lang="en-US" altLang="en-US" dirty="0"/>
          </a:p>
        </p:txBody>
      </p:sp>
    </p:spTree>
    <p:extLst>
      <p:ext uri="{BB962C8B-B14F-4D97-AF65-F5344CB8AC3E}">
        <p14:creationId xmlns:p14="http://schemas.microsoft.com/office/powerpoint/2010/main" val="1997541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Lisp Data Types and Structures</a:t>
            </a:r>
            <a:endParaRPr lang="en-US" dirty="0"/>
          </a:p>
        </p:txBody>
      </p:sp>
      <p:sp>
        <p:nvSpPr>
          <p:cNvPr id="7" name="Content Placeholder 2"/>
          <p:cNvSpPr>
            <a:spLocks noGrp="1"/>
          </p:cNvSpPr>
          <p:nvPr>
            <p:ph sz="quarter" idx="13"/>
          </p:nvPr>
        </p:nvSpPr>
        <p:spPr>
          <a:xfrm>
            <a:off x="454025" y="1594925"/>
            <a:ext cx="8232775" cy="1357826"/>
          </a:xfrm>
        </p:spPr>
        <p:txBody>
          <a:bodyPr/>
          <a:lstStyle/>
          <a:p>
            <a:pPr lvl="0" indent="-256032"/>
            <a:r>
              <a:rPr lang="en-US" altLang="en-US" sz="2400" b="1" dirty="0">
                <a:solidFill>
                  <a:srgbClr val="000000"/>
                </a:solidFill>
                <a:latin typeface="+mn-lt"/>
              </a:rPr>
              <a:t>Data object types</a:t>
            </a:r>
            <a:r>
              <a:rPr lang="en-US" altLang="en-US" sz="2400" dirty="0">
                <a:solidFill>
                  <a:srgbClr val="000000"/>
                </a:solidFill>
                <a:latin typeface="+mn-lt"/>
              </a:rPr>
              <a:t>: originally only atoms and lists</a:t>
            </a:r>
          </a:p>
          <a:p>
            <a:pPr lvl="0" indent="-256032"/>
            <a:r>
              <a:rPr lang="en-US" altLang="en-US" sz="2400" b="1" dirty="0">
                <a:solidFill>
                  <a:srgbClr val="000000"/>
                </a:solidFill>
                <a:latin typeface="+mn-lt"/>
              </a:rPr>
              <a:t>List form</a:t>
            </a:r>
            <a:r>
              <a:rPr lang="en-US" altLang="en-US" sz="2400" dirty="0">
                <a:solidFill>
                  <a:srgbClr val="000000"/>
                </a:solidFill>
                <a:latin typeface="+mn-lt"/>
              </a:rPr>
              <a:t>: parenthesized collections of </a:t>
            </a:r>
            <a:r>
              <a:rPr lang="en-US" altLang="en-US" sz="2400" dirty="0" err="1">
                <a:solidFill>
                  <a:srgbClr val="000000"/>
                </a:solidFill>
                <a:latin typeface="+mn-lt"/>
              </a:rPr>
              <a:t>sublists</a:t>
            </a:r>
            <a:r>
              <a:rPr lang="en-US" altLang="en-US" sz="2400" dirty="0">
                <a:solidFill>
                  <a:srgbClr val="000000"/>
                </a:solidFill>
                <a:latin typeface="+mn-lt"/>
              </a:rPr>
              <a:t> and/or </a:t>
            </a:r>
            <a:r>
              <a:rPr lang="en-US" altLang="en-US" sz="2400" dirty="0" smtClean="0">
                <a:solidFill>
                  <a:srgbClr val="000000"/>
                </a:solidFill>
                <a:latin typeface="+mn-lt"/>
              </a:rPr>
              <a:t>atoms</a:t>
            </a:r>
            <a:endParaRPr lang="en-US" altLang="en-US" sz="2400" dirty="0">
              <a:solidFill>
                <a:srgbClr val="000000"/>
              </a:solidFill>
              <a:latin typeface="+mn-lt"/>
            </a:endParaRPr>
          </a:p>
        </p:txBody>
      </p:sp>
      <p:graphicFrame>
        <p:nvGraphicFramePr>
          <p:cNvPr id="9" name="Object 3" descr="For example, left parenthesis A B left parenthesis C D right parenthesis E right parenthesis"/>
          <p:cNvGraphicFramePr>
            <a:graphicFrameLocks noChangeAspect="1"/>
          </p:cNvGraphicFramePr>
          <p:nvPr>
            <p:extLst>
              <p:ext uri="{D42A27DB-BD31-4B8C-83A1-F6EECF244321}">
                <p14:modId xmlns:p14="http://schemas.microsoft.com/office/powerpoint/2010/main" val="2156141404"/>
              </p:ext>
            </p:extLst>
          </p:nvPr>
        </p:nvGraphicFramePr>
        <p:xfrm>
          <a:off x="781050" y="3130550"/>
          <a:ext cx="3073400" cy="482600"/>
        </p:xfrm>
        <a:graphic>
          <a:graphicData uri="http://schemas.openxmlformats.org/presentationml/2006/ole">
            <mc:AlternateContent xmlns:mc="http://schemas.openxmlformats.org/markup-compatibility/2006">
              <mc:Choice xmlns:v="urn:schemas-microsoft-com:vml" Requires="v">
                <p:oleObj spid="_x0000_s34956" name="Equation" r:id="rId3" imgW="3073320" imgH="482400" progId="Equation.DSMT4">
                  <p:embed/>
                </p:oleObj>
              </mc:Choice>
              <mc:Fallback>
                <p:oleObj name="Equation" r:id="rId3" imgW="3073320" imgH="482400" progId="Equation.DSMT4">
                  <p:embed/>
                  <p:pic>
                    <p:nvPicPr>
                      <p:cNvPr id="2" name="Object 1"/>
                      <p:cNvPicPr/>
                      <p:nvPr/>
                    </p:nvPicPr>
                    <p:blipFill>
                      <a:blip r:embed="rId4"/>
                      <a:stretch>
                        <a:fillRect/>
                      </a:stretch>
                    </p:blipFill>
                    <p:spPr>
                      <a:xfrm>
                        <a:off x="781050" y="3130550"/>
                        <a:ext cx="3073400" cy="482600"/>
                      </a:xfrm>
                      <a:prstGeom prst="rect">
                        <a:avLst/>
                      </a:prstGeom>
                    </p:spPr>
                  </p:pic>
                </p:oleObj>
              </mc:Fallback>
            </mc:AlternateContent>
          </a:graphicData>
        </a:graphic>
      </p:graphicFrame>
      <p:sp>
        <p:nvSpPr>
          <p:cNvPr id="8" name="Content Placeholder 4"/>
          <p:cNvSpPr>
            <a:spLocks noGrp="1"/>
          </p:cNvSpPr>
          <p:nvPr>
            <p:ph sz="quarter" idx="14"/>
          </p:nvPr>
        </p:nvSpPr>
        <p:spPr>
          <a:xfrm>
            <a:off x="454024" y="3644900"/>
            <a:ext cx="8232775" cy="1092200"/>
          </a:xfrm>
        </p:spPr>
        <p:txBody>
          <a:bodyPr/>
          <a:lstStyle/>
          <a:p>
            <a:pPr lvl="0" indent="-256032"/>
            <a:r>
              <a:rPr lang="en-US" altLang="en-US" sz="2400" dirty="0">
                <a:solidFill>
                  <a:srgbClr val="000000"/>
                </a:solidFill>
                <a:latin typeface="+mn-lt"/>
              </a:rPr>
              <a:t>Originally, Lisp was a </a:t>
            </a:r>
            <a:r>
              <a:rPr lang="en-US" altLang="en-US" sz="2400" dirty="0" err="1">
                <a:solidFill>
                  <a:srgbClr val="000000"/>
                </a:solidFill>
                <a:latin typeface="+mn-lt"/>
              </a:rPr>
              <a:t>typeless</a:t>
            </a:r>
            <a:r>
              <a:rPr lang="en-US" altLang="en-US" sz="2400" dirty="0">
                <a:solidFill>
                  <a:srgbClr val="000000"/>
                </a:solidFill>
                <a:latin typeface="+mn-lt"/>
              </a:rPr>
              <a:t> language</a:t>
            </a:r>
          </a:p>
          <a:p>
            <a:pPr lvl="0" indent="-256032"/>
            <a:r>
              <a:rPr lang="en-US" altLang="en-US" sz="2400" dirty="0">
                <a:solidFill>
                  <a:srgbClr val="000000"/>
                </a:solidFill>
                <a:latin typeface="+mn-lt"/>
              </a:rPr>
              <a:t>Lisp lists are stored internally as single-linked </a:t>
            </a:r>
            <a:r>
              <a:rPr lang="en-US" altLang="en-US" sz="2400" dirty="0" smtClean="0">
                <a:solidFill>
                  <a:srgbClr val="000000"/>
                </a:solidFill>
                <a:latin typeface="+mn-lt"/>
              </a:rPr>
              <a:t>lists</a:t>
            </a:r>
            <a:endParaRPr lang="en-US" altLang="en-US" sz="2400" dirty="0">
              <a:solidFill>
                <a:srgbClr val="000000"/>
              </a:solidFill>
              <a:latin typeface="+mn-lt"/>
            </a:endParaRPr>
          </a:p>
        </p:txBody>
      </p:sp>
    </p:spTree>
    <p:extLst>
      <p:ext uri="{BB962C8B-B14F-4D97-AF65-F5344CB8AC3E}">
        <p14:creationId xmlns:p14="http://schemas.microsoft.com/office/powerpoint/2010/main" val="223794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noChangeArrowheads="1"/>
          </p:cNvSpPr>
          <p:nvPr>
            <p:ph type="title"/>
          </p:nvPr>
        </p:nvSpPr>
        <p:spPr/>
        <p:txBody>
          <a:bodyPr/>
          <a:lstStyle/>
          <a:p>
            <a:pPr eaLnBrk="1" hangingPunct="1"/>
            <a:r>
              <a:rPr lang="en-US" altLang="en-US" dirty="0" smtClean="0"/>
              <a:t>Lisp Interpretation </a:t>
            </a:r>
            <a:r>
              <a:rPr lang="en-US" altLang="en-US" sz="2000" b="0" dirty="0" smtClean="0"/>
              <a:t>(1 of 2)</a:t>
            </a:r>
          </a:p>
        </p:txBody>
      </p:sp>
      <p:sp>
        <p:nvSpPr>
          <p:cNvPr id="24581" name="Content Placeholder 2"/>
          <p:cNvSpPr>
            <a:spLocks noGrp="1" noChangeArrowheads="1"/>
          </p:cNvSpPr>
          <p:nvPr>
            <p:ph type="body" idx="1"/>
          </p:nvPr>
        </p:nvSpPr>
        <p:spPr>
          <a:xfrm>
            <a:off x="457200" y="1524000"/>
            <a:ext cx="8229600" cy="4495800"/>
          </a:xfrm>
        </p:spPr>
        <p:txBody>
          <a:bodyPr/>
          <a:lstStyle/>
          <a:p>
            <a:pPr eaLnBrk="1" hangingPunct="1"/>
            <a:r>
              <a:rPr lang="en-US" altLang="en-US" sz="2400" dirty="0" smtClean="0"/>
              <a:t>Lambda notation is used to specify functions and function definitions. Function applications and data have the same form.</a:t>
            </a:r>
          </a:p>
          <a:p>
            <a:pPr eaLnBrk="1" hangingPunct="1">
              <a:buFontTx/>
              <a:buNone/>
            </a:pPr>
            <a:r>
              <a:rPr lang="en-US" altLang="en-US" sz="2400" dirty="0" smtClean="0"/>
              <a:t>	e.g., If the list </a:t>
            </a:r>
            <a:r>
              <a:rPr lang="en-US" altLang="en-US" sz="2400" dirty="0" smtClean="0">
                <a:latin typeface="Courier New" panose="02070309020205020404" pitchFamily="49" charset="0"/>
              </a:rPr>
              <a:t>(A B C)</a:t>
            </a:r>
            <a:r>
              <a:rPr lang="en-US" altLang="en-US" sz="2400" dirty="0" smtClean="0"/>
              <a:t> is interpreted as data it is</a:t>
            </a:r>
          </a:p>
          <a:p>
            <a:pPr eaLnBrk="1" hangingPunct="1">
              <a:buFontTx/>
              <a:buNone/>
            </a:pPr>
            <a:r>
              <a:rPr lang="en-US" altLang="en-US" sz="2400" dirty="0" smtClean="0"/>
              <a:t>	a simple list of three atoms, </a:t>
            </a:r>
            <a:r>
              <a:rPr lang="en-US" altLang="en-US" sz="2400" dirty="0" smtClean="0">
                <a:latin typeface="Courier New" panose="02070309020205020404" pitchFamily="49" charset="0"/>
              </a:rPr>
              <a:t>A</a:t>
            </a:r>
            <a:r>
              <a:rPr lang="en-US" altLang="en-US" sz="2400" dirty="0" smtClean="0"/>
              <a:t>, </a:t>
            </a:r>
            <a:r>
              <a:rPr lang="en-US" altLang="en-US" sz="2400" dirty="0" smtClean="0">
                <a:latin typeface="Courier New" panose="02070309020205020404" pitchFamily="49" charset="0"/>
              </a:rPr>
              <a:t>B</a:t>
            </a:r>
            <a:r>
              <a:rPr lang="en-US" altLang="en-US" sz="2400" dirty="0" smtClean="0"/>
              <a:t>, and </a:t>
            </a:r>
            <a:r>
              <a:rPr lang="en-US" altLang="en-US" sz="2400" dirty="0" smtClean="0">
                <a:latin typeface="Courier New" panose="02070309020205020404" pitchFamily="49" charset="0"/>
              </a:rPr>
              <a:t>C</a:t>
            </a:r>
          </a:p>
          <a:p>
            <a:pPr eaLnBrk="1" hangingPunct="1">
              <a:buFontTx/>
              <a:buNone/>
            </a:pPr>
            <a:r>
              <a:rPr lang="en-US" altLang="en-US" sz="2400" dirty="0" smtClean="0"/>
              <a:t>	If it is interpreted as a function application,</a:t>
            </a:r>
          </a:p>
          <a:p>
            <a:pPr eaLnBrk="1" hangingPunct="1">
              <a:buFontTx/>
              <a:buNone/>
            </a:pPr>
            <a:r>
              <a:rPr lang="en-US" altLang="en-US" sz="2400" dirty="0" smtClean="0"/>
              <a:t>	it means that the function named </a:t>
            </a:r>
            <a:r>
              <a:rPr lang="en-US" altLang="en-US" sz="2400" dirty="0" smtClean="0">
                <a:latin typeface="Courier New" panose="02070309020205020404" pitchFamily="49" charset="0"/>
              </a:rPr>
              <a:t>A</a:t>
            </a:r>
            <a:r>
              <a:rPr lang="en-US" altLang="en-US" sz="2400" dirty="0" smtClean="0"/>
              <a:t> is</a:t>
            </a:r>
          </a:p>
          <a:p>
            <a:pPr eaLnBrk="1" hangingPunct="1">
              <a:buFontTx/>
              <a:buNone/>
            </a:pPr>
            <a:r>
              <a:rPr lang="en-US" altLang="en-US" sz="2400" dirty="0" smtClean="0"/>
              <a:t>	applied to the two parameters, </a:t>
            </a:r>
            <a:r>
              <a:rPr lang="en-US" altLang="en-US" sz="2400" dirty="0" smtClean="0">
                <a:latin typeface="Courier New" panose="02070309020205020404" pitchFamily="49" charset="0"/>
              </a:rPr>
              <a:t>B</a:t>
            </a:r>
            <a:r>
              <a:rPr lang="en-US" altLang="en-US" sz="2400" dirty="0" smtClean="0"/>
              <a:t> and </a:t>
            </a:r>
            <a:r>
              <a:rPr lang="en-US" altLang="en-US" sz="2400" dirty="0" smtClean="0">
                <a:latin typeface="Courier New" panose="02070309020205020404" pitchFamily="49" charset="0"/>
              </a:rPr>
              <a:t>C</a:t>
            </a:r>
          </a:p>
        </p:txBody>
      </p:sp>
    </p:spTree>
    <p:extLst>
      <p:ext uri="{BB962C8B-B14F-4D97-AF65-F5344CB8AC3E}">
        <p14:creationId xmlns:p14="http://schemas.microsoft.com/office/powerpoint/2010/main" val="3104573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noChangeArrowheads="1"/>
          </p:cNvSpPr>
          <p:nvPr>
            <p:ph type="title"/>
          </p:nvPr>
        </p:nvSpPr>
        <p:spPr/>
        <p:txBody>
          <a:bodyPr/>
          <a:lstStyle/>
          <a:p>
            <a:pPr eaLnBrk="1" hangingPunct="1"/>
            <a:r>
              <a:rPr lang="en-US" altLang="en-US" dirty="0" smtClean="0"/>
              <a:t>Lisp Interpretation </a:t>
            </a:r>
            <a:r>
              <a:rPr lang="en-US" altLang="en-US" sz="2000" b="0" dirty="0" smtClean="0"/>
              <a:t>(2 </a:t>
            </a:r>
            <a:r>
              <a:rPr lang="en-US" altLang="en-US" sz="2000" b="0" dirty="0"/>
              <a:t>of 2)</a:t>
            </a:r>
            <a:r>
              <a:rPr lang="en-US" altLang="en-US" dirty="0" smtClean="0"/>
              <a:t> </a:t>
            </a:r>
          </a:p>
        </p:txBody>
      </p:sp>
      <p:sp>
        <p:nvSpPr>
          <p:cNvPr id="24581" name="Content Placeholder 2"/>
          <p:cNvSpPr>
            <a:spLocks noGrp="1" noChangeArrowheads="1"/>
          </p:cNvSpPr>
          <p:nvPr>
            <p:ph type="body" idx="1"/>
          </p:nvPr>
        </p:nvSpPr>
        <p:spPr>
          <a:xfrm>
            <a:off x="457200" y="1524000"/>
            <a:ext cx="8229600" cy="4495800"/>
          </a:xfrm>
        </p:spPr>
        <p:txBody>
          <a:bodyPr/>
          <a:lstStyle/>
          <a:p>
            <a:r>
              <a:rPr lang="en-US" altLang="en-US" dirty="0"/>
              <a:t>The first Lisp interpreter appeared only as a  demonstration of the universality of the computational capabilities of the </a:t>
            </a:r>
            <a:r>
              <a:rPr lang="en-US" altLang="en-US" dirty="0" smtClean="0"/>
              <a:t>notation</a:t>
            </a:r>
            <a:endParaRPr lang="en-US" altLang="en-US" dirty="0"/>
          </a:p>
        </p:txBody>
      </p:sp>
    </p:spTree>
    <p:extLst>
      <p:ext uri="{BB962C8B-B14F-4D97-AF65-F5344CB8AC3E}">
        <p14:creationId xmlns:p14="http://schemas.microsoft.com/office/powerpoint/2010/main" val="412320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noChangeArrowheads="1"/>
          </p:cNvSpPr>
          <p:nvPr>
            <p:ph type="title"/>
          </p:nvPr>
        </p:nvSpPr>
        <p:spPr/>
        <p:txBody>
          <a:bodyPr/>
          <a:lstStyle/>
          <a:p>
            <a:pPr eaLnBrk="1" hangingPunct="1"/>
            <a:r>
              <a:rPr lang="en-US" altLang="en-US" dirty="0" smtClean="0"/>
              <a:t>Origins of Scheme</a:t>
            </a:r>
          </a:p>
        </p:txBody>
      </p:sp>
      <p:sp>
        <p:nvSpPr>
          <p:cNvPr id="26629" name="Content Placeholder 2"/>
          <p:cNvSpPr>
            <a:spLocks noGrp="1" noChangeArrowheads="1"/>
          </p:cNvSpPr>
          <p:nvPr>
            <p:ph type="body" idx="1"/>
          </p:nvPr>
        </p:nvSpPr>
        <p:spPr/>
        <p:txBody>
          <a:bodyPr/>
          <a:lstStyle/>
          <a:p>
            <a:pPr eaLnBrk="1" hangingPunct="1"/>
            <a:r>
              <a:rPr lang="en-US" altLang="en-US" dirty="0" smtClean="0"/>
              <a:t>A mid-1970s dialect of Lisp, designed to be a cleaner, more modern, and simpler version than the contemporary dialects of Lisp</a:t>
            </a:r>
          </a:p>
          <a:p>
            <a:pPr eaLnBrk="1" hangingPunct="1"/>
            <a:r>
              <a:rPr lang="en-US" altLang="en-US" dirty="0" smtClean="0"/>
              <a:t>Uses only static scoping</a:t>
            </a:r>
          </a:p>
          <a:p>
            <a:pPr eaLnBrk="1" hangingPunct="1"/>
            <a:r>
              <a:rPr lang="en-US" altLang="en-US" dirty="0" smtClean="0"/>
              <a:t>Functions are first-class entities</a:t>
            </a:r>
          </a:p>
          <a:p>
            <a:pPr lvl="1" eaLnBrk="1" hangingPunct="1"/>
            <a:r>
              <a:rPr lang="en-US" altLang="en-US" dirty="0" smtClean="0"/>
              <a:t>They can be the values of expressions and elements of lists</a:t>
            </a:r>
          </a:p>
          <a:p>
            <a:pPr lvl="1" eaLnBrk="1" hangingPunct="1"/>
            <a:r>
              <a:rPr lang="en-US" altLang="en-US" dirty="0" smtClean="0"/>
              <a:t>They can be assigned to variables, passed as parameters, and returned from functions</a:t>
            </a:r>
          </a:p>
        </p:txBody>
      </p:sp>
    </p:spTree>
    <p:extLst>
      <p:ext uri="{BB962C8B-B14F-4D97-AF65-F5344CB8AC3E}">
        <p14:creationId xmlns:p14="http://schemas.microsoft.com/office/powerpoint/2010/main" val="3729018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The Scheme Interpreter</a:t>
            </a:r>
          </a:p>
        </p:txBody>
      </p:sp>
      <p:sp>
        <p:nvSpPr>
          <p:cNvPr id="28675" name="Content Placeholder 2"/>
          <p:cNvSpPr>
            <a:spLocks noGrp="1"/>
          </p:cNvSpPr>
          <p:nvPr>
            <p:ph idx="1"/>
          </p:nvPr>
        </p:nvSpPr>
        <p:spPr/>
        <p:txBody>
          <a:bodyPr/>
          <a:lstStyle/>
          <a:p>
            <a:r>
              <a:rPr lang="en-US" altLang="en-US" dirty="0" smtClean="0"/>
              <a:t>In interactive mode, the Scheme interpreter is an infinite read-evaluate-print loop (R</a:t>
            </a:r>
            <a:r>
              <a:rPr lang="en-US" altLang="en-US" sz="100" dirty="0" smtClean="0"/>
              <a:t> </a:t>
            </a:r>
            <a:r>
              <a:rPr lang="en-US" altLang="en-US" dirty="0" smtClean="0"/>
              <a:t>E</a:t>
            </a:r>
            <a:r>
              <a:rPr lang="en-US" altLang="en-US" sz="100" dirty="0" smtClean="0"/>
              <a:t> </a:t>
            </a:r>
            <a:r>
              <a:rPr lang="en-US" altLang="en-US" dirty="0" smtClean="0"/>
              <a:t>P</a:t>
            </a:r>
            <a:r>
              <a:rPr lang="en-US" altLang="en-US" sz="100" dirty="0" smtClean="0"/>
              <a:t> </a:t>
            </a:r>
            <a:r>
              <a:rPr lang="en-US" altLang="en-US" dirty="0" smtClean="0"/>
              <a:t>L)</a:t>
            </a:r>
          </a:p>
          <a:p>
            <a:pPr lvl="1"/>
            <a:r>
              <a:rPr lang="en-US" altLang="en-US" dirty="0" smtClean="0"/>
              <a:t>This form of interpreter is also used by Python and Ruby</a:t>
            </a:r>
          </a:p>
          <a:p>
            <a:r>
              <a:rPr lang="en-US" altLang="en-US" dirty="0" smtClean="0"/>
              <a:t>Expressions are interpreted by the function </a:t>
            </a:r>
            <a:r>
              <a:rPr lang="en-US" altLang="en-US" dirty="0" smtClean="0">
                <a:latin typeface="Courier New" panose="02070309020205020404" pitchFamily="49" charset="0"/>
                <a:cs typeface="Courier New" panose="02070309020205020404" pitchFamily="49" charset="0"/>
              </a:rPr>
              <a:t>EVAL</a:t>
            </a:r>
          </a:p>
          <a:p>
            <a:r>
              <a:rPr lang="en-US" altLang="en-US" dirty="0" smtClean="0"/>
              <a:t>Literals evaluate to themselves</a:t>
            </a:r>
          </a:p>
        </p:txBody>
      </p:sp>
    </p:spTree>
    <p:extLst>
      <p:ext uri="{BB962C8B-B14F-4D97-AF65-F5344CB8AC3E}">
        <p14:creationId xmlns:p14="http://schemas.microsoft.com/office/powerpoint/2010/main" val="1776087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itle 1"/>
          <p:cNvSpPr>
            <a:spLocks noGrp="1" noChangeArrowheads="1"/>
          </p:cNvSpPr>
          <p:nvPr>
            <p:ph type="title"/>
          </p:nvPr>
        </p:nvSpPr>
        <p:spPr/>
        <p:txBody>
          <a:bodyPr/>
          <a:lstStyle/>
          <a:p>
            <a:pPr eaLnBrk="1" hangingPunct="1"/>
            <a:r>
              <a:rPr lang="en-US" altLang="en-US" dirty="0" smtClean="0"/>
              <a:t>Primitive Function Evaluation</a:t>
            </a:r>
          </a:p>
        </p:txBody>
      </p:sp>
      <p:sp>
        <p:nvSpPr>
          <p:cNvPr id="29701" name="Content Placeholder 2"/>
          <p:cNvSpPr>
            <a:spLocks noGrp="1" noChangeArrowheads="1"/>
          </p:cNvSpPr>
          <p:nvPr>
            <p:ph type="body" idx="1"/>
          </p:nvPr>
        </p:nvSpPr>
        <p:spPr/>
        <p:txBody>
          <a:bodyPr/>
          <a:lstStyle/>
          <a:p>
            <a:pPr eaLnBrk="1" hangingPunct="1"/>
            <a:r>
              <a:rPr lang="en-US" altLang="en-US" dirty="0" smtClean="0"/>
              <a:t>Parameters are evaluated, in no particular order</a:t>
            </a:r>
          </a:p>
          <a:p>
            <a:pPr eaLnBrk="1" hangingPunct="1"/>
            <a:r>
              <a:rPr lang="en-US" altLang="en-US" dirty="0" smtClean="0"/>
              <a:t>The values of the parameters are substituted into the function body</a:t>
            </a:r>
          </a:p>
          <a:p>
            <a:pPr eaLnBrk="1" hangingPunct="1"/>
            <a:r>
              <a:rPr lang="en-US" altLang="en-US" dirty="0" smtClean="0"/>
              <a:t>The function body is evaluated</a:t>
            </a:r>
          </a:p>
          <a:p>
            <a:pPr eaLnBrk="1" hangingPunct="1"/>
            <a:r>
              <a:rPr lang="en-US" altLang="en-US" dirty="0" smtClean="0"/>
              <a:t>The value of the last expression in the body is the value of the function</a:t>
            </a:r>
          </a:p>
        </p:txBody>
      </p:sp>
    </p:spTree>
    <p:extLst>
      <p:ext uri="{BB962C8B-B14F-4D97-AF65-F5344CB8AC3E}">
        <p14:creationId xmlns:p14="http://schemas.microsoft.com/office/powerpoint/2010/main" val="3715520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Primitive Functions &amp; LAMBDA Expressions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457200" y="1540117"/>
            <a:ext cx="4542183" cy="476894"/>
          </a:xfrm>
        </p:spPr>
        <p:txBody>
          <a:bodyPr/>
          <a:lstStyle/>
          <a:p>
            <a:r>
              <a:rPr lang="en-US" dirty="0"/>
              <a:t>Primitive Arithmetic Functions:</a:t>
            </a:r>
          </a:p>
        </p:txBody>
      </p:sp>
      <p:graphicFrame>
        <p:nvGraphicFramePr>
          <p:cNvPr id="10" name="Object 3" descr="+, minus, asterisk, forward slash, A B S, S Q R T, REMAINDER, MIN, MAX"/>
          <p:cNvGraphicFramePr>
            <a:graphicFrameLocks noChangeAspect="1"/>
          </p:cNvGraphicFramePr>
          <p:nvPr>
            <p:extLst>
              <p:ext uri="{D42A27DB-BD31-4B8C-83A1-F6EECF244321}">
                <p14:modId xmlns:p14="http://schemas.microsoft.com/office/powerpoint/2010/main" val="4064799221"/>
              </p:ext>
            </p:extLst>
          </p:nvPr>
        </p:nvGraphicFramePr>
        <p:xfrm>
          <a:off x="1032602" y="2102292"/>
          <a:ext cx="6849128" cy="353287"/>
        </p:xfrm>
        <a:graphic>
          <a:graphicData uri="http://schemas.openxmlformats.org/presentationml/2006/ole">
            <mc:AlternateContent xmlns:mc="http://schemas.openxmlformats.org/markup-compatibility/2006">
              <mc:Choice xmlns:v="urn:schemas-microsoft-com:vml" Requires="v">
                <p:oleObj spid="_x0000_s36352" name="Equation" r:id="rId3" imgW="4216320" imgH="241200" progId="Equation.DSMT4">
                  <p:embed/>
                </p:oleObj>
              </mc:Choice>
              <mc:Fallback>
                <p:oleObj name="Equation" r:id="rId3" imgW="4216320" imgH="241200" progId="Equation.DSMT4">
                  <p:embed/>
                  <p:pic>
                    <p:nvPicPr>
                      <p:cNvPr id="0" name=""/>
                      <p:cNvPicPr/>
                      <p:nvPr/>
                    </p:nvPicPr>
                    <p:blipFill>
                      <a:blip r:embed="rId4"/>
                      <a:stretch>
                        <a:fillRect/>
                      </a:stretch>
                    </p:blipFill>
                    <p:spPr>
                      <a:xfrm>
                        <a:off x="1032602" y="2102292"/>
                        <a:ext cx="6849128" cy="353287"/>
                      </a:xfrm>
                      <a:prstGeom prst="rect">
                        <a:avLst/>
                      </a:prstGeom>
                    </p:spPr>
                  </p:pic>
                </p:oleObj>
              </mc:Fallback>
            </mc:AlternateContent>
          </a:graphicData>
        </a:graphic>
      </p:graphicFrame>
      <p:graphicFrame>
        <p:nvGraphicFramePr>
          <p:cNvPr id="11" name="Object 4" descr="For example, left parenthesis + 5 2 right parenthesis yields 7"/>
          <p:cNvGraphicFramePr>
            <a:graphicFrameLocks noChangeAspect="1"/>
          </p:cNvGraphicFramePr>
          <p:nvPr>
            <p:extLst>
              <p:ext uri="{D42A27DB-BD31-4B8C-83A1-F6EECF244321}">
                <p14:modId xmlns:p14="http://schemas.microsoft.com/office/powerpoint/2010/main" val="2395977144"/>
              </p:ext>
            </p:extLst>
          </p:nvPr>
        </p:nvGraphicFramePr>
        <p:xfrm>
          <a:off x="1032602" y="2583524"/>
          <a:ext cx="2640358" cy="446258"/>
        </p:xfrm>
        <a:graphic>
          <a:graphicData uri="http://schemas.openxmlformats.org/presentationml/2006/ole">
            <mc:AlternateContent xmlns:mc="http://schemas.openxmlformats.org/markup-compatibility/2006">
              <mc:Choice xmlns:v="urn:schemas-microsoft-com:vml" Requires="v">
                <p:oleObj spid="_x0000_s36353" name="Equation" r:id="rId5" imgW="1803240" imgH="304560" progId="Equation.DSMT4">
                  <p:embed/>
                </p:oleObj>
              </mc:Choice>
              <mc:Fallback>
                <p:oleObj name="Equation" r:id="rId5" imgW="1803240" imgH="304560" progId="Equation.DSMT4">
                  <p:embed/>
                  <p:pic>
                    <p:nvPicPr>
                      <p:cNvPr id="0" name=""/>
                      <p:cNvPicPr/>
                      <p:nvPr/>
                    </p:nvPicPr>
                    <p:blipFill>
                      <a:blip r:embed="rId6"/>
                      <a:stretch>
                        <a:fillRect/>
                      </a:stretch>
                    </p:blipFill>
                    <p:spPr>
                      <a:xfrm>
                        <a:off x="1032602" y="2583524"/>
                        <a:ext cx="2640358" cy="446258"/>
                      </a:xfrm>
                      <a:prstGeom prst="rect">
                        <a:avLst/>
                      </a:prstGeom>
                    </p:spPr>
                  </p:pic>
                </p:oleObj>
              </mc:Fallback>
            </mc:AlternateContent>
          </a:graphicData>
        </a:graphic>
      </p:graphicFrame>
      <p:sp>
        <p:nvSpPr>
          <p:cNvPr id="4" name="Content Placeholder 5"/>
          <p:cNvSpPr>
            <a:spLocks noGrp="1"/>
          </p:cNvSpPr>
          <p:nvPr>
            <p:ph sz="quarter" idx="14"/>
          </p:nvPr>
        </p:nvSpPr>
        <p:spPr>
          <a:xfrm>
            <a:off x="459728" y="3079429"/>
            <a:ext cx="8229600" cy="474450"/>
          </a:xfrm>
        </p:spPr>
        <p:txBody>
          <a:bodyPr/>
          <a:lstStyle/>
          <a:p>
            <a:r>
              <a:rPr lang="en-US" dirty="0"/>
              <a:t>Lambda Expressions</a:t>
            </a:r>
          </a:p>
        </p:txBody>
      </p:sp>
      <p:sp>
        <p:nvSpPr>
          <p:cNvPr id="5" name="Content Placeholder 6"/>
          <p:cNvSpPr>
            <a:spLocks noGrp="1"/>
          </p:cNvSpPr>
          <p:nvPr>
            <p:ph sz="quarter" idx="15"/>
          </p:nvPr>
        </p:nvSpPr>
        <p:spPr>
          <a:xfrm>
            <a:off x="459728" y="3495701"/>
            <a:ext cx="3307202" cy="500270"/>
          </a:xfrm>
        </p:spPr>
        <p:txBody>
          <a:bodyPr/>
          <a:lstStyle/>
          <a:p>
            <a:pPr lvl="1" indent="-283464"/>
            <a:r>
              <a:rPr lang="en-US" dirty="0">
                <a:latin typeface="+mn-lt"/>
              </a:rPr>
              <a:t>Form is based on</a:t>
            </a:r>
          </a:p>
        </p:txBody>
      </p:sp>
      <p:graphicFrame>
        <p:nvGraphicFramePr>
          <p:cNvPr id="12" name="Object 7" descr="lambda"/>
          <p:cNvGraphicFramePr>
            <a:graphicFrameLocks noChangeAspect="1"/>
          </p:cNvGraphicFramePr>
          <p:nvPr>
            <p:extLst>
              <p:ext uri="{D42A27DB-BD31-4B8C-83A1-F6EECF244321}">
                <p14:modId xmlns:p14="http://schemas.microsoft.com/office/powerpoint/2010/main" val="883380467"/>
              </p:ext>
            </p:extLst>
          </p:nvPr>
        </p:nvGraphicFramePr>
        <p:xfrm>
          <a:off x="3672960" y="3609135"/>
          <a:ext cx="292485" cy="359982"/>
        </p:xfrm>
        <a:graphic>
          <a:graphicData uri="http://schemas.openxmlformats.org/presentationml/2006/ole">
            <mc:AlternateContent xmlns:mc="http://schemas.openxmlformats.org/markup-compatibility/2006">
              <mc:Choice xmlns:v="urn:schemas-microsoft-com:vml" Requires="v">
                <p:oleObj spid="_x0000_s36354" name="Equation" r:id="rId7" imgW="164880" imgH="203040" progId="Equation.DSMT4">
                  <p:embed/>
                </p:oleObj>
              </mc:Choice>
              <mc:Fallback>
                <p:oleObj name="Equation" r:id="rId7" imgW="164880" imgH="203040" progId="Equation.DSMT4">
                  <p:embed/>
                  <p:pic>
                    <p:nvPicPr>
                      <p:cNvPr id="0" name=""/>
                      <p:cNvPicPr/>
                      <p:nvPr/>
                    </p:nvPicPr>
                    <p:blipFill>
                      <a:blip r:embed="rId8"/>
                      <a:stretch>
                        <a:fillRect/>
                      </a:stretch>
                    </p:blipFill>
                    <p:spPr>
                      <a:xfrm>
                        <a:off x="3672960" y="3609135"/>
                        <a:ext cx="292485" cy="359982"/>
                      </a:xfrm>
                      <a:prstGeom prst="rect">
                        <a:avLst/>
                      </a:prstGeom>
                    </p:spPr>
                  </p:pic>
                </p:oleObj>
              </mc:Fallback>
            </mc:AlternateContent>
          </a:graphicData>
        </a:graphic>
      </p:graphicFrame>
      <p:sp>
        <p:nvSpPr>
          <p:cNvPr id="6" name="Content Placeholder 8"/>
          <p:cNvSpPr>
            <a:spLocks noGrp="1"/>
          </p:cNvSpPr>
          <p:nvPr>
            <p:ph sz="quarter" idx="16"/>
          </p:nvPr>
        </p:nvSpPr>
        <p:spPr>
          <a:xfrm>
            <a:off x="3905811" y="3493836"/>
            <a:ext cx="4721355" cy="475281"/>
          </a:xfrm>
        </p:spPr>
        <p:txBody>
          <a:bodyPr/>
          <a:lstStyle/>
          <a:p>
            <a:pPr marL="0" indent="0">
              <a:buNone/>
            </a:pPr>
            <a:r>
              <a:rPr lang="en-US" dirty="0" smtClean="0"/>
              <a:t>notation</a:t>
            </a:r>
            <a:endParaRPr lang="en-US" dirty="0"/>
          </a:p>
        </p:txBody>
      </p:sp>
      <p:graphicFrame>
        <p:nvGraphicFramePr>
          <p:cNvPr id="13" name="Object 9" descr="for example, left parenthesis LAMBDA left parenthesis x right parenthesis left parenthesis asterisk x x right parenthesis"/>
          <p:cNvGraphicFramePr>
            <a:graphicFrameLocks noChangeAspect="1"/>
          </p:cNvGraphicFramePr>
          <p:nvPr>
            <p:extLst>
              <p:ext uri="{D42A27DB-BD31-4B8C-83A1-F6EECF244321}">
                <p14:modId xmlns:p14="http://schemas.microsoft.com/office/powerpoint/2010/main" val="3665487386"/>
              </p:ext>
            </p:extLst>
          </p:nvPr>
        </p:nvGraphicFramePr>
        <p:xfrm>
          <a:off x="1150691" y="3991777"/>
          <a:ext cx="3421309" cy="446258"/>
        </p:xfrm>
        <a:graphic>
          <a:graphicData uri="http://schemas.openxmlformats.org/presentationml/2006/ole">
            <mc:AlternateContent xmlns:mc="http://schemas.openxmlformats.org/markup-compatibility/2006">
              <mc:Choice xmlns:v="urn:schemas-microsoft-com:vml" Requires="v">
                <p:oleObj spid="_x0000_s36355" name="Equation" r:id="rId9" imgW="2336760" imgH="304560" progId="Equation.DSMT4">
                  <p:embed/>
                </p:oleObj>
              </mc:Choice>
              <mc:Fallback>
                <p:oleObj name="Equation" r:id="rId9" imgW="2336760" imgH="304560" progId="Equation.DSMT4">
                  <p:embed/>
                  <p:pic>
                    <p:nvPicPr>
                      <p:cNvPr id="0" name=""/>
                      <p:cNvPicPr/>
                      <p:nvPr/>
                    </p:nvPicPr>
                    <p:blipFill>
                      <a:blip r:embed="rId10"/>
                      <a:stretch>
                        <a:fillRect/>
                      </a:stretch>
                    </p:blipFill>
                    <p:spPr>
                      <a:xfrm>
                        <a:off x="1150691" y="3991777"/>
                        <a:ext cx="3421309" cy="446258"/>
                      </a:xfrm>
                      <a:prstGeom prst="rect">
                        <a:avLst/>
                      </a:prstGeom>
                    </p:spPr>
                  </p:pic>
                </p:oleObj>
              </mc:Fallback>
            </mc:AlternateContent>
          </a:graphicData>
        </a:graphic>
      </p:graphicFrame>
      <p:sp>
        <p:nvSpPr>
          <p:cNvPr id="7" name="Content Placeholder 10"/>
          <p:cNvSpPr>
            <a:spLocks noGrp="1"/>
          </p:cNvSpPr>
          <p:nvPr>
            <p:ph sz="quarter" idx="17"/>
          </p:nvPr>
        </p:nvSpPr>
        <p:spPr>
          <a:xfrm>
            <a:off x="459728" y="4442202"/>
            <a:ext cx="8229600" cy="456212"/>
          </a:xfrm>
        </p:spPr>
        <p:txBody>
          <a:bodyPr/>
          <a:lstStyle/>
          <a:p>
            <a:pPr marL="0" indent="625475">
              <a:buNone/>
            </a:pPr>
            <a:r>
              <a:rPr lang="en-US" dirty="0"/>
              <a:t>x is called a bound variable</a:t>
            </a:r>
          </a:p>
        </p:txBody>
      </p:sp>
      <p:sp>
        <p:nvSpPr>
          <p:cNvPr id="8" name="Content Placeholder 11"/>
          <p:cNvSpPr>
            <a:spLocks noGrp="1"/>
          </p:cNvSpPr>
          <p:nvPr>
            <p:ph sz="quarter" idx="18"/>
          </p:nvPr>
        </p:nvSpPr>
        <p:spPr>
          <a:xfrm>
            <a:off x="459728" y="4898414"/>
            <a:ext cx="8229600" cy="457200"/>
          </a:xfrm>
        </p:spPr>
        <p:txBody>
          <a:bodyPr/>
          <a:lstStyle/>
          <a:p>
            <a:r>
              <a:rPr lang="en-US" dirty="0"/>
              <a:t>Lambda expressions can be applied to </a:t>
            </a:r>
            <a:r>
              <a:rPr lang="en-US" dirty="0" smtClean="0"/>
              <a:t>parameters</a:t>
            </a:r>
            <a:endParaRPr lang="en-US" dirty="0"/>
          </a:p>
        </p:txBody>
      </p:sp>
      <p:graphicFrame>
        <p:nvGraphicFramePr>
          <p:cNvPr id="14" name="Object 12" descr="for example, left parenthesis LAMBDA left parenthesis x right parenthesis left parenthesis asterisk x x right parenthesis 7 right parenthesis"/>
          <p:cNvGraphicFramePr>
            <a:graphicFrameLocks noChangeAspect="1"/>
          </p:cNvGraphicFramePr>
          <p:nvPr>
            <p:extLst>
              <p:ext uri="{D42A27DB-BD31-4B8C-83A1-F6EECF244321}">
                <p14:modId xmlns:p14="http://schemas.microsoft.com/office/powerpoint/2010/main" val="2949649931"/>
              </p:ext>
            </p:extLst>
          </p:nvPr>
        </p:nvGraphicFramePr>
        <p:xfrm>
          <a:off x="1150691" y="5406137"/>
          <a:ext cx="3499066" cy="405689"/>
        </p:xfrm>
        <a:graphic>
          <a:graphicData uri="http://schemas.openxmlformats.org/presentationml/2006/ole">
            <mc:AlternateContent xmlns:mc="http://schemas.openxmlformats.org/markup-compatibility/2006">
              <mc:Choice xmlns:v="urn:schemas-microsoft-com:vml" Requires="v">
                <p:oleObj spid="_x0000_s36356" name="Equation" r:id="rId11" imgW="2628720" imgH="304560" progId="Equation.DSMT4">
                  <p:embed/>
                </p:oleObj>
              </mc:Choice>
              <mc:Fallback>
                <p:oleObj name="Equation" r:id="rId11" imgW="2628720" imgH="304560" progId="Equation.DSMT4">
                  <p:embed/>
                  <p:pic>
                    <p:nvPicPr>
                      <p:cNvPr id="0" name=""/>
                      <p:cNvPicPr/>
                      <p:nvPr/>
                    </p:nvPicPr>
                    <p:blipFill>
                      <a:blip r:embed="rId12"/>
                      <a:stretch>
                        <a:fillRect/>
                      </a:stretch>
                    </p:blipFill>
                    <p:spPr>
                      <a:xfrm>
                        <a:off x="1150691" y="5406137"/>
                        <a:ext cx="3499066" cy="405689"/>
                      </a:xfrm>
                      <a:prstGeom prst="rect">
                        <a:avLst/>
                      </a:prstGeom>
                    </p:spPr>
                  </p:pic>
                </p:oleObj>
              </mc:Fallback>
            </mc:AlternateContent>
          </a:graphicData>
        </a:graphic>
      </p:graphicFrame>
    </p:spTree>
    <p:extLst>
      <p:ext uri="{BB962C8B-B14F-4D97-AF65-F5344CB8AC3E}">
        <p14:creationId xmlns:p14="http://schemas.microsoft.com/office/powerpoint/2010/main" val="390125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Special Form Function: DEFINE</a:t>
            </a:r>
            <a:endParaRPr lang="en-US"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sz="quarter" idx="13"/>
          </p:nvPr>
        </p:nvSpPr>
        <p:spPr>
          <a:xfrm>
            <a:off x="457200" y="1540117"/>
            <a:ext cx="8229600" cy="1158550"/>
          </a:xfrm>
        </p:spPr>
        <p:txBody>
          <a:bodyPr/>
          <a:lstStyle/>
          <a:p>
            <a:pPr eaLnBrk="1" hangingPunct="1"/>
            <a:r>
              <a:rPr lang="en-US" altLang="en-US" sz="2000" dirty="0">
                <a:latin typeface="Courier New" panose="02070309020205020404" pitchFamily="49" charset="0"/>
              </a:rPr>
              <a:t>DEFINE</a:t>
            </a:r>
            <a:r>
              <a:rPr lang="en-US" altLang="en-US" sz="2000" dirty="0"/>
              <a:t> - Two forms:</a:t>
            </a:r>
          </a:p>
          <a:p>
            <a:pPr marL="914400" lvl="1" indent="-457200" eaLnBrk="1" hangingPunct="1">
              <a:buFontTx/>
              <a:buAutoNum type="arabicPeriod"/>
            </a:pPr>
            <a:r>
              <a:rPr lang="en-US" altLang="en-US" sz="2000" dirty="0">
                <a:latin typeface="+mn-lt"/>
              </a:rPr>
              <a:t>To bind a symbol to an expression</a:t>
            </a:r>
          </a:p>
          <a:p>
            <a:pPr marL="914400" lvl="1" indent="-457200" eaLnBrk="1" hangingPunct="1">
              <a:buFontTx/>
              <a:buNone/>
            </a:pPr>
            <a:r>
              <a:rPr lang="en-US" altLang="en-US" sz="2000" dirty="0"/>
              <a:t>	</a:t>
            </a:r>
            <a:r>
              <a:rPr lang="en-US" altLang="en-US" sz="2000" dirty="0">
                <a:latin typeface="+mn-lt"/>
              </a:rPr>
              <a:t>e.g., </a:t>
            </a:r>
            <a:r>
              <a:rPr lang="en-US" altLang="en-US" sz="2000" dirty="0">
                <a:latin typeface="Courier New" panose="02070309020205020404" pitchFamily="49" charset="0"/>
              </a:rPr>
              <a:t>(DEFINE pi 3.141593</a:t>
            </a:r>
            <a:r>
              <a:rPr lang="en-US" altLang="en-US" sz="2000" dirty="0" smtClean="0">
                <a:latin typeface="Courier New" panose="02070309020205020404" pitchFamily="49" charset="0"/>
              </a:rPr>
              <a:t>)</a:t>
            </a:r>
            <a:endParaRPr lang="en-US" altLang="en-US" sz="2000" dirty="0">
              <a:latin typeface="Courier New" panose="02070309020205020404" pitchFamily="49" charset="0"/>
            </a:endParaRPr>
          </a:p>
        </p:txBody>
      </p:sp>
      <p:graphicFrame>
        <p:nvGraphicFramePr>
          <p:cNvPr id="14" name="Object 3" descr="Example use, left parenthesis DEFINE two underscore pi left parenthesis asterisk 2 pi right parenthesis right parenthesis"/>
          <p:cNvGraphicFramePr>
            <a:graphicFrameLocks noChangeAspect="1"/>
          </p:cNvGraphicFramePr>
          <p:nvPr>
            <p:extLst>
              <p:ext uri="{D42A27DB-BD31-4B8C-83A1-F6EECF244321}">
                <p14:modId xmlns:p14="http://schemas.microsoft.com/office/powerpoint/2010/main" val="2577348471"/>
              </p:ext>
            </p:extLst>
          </p:nvPr>
        </p:nvGraphicFramePr>
        <p:xfrm>
          <a:off x="1438853" y="2689141"/>
          <a:ext cx="4513223" cy="506903"/>
        </p:xfrm>
        <a:graphic>
          <a:graphicData uri="http://schemas.openxmlformats.org/presentationml/2006/ole">
            <mc:AlternateContent xmlns:mc="http://schemas.openxmlformats.org/markup-compatibility/2006">
              <mc:Choice xmlns:v="urn:schemas-microsoft-com:vml" Requires="v">
                <p:oleObj spid="_x0000_s37070" name="Equation" r:id="rId3" imgW="3390840" imgH="380880" progId="Equation.DSMT4">
                  <p:embed/>
                </p:oleObj>
              </mc:Choice>
              <mc:Fallback>
                <p:oleObj name="Equation" r:id="rId3" imgW="3390840" imgH="380880" progId="Equation.DSMT4">
                  <p:embed/>
                  <p:pic>
                    <p:nvPicPr>
                      <p:cNvPr id="0" name=""/>
                      <p:cNvPicPr/>
                      <p:nvPr/>
                    </p:nvPicPr>
                    <p:blipFill>
                      <a:blip r:embed="rId4"/>
                      <a:stretch>
                        <a:fillRect/>
                      </a:stretch>
                    </p:blipFill>
                    <p:spPr>
                      <a:xfrm>
                        <a:off x="1438853" y="2689141"/>
                        <a:ext cx="4513223" cy="506903"/>
                      </a:xfrm>
                      <a:prstGeom prst="rect">
                        <a:avLst/>
                      </a:prstGeom>
                    </p:spPr>
                  </p:pic>
                </p:oleObj>
              </mc:Fallback>
            </mc:AlternateContent>
          </a:graphicData>
        </a:graphic>
      </p:graphicFrame>
      <p:sp>
        <p:nvSpPr>
          <p:cNvPr id="8" name="Content Placeholder 4"/>
          <p:cNvSpPr>
            <a:spLocks noGrp="1"/>
          </p:cNvSpPr>
          <p:nvPr>
            <p:ph sz="quarter" idx="14"/>
          </p:nvPr>
        </p:nvSpPr>
        <p:spPr>
          <a:xfrm>
            <a:off x="457200" y="3132276"/>
            <a:ext cx="8229600" cy="1046376"/>
          </a:xfrm>
        </p:spPr>
        <p:txBody>
          <a:bodyPr/>
          <a:lstStyle/>
          <a:p>
            <a:pPr marL="1314450" lvl="2" indent="-457200" eaLnBrk="1" hangingPunct="1">
              <a:buFontTx/>
              <a:buNone/>
            </a:pPr>
            <a:r>
              <a:rPr lang="en-US" altLang="en-US" sz="2000" b="1" dirty="0">
                <a:latin typeface="+mn-lt"/>
              </a:rPr>
              <a:t>These symbols are not variables </a:t>
            </a:r>
            <a:r>
              <a:rPr lang="en-US" altLang="en-US" sz="2000" dirty="0">
                <a:latin typeface="+mn-lt"/>
              </a:rPr>
              <a:t>-</a:t>
            </a:r>
            <a:r>
              <a:rPr lang="en-US" altLang="en-US" sz="2000" dirty="0" smtClean="0">
                <a:latin typeface="+mn-lt"/>
              </a:rPr>
              <a:t> </a:t>
            </a:r>
            <a:r>
              <a:rPr lang="en-US" altLang="en-US" sz="2000" dirty="0">
                <a:latin typeface="+mn-lt"/>
              </a:rPr>
              <a:t>they are like the names bound by Java’s</a:t>
            </a:r>
            <a:r>
              <a:rPr lang="en-US" altLang="en-US" sz="2000" dirty="0"/>
              <a:t> </a:t>
            </a:r>
            <a:r>
              <a:rPr lang="en-US" altLang="en-US" sz="2000" b="1" dirty="0">
                <a:latin typeface="Courier New" panose="02070309020205020404" pitchFamily="49" charset="0"/>
                <a:cs typeface="Courier New" panose="02070309020205020404" pitchFamily="49" charset="0"/>
              </a:rPr>
              <a:t>final</a:t>
            </a:r>
            <a:r>
              <a:rPr lang="en-US" altLang="en-US" sz="2000" dirty="0"/>
              <a:t> </a:t>
            </a:r>
            <a:r>
              <a:rPr lang="en-US" altLang="en-US" sz="2000" dirty="0">
                <a:latin typeface="+mn-lt"/>
              </a:rPr>
              <a:t>declarations</a:t>
            </a:r>
          </a:p>
          <a:p>
            <a:pPr marL="914400" lvl="1" indent="-457200" eaLnBrk="1" hangingPunct="1">
              <a:buFontTx/>
              <a:buAutoNum type="arabicPeriod" startAt="2"/>
            </a:pPr>
            <a:r>
              <a:rPr lang="en-US" altLang="en-US" sz="2000" dirty="0">
                <a:latin typeface="+mn-lt"/>
              </a:rPr>
              <a:t>To bind names to lambda expressions</a:t>
            </a:r>
            <a:r>
              <a:rPr lang="en-US" altLang="en-US" sz="2000" dirty="0"/>
              <a:t> (</a:t>
            </a:r>
            <a:r>
              <a:rPr lang="en-US" altLang="en-US" sz="2000" dirty="0">
                <a:latin typeface="Courier New" panose="02070309020205020404" pitchFamily="49" charset="0"/>
                <a:cs typeface="Courier New" panose="02070309020205020404" pitchFamily="49" charset="0"/>
              </a:rPr>
              <a:t>LAMBDA</a:t>
            </a:r>
            <a:r>
              <a:rPr lang="en-US" altLang="en-US" sz="2000" dirty="0"/>
              <a:t> </a:t>
            </a:r>
            <a:r>
              <a:rPr lang="en-US" altLang="en-US" sz="2000" dirty="0">
                <a:latin typeface="+mn-lt"/>
              </a:rPr>
              <a:t>is implicit</a:t>
            </a:r>
            <a:r>
              <a:rPr lang="en-US" altLang="en-US" sz="2000" dirty="0"/>
              <a:t>)</a:t>
            </a:r>
            <a:endParaRPr lang="en-US" sz="2000" dirty="0"/>
          </a:p>
        </p:txBody>
      </p:sp>
      <p:graphicFrame>
        <p:nvGraphicFramePr>
          <p:cNvPr id="15" name="Object 5" descr="For example, left parenthesis DEFINE left parenthesis square x right parenthesis left parenthesis asterisk x x right parenthesis right parenthesis. Example use, left parenthesis square 5 right parenthesis."/>
          <p:cNvGraphicFramePr>
            <a:graphicFrameLocks noChangeAspect="1"/>
          </p:cNvGraphicFramePr>
          <p:nvPr>
            <p:extLst>
              <p:ext uri="{D42A27DB-BD31-4B8C-83A1-F6EECF244321}">
                <p14:modId xmlns:p14="http://schemas.microsoft.com/office/powerpoint/2010/main" val="443287708"/>
              </p:ext>
            </p:extLst>
          </p:nvPr>
        </p:nvGraphicFramePr>
        <p:xfrm>
          <a:off x="1438853" y="4297395"/>
          <a:ext cx="3519043" cy="799084"/>
        </p:xfrm>
        <a:graphic>
          <a:graphicData uri="http://schemas.openxmlformats.org/presentationml/2006/ole">
            <mc:AlternateContent xmlns:mc="http://schemas.openxmlformats.org/markup-compatibility/2006">
              <mc:Choice xmlns:v="urn:schemas-microsoft-com:vml" Requires="v">
                <p:oleObj spid="_x0000_s37071" name="Equation" r:id="rId5" imgW="2908080" imgH="660240" progId="Equation.DSMT4">
                  <p:embed/>
                </p:oleObj>
              </mc:Choice>
              <mc:Fallback>
                <p:oleObj name="Equation" r:id="rId5" imgW="2908080" imgH="660240" progId="Equation.DSMT4">
                  <p:embed/>
                  <p:pic>
                    <p:nvPicPr>
                      <p:cNvPr id="0" name=""/>
                      <p:cNvPicPr/>
                      <p:nvPr/>
                    </p:nvPicPr>
                    <p:blipFill>
                      <a:blip r:embed="rId6"/>
                      <a:stretch>
                        <a:fillRect/>
                      </a:stretch>
                    </p:blipFill>
                    <p:spPr>
                      <a:xfrm>
                        <a:off x="1438853" y="4297395"/>
                        <a:ext cx="3519043" cy="799084"/>
                      </a:xfrm>
                      <a:prstGeom prst="rect">
                        <a:avLst/>
                      </a:prstGeom>
                    </p:spPr>
                  </p:pic>
                </p:oleObj>
              </mc:Fallback>
            </mc:AlternateContent>
          </a:graphicData>
        </a:graphic>
      </p:graphicFrame>
      <p:sp>
        <p:nvSpPr>
          <p:cNvPr id="9" name="Content Placeholder 6"/>
          <p:cNvSpPr>
            <a:spLocks noGrp="1"/>
          </p:cNvSpPr>
          <p:nvPr>
            <p:ph sz="quarter" idx="15"/>
          </p:nvPr>
        </p:nvSpPr>
        <p:spPr>
          <a:xfrm>
            <a:off x="457200" y="5096479"/>
            <a:ext cx="8229600" cy="1063508"/>
          </a:xfrm>
        </p:spPr>
        <p:txBody>
          <a:bodyPr/>
          <a:lstStyle/>
          <a:p>
            <a:pPr lvl="1" indent="-284400"/>
            <a:r>
              <a:rPr lang="en-US" altLang="en-US" sz="2000" dirty="0"/>
              <a:t>The evaluation process for </a:t>
            </a:r>
            <a:r>
              <a:rPr lang="en-US" altLang="en-US" sz="2000" dirty="0">
                <a:latin typeface="Courier New" panose="02070309020205020404" pitchFamily="49" charset="0"/>
              </a:rPr>
              <a:t>DEFINE</a:t>
            </a:r>
            <a:r>
              <a:rPr lang="en-US" altLang="en-US" sz="2000" dirty="0"/>
              <a:t> is different! The first parameter is never evaluated. The second parameter is evaluated and bound to the first parameter</a:t>
            </a:r>
            <a:r>
              <a:rPr lang="en-US" altLang="en-US" sz="2000" dirty="0" smtClean="0"/>
              <a:t>.</a:t>
            </a:r>
            <a:endParaRPr lang="en-US" altLang="en-US" sz="2000" dirty="0"/>
          </a:p>
        </p:txBody>
      </p:sp>
    </p:spTree>
    <p:extLst>
      <p:ext uri="{BB962C8B-B14F-4D97-AF65-F5344CB8AC3E}">
        <p14:creationId xmlns:p14="http://schemas.microsoft.com/office/powerpoint/2010/main" val="386828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(1 of 2)</a:t>
            </a:r>
          </a:p>
        </p:txBody>
      </p:sp>
      <p:sp>
        <p:nvSpPr>
          <p:cNvPr id="7173"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15.1 </a:t>
            </a:r>
            <a:r>
              <a:rPr lang="en-US" altLang="en-US" dirty="0" smtClean="0"/>
              <a:t>Introduction</a:t>
            </a:r>
            <a:endParaRPr lang="en-US" altLang="en-US" dirty="0"/>
          </a:p>
          <a:p>
            <a:pPr marL="0" indent="0">
              <a:lnSpc>
                <a:spcPct val="90000"/>
              </a:lnSpc>
              <a:buNone/>
            </a:pPr>
            <a:r>
              <a:rPr lang="en-US" altLang="en-US" b="1" dirty="0" smtClean="0">
                <a:solidFill>
                  <a:schemeClr val="tx2"/>
                </a:solidFill>
              </a:rPr>
              <a:t>15.2 </a:t>
            </a:r>
            <a:r>
              <a:rPr lang="en-US" altLang="en-US" dirty="0"/>
              <a:t>Mathematical </a:t>
            </a:r>
            <a:r>
              <a:rPr lang="en-US" altLang="en-US" dirty="0" smtClean="0"/>
              <a:t>Functions</a:t>
            </a:r>
            <a:endParaRPr lang="en-US" altLang="en-US" dirty="0"/>
          </a:p>
          <a:p>
            <a:pPr marL="0" indent="0">
              <a:lnSpc>
                <a:spcPct val="90000"/>
              </a:lnSpc>
              <a:buNone/>
            </a:pPr>
            <a:r>
              <a:rPr lang="en-US" altLang="en-US" b="1" dirty="0" smtClean="0">
                <a:solidFill>
                  <a:schemeClr val="tx2"/>
                </a:solidFill>
              </a:rPr>
              <a:t>15.3 </a:t>
            </a:r>
            <a:r>
              <a:rPr lang="en-US" altLang="en-US" dirty="0"/>
              <a:t>Fundamentals of Functional Programming </a:t>
            </a:r>
            <a:r>
              <a:rPr lang="en-US" altLang="en-US" dirty="0" smtClean="0"/>
              <a:t>Languages</a:t>
            </a:r>
            <a:endParaRPr lang="en-US" altLang="en-US" dirty="0"/>
          </a:p>
          <a:p>
            <a:pPr marL="0" indent="0">
              <a:lnSpc>
                <a:spcPct val="90000"/>
              </a:lnSpc>
              <a:buNone/>
            </a:pPr>
            <a:r>
              <a:rPr lang="en-US" altLang="en-US" b="1" dirty="0" smtClean="0">
                <a:solidFill>
                  <a:schemeClr val="tx2"/>
                </a:solidFill>
              </a:rPr>
              <a:t>15.4 </a:t>
            </a:r>
            <a:r>
              <a:rPr lang="en-US" altLang="en-US" dirty="0"/>
              <a:t>The First Functional Programming Language: </a:t>
            </a:r>
            <a:r>
              <a:rPr lang="en-US" altLang="en-US" dirty="0" smtClean="0"/>
              <a:t>Lisp</a:t>
            </a:r>
            <a:endParaRPr lang="en-US" altLang="en-US" dirty="0"/>
          </a:p>
          <a:p>
            <a:pPr marL="0" indent="0">
              <a:lnSpc>
                <a:spcPct val="90000"/>
              </a:lnSpc>
              <a:buNone/>
            </a:pPr>
            <a:r>
              <a:rPr lang="en-US" altLang="en-US" b="1" dirty="0" smtClean="0">
                <a:solidFill>
                  <a:schemeClr val="tx2"/>
                </a:solidFill>
              </a:rPr>
              <a:t>15.5 </a:t>
            </a:r>
            <a:r>
              <a:rPr lang="en-US" altLang="en-US" dirty="0"/>
              <a:t>Introduction to </a:t>
            </a:r>
            <a:r>
              <a:rPr lang="en-US" altLang="en-US" dirty="0" smtClean="0"/>
              <a:t>Scheme</a:t>
            </a:r>
          </a:p>
          <a:p>
            <a:pPr marL="0" indent="0">
              <a:lnSpc>
                <a:spcPct val="90000"/>
              </a:lnSpc>
              <a:buNone/>
            </a:pPr>
            <a:r>
              <a:rPr lang="en-US" altLang="en-US" b="1" dirty="0" smtClean="0">
                <a:solidFill>
                  <a:schemeClr val="tx2"/>
                </a:solidFill>
              </a:rPr>
              <a:t>15.6 </a:t>
            </a:r>
            <a:r>
              <a:rPr lang="en-US" altLang="en-US" dirty="0"/>
              <a:t>Common </a:t>
            </a:r>
            <a:r>
              <a:rPr lang="en-US" altLang="en-US" dirty="0" smtClean="0"/>
              <a:t>Lisp</a:t>
            </a:r>
            <a:endParaRPr lang="en-US" altLang="en-US" dirty="0"/>
          </a:p>
          <a:p>
            <a:pPr marL="0" indent="0">
              <a:lnSpc>
                <a:spcPct val="90000"/>
              </a:lnSpc>
              <a:buNone/>
            </a:pPr>
            <a:r>
              <a:rPr lang="en-US" altLang="en-US" b="1" dirty="0" smtClean="0">
                <a:solidFill>
                  <a:schemeClr val="tx2"/>
                </a:solidFill>
              </a:rPr>
              <a:t>15.7 </a:t>
            </a:r>
            <a:r>
              <a:rPr lang="en-US" altLang="en-US" dirty="0" smtClean="0"/>
              <a:t>M</a:t>
            </a:r>
            <a:r>
              <a:rPr lang="en-US" altLang="en-US" sz="100" dirty="0" smtClean="0"/>
              <a:t> </a:t>
            </a:r>
            <a:r>
              <a:rPr lang="en-US" altLang="en-US" dirty="0" smtClean="0"/>
              <a:t>L</a:t>
            </a:r>
            <a:endParaRPr lang="en-US" altLang="en-US" dirty="0"/>
          </a:p>
          <a:p>
            <a:pPr marL="0" indent="0">
              <a:lnSpc>
                <a:spcPct val="90000"/>
              </a:lnSpc>
              <a:buNone/>
            </a:pPr>
            <a:r>
              <a:rPr lang="en-US" altLang="en-US" b="1" dirty="0" smtClean="0">
                <a:solidFill>
                  <a:schemeClr val="tx2"/>
                </a:solidFill>
              </a:rPr>
              <a:t>15.8 </a:t>
            </a:r>
            <a:r>
              <a:rPr lang="en-US" altLang="en-US" dirty="0"/>
              <a:t>Haskell</a:t>
            </a:r>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itle 1"/>
          <p:cNvSpPr>
            <a:spLocks noGrp="1" noChangeArrowheads="1"/>
          </p:cNvSpPr>
          <p:nvPr>
            <p:ph type="title"/>
          </p:nvPr>
        </p:nvSpPr>
        <p:spPr/>
        <p:txBody>
          <a:bodyPr/>
          <a:lstStyle/>
          <a:p>
            <a:pPr eaLnBrk="1" hangingPunct="1"/>
            <a:r>
              <a:rPr lang="en-US" altLang="en-US" dirty="0" smtClean="0"/>
              <a:t>Output Functions</a:t>
            </a:r>
          </a:p>
        </p:txBody>
      </p:sp>
      <p:sp>
        <p:nvSpPr>
          <p:cNvPr id="35845" name="Content Placeholder 2"/>
          <p:cNvSpPr>
            <a:spLocks noGrp="1" noChangeArrowheads="1"/>
          </p:cNvSpPr>
          <p:nvPr>
            <p:ph type="body" idx="1"/>
          </p:nvPr>
        </p:nvSpPr>
        <p:spPr/>
        <p:txBody>
          <a:bodyPr/>
          <a:lstStyle/>
          <a:p>
            <a:pPr eaLnBrk="1" hangingPunct="1"/>
            <a:r>
              <a:rPr lang="en-US" altLang="en-US" dirty="0" smtClean="0"/>
              <a:t>Usually not needed, because the interpreter always displays the result of a function evaluated at the top level (not nested)</a:t>
            </a:r>
          </a:p>
          <a:p>
            <a:pPr eaLnBrk="1" hangingPunct="1"/>
            <a:r>
              <a:rPr lang="en-US" altLang="en-US" dirty="0" smtClean="0"/>
              <a:t>Scheme has </a:t>
            </a:r>
            <a:r>
              <a:rPr lang="en-US" altLang="en-US" sz="2400" dirty="0" smtClean="0">
                <a:latin typeface="Courier New" panose="02070309020205020404" pitchFamily="49" charset="0"/>
              </a:rPr>
              <a:t>PRINTF</a:t>
            </a:r>
            <a:r>
              <a:rPr lang="en-US" altLang="en-US" dirty="0" smtClean="0"/>
              <a:t>, which is similar to the </a:t>
            </a:r>
            <a:r>
              <a:rPr lang="en-US" altLang="en-US" sz="2400" dirty="0" smtClean="0">
                <a:latin typeface="Courier New" panose="02070309020205020404" pitchFamily="49" charset="0"/>
              </a:rPr>
              <a:t>printf</a:t>
            </a:r>
            <a:r>
              <a:rPr lang="en-US" altLang="en-US" dirty="0" smtClean="0"/>
              <a:t> function of C</a:t>
            </a:r>
          </a:p>
          <a:p>
            <a:pPr eaLnBrk="1" hangingPunct="1"/>
            <a:r>
              <a:rPr lang="en-US" altLang="en-US" dirty="0" smtClean="0"/>
              <a:t>Note: explicit input and output are not part of the pure functional programming model, because input operations change the state of the program and output operations are side effects</a:t>
            </a:r>
          </a:p>
        </p:txBody>
      </p:sp>
    </p:spTree>
    <p:extLst>
      <p:ext uri="{BB962C8B-B14F-4D97-AF65-F5344CB8AC3E}">
        <p14:creationId xmlns:p14="http://schemas.microsoft.com/office/powerpoint/2010/main" val="2047123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Numeric Predicate Functions</a:t>
            </a:r>
            <a:endParaRPr lang="en-US" dirty="0"/>
          </a:p>
        </p:txBody>
      </p:sp>
      <p:graphicFrame>
        <p:nvGraphicFramePr>
          <p:cNvPr id="17" name="Object 2" descr="hash upper T, or hash lower t"/>
          <p:cNvGraphicFramePr>
            <a:graphicFrameLocks noChangeAspect="1"/>
          </p:cNvGraphicFramePr>
          <p:nvPr>
            <p:extLst>
              <p:ext uri="{D42A27DB-BD31-4B8C-83A1-F6EECF244321}">
                <p14:modId xmlns:p14="http://schemas.microsoft.com/office/powerpoint/2010/main" val="2240637269"/>
              </p:ext>
            </p:extLst>
          </p:nvPr>
        </p:nvGraphicFramePr>
        <p:xfrm>
          <a:off x="520906" y="1647825"/>
          <a:ext cx="1393825" cy="438150"/>
        </p:xfrm>
        <a:graphic>
          <a:graphicData uri="http://schemas.openxmlformats.org/presentationml/2006/ole">
            <mc:AlternateContent xmlns:mc="http://schemas.openxmlformats.org/markup-compatibility/2006">
              <mc:Choice xmlns:v="urn:schemas-microsoft-com:vml" Requires="v">
                <p:oleObj spid="_x0000_s38294" name="Equation" r:id="rId3" imgW="444240" imgH="139680" progId="Equation.DSMT4">
                  <p:embed/>
                </p:oleObj>
              </mc:Choice>
              <mc:Fallback>
                <p:oleObj name="Equation" r:id="rId3" imgW="444240" imgH="139680" progId="Equation.DSMT4">
                  <p:embed/>
                  <p:pic>
                    <p:nvPicPr>
                      <p:cNvPr id="0" name=""/>
                      <p:cNvPicPr/>
                      <p:nvPr/>
                    </p:nvPicPr>
                    <p:blipFill>
                      <a:blip r:embed="rId4"/>
                      <a:stretch>
                        <a:fillRect/>
                      </a:stretch>
                    </p:blipFill>
                    <p:spPr>
                      <a:xfrm>
                        <a:off x="520906" y="1647825"/>
                        <a:ext cx="1393825" cy="438150"/>
                      </a:xfrm>
                      <a:prstGeom prst="rect">
                        <a:avLst/>
                      </a:prstGeom>
                    </p:spPr>
                  </p:pic>
                </p:oleObj>
              </mc:Fallback>
            </mc:AlternateContent>
          </a:graphicData>
        </a:graphic>
      </p:graphicFrame>
      <p:sp>
        <p:nvSpPr>
          <p:cNvPr id="7" name="Content Placeholder 3"/>
          <p:cNvSpPr>
            <a:spLocks noGrp="1"/>
          </p:cNvSpPr>
          <p:nvPr>
            <p:ph sz="quarter" idx="13"/>
          </p:nvPr>
        </p:nvSpPr>
        <p:spPr>
          <a:xfrm>
            <a:off x="1775590" y="1557511"/>
            <a:ext cx="1659835" cy="476894"/>
          </a:xfrm>
        </p:spPr>
        <p:txBody>
          <a:bodyPr/>
          <a:lstStyle/>
          <a:p>
            <a:pPr marL="0" indent="0">
              <a:buNone/>
            </a:pPr>
            <a:r>
              <a:rPr lang="en-US" altLang="en-US" dirty="0"/>
              <a:t>is true and</a:t>
            </a:r>
            <a:endParaRPr lang="en-US" dirty="0"/>
          </a:p>
        </p:txBody>
      </p:sp>
      <p:graphicFrame>
        <p:nvGraphicFramePr>
          <p:cNvPr id="18" name="Object 4" descr="hash upper F or has lower f"/>
          <p:cNvGraphicFramePr>
            <a:graphicFrameLocks noChangeAspect="1"/>
          </p:cNvGraphicFramePr>
          <p:nvPr>
            <p:extLst>
              <p:ext uri="{D42A27DB-BD31-4B8C-83A1-F6EECF244321}">
                <p14:modId xmlns:p14="http://schemas.microsoft.com/office/powerpoint/2010/main" val="2894684495"/>
              </p:ext>
            </p:extLst>
          </p:nvPr>
        </p:nvGraphicFramePr>
        <p:xfrm>
          <a:off x="3365158" y="1713457"/>
          <a:ext cx="998253" cy="308473"/>
        </p:xfrm>
        <a:graphic>
          <a:graphicData uri="http://schemas.openxmlformats.org/presentationml/2006/ole">
            <mc:AlternateContent xmlns:mc="http://schemas.openxmlformats.org/markup-compatibility/2006">
              <mc:Choice xmlns:v="urn:schemas-microsoft-com:vml" Requires="v">
                <p:oleObj spid="_x0000_s38295" name="Equation" r:id="rId5" imgW="825480" imgH="253800" progId="Equation.DSMT4">
                  <p:embed/>
                </p:oleObj>
              </mc:Choice>
              <mc:Fallback>
                <p:oleObj name="Equation" r:id="rId5" imgW="825480" imgH="253800" progId="Equation.DSMT4">
                  <p:embed/>
                  <p:pic>
                    <p:nvPicPr>
                      <p:cNvPr id="17" name="Object 16"/>
                      <p:cNvPicPr/>
                      <p:nvPr/>
                    </p:nvPicPr>
                    <p:blipFill>
                      <a:blip r:embed="rId6"/>
                      <a:stretch>
                        <a:fillRect/>
                      </a:stretch>
                    </p:blipFill>
                    <p:spPr>
                      <a:xfrm>
                        <a:off x="3365158" y="1713457"/>
                        <a:ext cx="998253" cy="308473"/>
                      </a:xfrm>
                      <a:prstGeom prst="rect">
                        <a:avLst/>
                      </a:prstGeom>
                    </p:spPr>
                  </p:pic>
                </p:oleObj>
              </mc:Fallback>
            </mc:AlternateContent>
          </a:graphicData>
        </a:graphic>
      </p:graphicFrame>
      <p:sp>
        <p:nvSpPr>
          <p:cNvPr id="8" name="Content Placeholder 5"/>
          <p:cNvSpPr>
            <a:spLocks noGrp="1"/>
          </p:cNvSpPr>
          <p:nvPr>
            <p:ph sz="quarter" idx="14"/>
          </p:nvPr>
        </p:nvSpPr>
        <p:spPr>
          <a:xfrm>
            <a:off x="4363411" y="1569894"/>
            <a:ext cx="2832519" cy="474450"/>
          </a:xfrm>
        </p:spPr>
        <p:txBody>
          <a:bodyPr/>
          <a:lstStyle/>
          <a:p>
            <a:pPr marL="0" indent="0">
              <a:buNone/>
            </a:pPr>
            <a:r>
              <a:rPr lang="en-US" altLang="en-US" dirty="0"/>
              <a:t>is false (</a:t>
            </a:r>
            <a:r>
              <a:rPr lang="en-US" altLang="en-US" dirty="0" smtClean="0"/>
              <a:t>sometimes</a:t>
            </a:r>
            <a:endParaRPr lang="en-US" altLang="en-US" dirty="0">
              <a:latin typeface="Courier New" panose="02070309020205020404" pitchFamily="49" charset="0"/>
            </a:endParaRPr>
          </a:p>
        </p:txBody>
      </p:sp>
      <p:graphicFrame>
        <p:nvGraphicFramePr>
          <p:cNvPr id="19" name="Object 6" descr="left paranthesis right paranthesis"/>
          <p:cNvGraphicFramePr>
            <a:graphicFrameLocks noChangeAspect="1"/>
          </p:cNvGraphicFramePr>
          <p:nvPr>
            <p:extLst>
              <p:ext uri="{D42A27DB-BD31-4B8C-83A1-F6EECF244321}">
                <p14:modId xmlns:p14="http://schemas.microsoft.com/office/powerpoint/2010/main" val="4070329172"/>
              </p:ext>
            </p:extLst>
          </p:nvPr>
        </p:nvGraphicFramePr>
        <p:xfrm>
          <a:off x="7073399" y="1662524"/>
          <a:ext cx="353287" cy="371881"/>
        </p:xfrm>
        <a:graphic>
          <a:graphicData uri="http://schemas.openxmlformats.org/presentationml/2006/ole">
            <mc:AlternateContent xmlns:mc="http://schemas.openxmlformats.org/markup-compatibility/2006">
              <mc:Choice xmlns:v="urn:schemas-microsoft-com:vml" Requires="v">
                <p:oleObj spid="_x0000_s38296" name="Equation" r:id="rId7" imgW="241200" imgH="253800" progId="Equation.DSMT4">
                  <p:embed/>
                </p:oleObj>
              </mc:Choice>
              <mc:Fallback>
                <p:oleObj name="Equation" r:id="rId7" imgW="241200" imgH="253800" progId="Equation.DSMT4">
                  <p:embed/>
                  <p:pic>
                    <p:nvPicPr>
                      <p:cNvPr id="0" name=""/>
                      <p:cNvPicPr/>
                      <p:nvPr/>
                    </p:nvPicPr>
                    <p:blipFill>
                      <a:blip r:embed="rId8"/>
                      <a:stretch>
                        <a:fillRect/>
                      </a:stretch>
                    </p:blipFill>
                    <p:spPr>
                      <a:xfrm>
                        <a:off x="7073399" y="1662524"/>
                        <a:ext cx="353287" cy="371881"/>
                      </a:xfrm>
                      <a:prstGeom prst="rect">
                        <a:avLst/>
                      </a:prstGeom>
                    </p:spPr>
                  </p:pic>
                </p:oleObj>
              </mc:Fallback>
            </mc:AlternateContent>
          </a:graphicData>
        </a:graphic>
      </p:graphicFrame>
      <p:sp>
        <p:nvSpPr>
          <p:cNvPr id="14" name="Content Placeholder 7"/>
          <p:cNvSpPr>
            <a:spLocks noGrp="1"/>
          </p:cNvSpPr>
          <p:nvPr>
            <p:ph sz="quarter" idx="17"/>
          </p:nvPr>
        </p:nvSpPr>
        <p:spPr>
          <a:xfrm>
            <a:off x="459728" y="1952411"/>
            <a:ext cx="8229600" cy="456213"/>
          </a:xfrm>
        </p:spPr>
        <p:txBody>
          <a:bodyPr/>
          <a:lstStyle/>
          <a:p>
            <a:pPr marL="288925" indent="0">
              <a:buNone/>
            </a:pPr>
            <a:r>
              <a:rPr lang="en-US" altLang="en-US" dirty="0"/>
              <a:t>is used for false</a:t>
            </a:r>
            <a:r>
              <a:rPr lang="en-US" altLang="en-US" dirty="0" smtClean="0"/>
              <a:t>)</a:t>
            </a:r>
            <a:endParaRPr lang="en-US" altLang="en-US" dirty="0">
              <a:latin typeface="Courier New" panose="02070309020205020404" pitchFamily="49" charset="0"/>
            </a:endParaRPr>
          </a:p>
        </p:txBody>
      </p:sp>
      <p:graphicFrame>
        <p:nvGraphicFramePr>
          <p:cNvPr id="20" name="Object 8" descr="=, left angle bracket right angle bracket, right angle bracket, left angle bracket, right angle bracket =, left angle bracket ="/>
          <p:cNvGraphicFramePr>
            <a:graphicFrameLocks noChangeAspect="1"/>
          </p:cNvGraphicFramePr>
          <p:nvPr>
            <p:extLst>
              <p:ext uri="{D42A27DB-BD31-4B8C-83A1-F6EECF244321}">
                <p14:modId xmlns:p14="http://schemas.microsoft.com/office/powerpoint/2010/main" val="89307811"/>
              </p:ext>
            </p:extLst>
          </p:nvPr>
        </p:nvGraphicFramePr>
        <p:xfrm>
          <a:off x="547202" y="2540642"/>
          <a:ext cx="3057181" cy="306803"/>
        </p:xfrm>
        <a:graphic>
          <a:graphicData uri="http://schemas.openxmlformats.org/presentationml/2006/ole">
            <mc:AlternateContent xmlns:mc="http://schemas.openxmlformats.org/markup-compatibility/2006">
              <mc:Choice xmlns:v="urn:schemas-microsoft-com:vml" Requires="v">
                <p:oleObj spid="_x0000_s38297" name="Equation" r:id="rId9" imgW="1574640" imgH="190440" progId="Equation.DSMT4">
                  <p:embed/>
                </p:oleObj>
              </mc:Choice>
              <mc:Fallback>
                <p:oleObj name="Equation" r:id="rId9" imgW="1574640" imgH="190440" progId="Equation.DSMT4">
                  <p:embed/>
                  <p:pic>
                    <p:nvPicPr>
                      <p:cNvPr id="0" name=""/>
                      <p:cNvPicPr/>
                      <p:nvPr/>
                    </p:nvPicPr>
                    <p:blipFill>
                      <a:blip r:embed="rId10"/>
                      <a:stretch>
                        <a:fillRect/>
                      </a:stretch>
                    </p:blipFill>
                    <p:spPr>
                      <a:xfrm>
                        <a:off x="547202" y="2540642"/>
                        <a:ext cx="3057181" cy="306803"/>
                      </a:xfrm>
                      <a:prstGeom prst="rect">
                        <a:avLst/>
                      </a:prstGeom>
                    </p:spPr>
                  </p:pic>
                </p:oleObj>
              </mc:Fallback>
            </mc:AlternateContent>
          </a:graphicData>
        </a:graphic>
      </p:graphicFrame>
      <p:sp>
        <p:nvSpPr>
          <p:cNvPr id="9" name="Content Placeholder 9"/>
          <p:cNvSpPr>
            <a:spLocks noGrp="1"/>
          </p:cNvSpPr>
          <p:nvPr>
            <p:ph sz="quarter" idx="15"/>
          </p:nvPr>
        </p:nvSpPr>
        <p:spPr>
          <a:xfrm>
            <a:off x="457200" y="2883489"/>
            <a:ext cx="8229600" cy="437342"/>
          </a:xfrm>
        </p:spPr>
        <p:txBody>
          <a:bodyPr/>
          <a:lstStyle/>
          <a:p>
            <a:r>
              <a:rPr lang="en-US" altLang="en-US" dirty="0">
                <a:latin typeface="Courier New" panose="02070309020205020404" pitchFamily="49" charset="0"/>
              </a:rPr>
              <a:t>EVEN?</a:t>
            </a:r>
            <a:r>
              <a:rPr lang="en-US" altLang="en-US" dirty="0"/>
              <a:t>, </a:t>
            </a:r>
            <a:r>
              <a:rPr lang="en-US" altLang="en-US" dirty="0">
                <a:latin typeface="Courier New" panose="02070309020205020404" pitchFamily="49" charset="0"/>
              </a:rPr>
              <a:t>ODD?</a:t>
            </a:r>
            <a:r>
              <a:rPr lang="en-US" altLang="en-US" dirty="0"/>
              <a:t>, </a:t>
            </a:r>
            <a:r>
              <a:rPr lang="en-US" altLang="en-US" dirty="0">
                <a:latin typeface="Courier New" panose="02070309020205020404" pitchFamily="49" charset="0"/>
              </a:rPr>
              <a:t>ZERO?</a:t>
            </a:r>
            <a:r>
              <a:rPr lang="en-US" altLang="en-US" dirty="0"/>
              <a:t>, </a:t>
            </a:r>
            <a:r>
              <a:rPr lang="en-US" altLang="en-US" dirty="0">
                <a:latin typeface="Courier New" panose="02070309020205020404" pitchFamily="49" charset="0"/>
              </a:rPr>
              <a:t>NEGATIVE</a:t>
            </a:r>
            <a:r>
              <a:rPr lang="en-US" altLang="en-US" dirty="0" smtClean="0">
                <a:latin typeface="Courier New" panose="02070309020205020404" pitchFamily="49" charset="0"/>
              </a:rPr>
              <a:t>?</a:t>
            </a:r>
            <a:endParaRPr lang="en-US" altLang="en-US" dirty="0">
              <a:latin typeface="Courier New" panose="02070309020205020404" pitchFamily="49" charset="0"/>
            </a:endParaRPr>
          </a:p>
        </p:txBody>
      </p:sp>
      <p:sp>
        <p:nvSpPr>
          <p:cNvPr id="10" name="Content Placeholder 10"/>
          <p:cNvSpPr>
            <a:spLocks noGrp="1"/>
          </p:cNvSpPr>
          <p:nvPr>
            <p:ph sz="quarter" idx="16"/>
          </p:nvPr>
        </p:nvSpPr>
        <p:spPr>
          <a:xfrm>
            <a:off x="457200" y="3424809"/>
            <a:ext cx="8229600" cy="554654"/>
          </a:xfrm>
        </p:spPr>
        <p:txBody>
          <a:bodyPr/>
          <a:lstStyle/>
          <a:p>
            <a:r>
              <a:rPr lang="en-US" altLang="en-US" dirty="0"/>
              <a:t>The </a:t>
            </a:r>
            <a:r>
              <a:rPr lang="en-US" altLang="en-US" sz="2000" dirty="0">
                <a:latin typeface="Courier New" panose="02070309020205020404" pitchFamily="49" charset="0"/>
              </a:rPr>
              <a:t>NOT</a:t>
            </a:r>
            <a:r>
              <a:rPr lang="en-US" altLang="en-US" dirty="0"/>
              <a:t> function inverts the logic of a Boolean </a:t>
            </a:r>
            <a:r>
              <a:rPr lang="en-US" altLang="en-US" dirty="0" smtClean="0"/>
              <a:t>expression</a:t>
            </a:r>
            <a:endParaRPr lang="en-US" altLang="en-US" dirty="0"/>
          </a:p>
        </p:txBody>
      </p:sp>
    </p:spTree>
    <p:extLst>
      <p:ext uri="{BB962C8B-B14F-4D97-AF65-F5344CB8AC3E}">
        <p14:creationId xmlns:p14="http://schemas.microsoft.com/office/powerpoint/2010/main" val="166946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Control </a:t>
            </a:r>
            <a:r>
              <a:rPr lang="en-US" altLang="en-US" dirty="0" smtClean="0"/>
              <a:t>Flow</a:t>
            </a:r>
            <a:endParaRPr lang="en-US" dirty="0"/>
          </a:p>
        </p:txBody>
      </p:sp>
      <p:sp>
        <p:nvSpPr>
          <p:cNvPr id="7" name="Content Placeholder 2"/>
          <p:cNvSpPr>
            <a:spLocks noGrp="1"/>
          </p:cNvSpPr>
          <p:nvPr>
            <p:ph sz="quarter" idx="13"/>
          </p:nvPr>
        </p:nvSpPr>
        <p:spPr/>
        <p:txBody>
          <a:bodyPr/>
          <a:lstStyle/>
          <a:p>
            <a:r>
              <a:rPr lang="en-US" altLang="en-US" dirty="0"/>
              <a:t>Selection- the special form, </a:t>
            </a:r>
            <a:r>
              <a:rPr lang="en-US" altLang="en-US" sz="2000" dirty="0" smtClean="0">
                <a:latin typeface="Courier New" panose="02070309020205020404" pitchFamily="49" charset="0"/>
              </a:rPr>
              <a:t>IF</a:t>
            </a:r>
            <a:endParaRPr lang="en-US" altLang="en-US" sz="2000" dirty="0">
              <a:latin typeface="Courier New" panose="02070309020205020404" pitchFamily="49" charset="0"/>
            </a:endParaRPr>
          </a:p>
        </p:txBody>
      </p:sp>
      <p:pic>
        <p:nvPicPr>
          <p:cNvPr id="14" name="Picture 3" descr="Computer code. The code has 4 lines. Line 1. left parenthesis IF predicate then underscore e x p else underscore e x p right parenthesis. Line 2, indented once. left parenthesis IF left parenthesis left angle bracket right angle bracket count 0 right parenthesis. Line 3, indented twice. left parenthesis forward slash sum count right parenthesis. Line 4, indented once. right parenthesis."/>
          <p:cNvPicPr>
            <a:picLocks noChangeAspect="1"/>
          </p:cNvPicPr>
          <p:nvPr/>
        </p:nvPicPr>
        <p:blipFill>
          <a:blip r:embed="rId2"/>
          <a:stretch>
            <a:fillRect/>
          </a:stretch>
        </p:blipFill>
        <p:spPr>
          <a:xfrm>
            <a:off x="1157068" y="2039233"/>
            <a:ext cx="4993107" cy="1602228"/>
          </a:xfrm>
          <a:prstGeom prst="rect">
            <a:avLst/>
          </a:prstGeom>
        </p:spPr>
      </p:pic>
      <p:sp>
        <p:nvSpPr>
          <p:cNvPr id="8" name="Content Placeholder 4"/>
          <p:cNvSpPr>
            <a:spLocks noGrp="1"/>
          </p:cNvSpPr>
          <p:nvPr>
            <p:ph sz="quarter" idx="14"/>
          </p:nvPr>
        </p:nvSpPr>
        <p:spPr>
          <a:xfrm>
            <a:off x="457200" y="3663683"/>
            <a:ext cx="8229600" cy="474450"/>
          </a:xfrm>
        </p:spPr>
        <p:txBody>
          <a:bodyPr/>
          <a:lstStyle/>
          <a:p>
            <a:r>
              <a:rPr lang="en-US" altLang="en-US" dirty="0"/>
              <a:t>Recall from Chapter 8 the </a:t>
            </a:r>
            <a:r>
              <a:rPr lang="en-US" altLang="en-US" sz="2000" dirty="0">
                <a:latin typeface="Courier New" panose="02070309020205020404" pitchFamily="49" charset="0"/>
                <a:cs typeface="Courier New" panose="02070309020205020404" pitchFamily="49" charset="0"/>
              </a:rPr>
              <a:t>COND</a:t>
            </a:r>
            <a:r>
              <a:rPr lang="en-US" altLang="en-US" dirty="0"/>
              <a:t> function</a:t>
            </a:r>
            <a:r>
              <a:rPr lang="en-US" altLang="en-US" dirty="0" smtClean="0"/>
              <a:t>:</a:t>
            </a:r>
            <a:endParaRPr lang="en-US" altLang="en-US" dirty="0"/>
          </a:p>
        </p:txBody>
      </p:sp>
      <p:pic>
        <p:nvPicPr>
          <p:cNvPr id="15" name="Picture 5" descr="Computer code. The code has 6 lines. Line 1. left parenthesis DEFINE left parenthesis leap question mark year right parenthesis. Line 2, indented once. left parenthesis COND. Line 3, indented twice. left parenthesis left parenthesis ZERO question mark left parenthesis MODULO year 400 right parenthesis right parenthesis hash T right parenthesis. Line 4, indented twice. left parenthesis left parenthesis ZERO question mark left parenthesis MODULO year 100 right parenthesis right parenthesis hash F right parenthesis. Line 5, indented twice. left parenthesis ELSE left parenthesis ZERO question mark left parenthesis MODULO year 4 right parenthesis right parenthesis right parenthesis. Line 6. right parenthesis right parenthesis."/>
          <p:cNvPicPr>
            <a:picLocks noChangeAspect="1"/>
          </p:cNvPicPr>
          <p:nvPr/>
        </p:nvPicPr>
        <p:blipFill>
          <a:blip r:embed="rId3"/>
          <a:stretch>
            <a:fillRect/>
          </a:stretch>
        </p:blipFill>
        <p:spPr>
          <a:xfrm>
            <a:off x="1157068" y="4160355"/>
            <a:ext cx="4660569" cy="1828959"/>
          </a:xfrm>
          <a:prstGeom prst="rect">
            <a:avLst/>
          </a:prstGeom>
        </p:spPr>
      </p:pic>
    </p:spTree>
    <p:extLst>
      <p:ext uri="{BB962C8B-B14F-4D97-AF65-F5344CB8AC3E}">
        <p14:creationId xmlns:p14="http://schemas.microsoft.com/office/powerpoint/2010/main" val="2286527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List </a:t>
            </a:r>
            <a:r>
              <a:rPr lang="en-US" altLang="en-US" dirty="0" smtClean="0"/>
              <a:t>Functions </a:t>
            </a:r>
            <a:r>
              <a:rPr lang="en-US" altLang="en-US" sz="2000" b="0" dirty="0" smtClean="0"/>
              <a:t>(1 of 3)</a:t>
            </a:r>
            <a:endParaRPr lang="en-US" sz="2000" b="0" dirty="0"/>
          </a:p>
        </p:txBody>
      </p:sp>
      <p:sp>
        <p:nvSpPr>
          <p:cNvPr id="3" name="Content Placeholder 2"/>
          <p:cNvSpPr>
            <a:spLocks noGrp="1"/>
          </p:cNvSpPr>
          <p:nvPr>
            <p:ph sz="quarter" idx="13"/>
          </p:nvPr>
        </p:nvSpPr>
        <p:spPr>
          <a:xfrm>
            <a:off x="457200" y="1540116"/>
            <a:ext cx="8229600" cy="3568597"/>
          </a:xfrm>
        </p:spPr>
        <p:txBody>
          <a:bodyPr/>
          <a:lstStyle/>
          <a:p>
            <a:pPr lvl="0">
              <a:defRPr/>
            </a:pPr>
            <a:r>
              <a:rPr lang="en-US" dirty="0">
                <a:solidFill>
                  <a:srgbClr val="000000"/>
                </a:solidFill>
                <a:latin typeface="Courier New" pitchFamily="49" charset="0"/>
              </a:rPr>
              <a:t>QUOTE</a:t>
            </a:r>
            <a:r>
              <a:rPr lang="en-US" dirty="0">
                <a:solidFill>
                  <a:srgbClr val="000000"/>
                </a:solidFill>
              </a:rPr>
              <a:t> - takes one parameter; returns the parameter without evaluation</a:t>
            </a:r>
            <a:r>
              <a:rPr lang="en-US" b="1" dirty="0">
                <a:solidFill>
                  <a:srgbClr val="000000"/>
                </a:solidFill>
              </a:rPr>
              <a:t> </a:t>
            </a:r>
          </a:p>
          <a:p>
            <a:pPr marL="740664" lvl="1" indent="-283464">
              <a:defRPr/>
            </a:pPr>
            <a:r>
              <a:rPr lang="en-US" dirty="0">
                <a:solidFill>
                  <a:srgbClr val="000000"/>
                </a:solidFill>
                <a:latin typeface="Courier New" pitchFamily="49" charset="0"/>
              </a:rPr>
              <a:t>QUOTE</a:t>
            </a:r>
            <a:r>
              <a:rPr lang="en-US" dirty="0">
                <a:solidFill>
                  <a:srgbClr val="000000"/>
                </a:solidFill>
              </a:rPr>
              <a:t> </a:t>
            </a:r>
            <a:r>
              <a:rPr lang="en-US" dirty="0">
                <a:solidFill>
                  <a:srgbClr val="000000"/>
                </a:solidFill>
                <a:latin typeface="+mn-lt"/>
              </a:rPr>
              <a:t>is required because the Scheme interpreter, named </a:t>
            </a:r>
            <a:r>
              <a:rPr lang="en-US" dirty="0">
                <a:solidFill>
                  <a:srgbClr val="000000"/>
                </a:solidFill>
                <a:latin typeface="Courier New" pitchFamily="49" charset="0"/>
              </a:rPr>
              <a:t>EVAL</a:t>
            </a:r>
            <a:r>
              <a:rPr lang="en-US" dirty="0">
                <a:solidFill>
                  <a:srgbClr val="000000"/>
                </a:solidFill>
              </a:rPr>
              <a:t>, </a:t>
            </a:r>
            <a:r>
              <a:rPr lang="en-US" dirty="0">
                <a:solidFill>
                  <a:srgbClr val="000000"/>
                </a:solidFill>
                <a:latin typeface="+mn-lt"/>
              </a:rPr>
              <a:t>always evaluates parameters to function applications before applying the function.</a:t>
            </a:r>
            <a:r>
              <a:rPr lang="en-US" dirty="0">
                <a:solidFill>
                  <a:srgbClr val="000000"/>
                </a:solidFill>
              </a:rPr>
              <a:t>  </a:t>
            </a:r>
            <a:r>
              <a:rPr lang="en-US" dirty="0">
                <a:solidFill>
                  <a:srgbClr val="000000"/>
                </a:solidFill>
                <a:latin typeface="Courier New" pitchFamily="49" charset="0"/>
              </a:rPr>
              <a:t>QUOTE</a:t>
            </a:r>
            <a:r>
              <a:rPr lang="en-US" dirty="0">
                <a:solidFill>
                  <a:srgbClr val="000000"/>
                </a:solidFill>
              </a:rPr>
              <a:t> </a:t>
            </a:r>
            <a:r>
              <a:rPr lang="en-US" dirty="0">
                <a:solidFill>
                  <a:srgbClr val="000000"/>
                </a:solidFill>
                <a:latin typeface="+mn-lt"/>
              </a:rPr>
              <a:t>is used to avoid parameter evaluation when it is not </a:t>
            </a:r>
            <a:r>
              <a:rPr lang="en-US" dirty="0" smtClean="0">
                <a:solidFill>
                  <a:srgbClr val="000000"/>
                </a:solidFill>
                <a:latin typeface="+mn-lt"/>
              </a:rPr>
              <a:t>appropriate</a:t>
            </a:r>
            <a:endParaRPr lang="en-US" dirty="0">
              <a:solidFill>
                <a:srgbClr val="000000"/>
              </a:solidFill>
              <a:latin typeface="+mn-lt"/>
            </a:endParaRPr>
          </a:p>
          <a:p>
            <a:pPr marL="740664" lvl="1" indent="-283464">
              <a:defRPr/>
            </a:pPr>
            <a:r>
              <a:rPr lang="en-US" dirty="0">
                <a:solidFill>
                  <a:srgbClr val="000000"/>
                </a:solidFill>
                <a:latin typeface="Courier New" pitchFamily="49" charset="0"/>
              </a:rPr>
              <a:t>QUOTE</a:t>
            </a:r>
            <a:r>
              <a:rPr lang="en-US" dirty="0">
                <a:solidFill>
                  <a:srgbClr val="000000"/>
                </a:solidFill>
              </a:rPr>
              <a:t> </a:t>
            </a:r>
            <a:r>
              <a:rPr lang="en-US" dirty="0">
                <a:solidFill>
                  <a:srgbClr val="000000"/>
                </a:solidFill>
                <a:latin typeface="+mn-lt"/>
              </a:rPr>
              <a:t>can be abbreviated with the apostrophe prefix </a:t>
            </a:r>
            <a:r>
              <a:rPr lang="en-US" dirty="0" smtClean="0">
                <a:solidFill>
                  <a:srgbClr val="000000"/>
                </a:solidFill>
                <a:latin typeface="+mn-lt"/>
              </a:rPr>
              <a:t>operator</a:t>
            </a:r>
            <a:endParaRPr lang="en-US" dirty="0">
              <a:solidFill>
                <a:srgbClr val="000000"/>
              </a:solidFill>
              <a:latin typeface="+mn-lt"/>
            </a:endParaRPr>
          </a:p>
        </p:txBody>
      </p:sp>
      <p:graphicFrame>
        <p:nvGraphicFramePr>
          <p:cNvPr id="4" name="Object 3" descr="single quote left parenthesis A B right parenthesis is equivalent to left parenthesis QUOTE left parenthesis A B right parenthesis right parenthesis"/>
          <p:cNvGraphicFramePr>
            <a:graphicFrameLocks noChangeAspect="1"/>
          </p:cNvGraphicFramePr>
          <p:nvPr>
            <p:extLst>
              <p:ext uri="{D42A27DB-BD31-4B8C-83A1-F6EECF244321}">
                <p14:modId xmlns:p14="http://schemas.microsoft.com/office/powerpoint/2010/main" val="127282822"/>
              </p:ext>
            </p:extLst>
          </p:nvPr>
        </p:nvGraphicFramePr>
        <p:xfrm>
          <a:off x="1143982" y="5137913"/>
          <a:ext cx="4479481" cy="439496"/>
        </p:xfrm>
        <a:graphic>
          <a:graphicData uri="http://schemas.openxmlformats.org/presentationml/2006/ole">
            <mc:AlternateContent xmlns:mc="http://schemas.openxmlformats.org/markup-compatibility/2006">
              <mc:Choice xmlns:v="urn:schemas-microsoft-com:vml" Requires="v">
                <p:oleObj spid="_x0000_s39012" name="Equation" r:id="rId3" imgW="3365280" imgH="330120" progId="Equation.DSMT4">
                  <p:embed/>
                </p:oleObj>
              </mc:Choice>
              <mc:Fallback>
                <p:oleObj name="Equation" r:id="rId3" imgW="3365280" imgH="330120" progId="Equation.DSMT4">
                  <p:embed/>
                  <p:pic>
                    <p:nvPicPr>
                      <p:cNvPr id="0" name=""/>
                      <p:cNvPicPr/>
                      <p:nvPr/>
                    </p:nvPicPr>
                    <p:blipFill>
                      <a:blip r:embed="rId4"/>
                      <a:stretch>
                        <a:fillRect/>
                      </a:stretch>
                    </p:blipFill>
                    <p:spPr>
                      <a:xfrm>
                        <a:off x="1143982" y="5137913"/>
                        <a:ext cx="4479481" cy="439496"/>
                      </a:xfrm>
                      <a:prstGeom prst="rect">
                        <a:avLst/>
                      </a:prstGeom>
                    </p:spPr>
                  </p:pic>
                </p:oleObj>
              </mc:Fallback>
            </mc:AlternateContent>
          </a:graphicData>
        </a:graphic>
      </p:graphicFrame>
      <p:sp>
        <p:nvSpPr>
          <p:cNvPr id="2" name="Content Placeholder 4"/>
          <p:cNvSpPr>
            <a:spLocks noGrp="1"/>
          </p:cNvSpPr>
          <p:nvPr>
            <p:ph sz="quarter" idx="14"/>
          </p:nvPr>
        </p:nvSpPr>
        <p:spPr>
          <a:xfrm>
            <a:off x="350397" y="5617165"/>
            <a:ext cx="8229600" cy="474450"/>
          </a:xfrm>
        </p:spPr>
        <p:txBody>
          <a:bodyPr/>
          <a:lstStyle/>
          <a:p>
            <a:r>
              <a:rPr lang="en-US" dirty="0"/>
              <a:t>Recall that </a:t>
            </a:r>
            <a:r>
              <a:rPr lang="en-US" sz="2000" dirty="0">
                <a:latin typeface="Courier New" pitchFamily="49" charset="0"/>
              </a:rPr>
              <a:t>CAR</a:t>
            </a:r>
            <a:r>
              <a:rPr lang="en-US" dirty="0"/>
              <a:t>, </a:t>
            </a:r>
            <a:r>
              <a:rPr lang="en-US" sz="2000" dirty="0">
                <a:latin typeface="Courier New" pitchFamily="49" charset="0"/>
              </a:rPr>
              <a:t>CDR</a:t>
            </a:r>
            <a:r>
              <a:rPr lang="en-US" dirty="0"/>
              <a:t>, and </a:t>
            </a:r>
            <a:r>
              <a:rPr lang="en-US" sz="2000" dirty="0">
                <a:latin typeface="Courier New" pitchFamily="49" charset="0"/>
              </a:rPr>
              <a:t>CONS</a:t>
            </a:r>
            <a:r>
              <a:rPr lang="en-US" dirty="0"/>
              <a:t> were covered in Chapter </a:t>
            </a:r>
            <a:r>
              <a:rPr lang="en-US" dirty="0" smtClean="0"/>
              <a:t>6</a:t>
            </a:r>
            <a:endParaRPr lang="en-US" dirty="0"/>
          </a:p>
        </p:txBody>
      </p:sp>
    </p:spTree>
    <p:extLst>
      <p:ext uri="{BB962C8B-B14F-4D97-AF65-F5344CB8AC3E}">
        <p14:creationId xmlns:p14="http://schemas.microsoft.com/office/powerpoint/2010/main" val="142636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List Functions </a:t>
            </a:r>
            <a:r>
              <a:rPr lang="en-US" altLang="en-US" sz="2000" b="0" dirty="0" smtClean="0"/>
              <a:t>(2 </a:t>
            </a:r>
            <a:r>
              <a:rPr lang="en-US" altLang="en-US" sz="2000" b="0" dirty="0"/>
              <a:t>of 3)</a:t>
            </a:r>
            <a:endParaRPr lang="en-US" dirty="0"/>
          </a:p>
        </p:txBody>
      </p:sp>
      <p:sp>
        <p:nvSpPr>
          <p:cNvPr id="3" name="Content Placeholder 2"/>
          <p:cNvSpPr>
            <a:spLocks noGrp="1"/>
          </p:cNvSpPr>
          <p:nvPr>
            <p:ph type="body" idx="1"/>
          </p:nvPr>
        </p:nvSpPr>
        <p:spPr/>
        <p:txBody>
          <a:bodyPr/>
          <a:lstStyle/>
          <a:p>
            <a:r>
              <a:rPr lang="en-US" altLang="en-US" dirty="0"/>
              <a:t>Examples</a:t>
            </a:r>
            <a:r>
              <a:rPr lang="en-US" altLang="en-US" dirty="0" smtClean="0"/>
              <a:t>:</a:t>
            </a:r>
            <a:endParaRPr lang="en-US" altLang="en-US" dirty="0"/>
          </a:p>
        </p:txBody>
      </p:sp>
      <p:pic>
        <p:nvPicPr>
          <p:cNvPr id="6" name="Picture 3" descr="Computer code. The code has 8 lines. Line 1. left parenthesis C A R single quote left parenthesis left parenthesis A B right parenthesis C D right parenthesis right parenthesis returns left parenthesis A B right parenthesis. Line 2, indented once. left parenthesis C A R single quote A right parenthesis is an error. Line 3, indented once. Left parenthesis C D R single quote left parenthesis left parenthesis A B right parenthesis C D right parenthesis right parenthesis returns left parenthesis C D right parenthesis. Line 4, indented once. left parenthesis C D R single quote A right parenthesis is an error. Line 5, indented once. left parenthesis C D R single quote left parenthesis A right parenthesis right parenthesis returns left parenthesis right parenthesis. Line 6, indented once. left parenthesis CONS single quote left parenthesis right parenthesis single quote left parenthesis A B right parenthesis right parenthesis returns left parenthesis left parenthesis right parenthesis A B right parenthesis. Line 7, indented once. left parenthesis CONS single quote left parenthesis A B right parenthesis single quote left parenthesis C D right parenthesis right parenthesis returns left parenthesis left parenthesis A B right parenthesis C D right parenthesis. Line 8, indented once. left parenthesis CONS single quote A single quote B right parenthesis returns left parenthesis A period N right parenthesis left parenthesis a dotted pair right parenthesis."/>
          <p:cNvPicPr>
            <a:picLocks noChangeAspect="1"/>
          </p:cNvPicPr>
          <p:nvPr/>
        </p:nvPicPr>
        <p:blipFill>
          <a:blip r:embed="rId2"/>
          <a:stretch>
            <a:fillRect/>
          </a:stretch>
        </p:blipFill>
        <p:spPr>
          <a:xfrm>
            <a:off x="869006" y="2240692"/>
            <a:ext cx="6828112" cy="3486105"/>
          </a:xfrm>
          <a:prstGeom prst="rect">
            <a:avLst/>
          </a:prstGeom>
        </p:spPr>
      </p:pic>
    </p:spTree>
    <p:extLst>
      <p:ext uri="{BB962C8B-B14F-4D97-AF65-F5344CB8AC3E}">
        <p14:creationId xmlns:p14="http://schemas.microsoft.com/office/powerpoint/2010/main" val="362292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List Functions </a:t>
            </a:r>
            <a:r>
              <a:rPr lang="en-US" altLang="en-US" sz="2000" b="0" dirty="0" smtClean="0"/>
              <a:t>(3 </a:t>
            </a:r>
            <a:r>
              <a:rPr lang="en-US" altLang="en-US" sz="2000" b="0" dirty="0"/>
              <a:t>of 3)</a:t>
            </a:r>
            <a:endParaRPr lang="en-US" dirty="0"/>
          </a:p>
        </p:txBody>
      </p:sp>
      <p:sp>
        <p:nvSpPr>
          <p:cNvPr id="3" name="Content Placeholder 2"/>
          <p:cNvSpPr>
            <a:spLocks noGrp="1"/>
          </p:cNvSpPr>
          <p:nvPr>
            <p:ph type="body" idx="1"/>
          </p:nvPr>
        </p:nvSpPr>
        <p:spPr>
          <a:xfrm>
            <a:off x="457200" y="1600201"/>
            <a:ext cx="8229600" cy="884582"/>
          </a:xfrm>
        </p:spPr>
        <p:txBody>
          <a:bodyPr/>
          <a:lstStyle/>
          <a:p>
            <a:r>
              <a:rPr lang="en-US" altLang="en-US" dirty="0">
                <a:latin typeface="Courier New" panose="02070309020205020404" pitchFamily="49" charset="0"/>
                <a:cs typeface="Courier New" panose="02070309020205020404" pitchFamily="49" charset="0"/>
              </a:rPr>
              <a:t>LIST</a:t>
            </a:r>
            <a:r>
              <a:rPr lang="en-US" altLang="en-US" dirty="0"/>
              <a:t> is a function for building a list from any number of parameters</a:t>
            </a:r>
          </a:p>
        </p:txBody>
      </p:sp>
      <p:pic>
        <p:nvPicPr>
          <p:cNvPr id="5" name="Picture 3" descr="Computer code reads, left parenthesis LIST single quote apple single quote orange single quote grape right parenthesis, returns, left parenthesis apple orange grape right parenthesis."/>
          <p:cNvPicPr>
            <a:picLocks noChangeAspect="1"/>
          </p:cNvPicPr>
          <p:nvPr/>
        </p:nvPicPr>
        <p:blipFill>
          <a:blip r:embed="rId2"/>
          <a:stretch>
            <a:fillRect/>
          </a:stretch>
        </p:blipFill>
        <p:spPr>
          <a:xfrm>
            <a:off x="1084921" y="2772334"/>
            <a:ext cx="5742930" cy="1085182"/>
          </a:xfrm>
          <a:prstGeom prst="rect">
            <a:avLst/>
          </a:prstGeom>
        </p:spPr>
      </p:pic>
    </p:spTree>
    <p:extLst>
      <p:ext uri="{BB962C8B-B14F-4D97-AF65-F5344CB8AC3E}">
        <p14:creationId xmlns:p14="http://schemas.microsoft.com/office/powerpoint/2010/main" val="198974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Predicate Function</a:t>
            </a:r>
            <a:r>
              <a:rPr lang="en-US" altLang="en-US" smtClean="0"/>
              <a:t>:         </a:t>
            </a:r>
            <a:r>
              <a:rPr lang="en-US" altLang="en-US" smtClean="0"/>
              <a:t>  </a:t>
            </a:r>
            <a:endParaRPr lang="en-US" dirty="0"/>
          </a:p>
        </p:txBody>
      </p:sp>
      <p:graphicFrame>
        <p:nvGraphicFramePr>
          <p:cNvPr id="14" name="Object 2" descr="E Q question mark"/>
          <p:cNvGraphicFramePr>
            <a:graphicFrameLocks noChangeAspect="1"/>
          </p:cNvGraphicFramePr>
          <p:nvPr>
            <p:extLst>
              <p:ext uri="{D42A27DB-BD31-4B8C-83A1-F6EECF244321}">
                <p14:modId xmlns:p14="http://schemas.microsoft.com/office/powerpoint/2010/main" val="1161421593"/>
              </p:ext>
            </p:extLst>
          </p:nvPr>
        </p:nvGraphicFramePr>
        <p:xfrm>
          <a:off x="4289769" y="801931"/>
          <a:ext cx="791958" cy="445477"/>
        </p:xfrm>
        <a:graphic>
          <a:graphicData uri="http://schemas.openxmlformats.org/presentationml/2006/ole">
            <mc:AlternateContent xmlns:mc="http://schemas.openxmlformats.org/markup-compatibility/2006">
              <mc:Choice xmlns:v="urn:schemas-microsoft-com:vml" Requires="v">
                <p:oleObj spid="_x0000_s40318" name="Equation" r:id="rId3" imgW="406080" imgH="228600" progId="Equation.DSMT4">
                  <p:embed/>
                </p:oleObj>
              </mc:Choice>
              <mc:Fallback>
                <p:oleObj name="Equation" r:id="rId3" imgW="406080" imgH="228600" progId="Equation.DSMT4">
                  <p:embed/>
                  <p:pic>
                    <p:nvPicPr>
                      <p:cNvPr id="0" name=""/>
                      <p:cNvPicPr/>
                      <p:nvPr/>
                    </p:nvPicPr>
                    <p:blipFill>
                      <a:blip r:embed="rId4"/>
                      <a:stretch>
                        <a:fillRect/>
                      </a:stretch>
                    </p:blipFill>
                    <p:spPr>
                      <a:xfrm>
                        <a:off x="4289769" y="801931"/>
                        <a:ext cx="791958" cy="445477"/>
                      </a:xfrm>
                      <a:prstGeom prst="rect">
                        <a:avLst/>
                      </a:prstGeom>
                    </p:spPr>
                  </p:pic>
                </p:oleObj>
              </mc:Fallback>
            </mc:AlternateContent>
          </a:graphicData>
        </a:graphic>
      </p:graphicFrame>
      <p:graphicFrame>
        <p:nvGraphicFramePr>
          <p:cNvPr id="15" name="Object 3" descr="E Q question mark"/>
          <p:cNvGraphicFramePr>
            <a:graphicFrameLocks noChangeAspect="1"/>
          </p:cNvGraphicFramePr>
          <p:nvPr>
            <p:extLst>
              <p:ext uri="{D42A27DB-BD31-4B8C-83A1-F6EECF244321}">
                <p14:modId xmlns:p14="http://schemas.microsoft.com/office/powerpoint/2010/main" val="3098765022"/>
              </p:ext>
            </p:extLst>
          </p:nvPr>
        </p:nvGraphicFramePr>
        <p:xfrm>
          <a:off x="533951" y="1763713"/>
          <a:ext cx="795338" cy="304800"/>
        </p:xfrm>
        <a:graphic>
          <a:graphicData uri="http://schemas.openxmlformats.org/presentationml/2006/ole">
            <mc:AlternateContent xmlns:mc="http://schemas.openxmlformats.org/markup-compatibility/2006">
              <mc:Choice xmlns:v="urn:schemas-microsoft-com:vml" Requires="v">
                <p:oleObj spid="_x0000_s40319" name="Equation" r:id="rId5" imgW="596880" imgH="228600" progId="Equation.DSMT4">
                  <p:embed/>
                </p:oleObj>
              </mc:Choice>
              <mc:Fallback>
                <p:oleObj name="Equation" r:id="rId5" imgW="596880" imgH="228600" progId="Equation.DSMT4">
                  <p:embed/>
                  <p:pic>
                    <p:nvPicPr>
                      <p:cNvPr id="14" name="Object 13"/>
                      <p:cNvPicPr/>
                      <p:nvPr/>
                    </p:nvPicPr>
                    <p:blipFill>
                      <a:blip r:embed="rId6"/>
                      <a:stretch>
                        <a:fillRect/>
                      </a:stretch>
                    </p:blipFill>
                    <p:spPr>
                      <a:xfrm>
                        <a:off x="533951" y="1763713"/>
                        <a:ext cx="795338" cy="304800"/>
                      </a:xfrm>
                      <a:prstGeom prst="rect">
                        <a:avLst/>
                      </a:prstGeom>
                    </p:spPr>
                  </p:pic>
                </p:oleObj>
              </mc:Fallback>
            </mc:AlternateContent>
          </a:graphicData>
        </a:graphic>
      </p:graphicFrame>
      <p:sp>
        <p:nvSpPr>
          <p:cNvPr id="7" name="Content Placeholder 4"/>
          <p:cNvSpPr>
            <a:spLocks noGrp="1"/>
          </p:cNvSpPr>
          <p:nvPr>
            <p:ph sz="quarter" idx="13"/>
          </p:nvPr>
        </p:nvSpPr>
        <p:spPr>
          <a:xfrm>
            <a:off x="1329289" y="1601605"/>
            <a:ext cx="7357511" cy="476894"/>
          </a:xfrm>
        </p:spPr>
        <p:txBody>
          <a:bodyPr/>
          <a:lstStyle/>
          <a:p>
            <a:pPr marL="0" indent="0">
              <a:buNone/>
            </a:pPr>
            <a:r>
              <a:rPr lang="en-US" altLang="en-US" dirty="0"/>
              <a:t>takes two expressions as parameters (usually two</a:t>
            </a:r>
            <a:endParaRPr lang="en-US" dirty="0"/>
          </a:p>
        </p:txBody>
      </p:sp>
      <p:sp>
        <p:nvSpPr>
          <p:cNvPr id="8" name="Content Placeholder 5"/>
          <p:cNvSpPr>
            <a:spLocks noGrp="1"/>
          </p:cNvSpPr>
          <p:nvPr>
            <p:ph sz="quarter" idx="14"/>
          </p:nvPr>
        </p:nvSpPr>
        <p:spPr>
          <a:xfrm>
            <a:off x="459728" y="2059888"/>
            <a:ext cx="2710855" cy="474450"/>
          </a:xfrm>
        </p:spPr>
        <p:txBody>
          <a:bodyPr/>
          <a:lstStyle/>
          <a:p>
            <a:pPr marL="228600" indent="0">
              <a:buNone/>
            </a:pPr>
            <a:r>
              <a:rPr lang="en-US" altLang="en-US" dirty="0"/>
              <a:t>atoms); it returns</a:t>
            </a:r>
            <a:endParaRPr lang="en-US" dirty="0"/>
          </a:p>
        </p:txBody>
      </p:sp>
      <p:graphicFrame>
        <p:nvGraphicFramePr>
          <p:cNvPr id="16" name="Object 6" descr="hash T"/>
          <p:cNvGraphicFramePr>
            <a:graphicFrameLocks noChangeAspect="1"/>
          </p:cNvGraphicFramePr>
          <p:nvPr>
            <p:extLst>
              <p:ext uri="{D42A27DB-BD31-4B8C-83A1-F6EECF244321}">
                <p14:modId xmlns:p14="http://schemas.microsoft.com/office/powerpoint/2010/main" val="2763923254"/>
              </p:ext>
            </p:extLst>
          </p:nvPr>
        </p:nvGraphicFramePr>
        <p:xfrm>
          <a:off x="3084106" y="2212012"/>
          <a:ext cx="371881" cy="270459"/>
        </p:xfrm>
        <a:graphic>
          <a:graphicData uri="http://schemas.openxmlformats.org/presentationml/2006/ole">
            <mc:AlternateContent xmlns:mc="http://schemas.openxmlformats.org/markup-compatibility/2006">
              <mc:Choice xmlns:v="urn:schemas-microsoft-com:vml" Requires="v">
                <p:oleObj spid="_x0000_s40320" name="Equation" r:id="rId7" imgW="279360" imgH="203040" progId="Equation.DSMT4">
                  <p:embed/>
                </p:oleObj>
              </mc:Choice>
              <mc:Fallback>
                <p:oleObj name="Equation" r:id="rId7" imgW="279360" imgH="203040" progId="Equation.DSMT4">
                  <p:embed/>
                  <p:pic>
                    <p:nvPicPr>
                      <p:cNvPr id="0" name=""/>
                      <p:cNvPicPr/>
                      <p:nvPr/>
                    </p:nvPicPr>
                    <p:blipFill>
                      <a:blip r:embed="rId8"/>
                      <a:stretch>
                        <a:fillRect/>
                      </a:stretch>
                    </p:blipFill>
                    <p:spPr>
                      <a:xfrm>
                        <a:off x="3084106" y="2212012"/>
                        <a:ext cx="371881" cy="270459"/>
                      </a:xfrm>
                      <a:prstGeom prst="rect">
                        <a:avLst/>
                      </a:prstGeom>
                    </p:spPr>
                  </p:pic>
                </p:oleObj>
              </mc:Fallback>
            </mc:AlternateContent>
          </a:graphicData>
        </a:graphic>
      </p:graphicFrame>
      <p:sp>
        <p:nvSpPr>
          <p:cNvPr id="9" name="Content Placeholder 7"/>
          <p:cNvSpPr>
            <a:spLocks noGrp="1"/>
          </p:cNvSpPr>
          <p:nvPr>
            <p:ph sz="quarter" idx="15"/>
          </p:nvPr>
        </p:nvSpPr>
        <p:spPr>
          <a:xfrm>
            <a:off x="3455987" y="2078432"/>
            <a:ext cx="5230813" cy="481834"/>
          </a:xfrm>
        </p:spPr>
        <p:txBody>
          <a:bodyPr/>
          <a:lstStyle/>
          <a:p>
            <a:pPr marL="0" indent="0">
              <a:buNone/>
            </a:pPr>
            <a:r>
              <a:rPr lang="en-US" altLang="en-US" dirty="0"/>
              <a:t>if both parameters have the same</a:t>
            </a:r>
            <a:endParaRPr lang="en-US" dirty="0"/>
          </a:p>
        </p:txBody>
      </p:sp>
      <p:sp>
        <p:nvSpPr>
          <p:cNvPr id="10" name="Content Placeholder 8"/>
          <p:cNvSpPr>
            <a:spLocks noGrp="1"/>
          </p:cNvSpPr>
          <p:nvPr>
            <p:ph sz="quarter" idx="16"/>
          </p:nvPr>
        </p:nvSpPr>
        <p:spPr>
          <a:xfrm>
            <a:off x="459728" y="2472344"/>
            <a:ext cx="3644938" cy="559016"/>
          </a:xfrm>
        </p:spPr>
        <p:txBody>
          <a:bodyPr/>
          <a:lstStyle/>
          <a:p>
            <a:pPr marL="0" indent="228600">
              <a:buNone/>
            </a:pPr>
            <a:r>
              <a:rPr lang="en-US" altLang="en-US" dirty="0"/>
              <a:t>pointer value; otherwise</a:t>
            </a:r>
            <a:endParaRPr lang="en-US" dirty="0"/>
          </a:p>
        </p:txBody>
      </p:sp>
      <p:graphicFrame>
        <p:nvGraphicFramePr>
          <p:cNvPr id="17" name="Object 9" descr="hash F"/>
          <p:cNvGraphicFramePr>
            <a:graphicFrameLocks noChangeAspect="1"/>
          </p:cNvGraphicFramePr>
          <p:nvPr>
            <p:extLst>
              <p:ext uri="{D42A27DB-BD31-4B8C-83A1-F6EECF244321}">
                <p14:modId xmlns:p14="http://schemas.microsoft.com/office/powerpoint/2010/main" val="3607404267"/>
              </p:ext>
            </p:extLst>
          </p:nvPr>
        </p:nvGraphicFramePr>
        <p:xfrm>
          <a:off x="4104666" y="2602548"/>
          <a:ext cx="370205" cy="298608"/>
        </p:xfrm>
        <a:graphic>
          <a:graphicData uri="http://schemas.openxmlformats.org/presentationml/2006/ole">
            <mc:AlternateContent xmlns:mc="http://schemas.openxmlformats.org/markup-compatibility/2006">
              <mc:Choice xmlns:v="urn:schemas-microsoft-com:vml" Requires="v">
                <p:oleObj spid="_x0000_s40321" name="Equation" r:id="rId9" imgW="253800" imgH="203040" progId="Equation.DSMT4">
                  <p:embed/>
                </p:oleObj>
              </mc:Choice>
              <mc:Fallback>
                <p:oleObj name="Equation" r:id="rId9" imgW="253800" imgH="203040" progId="Equation.DSMT4">
                  <p:embed/>
                  <p:pic>
                    <p:nvPicPr>
                      <p:cNvPr id="16" name="Object 15"/>
                      <p:cNvPicPr/>
                      <p:nvPr/>
                    </p:nvPicPr>
                    <p:blipFill>
                      <a:blip r:embed="rId10"/>
                      <a:stretch>
                        <a:fillRect/>
                      </a:stretch>
                    </p:blipFill>
                    <p:spPr>
                      <a:xfrm>
                        <a:off x="4104666" y="2602548"/>
                        <a:ext cx="370205" cy="298608"/>
                      </a:xfrm>
                      <a:prstGeom prst="rect">
                        <a:avLst/>
                      </a:prstGeom>
                    </p:spPr>
                  </p:pic>
                </p:oleObj>
              </mc:Fallback>
            </mc:AlternateContent>
          </a:graphicData>
        </a:graphic>
      </p:graphicFrame>
      <p:pic>
        <p:nvPicPr>
          <p:cNvPr id="18" name="Picture 10" descr="Computer code. The code has 5 lines. Line 1. left parenthesis E Q question mark single quote A single quote A right parenthesis yields hast T. Line 2. left parenthesis E Q question mark single quote A single quote B right parenthesis yields hash F. Line 3. left parenthesis E Q question mark single quote A single quote left parenthesis A B right parenthesis right parenthesis yields has F. Line 4. left parenthesis E Q question mark single quote left parenthesis A B right parenthesis single quote left parenthesis A B right parenthesis right parenthesis yields hash T or hash F. Line 5. left parenthesis E Q question mark 3.4 left parenthesis + 3 0.4 right parenthesis right parenthesis right parenthesis yields hast T or hash F."/>
          <p:cNvPicPr>
            <a:picLocks noChangeAspect="1"/>
          </p:cNvPicPr>
          <p:nvPr/>
        </p:nvPicPr>
        <p:blipFill>
          <a:blip r:embed="rId11"/>
          <a:stretch>
            <a:fillRect/>
          </a:stretch>
        </p:blipFill>
        <p:spPr>
          <a:xfrm>
            <a:off x="829999" y="3228207"/>
            <a:ext cx="5761219" cy="2487384"/>
          </a:xfrm>
          <a:prstGeom prst="rect">
            <a:avLst/>
          </a:prstGeom>
        </p:spPr>
      </p:pic>
    </p:spTree>
    <p:extLst>
      <p:ext uri="{BB962C8B-B14F-4D97-AF65-F5344CB8AC3E}">
        <p14:creationId xmlns:p14="http://schemas.microsoft.com/office/powerpoint/2010/main" val="1787853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Predicate Function</a:t>
            </a:r>
            <a:r>
              <a:rPr lang="en-US" altLang="en-US" dirty="0" smtClean="0"/>
              <a:t>:          </a:t>
            </a:r>
            <a:endParaRPr lang="en-US" dirty="0"/>
          </a:p>
        </p:txBody>
      </p:sp>
      <p:graphicFrame>
        <p:nvGraphicFramePr>
          <p:cNvPr id="14" name="Object 2" descr="E Q V question mark"/>
          <p:cNvGraphicFramePr>
            <a:graphicFrameLocks noChangeAspect="1"/>
          </p:cNvGraphicFramePr>
          <p:nvPr>
            <p:extLst>
              <p:ext uri="{D42A27DB-BD31-4B8C-83A1-F6EECF244321}">
                <p14:modId xmlns:p14="http://schemas.microsoft.com/office/powerpoint/2010/main" val="4284153553"/>
              </p:ext>
            </p:extLst>
          </p:nvPr>
        </p:nvGraphicFramePr>
        <p:xfrm>
          <a:off x="4250012" y="801688"/>
          <a:ext cx="1063625" cy="446087"/>
        </p:xfrm>
        <a:graphic>
          <a:graphicData uri="http://schemas.openxmlformats.org/presentationml/2006/ole">
            <mc:AlternateContent xmlns:mc="http://schemas.openxmlformats.org/markup-compatibility/2006">
              <mc:Choice xmlns:v="urn:schemas-microsoft-com:vml" Requires="v">
                <p:oleObj spid="_x0000_s41244" name="Equation" r:id="rId3" imgW="545760" imgH="228600" progId="Equation.DSMT4">
                  <p:embed/>
                </p:oleObj>
              </mc:Choice>
              <mc:Fallback>
                <p:oleObj name="Equation" r:id="rId3" imgW="545760" imgH="228600" progId="Equation.DSMT4">
                  <p:embed/>
                  <p:pic>
                    <p:nvPicPr>
                      <p:cNvPr id="14" name="Object 2"/>
                      <p:cNvPicPr/>
                      <p:nvPr/>
                    </p:nvPicPr>
                    <p:blipFill>
                      <a:blip r:embed="rId4"/>
                      <a:stretch>
                        <a:fillRect/>
                      </a:stretch>
                    </p:blipFill>
                    <p:spPr>
                      <a:xfrm>
                        <a:off x="4250012" y="801688"/>
                        <a:ext cx="1063625" cy="446087"/>
                      </a:xfrm>
                      <a:prstGeom prst="rect">
                        <a:avLst/>
                      </a:prstGeom>
                    </p:spPr>
                  </p:pic>
                </p:oleObj>
              </mc:Fallback>
            </mc:AlternateContent>
          </a:graphicData>
        </a:graphic>
      </p:graphicFrame>
      <p:graphicFrame>
        <p:nvGraphicFramePr>
          <p:cNvPr id="15" name="Object 3" descr="E Q V question mark"/>
          <p:cNvGraphicFramePr>
            <a:graphicFrameLocks noChangeAspect="1"/>
          </p:cNvGraphicFramePr>
          <p:nvPr>
            <p:extLst>
              <p:ext uri="{D42A27DB-BD31-4B8C-83A1-F6EECF244321}">
                <p14:modId xmlns:p14="http://schemas.microsoft.com/office/powerpoint/2010/main" val="667668284"/>
              </p:ext>
            </p:extLst>
          </p:nvPr>
        </p:nvGraphicFramePr>
        <p:xfrm>
          <a:off x="486245" y="1786003"/>
          <a:ext cx="981075" cy="304800"/>
        </p:xfrm>
        <a:graphic>
          <a:graphicData uri="http://schemas.openxmlformats.org/presentationml/2006/ole">
            <mc:AlternateContent xmlns:mc="http://schemas.openxmlformats.org/markup-compatibility/2006">
              <mc:Choice xmlns:v="urn:schemas-microsoft-com:vml" Requires="v">
                <p:oleObj spid="_x0000_s41245" name="Equation" r:id="rId5" imgW="736560" imgH="228600" progId="Equation.DSMT4">
                  <p:embed/>
                </p:oleObj>
              </mc:Choice>
              <mc:Fallback>
                <p:oleObj name="Equation" r:id="rId5" imgW="736560" imgH="228600" progId="Equation.DSMT4">
                  <p:embed/>
                  <p:pic>
                    <p:nvPicPr>
                      <p:cNvPr id="15" name="Object 3"/>
                      <p:cNvPicPr/>
                      <p:nvPr/>
                    </p:nvPicPr>
                    <p:blipFill>
                      <a:blip r:embed="rId6"/>
                      <a:stretch>
                        <a:fillRect/>
                      </a:stretch>
                    </p:blipFill>
                    <p:spPr>
                      <a:xfrm>
                        <a:off x="486245" y="1786003"/>
                        <a:ext cx="981075" cy="304800"/>
                      </a:xfrm>
                      <a:prstGeom prst="rect">
                        <a:avLst/>
                      </a:prstGeom>
                    </p:spPr>
                  </p:pic>
                </p:oleObj>
              </mc:Fallback>
            </mc:AlternateContent>
          </a:graphicData>
        </a:graphic>
      </p:graphicFrame>
      <p:sp>
        <p:nvSpPr>
          <p:cNvPr id="4" name="Content Placeholder 4"/>
          <p:cNvSpPr>
            <a:spLocks noGrp="1"/>
          </p:cNvSpPr>
          <p:nvPr>
            <p:ph sz="quarter" idx="15"/>
          </p:nvPr>
        </p:nvSpPr>
        <p:spPr>
          <a:xfrm>
            <a:off x="1467320" y="1625059"/>
            <a:ext cx="1010120" cy="464674"/>
          </a:xfrm>
        </p:spPr>
        <p:txBody>
          <a:bodyPr/>
          <a:lstStyle/>
          <a:p>
            <a:pPr marL="0" indent="0">
              <a:buNone/>
            </a:pPr>
            <a:r>
              <a:rPr lang="en-US" altLang="en-US" dirty="0"/>
              <a:t>is like</a:t>
            </a:r>
            <a:endParaRPr lang="en-US" dirty="0"/>
          </a:p>
        </p:txBody>
      </p:sp>
      <p:graphicFrame>
        <p:nvGraphicFramePr>
          <p:cNvPr id="16" name="Object 5" descr="E Q question mark"/>
          <p:cNvGraphicFramePr>
            <a:graphicFrameLocks noChangeAspect="1"/>
          </p:cNvGraphicFramePr>
          <p:nvPr>
            <p:extLst>
              <p:ext uri="{D42A27DB-BD31-4B8C-83A1-F6EECF244321}">
                <p14:modId xmlns:p14="http://schemas.microsoft.com/office/powerpoint/2010/main" val="3367250004"/>
              </p:ext>
            </p:extLst>
          </p:nvPr>
        </p:nvGraphicFramePr>
        <p:xfrm>
          <a:off x="2418578" y="1786003"/>
          <a:ext cx="541338" cy="306388"/>
        </p:xfrm>
        <a:graphic>
          <a:graphicData uri="http://schemas.openxmlformats.org/presentationml/2006/ole">
            <mc:AlternateContent xmlns:mc="http://schemas.openxmlformats.org/markup-compatibility/2006">
              <mc:Choice xmlns:v="urn:schemas-microsoft-com:vml" Requires="v">
                <p:oleObj spid="_x0000_s41246" name="Equation" r:id="rId7" imgW="406080" imgH="228600" progId="Equation.DSMT4">
                  <p:embed/>
                </p:oleObj>
              </mc:Choice>
              <mc:Fallback>
                <p:oleObj name="Equation" r:id="rId7" imgW="406080" imgH="228600" progId="Equation.DSMT4">
                  <p:embed/>
                  <p:pic>
                    <p:nvPicPr>
                      <p:cNvPr id="16" name="Object 6"/>
                      <p:cNvPicPr/>
                      <p:nvPr/>
                    </p:nvPicPr>
                    <p:blipFill>
                      <a:blip r:embed="rId8"/>
                      <a:stretch>
                        <a:fillRect/>
                      </a:stretch>
                    </p:blipFill>
                    <p:spPr>
                      <a:xfrm>
                        <a:off x="2418578" y="1786003"/>
                        <a:ext cx="541338" cy="306388"/>
                      </a:xfrm>
                      <a:prstGeom prst="rect">
                        <a:avLst/>
                      </a:prstGeom>
                    </p:spPr>
                  </p:pic>
                </p:oleObj>
              </mc:Fallback>
            </mc:AlternateContent>
          </a:graphicData>
        </a:graphic>
      </p:graphicFrame>
      <p:sp>
        <p:nvSpPr>
          <p:cNvPr id="3" name="Content Placeholder 6"/>
          <p:cNvSpPr>
            <a:spLocks noGrp="1"/>
          </p:cNvSpPr>
          <p:nvPr>
            <p:ph sz="quarter" idx="14"/>
          </p:nvPr>
        </p:nvSpPr>
        <p:spPr>
          <a:xfrm>
            <a:off x="2835180" y="1620171"/>
            <a:ext cx="5880665" cy="474450"/>
          </a:xfrm>
        </p:spPr>
        <p:txBody>
          <a:bodyPr/>
          <a:lstStyle/>
          <a:p>
            <a:pPr marL="0" indent="0">
              <a:buNone/>
            </a:pPr>
            <a:r>
              <a:rPr lang="en-US" altLang="en-US" dirty="0"/>
              <a:t>, except that it works for both </a:t>
            </a:r>
            <a:r>
              <a:rPr lang="en-US" altLang="en-US" dirty="0" smtClean="0"/>
              <a:t>symbolic</a:t>
            </a:r>
            <a:endParaRPr lang="en-US" dirty="0"/>
          </a:p>
        </p:txBody>
      </p:sp>
      <p:sp>
        <p:nvSpPr>
          <p:cNvPr id="2" name="Content Placeholder 7"/>
          <p:cNvSpPr>
            <a:spLocks noGrp="1"/>
          </p:cNvSpPr>
          <p:nvPr>
            <p:ph sz="quarter" idx="13"/>
          </p:nvPr>
        </p:nvSpPr>
        <p:spPr>
          <a:xfrm>
            <a:off x="457200" y="2086192"/>
            <a:ext cx="8229600" cy="476894"/>
          </a:xfrm>
        </p:spPr>
        <p:txBody>
          <a:bodyPr/>
          <a:lstStyle/>
          <a:p>
            <a:pPr marL="228600" indent="0">
              <a:buNone/>
            </a:pPr>
            <a:r>
              <a:rPr lang="en-US" dirty="0" smtClean="0"/>
              <a:t>and </a:t>
            </a:r>
            <a:r>
              <a:rPr lang="en-US" altLang="en-US" dirty="0"/>
              <a:t>numeric atoms; it is a value comparison, not a pointer </a:t>
            </a:r>
            <a:endParaRPr lang="en-US" dirty="0"/>
          </a:p>
        </p:txBody>
      </p:sp>
      <p:sp>
        <p:nvSpPr>
          <p:cNvPr id="5" name="Content Placeholder 8"/>
          <p:cNvSpPr>
            <a:spLocks noGrp="1"/>
          </p:cNvSpPr>
          <p:nvPr>
            <p:ph sz="quarter" idx="16"/>
          </p:nvPr>
        </p:nvSpPr>
        <p:spPr>
          <a:xfrm>
            <a:off x="486245" y="2511471"/>
            <a:ext cx="8229600" cy="521026"/>
          </a:xfrm>
        </p:spPr>
        <p:txBody>
          <a:bodyPr/>
          <a:lstStyle/>
          <a:p>
            <a:pPr marL="168275" indent="0">
              <a:buNone/>
            </a:pPr>
            <a:r>
              <a:rPr lang="en-US" altLang="en-US" dirty="0" smtClean="0"/>
              <a:t>comparison</a:t>
            </a:r>
            <a:endParaRPr lang="en-US" altLang="en-US" dirty="0"/>
          </a:p>
        </p:txBody>
      </p:sp>
      <p:pic>
        <p:nvPicPr>
          <p:cNvPr id="19" name="Picture 9" descr="Computer code. The code has 4 lines. Line 1. left parenthesis E Q V question mark 3 3 right parenthesis yields hash T. Line 2. left parenthesis E Q V question mark single quote A 3 right parenthesis yields hash F. Line 3. left parenthesis E Q V 3.4 left parenthesis + 3 0.4 right parenthesis right parenthesis yields hash T. Line 4. left parenthesis E Q V question mark 3.0 3 right parenthesis yields hash f, floats and integers are different."/>
          <p:cNvPicPr>
            <a:picLocks noChangeAspect="1"/>
          </p:cNvPicPr>
          <p:nvPr/>
        </p:nvPicPr>
        <p:blipFill>
          <a:blip r:embed="rId9"/>
          <a:stretch>
            <a:fillRect/>
          </a:stretch>
        </p:blipFill>
        <p:spPr>
          <a:xfrm>
            <a:off x="708984" y="3336628"/>
            <a:ext cx="7975871" cy="1536728"/>
          </a:xfrm>
          <a:prstGeom prst="rect">
            <a:avLst/>
          </a:prstGeom>
        </p:spPr>
      </p:pic>
    </p:spTree>
    <p:extLst>
      <p:ext uri="{BB962C8B-B14F-4D97-AF65-F5344CB8AC3E}">
        <p14:creationId xmlns:p14="http://schemas.microsoft.com/office/powerpoint/2010/main" val="34801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sz="3600" dirty="0"/>
              <a:t>Predicate Functions</a:t>
            </a:r>
            <a:r>
              <a:rPr lang="en-US" altLang="en-US" sz="3600" dirty="0" smtClean="0"/>
              <a:t>:                          </a:t>
            </a:r>
            <a:endParaRPr lang="en-US" dirty="0"/>
          </a:p>
        </p:txBody>
      </p:sp>
      <p:graphicFrame>
        <p:nvGraphicFramePr>
          <p:cNvPr id="14" name="Object 2" descr="LIST question mark and NULL question mark"/>
          <p:cNvGraphicFramePr>
            <a:graphicFrameLocks noChangeAspect="1"/>
          </p:cNvGraphicFramePr>
          <p:nvPr>
            <p:extLst>
              <p:ext uri="{D42A27DB-BD31-4B8C-83A1-F6EECF244321}">
                <p14:modId xmlns:p14="http://schemas.microsoft.com/office/powerpoint/2010/main" val="2526238430"/>
              </p:ext>
            </p:extLst>
          </p:nvPr>
        </p:nvGraphicFramePr>
        <p:xfrm>
          <a:off x="4669739" y="811246"/>
          <a:ext cx="2834852" cy="382480"/>
        </p:xfrm>
        <a:graphic>
          <a:graphicData uri="http://schemas.openxmlformats.org/presentationml/2006/ole">
            <mc:AlternateContent xmlns:mc="http://schemas.openxmlformats.org/markup-compatibility/2006">
              <mc:Choice xmlns:v="urn:schemas-microsoft-com:vml" Requires="v">
                <p:oleObj spid="_x0000_s42812" name="Equation" r:id="rId3" imgW="1600200" imgH="215640" progId="Equation.DSMT4">
                  <p:embed/>
                </p:oleObj>
              </mc:Choice>
              <mc:Fallback>
                <p:oleObj name="Equation" r:id="rId3" imgW="1600200" imgH="215640" progId="Equation.DSMT4">
                  <p:embed/>
                  <p:pic>
                    <p:nvPicPr>
                      <p:cNvPr id="0" name=""/>
                      <p:cNvPicPr/>
                      <p:nvPr/>
                    </p:nvPicPr>
                    <p:blipFill>
                      <a:blip r:embed="rId4"/>
                      <a:stretch>
                        <a:fillRect/>
                      </a:stretch>
                    </p:blipFill>
                    <p:spPr>
                      <a:xfrm>
                        <a:off x="4669739" y="811246"/>
                        <a:ext cx="2834852" cy="382480"/>
                      </a:xfrm>
                      <a:prstGeom prst="rect">
                        <a:avLst/>
                      </a:prstGeom>
                    </p:spPr>
                  </p:pic>
                </p:oleObj>
              </mc:Fallback>
            </mc:AlternateContent>
          </a:graphicData>
        </a:graphic>
      </p:graphicFrame>
      <p:graphicFrame>
        <p:nvGraphicFramePr>
          <p:cNvPr id="15" name="Object 3" descr="LIST question mark"/>
          <p:cNvGraphicFramePr>
            <a:graphicFrameLocks noChangeAspect="1"/>
          </p:cNvGraphicFramePr>
          <p:nvPr>
            <p:extLst>
              <p:ext uri="{D42A27DB-BD31-4B8C-83A1-F6EECF244321}">
                <p14:modId xmlns:p14="http://schemas.microsoft.com/office/powerpoint/2010/main" val="2432540455"/>
              </p:ext>
            </p:extLst>
          </p:nvPr>
        </p:nvGraphicFramePr>
        <p:xfrm>
          <a:off x="589123" y="1717873"/>
          <a:ext cx="997318" cy="270459"/>
        </p:xfrm>
        <a:graphic>
          <a:graphicData uri="http://schemas.openxmlformats.org/presentationml/2006/ole">
            <mc:AlternateContent xmlns:mc="http://schemas.openxmlformats.org/markup-compatibility/2006">
              <mc:Choice xmlns:v="urn:schemas-microsoft-com:vml" Requires="v">
                <p:oleObj spid="_x0000_s42813" name="Equation" r:id="rId5" imgW="749160" imgH="203040" progId="Equation.DSMT4">
                  <p:embed/>
                </p:oleObj>
              </mc:Choice>
              <mc:Fallback>
                <p:oleObj name="Equation" r:id="rId5" imgW="749160" imgH="203040" progId="Equation.DSMT4">
                  <p:embed/>
                  <p:pic>
                    <p:nvPicPr>
                      <p:cNvPr id="0" name=""/>
                      <p:cNvPicPr/>
                      <p:nvPr/>
                    </p:nvPicPr>
                    <p:blipFill>
                      <a:blip r:embed="rId6"/>
                      <a:stretch>
                        <a:fillRect/>
                      </a:stretch>
                    </p:blipFill>
                    <p:spPr>
                      <a:xfrm>
                        <a:off x="589123" y="1717873"/>
                        <a:ext cx="997318" cy="270459"/>
                      </a:xfrm>
                      <a:prstGeom prst="rect">
                        <a:avLst/>
                      </a:prstGeom>
                    </p:spPr>
                  </p:pic>
                </p:oleObj>
              </mc:Fallback>
            </mc:AlternateContent>
          </a:graphicData>
        </a:graphic>
      </p:graphicFrame>
      <p:sp>
        <p:nvSpPr>
          <p:cNvPr id="7" name="Content Placeholder 4"/>
          <p:cNvSpPr>
            <a:spLocks noGrp="1"/>
          </p:cNvSpPr>
          <p:nvPr>
            <p:ph sz="quarter" idx="13"/>
          </p:nvPr>
        </p:nvSpPr>
        <p:spPr>
          <a:xfrm>
            <a:off x="1586441" y="1550056"/>
            <a:ext cx="4422913" cy="476894"/>
          </a:xfrm>
        </p:spPr>
        <p:txBody>
          <a:bodyPr/>
          <a:lstStyle/>
          <a:p>
            <a:pPr marL="0" indent="0">
              <a:buNone/>
            </a:pPr>
            <a:r>
              <a:rPr lang="en-US" altLang="en-US" dirty="0"/>
              <a:t>takes one parameter; it returns</a:t>
            </a:r>
            <a:endParaRPr lang="en-US" dirty="0"/>
          </a:p>
        </p:txBody>
      </p:sp>
      <p:graphicFrame>
        <p:nvGraphicFramePr>
          <p:cNvPr id="16" name="Object 5" descr="hash T"/>
          <p:cNvGraphicFramePr>
            <a:graphicFrameLocks noChangeAspect="1"/>
          </p:cNvGraphicFramePr>
          <p:nvPr>
            <p:extLst>
              <p:ext uri="{D42A27DB-BD31-4B8C-83A1-F6EECF244321}">
                <p14:modId xmlns:p14="http://schemas.microsoft.com/office/powerpoint/2010/main" val="1031458608"/>
              </p:ext>
            </p:extLst>
          </p:nvPr>
        </p:nvGraphicFramePr>
        <p:xfrm>
          <a:off x="5882630" y="1690549"/>
          <a:ext cx="409069" cy="297505"/>
        </p:xfrm>
        <a:graphic>
          <a:graphicData uri="http://schemas.openxmlformats.org/presentationml/2006/ole">
            <mc:AlternateContent xmlns:mc="http://schemas.openxmlformats.org/markup-compatibility/2006">
              <mc:Choice xmlns:v="urn:schemas-microsoft-com:vml" Requires="v">
                <p:oleObj spid="_x0000_s42814" name="Equation" r:id="rId7" imgW="279360" imgH="203040" progId="Equation.DSMT4">
                  <p:embed/>
                </p:oleObj>
              </mc:Choice>
              <mc:Fallback>
                <p:oleObj name="Equation" r:id="rId7" imgW="279360" imgH="203040" progId="Equation.DSMT4">
                  <p:embed/>
                  <p:pic>
                    <p:nvPicPr>
                      <p:cNvPr id="0" name=""/>
                      <p:cNvPicPr/>
                      <p:nvPr/>
                    </p:nvPicPr>
                    <p:blipFill>
                      <a:blip r:embed="rId8"/>
                      <a:stretch>
                        <a:fillRect/>
                      </a:stretch>
                    </p:blipFill>
                    <p:spPr>
                      <a:xfrm>
                        <a:off x="5882630" y="1690549"/>
                        <a:ext cx="409069" cy="297505"/>
                      </a:xfrm>
                      <a:prstGeom prst="rect">
                        <a:avLst/>
                      </a:prstGeom>
                    </p:spPr>
                  </p:pic>
                </p:oleObj>
              </mc:Fallback>
            </mc:AlternateContent>
          </a:graphicData>
        </a:graphic>
      </p:graphicFrame>
      <p:sp>
        <p:nvSpPr>
          <p:cNvPr id="8" name="Content Placeholder 6"/>
          <p:cNvSpPr>
            <a:spLocks noGrp="1"/>
          </p:cNvSpPr>
          <p:nvPr>
            <p:ph sz="quarter" idx="14"/>
          </p:nvPr>
        </p:nvSpPr>
        <p:spPr>
          <a:xfrm>
            <a:off x="6244302" y="1566272"/>
            <a:ext cx="2442498" cy="474450"/>
          </a:xfrm>
        </p:spPr>
        <p:txBody>
          <a:bodyPr/>
          <a:lstStyle/>
          <a:p>
            <a:pPr marL="0" indent="0">
              <a:buNone/>
            </a:pPr>
            <a:r>
              <a:rPr lang="en-US" altLang="en-US" dirty="0"/>
              <a:t>if the parameter</a:t>
            </a:r>
            <a:endParaRPr lang="en-US" dirty="0"/>
          </a:p>
        </p:txBody>
      </p:sp>
      <p:sp>
        <p:nvSpPr>
          <p:cNvPr id="9" name="Content Placeholder 7"/>
          <p:cNvSpPr>
            <a:spLocks noGrp="1"/>
          </p:cNvSpPr>
          <p:nvPr>
            <p:ph sz="quarter" idx="15"/>
          </p:nvPr>
        </p:nvSpPr>
        <p:spPr>
          <a:xfrm>
            <a:off x="589123" y="2039143"/>
            <a:ext cx="2859755" cy="469936"/>
          </a:xfrm>
        </p:spPr>
        <p:txBody>
          <a:bodyPr/>
          <a:lstStyle/>
          <a:p>
            <a:pPr marL="0" indent="168275">
              <a:buNone/>
            </a:pPr>
            <a:r>
              <a:rPr lang="en-US" altLang="en-US" dirty="0"/>
              <a:t>is a list; otherwise</a:t>
            </a:r>
            <a:endParaRPr lang="en-US" dirty="0"/>
          </a:p>
        </p:txBody>
      </p:sp>
      <p:graphicFrame>
        <p:nvGraphicFramePr>
          <p:cNvPr id="17" name="Object 8" descr="hash F"/>
          <p:cNvGraphicFramePr>
            <a:graphicFrameLocks noChangeAspect="1"/>
          </p:cNvGraphicFramePr>
          <p:nvPr>
            <p:extLst>
              <p:ext uri="{D42A27DB-BD31-4B8C-83A1-F6EECF244321}">
                <p14:modId xmlns:p14="http://schemas.microsoft.com/office/powerpoint/2010/main" val="649184950"/>
              </p:ext>
            </p:extLst>
          </p:nvPr>
        </p:nvGraphicFramePr>
        <p:xfrm>
          <a:off x="3317093" y="2144764"/>
          <a:ext cx="371475" cy="298450"/>
        </p:xfrm>
        <a:graphic>
          <a:graphicData uri="http://schemas.openxmlformats.org/presentationml/2006/ole">
            <mc:AlternateContent xmlns:mc="http://schemas.openxmlformats.org/markup-compatibility/2006">
              <mc:Choice xmlns:v="urn:schemas-microsoft-com:vml" Requires="v">
                <p:oleObj spid="_x0000_s42815" name="Equation" r:id="rId9" imgW="253800" imgH="203040" progId="Equation.DSMT4">
                  <p:embed/>
                </p:oleObj>
              </mc:Choice>
              <mc:Fallback>
                <p:oleObj name="Equation" r:id="rId9" imgW="253800" imgH="203040" progId="Equation.DSMT4">
                  <p:embed/>
                  <p:pic>
                    <p:nvPicPr>
                      <p:cNvPr id="16" name="Object 15"/>
                      <p:cNvPicPr/>
                      <p:nvPr/>
                    </p:nvPicPr>
                    <p:blipFill>
                      <a:blip r:embed="rId10"/>
                      <a:stretch>
                        <a:fillRect/>
                      </a:stretch>
                    </p:blipFill>
                    <p:spPr>
                      <a:xfrm>
                        <a:off x="3317093" y="2144764"/>
                        <a:ext cx="371475" cy="298450"/>
                      </a:xfrm>
                      <a:prstGeom prst="rect">
                        <a:avLst/>
                      </a:prstGeom>
                    </p:spPr>
                  </p:pic>
                </p:oleObj>
              </mc:Fallback>
            </mc:AlternateContent>
          </a:graphicData>
        </a:graphic>
      </p:graphicFrame>
      <p:graphicFrame>
        <p:nvGraphicFramePr>
          <p:cNvPr id="18" name="Object 9" descr="left parenthesis LIST question mark left parenthesis right parenthesis right parenthesis yields hash T"/>
          <p:cNvGraphicFramePr>
            <a:graphicFrameLocks noChangeAspect="1"/>
          </p:cNvGraphicFramePr>
          <p:nvPr>
            <p:extLst>
              <p:ext uri="{D42A27DB-BD31-4B8C-83A1-F6EECF244321}">
                <p14:modId xmlns:p14="http://schemas.microsoft.com/office/powerpoint/2010/main" val="1512612456"/>
              </p:ext>
            </p:extLst>
          </p:nvPr>
        </p:nvGraphicFramePr>
        <p:xfrm>
          <a:off x="1217328" y="2708969"/>
          <a:ext cx="3288010" cy="371881"/>
        </p:xfrm>
        <a:graphic>
          <a:graphicData uri="http://schemas.openxmlformats.org/presentationml/2006/ole">
            <mc:AlternateContent xmlns:mc="http://schemas.openxmlformats.org/markup-compatibility/2006">
              <mc:Choice xmlns:v="urn:schemas-microsoft-com:vml" Requires="v">
                <p:oleObj spid="_x0000_s42816" name="Equation" r:id="rId11" imgW="1904760" imgH="253800" progId="Equation.DSMT4">
                  <p:embed/>
                </p:oleObj>
              </mc:Choice>
              <mc:Fallback>
                <p:oleObj name="Equation" r:id="rId11" imgW="1904760" imgH="253800" progId="Equation.DSMT4">
                  <p:embed/>
                  <p:pic>
                    <p:nvPicPr>
                      <p:cNvPr id="0" name=""/>
                      <p:cNvPicPr/>
                      <p:nvPr/>
                    </p:nvPicPr>
                    <p:blipFill>
                      <a:blip r:embed="rId12"/>
                      <a:stretch>
                        <a:fillRect/>
                      </a:stretch>
                    </p:blipFill>
                    <p:spPr>
                      <a:xfrm>
                        <a:off x="1217328" y="2708969"/>
                        <a:ext cx="3288010" cy="371881"/>
                      </a:xfrm>
                      <a:prstGeom prst="rect">
                        <a:avLst/>
                      </a:prstGeom>
                    </p:spPr>
                  </p:pic>
                </p:oleObj>
              </mc:Fallback>
            </mc:AlternateContent>
          </a:graphicData>
        </a:graphic>
      </p:graphicFrame>
      <p:graphicFrame>
        <p:nvGraphicFramePr>
          <p:cNvPr id="19" name="Object 10" descr="NULL question mark"/>
          <p:cNvGraphicFramePr>
            <a:graphicFrameLocks noChangeAspect="1"/>
          </p:cNvGraphicFramePr>
          <p:nvPr>
            <p:extLst>
              <p:ext uri="{D42A27DB-BD31-4B8C-83A1-F6EECF244321}">
                <p14:modId xmlns:p14="http://schemas.microsoft.com/office/powerpoint/2010/main" val="2640658303"/>
              </p:ext>
            </p:extLst>
          </p:nvPr>
        </p:nvGraphicFramePr>
        <p:xfrm>
          <a:off x="589123" y="3419330"/>
          <a:ext cx="1149350" cy="269875"/>
        </p:xfrm>
        <a:graphic>
          <a:graphicData uri="http://schemas.openxmlformats.org/presentationml/2006/ole">
            <mc:AlternateContent xmlns:mc="http://schemas.openxmlformats.org/markup-compatibility/2006">
              <mc:Choice xmlns:v="urn:schemas-microsoft-com:vml" Requires="v">
                <p:oleObj spid="_x0000_s42817" name="Equation" r:id="rId13" imgW="863280" imgH="203040" progId="Equation.DSMT4">
                  <p:embed/>
                </p:oleObj>
              </mc:Choice>
              <mc:Fallback>
                <p:oleObj name="Equation" r:id="rId13" imgW="863280" imgH="203040" progId="Equation.DSMT4">
                  <p:embed/>
                  <p:pic>
                    <p:nvPicPr>
                      <p:cNvPr id="15" name="Object 14"/>
                      <p:cNvPicPr/>
                      <p:nvPr/>
                    </p:nvPicPr>
                    <p:blipFill>
                      <a:blip r:embed="rId14"/>
                      <a:stretch>
                        <a:fillRect/>
                      </a:stretch>
                    </p:blipFill>
                    <p:spPr>
                      <a:xfrm>
                        <a:off x="589123" y="3419330"/>
                        <a:ext cx="1149350" cy="269875"/>
                      </a:xfrm>
                      <a:prstGeom prst="rect">
                        <a:avLst/>
                      </a:prstGeom>
                    </p:spPr>
                  </p:pic>
                </p:oleObj>
              </mc:Fallback>
            </mc:AlternateContent>
          </a:graphicData>
        </a:graphic>
      </p:graphicFrame>
      <p:sp>
        <p:nvSpPr>
          <p:cNvPr id="10" name="Content Placeholder 11"/>
          <p:cNvSpPr>
            <a:spLocks noGrp="1"/>
          </p:cNvSpPr>
          <p:nvPr>
            <p:ph sz="quarter" idx="16"/>
          </p:nvPr>
        </p:nvSpPr>
        <p:spPr>
          <a:xfrm>
            <a:off x="1688778" y="3253572"/>
            <a:ext cx="4373217" cy="540753"/>
          </a:xfrm>
        </p:spPr>
        <p:txBody>
          <a:bodyPr/>
          <a:lstStyle/>
          <a:p>
            <a:pPr marL="0" indent="0">
              <a:buNone/>
            </a:pPr>
            <a:r>
              <a:rPr lang="en-US" altLang="en-US" dirty="0"/>
              <a:t>takes one parameter; it returns</a:t>
            </a:r>
            <a:endParaRPr lang="en-US" dirty="0"/>
          </a:p>
        </p:txBody>
      </p:sp>
      <p:graphicFrame>
        <p:nvGraphicFramePr>
          <p:cNvPr id="20" name="Object 12" descr="hash T"/>
          <p:cNvGraphicFramePr>
            <a:graphicFrameLocks noChangeAspect="1"/>
          </p:cNvGraphicFramePr>
          <p:nvPr>
            <p:extLst>
              <p:ext uri="{D42A27DB-BD31-4B8C-83A1-F6EECF244321}">
                <p14:modId xmlns:p14="http://schemas.microsoft.com/office/powerpoint/2010/main" val="1671287664"/>
              </p:ext>
            </p:extLst>
          </p:nvPr>
        </p:nvGraphicFramePr>
        <p:xfrm>
          <a:off x="5989819" y="3390755"/>
          <a:ext cx="409575" cy="298450"/>
        </p:xfrm>
        <a:graphic>
          <a:graphicData uri="http://schemas.openxmlformats.org/presentationml/2006/ole">
            <mc:AlternateContent xmlns:mc="http://schemas.openxmlformats.org/markup-compatibility/2006">
              <mc:Choice xmlns:v="urn:schemas-microsoft-com:vml" Requires="v">
                <p:oleObj spid="_x0000_s42818" name="Equation" r:id="rId15" imgW="279360" imgH="203040" progId="Equation.DSMT4">
                  <p:embed/>
                </p:oleObj>
              </mc:Choice>
              <mc:Fallback>
                <p:oleObj name="Equation" r:id="rId15" imgW="279360" imgH="203040" progId="Equation.DSMT4">
                  <p:embed/>
                  <p:pic>
                    <p:nvPicPr>
                      <p:cNvPr id="17" name="Object 16"/>
                      <p:cNvPicPr/>
                      <p:nvPr/>
                    </p:nvPicPr>
                    <p:blipFill>
                      <a:blip r:embed="rId16"/>
                      <a:stretch>
                        <a:fillRect/>
                      </a:stretch>
                    </p:blipFill>
                    <p:spPr>
                      <a:xfrm>
                        <a:off x="5989819" y="3390755"/>
                        <a:ext cx="409575" cy="298450"/>
                      </a:xfrm>
                      <a:prstGeom prst="rect">
                        <a:avLst/>
                      </a:prstGeom>
                    </p:spPr>
                  </p:pic>
                </p:oleObj>
              </mc:Fallback>
            </mc:AlternateContent>
          </a:graphicData>
        </a:graphic>
      </p:graphicFrame>
      <p:sp>
        <p:nvSpPr>
          <p:cNvPr id="11" name="Content Placeholder 13"/>
          <p:cNvSpPr>
            <a:spLocks noGrp="1"/>
          </p:cNvSpPr>
          <p:nvPr>
            <p:ph sz="quarter" idx="17"/>
          </p:nvPr>
        </p:nvSpPr>
        <p:spPr>
          <a:xfrm>
            <a:off x="6321288" y="3254285"/>
            <a:ext cx="2365512" cy="505237"/>
          </a:xfrm>
        </p:spPr>
        <p:txBody>
          <a:bodyPr/>
          <a:lstStyle/>
          <a:p>
            <a:pPr marL="0" indent="0">
              <a:buNone/>
            </a:pPr>
            <a:r>
              <a:rPr lang="en-US" altLang="en-US" dirty="0"/>
              <a:t>if the parameter</a:t>
            </a:r>
            <a:endParaRPr lang="en-US" dirty="0"/>
          </a:p>
        </p:txBody>
      </p:sp>
      <p:sp>
        <p:nvSpPr>
          <p:cNvPr id="12" name="Content Placeholder 14"/>
          <p:cNvSpPr>
            <a:spLocks noGrp="1"/>
          </p:cNvSpPr>
          <p:nvPr>
            <p:ph sz="quarter" idx="18"/>
          </p:nvPr>
        </p:nvSpPr>
        <p:spPr>
          <a:xfrm>
            <a:off x="554939" y="3667392"/>
            <a:ext cx="4017061" cy="457200"/>
          </a:xfrm>
        </p:spPr>
        <p:txBody>
          <a:bodyPr/>
          <a:lstStyle/>
          <a:p>
            <a:pPr marL="0" indent="228600">
              <a:buNone/>
            </a:pPr>
            <a:r>
              <a:rPr lang="en-US" altLang="en-US" dirty="0"/>
              <a:t>is the empty list; otherwise</a:t>
            </a:r>
            <a:endParaRPr lang="en-US" dirty="0"/>
          </a:p>
        </p:txBody>
      </p:sp>
      <p:graphicFrame>
        <p:nvGraphicFramePr>
          <p:cNvPr id="21" name="Object 15" descr="hash F"/>
          <p:cNvGraphicFramePr>
            <a:graphicFrameLocks noChangeAspect="1"/>
          </p:cNvGraphicFramePr>
          <p:nvPr>
            <p:extLst>
              <p:ext uri="{D42A27DB-BD31-4B8C-83A1-F6EECF244321}">
                <p14:modId xmlns:p14="http://schemas.microsoft.com/office/powerpoint/2010/main" val="3840134282"/>
              </p:ext>
            </p:extLst>
          </p:nvPr>
        </p:nvGraphicFramePr>
        <p:xfrm>
          <a:off x="4493638" y="3783818"/>
          <a:ext cx="371475" cy="298450"/>
        </p:xfrm>
        <a:graphic>
          <a:graphicData uri="http://schemas.openxmlformats.org/presentationml/2006/ole">
            <mc:AlternateContent xmlns:mc="http://schemas.openxmlformats.org/markup-compatibility/2006">
              <mc:Choice xmlns:v="urn:schemas-microsoft-com:vml" Requires="v">
                <p:oleObj spid="_x0000_s42819" name="Equation" r:id="rId17" imgW="253800" imgH="203040" progId="Equation.DSMT4">
                  <p:embed/>
                </p:oleObj>
              </mc:Choice>
              <mc:Fallback>
                <p:oleObj name="Equation" r:id="rId17" imgW="253800" imgH="203040" progId="Equation.DSMT4">
                  <p:embed/>
                  <p:pic>
                    <p:nvPicPr>
                      <p:cNvPr id="17" name="Object 16"/>
                      <p:cNvPicPr/>
                      <p:nvPr/>
                    </p:nvPicPr>
                    <p:blipFill>
                      <a:blip r:embed="rId10"/>
                      <a:stretch>
                        <a:fillRect/>
                      </a:stretch>
                    </p:blipFill>
                    <p:spPr>
                      <a:xfrm>
                        <a:off x="4493638" y="3783818"/>
                        <a:ext cx="371475" cy="298450"/>
                      </a:xfrm>
                      <a:prstGeom prst="rect">
                        <a:avLst/>
                      </a:prstGeom>
                    </p:spPr>
                  </p:pic>
                </p:oleObj>
              </mc:Fallback>
            </mc:AlternateContent>
          </a:graphicData>
        </a:graphic>
      </p:graphicFrame>
      <p:graphicFrame>
        <p:nvGraphicFramePr>
          <p:cNvPr id="22" name="Object 16" descr="left parenthesis NULL question mark single quote left parenthesis left parenthesis right parenthesis right parenthesis right parenthesis yields hash T"/>
          <p:cNvGraphicFramePr>
            <a:graphicFrameLocks noChangeAspect="1"/>
          </p:cNvGraphicFramePr>
          <p:nvPr>
            <p:extLst>
              <p:ext uri="{D42A27DB-BD31-4B8C-83A1-F6EECF244321}">
                <p14:modId xmlns:p14="http://schemas.microsoft.com/office/powerpoint/2010/main" val="43019403"/>
              </p:ext>
            </p:extLst>
          </p:nvPr>
        </p:nvGraphicFramePr>
        <p:xfrm>
          <a:off x="1163798" y="4351168"/>
          <a:ext cx="3881438" cy="373062"/>
        </p:xfrm>
        <a:graphic>
          <a:graphicData uri="http://schemas.openxmlformats.org/presentationml/2006/ole">
            <mc:AlternateContent xmlns:mc="http://schemas.openxmlformats.org/markup-compatibility/2006">
              <mc:Choice xmlns:v="urn:schemas-microsoft-com:vml" Requires="v">
                <p:oleObj spid="_x0000_s42820" name="Equation" r:id="rId18" imgW="2247840" imgH="253800" progId="Equation.DSMT4">
                  <p:embed/>
                </p:oleObj>
              </mc:Choice>
              <mc:Fallback>
                <p:oleObj name="Equation" r:id="rId18" imgW="2247840" imgH="253800" progId="Equation.DSMT4">
                  <p:embed/>
                  <p:pic>
                    <p:nvPicPr>
                      <p:cNvPr id="18" name="Object 17"/>
                      <p:cNvPicPr/>
                      <p:nvPr/>
                    </p:nvPicPr>
                    <p:blipFill>
                      <a:blip r:embed="rId19"/>
                      <a:stretch>
                        <a:fillRect/>
                      </a:stretch>
                    </p:blipFill>
                    <p:spPr>
                      <a:xfrm>
                        <a:off x="1163798" y="4351168"/>
                        <a:ext cx="3881438" cy="373062"/>
                      </a:xfrm>
                      <a:prstGeom prst="rect">
                        <a:avLst/>
                      </a:prstGeom>
                    </p:spPr>
                  </p:pic>
                </p:oleObj>
              </mc:Fallback>
            </mc:AlternateContent>
          </a:graphicData>
        </a:graphic>
      </p:graphicFrame>
    </p:spTree>
    <p:extLst>
      <p:ext uri="{BB962C8B-B14F-4D97-AF65-F5344CB8AC3E}">
        <p14:creationId xmlns:p14="http://schemas.microsoft.com/office/powerpoint/2010/main" val="434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Example Scheme Function: member</a:t>
            </a:r>
            <a:endParaRPr lang="en-US"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sz="quarter" idx="13"/>
          </p:nvPr>
        </p:nvSpPr>
        <p:spPr/>
        <p:txBody>
          <a:bodyPr/>
          <a:lstStyle/>
          <a:p>
            <a:r>
              <a:rPr lang="en-US" altLang="en-US" dirty="0">
                <a:latin typeface="Courier New" panose="02070309020205020404" pitchFamily="49" charset="0"/>
              </a:rPr>
              <a:t>member</a:t>
            </a:r>
            <a:r>
              <a:rPr lang="en-US" altLang="en-US" dirty="0"/>
              <a:t> takes an atom and a simple list; returns</a:t>
            </a:r>
            <a:endParaRPr lang="en-US" dirty="0"/>
          </a:p>
        </p:txBody>
      </p:sp>
      <p:graphicFrame>
        <p:nvGraphicFramePr>
          <p:cNvPr id="14" name="Object 3" descr="hash T"/>
          <p:cNvGraphicFramePr>
            <a:graphicFrameLocks noChangeAspect="1"/>
          </p:cNvGraphicFramePr>
          <p:nvPr>
            <p:extLst>
              <p:ext uri="{D42A27DB-BD31-4B8C-83A1-F6EECF244321}">
                <p14:modId xmlns:p14="http://schemas.microsoft.com/office/powerpoint/2010/main" val="331799855"/>
              </p:ext>
            </p:extLst>
          </p:nvPr>
        </p:nvGraphicFramePr>
        <p:xfrm>
          <a:off x="7363561" y="1666270"/>
          <a:ext cx="409069" cy="297505"/>
        </p:xfrm>
        <a:graphic>
          <a:graphicData uri="http://schemas.openxmlformats.org/presentationml/2006/ole">
            <mc:AlternateContent xmlns:mc="http://schemas.openxmlformats.org/markup-compatibility/2006">
              <mc:Choice xmlns:v="urn:schemas-microsoft-com:vml" Requires="v">
                <p:oleObj spid="_x0000_s43186" name="Equation" r:id="rId3" imgW="279360" imgH="203040" progId="Equation.DSMT4">
                  <p:embed/>
                </p:oleObj>
              </mc:Choice>
              <mc:Fallback>
                <p:oleObj name="Equation" r:id="rId3" imgW="279360" imgH="203040" progId="Equation.DSMT4">
                  <p:embed/>
                  <p:pic>
                    <p:nvPicPr>
                      <p:cNvPr id="16" name="Object 5"/>
                      <p:cNvPicPr/>
                      <p:nvPr/>
                    </p:nvPicPr>
                    <p:blipFill>
                      <a:blip r:embed="rId4"/>
                      <a:stretch>
                        <a:fillRect/>
                      </a:stretch>
                    </p:blipFill>
                    <p:spPr>
                      <a:xfrm>
                        <a:off x="7363561" y="1666270"/>
                        <a:ext cx="409069" cy="297505"/>
                      </a:xfrm>
                      <a:prstGeom prst="rect">
                        <a:avLst/>
                      </a:prstGeom>
                    </p:spPr>
                  </p:pic>
                </p:oleObj>
              </mc:Fallback>
            </mc:AlternateContent>
          </a:graphicData>
        </a:graphic>
      </p:graphicFrame>
      <p:sp>
        <p:nvSpPr>
          <p:cNvPr id="8" name="Content Placeholder 4"/>
          <p:cNvSpPr>
            <a:spLocks noGrp="1"/>
          </p:cNvSpPr>
          <p:nvPr>
            <p:ph sz="quarter" idx="14"/>
          </p:nvPr>
        </p:nvSpPr>
        <p:spPr>
          <a:xfrm>
            <a:off x="7742812" y="1540117"/>
            <a:ext cx="943987" cy="474450"/>
          </a:xfrm>
        </p:spPr>
        <p:txBody>
          <a:bodyPr/>
          <a:lstStyle/>
          <a:p>
            <a:pPr marL="0" indent="0">
              <a:buNone/>
            </a:pPr>
            <a:r>
              <a:rPr lang="en-US" altLang="en-US" dirty="0"/>
              <a:t>if the</a:t>
            </a:r>
            <a:endParaRPr lang="en-US" dirty="0"/>
          </a:p>
        </p:txBody>
      </p:sp>
      <p:sp>
        <p:nvSpPr>
          <p:cNvPr id="9" name="Content Placeholder 5"/>
          <p:cNvSpPr>
            <a:spLocks noGrp="1"/>
          </p:cNvSpPr>
          <p:nvPr>
            <p:ph sz="quarter" idx="15"/>
          </p:nvPr>
        </p:nvSpPr>
        <p:spPr>
          <a:xfrm>
            <a:off x="457200" y="1900518"/>
            <a:ext cx="2852530" cy="520159"/>
          </a:xfrm>
        </p:spPr>
        <p:txBody>
          <a:bodyPr/>
          <a:lstStyle/>
          <a:p>
            <a:pPr marL="0" indent="228600">
              <a:buNone/>
            </a:pPr>
            <a:r>
              <a:rPr lang="en-US" altLang="en-US" dirty="0"/>
              <a:t>atom is in the list;</a:t>
            </a:r>
            <a:endParaRPr lang="en-US" dirty="0"/>
          </a:p>
        </p:txBody>
      </p:sp>
      <p:graphicFrame>
        <p:nvGraphicFramePr>
          <p:cNvPr id="15" name="Object 6" descr="hash F"/>
          <p:cNvGraphicFramePr>
            <a:graphicFrameLocks noChangeAspect="1"/>
          </p:cNvGraphicFramePr>
          <p:nvPr>
            <p:extLst>
              <p:ext uri="{D42A27DB-BD31-4B8C-83A1-F6EECF244321}">
                <p14:modId xmlns:p14="http://schemas.microsoft.com/office/powerpoint/2010/main" val="920440590"/>
              </p:ext>
            </p:extLst>
          </p:nvPr>
        </p:nvGraphicFramePr>
        <p:xfrm>
          <a:off x="3207763" y="2028271"/>
          <a:ext cx="371475" cy="298450"/>
        </p:xfrm>
        <a:graphic>
          <a:graphicData uri="http://schemas.openxmlformats.org/presentationml/2006/ole">
            <mc:AlternateContent xmlns:mc="http://schemas.openxmlformats.org/markup-compatibility/2006">
              <mc:Choice xmlns:v="urn:schemas-microsoft-com:vml" Requires="v">
                <p:oleObj spid="_x0000_s43187" name="Equation" r:id="rId5" imgW="253800" imgH="203040" progId="Equation.DSMT4">
                  <p:embed/>
                </p:oleObj>
              </mc:Choice>
              <mc:Fallback>
                <p:oleObj name="Equation" r:id="rId5" imgW="253800" imgH="203040" progId="Equation.DSMT4">
                  <p:embed/>
                  <p:pic>
                    <p:nvPicPr>
                      <p:cNvPr id="17" name="Object 8"/>
                      <p:cNvPicPr/>
                      <p:nvPr/>
                    </p:nvPicPr>
                    <p:blipFill>
                      <a:blip r:embed="rId6"/>
                      <a:stretch>
                        <a:fillRect/>
                      </a:stretch>
                    </p:blipFill>
                    <p:spPr>
                      <a:xfrm>
                        <a:off x="3207763" y="2028271"/>
                        <a:ext cx="371475" cy="298450"/>
                      </a:xfrm>
                      <a:prstGeom prst="rect">
                        <a:avLst/>
                      </a:prstGeom>
                    </p:spPr>
                  </p:pic>
                </p:oleObj>
              </mc:Fallback>
            </mc:AlternateContent>
          </a:graphicData>
        </a:graphic>
      </p:graphicFrame>
      <p:sp>
        <p:nvSpPr>
          <p:cNvPr id="10" name="Content Placeholder 7"/>
          <p:cNvSpPr>
            <a:spLocks noGrp="1"/>
          </p:cNvSpPr>
          <p:nvPr>
            <p:ph sz="quarter" idx="16"/>
          </p:nvPr>
        </p:nvSpPr>
        <p:spPr>
          <a:xfrm>
            <a:off x="3579238" y="1900085"/>
            <a:ext cx="5107562" cy="481269"/>
          </a:xfrm>
        </p:spPr>
        <p:txBody>
          <a:bodyPr/>
          <a:lstStyle/>
          <a:p>
            <a:pPr marL="0" indent="0">
              <a:buNone/>
            </a:pPr>
            <a:r>
              <a:rPr lang="en-US" altLang="en-US" dirty="0" smtClean="0"/>
              <a:t>otherwise</a:t>
            </a:r>
            <a:endParaRPr lang="en-US" altLang="en-US" dirty="0"/>
          </a:p>
        </p:txBody>
      </p:sp>
      <p:pic>
        <p:nvPicPr>
          <p:cNvPr id="16" name="Picture 8" descr="Computer code. The code has 6 lines. Line 1. left parenthesis DEFINE left parenthesis member a t m a underscore list right parenthesis. Line 2, indented once. left parenthesis C O N D. Line 3, indented twice. left parenthesis left parenthesis NULL question mark a underscore list right parenthesis hash F right parenthesis. Line 4, indented twice. left parenthesis left parenthesis E Q question mark a t m left parenthesis CAR a underscore list right parenthesis right parenthesis hash T right parenthesis. Line 5, indented twice. left parenthesis ELSE left parenthesis member a t m left parenthesis C D R a underscore list right parenthesis right parenthesis right parenthesis. Line 6. right parenthesis right parenthesis."/>
          <p:cNvPicPr>
            <a:picLocks noChangeAspect="1"/>
          </p:cNvPicPr>
          <p:nvPr/>
        </p:nvPicPr>
        <p:blipFill>
          <a:blip r:embed="rId7"/>
          <a:stretch>
            <a:fillRect/>
          </a:stretch>
        </p:blipFill>
        <p:spPr>
          <a:xfrm>
            <a:off x="882079" y="2741322"/>
            <a:ext cx="7303641" cy="2651990"/>
          </a:xfrm>
          <a:prstGeom prst="rect">
            <a:avLst/>
          </a:prstGeom>
        </p:spPr>
      </p:pic>
    </p:spTree>
    <p:extLst>
      <p:ext uri="{BB962C8B-B14F-4D97-AF65-F5344CB8AC3E}">
        <p14:creationId xmlns:p14="http://schemas.microsoft.com/office/powerpoint/2010/main" val="295716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a:t>(2 of 2)</a:t>
            </a:r>
            <a:endParaRPr lang="en-US" dirty="0"/>
          </a:p>
        </p:txBody>
      </p:sp>
      <p:sp>
        <p:nvSpPr>
          <p:cNvPr id="3" name="Content Placeholder 2"/>
          <p:cNvSpPr>
            <a:spLocks noGrp="1"/>
          </p:cNvSpPr>
          <p:nvPr>
            <p:ph type="body" idx="1"/>
          </p:nvPr>
        </p:nvSpPr>
        <p:spPr>
          <a:xfrm>
            <a:off x="457200" y="1600202"/>
            <a:ext cx="800100" cy="409574"/>
          </a:xfrm>
        </p:spPr>
        <p:txBody>
          <a:bodyPr/>
          <a:lstStyle/>
          <a:p>
            <a:pPr marL="0" indent="0">
              <a:buNone/>
            </a:pPr>
            <a:r>
              <a:rPr lang="en-US" altLang="en-US" b="1" dirty="0">
                <a:solidFill>
                  <a:schemeClr val="tx2"/>
                </a:solidFill>
              </a:rPr>
              <a:t>15.9</a:t>
            </a:r>
            <a:endParaRPr lang="en-US" dirty="0"/>
          </a:p>
        </p:txBody>
      </p:sp>
      <p:graphicFrame>
        <p:nvGraphicFramePr>
          <p:cNvPr id="6" name="Object 3" descr="F hash"/>
          <p:cNvGraphicFramePr>
            <a:graphicFrameLocks noChangeAspect="1"/>
          </p:cNvGraphicFramePr>
          <p:nvPr>
            <p:extLst>
              <p:ext uri="{D42A27DB-BD31-4B8C-83A1-F6EECF244321}">
                <p14:modId xmlns:p14="http://schemas.microsoft.com/office/powerpoint/2010/main" val="965196241"/>
              </p:ext>
            </p:extLst>
          </p:nvPr>
        </p:nvGraphicFramePr>
        <p:xfrm>
          <a:off x="1231900" y="1739900"/>
          <a:ext cx="381000" cy="279400"/>
        </p:xfrm>
        <a:graphic>
          <a:graphicData uri="http://schemas.openxmlformats.org/presentationml/2006/ole">
            <mc:AlternateContent xmlns:mc="http://schemas.openxmlformats.org/markup-compatibility/2006">
              <mc:Choice xmlns:v="urn:schemas-microsoft-com:vml" Requires="v">
                <p:oleObj spid="_x0000_s67626" name="Equation" r:id="rId3" imgW="380880" imgH="279360" progId="Equation.DSMT4">
                  <p:embed/>
                </p:oleObj>
              </mc:Choice>
              <mc:Fallback>
                <p:oleObj name="Equation" r:id="rId3" imgW="380880" imgH="279360" progId="Equation.DSMT4">
                  <p:embed/>
                  <p:pic>
                    <p:nvPicPr>
                      <p:cNvPr id="2" name="Object 1"/>
                      <p:cNvPicPr/>
                      <p:nvPr/>
                    </p:nvPicPr>
                    <p:blipFill>
                      <a:blip r:embed="rId4"/>
                      <a:stretch>
                        <a:fillRect/>
                      </a:stretch>
                    </p:blipFill>
                    <p:spPr>
                      <a:xfrm>
                        <a:off x="1231900" y="1739900"/>
                        <a:ext cx="381000" cy="279400"/>
                      </a:xfrm>
                      <a:prstGeom prst="rect">
                        <a:avLst/>
                      </a:prstGeom>
                    </p:spPr>
                  </p:pic>
                </p:oleObj>
              </mc:Fallback>
            </mc:AlternateContent>
          </a:graphicData>
        </a:graphic>
      </p:graphicFrame>
      <p:sp>
        <p:nvSpPr>
          <p:cNvPr id="4" name="Content Placeholder 4"/>
          <p:cNvSpPr>
            <a:spLocks noGrp="1"/>
          </p:cNvSpPr>
          <p:nvPr>
            <p:ph sz="quarter" idx="13"/>
          </p:nvPr>
        </p:nvSpPr>
        <p:spPr>
          <a:xfrm>
            <a:off x="457200" y="2168523"/>
            <a:ext cx="8229600" cy="1619249"/>
          </a:xfrm>
        </p:spPr>
        <p:txBody>
          <a:bodyPr/>
          <a:lstStyle/>
          <a:p>
            <a:pPr marL="0" indent="0">
              <a:lnSpc>
                <a:spcPct val="90000"/>
              </a:lnSpc>
              <a:buNone/>
            </a:pPr>
            <a:r>
              <a:rPr lang="en-US" altLang="en-US" sz="2400" b="1" dirty="0">
                <a:solidFill>
                  <a:schemeClr val="tx2"/>
                </a:solidFill>
                <a:latin typeface="+mn-lt"/>
              </a:rPr>
              <a:t>15.10 </a:t>
            </a:r>
            <a:r>
              <a:rPr lang="en-US" altLang="en-US" sz="2400" dirty="0">
                <a:latin typeface="+mn-lt"/>
              </a:rPr>
              <a:t>Support for Functional Programming in Primarily Imperative Languages</a:t>
            </a:r>
          </a:p>
          <a:p>
            <a:pPr marL="0" indent="0">
              <a:lnSpc>
                <a:spcPct val="90000"/>
              </a:lnSpc>
              <a:buNone/>
            </a:pPr>
            <a:r>
              <a:rPr lang="en-US" altLang="en-US" sz="2400" b="1" dirty="0">
                <a:solidFill>
                  <a:schemeClr val="tx2"/>
                </a:solidFill>
                <a:latin typeface="+mn-lt"/>
              </a:rPr>
              <a:t>15.11 </a:t>
            </a:r>
            <a:r>
              <a:rPr lang="en-US" altLang="en-US" sz="2400" dirty="0">
                <a:latin typeface="+mn-lt"/>
              </a:rPr>
              <a:t>Comparison of Functional and Imperative </a:t>
            </a:r>
            <a:r>
              <a:rPr lang="en-US" altLang="en-US" sz="2400" dirty="0" smtClean="0">
                <a:latin typeface="+mn-lt"/>
              </a:rPr>
              <a:t>Languages</a:t>
            </a:r>
            <a:endParaRPr lang="en-US" altLang="en-US" sz="2400" dirty="0">
              <a:latin typeface="+mn-lt"/>
            </a:endParaRPr>
          </a:p>
        </p:txBody>
      </p:sp>
    </p:spTree>
    <p:extLst>
      <p:ext uri="{BB962C8B-B14F-4D97-AF65-F5344CB8AC3E}">
        <p14:creationId xmlns:p14="http://schemas.microsoft.com/office/powerpoint/2010/main" val="2711100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Example Scheme Function</a:t>
            </a:r>
            <a:r>
              <a:rPr lang="en-US" alt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2" name="Object 2" descr="equals i m p"/>
          <p:cNvGraphicFramePr>
            <a:graphicFrameLocks noChangeAspect="1"/>
          </p:cNvGraphicFramePr>
          <p:nvPr>
            <p:extLst>
              <p:ext uri="{D42A27DB-BD31-4B8C-83A1-F6EECF244321}">
                <p14:modId xmlns:p14="http://schemas.microsoft.com/office/powerpoint/2010/main" val="2643854680"/>
              </p:ext>
            </p:extLst>
          </p:nvPr>
        </p:nvGraphicFramePr>
        <p:xfrm>
          <a:off x="5689668" y="731434"/>
          <a:ext cx="1878427" cy="544471"/>
        </p:xfrm>
        <a:graphic>
          <a:graphicData uri="http://schemas.openxmlformats.org/presentationml/2006/ole">
            <mc:AlternateContent xmlns:mc="http://schemas.openxmlformats.org/markup-compatibility/2006">
              <mc:Choice xmlns:v="urn:schemas-microsoft-com:vml" Requires="v">
                <p:oleObj spid="_x0000_s44292" name="Equation" r:id="rId3" imgW="876240" imgH="253800" progId="Equation.DSMT4">
                  <p:embed/>
                </p:oleObj>
              </mc:Choice>
              <mc:Fallback>
                <p:oleObj name="Equation" r:id="rId3" imgW="876240" imgH="253800" progId="Equation.DSMT4">
                  <p:embed/>
                  <p:pic>
                    <p:nvPicPr>
                      <p:cNvPr id="0" name=""/>
                      <p:cNvPicPr/>
                      <p:nvPr/>
                    </p:nvPicPr>
                    <p:blipFill>
                      <a:blip r:embed="rId4"/>
                      <a:stretch>
                        <a:fillRect/>
                      </a:stretch>
                    </p:blipFill>
                    <p:spPr>
                      <a:xfrm>
                        <a:off x="5689668" y="731434"/>
                        <a:ext cx="1878427" cy="544471"/>
                      </a:xfrm>
                      <a:prstGeom prst="rect">
                        <a:avLst/>
                      </a:prstGeom>
                    </p:spPr>
                  </p:pic>
                </p:oleObj>
              </mc:Fallback>
            </mc:AlternateContent>
          </a:graphicData>
        </a:graphic>
      </p:graphicFrame>
      <p:sp>
        <p:nvSpPr>
          <p:cNvPr id="3" name="Content Placeholder 3"/>
          <p:cNvSpPr>
            <a:spLocks noGrp="1"/>
          </p:cNvSpPr>
          <p:nvPr>
            <p:ph sz="quarter" idx="13"/>
          </p:nvPr>
        </p:nvSpPr>
        <p:spPr/>
        <p:txBody>
          <a:bodyPr/>
          <a:lstStyle/>
          <a:p>
            <a:r>
              <a:rPr lang="en-US" altLang="en-US" dirty="0" err="1">
                <a:latin typeface="Courier New" panose="02070309020205020404" pitchFamily="49" charset="0"/>
              </a:rPr>
              <a:t>equalsimp</a:t>
            </a:r>
            <a:r>
              <a:rPr lang="en-US" altLang="en-US" dirty="0"/>
              <a:t> takes two simple lists as parameters; returns</a:t>
            </a:r>
            <a:endParaRPr lang="en-US" dirty="0"/>
          </a:p>
        </p:txBody>
      </p:sp>
      <p:graphicFrame>
        <p:nvGraphicFramePr>
          <p:cNvPr id="14" name="Object 4" descr="hash T"/>
          <p:cNvGraphicFramePr>
            <a:graphicFrameLocks noChangeAspect="1"/>
          </p:cNvGraphicFramePr>
          <p:nvPr>
            <p:extLst>
              <p:ext uri="{D42A27DB-BD31-4B8C-83A1-F6EECF244321}">
                <p14:modId xmlns:p14="http://schemas.microsoft.com/office/powerpoint/2010/main" val="3233427518"/>
              </p:ext>
            </p:extLst>
          </p:nvPr>
        </p:nvGraphicFramePr>
        <p:xfrm>
          <a:off x="763979" y="2049091"/>
          <a:ext cx="409069" cy="297505"/>
        </p:xfrm>
        <a:graphic>
          <a:graphicData uri="http://schemas.openxmlformats.org/presentationml/2006/ole">
            <mc:AlternateContent xmlns:mc="http://schemas.openxmlformats.org/markup-compatibility/2006">
              <mc:Choice xmlns:v="urn:schemas-microsoft-com:vml" Requires="v">
                <p:oleObj spid="_x0000_s44293" name="Equation" r:id="rId5" imgW="279360" imgH="203040" progId="Equation.DSMT4">
                  <p:embed/>
                </p:oleObj>
              </mc:Choice>
              <mc:Fallback>
                <p:oleObj name="Equation" r:id="rId5" imgW="279360" imgH="203040" progId="Equation.DSMT4">
                  <p:embed/>
                  <p:pic>
                    <p:nvPicPr>
                      <p:cNvPr id="14" name="Object 3"/>
                      <p:cNvPicPr/>
                      <p:nvPr/>
                    </p:nvPicPr>
                    <p:blipFill>
                      <a:blip r:embed="rId6"/>
                      <a:stretch>
                        <a:fillRect/>
                      </a:stretch>
                    </p:blipFill>
                    <p:spPr>
                      <a:xfrm>
                        <a:off x="763979" y="2049091"/>
                        <a:ext cx="409069" cy="297505"/>
                      </a:xfrm>
                      <a:prstGeom prst="rect">
                        <a:avLst/>
                      </a:prstGeom>
                    </p:spPr>
                  </p:pic>
                </p:oleObj>
              </mc:Fallback>
            </mc:AlternateContent>
          </a:graphicData>
        </a:graphic>
      </p:graphicFrame>
      <p:sp>
        <p:nvSpPr>
          <p:cNvPr id="11" name="Content Placeholder 5"/>
          <p:cNvSpPr>
            <a:spLocks noGrp="1"/>
          </p:cNvSpPr>
          <p:nvPr>
            <p:ph sz="quarter" idx="14"/>
          </p:nvPr>
        </p:nvSpPr>
        <p:spPr>
          <a:xfrm>
            <a:off x="1153170" y="1912726"/>
            <a:ext cx="4430324" cy="474450"/>
          </a:xfrm>
        </p:spPr>
        <p:txBody>
          <a:bodyPr/>
          <a:lstStyle/>
          <a:p>
            <a:pPr marL="0" indent="0">
              <a:buNone/>
            </a:pPr>
            <a:r>
              <a:rPr lang="en-US" altLang="en-US" dirty="0"/>
              <a:t>if the two simple lists are equal;</a:t>
            </a:r>
            <a:endParaRPr lang="en-US" dirty="0"/>
          </a:p>
        </p:txBody>
      </p:sp>
      <p:graphicFrame>
        <p:nvGraphicFramePr>
          <p:cNvPr id="15" name="Object 6" descr="hash F"/>
          <p:cNvGraphicFramePr>
            <a:graphicFrameLocks noChangeAspect="1"/>
          </p:cNvGraphicFramePr>
          <p:nvPr>
            <p:extLst>
              <p:ext uri="{D42A27DB-BD31-4B8C-83A1-F6EECF244321}">
                <p14:modId xmlns:p14="http://schemas.microsoft.com/office/powerpoint/2010/main" val="2685159971"/>
              </p:ext>
            </p:extLst>
          </p:nvPr>
        </p:nvGraphicFramePr>
        <p:xfrm>
          <a:off x="5523808" y="2048146"/>
          <a:ext cx="371475" cy="298450"/>
        </p:xfrm>
        <a:graphic>
          <a:graphicData uri="http://schemas.openxmlformats.org/presentationml/2006/ole">
            <mc:AlternateContent xmlns:mc="http://schemas.openxmlformats.org/markup-compatibility/2006">
              <mc:Choice xmlns:v="urn:schemas-microsoft-com:vml" Requires="v">
                <p:oleObj spid="_x0000_s44294" name="Equation" r:id="rId7" imgW="253800" imgH="203040" progId="Equation.DSMT4">
                  <p:embed/>
                </p:oleObj>
              </mc:Choice>
              <mc:Fallback>
                <p:oleObj name="Equation" r:id="rId7" imgW="253800" imgH="203040" progId="Equation.DSMT4">
                  <p:embed/>
                  <p:pic>
                    <p:nvPicPr>
                      <p:cNvPr id="15" name="Object 6"/>
                      <p:cNvPicPr/>
                      <p:nvPr/>
                    </p:nvPicPr>
                    <p:blipFill>
                      <a:blip r:embed="rId8"/>
                      <a:stretch>
                        <a:fillRect/>
                      </a:stretch>
                    </p:blipFill>
                    <p:spPr>
                      <a:xfrm>
                        <a:off x="5523808" y="2048146"/>
                        <a:ext cx="371475" cy="298450"/>
                      </a:xfrm>
                      <a:prstGeom prst="rect">
                        <a:avLst/>
                      </a:prstGeom>
                    </p:spPr>
                  </p:pic>
                </p:oleObj>
              </mc:Fallback>
            </mc:AlternateContent>
          </a:graphicData>
        </a:graphic>
      </p:graphicFrame>
      <p:sp>
        <p:nvSpPr>
          <p:cNvPr id="4" name="Content Placeholder 7"/>
          <p:cNvSpPr>
            <a:spLocks noGrp="1"/>
          </p:cNvSpPr>
          <p:nvPr>
            <p:ph sz="quarter" idx="15"/>
          </p:nvPr>
        </p:nvSpPr>
        <p:spPr>
          <a:xfrm>
            <a:off x="5913280" y="1912726"/>
            <a:ext cx="2773519" cy="469367"/>
          </a:xfrm>
        </p:spPr>
        <p:txBody>
          <a:bodyPr/>
          <a:lstStyle/>
          <a:p>
            <a:pPr marL="0" indent="0">
              <a:buNone/>
            </a:pPr>
            <a:r>
              <a:rPr lang="en-US" altLang="en-US" dirty="0"/>
              <a:t>otherwise</a:t>
            </a:r>
          </a:p>
          <a:p>
            <a:pPr marL="0" indent="0">
              <a:buNone/>
            </a:pPr>
            <a:endParaRPr lang="en-US" dirty="0"/>
          </a:p>
        </p:txBody>
      </p:sp>
      <p:pic>
        <p:nvPicPr>
          <p:cNvPr id="17" name="Picture 8" descr="Computer code. The code has 8 lines. Line 1. left parenthesis DEFINE left parenthesis equals I m p list1 list2 right parenthesis. Line 2, indented once. left parenthesis COND. Line 3, indented twice. left parenthesis left parenthesis NULL question mark list 1 right parenthesis left parenthesis NULL question mark list 2 right parenthesis right parenthesis. Line 4, indented twice. left parenthesis left parenthesis NULL question mark list 2 right parenthesis hash F right parenthesis. Line 5, indented twice. left parenthesis left parenthesis EQ question mark left parenthesis CAR list 1 right parenthesis left parenthesis CAR list 2 right parenthesis right parenthesis. Line 6, indented 3 times. left parenthesis equals I m p left parenthesis CDR list 1 right parenthesis left parenthesis CDR list 2 right parenthesis right parenthesis right parenthesis. Line 7, indented twice. left parenthesis ELSE hash F right parenthesis. Line 8. right parenthesis right parenthesis."/>
          <p:cNvPicPr>
            <a:picLocks noChangeAspect="1"/>
          </p:cNvPicPr>
          <p:nvPr/>
        </p:nvPicPr>
        <p:blipFill>
          <a:blip r:embed="rId9"/>
          <a:stretch>
            <a:fillRect/>
          </a:stretch>
        </p:blipFill>
        <p:spPr>
          <a:xfrm>
            <a:off x="453456" y="2472862"/>
            <a:ext cx="8401016" cy="3456732"/>
          </a:xfrm>
          <a:prstGeom prst="rect">
            <a:avLst/>
          </a:prstGeom>
        </p:spPr>
      </p:pic>
    </p:spTree>
    <p:extLst>
      <p:ext uri="{BB962C8B-B14F-4D97-AF65-F5344CB8AC3E}">
        <p14:creationId xmlns:p14="http://schemas.microsoft.com/office/powerpoint/2010/main" val="4072184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Example Scheme Function: </a:t>
            </a:r>
            <a:r>
              <a:rPr lang="en-US" altLang="en-US" dirty="0" smtClean="0">
                <a:latin typeface="Times New Roman" panose="02020603050405020304" pitchFamily="18" charset="0"/>
                <a:cs typeface="Times New Roman" panose="02020603050405020304" pitchFamily="18" charset="0"/>
              </a:rPr>
              <a:t>equal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altLang="en-US" dirty="0">
                <a:latin typeface="Courier New" panose="02070309020205020404" pitchFamily="49" charset="0"/>
              </a:rPr>
              <a:t>equal</a:t>
            </a:r>
            <a:r>
              <a:rPr lang="en-US" altLang="en-US" dirty="0"/>
              <a:t> takes two general lists as parameters;  returns</a:t>
            </a:r>
            <a:endParaRPr lang="en-US" dirty="0"/>
          </a:p>
        </p:txBody>
      </p:sp>
      <p:graphicFrame>
        <p:nvGraphicFramePr>
          <p:cNvPr id="14" name="Object 3" descr="hash T"/>
          <p:cNvGraphicFramePr>
            <a:graphicFrameLocks noChangeAspect="1"/>
          </p:cNvGraphicFramePr>
          <p:nvPr>
            <p:extLst>
              <p:ext uri="{D42A27DB-BD31-4B8C-83A1-F6EECF244321}">
                <p14:modId xmlns:p14="http://schemas.microsoft.com/office/powerpoint/2010/main" val="3934181390"/>
              </p:ext>
            </p:extLst>
          </p:nvPr>
        </p:nvGraphicFramePr>
        <p:xfrm>
          <a:off x="8093074" y="1673204"/>
          <a:ext cx="409069" cy="297505"/>
        </p:xfrm>
        <a:graphic>
          <a:graphicData uri="http://schemas.openxmlformats.org/presentationml/2006/ole">
            <mc:AlternateContent xmlns:mc="http://schemas.openxmlformats.org/markup-compatibility/2006">
              <mc:Choice xmlns:v="urn:schemas-microsoft-com:vml" Requires="v">
                <p:oleObj spid="_x0000_s45228" name="Equation" r:id="rId3" imgW="279360" imgH="203040" progId="Equation.DSMT4">
                  <p:embed/>
                </p:oleObj>
              </mc:Choice>
              <mc:Fallback>
                <p:oleObj name="Equation" r:id="rId3" imgW="279360" imgH="203040" progId="Equation.DSMT4">
                  <p:embed/>
                  <p:pic>
                    <p:nvPicPr>
                      <p:cNvPr id="14" name="Object 4"/>
                      <p:cNvPicPr/>
                      <p:nvPr/>
                    </p:nvPicPr>
                    <p:blipFill>
                      <a:blip r:embed="rId4"/>
                      <a:stretch>
                        <a:fillRect/>
                      </a:stretch>
                    </p:blipFill>
                    <p:spPr>
                      <a:xfrm>
                        <a:off x="8093074" y="1673204"/>
                        <a:ext cx="409069" cy="297505"/>
                      </a:xfrm>
                      <a:prstGeom prst="rect">
                        <a:avLst/>
                      </a:prstGeom>
                    </p:spPr>
                  </p:pic>
                </p:oleObj>
              </mc:Fallback>
            </mc:AlternateContent>
          </a:graphicData>
        </a:graphic>
      </p:graphicFrame>
      <p:sp>
        <p:nvSpPr>
          <p:cNvPr id="11" name="Content Placeholder 4"/>
          <p:cNvSpPr>
            <a:spLocks noGrp="1"/>
          </p:cNvSpPr>
          <p:nvPr>
            <p:ph sz="quarter" idx="14"/>
          </p:nvPr>
        </p:nvSpPr>
        <p:spPr>
          <a:xfrm>
            <a:off x="453456" y="1962327"/>
            <a:ext cx="3790553" cy="474450"/>
          </a:xfrm>
        </p:spPr>
        <p:txBody>
          <a:bodyPr/>
          <a:lstStyle/>
          <a:p>
            <a:pPr marL="0" indent="288925">
              <a:buNone/>
            </a:pPr>
            <a:r>
              <a:rPr lang="en-US" altLang="en-US" dirty="0"/>
              <a:t>if the </a:t>
            </a:r>
            <a:r>
              <a:rPr lang="en-US" altLang="en-US" dirty="0" smtClean="0"/>
              <a:t>two </a:t>
            </a:r>
            <a:r>
              <a:rPr lang="en-US" altLang="en-US" dirty="0"/>
              <a:t>lists are equal;</a:t>
            </a:r>
            <a:endParaRPr lang="en-US" dirty="0"/>
          </a:p>
        </p:txBody>
      </p:sp>
      <p:graphicFrame>
        <p:nvGraphicFramePr>
          <p:cNvPr id="15" name="Object 5" descr="hash F"/>
          <p:cNvGraphicFramePr>
            <a:graphicFrameLocks noChangeAspect="1"/>
          </p:cNvGraphicFramePr>
          <p:nvPr>
            <p:extLst>
              <p:ext uri="{D42A27DB-BD31-4B8C-83A1-F6EECF244321}">
                <p14:modId xmlns:p14="http://schemas.microsoft.com/office/powerpoint/2010/main" val="650629743"/>
              </p:ext>
            </p:extLst>
          </p:nvPr>
        </p:nvGraphicFramePr>
        <p:xfrm>
          <a:off x="4200525" y="2095711"/>
          <a:ext cx="371475" cy="298450"/>
        </p:xfrm>
        <a:graphic>
          <a:graphicData uri="http://schemas.openxmlformats.org/presentationml/2006/ole">
            <mc:AlternateContent xmlns:mc="http://schemas.openxmlformats.org/markup-compatibility/2006">
              <mc:Choice xmlns:v="urn:schemas-microsoft-com:vml" Requires="v">
                <p:oleObj spid="_x0000_s45229" name="Equation" r:id="rId5" imgW="253800" imgH="203040" progId="Equation.DSMT4">
                  <p:embed/>
                </p:oleObj>
              </mc:Choice>
              <mc:Fallback>
                <p:oleObj name="Equation" r:id="rId5" imgW="253800" imgH="203040" progId="Equation.DSMT4">
                  <p:embed/>
                  <p:pic>
                    <p:nvPicPr>
                      <p:cNvPr id="15" name="Object 6"/>
                      <p:cNvPicPr/>
                      <p:nvPr/>
                    </p:nvPicPr>
                    <p:blipFill>
                      <a:blip r:embed="rId6"/>
                      <a:stretch>
                        <a:fillRect/>
                      </a:stretch>
                    </p:blipFill>
                    <p:spPr>
                      <a:xfrm>
                        <a:off x="4200525" y="2095711"/>
                        <a:ext cx="371475" cy="298450"/>
                      </a:xfrm>
                      <a:prstGeom prst="rect">
                        <a:avLst/>
                      </a:prstGeom>
                    </p:spPr>
                  </p:pic>
                </p:oleObj>
              </mc:Fallback>
            </mc:AlternateContent>
          </a:graphicData>
        </a:graphic>
      </p:graphicFrame>
      <p:sp>
        <p:nvSpPr>
          <p:cNvPr id="4" name="Content Placeholder 6"/>
          <p:cNvSpPr>
            <a:spLocks noGrp="1"/>
          </p:cNvSpPr>
          <p:nvPr>
            <p:ph sz="quarter" idx="15"/>
          </p:nvPr>
        </p:nvSpPr>
        <p:spPr>
          <a:xfrm>
            <a:off x="4618850" y="1962327"/>
            <a:ext cx="4067950" cy="469367"/>
          </a:xfrm>
        </p:spPr>
        <p:txBody>
          <a:bodyPr/>
          <a:lstStyle/>
          <a:p>
            <a:pPr marL="0" indent="0">
              <a:buNone/>
            </a:pPr>
            <a:r>
              <a:rPr lang="en-US" altLang="en-US" dirty="0" smtClean="0"/>
              <a:t>otherwise</a:t>
            </a:r>
            <a:endParaRPr lang="en-US" altLang="en-US" dirty="0"/>
          </a:p>
        </p:txBody>
      </p:sp>
      <p:pic>
        <p:nvPicPr>
          <p:cNvPr id="10" name="Picture 7" descr="Computer code. The code has 10 lines. Line 1. left parenthesis DEFINE left parenthesis equal list1 list2 right parenthesis. Line 2, indented once. left parenthesis COND. Line 3, indented twice. left parenthesis left parenthesis NOT left parenthesis LIST question mark list 1 right parenthesis right parenthesis left parenthesis E Q question mark list 1 list 2 right parenthesis right parenthesis. Line 4, indented twice. left parenthesis left parenthesis NOT left parenthesis LIST question mark list 2 right parenthesis right parenthesis hash F right parenthesis. Line 5, indented twice. left parenthesis left parenthesis NULL question mark list 1 right parenthesis left parenthesis NULL question mark list 2 right parenthesis right parenthesis. Line 6, indented twice. left parenthesis left parenthesis NULL question mark list2 right parenthesis hash F right parenthesis. Line 7, indented twice. left parenthesis left parenthesis equal left parenthesis CAR list1 right parenthesis left parenthesis CAR list 2 right parenthesis right parenthesis. Line 8, indented 3 times. left parenthesis equal left parenthesis CDR list 1 right parenthesis left parenthesis CDR list 2 right parenthesis right parenthesis right parenthesis. Line 9, indented twice. left parenthesis ELSE hash F right parenthesis. Line 10. right parenthesis right parenthesis."/>
          <p:cNvPicPr>
            <a:picLocks noChangeAspect="1"/>
          </p:cNvPicPr>
          <p:nvPr/>
        </p:nvPicPr>
        <p:blipFill>
          <a:blip r:embed="rId7"/>
          <a:stretch>
            <a:fillRect/>
          </a:stretch>
        </p:blipFill>
        <p:spPr>
          <a:xfrm>
            <a:off x="895967" y="2720817"/>
            <a:ext cx="6174395" cy="3201707"/>
          </a:xfrm>
          <a:prstGeom prst="rect">
            <a:avLst/>
          </a:prstGeom>
        </p:spPr>
      </p:pic>
    </p:spTree>
    <p:extLst>
      <p:ext uri="{BB962C8B-B14F-4D97-AF65-F5344CB8AC3E}">
        <p14:creationId xmlns:p14="http://schemas.microsoft.com/office/powerpoint/2010/main" val="1520697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1"/>
          <p:cNvSpPr>
            <a:spLocks noGrp="1" noChangeArrowheads="1"/>
          </p:cNvSpPr>
          <p:nvPr>
            <p:ph type="title"/>
          </p:nvPr>
        </p:nvSpPr>
        <p:spPr/>
        <p:txBody>
          <a:bodyPr/>
          <a:lstStyle/>
          <a:p>
            <a:pPr eaLnBrk="1" hangingPunct="1"/>
            <a:r>
              <a:rPr lang="en-US" altLang="en-US" dirty="0" smtClean="0">
                <a:latin typeface="Times New Roman" panose="02020603050405020304" pitchFamily="18" charset="0"/>
                <a:cs typeface="Times New Roman" panose="02020603050405020304" pitchFamily="18" charset="0"/>
              </a:rPr>
              <a:t>Example Scheme Function: append</a:t>
            </a:r>
          </a:p>
        </p:txBody>
      </p:sp>
      <p:sp>
        <p:nvSpPr>
          <p:cNvPr id="58373" name="Content Placeholder 2"/>
          <p:cNvSpPr>
            <a:spLocks noGrp="1" noChangeArrowheads="1"/>
          </p:cNvSpPr>
          <p:nvPr>
            <p:ph type="body" idx="1"/>
          </p:nvPr>
        </p:nvSpPr>
        <p:spPr>
          <a:xfrm>
            <a:off x="457200" y="1600201"/>
            <a:ext cx="8229600" cy="1238250"/>
          </a:xfrm>
        </p:spPr>
        <p:txBody>
          <a:bodyPr/>
          <a:lstStyle/>
          <a:p>
            <a:pPr eaLnBrk="1" hangingPunct="1"/>
            <a:r>
              <a:rPr lang="en-US" altLang="en-US" sz="2400" dirty="0" smtClean="0">
                <a:latin typeface="Courier New" panose="02070309020205020404" pitchFamily="49" charset="0"/>
              </a:rPr>
              <a:t>append</a:t>
            </a:r>
            <a:r>
              <a:rPr lang="en-US" altLang="en-US" sz="2400" dirty="0" smtClean="0"/>
              <a:t> takes two lists as parameters; returns the first parameter list with the elements of the second parameter list appended at the end</a:t>
            </a:r>
          </a:p>
        </p:txBody>
      </p:sp>
      <p:pic>
        <p:nvPicPr>
          <p:cNvPr id="2" name="Picture 3" descr="Computer code. The code has 5 lines. Line 1. left parenthesis DEFINE left parenthesis append list 1 list 2 right parenthesis. Line 2, indented once. left parenthesis C O N D. Line 3, indented twice. left parenthesis left parenthesis NULL question mark list1 right parenthesis list2 right parenthesis. Line 4, indented twice. left parenthesis ELSE left parenthesis C O N S left parenthesis CAR list 1 right parenthesis left parenthesis append left parenthesis C D R list1 right parenthesis list 2 right parenthesis right parenthesis right parenthesis. Line 5. right parenthesis right parenthesis."/>
          <p:cNvPicPr>
            <a:picLocks noChangeAspect="1"/>
          </p:cNvPicPr>
          <p:nvPr/>
        </p:nvPicPr>
        <p:blipFill>
          <a:blip r:embed="rId3"/>
          <a:stretch>
            <a:fillRect/>
          </a:stretch>
        </p:blipFill>
        <p:spPr>
          <a:xfrm>
            <a:off x="584883" y="2855720"/>
            <a:ext cx="7669433" cy="2834886"/>
          </a:xfrm>
          <a:prstGeom prst="rect">
            <a:avLst/>
          </a:prstGeom>
        </p:spPr>
      </p:pic>
    </p:spTree>
    <p:extLst>
      <p:ext uri="{BB962C8B-B14F-4D97-AF65-F5344CB8AC3E}">
        <p14:creationId xmlns:p14="http://schemas.microsoft.com/office/powerpoint/2010/main" val="3099327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itle 1"/>
          <p:cNvSpPr>
            <a:spLocks noGrp="1" noChangeArrowheads="1"/>
          </p:cNvSpPr>
          <p:nvPr>
            <p:ph type="title"/>
          </p:nvPr>
        </p:nvSpPr>
        <p:spPr/>
        <p:txBody>
          <a:bodyPr/>
          <a:lstStyle/>
          <a:p>
            <a:pPr eaLnBrk="1" hangingPunct="1"/>
            <a:r>
              <a:rPr lang="en-US" altLang="en-US" dirty="0" smtClean="0">
                <a:latin typeface="Times New Roman" panose="02020603050405020304" pitchFamily="18" charset="0"/>
                <a:cs typeface="Times New Roman" panose="02020603050405020304" pitchFamily="18" charset="0"/>
              </a:rPr>
              <a:t>Example Scheme Function: LET</a:t>
            </a:r>
          </a:p>
        </p:txBody>
      </p:sp>
      <p:sp>
        <p:nvSpPr>
          <p:cNvPr id="60421" name="Content Placeholder 2"/>
          <p:cNvSpPr>
            <a:spLocks noGrp="1" noChangeArrowheads="1"/>
          </p:cNvSpPr>
          <p:nvPr>
            <p:ph type="body" idx="1"/>
          </p:nvPr>
        </p:nvSpPr>
        <p:spPr>
          <a:xfrm>
            <a:off x="457200" y="1600200"/>
            <a:ext cx="8229600" cy="1400175"/>
          </a:xfrm>
        </p:spPr>
        <p:txBody>
          <a:bodyPr/>
          <a:lstStyle/>
          <a:p>
            <a:pPr eaLnBrk="1" hangingPunct="1"/>
            <a:r>
              <a:rPr lang="en-US" altLang="en-US" dirty="0" smtClean="0"/>
              <a:t>Recall that </a:t>
            </a:r>
            <a:r>
              <a:rPr lang="en-US" altLang="en-US" sz="2400" dirty="0" smtClean="0">
                <a:latin typeface="Courier New" panose="02070309020205020404" pitchFamily="49" charset="0"/>
                <a:cs typeface="Courier New" panose="02070309020205020404" pitchFamily="49" charset="0"/>
              </a:rPr>
              <a:t>LET</a:t>
            </a:r>
            <a:r>
              <a:rPr lang="en-US" altLang="en-US" sz="2400" dirty="0" smtClean="0"/>
              <a:t> </a:t>
            </a:r>
            <a:r>
              <a:rPr lang="en-US" altLang="en-US" dirty="0" smtClean="0"/>
              <a:t>was discussed in Chapter 5</a:t>
            </a:r>
          </a:p>
          <a:p>
            <a:pPr eaLnBrk="1" hangingPunct="1"/>
            <a:r>
              <a:rPr lang="en-US" altLang="en-US" sz="2400" dirty="0" smtClean="0">
                <a:latin typeface="Courier New" panose="02070309020205020404" pitchFamily="49" charset="0"/>
                <a:cs typeface="Courier New" panose="02070309020205020404" pitchFamily="49" charset="0"/>
              </a:rPr>
              <a:t>LET</a:t>
            </a:r>
            <a:r>
              <a:rPr lang="en-US" altLang="en-US" dirty="0" smtClean="0"/>
              <a:t> is actually shorthand for a </a:t>
            </a:r>
            <a:r>
              <a:rPr lang="en-US" altLang="en-US" sz="2400" dirty="0" smtClean="0">
                <a:latin typeface="Courier New" panose="02070309020205020404" pitchFamily="49" charset="0"/>
                <a:cs typeface="Courier New" panose="02070309020205020404" pitchFamily="49" charset="0"/>
              </a:rPr>
              <a:t>LAMBDA</a:t>
            </a:r>
            <a:r>
              <a:rPr lang="en-US" altLang="en-US" sz="2400" dirty="0" smtClean="0"/>
              <a:t> </a:t>
            </a:r>
            <a:r>
              <a:rPr lang="en-US" altLang="en-US" dirty="0" smtClean="0"/>
              <a:t>expression applied to a parameter</a:t>
            </a:r>
          </a:p>
        </p:txBody>
      </p:sp>
      <p:pic>
        <p:nvPicPr>
          <p:cNvPr id="2" name="Picture 3" descr="Computer code. The code has 2 lines. Line 1. left parenthesis LET left parenthesis left parenthesis alpha 7 right parenthesis right parenthesis left parenthesis asterisk 5 alpha right parenthesis right parenthesis. is the same as, Line 2. left parenthesis left parenthesis LAMBDA left parenthesis alpha right parenthesis left parenthesis asterisk 5 alpha right parenthesis right parenthesis 7 right parenthesis."/>
          <p:cNvPicPr>
            <a:picLocks noChangeAspect="1"/>
          </p:cNvPicPr>
          <p:nvPr/>
        </p:nvPicPr>
        <p:blipFill>
          <a:blip r:embed="rId3"/>
          <a:stretch>
            <a:fillRect/>
          </a:stretch>
        </p:blipFill>
        <p:spPr>
          <a:xfrm>
            <a:off x="784948" y="3604953"/>
            <a:ext cx="6754953" cy="1591194"/>
          </a:xfrm>
          <a:prstGeom prst="rect">
            <a:avLst/>
          </a:prstGeom>
        </p:spPr>
      </p:pic>
    </p:spTree>
    <p:extLst>
      <p:ext uri="{BB962C8B-B14F-4D97-AF65-F5344CB8AC3E}">
        <p14:creationId xmlns:p14="http://schemas.microsoft.com/office/powerpoint/2010/main" val="2004951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itle 1"/>
          <p:cNvSpPr>
            <a:spLocks noGrp="1" noChangeArrowheads="1"/>
          </p:cNvSpPr>
          <p:nvPr>
            <p:ph type="title"/>
          </p:nvPr>
        </p:nvSpPr>
        <p:spPr/>
        <p:txBody>
          <a:bodyPr/>
          <a:lstStyle/>
          <a:p>
            <a:pPr eaLnBrk="1" hangingPunct="1"/>
            <a:r>
              <a:rPr lang="en-US" altLang="en-US" dirty="0" smtClean="0">
                <a:latin typeface="Times New Roman" panose="02020603050405020304" pitchFamily="18" charset="0"/>
                <a:cs typeface="Times New Roman" panose="02020603050405020304" pitchFamily="18" charset="0"/>
              </a:rPr>
              <a:t>LET Example</a:t>
            </a:r>
          </a:p>
        </p:txBody>
      </p:sp>
      <p:pic>
        <p:nvPicPr>
          <p:cNvPr id="4" name="Picture 2" descr="Computer code. The code has 9 lines. Line 1. left parenthesis DEFINE left parenthesis quadratic underscore roots a b c right parenthesis. Line 2, indented once. left parenthesis LET left parenthesis. Line 3, indented twice. left parenthesis root underscore part underscore over underscore 2a. Line 4, indented 5 times. left parenthesis forward slash left parenthesis S Q R T left parenthesis negative left parenthesis asterisk b b right parenthesis left parenthesis asterisk 4 a c right parenthesis right parenthesis right parenthesis left parenthesis asterisk 2 a right parenthesis right parenthesis right parenthesis. Line 5, indented twice. left parenthesis minus underscore b underscore over underscore 2a left parenthesis forward slash left parenthesis negative 0 b right parenthesis left parenthesis asterisk 2 a right parenthesis right parenthesis right parenthesis. Line 6, indented 3 times. right parenthesis. Line 7, indented twice. left parenthesis LIST left parenthesis plus minus underscore b underscore over underscore 2a root underscore part underscore over underscore 2a right parenthesis. Line 8, indented 4 times. left parenthesis negative minus underscore b underscore over underscore 2a root underscore part underscore over underscore 2a right parenthesis right parenthesis. Line 9. right parenthesis right parenthesis."/>
          <p:cNvPicPr>
            <a:picLocks noChangeAspect="1"/>
          </p:cNvPicPr>
          <p:nvPr/>
        </p:nvPicPr>
        <p:blipFill>
          <a:blip r:embed="rId3"/>
          <a:stretch>
            <a:fillRect/>
          </a:stretch>
        </p:blipFill>
        <p:spPr>
          <a:xfrm>
            <a:off x="457200" y="1598560"/>
            <a:ext cx="7352413" cy="2670279"/>
          </a:xfrm>
          <a:prstGeom prst="rect">
            <a:avLst/>
          </a:prstGeom>
        </p:spPr>
      </p:pic>
    </p:spTree>
    <p:extLst>
      <p:ext uri="{BB962C8B-B14F-4D97-AF65-F5344CB8AC3E}">
        <p14:creationId xmlns:p14="http://schemas.microsoft.com/office/powerpoint/2010/main" val="25551541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dirty="0" smtClean="0"/>
              <a:t>Tail Recursion in Scheme </a:t>
            </a:r>
            <a:r>
              <a:rPr lang="en-US" altLang="en-US" sz="2000" b="0" dirty="0" smtClean="0"/>
              <a:t>(1 of 2)</a:t>
            </a:r>
          </a:p>
        </p:txBody>
      </p:sp>
      <p:sp>
        <p:nvSpPr>
          <p:cNvPr id="64515" name="Content Placeholder 2"/>
          <p:cNvSpPr>
            <a:spLocks noGrp="1"/>
          </p:cNvSpPr>
          <p:nvPr>
            <p:ph idx="1"/>
          </p:nvPr>
        </p:nvSpPr>
        <p:spPr/>
        <p:txBody>
          <a:bodyPr/>
          <a:lstStyle/>
          <a:p>
            <a:r>
              <a:rPr lang="en-US" altLang="en-US" dirty="0" smtClean="0"/>
              <a:t>Definition: A function is </a:t>
            </a:r>
            <a:r>
              <a:rPr lang="en-US" altLang="en-US" b="1" dirty="0" smtClean="0"/>
              <a:t>tail recursive</a:t>
            </a:r>
            <a:r>
              <a:rPr lang="en-US" altLang="en-US" i="1" dirty="0" smtClean="0"/>
              <a:t> </a:t>
            </a:r>
            <a:r>
              <a:rPr lang="en-US" altLang="en-US" dirty="0" smtClean="0"/>
              <a:t>if its recursive call is the last operation in the function</a:t>
            </a:r>
          </a:p>
          <a:p>
            <a:r>
              <a:rPr lang="en-US" altLang="en-US" dirty="0" smtClean="0"/>
              <a:t>A tail recursive function can be automatically converted by a compiler to use iteration, making it faster</a:t>
            </a:r>
          </a:p>
          <a:p>
            <a:r>
              <a:rPr lang="en-US" altLang="en-US" dirty="0" smtClean="0"/>
              <a:t>Scheme language definition requires that Scheme language systems convert all tail recursive functions to use iteration</a:t>
            </a:r>
          </a:p>
        </p:txBody>
      </p:sp>
    </p:spTree>
    <p:extLst>
      <p:ext uri="{BB962C8B-B14F-4D97-AF65-F5344CB8AC3E}">
        <p14:creationId xmlns:p14="http://schemas.microsoft.com/office/powerpoint/2010/main" val="2955622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dirty="0"/>
              <a:t>Tail Recursion in Scheme </a:t>
            </a:r>
            <a:r>
              <a:rPr lang="en-US" altLang="en-US" sz="2000" b="0" dirty="0" smtClean="0"/>
              <a:t>(2 </a:t>
            </a:r>
            <a:r>
              <a:rPr lang="en-US" altLang="en-US" sz="2000" b="0" dirty="0"/>
              <a:t>of 2)</a:t>
            </a:r>
            <a:endParaRPr lang="en-US" altLang="en-US" dirty="0" smtClean="0"/>
          </a:p>
        </p:txBody>
      </p:sp>
      <p:sp>
        <p:nvSpPr>
          <p:cNvPr id="64515" name="Content Placeholder 2"/>
          <p:cNvSpPr>
            <a:spLocks noGrp="1"/>
          </p:cNvSpPr>
          <p:nvPr>
            <p:ph idx="1"/>
          </p:nvPr>
        </p:nvSpPr>
        <p:spPr>
          <a:xfrm>
            <a:off x="457200" y="1600200"/>
            <a:ext cx="8229600" cy="847725"/>
          </a:xfrm>
        </p:spPr>
        <p:txBody>
          <a:bodyPr/>
          <a:lstStyle/>
          <a:p>
            <a:r>
              <a:rPr lang="en-US" altLang="en-US" dirty="0"/>
              <a:t>Example of rewriting a function to make it tail recursive, using helper a function</a:t>
            </a:r>
          </a:p>
        </p:txBody>
      </p:sp>
      <p:pic>
        <p:nvPicPr>
          <p:cNvPr id="4" name="Picture 3" descr="Two computer codes provide an example of rewriting a function as follows. Original. The code has 5 lines. Line 1. left parenthesis DEFINE left parenthesis factorial n right parenthesis. Line 2, indented once. left parenthesis IF left parenthesis left angle bracket equals n 0 right parenthesis. Line 3, indented twice. 1. Line 4, indented twice. left parenthesis asterisk n left parenthesis factorial left parenthesis negative n 1 right parenthesis right parenthesis right parenthesis. Line 5. right parenthesis right parenthesis. Tail recursive. The code has 8 lines. Line 1. left parenthesis DEFINE left parenthesis fact helper n fact partial right parenthesis. Line 2, indented once. left parenthesis IF left parenthesis left angle bracket equals n 0 right parenthesis. Line 3, indented twice. fact partial. Line 4, indented twice. left parenthesis fact helper left parenthesis − n 1 right parenthesis left parenthesis asterisk n fact partial right parenthesis right parenthesis. Line 5. right parenthesis right parenthesis. Line 6. left parenthesis DEFINE left parenthesis factorial n right parenthesis. Line 7, indented once. left parenthesis fact helper n 1 right parenthesis. Line 8. right parenthesis."/>
          <p:cNvPicPr>
            <a:picLocks noChangeAspect="1"/>
          </p:cNvPicPr>
          <p:nvPr/>
        </p:nvPicPr>
        <p:blipFill>
          <a:blip r:embed="rId2"/>
          <a:stretch>
            <a:fillRect/>
          </a:stretch>
        </p:blipFill>
        <p:spPr>
          <a:xfrm>
            <a:off x="825296" y="2604981"/>
            <a:ext cx="7254869" cy="3486105"/>
          </a:xfrm>
          <a:prstGeom prst="rect">
            <a:avLst/>
          </a:prstGeom>
        </p:spPr>
      </p:pic>
    </p:spTree>
    <p:extLst>
      <p:ext uri="{BB962C8B-B14F-4D97-AF65-F5344CB8AC3E}">
        <p14:creationId xmlns:p14="http://schemas.microsoft.com/office/powerpoint/2010/main" val="9049208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Functional Form - Composition</a:t>
            </a:r>
            <a:endParaRPr lang="en-US" dirty="0"/>
          </a:p>
        </p:txBody>
      </p:sp>
      <p:sp>
        <p:nvSpPr>
          <p:cNvPr id="7" name="Content Placeholder 2"/>
          <p:cNvSpPr>
            <a:spLocks noGrp="1"/>
          </p:cNvSpPr>
          <p:nvPr>
            <p:ph sz="quarter" idx="13"/>
          </p:nvPr>
        </p:nvSpPr>
        <p:spPr>
          <a:xfrm>
            <a:off x="457200" y="1540117"/>
            <a:ext cx="8229600" cy="467136"/>
          </a:xfrm>
        </p:spPr>
        <p:txBody>
          <a:bodyPr/>
          <a:lstStyle/>
          <a:p>
            <a:r>
              <a:rPr lang="en-US" altLang="en-US" sz="2200" dirty="0" smtClean="0"/>
              <a:t>Composition</a:t>
            </a:r>
            <a:endParaRPr lang="en-US" altLang="en-US" sz="2200" dirty="0"/>
          </a:p>
        </p:txBody>
      </p:sp>
      <p:sp>
        <p:nvSpPr>
          <p:cNvPr id="8" name="Content Placeholder 3"/>
          <p:cNvSpPr>
            <a:spLocks noGrp="1"/>
          </p:cNvSpPr>
          <p:nvPr>
            <p:ph sz="quarter" idx="14"/>
          </p:nvPr>
        </p:nvSpPr>
        <p:spPr>
          <a:xfrm>
            <a:off x="457200" y="1931189"/>
            <a:ext cx="5516217" cy="474450"/>
          </a:xfrm>
        </p:spPr>
        <p:txBody>
          <a:bodyPr/>
          <a:lstStyle/>
          <a:p>
            <a:pPr lvl="1" indent="-284400"/>
            <a:r>
              <a:rPr lang="en-US" altLang="en-US" sz="2200" dirty="0"/>
              <a:t>If </a:t>
            </a:r>
            <a:r>
              <a:rPr lang="en-US" altLang="en-US" sz="2200" dirty="0">
                <a:latin typeface="Courier New" panose="02070309020205020404" pitchFamily="49" charset="0"/>
                <a:cs typeface="Courier New" panose="02070309020205020404" pitchFamily="49" charset="0"/>
              </a:rPr>
              <a:t>h</a:t>
            </a:r>
            <a:r>
              <a:rPr lang="en-US" altLang="en-US" sz="2200" dirty="0"/>
              <a:t> is the composition of </a:t>
            </a:r>
            <a:r>
              <a:rPr lang="en-US" altLang="en-US" sz="2200" dirty="0">
                <a:latin typeface="Courier New" panose="02070309020205020404" pitchFamily="49" charset="0"/>
                <a:cs typeface="Courier New" panose="02070309020205020404" pitchFamily="49" charset="0"/>
              </a:rPr>
              <a:t>f</a:t>
            </a:r>
            <a:r>
              <a:rPr lang="en-US" altLang="en-US" sz="2200" dirty="0"/>
              <a:t> and </a:t>
            </a:r>
            <a:r>
              <a:rPr lang="en-US" altLang="en-US" sz="2200" dirty="0">
                <a:latin typeface="Courier New" panose="02070309020205020404" pitchFamily="49" charset="0"/>
                <a:cs typeface="Courier New" panose="02070309020205020404" pitchFamily="49" charset="0"/>
              </a:rPr>
              <a:t>g</a:t>
            </a:r>
            <a:r>
              <a:rPr lang="en-US" altLang="en-US" sz="2200" dirty="0"/>
              <a:t>,</a:t>
            </a:r>
            <a:endParaRPr lang="en-US" sz="2200" dirty="0"/>
          </a:p>
        </p:txBody>
      </p:sp>
      <p:graphicFrame>
        <p:nvGraphicFramePr>
          <p:cNvPr id="14" name="Object 4" descr="h of x = f of g of x"/>
          <p:cNvGraphicFramePr>
            <a:graphicFrameLocks noChangeAspect="1"/>
          </p:cNvGraphicFramePr>
          <p:nvPr>
            <p:extLst>
              <p:ext uri="{D42A27DB-BD31-4B8C-83A1-F6EECF244321}">
                <p14:modId xmlns:p14="http://schemas.microsoft.com/office/powerpoint/2010/main" val="1534208439"/>
              </p:ext>
            </p:extLst>
          </p:nvPr>
        </p:nvGraphicFramePr>
        <p:xfrm>
          <a:off x="5565039" y="1998955"/>
          <a:ext cx="1943926" cy="439496"/>
        </p:xfrm>
        <a:graphic>
          <a:graphicData uri="http://schemas.openxmlformats.org/presentationml/2006/ole">
            <mc:AlternateContent xmlns:mc="http://schemas.openxmlformats.org/markup-compatibility/2006">
              <mc:Choice xmlns:v="urn:schemas-microsoft-com:vml" Requires="v">
                <p:oleObj spid="_x0000_s46164" name="Equation" r:id="rId3" imgW="1460160" imgH="330120" progId="Equation.DSMT4">
                  <p:embed/>
                </p:oleObj>
              </mc:Choice>
              <mc:Fallback>
                <p:oleObj name="Equation" r:id="rId3" imgW="1460160" imgH="330120" progId="Equation.DSMT4">
                  <p:embed/>
                  <p:pic>
                    <p:nvPicPr>
                      <p:cNvPr id="0" name=""/>
                      <p:cNvPicPr/>
                      <p:nvPr/>
                    </p:nvPicPr>
                    <p:blipFill>
                      <a:blip r:embed="rId4"/>
                      <a:stretch>
                        <a:fillRect/>
                      </a:stretch>
                    </p:blipFill>
                    <p:spPr>
                      <a:xfrm>
                        <a:off x="5565039" y="1998955"/>
                        <a:ext cx="1943926" cy="439496"/>
                      </a:xfrm>
                      <a:prstGeom prst="rect">
                        <a:avLst/>
                      </a:prstGeom>
                    </p:spPr>
                  </p:pic>
                </p:oleObj>
              </mc:Fallback>
            </mc:AlternateContent>
          </a:graphicData>
        </a:graphic>
      </p:graphicFrame>
      <p:pic>
        <p:nvPicPr>
          <p:cNvPr id="15" name="Picture 5" descr="Computer code. The code has 3 lines. Line 1. left parenthesis DEFINE left parenthesis g x right parenthesis left parenthesis asterisk 3 x right parenthesis right parenthesis. Line 2. left parenthesis DEFINE left parenthesis f x right parenthesis left parenthesis plus 2 x right parenthesis right parenthesis. Line 3. left parenthesis DEFINE left parenthesis h x right parenthesis left parenthesis plus 2 left parenthesis asterisk 3 x right parenthesis right parenthesis right parenthesis. Line 3 is the composition."/>
          <p:cNvPicPr>
            <a:picLocks noChangeAspect="1"/>
          </p:cNvPicPr>
          <p:nvPr/>
        </p:nvPicPr>
        <p:blipFill>
          <a:blip r:embed="rId5"/>
          <a:stretch>
            <a:fillRect/>
          </a:stretch>
        </p:blipFill>
        <p:spPr>
          <a:xfrm>
            <a:off x="1475417" y="2473405"/>
            <a:ext cx="5894990" cy="1042959"/>
          </a:xfrm>
          <a:prstGeom prst="rect">
            <a:avLst/>
          </a:prstGeom>
        </p:spPr>
      </p:pic>
      <p:sp>
        <p:nvSpPr>
          <p:cNvPr id="9" name="Content Placeholder 6"/>
          <p:cNvSpPr>
            <a:spLocks noGrp="1"/>
          </p:cNvSpPr>
          <p:nvPr>
            <p:ph sz="quarter" idx="15"/>
          </p:nvPr>
        </p:nvSpPr>
        <p:spPr>
          <a:xfrm>
            <a:off x="308113" y="3584130"/>
            <a:ext cx="8229600" cy="717481"/>
          </a:xfrm>
        </p:spPr>
        <p:txBody>
          <a:bodyPr/>
          <a:lstStyle/>
          <a:p>
            <a:r>
              <a:rPr lang="en-US" altLang="en-US" sz="2200" dirty="0"/>
              <a:t>In Scheme, the functional composition function </a:t>
            </a:r>
            <a:r>
              <a:rPr lang="en-US" altLang="en-US" sz="2200" dirty="0">
                <a:latin typeface="Courier New" panose="02070309020205020404" pitchFamily="49" charset="0"/>
                <a:cs typeface="Courier New" panose="02070309020205020404" pitchFamily="49" charset="0"/>
              </a:rPr>
              <a:t>compose</a:t>
            </a:r>
            <a:r>
              <a:rPr lang="en-US" altLang="en-US" sz="2200" dirty="0"/>
              <a:t> can be written</a:t>
            </a:r>
            <a:r>
              <a:rPr lang="en-US" altLang="en-US" sz="2200" dirty="0" smtClean="0"/>
              <a:t>:</a:t>
            </a:r>
            <a:endParaRPr lang="en-US" altLang="en-US" sz="2200" dirty="0"/>
          </a:p>
        </p:txBody>
      </p:sp>
      <p:pic>
        <p:nvPicPr>
          <p:cNvPr id="16" name="Picture 7" descr="Computer code. The code has 5 lines. Line 1. left parenthesis DEFINE left parenthesis compose f g right parenthesis left parenthesis LAMBDA left parenthesis x right parenthesis left parenthesis f left parenthesis g x right parenthesis right parenthesis right parenthesis right parenthesis. Line 2. left parenthesis left parenthesis compose CAR C D R right parenthesis single quote left parenthesis left parenthesis a b right parenthesis c d right parenthesis right parenthesis yields c. Line 3. left parenthesis DEFINE left parenthesis third a underscore list right parenthesis. Line 4, indented once. left parenthesis left parenthesis compose CAR left parenthesis compose C D R C D R right parenthesis right parenthesis a underscore list right parenthesis right parenthesis. Line 5. is equivalent to C A D D R."/>
          <p:cNvPicPr>
            <a:picLocks noChangeAspect="1"/>
          </p:cNvPicPr>
          <p:nvPr/>
        </p:nvPicPr>
        <p:blipFill>
          <a:blip r:embed="rId6"/>
          <a:stretch>
            <a:fillRect/>
          </a:stretch>
        </p:blipFill>
        <p:spPr>
          <a:xfrm>
            <a:off x="1336860" y="4369377"/>
            <a:ext cx="6172105" cy="1647575"/>
          </a:xfrm>
          <a:prstGeom prst="rect">
            <a:avLst/>
          </a:prstGeom>
        </p:spPr>
      </p:pic>
    </p:spTree>
    <p:extLst>
      <p:ext uri="{BB962C8B-B14F-4D97-AF65-F5344CB8AC3E}">
        <p14:creationId xmlns:p14="http://schemas.microsoft.com/office/powerpoint/2010/main" val="2566053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smtClean="0"/>
              <a:t>Functional Form - Apply-to-All</a:t>
            </a:r>
          </a:p>
        </p:txBody>
      </p:sp>
      <p:sp>
        <p:nvSpPr>
          <p:cNvPr id="68611" name="Content Placeholder 2"/>
          <p:cNvSpPr>
            <a:spLocks noGrp="1"/>
          </p:cNvSpPr>
          <p:nvPr>
            <p:ph idx="1"/>
          </p:nvPr>
        </p:nvSpPr>
        <p:spPr>
          <a:xfrm>
            <a:off x="457200" y="1600201"/>
            <a:ext cx="8229600" cy="1276350"/>
          </a:xfrm>
        </p:spPr>
        <p:txBody>
          <a:bodyPr/>
          <a:lstStyle/>
          <a:p>
            <a:pPr eaLnBrk="1" hangingPunct="1"/>
            <a:r>
              <a:rPr lang="en-US" altLang="en-US" dirty="0" smtClean="0"/>
              <a:t>Apply to All - one form in Scheme is </a:t>
            </a:r>
            <a:r>
              <a:rPr lang="en-US" altLang="en-US" dirty="0" smtClean="0">
                <a:latin typeface="Courier New" panose="02070309020205020404" pitchFamily="49" charset="0"/>
              </a:rPr>
              <a:t>map</a:t>
            </a:r>
            <a:r>
              <a:rPr lang="en-US" altLang="en-US" dirty="0" smtClean="0"/>
              <a:t> </a:t>
            </a:r>
          </a:p>
          <a:p>
            <a:pPr lvl="1" eaLnBrk="1" hangingPunct="1"/>
            <a:r>
              <a:rPr lang="en-US" altLang="en-US" dirty="0" smtClean="0"/>
              <a:t>Applies the given function to all elements of the given list;</a:t>
            </a:r>
          </a:p>
        </p:txBody>
      </p:sp>
      <p:pic>
        <p:nvPicPr>
          <p:cNvPr id="3" name="Picture 3" descr="Computer code. The code has 5 lines. Line 1. left parenthesis DEFINE left parenthesis map fun a underscore list right parenthesis. Line 2, indented once. left parenthesis C O N D. Line 3, indented twice. left parenthesis left parenthesis NULL question mark a underscore list right parenthesis ' left parenthesis right parenthesis right parenthesis. Line 4, indented twice. left parenthesis ELSE left parenthesis C O N S left parenthesis fun left parenthesis CAR a underscore list right parenthesis right parenthesis left parenthesis map fun left parenthesis C D R a underscore list right parenthesis right parenthesis right parenthesis right parenthesis. Line 5. right parenthesi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2" y="2946945"/>
            <a:ext cx="7591425" cy="3130485"/>
          </a:xfrm>
          <a:prstGeom prst="rect">
            <a:avLst/>
          </a:prstGeom>
        </p:spPr>
      </p:pic>
    </p:spTree>
    <p:extLst>
      <p:ext uri="{BB962C8B-B14F-4D97-AF65-F5344CB8AC3E}">
        <p14:creationId xmlns:p14="http://schemas.microsoft.com/office/powerpoint/2010/main" val="10028512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itle 1"/>
          <p:cNvSpPr>
            <a:spLocks noGrp="1" noChangeArrowheads="1"/>
          </p:cNvSpPr>
          <p:nvPr>
            <p:ph type="title"/>
          </p:nvPr>
        </p:nvSpPr>
        <p:spPr/>
        <p:txBody>
          <a:bodyPr/>
          <a:lstStyle/>
          <a:p>
            <a:pPr eaLnBrk="1" hangingPunct="1"/>
            <a:r>
              <a:rPr lang="en-US" altLang="en-US" dirty="0" smtClean="0"/>
              <a:t>Functions That Build Code</a:t>
            </a:r>
          </a:p>
        </p:txBody>
      </p:sp>
      <p:sp>
        <p:nvSpPr>
          <p:cNvPr id="38917" name="Content Placeholder 2"/>
          <p:cNvSpPr>
            <a:spLocks noGrp="1" noChangeArrowheads="1"/>
          </p:cNvSpPr>
          <p:nvPr>
            <p:ph type="body" idx="1"/>
          </p:nvPr>
        </p:nvSpPr>
        <p:spPr>
          <a:xfrm>
            <a:off x="609600" y="1600200"/>
            <a:ext cx="8153400" cy="4048125"/>
          </a:xfrm>
        </p:spPr>
        <p:txBody>
          <a:bodyPr/>
          <a:lstStyle/>
          <a:p>
            <a:pPr eaLnBrk="1" hangingPunct="1">
              <a:defRPr/>
            </a:pPr>
            <a:r>
              <a:rPr lang="en-US" altLang="en-US" dirty="0" smtClean="0"/>
              <a:t>It is possible in Scheme to define a function that builds Scheme code and requests its interpretation</a:t>
            </a:r>
          </a:p>
          <a:p>
            <a:pPr eaLnBrk="1" hangingPunct="1">
              <a:defRPr/>
            </a:pPr>
            <a:r>
              <a:rPr lang="en-US" altLang="en-US" dirty="0" smtClean="0"/>
              <a:t>This is possible because the interpreter is a user-available function, </a:t>
            </a:r>
            <a:r>
              <a:rPr lang="en-US" altLang="en-US" sz="2400" dirty="0" smtClean="0">
                <a:latin typeface="Courier New" panose="02070309020205020404" pitchFamily="49" charset="0"/>
              </a:rPr>
              <a:t>EVAL</a:t>
            </a:r>
          </a:p>
        </p:txBody>
      </p:sp>
    </p:spTree>
    <p:extLst>
      <p:ext uri="{BB962C8B-B14F-4D97-AF65-F5344CB8AC3E}">
        <p14:creationId xmlns:p14="http://schemas.microsoft.com/office/powerpoint/2010/main" val="2710518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noChangeArrowheads="1"/>
          </p:cNvSpPr>
          <p:nvPr>
            <p:ph type="title"/>
          </p:nvPr>
        </p:nvSpPr>
        <p:spPr/>
        <p:txBody>
          <a:bodyPr/>
          <a:lstStyle/>
          <a:p>
            <a:pPr eaLnBrk="1" hangingPunct="1"/>
            <a:r>
              <a:rPr lang="en-US" altLang="en-US" dirty="0" smtClean="0"/>
              <a:t>Introduction</a:t>
            </a:r>
          </a:p>
        </p:txBody>
      </p:sp>
      <p:sp>
        <p:nvSpPr>
          <p:cNvPr id="8197" name="Content Placeholder 2"/>
          <p:cNvSpPr>
            <a:spLocks noGrp="1" noChangeArrowheads="1"/>
          </p:cNvSpPr>
          <p:nvPr>
            <p:ph type="body" idx="1"/>
          </p:nvPr>
        </p:nvSpPr>
        <p:spPr/>
        <p:txBody>
          <a:bodyPr/>
          <a:lstStyle/>
          <a:p>
            <a:pPr eaLnBrk="1" hangingPunct="1"/>
            <a:r>
              <a:rPr lang="en-US" altLang="en-US" dirty="0" smtClean="0"/>
              <a:t>The design of the imperative languages is based directly on the </a:t>
            </a:r>
            <a:r>
              <a:rPr lang="en-US" altLang="en-US" b="1" dirty="0" smtClean="0"/>
              <a:t>von Neumann architecture</a:t>
            </a:r>
          </a:p>
          <a:p>
            <a:pPr lvl="1" eaLnBrk="1" hangingPunct="1"/>
            <a:r>
              <a:rPr lang="en-US" altLang="en-US" dirty="0" smtClean="0"/>
              <a:t>Efficiency is the primary concern, rather than the suitability of the language for software development</a:t>
            </a:r>
          </a:p>
          <a:p>
            <a:pPr eaLnBrk="1" hangingPunct="1"/>
            <a:r>
              <a:rPr lang="en-US" altLang="en-US" dirty="0" smtClean="0"/>
              <a:t>The design of the functional languages is based on </a:t>
            </a:r>
            <a:r>
              <a:rPr lang="en-US" altLang="en-US" b="1" dirty="0" smtClean="0"/>
              <a:t>mathematical functions</a:t>
            </a:r>
          </a:p>
          <a:p>
            <a:pPr lvl="1" eaLnBrk="1" hangingPunct="1"/>
            <a:r>
              <a:rPr lang="en-US" altLang="en-US" dirty="0" smtClean="0"/>
              <a:t>A solid theoretical basis that is also closer to the user, but relatively unconcerned with the architecture of the machines on which programs will run</a:t>
            </a:r>
          </a:p>
        </p:txBody>
      </p:sp>
    </p:spTree>
    <p:extLst>
      <p:ext uri="{BB962C8B-B14F-4D97-AF65-F5344CB8AC3E}">
        <p14:creationId xmlns:p14="http://schemas.microsoft.com/office/powerpoint/2010/main" val="38646213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itle 1"/>
          <p:cNvSpPr>
            <a:spLocks noGrp="1" noChangeArrowheads="1"/>
          </p:cNvSpPr>
          <p:nvPr>
            <p:ph type="title"/>
          </p:nvPr>
        </p:nvSpPr>
        <p:spPr/>
        <p:txBody>
          <a:bodyPr/>
          <a:lstStyle/>
          <a:p>
            <a:pPr eaLnBrk="1" hangingPunct="1"/>
            <a:r>
              <a:rPr lang="en-US" altLang="en-US" dirty="0" smtClean="0"/>
              <a:t>Adding a List of Numbers</a:t>
            </a:r>
          </a:p>
        </p:txBody>
      </p:sp>
      <p:pic>
        <p:nvPicPr>
          <p:cNvPr id="2" name="Picture 2" descr="Computer code. The code has 5 lines. Line 1. left parenthesis DEFINE left parenthesis adder a underscore list right parenthesis. Line 2, indented once. left parenthesis C O N D. Line 3, indented twice. left parenthesis left parenthesis NULL question mark a underscore list right parenthesis 0 right parenthesis. Line 4, indented twice. left parenthesis ELSE left parenthesis plus left parenthesis CAR a underscore list right parenthesis left parenthesis adder left parenthesis C D R a underscore list right parenthesis right parenthesis right parenthesis right parenthesis. Line 5. right parenthesis right parenthesis."/>
          <p:cNvPicPr>
            <a:picLocks noChangeAspect="1"/>
          </p:cNvPicPr>
          <p:nvPr/>
        </p:nvPicPr>
        <p:blipFill>
          <a:blip r:embed="rId3"/>
          <a:stretch>
            <a:fillRect/>
          </a:stretch>
        </p:blipFill>
        <p:spPr>
          <a:xfrm>
            <a:off x="872974" y="1604164"/>
            <a:ext cx="6407451" cy="2066723"/>
          </a:xfrm>
          <a:prstGeom prst="rect">
            <a:avLst/>
          </a:prstGeom>
        </p:spPr>
      </p:pic>
      <p:sp>
        <p:nvSpPr>
          <p:cNvPr id="71685" name="Content Placeholder 3"/>
          <p:cNvSpPr>
            <a:spLocks noGrp="1" noChangeArrowheads="1"/>
          </p:cNvSpPr>
          <p:nvPr>
            <p:ph type="body" idx="1"/>
          </p:nvPr>
        </p:nvSpPr>
        <p:spPr>
          <a:xfrm>
            <a:off x="457200" y="3876676"/>
            <a:ext cx="8229600" cy="2143124"/>
          </a:xfrm>
        </p:spPr>
        <p:txBody>
          <a:bodyPr/>
          <a:lstStyle/>
          <a:p>
            <a:pPr eaLnBrk="1" hangingPunct="1"/>
            <a:r>
              <a:rPr lang="en-US" altLang="en-US" dirty="0" smtClean="0"/>
              <a:t>The parameter is a list of numbers to be added; </a:t>
            </a:r>
            <a:r>
              <a:rPr lang="en-US" altLang="en-US" dirty="0" smtClean="0">
                <a:latin typeface="Courier New" panose="02070309020205020404" pitchFamily="49" charset="0"/>
              </a:rPr>
              <a:t>adder</a:t>
            </a:r>
            <a:r>
              <a:rPr lang="en-US" altLang="en-US" dirty="0" smtClean="0"/>
              <a:t> inserts a </a:t>
            </a:r>
            <a:r>
              <a:rPr lang="en-US" altLang="en-US" dirty="0" smtClean="0">
                <a:latin typeface="Courier New" panose="02070309020205020404" pitchFamily="49" charset="0"/>
              </a:rPr>
              <a:t>+</a:t>
            </a:r>
            <a:r>
              <a:rPr lang="en-US" altLang="en-US" dirty="0" smtClean="0"/>
              <a:t> operator and evaluates the resulting list</a:t>
            </a:r>
          </a:p>
          <a:p>
            <a:pPr lvl="1" eaLnBrk="1" hangingPunct="1"/>
            <a:r>
              <a:rPr lang="en-US" altLang="en-US" dirty="0" smtClean="0"/>
              <a:t>Use </a:t>
            </a:r>
            <a:r>
              <a:rPr lang="en-US" altLang="en-US" dirty="0" smtClean="0">
                <a:latin typeface="Courier New" panose="02070309020205020404" pitchFamily="49" charset="0"/>
              </a:rPr>
              <a:t>CONS</a:t>
            </a:r>
            <a:r>
              <a:rPr lang="en-US" altLang="en-US" dirty="0" smtClean="0"/>
              <a:t> to insert the atom </a:t>
            </a:r>
            <a:r>
              <a:rPr lang="en-US" altLang="en-US" dirty="0" smtClean="0">
                <a:latin typeface="Courier New" panose="02070309020205020404" pitchFamily="49" charset="0"/>
              </a:rPr>
              <a:t>+</a:t>
            </a:r>
            <a:r>
              <a:rPr lang="en-US" altLang="en-US" dirty="0" smtClean="0"/>
              <a:t> into the list of numbers.</a:t>
            </a:r>
          </a:p>
          <a:p>
            <a:pPr lvl="1" eaLnBrk="1" hangingPunct="1"/>
            <a:r>
              <a:rPr lang="en-US" altLang="en-US" dirty="0" smtClean="0"/>
              <a:t>Be sure that </a:t>
            </a:r>
            <a:r>
              <a:rPr lang="en-US" altLang="en-US" dirty="0" smtClean="0">
                <a:latin typeface="Courier New" panose="02070309020205020404" pitchFamily="49" charset="0"/>
              </a:rPr>
              <a:t>+</a:t>
            </a:r>
            <a:r>
              <a:rPr lang="en-US" altLang="en-US" dirty="0" smtClean="0"/>
              <a:t> is quoted to prevent evaluation</a:t>
            </a:r>
          </a:p>
          <a:p>
            <a:pPr lvl="1" eaLnBrk="1" hangingPunct="1"/>
            <a:r>
              <a:rPr lang="en-US" altLang="en-US" dirty="0" smtClean="0"/>
              <a:t>Submit the new list to </a:t>
            </a:r>
            <a:r>
              <a:rPr lang="en-US" altLang="en-US" dirty="0" smtClean="0">
                <a:latin typeface="Courier New" panose="02070309020205020404" pitchFamily="49" charset="0"/>
              </a:rPr>
              <a:t>EVAL</a:t>
            </a:r>
            <a:r>
              <a:rPr lang="en-US" altLang="en-US" dirty="0" smtClean="0"/>
              <a:t> for evaluation</a:t>
            </a:r>
          </a:p>
        </p:txBody>
      </p:sp>
    </p:spTree>
    <p:extLst>
      <p:ext uri="{BB962C8B-B14F-4D97-AF65-F5344CB8AC3E}">
        <p14:creationId xmlns:p14="http://schemas.microsoft.com/office/powerpoint/2010/main" val="3321104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itle 1"/>
          <p:cNvSpPr>
            <a:spLocks noGrp="1" noChangeArrowheads="1"/>
          </p:cNvSpPr>
          <p:nvPr>
            <p:ph type="title"/>
          </p:nvPr>
        </p:nvSpPr>
        <p:spPr/>
        <p:txBody>
          <a:bodyPr/>
          <a:lstStyle/>
          <a:p>
            <a:pPr eaLnBrk="1" hangingPunct="1"/>
            <a:r>
              <a:rPr lang="en-US" altLang="en-US" dirty="0" smtClean="0"/>
              <a:t>Common Lisp </a:t>
            </a:r>
            <a:r>
              <a:rPr lang="en-US" altLang="en-US" sz="2000" b="0" dirty="0" smtClean="0"/>
              <a:t>(1 of 6)</a:t>
            </a:r>
          </a:p>
        </p:txBody>
      </p:sp>
      <p:sp>
        <p:nvSpPr>
          <p:cNvPr id="73733" name="Content Placeholder 2"/>
          <p:cNvSpPr>
            <a:spLocks noGrp="1" noChangeArrowheads="1"/>
          </p:cNvSpPr>
          <p:nvPr>
            <p:ph type="body" idx="1"/>
          </p:nvPr>
        </p:nvSpPr>
        <p:spPr>
          <a:xfrm>
            <a:off x="457200" y="1600200"/>
            <a:ext cx="8229600" cy="4667250"/>
          </a:xfrm>
        </p:spPr>
        <p:txBody>
          <a:bodyPr/>
          <a:lstStyle/>
          <a:p>
            <a:pPr eaLnBrk="1" hangingPunct="1"/>
            <a:r>
              <a:rPr lang="en-US" altLang="en-US" sz="2200" dirty="0" smtClean="0"/>
              <a:t>A combination of many of the features of the popular dialects of Lisp around in the early 1980s</a:t>
            </a:r>
          </a:p>
          <a:p>
            <a:pPr eaLnBrk="1" hangingPunct="1"/>
            <a:r>
              <a:rPr lang="en-US" altLang="en-US" sz="2200" dirty="0" smtClean="0"/>
              <a:t>A large and complex language--the opposite of Scheme</a:t>
            </a:r>
          </a:p>
          <a:p>
            <a:pPr eaLnBrk="1" hangingPunct="1"/>
            <a:r>
              <a:rPr lang="en-US" altLang="en-US" sz="2200" dirty="0" smtClean="0"/>
              <a:t>Features include:</a:t>
            </a:r>
          </a:p>
          <a:p>
            <a:pPr lvl="1" eaLnBrk="1" hangingPunct="1"/>
            <a:r>
              <a:rPr lang="en-US" altLang="en-US" sz="2200" dirty="0" smtClean="0"/>
              <a:t>records </a:t>
            </a:r>
          </a:p>
          <a:p>
            <a:pPr lvl="1" eaLnBrk="1" hangingPunct="1"/>
            <a:r>
              <a:rPr lang="en-US" altLang="en-US" sz="2200" dirty="0" smtClean="0"/>
              <a:t>arrays </a:t>
            </a:r>
          </a:p>
          <a:p>
            <a:pPr lvl="1" eaLnBrk="1" hangingPunct="1"/>
            <a:r>
              <a:rPr lang="en-US" altLang="en-US" sz="2200" dirty="0" smtClean="0"/>
              <a:t>complex numbers</a:t>
            </a:r>
          </a:p>
          <a:p>
            <a:pPr lvl="1" eaLnBrk="1" hangingPunct="1"/>
            <a:r>
              <a:rPr lang="en-US" altLang="en-US" sz="2200" dirty="0" smtClean="0"/>
              <a:t>character strings</a:t>
            </a:r>
          </a:p>
          <a:p>
            <a:pPr lvl="1" eaLnBrk="1" hangingPunct="1"/>
            <a:r>
              <a:rPr lang="en-US" altLang="en-US" sz="2200" dirty="0" smtClean="0"/>
              <a:t>powerful I/O capabilities</a:t>
            </a:r>
          </a:p>
          <a:p>
            <a:pPr lvl="1" eaLnBrk="1" hangingPunct="1"/>
            <a:r>
              <a:rPr lang="en-US" altLang="en-US" sz="2200" dirty="0" smtClean="0"/>
              <a:t>packages with access control</a:t>
            </a:r>
          </a:p>
          <a:p>
            <a:pPr lvl="1" eaLnBrk="1" hangingPunct="1"/>
            <a:r>
              <a:rPr lang="en-US" altLang="en-US" sz="2200" dirty="0" smtClean="0"/>
              <a:t>iterative control statements</a:t>
            </a:r>
          </a:p>
        </p:txBody>
      </p:sp>
    </p:spTree>
    <p:extLst>
      <p:ext uri="{BB962C8B-B14F-4D97-AF65-F5344CB8AC3E}">
        <p14:creationId xmlns:p14="http://schemas.microsoft.com/office/powerpoint/2010/main" val="2023276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a:t>Common Lisp </a:t>
            </a:r>
            <a:r>
              <a:rPr lang="en-US" altLang="en-US" sz="2000" b="0" dirty="0" smtClean="0"/>
              <a:t>(2 </a:t>
            </a:r>
            <a:r>
              <a:rPr lang="en-US" altLang="en-US" sz="2000" b="0" dirty="0"/>
              <a:t>of 6)</a:t>
            </a:r>
            <a:endParaRPr lang="en-US" altLang="en-US" sz="2800" dirty="0" smtClean="0"/>
          </a:p>
        </p:txBody>
      </p:sp>
      <p:sp>
        <p:nvSpPr>
          <p:cNvPr id="75779" name="Content Placeholder 2"/>
          <p:cNvSpPr>
            <a:spLocks noGrp="1"/>
          </p:cNvSpPr>
          <p:nvPr>
            <p:ph idx="1"/>
          </p:nvPr>
        </p:nvSpPr>
        <p:spPr/>
        <p:txBody>
          <a:bodyPr/>
          <a:lstStyle/>
          <a:p>
            <a:r>
              <a:rPr lang="en-US" altLang="en-US" dirty="0" smtClean="0"/>
              <a:t>Macros</a:t>
            </a:r>
          </a:p>
          <a:p>
            <a:pPr lvl="1"/>
            <a:r>
              <a:rPr lang="en-US" altLang="en-US" dirty="0" smtClean="0"/>
              <a:t>Create their effect in two steps:</a:t>
            </a:r>
          </a:p>
          <a:p>
            <a:pPr lvl="2"/>
            <a:r>
              <a:rPr lang="en-US" altLang="en-US" dirty="0" smtClean="0"/>
              <a:t>Expand the macro</a:t>
            </a:r>
          </a:p>
          <a:p>
            <a:pPr lvl="2"/>
            <a:r>
              <a:rPr lang="en-US" altLang="en-US" dirty="0" smtClean="0"/>
              <a:t>Evaluate the expanded macro</a:t>
            </a:r>
          </a:p>
          <a:p>
            <a:r>
              <a:rPr lang="en-US" altLang="en-US" dirty="0" smtClean="0"/>
              <a:t>Some of the predefined functions of Common Lisp are actually macros</a:t>
            </a:r>
          </a:p>
          <a:p>
            <a:r>
              <a:rPr lang="en-US" altLang="en-US" dirty="0" smtClean="0"/>
              <a:t>Users can define their own macros with </a:t>
            </a:r>
            <a:r>
              <a:rPr lang="en-US" altLang="en-US" sz="2400" dirty="0" smtClean="0">
                <a:latin typeface="Courier New" panose="02070309020205020404" pitchFamily="49" charset="0"/>
                <a:cs typeface="Courier New" panose="02070309020205020404" pitchFamily="49" charset="0"/>
              </a:rPr>
              <a:t>DEFMACRO</a:t>
            </a:r>
          </a:p>
        </p:txBody>
      </p:sp>
    </p:spTree>
    <p:extLst>
      <p:ext uri="{BB962C8B-B14F-4D97-AF65-F5344CB8AC3E}">
        <p14:creationId xmlns:p14="http://schemas.microsoft.com/office/powerpoint/2010/main" val="23972333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Common Lisp </a:t>
            </a:r>
            <a:r>
              <a:rPr lang="en-US" altLang="en-US" sz="2000" b="0" dirty="0"/>
              <a:t>(3 of 6)</a:t>
            </a:r>
            <a:endParaRPr lang="en-US" dirty="0"/>
          </a:p>
        </p:txBody>
      </p:sp>
      <p:sp>
        <p:nvSpPr>
          <p:cNvPr id="7" name="Content Placeholder 2"/>
          <p:cNvSpPr>
            <a:spLocks noGrp="1"/>
          </p:cNvSpPr>
          <p:nvPr>
            <p:ph sz="quarter" idx="13"/>
          </p:nvPr>
        </p:nvSpPr>
        <p:spPr>
          <a:xfrm>
            <a:off x="457200" y="1609690"/>
            <a:ext cx="8229600" cy="476894"/>
          </a:xfrm>
        </p:spPr>
        <p:txBody>
          <a:bodyPr/>
          <a:lstStyle/>
          <a:p>
            <a:r>
              <a:rPr lang="en-US" altLang="en-US" dirty="0" err="1"/>
              <a:t>Backquote</a:t>
            </a:r>
            <a:r>
              <a:rPr lang="en-US" altLang="en-US" dirty="0"/>
              <a:t> operator</a:t>
            </a:r>
            <a:endParaRPr lang="en-US" dirty="0"/>
          </a:p>
        </p:txBody>
      </p:sp>
      <p:graphicFrame>
        <p:nvGraphicFramePr>
          <p:cNvPr id="14" name="Object 3" descr="back quote"/>
          <p:cNvGraphicFramePr>
            <a:graphicFrameLocks noChangeAspect="1"/>
          </p:cNvGraphicFramePr>
          <p:nvPr>
            <p:extLst>
              <p:ext uri="{D42A27DB-BD31-4B8C-83A1-F6EECF244321}">
                <p14:modId xmlns:p14="http://schemas.microsoft.com/office/powerpoint/2010/main" val="2996411406"/>
              </p:ext>
            </p:extLst>
          </p:nvPr>
        </p:nvGraphicFramePr>
        <p:xfrm>
          <a:off x="3537282" y="1627820"/>
          <a:ext cx="547699" cy="409069"/>
        </p:xfrm>
        <a:graphic>
          <a:graphicData uri="http://schemas.openxmlformats.org/presentationml/2006/ole">
            <mc:AlternateContent xmlns:mc="http://schemas.openxmlformats.org/markup-compatibility/2006">
              <mc:Choice xmlns:v="urn:schemas-microsoft-com:vml" Requires="v">
                <p:oleObj spid="_x0000_s47187" name="Equation" r:id="rId3" imgW="241200" imgH="253800" progId="Equation.DSMT4">
                  <p:embed/>
                </p:oleObj>
              </mc:Choice>
              <mc:Fallback>
                <p:oleObj name="Equation" r:id="rId3" imgW="241200" imgH="253800" progId="Equation.DSMT4">
                  <p:embed/>
                  <p:pic>
                    <p:nvPicPr>
                      <p:cNvPr id="0" name=""/>
                      <p:cNvPicPr/>
                      <p:nvPr/>
                    </p:nvPicPr>
                    <p:blipFill>
                      <a:blip r:embed="rId4"/>
                      <a:stretch>
                        <a:fillRect/>
                      </a:stretch>
                    </p:blipFill>
                    <p:spPr>
                      <a:xfrm>
                        <a:off x="3537282" y="1627820"/>
                        <a:ext cx="547699" cy="409069"/>
                      </a:xfrm>
                      <a:prstGeom prst="rect">
                        <a:avLst/>
                      </a:prstGeom>
                    </p:spPr>
                  </p:pic>
                </p:oleObj>
              </mc:Fallback>
            </mc:AlternateContent>
          </a:graphicData>
        </a:graphic>
      </p:graphicFrame>
      <p:sp>
        <p:nvSpPr>
          <p:cNvPr id="8" name="Content Placeholder 4"/>
          <p:cNvSpPr>
            <a:spLocks noGrp="1"/>
          </p:cNvSpPr>
          <p:nvPr>
            <p:ph sz="quarter" idx="14"/>
          </p:nvPr>
        </p:nvSpPr>
        <p:spPr>
          <a:xfrm>
            <a:off x="459728" y="2068263"/>
            <a:ext cx="8229600" cy="1220956"/>
          </a:xfrm>
        </p:spPr>
        <p:txBody>
          <a:bodyPr/>
          <a:lstStyle/>
          <a:p>
            <a:pPr lvl="1" indent="-283464"/>
            <a:r>
              <a:rPr lang="en-US" altLang="en-US" dirty="0">
                <a:solidFill>
                  <a:srgbClr val="000000"/>
                </a:solidFill>
              </a:rPr>
              <a:t>Similar to the Scheme’s </a:t>
            </a:r>
            <a:r>
              <a:rPr lang="en-US" altLang="en-US" sz="2000" dirty="0">
                <a:solidFill>
                  <a:srgbClr val="000000"/>
                </a:solidFill>
                <a:latin typeface="Courier New" panose="02070309020205020404" pitchFamily="49" charset="0"/>
                <a:cs typeface="Courier New" panose="02070309020205020404" pitchFamily="49" charset="0"/>
              </a:rPr>
              <a:t>QUOTE</a:t>
            </a:r>
            <a:r>
              <a:rPr lang="en-US" altLang="en-US" dirty="0">
                <a:solidFill>
                  <a:srgbClr val="000000"/>
                </a:solidFill>
              </a:rPr>
              <a:t>, except that some parts of the parameter can be unquoted by preceding them with </a:t>
            </a:r>
            <a:r>
              <a:rPr lang="en-US" altLang="en-US" dirty="0" smtClean="0">
                <a:solidFill>
                  <a:srgbClr val="000000"/>
                </a:solidFill>
              </a:rPr>
              <a:t>commas</a:t>
            </a:r>
            <a:endParaRPr lang="en-US" altLang="en-US" dirty="0">
              <a:solidFill>
                <a:srgbClr val="000000"/>
              </a:solidFill>
            </a:endParaRPr>
          </a:p>
        </p:txBody>
      </p:sp>
      <p:pic>
        <p:nvPicPr>
          <p:cNvPr id="15" name="Picture 5" descr="Two examples of code. Example 1. back quote left parenthesis a left parenthesis asterisk 3 4 right parenthesis c right parenthesis, evaluates to, left parenthesis a left parenthesis asterisk 3 4 right parenthesis c right parenthesis. Example 2. back quote left parenthesis a comma left parenthesis asterisk 3 4 right parenthesis c right parenthesis, evaluates to, left parenthesis a 12 c right parenthesis."/>
          <p:cNvPicPr>
            <a:picLocks noChangeAspect="1"/>
          </p:cNvPicPr>
          <p:nvPr/>
        </p:nvPicPr>
        <p:blipFill>
          <a:blip r:embed="rId5"/>
          <a:stretch>
            <a:fillRect/>
          </a:stretch>
        </p:blipFill>
        <p:spPr>
          <a:xfrm>
            <a:off x="1025386" y="3498573"/>
            <a:ext cx="6450127" cy="1444877"/>
          </a:xfrm>
          <a:prstGeom prst="rect">
            <a:avLst/>
          </a:prstGeom>
        </p:spPr>
      </p:pic>
    </p:spTree>
    <p:extLst>
      <p:ext uri="{BB962C8B-B14F-4D97-AF65-F5344CB8AC3E}">
        <p14:creationId xmlns:p14="http://schemas.microsoft.com/office/powerpoint/2010/main" val="1148932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a:t>Common Lisp </a:t>
            </a:r>
            <a:r>
              <a:rPr lang="en-US" altLang="en-US" sz="2000" b="0" dirty="0" smtClean="0"/>
              <a:t>(4 </a:t>
            </a:r>
            <a:r>
              <a:rPr lang="en-US" altLang="en-US" sz="2000" b="0" dirty="0"/>
              <a:t>of 6)</a:t>
            </a:r>
            <a:endParaRPr lang="en-US" altLang="en-US" sz="2800" dirty="0" smtClean="0"/>
          </a:p>
        </p:txBody>
      </p:sp>
      <p:sp>
        <p:nvSpPr>
          <p:cNvPr id="75779" name="Content Placeholder 2"/>
          <p:cNvSpPr>
            <a:spLocks noGrp="1"/>
          </p:cNvSpPr>
          <p:nvPr>
            <p:ph idx="1"/>
          </p:nvPr>
        </p:nvSpPr>
        <p:spPr/>
        <p:txBody>
          <a:bodyPr/>
          <a:lstStyle/>
          <a:p>
            <a:r>
              <a:rPr lang="en-US" altLang="en-US" dirty="0"/>
              <a:t>Reader Macros</a:t>
            </a:r>
          </a:p>
          <a:p>
            <a:pPr lvl="1"/>
            <a:r>
              <a:rPr lang="en-US" altLang="en-US" dirty="0"/>
              <a:t>Lisp implementations have a front end called the </a:t>
            </a:r>
            <a:r>
              <a:rPr lang="en-US" altLang="en-US" b="1" dirty="0"/>
              <a:t>reader</a:t>
            </a:r>
            <a:r>
              <a:rPr lang="en-US" altLang="en-US" dirty="0"/>
              <a:t> that transforms Lisp into a code representation. Then macro calls are expanded into the code representation. </a:t>
            </a:r>
          </a:p>
          <a:p>
            <a:pPr lvl="1"/>
            <a:r>
              <a:rPr lang="en-US" altLang="en-US" dirty="0"/>
              <a:t>A reader macro is a special kind of macro that is expanded during the reader phase</a:t>
            </a:r>
          </a:p>
          <a:p>
            <a:pPr lvl="1"/>
            <a:r>
              <a:rPr lang="en-US" altLang="en-US" dirty="0"/>
              <a:t>A reader macro is a definition of a single character, which is expanded into its Lisp definition</a:t>
            </a:r>
          </a:p>
          <a:p>
            <a:pPr lvl="1"/>
            <a:r>
              <a:rPr lang="en-US" altLang="en-US" dirty="0"/>
              <a:t>An example of a reader macro is an apostrophe character, which is expanded into a call to </a:t>
            </a:r>
            <a:r>
              <a:rPr lang="en-US" altLang="en-US" dirty="0" smtClean="0">
                <a:latin typeface="Courier New" panose="02070309020205020404" pitchFamily="49" charset="0"/>
                <a:cs typeface="Courier New" panose="02070309020205020404" pitchFamily="49" charset="0"/>
              </a:rPr>
              <a:t>QUOTE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1530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a:t>Common Lisp </a:t>
            </a:r>
            <a:r>
              <a:rPr lang="en-US" altLang="en-US" sz="2000" b="0" dirty="0" smtClean="0"/>
              <a:t>(5 </a:t>
            </a:r>
            <a:r>
              <a:rPr lang="en-US" altLang="en-US" sz="2000" b="0" dirty="0"/>
              <a:t>of 6)</a:t>
            </a:r>
            <a:endParaRPr lang="en-US" altLang="en-US" sz="2800" dirty="0" smtClean="0"/>
          </a:p>
        </p:txBody>
      </p:sp>
      <p:sp>
        <p:nvSpPr>
          <p:cNvPr id="75779" name="Content Placeholder 2"/>
          <p:cNvSpPr>
            <a:spLocks noGrp="1"/>
          </p:cNvSpPr>
          <p:nvPr>
            <p:ph idx="1"/>
          </p:nvPr>
        </p:nvSpPr>
        <p:spPr/>
        <p:txBody>
          <a:bodyPr/>
          <a:lstStyle/>
          <a:p>
            <a:pPr lvl="1"/>
            <a:r>
              <a:rPr lang="en-US" altLang="en-US" dirty="0">
                <a:cs typeface="Courier New" panose="02070309020205020404" pitchFamily="49" charset="0"/>
              </a:rPr>
              <a:t>Users can define their own reader macros as a kind of </a:t>
            </a:r>
            <a:r>
              <a:rPr lang="en-US" altLang="en-US" dirty="0" smtClean="0">
                <a:cs typeface="Courier New" panose="02070309020205020404" pitchFamily="49" charset="0"/>
              </a:rPr>
              <a:t>shorthand</a:t>
            </a:r>
          </a:p>
          <a:p>
            <a:r>
              <a:rPr lang="en-US" altLang="en-US" dirty="0"/>
              <a:t>Common Lisp has a symbol data type (similar to that of Ruby)</a:t>
            </a:r>
          </a:p>
          <a:p>
            <a:pPr lvl="1"/>
            <a:r>
              <a:rPr lang="en-US" altLang="en-US" dirty="0"/>
              <a:t>The reserved words are symbols that evaluate to themselves</a:t>
            </a:r>
          </a:p>
          <a:p>
            <a:pPr lvl="1"/>
            <a:r>
              <a:rPr lang="en-US" altLang="en-US" dirty="0"/>
              <a:t>Symbols are either bound or unbound</a:t>
            </a:r>
          </a:p>
          <a:p>
            <a:pPr lvl="2"/>
            <a:r>
              <a:rPr lang="en-US" altLang="en-US" dirty="0"/>
              <a:t>Parameter symbols are bound while the function is being </a:t>
            </a:r>
            <a:r>
              <a:rPr lang="en-US" altLang="en-US" dirty="0" smtClean="0"/>
              <a:t>evaluated</a:t>
            </a:r>
            <a:endParaRPr lang="en-US" altLang="en-US" dirty="0"/>
          </a:p>
        </p:txBody>
      </p:sp>
    </p:spTree>
    <p:extLst>
      <p:ext uri="{BB962C8B-B14F-4D97-AF65-F5344CB8AC3E}">
        <p14:creationId xmlns:p14="http://schemas.microsoft.com/office/powerpoint/2010/main" val="42382312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a:t>Common Lisp </a:t>
            </a:r>
            <a:r>
              <a:rPr lang="en-US" altLang="en-US" sz="2000" b="0" dirty="0" smtClean="0"/>
              <a:t>(6 </a:t>
            </a:r>
            <a:r>
              <a:rPr lang="en-US" altLang="en-US" sz="2000" b="0" dirty="0"/>
              <a:t>of 6)</a:t>
            </a:r>
            <a:endParaRPr lang="en-US" altLang="en-US" sz="2800" dirty="0" smtClean="0"/>
          </a:p>
        </p:txBody>
      </p:sp>
      <p:sp>
        <p:nvSpPr>
          <p:cNvPr id="75779" name="Content Placeholder 2"/>
          <p:cNvSpPr>
            <a:spLocks noGrp="1"/>
          </p:cNvSpPr>
          <p:nvPr>
            <p:ph idx="1"/>
          </p:nvPr>
        </p:nvSpPr>
        <p:spPr/>
        <p:txBody>
          <a:bodyPr/>
          <a:lstStyle/>
          <a:p>
            <a:pPr lvl="2"/>
            <a:r>
              <a:rPr lang="en-US" altLang="en-US" dirty="0"/>
              <a:t>Symbols that are the names of imperative style variables that have been assigned values are bound</a:t>
            </a:r>
          </a:p>
          <a:p>
            <a:pPr lvl="2"/>
            <a:r>
              <a:rPr lang="en-US" altLang="en-US" dirty="0"/>
              <a:t>All other symbols are </a:t>
            </a:r>
            <a:r>
              <a:rPr lang="en-US" altLang="en-US" dirty="0" smtClean="0"/>
              <a:t>unbound</a:t>
            </a:r>
            <a:endParaRPr lang="en-US" altLang="en-US" dirty="0">
              <a:cs typeface="Courier New" panose="02070309020205020404" pitchFamily="49" charset="0"/>
            </a:endParaRPr>
          </a:p>
        </p:txBody>
      </p:sp>
    </p:spTree>
    <p:extLst>
      <p:ext uri="{BB962C8B-B14F-4D97-AF65-F5344CB8AC3E}">
        <p14:creationId xmlns:p14="http://schemas.microsoft.com/office/powerpoint/2010/main" val="265259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smtClean="0"/>
              <a:t>M</a:t>
            </a:r>
            <a:r>
              <a:rPr lang="en-US" altLang="en-US" sz="100" dirty="0" smtClean="0"/>
              <a:t> </a:t>
            </a:r>
            <a:r>
              <a:rPr lang="en-US" altLang="en-US" dirty="0" smtClean="0"/>
              <a:t>L </a:t>
            </a:r>
            <a:r>
              <a:rPr lang="en-US" altLang="en-US" sz="2000" b="0" dirty="0" smtClean="0"/>
              <a:t>(1 of 2)</a:t>
            </a:r>
          </a:p>
        </p:txBody>
      </p:sp>
      <p:sp>
        <p:nvSpPr>
          <p:cNvPr id="75779" name="Content Placeholder 2"/>
          <p:cNvSpPr>
            <a:spLocks noGrp="1"/>
          </p:cNvSpPr>
          <p:nvPr>
            <p:ph idx="1"/>
          </p:nvPr>
        </p:nvSpPr>
        <p:spPr/>
        <p:txBody>
          <a:bodyPr/>
          <a:lstStyle/>
          <a:p>
            <a:pPr eaLnBrk="1" hangingPunct="1"/>
            <a:r>
              <a:rPr lang="en-US" altLang="en-US" dirty="0"/>
              <a:t>A static-scoped functional language with syntax that is closer to Pascal than to Lisp</a:t>
            </a:r>
          </a:p>
          <a:p>
            <a:pPr eaLnBrk="1" hangingPunct="1"/>
            <a:r>
              <a:rPr lang="en-US" altLang="en-US" dirty="0"/>
              <a:t>Uses type declarations, but also does </a:t>
            </a:r>
            <a:r>
              <a:rPr lang="en-US" altLang="en-US" b="1" dirty="0"/>
              <a:t>type</a:t>
            </a:r>
            <a:r>
              <a:rPr lang="en-US" altLang="en-US" i="1" dirty="0"/>
              <a:t> </a:t>
            </a:r>
            <a:r>
              <a:rPr lang="en-US" altLang="en-US" b="1" dirty="0"/>
              <a:t>inferencing</a:t>
            </a:r>
            <a:r>
              <a:rPr lang="en-US" altLang="en-US" dirty="0"/>
              <a:t> to determine the types of undeclared variables</a:t>
            </a:r>
          </a:p>
          <a:p>
            <a:pPr eaLnBrk="1" hangingPunct="1"/>
            <a:r>
              <a:rPr lang="en-US" altLang="en-US" dirty="0"/>
              <a:t>It is strongly typed (whereas Scheme is essentially </a:t>
            </a:r>
            <a:r>
              <a:rPr lang="en-US" altLang="en-US" dirty="0" err="1"/>
              <a:t>typeless</a:t>
            </a:r>
            <a:r>
              <a:rPr lang="en-US" altLang="en-US" dirty="0"/>
              <a:t>) and has no type coercions</a:t>
            </a:r>
          </a:p>
          <a:p>
            <a:pPr eaLnBrk="1" hangingPunct="1"/>
            <a:r>
              <a:rPr lang="en-US" altLang="en-US" dirty="0"/>
              <a:t>Does not have imperative-style variables</a:t>
            </a:r>
          </a:p>
          <a:p>
            <a:pPr eaLnBrk="1" hangingPunct="1"/>
            <a:r>
              <a:rPr lang="en-US" altLang="en-US" dirty="0"/>
              <a:t>Its identifiers are </a:t>
            </a:r>
            <a:r>
              <a:rPr lang="en-US" altLang="en-US" dirty="0" err="1"/>
              <a:t>untyped</a:t>
            </a:r>
            <a:r>
              <a:rPr lang="en-US" altLang="en-US" dirty="0"/>
              <a:t> names for values</a:t>
            </a:r>
          </a:p>
        </p:txBody>
      </p:sp>
    </p:spTree>
    <p:extLst>
      <p:ext uri="{BB962C8B-B14F-4D97-AF65-F5344CB8AC3E}">
        <p14:creationId xmlns:p14="http://schemas.microsoft.com/office/powerpoint/2010/main" val="39295179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a:t>M</a:t>
            </a:r>
            <a:r>
              <a:rPr lang="en-US" altLang="en-US" sz="100" dirty="0"/>
              <a:t> </a:t>
            </a:r>
            <a:r>
              <a:rPr lang="en-US" altLang="en-US" dirty="0"/>
              <a:t>L </a:t>
            </a:r>
            <a:r>
              <a:rPr lang="en-US" altLang="en-US" sz="2000" b="0" dirty="0" smtClean="0"/>
              <a:t>(2 </a:t>
            </a:r>
            <a:r>
              <a:rPr lang="en-US" altLang="en-US" sz="2000" b="0" dirty="0"/>
              <a:t>of 2)</a:t>
            </a:r>
            <a:endParaRPr lang="en-US" altLang="en-US" sz="2800" dirty="0" smtClean="0"/>
          </a:p>
        </p:txBody>
      </p:sp>
      <p:sp>
        <p:nvSpPr>
          <p:cNvPr id="75779" name="Content Placeholder 2"/>
          <p:cNvSpPr>
            <a:spLocks noGrp="1"/>
          </p:cNvSpPr>
          <p:nvPr>
            <p:ph idx="1"/>
          </p:nvPr>
        </p:nvSpPr>
        <p:spPr/>
        <p:txBody>
          <a:bodyPr/>
          <a:lstStyle/>
          <a:p>
            <a:pPr eaLnBrk="1" hangingPunct="1"/>
            <a:r>
              <a:rPr lang="en-US" altLang="en-US" dirty="0"/>
              <a:t>Includes exception handling and a module facility for implementing abstract data types</a:t>
            </a:r>
          </a:p>
          <a:p>
            <a:pPr eaLnBrk="1" hangingPunct="1"/>
            <a:r>
              <a:rPr lang="en-US" altLang="en-US" dirty="0"/>
              <a:t>Includes lists and list operations</a:t>
            </a:r>
          </a:p>
        </p:txBody>
      </p:sp>
    </p:spTree>
    <p:extLst>
      <p:ext uri="{BB962C8B-B14F-4D97-AF65-F5344CB8AC3E}">
        <p14:creationId xmlns:p14="http://schemas.microsoft.com/office/powerpoint/2010/main" val="37333884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a:t>
            </a:r>
            <a:r>
              <a:rPr lang="en-US" altLang="en-US" sz="100" dirty="0"/>
              <a:t> </a:t>
            </a:r>
            <a:r>
              <a:rPr lang="en-US" altLang="en-US" dirty="0"/>
              <a:t>L </a:t>
            </a:r>
            <a:r>
              <a:rPr lang="en-US" altLang="en-US" dirty="0" smtClean="0"/>
              <a:t>Specifics </a:t>
            </a:r>
            <a:r>
              <a:rPr lang="en-US" altLang="en-US" sz="2000" b="0" dirty="0" smtClean="0"/>
              <a:t>(1 of 9)</a:t>
            </a:r>
            <a:endParaRPr lang="en-US" sz="2000" b="0" dirty="0"/>
          </a:p>
        </p:txBody>
      </p:sp>
      <p:sp>
        <p:nvSpPr>
          <p:cNvPr id="7" name="Content Placeholder 2"/>
          <p:cNvSpPr>
            <a:spLocks noGrp="1"/>
          </p:cNvSpPr>
          <p:nvPr>
            <p:ph sz="quarter" idx="13"/>
          </p:nvPr>
        </p:nvSpPr>
        <p:spPr>
          <a:xfrm>
            <a:off x="457200" y="1540116"/>
            <a:ext cx="8229600" cy="1017959"/>
          </a:xfrm>
        </p:spPr>
        <p:txBody>
          <a:bodyPr/>
          <a:lstStyle/>
          <a:p>
            <a:pPr eaLnBrk="1" hangingPunct="1"/>
            <a:r>
              <a:rPr lang="en-US" altLang="en-US" sz="1800" dirty="0"/>
              <a:t>A table called the </a:t>
            </a:r>
            <a:r>
              <a:rPr lang="en-US" altLang="en-US" sz="1800" b="1" dirty="0"/>
              <a:t>evaluation environment </a:t>
            </a:r>
            <a:r>
              <a:rPr lang="en-US" altLang="en-US" sz="1800" dirty="0"/>
              <a:t>stores the names of all identifiers in a program, along with their types (like a run-time symbol table)</a:t>
            </a:r>
          </a:p>
          <a:p>
            <a:pPr eaLnBrk="1" hangingPunct="1"/>
            <a:r>
              <a:rPr lang="en-US" altLang="en-US" sz="1800" dirty="0"/>
              <a:t>Function declaration form</a:t>
            </a:r>
            <a:r>
              <a:rPr lang="en-US" altLang="en-US" sz="1800" dirty="0" smtClean="0"/>
              <a:t>:</a:t>
            </a:r>
            <a:endParaRPr lang="en-US" altLang="en-US" sz="1800" dirty="0"/>
          </a:p>
        </p:txBody>
      </p:sp>
      <p:pic>
        <p:nvPicPr>
          <p:cNvPr id="15" name="Picture 3" descr="Computer code reads, fun name left parenthesis formal parameters right parenthesis = expression semicolon. For example, fun cube left parenthesis x colon i n t right parenthesis = x asterisk x asterisk x semicolon."/>
          <p:cNvPicPr>
            <a:picLocks noChangeAspect="1"/>
          </p:cNvPicPr>
          <p:nvPr/>
        </p:nvPicPr>
        <p:blipFill>
          <a:blip r:embed="rId2"/>
          <a:stretch>
            <a:fillRect/>
          </a:stretch>
        </p:blipFill>
        <p:spPr>
          <a:xfrm>
            <a:off x="1047820" y="2605525"/>
            <a:ext cx="5441530" cy="861575"/>
          </a:xfrm>
          <a:prstGeom prst="rect">
            <a:avLst/>
          </a:prstGeom>
        </p:spPr>
      </p:pic>
      <p:sp>
        <p:nvSpPr>
          <p:cNvPr id="11" name="Content Placeholder 4"/>
          <p:cNvSpPr>
            <a:spLocks noGrp="1"/>
          </p:cNvSpPr>
          <p:nvPr>
            <p:ph sz="quarter" idx="17"/>
          </p:nvPr>
        </p:nvSpPr>
        <p:spPr>
          <a:xfrm>
            <a:off x="457200" y="3367419"/>
            <a:ext cx="8229600" cy="377000"/>
          </a:xfrm>
        </p:spPr>
        <p:txBody>
          <a:bodyPr/>
          <a:lstStyle/>
          <a:p>
            <a:pPr lvl="1" indent="-284400"/>
            <a:r>
              <a:rPr lang="en-US" altLang="en-US" sz="1800" dirty="0">
                <a:latin typeface="+mn-lt"/>
              </a:rPr>
              <a:t>The type could be attached to return value, as </a:t>
            </a:r>
            <a:r>
              <a:rPr lang="en-US" altLang="en-US" sz="1800" dirty="0" smtClean="0">
                <a:latin typeface="+mn-lt"/>
              </a:rPr>
              <a:t>in</a:t>
            </a:r>
            <a:endParaRPr lang="en-US" sz="1800" dirty="0">
              <a:latin typeface="+mn-lt"/>
            </a:endParaRPr>
          </a:p>
        </p:txBody>
      </p:sp>
      <p:pic>
        <p:nvPicPr>
          <p:cNvPr id="16" name="Picture 5" descr="Computer code reads, fun cube left parenthesis x right parenthesis colon i n t = x asterisk x asterisk x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709" y="3797469"/>
            <a:ext cx="5029902" cy="476316"/>
          </a:xfrm>
          <a:prstGeom prst="rect">
            <a:avLst/>
          </a:prstGeom>
        </p:spPr>
      </p:pic>
      <p:sp>
        <p:nvSpPr>
          <p:cNvPr id="12" name="Content Placeholder 6"/>
          <p:cNvSpPr>
            <a:spLocks noGrp="1"/>
          </p:cNvSpPr>
          <p:nvPr>
            <p:ph sz="quarter" idx="18"/>
          </p:nvPr>
        </p:nvSpPr>
        <p:spPr>
          <a:xfrm>
            <a:off x="457200" y="4228995"/>
            <a:ext cx="8229600" cy="1664910"/>
          </a:xfrm>
        </p:spPr>
        <p:txBody>
          <a:bodyPr/>
          <a:lstStyle/>
          <a:p>
            <a:pPr marL="741600" lvl="1" indent="-284400"/>
            <a:r>
              <a:rPr lang="en-US" sz="1800" dirty="0" smtClean="0"/>
              <a:t> </a:t>
            </a:r>
            <a:r>
              <a:rPr lang="en-US" altLang="en-US" sz="1800" dirty="0">
                <a:latin typeface="+mn-lt"/>
              </a:rPr>
              <a:t>With no type specified, it would default to</a:t>
            </a:r>
          </a:p>
          <a:p>
            <a:pPr marL="741600" lvl="1" indent="-284400">
              <a:buNone/>
            </a:pPr>
            <a:r>
              <a:rPr lang="en-US" altLang="en-US" sz="1800" b="1" dirty="0">
                <a:latin typeface="Courier New" panose="02070309020205020404" pitchFamily="49" charset="0"/>
                <a:cs typeface="Courier New" panose="02070309020205020404" pitchFamily="49" charset="0"/>
              </a:rPr>
              <a:t>int</a:t>
            </a:r>
            <a:r>
              <a:rPr lang="en-US" altLang="en-US" sz="1800" dirty="0"/>
              <a:t> </a:t>
            </a:r>
            <a:r>
              <a:rPr lang="en-US" altLang="en-US" sz="1800" dirty="0">
                <a:latin typeface="+mn-lt"/>
              </a:rPr>
              <a:t>(the default for numeric values</a:t>
            </a:r>
            <a:r>
              <a:rPr lang="en-US" altLang="en-US" sz="1800" dirty="0" smtClean="0">
                <a:latin typeface="+mn-lt"/>
              </a:rPr>
              <a:t>)</a:t>
            </a:r>
          </a:p>
          <a:p>
            <a:pPr marL="741600" lvl="1" indent="-284400"/>
            <a:r>
              <a:rPr lang="en-US" altLang="en-US" sz="1800" dirty="0">
                <a:latin typeface="+mn-lt"/>
              </a:rPr>
              <a:t>User-defined overloaded functions are not allowed, so if we wanted a </a:t>
            </a:r>
            <a:r>
              <a:rPr lang="en-US" altLang="en-US" sz="1800" dirty="0">
                <a:latin typeface="Courier New" panose="02070309020205020404" pitchFamily="49" charset="0"/>
              </a:rPr>
              <a:t>cube</a:t>
            </a:r>
            <a:r>
              <a:rPr lang="en-US" altLang="en-US" sz="1800" dirty="0"/>
              <a:t> </a:t>
            </a:r>
            <a:r>
              <a:rPr lang="en-US" altLang="en-US" sz="1800" dirty="0">
                <a:latin typeface="+mn-lt"/>
              </a:rPr>
              <a:t>function for real parameters, it would need to have a different </a:t>
            </a:r>
            <a:r>
              <a:rPr lang="en-US" altLang="en-US" sz="1800" dirty="0" smtClean="0">
                <a:latin typeface="+mn-lt"/>
              </a:rPr>
              <a:t>name</a:t>
            </a:r>
            <a:endParaRPr lang="en-US" altLang="en-US" sz="1800" dirty="0">
              <a:latin typeface="+mn-lt"/>
            </a:endParaRPr>
          </a:p>
        </p:txBody>
      </p:sp>
    </p:spTree>
    <p:extLst>
      <p:ext uri="{BB962C8B-B14F-4D97-AF65-F5344CB8AC3E}">
        <p14:creationId xmlns:p14="http://schemas.microsoft.com/office/powerpoint/2010/main" val="198043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a:spLocks noGrp="1" noChangeArrowheads="1"/>
          </p:cNvSpPr>
          <p:nvPr>
            <p:ph type="title"/>
          </p:nvPr>
        </p:nvSpPr>
        <p:spPr/>
        <p:txBody>
          <a:bodyPr/>
          <a:lstStyle/>
          <a:p>
            <a:pPr eaLnBrk="1" hangingPunct="1"/>
            <a:r>
              <a:rPr lang="en-US" altLang="en-US" dirty="0" smtClean="0"/>
              <a:t>Mathematical Functions</a:t>
            </a:r>
          </a:p>
        </p:txBody>
      </p:sp>
      <p:sp>
        <p:nvSpPr>
          <p:cNvPr id="10245" name="Content Placeholder 2"/>
          <p:cNvSpPr>
            <a:spLocks noGrp="1" noChangeArrowheads="1"/>
          </p:cNvSpPr>
          <p:nvPr>
            <p:ph type="body" idx="1"/>
          </p:nvPr>
        </p:nvSpPr>
        <p:spPr>
          <a:xfrm>
            <a:off x="457200" y="1600201"/>
            <a:ext cx="8229600" cy="2152650"/>
          </a:xfrm>
        </p:spPr>
        <p:txBody>
          <a:bodyPr/>
          <a:lstStyle/>
          <a:p>
            <a:pPr eaLnBrk="1" hangingPunct="1"/>
            <a:r>
              <a:rPr lang="en-US" altLang="en-US" dirty="0" smtClean="0"/>
              <a:t>A mathematical function is a </a:t>
            </a:r>
            <a:r>
              <a:rPr lang="en-US" altLang="en-US" b="1" dirty="0" smtClean="0"/>
              <a:t>mapping</a:t>
            </a:r>
            <a:r>
              <a:rPr lang="en-US" altLang="en-US" dirty="0" smtClean="0"/>
              <a:t> of members of one set, called the </a:t>
            </a:r>
            <a:r>
              <a:rPr lang="en-US" altLang="en-US" b="1" dirty="0" smtClean="0"/>
              <a:t>domain</a:t>
            </a:r>
            <a:r>
              <a:rPr lang="en-US" altLang="en-US" i="1" dirty="0" smtClean="0"/>
              <a:t> </a:t>
            </a:r>
            <a:r>
              <a:rPr lang="en-US" altLang="en-US" b="1" dirty="0" smtClean="0"/>
              <a:t>set</a:t>
            </a:r>
            <a:r>
              <a:rPr lang="en-US" altLang="en-US" dirty="0" smtClean="0"/>
              <a:t>, to another set, called the </a:t>
            </a:r>
            <a:r>
              <a:rPr lang="en-US" altLang="en-US" b="1" dirty="0" smtClean="0"/>
              <a:t>range</a:t>
            </a:r>
            <a:r>
              <a:rPr lang="en-US" altLang="en-US" i="1" dirty="0" smtClean="0"/>
              <a:t> </a:t>
            </a:r>
            <a:r>
              <a:rPr lang="en-US" altLang="en-US" b="1" dirty="0" smtClean="0"/>
              <a:t>set</a:t>
            </a:r>
          </a:p>
          <a:p>
            <a:pPr eaLnBrk="1" hangingPunct="1"/>
            <a:r>
              <a:rPr lang="en-US" altLang="en-US" dirty="0" smtClean="0"/>
              <a:t>A </a:t>
            </a:r>
            <a:r>
              <a:rPr lang="en-US" altLang="en-US" b="1" dirty="0" smtClean="0"/>
              <a:t>lambda</a:t>
            </a:r>
            <a:r>
              <a:rPr lang="en-US" altLang="en-US" i="1" dirty="0" smtClean="0"/>
              <a:t> </a:t>
            </a:r>
            <a:r>
              <a:rPr lang="en-US" altLang="en-US" b="1" dirty="0" smtClean="0"/>
              <a:t>expression</a:t>
            </a:r>
            <a:r>
              <a:rPr lang="en-US" altLang="en-US" dirty="0" smtClean="0"/>
              <a:t> specifies the parameter(s) and the mapping of a function in the following form</a:t>
            </a:r>
          </a:p>
        </p:txBody>
      </p:sp>
      <p:graphicFrame>
        <p:nvGraphicFramePr>
          <p:cNvPr id="2" name="Object 3" descr="lambda of x, x times x times x for the function cube of x = x times x times x"/>
          <p:cNvGraphicFramePr>
            <a:graphicFrameLocks noChangeAspect="1"/>
          </p:cNvGraphicFramePr>
          <p:nvPr>
            <p:extLst>
              <p:ext uri="{D42A27DB-BD31-4B8C-83A1-F6EECF244321}">
                <p14:modId xmlns:p14="http://schemas.microsoft.com/office/powerpoint/2010/main" val="4239378530"/>
              </p:ext>
            </p:extLst>
          </p:nvPr>
        </p:nvGraphicFramePr>
        <p:xfrm>
          <a:off x="733425" y="3851277"/>
          <a:ext cx="5359400" cy="1346200"/>
        </p:xfrm>
        <a:graphic>
          <a:graphicData uri="http://schemas.openxmlformats.org/presentationml/2006/ole">
            <mc:AlternateContent xmlns:mc="http://schemas.openxmlformats.org/markup-compatibility/2006">
              <mc:Choice xmlns:v="urn:schemas-microsoft-com:vml" Requires="v">
                <p:oleObj spid="_x0000_s30876" name="Equation" r:id="rId4" imgW="5359320" imgH="1346040" progId="Equation.DSMT4">
                  <p:embed/>
                </p:oleObj>
              </mc:Choice>
              <mc:Fallback>
                <p:oleObj name="Equation" r:id="rId4" imgW="5359320" imgH="1346040" progId="Equation.DSMT4">
                  <p:embed/>
                  <p:pic>
                    <p:nvPicPr>
                      <p:cNvPr id="0" name=""/>
                      <p:cNvPicPr/>
                      <p:nvPr/>
                    </p:nvPicPr>
                    <p:blipFill>
                      <a:blip r:embed="rId5"/>
                      <a:stretch>
                        <a:fillRect/>
                      </a:stretch>
                    </p:blipFill>
                    <p:spPr>
                      <a:xfrm>
                        <a:off x="733425" y="3851277"/>
                        <a:ext cx="5359400" cy="1346200"/>
                      </a:xfrm>
                      <a:prstGeom prst="rect">
                        <a:avLst/>
                      </a:prstGeom>
                    </p:spPr>
                  </p:pic>
                </p:oleObj>
              </mc:Fallback>
            </mc:AlternateContent>
          </a:graphicData>
        </a:graphic>
      </p:graphicFrame>
    </p:spTree>
    <p:extLst>
      <p:ext uri="{BB962C8B-B14F-4D97-AF65-F5344CB8AC3E}">
        <p14:creationId xmlns:p14="http://schemas.microsoft.com/office/powerpoint/2010/main" val="1510355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a:t>
            </a:r>
            <a:r>
              <a:rPr lang="en-US" altLang="en-US" sz="100" dirty="0"/>
              <a:t> </a:t>
            </a:r>
            <a:r>
              <a:rPr lang="en-US" altLang="en-US" dirty="0"/>
              <a:t>L </a:t>
            </a:r>
            <a:r>
              <a:rPr lang="en-US" altLang="en-US" dirty="0" smtClean="0"/>
              <a:t>Specifics </a:t>
            </a:r>
            <a:r>
              <a:rPr lang="en-US" altLang="en-US" sz="2000" b="0" dirty="0" smtClean="0"/>
              <a:t>(2 of 9)</a:t>
            </a:r>
            <a:endParaRPr lang="en-US" sz="2000" b="0" dirty="0"/>
          </a:p>
        </p:txBody>
      </p:sp>
      <p:sp>
        <p:nvSpPr>
          <p:cNvPr id="2" name="Content Placeholder 2"/>
          <p:cNvSpPr>
            <a:spLocks noGrp="1"/>
          </p:cNvSpPr>
          <p:nvPr>
            <p:ph sz="quarter" idx="13"/>
          </p:nvPr>
        </p:nvSpPr>
        <p:spPr/>
        <p:txBody>
          <a:bodyPr/>
          <a:lstStyle/>
          <a:p>
            <a:r>
              <a:rPr lang="en-US" altLang="en-US" dirty="0"/>
              <a:t>M</a:t>
            </a:r>
            <a:r>
              <a:rPr lang="en-US" altLang="en-US" sz="100" dirty="0"/>
              <a:t> </a:t>
            </a:r>
            <a:r>
              <a:rPr lang="en-US" altLang="en-US" dirty="0"/>
              <a:t>L selection</a:t>
            </a:r>
            <a:endParaRPr lang="en-US" dirty="0"/>
          </a:p>
        </p:txBody>
      </p:sp>
      <p:pic>
        <p:nvPicPr>
          <p:cNvPr id="5" name="Picture 3" descr="Computer code. The code has 2 lines. Line 1. if expression then then underscore expression. Line 2, indented once. else else underscore express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279" y="2145303"/>
            <a:ext cx="4999355" cy="716443"/>
          </a:xfrm>
          <a:prstGeom prst="rect">
            <a:avLst/>
          </a:prstGeom>
        </p:spPr>
      </p:pic>
      <p:sp>
        <p:nvSpPr>
          <p:cNvPr id="3" name="Content Placeholder 4"/>
          <p:cNvSpPr>
            <a:spLocks noGrp="1"/>
          </p:cNvSpPr>
          <p:nvPr>
            <p:ph sz="quarter" idx="17"/>
          </p:nvPr>
        </p:nvSpPr>
        <p:spPr>
          <a:xfrm>
            <a:off x="523875" y="2971976"/>
            <a:ext cx="8229600" cy="874767"/>
          </a:xfrm>
        </p:spPr>
        <p:txBody>
          <a:bodyPr/>
          <a:lstStyle/>
          <a:p>
            <a:pPr marL="168275" indent="0">
              <a:buNone/>
            </a:pPr>
            <a:r>
              <a:rPr lang="en-US" altLang="en-US" dirty="0"/>
              <a:t>where the first expression must evaluate to a Boolean </a:t>
            </a:r>
            <a:r>
              <a:rPr lang="en-US" altLang="en-US" dirty="0" smtClean="0"/>
              <a:t>value</a:t>
            </a:r>
            <a:endParaRPr lang="en-US" altLang="en-US" dirty="0"/>
          </a:p>
        </p:txBody>
      </p:sp>
      <p:sp>
        <p:nvSpPr>
          <p:cNvPr id="4" name="Content Placeholder 5"/>
          <p:cNvSpPr>
            <a:spLocks noGrp="1"/>
          </p:cNvSpPr>
          <p:nvPr>
            <p:ph sz="quarter" idx="18"/>
          </p:nvPr>
        </p:nvSpPr>
        <p:spPr>
          <a:xfrm>
            <a:off x="457200" y="3846742"/>
            <a:ext cx="8229600" cy="884283"/>
          </a:xfrm>
        </p:spPr>
        <p:txBody>
          <a:bodyPr/>
          <a:lstStyle/>
          <a:p>
            <a:r>
              <a:rPr lang="en-US" altLang="en-US" dirty="0"/>
              <a:t>Pattern matching is used to allow a function to operate on different parameter </a:t>
            </a:r>
            <a:r>
              <a:rPr lang="en-US" altLang="en-US" dirty="0" smtClean="0"/>
              <a:t>forms</a:t>
            </a:r>
            <a:endParaRPr lang="en-US" dirty="0"/>
          </a:p>
        </p:txBody>
      </p:sp>
      <p:pic>
        <p:nvPicPr>
          <p:cNvPr id="8" name="Picture 6" descr="Computer code. The code has 3 lines. Line 1. fun fact left parenthesis 0 right parenthesis equals 1. Line 2. pipe fact left parenthesis 1 right parenthesis equals 1. Line 3. pipe fact left parenthesis n colon I n t right parenthesis colon I n t equals n asterisk fact left parenthesis n negative 1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279" y="4841255"/>
            <a:ext cx="5896877" cy="1180950"/>
          </a:xfrm>
          <a:prstGeom prst="rect">
            <a:avLst/>
          </a:prstGeom>
        </p:spPr>
      </p:pic>
    </p:spTree>
    <p:extLst>
      <p:ext uri="{BB962C8B-B14F-4D97-AF65-F5344CB8AC3E}">
        <p14:creationId xmlns:p14="http://schemas.microsoft.com/office/powerpoint/2010/main" val="1926943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a:t>
            </a:r>
            <a:r>
              <a:rPr lang="en-US" altLang="en-US" sz="100" dirty="0"/>
              <a:t> </a:t>
            </a:r>
            <a:r>
              <a:rPr lang="en-US" altLang="en-US" dirty="0"/>
              <a:t>L </a:t>
            </a:r>
            <a:r>
              <a:rPr lang="en-US" altLang="en-US" dirty="0" smtClean="0"/>
              <a:t>Specifics </a:t>
            </a:r>
            <a:r>
              <a:rPr lang="en-US" altLang="en-US" sz="2000" b="0" dirty="0" smtClean="0"/>
              <a:t>(3 of 9)</a:t>
            </a:r>
            <a:endParaRPr lang="en-US" sz="2000" b="0" dirty="0"/>
          </a:p>
        </p:txBody>
      </p:sp>
      <p:sp>
        <p:nvSpPr>
          <p:cNvPr id="11" name="Content Placeholder 2"/>
          <p:cNvSpPr>
            <a:spLocks noGrp="1"/>
          </p:cNvSpPr>
          <p:nvPr>
            <p:ph sz="quarter" idx="13"/>
          </p:nvPr>
        </p:nvSpPr>
        <p:spPr>
          <a:xfrm>
            <a:off x="457200" y="1540117"/>
            <a:ext cx="8229600" cy="775700"/>
          </a:xfrm>
        </p:spPr>
        <p:txBody>
          <a:bodyPr/>
          <a:lstStyle/>
          <a:p>
            <a:r>
              <a:rPr lang="en-US" altLang="en-US" sz="2000" dirty="0" smtClean="0"/>
              <a:t>Lists </a:t>
            </a:r>
          </a:p>
          <a:p>
            <a:pPr lvl="1" indent="-283464"/>
            <a:r>
              <a:rPr lang="en-US" altLang="en-US" sz="2000" dirty="0" smtClean="0">
                <a:latin typeface="+mn-lt"/>
              </a:rPr>
              <a:t>Literal </a:t>
            </a:r>
            <a:r>
              <a:rPr lang="en-US" altLang="en-US" sz="2000" dirty="0">
                <a:latin typeface="+mn-lt"/>
              </a:rPr>
              <a:t>lists are specified in </a:t>
            </a:r>
            <a:r>
              <a:rPr lang="en-US" altLang="en-US" sz="2000" dirty="0" smtClean="0">
                <a:latin typeface="+mn-lt"/>
              </a:rPr>
              <a:t>brackets</a:t>
            </a:r>
            <a:endParaRPr lang="en-US" sz="2000" dirty="0">
              <a:latin typeface="+mn-lt"/>
            </a:endParaRPr>
          </a:p>
        </p:txBody>
      </p:sp>
      <p:graphicFrame>
        <p:nvGraphicFramePr>
          <p:cNvPr id="18" name="Object 3" descr="left bracket 3 comma 5 comma 7 right bracket"/>
          <p:cNvGraphicFramePr>
            <a:graphicFrameLocks noChangeAspect="1"/>
          </p:cNvGraphicFramePr>
          <p:nvPr>
            <p:extLst>
              <p:ext uri="{D42A27DB-BD31-4B8C-83A1-F6EECF244321}">
                <p14:modId xmlns:p14="http://schemas.microsoft.com/office/powerpoint/2010/main" val="3043468606"/>
              </p:ext>
            </p:extLst>
          </p:nvPr>
        </p:nvGraphicFramePr>
        <p:xfrm>
          <a:off x="1425076" y="2321972"/>
          <a:ext cx="875919" cy="368808"/>
        </p:xfrm>
        <a:graphic>
          <a:graphicData uri="http://schemas.openxmlformats.org/presentationml/2006/ole">
            <mc:AlternateContent xmlns:mc="http://schemas.openxmlformats.org/markup-compatibility/2006">
              <mc:Choice xmlns:v="urn:schemas-microsoft-com:vml" Requires="v">
                <p:oleObj spid="_x0000_s48358" name="Equation" r:id="rId3" imgW="723600" imgH="304560" progId="Equation.DSMT4">
                  <p:embed/>
                </p:oleObj>
              </mc:Choice>
              <mc:Fallback>
                <p:oleObj name="Equation" r:id="rId3" imgW="723600" imgH="304560" progId="Equation.DSMT4">
                  <p:embed/>
                  <p:pic>
                    <p:nvPicPr>
                      <p:cNvPr id="0" name=""/>
                      <p:cNvPicPr/>
                      <p:nvPr/>
                    </p:nvPicPr>
                    <p:blipFill>
                      <a:blip r:embed="rId4"/>
                      <a:stretch>
                        <a:fillRect/>
                      </a:stretch>
                    </p:blipFill>
                    <p:spPr>
                      <a:xfrm>
                        <a:off x="1425076" y="2321972"/>
                        <a:ext cx="875919" cy="368808"/>
                      </a:xfrm>
                      <a:prstGeom prst="rect">
                        <a:avLst/>
                      </a:prstGeom>
                    </p:spPr>
                  </p:pic>
                </p:oleObj>
              </mc:Fallback>
            </mc:AlternateContent>
          </a:graphicData>
        </a:graphic>
      </p:graphicFrame>
      <p:graphicFrame>
        <p:nvGraphicFramePr>
          <p:cNvPr id="19" name="Object 4" descr="left bracket right bracket"/>
          <p:cNvGraphicFramePr>
            <a:graphicFrameLocks noChangeAspect="1"/>
          </p:cNvGraphicFramePr>
          <p:nvPr>
            <p:extLst>
              <p:ext uri="{D42A27DB-BD31-4B8C-83A1-F6EECF244321}">
                <p14:modId xmlns:p14="http://schemas.microsoft.com/office/powerpoint/2010/main" val="2771649650"/>
              </p:ext>
            </p:extLst>
          </p:nvPr>
        </p:nvGraphicFramePr>
        <p:xfrm>
          <a:off x="1025102" y="2755278"/>
          <a:ext cx="304267" cy="321170"/>
        </p:xfrm>
        <a:graphic>
          <a:graphicData uri="http://schemas.openxmlformats.org/presentationml/2006/ole">
            <mc:AlternateContent xmlns:mc="http://schemas.openxmlformats.org/markup-compatibility/2006">
              <mc:Choice xmlns:v="urn:schemas-microsoft-com:vml" Requires="v">
                <p:oleObj spid="_x0000_s48359" name="Equation" r:id="rId5" imgW="228600" imgH="241200" progId="Equation.DSMT4">
                  <p:embed/>
                </p:oleObj>
              </mc:Choice>
              <mc:Fallback>
                <p:oleObj name="Equation" r:id="rId5" imgW="228600" imgH="241200" progId="Equation.DSMT4">
                  <p:embed/>
                  <p:pic>
                    <p:nvPicPr>
                      <p:cNvPr id="0" name=""/>
                      <p:cNvPicPr/>
                      <p:nvPr/>
                    </p:nvPicPr>
                    <p:blipFill>
                      <a:blip r:embed="rId6"/>
                      <a:stretch>
                        <a:fillRect/>
                      </a:stretch>
                    </p:blipFill>
                    <p:spPr>
                      <a:xfrm>
                        <a:off x="1025102" y="2755278"/>
                        <a:ext cx="304267" cy="321170"/>
                      </a:xfrm>
                      <a:prstGeom prst="rect">
                        <a:avLst/>
                      </a:prstGeom>
                    </p:spPr>
                  </p:pic>
                </p:oleObj>
              </mc:Fallback>
            </mc:AlternateContent>
          </a:graphicData>
        </a:graphic>
      </p:graphicFrame>
      <p:sp>
        <p:nvSpPr>
          <p:cNvPr id="12" name="Content Placeholder 5"/>
          <p:cNvSpPr>
            <a:spLocks noGrp="1"/>
          </p:cNvSpPr>
          <p:nvPr>
            <p:ph sz="quarter" idx="14"/>
          </p:nvPr>
        </p:nvSpPr>
        <p:spPr>
          <a:xfrm>
            <a:off x="1329369" y="2640996"/>
            <a:ext cx="7357431" cy="474450"/>
          </a:xfrm>
        </p:spPr>
        <p:txBody>
          <a:bodyPr/>
          <a:lstStyle/>
          <a:p>
            <a:pPr marL="0" indent="0">
              <a:buNone/>
            </a:pPr>
            <a:r>
              <a:rPr lang="en-US" altLang="en-US" sz="2000" dirty="0"/>
              <a:t>is the empty </a:t>
            </a:r>
            <a:r>
              <a:rPr lang="en-US" altLang="en-US" sz="2000" dirty="0" smtClean="0"/>
              <a:t>list</a:t>
            </a:r>
            <a:endParaRPr lang="en-US" sz="2000" dirty="0"/>
          </a:p>
        </p:txBody>
      </p:sp>
      <p:sp>
        <p:nvSpPr>
          <p:cNvPr id="13" name="Content Placeholder 6"/>
          <p:cNvSpPr>
            <a:spLocks noGrp="1"/>
          </p:cNvSpPr>
          <p:nvPr>
            <p:ph sz="quarter" idx="15"/>
          </p:nvPr>
        </p:nvSpPr>
        <p:spPr>
          <a:xfrm>
            <a:off x="457200" y="3162819"/>
            <a:ext cx="8229600" cy="536804"/>
          </a:xfrm>
        </p:spPr>
        <p:txBody>
          <a:bodyPr/>
          <a:lstStyle/>
          <a:p>
            <a:pPr marL="0" indent="457200">
              <a:buNone/>
            </a:pPr>
            <a:r>
              <a:rPr lang="en-US" altLang="en-US" sz="2000" dirty="0">
                <a:latin typeface="Courier New" panose="02070309020205020404" pitchFamily="49" charset="0"/>
              </a:rPr>
              <a:t>CONS</a:t>
            </a:r>
            <a:r>
              <a:rPr lang="en-US" altLang="en-US" sz="2000" dirty="0"/>
              <a:t> is the binary infix operator,</a:t>
            </a:r>
            <a:endParaRPr lang="en-US" sz="2000" dirty="0"/>
          </a:p>
        </p:txBody>
      </p:sp>
      <p:graphicFrame>
        <p:nvGraphicFramePr>
          <p:cNvPr id="20" name="Object 7" descr="4 colon colon left bracket 3 comma 5 comma 7 right bracket, which evaluates to left bracket 4 comma 3 comma 5 comma 7 right bracket"/>
          <p:cNvGraphicFramePr>
            <a:graphicFrameLocks noChangeAspect="1"/>
          </p:cNvGraphicFramePr>
          <p:nvPr>
            <p:extLst>
              <p:ext uri="{D42A27DB-BD31-4B8C-83A1-F6EECF244321}">
                <p14:modId xmlns:p14="http://schemas.microsoft.com/office/powerpoint/2010/main" val="198391842"/>
              </p:ext>
            </p:extLst>
          </p:nvPr>
        </p:nvGraphicFramePr>
        <p:xfrm>
          <a:off x="1754086" y="3669328"/>
          <a:ext cx="5559627" cy="446258"/>
        </p:xfrm>
        <a:graphic>
          <a:graphicData uri="http://schemas.openxmlformats.org/presentationml/2006/ole">
            <mc:AlternateContent xmlns:mc="http://schemas.openxmlformats.org/markup-compatibility/2006">
              <mc:Choice xmlns:v="urn:schemas-microsoft-com:vml" Requires="v">
                <p:oleObj spid="_x0000_s48360" name="Equation" r:id="rId7" imgW="3797280" imgH="304560" progId="Equation.DSMT4">
                  <p:embed/>
                </p:oleObj>
              </mc:Choice>
              <mc:Fallback>
                <p:oleObj name="Equation" r:id="rId7" imgW="3797280" imgH="304560" progId="Equation.DSMT4">
                  <p:embed/>
                  <p:pic>
                    <p:nvPicPr>
                      <p:cNvPr id="0" name=""/>
                      <p:cNvPicPr/>
                      <p:nvPr/>
                    </p:nvPicPr>
                    <p:blipFill>
                      <a:blip r:embed="rId8"/>
                      <a:stretch>
                        <a:fillRect/>
                      </a:stretch>
                    </p:blipFill>
                    <p:spPr>
                      <a:xfrm>
                        <a:off x="1754086" y="3669328"/>
                        <a:ext cx="5559627" cy="446258"/>
                      </a:xfrm>
                      <a:prstGeom prst="rect">
                        <a:avLst/>
                      </a:prstGeom>
                    </p:spPr>
                  </p:pic>
                </p:oleObj>
              </mc:Fallback>
            </mc:AlternateContent>
          </a:graphicData>
        </a:graphic>
      </p:graphicFrame>
      <p:sp>
        <p:nvSpPr>
          <p:cNvPr id="14" name="Content Placeholder 8"/>
          <p:cNvSpPr>
            <a:spLocks noGrp="1"/>
          </p:cNvSpPr>
          <p:nvPr>
            <p:ph sz="quarter" idx="16"/>
          </p:nvPr>
        </p:nvSpPr>
        <p:spPr>
          <a:xfrm>
            <a:off x="457200" y="4115586"/>
            <a:ext cx="8229600" cy="894216"/>
          </a:xfrm>
        </p:spPr>
        <p:txBody>
          <a:bodyPr/>
          <a:lstStyle/>
          <a:p>
            <a:pPr marL="457200" indent="0">
              <a:buNone/>
            </a:pPr>
            <a:r>
              <a:rPr lang="en-US" altLang="en-US" sz="2000" dirty="0">
                <a:latin typeface="Courier New" panose="02070309020205020404" pitchFamily="49" charset="0"/>
              </a:rPr>
              <a:t>CAR</a:t>
            </a:r>
            <a:r>
              <a:rPr lang="en-US" altLang="en-US" sz="2000" dirty="0"/>
              <a:t> is the unary operator </a:t>
            </a:r>
            <a:r>
              <a:rPr lang="en-US" altLang="en-US" sz="2000" dirty="0" smtClean="0">
                <a:latin typeface="Courier New" panose="02070309020205020404" pitchFamily="49" charset="0"/>
              </a:rPr>
              <a:t>h</a:t>
            </a:r>
            <a:r>
              <a:rPr lang="en-US" altLang="en-US" sz="100" dirty="0" smtClean="0">
                <a:latin typeface="Courier New" panose="02070309020205020404" pitchFamily="49" charset="0"/>
              </a:rPr>
              <a:t> </a:t>
            </a:r>
            <a:r>
              <a:rPr lang="en-US" altLang="en-US" sz="2000" dirty="0" smtClean="0">
                <a:latin typeface="Courier New" panose="02070309020205020404" pitchFamily="49" charset="0"/>
              </a:rPr>
              <a:t>d</a:t>
            </a:r>
            <a:r>
              <a:rPr lang="en-US" altLang="en-US" sz="2000" dirty="0"/>
              <a:t/>
            </a:r>
            <a:br>
              <a:rPr lang="en-US" altLang="en-US" sz="2000" dirty="0"/>
            </a:br>
            <a:r>
              <a:rPr lang="en-US" altLang="en-US" sz="2000" dirty="0" smtClean="0">
                <a:latin typeface="Courier New" panose="02070309020205020404" pitchFamily="49" charset="0"/>
              </a:rPr>
              <a:t>CDR</a:t>
            </a:r>
            <a:r>
              <a:rPr lang="en-US" altLang="en-US" sz="2000" dirty="0" smtClean="0"/>
              <a:t> </a:t>
            </a:r>
            <a:r>
              <a:rPr lang="en-US" altLang="en-US" sz="2000" dirty="0"/>
              <a:t>is the unary operator </a:t>
            </a:r>
            <a:r>
              <a:rPr lang="en-US" altLang="en-US" sz="2000" dirty="0" smtClean="0">
                <a:latin typeface="Courier New" panose="02070309020205020404" pitchFamily="49" charset="0"/>
              </a:rPr>
              <a:t>t</a:t>
            </a:r>
            <a:r>
              <a:rPr lang="en-US" altLang="en-US" sz="100" dirty="0" smtClean="0">
                <a:latin typeface="Courier New" panose="02070309020205020404" pitchFamily="49" charset="0"/>
              </a:rPr>
              <a:t> </a:t>
            </a:r>
            <a:r>
              <a:rPr lang="en-US" altLang="en-US" sz="2000" dirty="0" smtClean="0">
                <a:latin typeface="Courier New" panose="02070309020205020404" pitchFamily="49" charset="0"/>
              </a:rPr>
              <a:t>l</a:t>
            </a:r>
            <a:endParaRPr lang="en-US" sz="2000" dirty="0"/>
          </a:p>
        </p:txBody>
      </p:sp>
      <p:pic>
        <p:nvPicPr>
          <p:cNvPr id="21" name="Picture 9" descr="Computer code. The code has 3 lines. Line 1. fun fact left parenthesis 0 right parenthesis equals 1. Line 2. pipe fact left parenthesis 1 right parenthesis equals 1. Line 3. pipe fact left parenthesis n colon I n t right parenthesis colon I n t equals n asterisk fact left parenthesis n negative 1 right parenthesis."/>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5076" y="4920348"/>
            <a:ext cx="5896877" cy="1180950"/>
          </a:xfrm>
          <a:prstGeom prst="rect">
            <a:avLst/>
          </a:prstGeom>
        </p:spPr>
      </p:pic>
    </p:spTree>
    <p:extLst>
      <p:ext uri="{BB962C8B-B14F-4D97-AF65-F5344CB8AC3E}">
        <p14:creationId xmlns:p14="http://schemas.microsoft.com/office/powerpoint/2010/main" val="634974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t>
            </a:r>
            <a:r>
              <a:rPr lang="en-US" altLang="en-US" sz="100" dirty="0"/>
              <a:t> </a:t>
            </a:r>
            <a:r>
              <a:rPr lang="en-US" altLang="en-US" dirty="0"/>
              <a:t>L Specifics </a:t>
            </a:r>
            <a:r>
              <a:rPr lang="en-US" altLang="en-US" sz="2000" b="0" dirty="0" smtClean="0"/>
              <a:t>(4 </a:t>
            </a:r>
            <a:r>
              <a:rPr lang="en-US" altLang="en-US" sz="2000" b="0" dirty="0"/>
              <a:t>of 9)</a:t>
            </a:r>
            <a:endParaRPr lang="en-US" dirty="0"/>
          </a:p>
        </p:txBody>
      </p:sp>
      <p:sp>
        <p:nvSpPr>
          <p:cNvPr id="11" name="Content Placeholder 2"/>
          <p:cNvSpPr>
            <a:spLocks noGrp="1"/>
          </p:cNvSpPr>
          <p:nvPr>
            <p:ph sz="quarter" idx="18"/>
          </p:nvPr>
        </p:nvSpPr>
        <p:spPr>
          <a:xfrm>
            <a:off x="457200" y="1609123"/>
            <a:ext cx="8229600" cy="766329"/>
          </a:xfrm>
        </p:spPr>
        <p:txBody>
          <a:bodyPr/>
          <a:lstStyle/>
          <a:p>
            <a:r>
              <a:rPr lang="en-US" altLang="en-US" sz="2000" dirty="0"/>
              <a:t>The </a:t>
            </a:r>
            <a:r>
              <a:rPr lang="en-US" altLang="en-US" sz="2000" b="1" dirty="0">
                <a:latin typeface="Courier New" panose="02070309020205020404" pitchFamily="49" charset="0"/>
              </a:rPr>
              <a:t>val</a:t>
            </a:r>
            <a:r>
              <a:rPr lang="en-US" altLang="en-US" sz="2000" dirty="0"/>
              <a:t> statement binds a name to a value (similar to </a:t>
            </a:r>
            <a:r>
              <a:rPr lang="en-US" altLang="en-US" sz="2000" dirty="0">
                <a:latin typeface="Courier New" panose="02070309020205020404" pitchFamily="49" charset="0"/>
              </a:rPr>
              <a:t>DEFINE</a:t>
            </a:r>
            <a:r>
              <a:rPr lang="en-US" altLang="en-US" sz="2000" dirty="0"/>
              <a:t> in Scheme</a:t>
            </a:r>
            <a:r>
              <a:rPr lang="en-US" altLang="en-US" sz="2000" dirty="0" smtClean="0"/>
              <a:t>)</a:t>
            </a:r>
            <a:endParaRPr lang="en-US" sz="2000" dirty="0"/>
          </a:p>
        </p:txBody>
      </p:sp>
      <p:graphicFrame>
        <p:nvGraphicFramePr>
          <p:cNvPr id="13" name="Object 3" descr="v a l distance = time asterisk speed"/>
          <p:cNvGraphicFramePr>
            <a:graphicFrameLocks noChangeAspect="1"/>
          </p:cNvGraphicFramePr>
          <p:nvPr>
            <p:extLst>
              <p:ext uri="{D42A27DB-BD31-4B8C-83A1-F6EECF244321}">
                <p14:modId xmlns:p14="http://schemas.microsoft.com/office/powerpoint/2010/main" val="3516876613"/>
              </p:ext>
            </p:extLst>
          </p:nvPr>
        </p:nvGraphicFramePr>
        <p:xfrm>
          <a:off x="1331913" y="2370138"/>
          <a:ext cx="3344862" cy="371475"/>
        </p:xfrm>
        <a:graphic>
          <a:graphicData uri="http://schemas.openxmlformats.org/presentationml/2006/ole">
            <mc:AlternateContent xmlns:mc="http://schemas.openxmlformats.org/markup-compatibility/2006">
              <mc:Choice xmlns:v="urn:schemas-microsoft-com:vml" Requires="v">
                <p:oleObj spid="_x0000_s49229" name="Equation" r:id="rId3" imgW="2286000" imgH="253800" progId="Equation.DSMT4">
                  <p:embed/>
                </p:oleObj>
              </mc:Choice>
              <mc:Fallback>
                <p:oleObj name="Equation" r:id="rId3" imgW="2286000" imgH="253800" progId="Equation.DSMT4">
                  <p:embed/>
                  <p:pic>
                    <p:nvPicPr>
                      <p:cNvPr id="0" name=""/>
                      <p:cNvPicPr/>
                      <p:nvPr/>
                    </p:nvPicPr>
                    <p:blipFill>
                      <a:blip r:embed="rId4"/>
                      <a:stretch>
                        <a:fillRect/>
                      </a:stretch>
                    </p:blipFill>
                    <p:spPr>
                      <a:xfrm>
                        <a:off x="1331913" y="2370138"/>
                        <a:ext cx="3344862" cy="371475"/>
                      </a:xfrm>
                      <a:prstGeom prst="rect">
                        <a:avLst/>
                      </a:prstGeom>
                    </p:spPr>
                  </p:pic>
                </p:oleObj>
              </mc:Fallback>
            </mc:AlternateContent>
          </a:graphicData>
        </a:graphic>
      </p:graphicFrame>
      <p:sp>
        <p:nvSpPr>
          <p:cNvPr id="12" name="Content Placeholder 4"/>
          <p:cNvSpPr>
            <a:spLocks noGrp="1"/>
          </p:cNvSpPr>
          <p:nvPr>
            <p:ph sz="quarter" idx="19"/>
          </p:nvPr>
        </p:nvSpPr>
        <p:spPr>
          <a:xfrm>
            <a:off x="457200" y="2760144"/>
            <a:ext cx="8232128" cy="1824727"/>
          </a:xfrm>
        </p:spPr>
        <p:txBody>
          <a:bodyPr/>
          <a:lstStyle/>
          <a:p>
            <a:pPr lvl="1" indent="-283464" eaLnBrk="1" hangingPunct="1"/>
            <a:r>
              <a:rPr lang="en-US" altLang="en-US" sz="2000" dirty="0">
                <a:latin typeface="+mn-lt"/>
              </a:rPr>
              <a:t>As is the case with</a:t>
            </a:r>
            <a:r>
              <a:rPr lang="en-US" altLang="en-US" sz="2000" dirty="0"/>
              <a:t> </a:t>
            </a:r>
            <a:r>
              <a:rPr lang="en-US" altLang="en-US" sz="2000" dirty="0">
                <a:latin typeface="Courier New" panose="02070309020205020404" pitchFamily="49" charset="0"/>
              </a:rPr>
              <a:t>DEFINE</a:t>
            </a:r>
            <a:r>
              <a:rPr lang="en-US" altLang="en-US" sz="2000" dirty="0"/>
              <a:t>, </a:t>
            </a:r>
            <a:r>
              <a:rPr lang="en-US" altLang="en-US" sz="2000" b="1" dirty="0">
                <a:latin typeface="Courier New" panose="02070309020205020404" pitchFamily="49" charset="0"/>
                <a:cs typeface="Courier New" panose="02070309020205020404" pitchFamily="49" charset="0"/>
              </a:rPr>
              <a:t>val</a:t>
            </a:r>
            <a:r>
              <a:rPr lang="en-US" altLang="en-US" sz="2000" dirty="0">
                <a:latin typeface="+mn-lt"/>
              </a:rPr>
              <a:t> is nothing like an assignment statement in an imperative language</a:t>
            </a:r>
          </a:p>
          <a:p>
            <a:pPr lvl="1" indent="-283464" eaLnBrk="1" hangingPunct="1"/>
            <a:r>
              <a:rPr lang="en-US" altLang="en-US" sz="2000" dirty="0">
                <a:latin typeface="+mn-lt"/>
              </a:rPr>
              <a:t>If there are two </a:t>
            </a:r>
            <a:r>
              <a:rPr lang="en-US" altLang="en-US" sz="2000" b="1" dirty="0">
                <a:latin typeface="Courier New" panose="02070309020205020404" pitchFamily="49" charset="0"/>
                <a:cs typeface="Courier New" panose="02070309020205020404" pitchFamily="49" charset="0"/>
              </a:rPr>
              <a:t>val</a:t>
            </a:r>
            <a:r>
              <a:rPr lang="en-US" altLang="en-US" sz="2000" dirty="0"/>
              <a:t> </a:t>
            </a:r>
            <a:r>
              <a:rPr lang="en-US" altLang="en-US" sz="2000" dirty="0">
                <a:latin typeface="+mn-lt"/>
              </a:rPr>
              <a:t>statements for the same identifier, the first is hidden by the second</a:t>
            </a:r>
          </a:p>
          <a:p>
            <a:pPr lvl="1" indent="-283464" eaLnBrk="1" hangingPunct="1"/>
            <a:r>
              <a:rPr lang="en-US" altLang="en-US" sz="2000" b="1" dirty="0">
                <a:latin typeface="Courier New" panose="02070309020205020404" pitchFamily="49" charset="0"/>
                <a:cs typeface="Courier New" panose="02070309020205020404" pitchFamily="49" charset="0"/>
              </a:rPr>
              <a:t>val</a:t>
            </a:r>
            <a:r>
              <a:rPr lang="en-US" altLang="en-US" sz="2000" dirty="0"/>
              <a:t> </a:t>
            </a:r>
            <a:r>
              <a:rPr lang="en-US" altLang="en-US" sz="2000" dirty="0">
                <a:latin typeface="+mn-lt"/>
              </a:rPr>
              <a:t>statements are often used in </a:t>
            </a:r>
            <a:r>
              <a:rPr lang="en-US" altLang="en-US" sz="2000" b="1" dirty="0">
                <a:latin typeface="Courier New" panose="02070309020205020404" pitchFamily="49" charset="0"/>
                <a:cs typeface="Courier New" panose="02070309020205020404" pitchFamily="49" charset="0"/>
              </a:rPr>
              <a:t>let</a:t>
            </a:r>
            <a:r>
              <a:rPr lang="en-US" altLang="en-US" sz="2000" dirty="0"/>
              <a:t> </a:t>
            </a:r>
            <a:r>
              <a:rPr lang="en-US" altLang="en-US" sz="2000" dirty="0" smtClean="0">
                <a:latin typeface="+mn-lt"/>
              </a:rPr>
              <a:t>constructs</a:t>
            </a:r>
            <a:endParaRPr lang="en-US" altLang="en-US" sz="2000" dirty="0">
              <a:latin typeface="+mn-lt"/>
            </a:endParaRPr>
          </a:p>
        </p:txBody>
      </p:sp>
      <p:pic>
        <p:nvPicPr>
          <p:cNvPr id="14" name="Picture 5" descr="Computer code. The code has 4 lines. Line 1. let v a l radius equals 2 period 7. Line 2, indented once. v a l pi equals 3 period 14159. Line 3. in pi asterisk radius asterisk radius. Line 4. end semicolon."/>
          <p:cNvPicPr>
            <a:picLocks noChangeAspect="1"/>
          </p:cNvPicPr>
          <p:nvPr/>
        </p:nvPicPr>
        <p:blipFill>
          <a:blip r:embed="rId5"/>
          <a:stretch>
            <a:fillRect/>
          </a:stretch>
        </p:blipFill>
        <p:spPr>
          <a:xfrm>
            <a:off x="1949356" y="4652012"/>
            <a:ext cx="2725804" cy="1561921"/>
          </a:xfrm>
          <a:prstGeom prst="rect">
            <a:avLst/>
          </a:prstGeom>
        </p:spPr>
      </p:pic>
    </p:spTree>
    <p:extLst>
      <p:ext uri="{BB962C8B-B14F-4D97-AF65-F5344CB8AC3E}">
        <p14:creationId xmlns:p14="http://schemas.microsoft.com/office/powerpoint/2010/main" val="1943561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a:t>
            </a:r>
            <a:r>
              <a:rPr lang="en-US" altLang="en-US" sz="100" dirty="0"/>
              <a:t> </a:t>
            </a:r>
            <a:r>
              <a:rPr lang="en-US" altLang="en-US" dirty="0"/>
              <a:t>L Specifics </a:t>
            </a:r>
            <a:r>
              <a:rPr lang="en-US" altLang="en-US" sz="2000" b="0" dirty="0" smtClean="0"/>
              <a:t>(5 </a:t>
            </a:r>
            <a:r>
              <a:rPr lang="en-US" altLang="en-US" sz="2000" b="0" dirty="0"/>
              <a:t>of 9)</a:t>
            </a:r>
            <a:endParaRPr lang="en-US" dirty="0"/>
          </a:p>
        </p:txBody>
      </p:sp>
      <p:sp>
        <p:nvSpPr>
          <p:cNvPr id="12" name="Content Placeholder 2"/>
          <p:cNvSpPr>
            <a:spLocks noGrp="1"/>
          </p:cNvSpPr>
          <p:nvPr>
            <p:ph sz="quarter" idx="18"/>
          </p:nvPr>
        </p:nvSpPr>
        <p:spPr>
          <a:xfrm>
            <a:off x="419100" y="1619061"/>
            <a:ext cx="8229600" cy="2624947"/>
          </a:xfrm>
        </p:spPr>
        <p:txBody>
          <a:bodyPr/>
          <a:lstStyle/>
          <a:p>
            <a:r>
              <a:rPr lang="en-US" altLang="en-US" dirty="0">
                <a:latin typeface="Courier New" panose="02070309020205020404" pitchFamily="49" charset="0"/>
                <a:cs typeface="Courier New" panose="02070309020205020404" pitchFamily="49" charset="0"/>
              </a:rPr>
              <a:t>filter</a:t>
            </a:r>
          </a:p>
          <a:p>
            <a:pPr lvl="1" indent="-283464"/>
            <a:r>
              <a:rPr lang="en-US" altLang="en-US" dirty="0"/>
              <a:t>A higher-order filtering function for lists</a:t>
            </a:r>
          </a:p>
          <a:p>
            <a:pPr lvl="1" indent="-283464"/>
            <a:r>
              <a:rPr lang="en-US" altLang="en-US" dirty="0"/>
              <a:t>Takes a predicate function as its parameter, often in the form of a lambda expression</a:t>
            </a:r>
          </a:p>
          <a:p>
            <a:pPr lvl="1" indent="-283464"/>
            <a:r>
              <a:rPr lang="en-US" altLang="en-US" dirty="0"/>
              <a:t>Lambda expressions are defined like functions, except with the reserved word </a:t>
            </a:r>
            <a:r>
              <a:rPr lang="en-US" altLang="en-US" sz="2000" b="1" dirty="0" smtClean="0">
                <a:latin typeface="Courier New" panose="02070309020205020404" pitchFamily="49" charset="0"/>
                <a:cs typeface="Courier New" panose="02070309020205020404" pitchFamily="49" charset="0"/>
              </a:rPr>
              <a:t>f</a:t>
            </a:r>
            <a:r>
              <a:rPr lang="en-US" altLang="en-US" sz="100" b="1" dirty="0" smtClean="0">
                <a:latin typeface="Courier New" panose="02070309020205020404" pitchFamily="49" charset="0"/>
                <a:cs typeface="Courier New" panose="02070309020205020404" pitchFamily="49" charset="0"/>
              </a:rPr>
              <a:t> </a:t>
            </a:r>
            <a:r>
              <a:rPr lang="en-US" altLang="en-US" sz="2000" b="1" dirty="0" smtClean="0">
                <a:latin typeface="Courier New" panose="02070309020205020404" pitchFamily="49" charset="0"/>
                <a:cs typeface="Courier New" panose="02070309020205020404" pitchFamily="49" charset="0"/>
              </a:rPr>
              <a:t>n</a:t>
            </a:r>
            <a:endParaRPr lang="en-US" altLang="en-US" sz="2000" b="1" dirty="0">
              <a:latin typeface="Courier New" panose="02070309020205020404" pitchFamily="49" charset="0"/>
              <a:cs typeface="Courier New" panose="02070309020205020404" pitchFamily="49" charset="0"/>
            </a:endParaRPr>
          </a:p>
        </p:txBody>
      </p:sp>
      <p:pic>
        <p:nvPicPr>
          <p:cNvPr id="14" name="Picture 3" descr="Computer code reads, filter left parenthesis f n left parenthesis x right parenthesis equals right angle bracket x left angle bracket 100 comma left bracket 25 comma 1 comma 711 comma 50 comma 100 right bracket right parenthesis semicolon. This returns left bracket 25 comma 1 comma 50 right bracket."/>
          <p:cNvPicPr>
            <a:picLocks noChangeAspect="1"/>
          </p:cNvPicPr>
          <p:nvPr/>
        </p:nvPicPr>
        <p:blipFill>
          <a:blip r:embed="rId2"/>
          <a:stretch>
            <a:fillRect/>
          </a:stretch>
        </p:blipFill>
        <p:spPr>
          <a:xfrm>
            <a:off x="1069963" y="4416962"/>
            <a:ext cx="6927873" cy="908937"/>
          </a:xfrm>
          <a:prstGeom prst="rect">
            <a:avLst/>
          </a:prstGeom>
        </p:spPr>
      </p:pic>
    </p:spTree>
    <p:extLst>
      <p:ext uri="{BB962C8B-B14F-4D97-AF65-F5344CB8AC3E}">
        <p14:creationId xmlns:p14="http://schemas.microsoft.com/office/powerpoint/2010/main" val="3247773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a:t>
            </a:r>
            <a:r>
              <a:rPr lang="en-US" altLang="en-US" sz="100" dirty="0"/>
              <a:t> </a:t>
            </a:r>
            <a:r>
              <a:rPr lang="en-US" altLang="en-US" dirty="0"/>
              <a:t>L Specifics </a:t>
            </a:r>
            <a:r>
              <a:rPr lang="en-US" altLang="en-US" sz="2000" b="0" dirty="0" smtClean="0"/>
              <a:t>(6 </a:t>
            </a:r>
            <a:r>
              <a:rPr lang="en-US" altLang="en-US" sz="2000" b="0" dirty="0"/>
              <a:t>of 9)</a:t>
            </a:r>
            <a:endParaRPr lang="en-US" dirty="0"/>
          </a:p>
        </p:txBody>
      </p:sp>
      <p:sp>
        <p:nvSpPr>
          <p:cNvPr id="3" name="Content Placeholder 2"/>
          <p:cNvSpPr>
            <a:spLocks noGrp="1"/>
          </p:cNvSpPr>
          <p:nvPr>
            <p:ph sz="quarter" idx="13"/>
          </p:nvPr>
        </p:nvSpPr>
        <p:spPr>
          <a:xfrm>
            <a:off x="457200" y="1540117"/>
            <a:ext cx="8229600" cy="1491318"/>
          </a:xfrm>
        </p:spPr>
        <p:txBody>
          <a:bodyPr/>
          <a:lstStyle/>
          <a:p>
            <a:r>
              <a:rPr lang="en-US" altLang="en-US" sz="2000" dirty="0">
                <a:latin typeface="Courier New" panose="02070309020205020404" pitchFamily="49" charset="0"/>
                <a:cs typeface="Courier New" panose="02070309020205020404" pitchFamily="49" charset="0"/>
              </a:rPr>
              <a:t>map</a:t>
            </a:r>
          </a:p>
          <a:p>
            <a:pPr lvl="1" indent="-283464"/>
            <a:r>
              <a:rPr lang="en-US" altLang="en-US" sz="2000" dirty="0">
                <a:latin typeface="+mn-lt"/>
                <a:cs typeface="Courier New" panose="02070309020205020404" pitchFamily="49" charset="0"/>
              </a:rPr>
              <a:t>A higher-order function that takes a single parameter, a function</a:t>
            </a:r>
          </a:p>
          <a:p>
            <a:pPr lvl="1" indent="-283464"/>
            <a:r>
              <a:rPr lang="en-US" altLang="en-US" sz="2000" dirty="0">
                <a:latin typeface="+mn-lt"/>
              </a:rPr>
              <a:t>Applies the parameter function to each element of a list and returns a list of </a:t>
            </a:r>
            <a:r>
              <a:rPr lang="en-US" altLang="en-US" sz="2000" dirty="0" smtClean="0">
                <a:latin typeface="+mn-lt"/>
              </a:rPr>
              <a:t>results</a:t>
            </a:r>
            <a:endParaRPr lang="en-US" altLang="en-US" sz="2000" dirty="0">
              <a:latin typeface="+mn-lt"/>
            </a:endParaRPr>
          </a:p>
        </p:txBody>
      </p:sp>
      <p:pic>
        <p:nvPicPr>
          <p:cNvPr id="13" name="Picture 3" descr="Computer code. The code has 3 lines. Line 1. fun cube x equals x asterisk x asterisk x semicolon. Line 2. V al cube List equals map cube semicolon. Line 3. V a l new List equals cube List left bracket 1 comma 3 comma 5 right bracket semicolon."/>
          <p:cNvPicPr>
            <a:picLocks noChangeAspect="1"/>
          </p:cNvPicPr>
          <p:nvPr/>
        </p:nvPicPr>
        <p:blipFill>
          <a:blip r:embed="rId3"/>
          <a:stretch>
            <a:fillRect/>
          </a:stretch>
        </p:blipFill>
        <p:spPr>
          <a:xfrm>
            <a:off x="1425101" y="3114465"/>
            <a:ext cx="5265184" cy="1147255"/>
          </a:xfrm>
          <a:prstGeom prst="rect">
            <a:avLst/>
          </a:prstGeom>
        </p:spPr>
      </p:pic>
      <p:sp>
        <p:nvSpPr>
          <p:cNvPr id="4" name="Content Placeholder 4"/>
          <p:cNvSpPr>
            <a:spLocks noGrp="1"/>
          </p:cNvSpPr>
          <p:nvPr>
            <p:ph sz="quarter" idx="14"/>
          </p:nvPr>
        </p:nvSpPr>
        <p:spPr>
          <a:xfrm>
            <a:off x="457200" y="4196976"/>
            <a:ext cx="8229600" cy="474450"/>
          </a:xfrm>
        </p:spPr>
        <p:txBody>
          <a:bodyPr/>
          <a:lstStyle/>
          <a:p>
            <a:pPr marL="0" indent="746125">
              <a:buNone/>
            </a:pPr>
            <a:r>
              <a:rPr lang="en-US" altLang="en-US" sz="2000" dirty="0">
                <a:solidFill>
                  <a:srgbClr val="000000"/>
                </a:solidFill>
              </a:rPr>
              <a:t>This sets</a:t>
            </a:r>
            <a:endParaRPr lang="en-US" sz="2000" dirty="0"/>
          </a:p>
        </p:txBody>
      </p:sp>
      <p:graphicFrame>
        <p:nvGraphicFramePr>
          <p:cNvPr id="11" name="Object 5" descr="new List to left bracket 1 comma 27 comma 125 right bracket"/>
          <p:cNvGraphicFramePr>
            <a:graphicFrameLocks noChangeAspect="1"/>
          </p:cNvGraphicFramePr>
          <p:nvPr>
            <p:extLst>
              <p:ext uri="{D42A27DB-BD31-4B8C-83A1-F6EECF244321}">
                <p14:modId xmlns:p14="http://schemas.microsoft.com/office/powerpoint/2010/main" val="950782010"/>
              </p:ext>
            </p:extLst>
          </p:nvPr>
        </p:nvGraphicFramePr>
        <p:xfrm>
          <a:off x="2387255" y="4253878"/>
          <a:ext cx="2568575" cy="406400"/>
        </p:xfrm>
        <a:graphic>
          <a:graphicData uri="http://schemas.openxmlformats.org/presentationml/2006/ole">
            <mc:AlternateContent xmlns:mc="http://schemas.openxmlformats.org/markup-compatibility/2006">
              <mc:Choice xmlns:v="urn:schemas-microsoft-com:vml" Requires="v">
                <p:oleObj spid="_x0000_s50251" name="Equation" r:id="rId4" imgW="1930320" imgH="304560" progId="Equation.DSMT4">
                  <p:embed/>
                </p:oleObj>
              </mc:Choice>
              <mc:Fallback>
                <p:oleObj name="Equation" r:id="rId4" imgW="1930320" imgH="304560" progId="Equation.DSMT4">
                  <p:embed/>
                  <p:pic>
                    <p:nvPicPr>
                      <p:cNvPr id="0" name=""/>
                      <p:cNvPicPr/>
                      <p:nvPr/>
                    </p:nvPicPr>
                    <p:blipFill>
                      <a:blip r:embed="rId5"/>
                      <a:stretch>
                        <a:fillRect/>
                      </a:stretch>
                    </p:blipFill>
                    <p:spPr>
                      <a:xfrm>
                        <a:off x="2387255" y="4253878"/>
                        <a:ext cx="2568575" cy="406400"/>
                      </a:xfrm>
                      <a:prstGeom prst="rect">
                        <a:avLst/>
                      </a:prstGeom>
                    </p:spPr>
                  </p:pic>
                </p:oleObj>
              </mc:Fallback>
            </mc:AlternateContent>
          </a:graphicData>
        </a:graphic>
      </p:graphicFrame>
      <p:sp>
        <p:nvSpPr>
          <p:cNvPr id="5" name="Content Placeholder 6"/>
          <p:cNvSpPr>
            <a:spLocks noGrp="1"/>
          </p:cNvSpPr>
          <p:nvPr>
            <p:ph sz="quarter" idx="15"/>
          </p:nvPr>
        </p:nvSpPr>
        <p:spPr>
          <a:xfrm>
            <a:off x="459728" y="4628925"/>
            <a:ext cx="8229600" cy="397586"/>
          </a:xfrm>
        </p:spPr>
        <p:txBody>
          <a:bodyPr/>
          <a:lstStyle/>
          <a:p>
            <a:pPr lvl="1" indent="-283464"/>
            <a:r>
              <a:rPr lang="en-US" altLang="en-US" sz="2000" dirty="0">
                <a:latin typeface="+mn-lt"/>
              </a:rPr>
              <a:t>Alternative: use a lambda </a:t>
            </a:r>
            <a:r>
              <a:rPr lang="en-US" altLang="en-US" sz="2000" dirty="0" smtClean="0">
                <a:latin typeface="+mn-lt"/>
              </a:rPr>
              <a:t>expression</a:t>
            </a:r>
            <a:endParaRPr lang="en-US" altLang="en-US" sz="2000" dirty="0">
              <a:latin typeface="+mn-lt"/>
            </a:endParaRPr>
          </a:p>
        </p:txBody>
      </p:sp>
      <p:pic>
        <p:nvPicPr>
          <p:cNvPr id="15" name="Picture 7" descr="Computer code reads, V a l new List equals map left parenthesis f n x equals right angle bracket x asterisk x asterisk x comma left bracket 1 comma 3 comma 5 right bracket right parenthesis semicolon."/>
          <p:cNvPicPr>
            <a:picLocks noChangeAspect="1"/>
          </p:cNvPicPr>
          <p:nvPr/>
        </p:nvPicPr>
        <p:blipFill>
          <a:blip r:embed="rId6"/>
          <a:stretch>
            <a:fillRect/>
          </a:stretch>
        </p:blipFill>
        <p:spPr>
          <a:xfrm>
            <a:off x="647363" y="5136092"/>
            <a:ext cx="7773074" cy="536494"/>
          </a:xfrm>
          <a:prstGeom prst="rect">
            <a:avLst/>
          </a:prstGeom>
        </p:spPr>
      </p:pic>
    </p:spTree>
    <p:extLst>
      <p:ext uri="{BB962C8B-B14F-4D97-AF65-F5344CB8AC3E}">
        <p14:creationId xmlns:p14="http://schemas.microsoft.com/office/powerpoint/2010/main" val="512066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a:t>
            </a:r>
            <a:r>
              <a:rPr lang="en-US" altLang="en-US" sz="100" dirty="0"/>
              <a:t> </a:t>
            </a:r>
            <a:r>
              <a:rPr lang="en-US" altLang="en-US" dirty="0"/>
              <a:t>L Specifics </a:t>
            </a:r>
            <a:r>
              <a:rPr lang="en-US" altLang="en-US" sz="2000" b="0" dirty="0" smtClean="0"/>
              <a:t>(7 of </a:t>
            </a:r>
            <a:r>
              <a:rPr lang="en-US" altLang="en-US" sz="2000" b="0" dirty="0"/>
              <a:t>9)</a:t>
            </a:r>
            <a:endParaRPr lang="en-US" dirty="0"/>
          </a:p>
        </p:txBody>
      </p:sp>
      <p:sp>
        <p:nvSpPr>
          <p:cNvPr id="2" name="Content Placeholder 2"/>
          <p:cNvSpPr>
            <a:spLocks noGrp="1"/>
          </p:cNvSpPr>
          <p:nvPr>
            <p:ph sz="quarter" idx="13"/>
          </p:nvPr>
        </p:nvSpPr>
        <p:spPr>
          <a:xfrm>
            <a:off x="457200" y="1540117"/>
            <a:ext cx="8229600" cy="934726"/>
          </a:xfrm>
        </p:spPr>
        <p:txBody>
          <a:bodyPr/>
          <a:lstStyle/>
          <a:p>
            <a:pPr lvl="0"/>
            <a:r>
              <a:rPr lang="en-US" altLang="en-US" dirty="0">
                <a:solidFill>
                  <a:srgbClr val="000000"/>
                </a:solidFill>
              </a:rPr>
              <a:t>Function Composition</a:t>
            </a:r>
          </a:p>
          <a:p>
            <a:pPr lvl="1" indent="-283464"/>
            <a:r>
              <a:rPr lang="en-US" altLang="en-US" dirty="0">
                <a:solidFill>
                  <a:srgbClr val="000000"/>
                </a:solidFill>
              </a:rPr>
              <a:t>Use the unary operator,</a:t>
            </a:r>
            <a:endParaRPr lang="en-US" dirty="0"/>
          </a:p>
        </p:txBody>
      </p:sp>
      <p:graphicFrame>
        <p:nvGraphicFramePr>
          <p:cNvPr id="9" name="Object 3" descr="composition symbol"/>
          <p:cNvGraphicFramePr>
            <a:graphicFrameLocks noChangeAspect="1"/>
          </p:cNvGraphicFramePr>
          <p:nvPr>
            <p:extLst>
              <p:ext uri="{D42A27DB-BD31-4B8C-83A1-F6EECF244321}">
                <p14:modId xmlns:p14="http://schemas.microsoft.com/office/powerpoint/2010/main" val="3711298403"/>
              </p:ext>
            </p:extLst>
          </p:nvPr>
        </p:nvGraphicFramePr>
        <p:xfrm>
          <a:off x="4533900" y="2195881"/>
          <a:ext cx="202489" cy="247488"/>
        </p:xfrm>
        <a:graphic>
          <a:graphicData uri="http://schemas.openxmlformats.org/presentationml/2006/ole">
            <mc:AlternateContent xmlns:mc="http://schemas.openxmlformats.org/markup-compatibility/2006">
              <mc:Choice xmlns:v="urn:schemas-microsoft-com:vml" Requires="v">
                <p:oleObj spid="_x0000_s51346" name="Equation" r:id="rId3" imgW="114120" imgH="139680" progId="Equation.DSMT4">
                  <p:embed/>
                </p:oleObj>
              </mc:Choice>
              <mc:Fallback>
                <p:oleObj name="Equation" r:id="rId3" imgW="114120" imgH="139680" progId="Equation.DSMT4">
                  <p:embed/>
                  <p:pic>
                    <p:nvPicPr>
                      <p:cNvPr id="0" name=""/>
                      <p:cNvPicPr/>
                      <p:nvPr/>
                    </p:nvPicPr>
                    <p:blipFill>
                      <a:blip r:embed="rId4"/>
                      <a:stretch>
                        <a:fillRect/>
                      </a:stretch>
                    </p:blipFill>
                    <p:spPr>
                      <a:xfrm>
                        <a:off x="4533900" y="2195881"/>
                        <a:ext cx="202489" cy="247488"/>
                      </a:xfrm>
                      <a:prstGeom prst="rect">
                        <a:avLst/>
                      </a:prstGeom>
                    </p:spPr>
                  </p:pic>
                </p:oleObj>
              </mc:Fallback>
            </mc:AlternateContent>
          </a:graphicData>
        </a:graphic>
      </p:graphicFrame>
      <p:graphicFrame>
        <p:nvGraphicFramePr>
          <p:cNvPr id="10" name="Object 4" descr="v a l h = g composition symbol f semicolon"/>
          <p:cNvGraphicFramePr>
            <a:graphicFrameLocks noChangeAspect="1"/>
          </p:cNvGraphicFramePr>
          <p:nvPr>
            <p:extLst>
              <p:ext uri="{D42A27DB-BD31-4B8C-83A1-F6EECF244321}">
                <p14:modId xmlns:p14="http://schemas.microsoft.com/office/powerpoint/2010/main" val="4138996201"/>
              </p:ext>
            </p:extLst>
          </p:nvPr>
        </p:nvGraphicFramePr>
        <p:xfrm>
          <a:off x="1784350" y="2625725"/>
          <a:ext cx="2205038" cy="495300"/>
        </p:xfrm>
        <a:graphic>
          <a:graphicData uri="http://schemas.openxmlformats.org/presentationml/2006/ole">
            <mc:AlternateContent xmlns:mc="http://schemas.openxmlformats.org/markup-compatibility/2006">
              <mc:Choice xmlns:v="urn:schemas-microsoft-com:vml" Requires="v">
                <p:oleObj spid="_x0000_s51347" name="Equation" r:id="rId5" imgW="1130040" imgH="253800" progId="Equation.DSMT4">
                  <p:embed/>
                </p:oleObj>
              </mc:Choice>
              <mc:Fallback>
                <p:oleObj name="Equation" r:id="rId5" imgW="1130040" imgH="253800" progId="Equation.DSMT4">
                  <p:embed/>
                  <p:pic>
                    <p:nvPicPr>
                      <p:cNvPr id="0" name=""/>
                      <p:cNvPicPr/>
                      <p:nvPr/>
                    </p:nvPicPr>
                    <p:blipFill>
                      <a:blip r:embed="rId6"/>
                      <a:stretch>
                        <a:fillRect/>
                      </a:stretch>
                    </p:blipFill>
                    <p:spPr>
                      <a:xfrm>
                        <a:off x="1784350" y="2625725"/>
                        <a:ext cx="2205038" cy="495300"/>
                      </a:xfrm>
                      <a:prstGeom prst="rect">
                        <a:avLst/>
                      </a:prstGeom>
                    </p:spPr>
                  </p:pic>
                </p:oleObj>
              </mc:Fallback>
            </mc:AlternateContent>
          </a:graphicData>
        </a:graphic>
      </p:graphicFrame>
    </p:spTree>
    <p:extLst>
      <p:ext uri="{BB962C8B-B14F-4D97-AF65-F5344CB8AC3E}">
        <p14:creationId xmlns:p14="http://schemas.microsoft.com/office/powerpoint/2010/main" val="354027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a:t>
            </a:r>
            <a:r>
              <a:rPr lang="en-US" altLang="en-US" sz="100" dirty="0"/>
              <a:t> </a:t>
            </a:r>
            <a:r>
              <a:rPr lang="en-US" altLang="en-US" dirty="0"/>
              <a:t>L Specifics </a:t>
            </a:r>
            <a:r>
              <a:rPr lang="en-US" altLang="en-US" sz="2000" b="0" dirty="0" smtClean="0"/>
              <a:t>(8 of </a:t>
            </a:r>
            <a:r>
              <a:rPr lang="en-US" altLang="en-US" sz="2000" b="0" dirty="0"/>
              <a:t>9)</a:t>
            </a:r>
            <a:endParaRPr lang="en-US" dirty="0"/>
          </a:p>
        </p:txBody>
      </p:sp>
      <p:sp>
        <p:nvSpPr>
          <p:cNvPr id="7" name="Content Placeholder 2"/>
          <p:cNvSpPr>
            <a:spLocks noGrp="1"/>
          </p:cNvSpPr>
          <p:nvPr>
            <p:ph sz="quarter" idx="15"/>
          </p:nvPr>
        </p:nvSpPr>
        <p:spPr>
          <a:xfrm>
            <a:off x="457200" y="1610118"/>
            <a:ext cx="8229600" cy="3081151"/>
          </a:xfrm>
        </p:spPr>
        <p:txBody>
          <a:bodyPr/>
          <a:lstStyle/>
          <a:p>
            <a:r>
              <a:rPr lang="en-US" altLang="en-US" sz="2000" dirty="0"/>
              <a:t>Currying</a:t>
            </a:r>
          </a:p>
          <a:p>
            <a:pPr lvl="1" indent="-284400"/>
            <a:r>
              <a:rPr lang="en-US" altLang="en-US" sz="2000" dirty="0" smtClean="0">
                <a:latin typeface="+mn-lt"/>
              </a:rPr>
              <a:t>M</a:t>
            </a:r>
            <a:r>
              <a:rPr lang="en-US" altLang="en-US" sz="100" dirty="0" smtClean="0">
                <a:latin typeface="+mn-lt"/>
              </a:rPr>
              <a:t> </a:t>
            </a:r>
            <a:r>
              <a:rPr lang="en-US" altLang="en-US" sz="2000" dirty="0" smtClean="0">
                <a:latin typeface="+mn-lt"/>
              </a:rPr>
              <a:t>L </a:t>
            </a:r>
            <a:r>
              <a:rPr lang="en-US" altLang="en-US" sz="2000" dirty="0">
                <a:latin typeface="+mn-lt"/>
              </a:rPr>
              <a:t>functions actually take just one </a:t>
            </a:r>
            <a:r>
              <a:rPr lang="en-US" altLang="en-US" sz="2000" dirty="0" smtClean="0">
                <a:latin typeface="+mn-lt"/>
              </a:rPr>
              <a:t>parameter-if </a:t>
            </a:r>
            <a:r>
              <a:rPr lang="en-US" altLang="en-US" sz="2000" dirty="0">
                <a:latin typeface="+mn-lt"/>
              </a:rPr>
              <a:t>more are given, it considers the parameters a tuple (commas required)</a:t>
            </a:r>
          </a:p>
          <a:p>
            <a:pPr lvl="1" indent="-284400"/>
            <a:r>
              <a:rPr lang="en-US" altLang="en-US" sz="2000" dirty="0">
                <a:latin typeface="+mn-lt"/>
              </a:rPr>
              <a:t>Process of </a:t>
            </a:r>
            <a:r>
              <a:rPr lang="en-US" altLang="en-US" sz="2000" b="1" dirty="0">
                <a:latin typeface="+mn-lt"/>
              </a:rPr>
              <a:t>currying</a:t>
            </a:r>
            <a:r>
              <a:rPr lang="en-US" altLang="en-US" sz="2000" dirty="0">
                <a:latin typeface="+mn-lt"/>
              </a:rPr>
              <a:t> replaces a function with more than one parameter with a function with one parameter that returns a function that takes the other parameters of the original function</a:t>
            </a:r>
          </a:p>
          <a:p>
            <a:pPr lvl="1" indent="-284400"/>
            <a:r>
              <a:rPr lang="en-US" altLang="en-US" sz="2000" dirty="0">
                <a:latin typeface="+mn-lt"/>
              </a:rPr>
              <a:t>An </a:t>
            </a:r>
            <a:r>
              <a:rPr lang="en-US" altLang="en-US" sz="2000" dirty="0"/>
              <a:t>M</a:t>
            </a:r>
            <a:r>
              <a:rPr lang="en-US" altLang="en-US" sz="100" dirty="0"/>
              <a:t> </a:t>
            </a:r>
            <a:r>
              <a:rPr lang="en-US" altLang="en-US" sz="2000" dirty="0"/>
              <a:t>L</a:t>
            </a:r>
            <a:r>
              <a:rPr lang="en-US" altLang="en-US" sz="2000" dirty="0" smtClean="0">
                <a:latin typeface="+mn-lt"/>
              </a:rPr>
              <a:t> </a:t>
            </a:r>
            <a:r>
              <a:rPr lang="en-US" altLang="en-US" sz="2000" dirty="0">
                <a:latin typeface="+mn-lt"/>
              </a:rPr>
              <a:t>function that takes more than one parameter can be defined in curried form by leaving out the commas in the </a:t>
            </a:r>
            <a:r>
              <a:rPr lang="en-US" altLang="en-US" sz="2000" dirty="0" smtClean="0">
                <a:latin typeface="+mn-lt"/>
              </a:rPr>
              <a:t>parameters</a:t>
            </a:r>
            <a:endParaRPr lang="en-US" altLang="en-US" sz="2000" dirty="0">
              <a:latin typeface="+mn-lt"/>
            </a:endParaRPr>
          </a:p>
        </p:txBody>
      </p:sp>
      <p:graphicFrame>
        <p:nvGraphicFramePr>
          <p:cNvPr id="14" name="Object 3" descr="fun add a b = a + b semicolon"/>
          <p:cNvGraphicFramePr>
            <a:graphicFrameLocks noChangeAspect="1"/>
          </p:cNvGraphicFramePr>
          <p:nvPr>
            <p:extLst>
              <p:ext uri="{D42A27DB-BD31-4B8C-83A1-F6EECF244321}">
                <p14:modId xmlns:p14="http://schemas.microsoft.com/office/powerpoint/2010/main" val="1761074351"/>
              </p:ext>
            </p:extLst>
          </p:nvPr>
        </p:nvGraphicFramePr>
        <p:xfrm>
          <a:off x="1448909" y="4754410"/>
          <a:ext cx="2398635" cy="353287"/>
        </p:xfrm>
        <a:graphic>
          <a:graphicData uri="http://schemas.openxmlformats.org/presentationml/2006/ole">
            <mc:AlternateContent xmlns:mc="http://schemas.openxmlformats.org/markup-compatibility/2006">
              <mc:Choice xmlns:v="urn:schemas-microsoft-com:vml" Requires="v">
                <p:oleObj spid="_x0000_s52368" name="Equation" r:id="rId3" imgW="1638000" imgH="241200" progId="Equation.DSMT4">
                  <p:embed/>
                </p:oleObj>
              </mc:Choice>
              <mc:Fallback>
                <p:oleObj name="Equation" r:id="rId3" imgW="1638000" imgH="241200" progId="Equation.DSMT4">
                  <p:embed/>
                  <p:pic>
                    <p:nvPicPr>
                      <p:cNvPr id="0" name=""/>
                      <p:cNvPicPr/>
                      <p:nvPr/>
                    </p:nvPicPr>
                    <p:blipFill>
                      <a:blip r:embed="rId4"/>
                      <a:stretch>
                        <a:fillRect/>
                      </a:stretch>
                    </p:blipFill>
                    <p:spPr>
                      <a:xfrm>
                        <a:off x="1448909" y="4754410"/>
                        <a:ext cx="2398635" cy="353287"/>
                      </a:xfrm>
                      <a:prstGeom prst="rect">
                        <a:avLst/>
                      </a:prstGeom>
                    </p:spPr>
                  </p:pic>
                </p:oleObj>
              </mc:Fallback>
            </mc:AlternateContent>
          </a:graphicData>
        </a:graphic>
      </p:graphicFrame>
      <p:sp>
        <p:nvSpPr>
          <p:cNvPr id="12" name="Content Placeholder 4"/>
          <p:cNvSpPr>
            <a:spLocks noGrp="1"/>
          </p:cNvSpPr>
          <p:nvPr>
            <p:ph sz="quarter" idx="18"/>
          </p:nvPr>
        </p:nvSpPr>
        <p:spPr>
          <a:xfrm>
            <a:off x="619125" y="5107697"/>
            <a:ext cx="8029574" cy="736512"/>
          </a:xfrm>
        </p:spPr>
        <p:txBody>
          <a:bodyPr/>
          <a:lstStyle/>
          <a:p>
            <a:pPr marL="576263" indent="0">
              <a:buNone/>
            </a:pPr>
            <a:r>
              <a:rPr lang="en-US" altLang="en-US" sz="2000" dirty="0">
                <a:solidFill>
                  <a:srgbClr val="000000"/>
                </a:solidFill>
              </a:rPr>
              <a:t>A function with one parameter, </a:t>
            </a:r>
            <a:r>
              <a:rPr lang="en-US" altLang="en-US" sz="2000" dirty="0">
                <a:solidFill>
                  <a:srgbClr val="000000"/>
                </a:solidFill>
                <a:latin typeface="Courier New" panose="02070309020205020404" pitchFamily="49" charset="0"/>
                <a:cs typeface="Courier New" panose="02070309020205020404" pitchFamily="49" charset="0"/>
              </a:rPr>
              <a:t>a</a:t>
            </a:r>
            <a:r>
              <a:rPr lang="en-US" altLang="en-US" sz="2000" dirty="0">
                <a:solidFill>
                  <a:srgbClr val="000000"/>
                </a:solidFill>
              </a:rPr>
              <a:t>. Returns a function that takes </a:t>
            </a:r>
            <a:r>
              <a:rPr lang="en-US" altLang="en-US" sz="2000" dirty="0">
                <a:solidFill>
                  <a:srgbClr val="000000"/>
                </a:solidFill>
                <a:latin typeface="Courier New" panose="02070309020205020404" pitchFamily="49" charset="0"/>
                <a:cs typeface="Courier New" panose="02070309020205020404" pitchFamily="49" charset="0"/>
              </a:rPr>
              <a:t>b</a:t>
            </a:r>
            <a:r>
              <a:rPr lang="en-US" altLang="en-US" sz="2000" dirty="0">
                <a:solidFill>
                  <a:srgbClr val="000000"/>
                </a:solidFill>
              </a:rPr>
              <a:t> as a parameter.</a:t>
            </a:r>
            <a:endParaRPr lang="en-US" dirty="0"/>
          </a:p>
        </p:txBody>
      </p:sp>
      <p:graphicFrame>
        <p:nvGraphicFramePr>
          <p:cNvPr id="15" name="Object 5" descr="Call colon add 3 5 semicolon"/>
          <p:cNvGraphicFramePr>
            <a:graphicFrameLocks noChangeAspect="1"/>
          </p:cNvGraphicFramePr>
          <p:nvPr>
            <p:extLst>
              <p:ext uri="{D42A27DB-BD31-4B8C-83A1-F6EECF244321}">
                <p14:modId xmlns:p14="http://schemas.microsoft.com/office/powerpoint/2010/main" val="1349369247"/>
              </p:ext>
            </p:extLst>
          </p:nvPr>
        </p:nvGraphicFramePr>
        <p:xfrm>
          <a:off x="2941978" y="5514053"/>
          <a:ext cx="1572044" cy="321170"/>
        </p:xfrm>
        <a:graphic>
          <a:graphicData uri="http://schemas.openxmlformats.org/presentationml/2006/ole">
            <mc:AlternateContent xmlns:mc="http://schemas.openxmlformats.org/markup-compatibility/2006">
              <mc:Choice xmlns:v="urn:schemas-microsoft-com:vml" Requires="v">
                <p:oleObj spid="_x0000_s52369" name="Equation" r:id="rId5" imgW="1180800" imgH="241200" progId="Equation.DSMT4">
                  <p:embed/>
                </p:oleObj>
              </mc:Choice>
              <mc:Fallback>
                <p:oleObj name="Equation" r:id="rId5" imgW="1180800" imgH="241200" progId="Equation.DSMT4">
                  <p:embed/>
                  <p:pic>
                    <p:nvPicPr>
                      <p:cNvPr id="0" name=""/>
                      <p:cNvPicPr/>
                      <p:nvPr/>
                    </p:nvPicPr>
                    <p:blipFill>
                      <a:blip r:embed="rId6"/>
                      <a:stretch>
                        <a:fillRect/>
                      </a:stretch>
                    </p:blipFill>
                    <p:spPr>
                      <a:xfrm>
                        <a:off x="2941978" y="5514053"/>
                        <a:ext cx="1572044" cy="321170"/>
                      </a:xfrm>
                      <a:prstGeom prst="rect">
                        <a:avLst/>
                      </a:prstGeom>
                    </p:spPr>
                  </p:pic>
                </p:oleObj>
              </mc:Fallback>
            </mc:AlternateContent>
          </a:graphicData>
        </a:graphic>
      </p:graphicFrame>
    </p:spTree>
    <p:extLst>
      <p:ext uri="{BB962C8B-B14F-4D97-AF65-F5344CB8AC3E}">
        <p14:creationId xmlns:p14="http://schemas.microsoft.com/office/powerpoint/2010/main" val="205257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a:t>
            </a:r>
            <a:r>
              <a:rPr lang="en-US" altLang="en-US" sz="100" dirty="0"/>
              <a:t> </a:t>
            </a:r>
            <a:r>
              <a:rPr lang="en-US" altLang="en-US" dirty="0"/>
              <a:t>L Specifics </a:t>
            </a:r>
            <a:r>
              <a:rPr lang="en-US" altLang="en-US" sz="2000" b="0" dirty="0" smtClean="0"/>
              <a:t>(9 of </a:t>
            </a:r>
            <a:r>
              <a:rPr lang="en-US" altLang="en-US" sz="2000" b="0" dirty="0"/>
              <a:t>9)</a:t>
            </a:r>
            <a:endParaRPr lang="en-US" dirty="0"/>
          </a:p>
        </p:txBody>
      </p:sp>
      <p:sp>
        <p:nvSpPr>
          <p:cNvPr id="7" name="Content Placeholder 2"/>
          <p:cNvSpPr>
            <a:spLocks noGrp="1"/>
          </p:cNvSpPr>
          <p:nvPr>
            <p:ph sz="quarter" idx="15"/>
          </p:nvPr>
        </p:nvSpPr>
        <p:spPr>
          <a:xfrm>
            <a:off x="457200" y="1610118"/>
            <a:ext cx="8229600" cy="2126995"/>
          </a:xfrm>
        </p:spPr>
        <p:txBody>
          <a:bodyPr/>
          <a:lstStyle/>
          <a:p>
            <a:r>
              <a:rPr lang="en-US" altLang="en-US" sz="2000" dirty="0"/>
              <a:t>Partial Evaluation</a:t>
            </a:r>
          </a:p>
          <a:p>
            <a:pPr lvl="1" indent="-283464"/>
            <a:r>
              <a:rPr lang="en-US" altLang="en-US" sz="2000" dirty="0">
                <a:latin typeface="+mn-lt"/>
              </a:rPr>
              <a:t>Curried functions can be used to create new functions by partial evaluation</a:t>
            </a:r>
          </a:p>
          <a:p>
            <a:pPr lvl="1" indent="-283464"/>
            <a:r>
              <a:rPr lang="en-US" altLang="en-US" sz="2000" dirty="0">
                <a:latin typeface="+mn-lt"/>
              </a:rPr>
              <a:t>Partial evaluation means that the function is evaluated with actual parameters for one or more of the leftmost actual parameters</a:t>
            </a:r>
          </a:p>
        </p:txBody>
      </p:sp>
      <p:graphicFrame>
        <p:nvGraphicFramePr>
          <p:cNvPr id="14" name="Object 3" descr="fun add 5 x add 5 x semicolon"/>
          <p:cNvGraphicFramePr>
            <a:graphicFrameLocks noChangeAspect="1"/>
          </p:cNvGraphicFramePr>
          <p:nvPr>
            <p:extLst>
              <p:ext uri="{D42A27DB-BD31-4B8C-83A1-F6EECF244321}">
                <p14:modId xmlns:p14="http://schemas.microsoft.com/office/powerpoint/2010/main" val="471416657"/>
              </p:ext>
            </p:extLst>
          </p:nvPr>
        </p:nvGraphicFramePr>
        <p:xfrm>
          <a:off x="1499912" y="3807390"/>
          <a:ext cx="2436812" cy="352425"/>
        </p:xfrm>
        <a:graphic>
          <a:graphicData uri="http://schemas.openxmlformats.org/presentationml/2006/ole">
            <mc:AlternateContent xmlns:mc="http://schemas.openxmlformats.org/markup-compatibility/2006">
              <mc:Choice xmlns:v="urn:schemas-microsoft-com:vml" Requires="v">
                <p:oleObj spid="_x0000_s53390" name="Equation" r:id="rId3" imgW="1663560" imgH="241200" progId="Equation.DSMT4">
                  <p:embed/>
                </p:oleObj>
              </mc:Choice>
              <mc:Fallback>
                <p:oleObj name="Equation" r:id="rId3" imgW="1663560" imgH="241200" progId="Equation.DSMT4">
                  <p:embed/>
                  <p:pic>
                    <p:nvPicPr>
                      <p:cNvPr id="14" name="Object 3"/>
                      <p:cNvPicPr/>
                      <p:nvPr/>
                    </p:nvPicPr>
                    <p:blipFill>
                      <a:blip r:embed="rId4"/>
                      <a:stretch>
                        <a:fillRect/>
                      </a:stretch>
                    </p:blipFill>
                    <p:spPr>
                      <a:xfrm>
                        <a:off x="1499912" y="3807390"/>
                        <a:ext cx="2436812" cy="352425"/>
                      </a:xfrm>
                      <a:prstGeom prst="rect">
                        <a:avLst/>
                      </a:prstGeom>
                    </p:spPr>
                  </p:pic>
                </p:oleObj>
              </mc:Fallback>
            </mc:AlternateContent>
          </a:graphicData>
        </a:graphic>
      </p:graphicFrame>
      <p:sp>
        <p:nvSpPr>
          <p:cNvPr id="12" name="Content Placeholder 4"/>
          <p:cNvSpPr>
            <a:spLocks noGrp="1"/>
          </p:cNvSpPr>
          <p:nvPr>
            <p:ph sz="quarter" idx="18"/>
          </p:nvPr>
        </p:nvSpPr>
        <p:spPr>
          <a:xfrm>
            <a:off x="457200" y="4168737"/>
            <a:ext cx="8229600" cy="1128819"/>
          </a:xfrm>
        </p:spPr>
        <p:txBody>
          <a:bodyPr/>
          <a:lstStyle/>
          <a:p>
            <a:pPr marL="576263" indent="0">
              <a:buNone/>
            </a:pPr>
            <a:r>
              <a:rPr lang="en-US" altLang="en-US" sz="2000" dirty="0" smtClean="0"/>
              <a:t>Takes </a:t>
            </a:r>
            <a:r>
              <a:rPr lang="en-US" altLang="en-US" sz="2000" dirty="0"/>
              <a:t>the actual parameter </a:t>
            </a:r>
            <a:r>
              <a:rPr lang="en-US" altLang="en-US" sz="2000" dirty="0">
                <a:latin typeface="Courier New" panose="02070309020205020404" pitchFamily="49" charset="0"/>
                <a:cs typeface="Courier New" panose="02070309020205020404" pitchFamily="49" charset="0"/>
              </a:rPr>
              <a:t>5</a:t>
            </a:r>
            <a:r>
              <a:rPr lang="en-US" altLang="en-US" sz="2000" dirty="0"/>
              <a:t> and evaluates the </a:t>
            </a:r>
            <a:r>
              <a:rPr lang="en-US" altLang="en-US" sz="2000" dirty="0">
                <a:latin typeface="Courier New" panose="02070309020205020404" pitchFamily="49" charset="0"/>
                <a:cs typeface="Courier New" panose="02070309020205020404" pitchFamily="49" charset="0"/>
              </a:rPr>
              <a:t>add</a:t>
            </a:r>
            <a:r>
              <a:rPr lang="en-US" altLang="en-US" sz="2000" dirty="0"/>
              <a:t> function with </a:t>
            </a:r>
            <a:r>
              <a:rPr lang="en-US" altLang="en-US" sz="2000" dirty="0">
                <a:latin typeface="Courier New" panose="02070309020205020404" pitchFamily="49" charset="0"/>
                <a:cs typeface="Courier New" panose="02070309020205020404" pitchFamily="49" charset="0"/>
              </a:rPr>
              <a:t>5</a:t>
            </a:r>
            <a:r>
              <a:rPr lang="en-US" altLang="en-US" sz="2000" dirty="0"/>
              <a:t> as the value of its first formal parameter. Returns a function that adds </a:t>
            </a:r>
            <a:r>
              <a:rPr lang="en-US" altLang="en-US" sz="2000" dirty="0">
                <a:latin typeface="Courier New" panose="02070309020205020404" pitchFamily="49" charset="0"/>
                <a:cs typeface="Courier New" panose="02070309020205020404" pitchFamily="49" charset="0"/>
              </a:rPr>
              <a:t>5</a:t>
            </a:r>
            <a:r>
              <a:rPr lang="en-US" altLang="en-US" sz="2000" dirty="0"/>
              <a:t> to its single parameter</a:t>
            </a:r>
            <a:endParaRPr lang="en-US" sz="2000" dirty="0"/>
          </a:p>
        </p:txBody>
      </p:sp>
      <p:graphicFrame>
        <p:nvGraphicFramePr>
          <p:cNvPr id="15" name="Object 5" descr="v a l n u m = add 5 10 semicolon left parenthesis asterisk sets n u m to 15 asterisk right parenthesis"/>
          <p:cNvGraphicFramePr>
            <a:graphicFrameLocks noChangeAspect="1"/>
          </p:cNvGraphicFramePr>
          <p:nvPr>
            <p:extLst>
              <p:ext uri="{D42A27DB-BD31-4B8C-83A1-F6EECF244321}">
                <p14:modId xmlns:p14="http://schemas.microsoft.com/office/powerpoint/2010/main" val="3420405915"/>
              </p:ext>
            </p:extLst>
          </p:nvPr>
        </p:nvGraphicFramePr>
        <p:xfrm>
          <a:off x="1499912" y="5306478"/>
          <a:ext cx="4852828" cy="371952"/>
        </p:xfrm>
        <a:graphic>
          <a:graphicData uri="http://schemas.openxmlformats.org/presentationml/2006/ole">
            <mc:AlternateContent xmlns:mc="http://schemas.openxmlformats.org/markup-compatibility/2006">
              <mc:Choice xmlns:v="urn:schemas-microsoft-com:vml" Requires="v">
                <p:oleObj spid="_x0000_s53391" name="Equation" r:id="rId5" imgW="3314520" imgH="253800" progId="Equation.DSMT4">
                  <p:embed/>
                </p:oleObj>
              </mc:Choice>
              <mc:Fallback>
                <p:oleObj name="Equation" r:id="rId5" imgW="3314520" imgH="253800" progId="Equation.DSMT4">
                  <p:embed/>
                  <p:pic>
                    <p:nvPicPr>
                      <p:cNvPr id="15" name="Object 5"/>
                      <p:cNvPicPr/>
                      <p:nvPr/>
                    </p:nvPicPr>
                    <p:blipFill>
                      <a:blip r:embed="rId6"/>
                      <a:stretch>
                        <a:fillRect/>
                      </a:stretch>
                    </p:blipFill>
                    <p:spPr>
                      <a:xfrm>
                        <a:off x="1499912" y="5306478"/>
                        <a:ext cx="4852828" cy="371952"/>
                      </a:xfrm>
                      <a:prstGeom prst="rect">
                        <a:avLst/>
                      </a:prstGeom>
                    </p:spPr>
                  </p:pic>
                </p:oleObj>
              </mc:Fallback>
            </mc:AlternateContent>
          </a:graphicData>
        </a:graphic>
      </p:graphicFrame>
    </p:spTree>
    <p:extLst>
      <p:ext uri="{BB962C8B-B14F-4D97-AF65-F5344CB8AC3E}">
        <p14:creationId xmlns:p14="http://schemas.microsoft.com/office/powerpoint/2010/main" val="1117007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Haskell</a:t>
            </a:r>
            <a:endParaRPr lang="en-US" dirty="0"/>
          </a:p>
        </p:txBody>
      </p:sp>
      <p:sp>
        <p:nvSpPr>
          <p:cNvPr id="7" name="Content Placeholder 2"/>
          <p:cNvSpPr>
            <a:spLocks noGrp="1"/>
          </p:cNvSpPr>
          <p:nvPr>
            <p:ph sz="quarter" idx="15"/>
          </p:nvPr>
        </p:nvSpPr>
        <p:spPr>
          <a:xfrm>
            <a:off x="457200" y="1610118"/>
            <a:ext cx="8229600" cy="2381571"/>
          </a:xfrm>
        </p:spPr>
        <p:txBody>
          <a:bodyPr/>
          <a:lstStyle/>
          <a:p>
            <a:pPr eaLnBrk="1" hangingPunct="1"/>
            <a:r>
              <a:rPr lang="en-US" altLang="en-US" sz="2000" dirty="0"/>
              <a:t>Similar to M</a:t>
            </a:r>
            <a:r>
              <a:rPr lang="en-US" altLang="en-US" sz="100" dirty="0"/>
              <a:t> </a:t>
            </a:r>
            <a:r>
              <a:rPr lang="en-US" altLang="en-US" sz="2000" dirty="0"/>
              <a:t>L (syntax, static scoped, strongly typed, type inferencing, pattern matching)</a:t>
            </a:r>
          </a:p>
          <a:p>
            <a:pPr eaLnBrk="1" hangingPunct="1"/>
            <a:r>
              <a:rPr lang="en-US" altLang="en-US" sz="2000" dirty="0"/>
              <a:t>Different from M</a:t>
            </a:r>
            <a:r>
              <a:rPr lang="en-US" altLang="en-US" sz="100" dirty="0"/>
              <a:t> </a:t>
            </a:r>
            <a:r>
              <a:rPr lang="en-US" altLang="en-US" sz="2000" dirty="0"/>
              <a:t>L (and most other functional languages) in that it is </a:t>
            </a:r>
            <a:r>
              <a:rPr lang="en-US" altLang="en-US" sz="2000" b="1" dirty="0"/>
              <a:t>purely</a:t>
            </a:r>
            <a:r>
              <a:rPr lang="en-US" altLang="en-US" sz="2000" dirty="0"/>
              <a:t> functional (e.g., no variables, no assignment statements, and no side effects of any kind)</a:t>
            </a:r>
          </a:p>
          <a:p>
            <a:pPr eaLnBrk="1" hangingPunct="1">
              <a:buFontTx/>
              <a:buNone/>
            </a:pPr>
            <a:r>
              <a:rPr lang="en-US" altLang="en-US" sz="2000" dirty="0"/>
              <a:t>Syntax differences from M</a:t>
            </a:r>
            <a:r>
              <a:rPr lang="en-US" altLang="en-US" sz="100" dirty="0"/>
              <a:t> </a:t>
            </a:r>
            <a:r>
              <a:rPr lang="en-US" altLang="en-US" sz="2000" dirty="0"/>
              <a:t>L</a:t>
            </a:r>
          </a:p>
        </p:txBody>
      </p:sp>
      <p:pic>
        <p:nvPicPr>
          <p:cNvPr id="8" name="Picture 3" descr="Computer code. The code has 6 lines. Line 1. fact 0 equals 1. Line 2. fact 1 equals 1. Line 3. fact n equals n asterisk fact left parenthesis n hyphen 1 right parenthesis. Line 4. F i b 0 equals 1. Line 5. F I b 1 equals 1. Line 6. F I b left parenthesis n plus 2 right parenthesis equals f I b left parenthesis n plus 1 right parenthesis plus f I b n."/>
          <p:cNvPicPr>
            <a:picLocks noChangeAspect="1"/>
          </p:cNvPicPr>
          <p:nvPr/>
        </p:nvPicPr>
        <p:blipFill>
          <a:blip r:embed="rId2"/>
          <a:stretch>
            <a:fillRect/>
          </a:stretch>
        </p:blipFill>
        <p:spPr>
          <a:xfrm>
            <a:off x="979525" y="4081141"/>
            <a:ext cx="4816761" cy="2106074"/>
          </a:xfrm>
          <a:prstGeom prst="rect">
            <a:avLst/>
          </a:prstGeom>
        </p:spPr>
      </p:pic>
    </p:spTree>
    <p:extLst>
      <p:ext uri="{BB962C8B-B14F-4D97-AF65-F5344CB8AC3E}">
        <p14:creationId xmlns:p14="http://schemas.microsoft.com/office/powerpoint/2010/main" val="119993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Function Definitions with Different Parameter </a:t>
            </a:r>
            <a:r>
              <a:rPr lang="en-US" altLang="en-US" dirty="0" smtClean="0"/>
              <a:t>Ranges</a:t>
            </a:r>
            <a:endParaRPr lang="en-US" dirty="0"/>
          </a:p>
        </p:txBody>
      </p:sp>
      <p:pic>
        <p:nvPicPr>
          <p:cNvPr id="5" name="Picture 2" descr="Computer code. The code has 9 lines. Line 1. fact n. Line 2, indented once. pipe n equals equals 0 equals 1. Line 3, indented once. pipe n equals equals 1 equals 1. Line 4, indented once. pipe n right angle bracket 1 equals n asterisk fact left parenthesis n minus 1 right parenthesis. Line 5. sub n. Line 6, indented once. pipe n left angle bracket 10 equals 0. Line 7, indented once. pipe n right angle bracket 100 equals 2. Line 8, indented once. pipe otherwise equals 1. Line 9. square x = x asterisk x."/>
          <p:cNvPicPr>
            <a:picLocks noChangeAspect="1"/>
          </p:cNvPicPr>
          <p:nvPr/>
        </p:nvPicPr>
        <p:blipFill>
          <a:blip r:embed="rId2"/>
          <a:stretch>
            <a:fillRect/>
          </a:stretch>
        </p:blipFill>
        <p:spPr>
          <a:xfrm>
            <a:off x="1069262" y="1550911"/>
            <a:ext cx="4328535" cy="3585867"/>
          </a:xfrm>
          <a:prstGeom prst="rect">
            <a:avLst/>
          </a:prstGeom>
        </p:spPr>
      </p:pic>
      <p:sp>
        <p:nvSpPr>
          <p:cNvPr id="7" name="Content Placeholder 3"/>
          <p:cNvSpPr>
            <a:spLocks noGrp="1"/>
          </p:cNvSpPr>
          <p:nvPr>
            <p:ph sz="quarter" idx="15"/>
          </p:nvPr>
        </p:nvSpPr>
        <p:spPr>
          <a:xfrm>
            <a:off x="457200" y="5218022"/>
            <a:ext cx="8229600" cy="775273"/>
          </a:xfrm>
        </p:spPr>
        <p:txBody>
          <a:bodyPr/>
          <a:lstStyle/>
          <a:p>
            <a:pPr lvl="1" indent="-283464"/>
            <a:r>
              <a:rPr lang="en-US" altLang="en-US" sz="2000" dirty="0"/>
              <a:t>Because Haskell support polymorphism, </a:t>
            </a:r>
            <a:r>
              <a:rPr lang="en-US" altLang="en-US" sz="2000" dirty="0" smtClean="0"/>
              <a:t>this works </a:t>
            </a:r>
            <a:r>
              <a:rPr lang="en-US" altLang="en-US" sz="2000" dirty="0"/>
              <a:t>for any numeric type of </a:t>
            </a:r>
            <a:r>
              <a:rPr lang="en-US" altLang="en-US" sz="1800" dirty="0" smtClean="0">
                <a:latin typeface="Courier New" panose="02070309020205020404" pitchFamily="49" charset="0"/>
              </a:rPr>
              <a:t>x</a:t>
            </a:r>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22299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Lambda Expressions</a:t>
            </a:r>
            <a:endParaRPr lang="en-US" dirty="0"/>
          </a:p>
        </p:txBody>
      </p:sp>
      <p:sp>
        <p:nvSpPr>
          <p:cNvPr id="7" name="Content Placeholder 2"/>
          <p:cNvSpPr>
            <a:spLocks noGrp="1"/>
          </p:cNvSpPr>
          <p:nvPr>
            <p:ph sz="quarter" idx="13"/>
          </p:nvPr>
        </p:nvSpPr>
        <p:spPr>
          <a:xfrm>
            <a:off x="457200" y="1595439"/>
            <a:ext cx="8232775" cy="1414462"/>
          </a:xfrm>
        </p:spPr>
        <p:txBody>
          <a:bodyPr/>
          <a:lstStyle/>
          <a:p>
            <a:pPr lvl="0" indent="-256032"/>
            <a:r>
              <a:rPr lang="en-US" altLang="en-US" sz="2400" dirty="0">
                <a:solidFill>
                  <a:srgbClr val="000000"/>
                </a:solidFill>
                <a:latin typeface="+mn-lt"/>
              </a:rPr>
              <a:t>Lambda expressions describe nameless functions</a:t>
            </a:r>
          </a:p>
          <a:p>
            <a:pPr lvl="0" indent="-256032"/>
            <a:r>
              <a:rPr lang="en-US" altLang="en-US" sz="2400" dirty="0">
                <a:solidFill>
                  <a:srgbClr val="000000"/>
                </a:solidFill>
                <a:latin typeface="+mn-lt"/>
              </a:rPr>
              <a:t>Lambda expressions are applied to parameter(s) by placing the parameter(s) after the </a:t>
            </a:r>
            <a:r>
              <a:rPr lang="en-US" altLang="en-US" sz="2400" dirty="0" smtClean="0">
                <a:solidFill>
                  <a:srgbClr val="000000"/>
                </a:solidFill>
                <a:latin typeface="+mn-lt"/>
              </a:rPr>
              <a:t>expression</a:t>
            </a:r>
            <a:endParaRPr lang="en-US" altLang="en-US" sz="2400" dirty="0">
              <a:solidFill>
                <a:srgbClr val="000000"/>
              </a:solidFill>
              <a:latin typeface="+mn-lt"/>
            </a:endParaRPr>
          </a:p>
        </p:txBody>
      </p:sp>
      <p:graphicFrame>
        <p:nvGraphicFramePr>
          <p:cNvPr id="9" name="Object 3" descr="for example, left parenthesis lambda of x, x times x times x right parenthesis left parenthesis 2 right parenthesis"/>
          <p:cNvGraphicFramePr>
            <a:graphicFrameLocks noChangeAspect="1"/>
          </p:cNvGraphicFramePr>
          <p:nvPr>
            <p:extLst>
              <p:ext uri="{D42A27DB-BD31-4B8C-83A1-F6EECF244321}">
                <p14:modId xmlns:p14="http://schemas.microsoft.com/office/powerpoint/2010/main" val="221003964"/>
              </p:ext>
            </p:extLst>
          </p:nvPr>
        </p:nvGraphicFramePr>
        <p:xfrm>
          <a:off x="796925" y="3127375"/>
          <a:ext cx="3822700" cy="482600"/>
        </p:xfrm>
        <a:graphic>
          <a:graphicData uri="http://schemas.openxmlformats.org/presentationml/2006/ole">
            <mc:AlternateContent xmlns:mc="http://schemas.openxmlformats.org/markup-compatibility/2006">
              <mc:Choice xmlns:v="urn:schemas-microsoft-com:vml" Requires="v">
                <p:oleObj spid="_x0000_s31899" name="Equation" r:id="rId3" imgW="3822480" imgH="482400" progId="Equation.DSMT4">
                  <p:embed/>
                </p:oleObj>
              </mc:Choice>
              <mc:Fallback>
                <p:oleObj name="Equation" r:id="rId3" imgW="3822480" imgH="482400" progId="Equation.DSMT4">
                  <p:embed/>
                  <p:pic>
                    <p:nvPicPr>
                      <p:cNvPr id="6" name="Object 3"/>
                      <p:cNvPicPr/>
                      <p:nvPr/>
                    </p:nvPicPr>
                    <p:blipFill>
                      <a:blip r:embed="rId4"/>
                      <a:stretch>
                        <a:fillRect/>
                      </a:stretch>
                    </p:blipFill>
                    <p:spPr>
                      <a:xfrm>
                        <a:off x="796925" y="3127375"/>
                        <a:ext cx="3822700" cy="482600"/>
                      </a:xfrm>
                      <a:prstGeom prst="rect">
                        <a:avLst/>
                      </a:prstGeom>
                    </p:spPr>
                  </p:pic>
                </p:oleObj>
              </mc:Fallback>
            </mc:AlternateContent>
          </a:graphicData>
        </a:graphic>
      </p:graphicFrame>
      <p:sp>
        <p:nvSpPr>
          <p:cNvPr id="8" name="Content Placeholder 4"/>
          <p:cNvSpPr>
            <a:spLocks noGrp="1"/>
          </p:cNvSpPr>
          <p:nvPr>
            <p:ph sz="quarter" idx="14"/>
          </p:nvPr>
        </p:nvSpPr>
        <p:spPr>
          <a:xfrm>
            <a:off x="714376" y="3605211"/>
            <a:ext cx="7962900" cy="434975"/>
          </a:xfrm>
        </p:spPr>
        <p:txBody>
          <a:bodyPr/>
          <a:lstStyle/>
          <a:p>
            <a:pPr lvl="0" indent="-256032">
              <a:buNone/>
            </a:pPr>
            <a:r>
              <a:rPr lang="en-US" altLang="en-US" sz="2400" dirty="0">
                <a:solidFill>
                  <a:srgbClr val="000000"/>
                </a:solidFill>
                <a:latin typeface="+mn-lt"/>
              </a:rPr>
              <a:t>which evaluates to </a:t>
            </a:r>
            <a:r>
              <a:rPr lang="en-US" altLang="en-US" sz="2400" dirty="0" smtClean="0">
                <a:solidFill>
                  <a:srgbClr val="000000"/>
                </a:solidFill>
                <a:latin typeface="+mn-lt"/>
              </a:rPr>
              <a:t>8</a:t>
            </a:r>
            <a:endParaRPr lang="en-US" altLang="en-US" sz="2400" dirty="0">
              <a:solidFill>
                <a:srgbClr val="000000"/>
              </a:solidFill>
              <a:latin typeface="+mn-lt"/>
            </a:endParaRPr>
          </a:p>
        </p:txBody>
      </p:sp>
    </p:spTree>
    <p:extLst>
      <p:ext uri="{BB962C8B-B14F-4D97-AF65-F5344CB8AC3E}">
        <p14:creationId xmlns:p14="http://schemas.microsoft.com/office/powerpoint/2010/main" val="24733137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Haskell </a:t>
            </a:r>
            <a:r>
              <a:rPr lang="en-US" altLang="en-US" dirty="0" smtClean="0"/>
              <a:t>Lists </a:t>
            </a:r>
            <a:r>
              <a:rPr lang="en-US" altLang="en-US" sz="2000" b="0" dirty="0" smtClean="0"/>
              <a:t>(1 of 2)</a:t>
            </a:r>
            <a:endParaRPr lang="en-US" sz="2000" b="0" dirty="0"/>
          </a:p>
        </p:txBody>
      </p:sp>
      <p:sp>
        <p:nvSpPr>
          <p:cNvPr id="7" name="Content Placeholder 2"/>
          <p:cNvSpPr>
            <a:spLocks noGrp="1"/>
          </p:cNvSpPr>
          <p:nvPr>
            <p:ph sz="quarter" idx="13"/>
          </p:nvPr>
        </p:nvSpPr>
        <p:spPr>
          <a:xfrm>
            <a:off x="457200" y="1540117"/>
            <a:ext cx="8229600" cy="413559"/>
          </a:xfrm>
        </p:spPr>
        <p:txBody>
          <a:bodyPr/>
          <a:lstStyle/>
          <a:p>
            <a:r>
              <a:rPr lang="en-US" altLang="en-US" sz="2000" dirty="0"/>
              <a:t>List notation: Put elements in </a:t>
            </a:r>
            <a:r>
              <a:rPr lang="en-US" altLang="en-US" sz="2000" dirty="0" smtClean="0"/>
              <a:t>brackets</a:t>
            </a:r>
            <a:endParaRPr lang="en-US" altLang="en-US" sz="2000" dirty="0"/>
          </a:p>
        </p:txBody>
      </p:sp>
      <p:graphicFrame>
        <p:nvGraphicFramePr>
          <p:cNvPr id="14" name="Object 3" descr="For example, directions = left bracket double quote north double quote comma double quote south double quote comma double quote east double quote comma double quote west double quote right bracket"/>
          <p:cNvGraphicFramePr>
            <a:graphicFrameLocks noChangeAspect="1"/>
          </p:cNvGraphicFramePr>
          <p:nvPr>
            <p:extLst>
              <p:ext uri="{D42A27DB-BD31-4B8C-83A1-F6EECF244321}">
                <p14:modId xmlns:p14="http://schemas.microsoft.com/office/powerpoint/2010/main" val="2538274254"/>
              </p:ext>
            </p:extLst>
          </p:nvPr>
        </p:nvGraphicFramePr>
        <p:xfrm>
          <a:off x="1251571" y="2023867"/>
          <a:ext cx="5894320" cy="371881"/>
        </p:xfrm>
        <a:graphic>
          <a:graphicData uri="http://schemas.openxmlformats.org/presentationml/2006/ole">
            <mc:AlternateContent xmlns:mc="http://schemas.openxmlformats.org/markup-compatibility/2006">
              <mc:Choice xmlns:v="urn:schemas-microsoft-com:vml" Requires="v">
                <p:oleObj spid="_x0000_s55745" name="Equation" r:id="rId3" imgW="4025880" imgH="253800" progId="Equation.DSMT4">
                  <p:embed/>
                </p:oleObj>
              </mc:Choice>
              <mc:Fallback>
                <p:oleObj name="Equation" r:id="rId3" imgW="4025880" imgH="253800" progId="Equation.DSMT4">
                  <p:embed/>
                  <p:pic>
                    <p:nvPicPr>
                      <p:cNvPr id="0" name=""/>
                      <p:cNvPicPr/>
                      <p:nvPr/>
                    </p:nvPicPr>
                    <p:blipFill>
                      <a:blip r:embed="rId4"/>
                      <a:stretch>
                        <a:fillRect/>
                      </a:stretch>
                    </p:blipFill>
                    <p:spPr>
                      <a:xfrm>
                        <a:off x="1251571" y="2023867"/>
                        <a:ext cx="5894320" cy="371881"/>
                      </a:xfrm>
                      <a:prstGeom prst="rect">
                        <a:avLst/>
                      </a:prstGeom>
                    </p:spPr>
                  </p:pic>
                </p:oleObj>
              </mc:Fallback>
            </mc:AlternateContent>
          </a:graphicData>
        </a:graphic>
      </p:graphicFrame>
      <p:sp>
        <p:nvSpPr>
          <p:cNvPr id="8" name="Content Placeholder 4"/>
          <p:cNvSpPr>
            <a:spLocks noGrp="1"/>
          </p:cNvSpPr>
          <p:nvPr>
            <p:ph sz="quarter" idx="14"/>
          </p:nvPr>
        </p:nvSpPr>
        <p:spPr>
          <a:xfrm>
            <a:off x="457200" y="2341723"/>
            <a:ext cx="1498281" cy="474450"/>
          </a:xfrm>
        </p:spPr>
        <p:txBody>
          <a:bodyPr/>
          <a:lstStyle/>
          <a:p>
            <a:r>
              <a:rPr lang="en-US" altLang="en-US" sz="2000" dirty="0"/>
              <a:t>Length:</a:t>
            </a:r>
            <a:endParaRPr lang="en-US" sz="2000" dirty="0"/>
          </a:p>
        </p:txBody>
      </p:sp>
      <p:graphicFrame>
        <p:nvGraphicFramePr>
          <p:cNvPr id="15" name="Object 5" descr="For example, directions = left bracket double quote north double quote comma double quote south double quote comma double quote east double quote comma double quote west double quote right bracket"/>
          <p:cNvGraphicFramePr>
            <a:graphicFrameLocks noChangeAspect="1"/>
          </p:cNvGraphicFramePr>
          <p:nvPr>
            <p:extLst>
              <p:ext uri="{D42A27DB-BD31-4B8C-83A1-F6EECF244321}">
                <p14:modId xmlns:p14="http://schemas.microsoft.com/office/powerpoint/2010/main" val="236922848"/>
              </p:ext>
            </p:extLst>
          </p:nvPr>
        </p:nvGraphicFramePr>
        <p:xfrm>
          <a:off x="1727964" y="2421092"/>
          <a:ext cx="224989" cy="327256"/>
        </p:xfrm>
        <a:graphic>
          <a:graphicData uri="http://schemas.openxmlformats.org/presentationml/2006/ole">
            <mc:AlternateContent xmlns:mc="http://schemas.openxmlformats.org/markup-compatibility/2006">
              <mc:Choice xmlns:v="urn:schemas-microsoft-com:vml" Requires="v">
                <p:oleObj spid="_x0000_s55746" name="Equation" r:id="rId5" imgW="139680" imgH="203040" progId="Equation.DSMT4">
                  <p:embed/>
                </p:oleObj>
              </mc:Choice>
              <mc:Fallback>
                <p:oleObj name="Equation" r:id="rId5" imgW="139680" imgH="203040" progId="Equation.DSMT4">
                  <p:embed/>
                  <p:pic>
                    <p:nvPicPr>
                      <p:cNvPr id="0" name=""/>
                      <p:cNvPicPr/>
                      <p:nvPr/>
                    </p:nvPicPr>
                    <p:blipFill>
                      <a:blip r:embed="rId6"/>
                      <a:stretch>
                        <a:fillRect/>
                      </a:stretch>
                    </p:blipFill>
                    <p:spPr>
                      <a:xfrm>
                        <a:off x="1727964" y="2421092"/>
                        <a:ext cx="224989" cy="327256"/>
                      </a:xfrm>
                      <a:prstGeom prst="rect">
                        <a:avLst/>
                      </a:prstGeom>
                    </p:spPr>
                  </p:pic>
                </p:oleObj>
              </mc:Fallback>
            </mc:AlternateContent>
          </a:graphicData>
        </a:graphic>
      </p:graphicFrame>
      <p:graphicFrame>
        <p:nvGraphicFramePr>
          <p:cNvPr id="16" name="Object 6" descr="for example, hash direction is 4"/>
          <p:cNvGraphicFramePr>
            <a:graphicFrameLocks noChangeAspect="1"/>
          </p:cNvGraphicFramePr>
          <p:nvPr>
            <p:extLst>
              <p:ext uri="{D42A27DB-BD31-4B8C-83A1-F6EECF244321}">
                <p14:modId xmlns:p14="http://schemas.microsoft.com/office/powerpoint/2010/main" val="1333270417"/>
              </p:ext>
            </p:extLst>
          </p:nvPr>
        </p:nvGraphicFramePr>
        <p:xfrm>
          <a:off x="1206340" y="2852535"/>
          <a:ext cx="2454417" cy="371881"/>
        </p:xfrm>
        <a:graphic>
          <a:graphicData uri="http://schemas.openxmlformats.org/presentationml/2006/ole">
            <mc:AlternateContent xmlns:mc="http://schemas.openxmlformats.org/markup-compatibility/2006">
              <mc:Choice xmlns:v="urn:schemas-microsoft-com:vml" Requires="v">
                <p:oleObj spid="_x0000_s55747" name="Equation" r:id="rId7" imgW="1676160" imgH="253800" progId="Equation.DSMT4">
                  <p:embed/>
                </p:oleObj>
              </mc:Choice>
              <mc:Fallback>
                <p:oleObj name="Equation" r:id="rId7" imgW="1676160" imgH="253800" progId="Equation.DSMT4">
                  <p:embed/>
                  <p:pic>
                    <p:nvPicPr>
                      <p:cNvPr id="0" name=""/>
                      <p:cNvPicPr/>
                      <p:nvPr/>
                    </p:nvPicPr>
                    <p:blipFill>
                      <a:blip r:embed="rId8"/>
                      <a:stretch>
                        <a:fillRect/>
                      </a:stretch>
                    </p:blipFill>
                    <p:spPr>
                      <a:xfrm>
                        <a:off x="1206340" y="2852535"/>
                        <a:ext cx="2454417" cy="371881"/>
                      </a:xfrm>
                      <a:prstGeom prst="rect">
                        <a:avLst/>
                      </a:prstGeom>
                    </p:spPr>
                  </p:pic>
                </p:oleObj>
              </mc:Fallback>
            </mc:AlternateContent>
          </a:graphicData>
        </a:graphic>
      </p:graphicFrame>
      <p:sp>
        <p:nvSpPr>
          <p:cNvPr id="9" name="Content Placeholder 7"/>
          <p:cNvSpPr>
            <a:spLocks noGrp="1"/>
          </p:cNvSpPr>
          <p:nvPr>
            <p:ph sz="quarter" idx="15"/>
          </p:nvPr>
        </p:nvSpPr>
        <p:spPr>
          <a:xfrm>
            <a:off x="457200" y="3245293"/>
            <a:ext cx="8229600" cy="429997"/>
          </a:xfrm>
        </p:spPr>
        <p:txBody>
          <a:bodyPr/>
          <a:lstStyle/>
          <a:p>
            <a:r>
              <a:rPr lang="en-US" altLang="en-US" sz="2000" dirty="0" smtClean="0"/>
              <a:t>Arithmetic series with the . . operator</a:t>
            </a:r>
            <a:endParaRPr lang="en-US" sz="2000" dirty="0"/>
          </a:p>
        </p:txBody>
      </p:sp>
      <p:graphicFrame>
        <p:nvGraphicFramePr>
          <p:cNvPr id="17" name="Object 8" descr="for example, left bracket 2 comma 4 period period 10 right bracket is left bracket 2 comma 4 comma 6 comma 8 comma 10 right bracket"/>
          <p:cNvGraphicFramePr>
            <a:graphicFrameLocks noChangeAspect="1"/>
          </p:cNvGraphicFramePr>
          <p:nvPr>
            <p:extLst>
              <p:ext uri="{D42A27DB-BD31-4B8C-83A1-F6EECF244321}">
                <p14:modId xmlns:p14="http://schemas.microsoft.com/office/powerpoint/2010/main" val="98441629"/>
              </p:ext>
            </p:extLst>
          </p:nvPr>
        </p:nvGraphicFramePr>
        <p:xfrm>
          <a:off x="1206340" y="3734403"/>
          <a:ext cx="4053508" cy="446258"/>
        </p:xfrm>
        <a:graphic>
          <a:graphicData uri="http://schemas.openxmlformats.org/presentationml/2006/ole">
            <mc:AlternateContent xmlns:mc="http://schemas.openxmlformats.org/markup-compatibility/2006">
              <mc:Choice xmlns:v="urn:schemas-microsoft-com:vml" Requires="v">
                <p:oleObj spid="_x0000_s55748" name="Equation" r:id="rId9" imgW="2768400" imgH="304560" progId="Equation.DSMT4">
                  <p:embed/>
                </p:oleObj>
              </mc:Choice>
              <mc:Fallback>
                <p:oleObj name="Equation" r:id="rId9" imgW="2768400" imgH="304560" progId="Equation.DSMT4">
                  <p:embed/>
                  <p:pic>
                    <p:nvPicPr>
                      <p:cNvPr id="0" name=""/>
                      <p:cNvPicPr/>
                      <p:nvPr/>
                    </p:nvPicPr>
                    <p:blipFill>
                      <a:blip r:embed="rId10"/>
                      <a:stretch>
                        <a:fillRect/>
                      </a:stretch>
                    </p:blipFill>
                    <p:spPr>
                      <a:xfrm>
                        <a:off x="1206340" y="3734403"/>
                        <a:ext cx="4053508" cy="446258"/>
                      </a:xfrm>
                      <a:prstGeom prst="rect">
                        <a:avLst/>
                      </a:prstGeom>
                    </p:spPr>
                  </p:pic>
                </p:oleObj>
              </mc:Fallback>
            </mc:AlternateContent>
          </a:graphicData>
        </a:graphic>
      </p:graphicFrame>
      <p:sp>
        <p:nvSpPr>
          <p:cNvPr id="10" name="Content Placeholder 9"/>
          <p:cNvSpPr>
            <a:spLocks noGrp="1"/>
          </p:cNvSpPr>
          <p:nvPr>
            <p:ph sz="quarter" idx="16"/>
          </p:nvPr>
        </p:nvSpPr>
        <p:spPr>
          <a:xfrm>
            <a:off x="457200" y="4234029"/>
            <a:ext cx="8229600" cy="489649"/>
          </a:xfrm>
        </p:spPr>
        <p:txBody>
          <a:bodyPr/>
          <a:lstStyle/>
          <a:p>
            <a:r>
              <a:rPr lang="en-US" altLang="en-US" sz="2000" dirty="0"/>
              <a:t>Catenation is with </a:t>
            </a:r>
            <a:r>
              <a:rPr lang="en-US" altLang="en-US" sz="2000" dirty="0" smtClean="0">
                <a:latin typeface="Courier New" panose="02070309020205020404" pitchFamily="49" charset="0"/>
              </a:rPr>
              <a:t>++</a:t>
            </a:r>
            <a:endParaRPr lang="en-US" altLang="en-US" sz="2000" dirty="0">
              <a:latin typeface="Courier New" panose="02070309020205020404" pitchFamily="49" charset="0"/>
            </a:endParaRPr>
          </a:p>
        </p:txBody>
      </p:sp>
      <p:graphicFrame>
        <p:nvGraphicFramePr>
          <p:cNvPr id="18" name="Object 10" descr="for example, left bracket 1 comma 3 right bracket + + left bracket 5 comma 7 right bracket results in left bracket 1 comma 3 comma 5 comma 7 right bracket"/>
          <p:cNvGraphicFramePr>
            <a:graphicFrameLocks noChangeAspect="1"/>
          </p:cNvGraphicFramePr>
          <p:nvPr>
            <p:extLst>
              <p:ext uri="{D42A27DB-BD31-4B8C-83A1-F6EECF244321}">
                <p14:modId xmlns:p14="http://schemas.microsoft.com/office/powerpoint/2010/main" val="1415063806"/>
              </p:ext>
            </p:extLst>
          </p:nvPr>
        </p:nvGraphicFramePr>
        <p:xfrm>
          <a:off x="1206340" y="4743778"/>
          <a:ext cx="5280716" cy="446258"/>
        </p:xfrm>
        <a:graphic>
          <a:graphicData uri="http://schemas.openxmlformats.org/presentationml/2006/ole">
            <mc:AlternateContent xmlns:mc="http://schemas.openxmlformats.org/markup-compatibility/2006">
              <mc:Choice xmlns:v="urn:schemas-microsoft-com:vml" Requires="v">
                <p:oleObj spid="_x0000_s55749" name="Equation" r:id="rId11" imgW="3606480" imgH="304560" progId="Equation.DSMT4">
                  <p:embed/>
                </p:oleObj>
              </mc:Choice>
              <mc:Fallback>
                <p:oleObj name="Equation" r:id="rId11" imgW="3606480" imgH="304560" progId="Equation.DSMT4">
                  <p:embed/>
                  <p:pic>
                    <p:nvPicPr>
                      <p:cNvPr id="0" name=""/>
                      <p:cNvPicPr/>
                      <p:nvPr/>
                    </p:nvPicPr>
                    <p:blipFill>
                      <a:blip r:embed="rId12"/>
                      <a:stretch>
                        <a:fillRect/>
                      </a:stretch>
                    </p:blipFill>
                    <p:spPr>
                      <a:xfrm>
                        <a:off x="1206340" y="4743778"/>
                        <a:ext cx="5280716" cy="446258"/>
                      </a:xfrm>
                      <a:prstGeom prst="rect">
                        <a:avLst/>
                      </a:prstGeom>
                    </p:spPr>
                  </p:pic>
                </p:oleObj>
              </mc:Fallback>
            </mc:AlternateContent>
          </a:graphicData>
        </a:graphic>
      </p:graphicFrame>
      <p:graphicFrame>
        <p:nvGraphicFramePr>
          <p:cNvPr id="19" name="Object 11" descr="C O N S, C A R, C D R"/>
          <p:cNvGraphicFramePr>
            <a:graphicFrameLocks noChangeAspect="1"/>
          </p:cNvGraphicFramePr>
          <p:nvPr>
            <p:extLst>
              <p:ext uri="{D42A27DB-BD31-4B8C-83A1-F6EECF244321}">
                <p14:modId xmlns:p14="http://schemas.microsoft.com/office/powerpoint/2010/main" val="4075622900"/>
              </p:ext>
            </p:extLst>
          </p:nvPr>
        </p:nvGraphicFramePr>
        <p:xfrm>
          <a:off x="529534" y="5239605"/>
          <a:ext cx="2211388" cy="276225"/>
        </p:xfrm>
        <a:graphic>
          <a:graphicData uri="http://schemas.openxmlformats.org/presentationml/2006/ole">
            <mc:AlternateContent xmlns:mc="http://schemas.openxmlformats.org/markup-compatibility/2006">
              <mc:Choice xmlns:v="urn:schemas-microsoft-com:vml" Requires="v">
                <p:oleObj spid="_x0000_s55750" name="Equation" r:id="rId13" imgW="1828800" imgH="228600" progId="Equation.DSMT4">
                  <p:embed/>
                </p:oleObj>
              </mc:Choice>
              <mc:Fallback>
                <p:oleObj name="Equation" r:id="rId13" imgW="1828800" imgH="228600" progId="Equation.DSMT4">
                  <p:embed/>
                  <p:pic>
                    <p:nvPicPr>
                      <p:cNvPr id="0" name=""/>
                      <p:cNvPicPr/>
                      <p:nvPr/>
                    </p:nvPicPr>
                    <p:blipFill>
                      <a:blip r:embed="rId14"/>
                      <a:stretch>
                        <a:fillRect/>
                      </a:stretch>
                    </p:blipFill>
                    <p:spPr>
                      <a:xfrm>
                        <a:off x="529534" y="5239605"/>
                        <a:ext cx="2211388" cy="276225"/>
                      </a:xfrm>
                      <a:prstGeom prst="rect">
                        <a:avLst/>
                      </a:prstGeom>
                    </p:spPr>
                  </p:pic>
                </p:oleObj>
              </mc:Fallback>
            </mc:AlternateContent>
          </a:graphicData>
        </a:graphic>
      </p:graphicFrame>
      <p:sp>
        <p:nvSpPr>
          <p:cNvPr id="11" name="Content Placeholder 12"/>
          <p:cNvSpPr>
            <a:spLocks noGrp="1"/>
          </p:cNvSpPr>
          <p:nvPr>
            <p:ph sz="quarter" idx="17"/>
          </p:nvPr>
        </p:nvSpPr>
        <p:spPr>
          <a:xfrm>
            <a:off x="2740922" y="5084596"/>
            <a:ext cx="5945878" cy="395642"/>
          </a:xfrm>
        </p:spPr>
        <p:txBody>
          <a:bodyPr/>
          <a:lstStyle/>
          <a:p>
            <a:pPr marL="0" indent="0">
              <a:buNone/>
            </a:pPr>
            <a:r>
              <a:rPr lang="en-US" altLang="en-US" sz="2000" dirty="0"/>
              <a:t>via the colon </a:t>
            </a:r>
            <a:r>
              <a:rPr lang="en-US" altLang="en-US" sz="2000" dirty="0" smtClean="0"/>
              <a:t>operator</a:t>
            </a:r>
            <a:endParaRPr lang="en-US" altLang="en-US" sz="2000" dirty="0"/>
          </a:p>
        </p:txBody>
      </p:sp>
      <p:graphicFrame>
        <p:nvGraphicFramePr>
          <p:cNvPr id="20" name="Object 13" descr="for example, 1 colon left bracket 3 comma 5 comma 7 right bracket results in left bracket 1 comma 3 comma 5 comma 7 right bracket"/>
          <p:cNvGraphicFramePr>
            <a:graphicFrameLocks noChangeAspect="1"/>
          </p:cNvGraphicFramePr>
          <p:nvPr>
            <p:extLst>
              <p:ext uri="{D42A27DB-BD31-4B8C-83A1-F6EECF244321}">
                <p14:modId xmlns:p14="http://schemas.microsoft.com/office/powerpoint/2010/main" val="3825617194"/>
              </p:ext>
            </p:extLst>
          </p:nvPr>
        </p:nvGraphicFramePr>
        <p:xfrm>
          <a:off x="1251571" y="5552473"/>
          <a:ext cx="3887851" cy="405689"/>
        </p:xfrm>
        <a:graphic>
          <a:graphicData uri="http://schemas.openxmlformats.org/presentationml/2006/ole">
            <mc:AlternateContent xmlns:mc="http://schemas.openxmlformats.org/markup-compatibility/2006">
              <mc:Choice xmlns:v="urn:schemas-microsoft-com:vml" Requires="v">
                <p:oleObj spid="_x0000_s55751" name="Equation" r:id="rId15" imgW="2920680" imgH="304560" progId="Equation.DSMT4">
                  <p:embed/>
                </p:oleObj>
              </mc:Choice>
              <mc:Fallback>
                <p:oleObj name="Equation" r:id="rId15" imgW="2920680" imgH="304560" progId="Equation.DSMT4">
                  <p:embed/>
                  <p:pic>
                    <p:nvPicPr>
                      <p:cNvPr id="0" name=""/>
                      <p:cNvPicPr/>
                      <p:nvPr/>
                    </p:nvPicPr>
                    <p:blipFill>
                      <a:blip r:embed="rId16"/>
                      <a:stretch>
                        <a:fillRect/>
                      </a:stretch>
                    </p:blipFill>
                    <p:spPr>
                      <a:xfrm>
                        <a:off x="1251571" y="5552473"/>
                        <a:ext cx="3887851" cy="405689"/>
                      </a:xfrm>
                      <a:prstGeom prst="rect">
                        <a:avLst/>
                      </a:prstGeom>
                    </p:spPr>
                  </p:pic>
                </p:oleObj>
              </mc:Fallback>
            </mc:AlternateContent>
          </a:graphicData>
        </a:graphic>
      </p:graphicFrame>
    </p:spTree>
    <p:extLst>
      <p:ext uri="{BB962C8B-B14F-4D97-AF65-F5344CB8AC3E}">
        <p14:creationId xmlns:p14="http://schemas.microsoft.com/office/powerpoint/2010/main" val="3544359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Haskell </a:t>
            </a:r>
            <a:r>
              <a:rPr lang="en-US" altLang="en-US" dirty="0" smtClean="0"/>
              <a:t>Lists </a:t>
            </a:r>
            <a:r>
              <a:rPr lang="en-US" altLang="en-US" sz="2000" b="0" dirty="0" smtClean="0"/>
              <a:t>(2 of 2)</a:t>
            </a:r>
            <a:endParaRPr lang="en-US" sz="2000" b="0" dirty="0"/>
          </a:p>
        </p:txBody>
      </p:sp>
      <p:sp>
        <p:nvSpPr>
          <p:cNvPr id="2" name="Content Placeholder 2"/>
          <p:cNvSpPr>
            <a:spLocks noGrp="1"/>
          </p:cNvSpPr>
          <p:nvPr>
            <p:ph sz="quarter" idx="13"/>
          </p:nvPr>
        </p:nvSpPr>
        <p:spPr>
          <a:xfrm>
            <a:off x="457200" y="1540117"/>
            <a:ext cx="8229600" cy="372898"/>
          </a:xfrm>
        </p:spPr>
        <p:txBody>
          <a:bodyPr/>
          <a:lstStyle/>
          <a:p>
            <a:r>
              <a:rPr lang="en-US" altLang="en-US" sz="2000" dirty="0"/>
              <a:t>Pattern </a:t>
            </a:r>
            <a:r>
              <a:rPr lang="en-US" altLang="en-US" sz="2000" dirty="0" smtClean="0"/>
              <a:t>Parameters</a:t>
            </a:r>
            <a:endParaRPr lang="en-US" altLang="en-US" sz="2000" dirty="0"/>
          </a:p>
        </p:txBody>
      </p:sp>
      <p:graphicFrame>
        <p:nvGraphicFramePr>
          <p:cNvPr id="13" name="Object 3" descr="product left bracket right bracket = 1, product left parenthesis a colon x right parenthesis = a asterisk product x"/>
          <p:cNvGraphicFramePr>
            <a:graphicFrameLocks noChangeAspect="1"/>
          </p:cNvGraphicFramePr>
          <p:nvPr>
            <p:extLst>
              <p:ext uri="{D42A27DB-BD31-4B8C-83A1-F6EECF244321}">
                <p14:modId xmlns:p14="http://schemas.microsoft.com/office/powerpoint/2010/main" val="2986928239"/>
              </p:ext>
            </p:extLst>
          </p:nvPr>
        </p:nvGraphicFramePr>
        <p:xfrm>
          <a:off x="1410051" y="2000811"/>
          <a:ext cx="3549777" cy="743763"/>
        </p:xfrm>
        <a:graphic>
          <a:graphicData uri="http://schemas.openxmlformats.org/presentationml/2006/ole">
            <mc:AlternateContent xmlns:mc="http://schemas.openxmlformats.org/markup-compatibility/2006">
              <mc:Choice xmlns:v="urn:schemas-microsoft-com:vml" Requires="v">
                <p:oleObj spid="_x0000_s56508" name="Equation" r:id="rId3" imgW="2666880" imgH="558720" progId="Equation.DSMT4">
                  <p:embed/>
                </p:oleObj>
              </mc:Choice>
              <mc:Fallback>
                <p:oleObj name="Equation" r:id="rId3" imgW="2666880" imgH="558720" progId="Equation.DSMT4">
                  <p:embed/>
                  <p:pic>
                    <p:nvPicPr>
                      <p:cNvPr id="0" name=""/>
                      <p:cNvPicPr/>
                      <p:nvPr/>
                    </p:nvPicPr>
                    <p:blipFill>
                      <a:blip r:embed="rId4"/>
                      <a:stretch>
                        <a:fillRect/>
                      </a:stretch>
                    </p:blipFill>
                    <p:spPr>
                      <a:xfrm>
                        <a:off x="1410051" y="2000811"/>
                        <a:ext cx="3549777" cy="743763"/>
                      </a:xfrm>
                      <a:prstGeom prst="rect">
                        <a:avLst/>
                      </a:prstGeom>
                    </p:spPr>
                  </p:pic>
                </p:oleObj>
              </mc:Fallback>
            </mc:AlternateContent>
          </a:graphicData>
        </a:graphic>
      </p:graphicFrame>
      <p:sp>
        <p:nvSpPr>
          <p:cNvPr id="3" name="Content Placeholder 4"/>
          <p:cNvSpPr>
            <a:spLocks noGrp="1"/>
          </p:cNvSpPr>
          <p:nvPr>
            <p:ph sz="quarter" idx="14"/>
          </p:nvPr>
        </p:nvSpPr>
        <p:spPr>
          <a:xfrm>
            <a:off x="459728" y="2753764"/>
            <a:ext cx="8229600" cy="394172"/>
          </a:xfrm>
        </p:spPr>
        <p:txBody>
          <a:bodyPr/>
          <a:lstStyle/>
          <a:p>
            <a:pPr lvl="1" indent="-283464">
              <a:spcBef>
                <a:spcPct val="0"/>
              </a:spcBef>
            </a:pPr>
            <a:r>
              <a:rPr lang="en-US" altLang="en-US" sz="2000" dirty="0">
                <a:solidFill>
                  <a:srgbClr val="000000"/>
                </a:solidFill>
                <a:latin typeface="+mn-lt"/>
              </a:rPr>
              <a:t>Factorial</a:t>
            </a:r>
            <a:r>
              <a:rPr lang="en-US" altLang="en-US" sz="2000" dirty="0" smtClean="0">
                <a:solidFill>
                  <a:srgbClr val="000000"/>
                </a:solidFill>
                <a:latin typeface="+mn-lt"/>
              </a:rPr>
              <a:t>:</a:t>
            </a:r>
            <a:endParaRPr lang="en-US" altLang="en-US" sz="2000" dirty="0">
              <a:solidFill>
                <a:srgbClr val="000000"/>
              </a:solidFill>
              <a:latin typeface="+mn-lt"/>
            </a:endParaRPr>
          </a:p>
        </p:txBody>
      </p:sp>
      <p:graphicFrame>
        <p:nvGraphicFramePr>
          <p:cNvPr id="21" name="Object 5" descr="fact n = product left bracket period period n right bracket"/>
          <p:cNvGraphicFramePr>
            <a:graphicFrameLocks noChangeAspect="1"/>
          </p:cNvGraphicFramePr>
          <p:nvPr>
            <p:extLst>
              <p:ext uri="{D42A27DB-BD31-4B8C-83A1-F6EECF244321}">
                <p14:modId xmlns:p14="http://schemas.microsoft.com/office/powerpoint/2010/main" val="2841536101"/>
              </p:ext>
            </p:extLst>
          </p:nvPr>
        </p:nvGraphicFramePr>
        <p:xfrm>
          <a:off x="1410051" y="3197437"/>
          <a:ext cx="2677546" cy="446258"/>
        </p:xfrm>
        <a:graphic>
          <a:graphicData uri="http://schemas.openxmlformats.org/presentationml/2006/ole">
            <mc:AlternateContent xmlns:mc="http://schemas.openxmlformats.org/markup-compatibility/2006">
              <mc:Choice xmlns:v="urn:schemas-microsoft-com:vml" Requires="v">
                <p:oleObj spid="_x0000_s56509" name="Equation" r:id="rId5" imgW="1828800" imgH="304560" progId="Equation.DSMT4">
                  <p:embed/>
                </p:oleObj>
              </mc:Choice>
              <mc:Fallback>
                <p:oleObj name="Equation" r:id="rId5" imgW="1828800" imgH="304560" progId="Equation.DSMT4">
                  <p:embed/>
                  <p:pic>
                    <p:nvPicPr>
                      <p:cNvPr id="0" name=""/>
                      <p:cNvPicPr/>
                      <p:nvPr/>
                    </p:nvPicPr>
                    <p:blipFill>
                      <a:blip r:embed="rId6"/>
                      <a:stretch>
                        <a:fillRect/>
                      </a:stretch>
                    </p:blipFill>
                    <p:spPr>
                      <a:xfrm>
                        <a:off x="1410051" y="3197437"/>
                        <a:ext cx="2677546" cy="446258"/>
                      </a:xfrm>
                      <a:prstGeom prst="rect">
                        <a:avLst/>
                      </a:prstGeom>
                    </p:spPr>
                  </p:pic>
                </p:oleObj>
              </mc:Fallback>
            </mc:AlternateContent>
          </a:graphicData>
        </a:graphic>
      </p:graphicFrame>
      <p:sp>
        <p:nvSpPr>
          <p:cNvPr id="4" name="Content Placeholder 6"/>
          <p:cNvSpPr>
            <a:spLocks noGrp="1"/>
          </p:cNvSpPr>
          <p:nvPr>
            <p:ph sz="quarter" idx="15"/>
          </p:nvPr>
        </p:nvSpPr>
        <p:spPr>
          <a:xfrm>
            <a:off x="459728" y="3580617"/>
            <a:ext cx="8229600" cy="438755"/>
          </a:xfrm>
        </p:spPr>
        <p:txBody>
          <a:bodyPr/>
          <a:lstStyle/>
          <a:p>
            <a:r>
              <a:rPr lang="en-US" altLang="en-US" sz="2000" dirty="0"/>
              <a:t>List Comprehensions (Chapter 6</a:t>
            </a:r>
            <a:r>
              <a:rPr lang="en-US" altLang="en-US" sz="2000" dirty="0" smtClean="0"/>
              <a:t>)</a:t>
            </a:r>
            <a:endParaRPr lang="en-US" altLang="en-US" sz="2000" dirty="0"/>
          </a:p>
        </p:txBody>
      </p:sp>
      <p:graphicFrame>
        <p:nvGraphicFramePr>
          <p:cNvPr id="22" name="Object 7" descr="left bracket n asterisk n asterisk n pipe n left angle bracket hyphen left bracket 1.50 right bracket right bracket"/>
          <p:cNvGraphicFramePr>
            <a:graphicFrameLocks noChangeAspect="1"/>
          </p:cNvGraphicFramePr>
          <p:nvPr>
            <p:extLst>
              <p:ext uri="{D42A27DB-BD31-4B8C-83A1-F6EECF244321}">
                <p14:modId xmlns:p14="http://schemas.microsoft.com/office/powerpoint/2010/main" val="2882357769"/>
              </p:ext>
            </p:extLst>
          </p:nvPr>
        </p:nvGraphicFramePr>
        <p:xfrm>
          <a:off x="1410051" y="4056990"/>
          <a:ext cx="3127185" cy="405689"/>
        </p:xfrm>
        <a:graphic>
          <a:graphicData uri="http://schemas.openxmlformats.org/presentationml/2006/ole">
            <mc:AlternateContent xmlns:mc="http://schemas.openxmlformats.org/markup-compatibility/2006">
              <mc:Choice xmlns:v="urn:schemas-microsoft-com:vml" Requires="v">
                <p:oleObj spid="_x0000_s56510" name="Equation" r:id="rId7" imgW="2349360" imgH="304560" progId="Equation.DSMT4">
                  <p:embed/>
                </p:oleObj>
              </mc:Choice>
              <mc:Fallback>
                <p:oleObj name="Equation" r:id="rId7" imgW="2349360" imgH="304560" progId="Equation.DSMT4">
                  <p:embed/>
                  <p:pic>
                    <p:nvPicPr>
                      <p:cNvPr id="0" name=""/>
                      <p:cNvPicPr/>
                      <p:nvPr/>
                    </p:nvPicPr>
                    <p:blipFill>
                      <a:blip r:embed="rId8"/>
                      <a:stretch>
                        <a:fillRect/>
                      </a:stretch>
                    </p:blipFill>
                    <p:spPr>
                      <a:xfrm>
                        <a:off x="1410051" y="4056990"/>
                        <a:ext cx="3127185" cy="405689"/>
                      </a:xfrm>
                      <a:prstGeom prst="rect">
                        <a:avLst/>
                      </a:prstGeom>
                    </p:spPr>
                  </p:pic>
                </p:oleObj>
              </mc:Fallback>
            </mc:AlternateContent>
          </a:graphicData>
        </a:graphic>
      </p:graphicFrame>
      <p:sp>
        <p:nvSpPr>
          <p:cNvPr id="5" name="Content Placeholder 8"/>
          <p:cNvSpPr>
            <a:spLocks noGrp="1"/>
          </p:cNvSpPr>
          <p:nvPr>
            <p:ph sz="quarter" idx="16"/>
          </p:nvPr>
        </p:nvSpPr>
        <p:spPr>
          <a:xfrm>
            <a:off x="459728" y="4462679"/>
            <a:ext cx="8229600" cy="665912"/>
          </a:xfrm>
        </p:spPr>
        <p:txBody>
          <a:bodyPr/>
          <a:lstStyle/>
          <a:p>
            <a:pPr marL="457200" indent="0">
              <a:buNone/>
            </a:pPr>
            <a:r>
              <a:rPr lang="en-US" altLang="en-US" sz="2000" dirty="0" smtClean="0"/>
              <a:t>The </a:t>
            </a:r>
            <a:r>
              <a:rPr lang="en-US" altLang="en-US" sz="2000" dirty="0"/>
              <a:t>qualifier in this example has the form of a </a:t>
            </a:r>
            <a:r>
              <a:rPr lang="en-US" altLang="en-US" sz="2000" b="1" dirty="0"/>
              <a:t>generator</a:t>
            </a:r>
            <a:r>
              <a:rPr lang="en-US" altLang="en-US" sz="2000" dirty="0"/>
              <a:t>. It could be in the form of a test</a:t>
            </a:r>
            <a:endParaRPr lang="en-US" sz="2000" dirty="0"/>
          </a:p>
        </p:txBody>
      </p:sp>
      <p:sp>
        <p:nvSpPr>
          <p:cNvPr id="12" name="Content Placeholder 9"/>
          <p:cNvSpPr>
            <a:spLocks noGrp="1"/>
          </p:cNvSpPr>
          <p:nvPr>
            <p:ph sz="quarter" idx="17"/>
          </p:nvPr>
        </p:nvSpPr>
        <p:spPr>
          <a:xfrm>
            <a:off x="459728" y="5228967"/>
            <a:ext cx="8229600" cy="486033"/>
          </a:xfrm>
        </p:spPr>
        <p:txBody>
          <a:bodyPr/>
          <a:lstStyle/>
          <a:p>
            <a:pPr marL="396875" indent="0">
              <a:buNone/>
            </a:pPr>
            <a:r>
              <a:rPr lang="en-US" altLang="en-US" sz="2000" dirty="0"/>
              <a:t>The </a:t>
            </a:r>
            <a:r>
              <a:rPr lang="en-US" altLang="en-US" sz="2000" dirty="0" err="1"/>
              <a:t>backticks</a:t>
            </a:r>
            <a:r>
              <a:rPr lang="en-US" altLang="en-US" sz="2000" dirty="0"/>
              <a:t> specify the function is used as a binary </a:t>
            </a:r>
            <a:r>
              <a:rPr lang="en-US" altLang="en-US" sz="2000" dirty="0" smtClean="0"/>
              <a:t>operator</a:t>
            </a:r>
            <a:endParaRPr lang="en-US" altLang="en-US" sz="2000" dirty="0"/>
          </a:p>
        </p:txBody>
      </p:sp>
    </p:spTree>
    <p:extLst>
      <p:ext uri="{BB962C8B-B14F-4D97-AF65-F5344CB8AC3E}">
        <p14:creationId xmlns:p14="http://schemas.microsoft.com/office/powerpoint/2010/main" val="27969948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Quicksort</a:t>
            </a:r>
            <a:endParaRPr lang="en-US" dirty="0"/>
          </a:p>
        </p:txBody>
      </p:sp>
      <p:pic>
        <p:nvPicPr>
          <p:cNvPr id="8" name="Picture 2" descr="Computer code. The code has 5 lines. Line 1. sort left bracket right bracket equals left bracket right bracket. Line 2. sort left parenthesis h colon t right parenthesis equals. Line 3, indented twice. sort left bracket b pipe b left angle bracket hyphen t semicolon b left angle bracket = h right bracket. Line 4, indented once. plus plus left bracket h right bracket plus plus. Line 5, indented twice. sort left bracket b pipe b left angle bracket hyphen t semicolon b right angle bracket h right bracket."/>
          <p:cNvPicPr>
            <a:picLocks noChangeAspect="1"/>
          </p:cNvPicPr>
          <p:nvPr/>
        </p:nvPicPr>
        <p:blipFill>
          <a:blip r:embed="rId2"/>
          <a:stretch>
            <a:fillRect/>
          </a:stretch>
        </p:blipFill>
        <p:spPr>
          <a:xfrm>
            <a:off x="706879" y="1791821"/>
            <a:ext cx="5901440" cy="2419590"/>
          </a:xfrm>
          <a:prstGeom prst="rect">
            <a:avLst/>
          </a:prstGeom>
        </p:spPr>
      </p:pic>
      <p:sp>
        <p:nvSpPr>
          <p:cNvPr id="7" name="Content Placeholder 3"/>
          <p:cNvSpPr>
            <a:spLocks noGrp="1"/>
          </p:cNvSpPr>
          <p:nvPr>
            <p:ph sz="quarter" idx="15"/>
          </p:nvPr>
        </p:nvSpPr>
        <p:spPr>
          <a:xfrm>
            <a:off x="457200" y="4532222"/>
            <a:ext cx="8229600" cy="556613"/>
          </a:xfrm>
        </p:spPr>
        <p:txBody>
          <a:bodyPr/>
          <a:lstStyle/>
          <a:p>
            <a:pPr eaLnBrk="1" hangingPunct="1">
              <a:buFontTx/>
              <a:buNone/>
            </a:pPr>
            <a:r>
              <a:rPr lang="en-US" altLang="en-US" dirty="0"/>
              <a:t>Illustrates the concision of Haskell</a:t>
            </a:r>
          </a:p>
        </p:txBody>
      </p:sp>
    </p:spTree>
    <p:extLst>
      <p:ext uri="{BB962C8B-B14F-4D97-AF65-F5344CB8AC3E}">
        <p14:creationId xmlns:p14="http://schemas.microsoft.com/office/powerpoint/2010/main" val="7931120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Lazy Evaluation</a:t>
            </a:r>
            <a:endParaRPr lang="en-US" dirty="0"/>
          </a:p>
        </p:txBody>
      </p:sp>
      <p:sp>
        <p:nvSpPr>
          <p:cNvPr id="2" name="Content Placeholder 2"/>
          <p:cNvSpPr>
            <a:spLocks noGrp="1"/>
          </p:cNvSpPr>
          <p:nvPr>
            <p:ph sz="quarter" idx="13"/>
          </p:nvPr>
        </p:nvSpPr>
        <p:spPr>
          <a:xfrm>
            <a:off x="457200" y="1540116"/>
            <a:ext cx="8229600" cy="2623378"/>
          </a:xfrm>
        </p:spPr>
        <p:txBody>
          <a:bodyPr/>
          <a:lstStyle/>
          <a:p>
            <a:pPr eaLnBrk="1" hangingPunct="1"/>
            <a:r>
              <a:rPr lang="en-US" altLang="en-US" sz="1800" dirty="0"/>
              <a:t>A language is </a:t>
            </a:r>
            <a:r>
              <a:rPr lang="en-US" altLang="en-US" sz="1800" b="1" dirty="0"/>
              <a:t>strict</a:t>
            </a:r>
            <a:r>
              <a:rPr lang="en-US" altLang="en-US" sz="1800" dirty="0"/>
              <a:t> if it requires all actual parameters to be fully evaluated</a:t>
            </a:r>
          </a:p>
          <a:p>
            <a:pPr eaLnBrk="1" hangingPunct="1"/>
            <a:r>
              <a:rPr lang="en-US" altLang="en-US" sz="1800" dirty="0"/>
              <a:t>A language is </a:t>
            </a:r>
            <a:r>
              <a:rPr lang="en-US" altLang="en-US" sz="1800" b="1" dirty="0" err="1"/>
              <a:t>nonstrict</a:t>
            </a:r>
            <a:r>
              <a:rPr lang="en-US" altLang="en-US" sz="1800" dirty="0"/>
              <a:t> if it does not have the strict requirement</a:t>
            </a:r>
          </a:p>
          <a:p>
            <a:pPr eaLnBrk="1" hangingPunct="1"/>
            <a:r>
              <a:rPr lang="en-US" altLang="en-US" sz="1800" dirty="0" err="1"/>
              <a:t>Nonstrict</a:t>
            </a:r>
            <a:r>
              <a:rPr lang="en-US" altLang="en-US" sz="1800" dirty="0"/>
              <a:t> languages are more efficient and allow some interesting capabilities – </a:t>
            </a:r>
            <a:r>
              <a:rPr lang="en-US" altLang="en-US" sz="1800" b="1" dirty="0"/>
              <a:t>infinite lists</a:t>
            </a:r>
          </a:p>
          <a:p>
            <a:pPr eaLnBrk="1" hangingPunct="1"/>
            <a:r>
              <a:rPr lang="en-US" altLang="en-US" sz="1800" dirty="0"/>
              <a:t>Lazy evaluation - Only compute those values that are necessary</a:t>
            </a:r>
          </a:p>
          <a:p>
            <a:pPr eaLnBrk="1" hangingPunct="1"/>
            <a:r>
              <a:rPr lang="en-US" altLang="en-US" sz="1800" dirty="0"/>
              <a:t>Positive </a:t>
            </a:r>
            <a:r>
              <a:rPr lang="en-US" altLang="en-US" sz="1800" dirty="0" smtClean="0"/>
              <a:t>numbers</a:t>
            </a:r>
            <a:endParaRPr lang="en-US" altLang="en-US" sz="1800" dirty="0"/>
          </a:p>
        </p:txBody>
      </p:sp>
      <p:graphicFrame>
        <p:nvGraphicFramePr>
          <p:cNvPr id="12" name="Object 3" descr="positives = left bracket 0 period period period 1 right bracket"/>
          <p:cNvGraphicFramePr>
            <a:graphicFrameLocks noChangeAspect="1"/>
          </p:cNvGraphicFramePr>
          <p:nvPr>
            <p:extLst>
              <p:ext uri="{D42A27DB-BD31-4B8C-83A1-F6EECF244321}">
                <p14:modId xmlns:p14="http://schemas.microsoft.com/office/powerpoint/2010/main" val="4190235741"/>
              </p:ext>
            </p:extLst>
          </p:nvPr>
        </p:nvGraphicFramePr>
        <p:xfrm>
          <a:off x="773290" y="4188115"/>
          <a:ext cx="1960829" cy="405689"/>
        </p:xfrm>
        <a:graphic>
          <a:graphicData uri="http://schemas.openxmlformats.org/presentationml/2006/ole">
            <mc:AlternateContent xmlns:mc="http://schemas.openxmlformats.org/markup-compatibility/2006">
              <mc:Choice xmlns:v="urn:schemas-microsoft-com:vml" Requires="v">
                <p:oleObj spid="_x0000_s54340" name="Equation" r:id="rId3" imgW="1473120" imgH="304560" progId="Equation.DSMT4">
                  <p:embed/>
                </p:oleObj>
              </mc:Choice>
              <mc:Fallback>
                <p:oleObj name="Equation" r:id="rId3" imgW="1473120" imgH="304560" progId="Equation.DSMT4">
                  <p:embed/>
                  <p:pic>
                    <p:nvPicPr>
                      <p:cNvPr id="0" name=""/>
                      <p:cNvPicPr/>
                      <p:nvPr/>
                    </p:nvPicPr>
                    <p:blipFill>
                      <a:blip r:embed="rId4"/>
                      <a:stretch>
                        <a:fillRect/>
                      </a:stretch>
                    </p:blipFill>
                    <p:spPr>
                      <a:xfrm>
                        <a:off x="773290" y="4188115"/>
                        <a:ext cx="1960829" cy="405689"/>
                      </a:xfrm>
                      <a:prstGeom prst="rect">
                        <a:avLst/>
                      </a:prstGeom>
                    </p:spPr>
                  </p:pic>
                </p:oleObj>
              </mc:Fallback>
            </mc:AlternateContent>
          </a:graphicData>
        </a:graphic>
      </p:graphicFrame>
      <p:sp>
        <p:nvSpPr>
          <p:cNvPr id="10" name="Content Placeholder 4"/>
          <p:cNvSpPr>
            <a:spLocks noGrp="1"/>
          </p:cNvSpPr>
          <p:nvPr>
            <p:ph sz="quarter" idx="19"/>
          </p:nvPr>
        </p:nvSpPr>
        <p:spPr>
          <a:xfrm>
            <a:off x="454672" y="4607607"/>
            <a:ext cx="8232128" cy="442018"/>
          </a:xfrm>
        </p:spPr>
        <p:txBody>
          <a:bodyPr/>
          <a:lstStyle/>
          <a:p>
            <a:r>
              <a:rPr lang="en-US" altLang="en-US" sz="1800" dirty="0"/>
              <a:t>Determining if </a:t>
            </a:r>
            <a:r>
              <a:rPr lang="en-US" altLang="en-US" sz="1800" dirty="0">
                <a:latin typeface="Courier New" panose="02070309020205020404" pitchFamily="49" charset="0"/>
              </a:rPr>
              <a:t>16</a:t>
            </a:r>
            <a:r>
              <a:rPr lang="en-US" altLang="en-US" sz="1800" dirty="0"/>
              <a:t> is a square </a:t>
            </a:r>
            <a:r>
              <a:rPr lang="en-US" altLang="en-US" sz="1800" dirty="0" smtClean="0"/>
              <a:t>number</a:t>
            </a:r>
            <a:endParaRPr lang="en-US" altLang="en-US" sz="1800" b="1" dirty="0">
              <a:latin typeface="Courier New" panose="02070309020205020404" pitchFamily="49" charset="0"/>
            </a:endParaRPr>
          </a:p>
        </p:txBody>
      </p:sp>
      <p:pic>
        <p:nvPicPr>
          <p:cNvPr id="13" name="Picture 5" descr="Computer code. The code has 4 lines. Line 1. member b left bracket right bracket equals False. Line 2. member b left parenthesis a colon x right parenthesis equals left parenthesis a equals equals b right parenthesis pipe pipe member b x. Line 3. squares equals left bracket n asterisk n pipe n left angle bracket hyphen left bracket 0 period period right bracket right bracket. Line 4. member squares 16."/>
          <p:cNvPicPr>
            <a:picLocks noChangeAspect="1"/>
          </p:cNvPicPr>
          <p:nvPr/>
        </p:nvPicPr>
        <p:blipFill>
          <a:blip r:embed="rId5"/>
          <a:stretch>
            <a:fillRect/>
          </a:stretch>
        </p:blipFill>
        <p:spPr>
          <a:xfrm>
            <a:off x="860256" y="4966267"/>
            <a:ext cx="4816761" cy="1199152"/>
          </a:xfrm>
          <a:prstGeom prst="rect">
            <a:avLst/>
          </a:prstGeom>
        </p:spPr>
      </p:pic>
    </p:spTree>
    <p:extLst>
      <p:ext uri="{BB962C8B-B14F-4D97-AF65-F5344CB8AC3E}">
        <p14:creationId xmlns:p14="http://schemas.microsoft.com/office/powerpoint/2010/main" val="39694399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Member Revisited</a:t>
            </a:r>
            <a:endParaRPr lang="en-US" dirty="0"/>
          </a:p>
        </p:txBody>
      </p:sp>
      <p:sp>
        <p:nvSpPr>
          <p:cNvPr id="7" name="Content Placeholder 2"/>
          <p:cNvSpPr>
            <a:spLocks noGrp="1"/>
          </p:cNvSpPr>
          <p:nvPr>
            <p:ph sz="quarter" idx="13"/>
          </p:nvPr>
        </p:nvSpPr>
        <p:spPr/>
        <p:txBody>
          <a:bodyPr/>
          <a:lstStyle/>
          <a:p>
            <a:r>
              <a:rPr lang="en-US" altLang="en-US" sz="2200" dirty="0"/>
              <a:t>The member function could be written as</a:t>
            </a:r>
            <a:r>
              <a:rPr lang="en-US" altLang="en-US" sz="2200" dirty="0" smtClean="0"/>
              <a:t>:</a:t>
            </a:r>
            <a:endParaRPr lang="en-US" altLang="en-US" sz="2200" dirty="0"/>
          </a:p>
        </p:txBody>
      </p:sp>
      <p:graphicFrame>
        <p:nvGraphicFramePr>
          <p:cNvPr id="14" name="Object 3" descr="member b left bracket right bracket equals False. member b left parenthesis a colon x right parenthesis equals left parenthesis a equals equals b right parenthesis pipe pipe member b x."/>
          <p:cNvGraphicFramePr>
            <a:graphicFrameLocks noChangeAspect="1"/>
          </p:cNvGraphicFramePr>
          <p:nvPr>
            <p:extLst>
              <p:ext uri="{D42A27DB-BD31-4B8C-83A1-F6EECF244321}">
                <p14:modId xmlns:p14="http://schemas.microsoft.com/office/powerpoint/2010/main" val="3647989312"/>
              </p:ext>
            </p:extLst>
          </p:nvPr>
        </p:nvGraphicFramePr>
        <p:xfrm>
          <a:off x="1200499" y="2056767"/>
          <a:ext cx="5121821" cy="777570"/>
        </p:xfrm>
        <a:graphic>
          <a:graphicData uri="http://schemas.openxmlformats.org/presentationml/2006/ole">
            <mc:AlternateContent xmlns:mc="http://schemas.openxmlformats.org/markup-compatibility/2006">
              <mc:Choice xmlns:v="urn:schemas-microsoft-com:vml" Requires="v">
                <p:oleObj spid="_x0000_s57405" name="Equation" r:id="rId3" imgW="3848040" imgH="583920" progId="Equation.DSMT4">
                  <p:embed/>
                </p:oleObj>
              </mc:Choice>
              <mc:Fallback>
                <p:oleObj name="Equation" r:id="rId3" imgW="3848040" imgH="583920" progId="Equation.DSMT4">
                  <p:embed/>
                  <p:pic>
                    <p:nvPicPr>
                      <p:cNvPr id="0" name=""/>
                      <p:cNvPicPr/>
                      <p:nvPr/>
                    </p:nvPicPr>
                    <p:blipFill>
                      <a:blip r:embed="rId4"/>
                      <a:stretch>
                        <a:fillRect/>
                      </a:stretch>
                    </p:blipFill>
                    <p:spPr>
                      <a:xfrm>
                        <a:off x="1200499" y="2056767"/>
                        <a:ext cx="5121821" cy="777570"/>
                      </a:xfrm>
                      <a:prstGeom prst="rect">
                        <a:avLst/>
                      </a:prstGeom>
                    </p:spPr>
                  </p:pic>
                </p:oleObj>
              </mc:Fallback>
            </mc:AlternateContent>
          </a:graphicData>
        </a:graphic>
      </p:graphicFrame>
      <p:sp>
        <p:nvSpPr>
          <p:cNvPr id="8" name="Content Placeholder 4"/>
          <p:cNvSpPr>
            <a:spLocks noGrp="1"/>
          </p:cNvSpPr>
          <p:nvPr>
            <p:ph sz="quarter" idx="14"/>
          </p:nvPr>
        </p:nvSpPr>
        <p:spPr>
          <a:xfrm>
            <a:off x="457200" y="2882311"/>
            <a:ext cx="8229600" cy="1169577"/>
          </a:xfrm>
        </p:spPr>
        <p:txBody>
          <a:bodyPr/>
          <a:lstStyle/>
          <a:p>
            <a:r>
              <a:rPr lang="en-US" altLang="en-US" sz="2200" dirty="0"/>
              <a:t>However, this would only work if the parameter to squares was a perfect square; if not, it will keep generating them forever. The following version will always work</a:t>
            </a:r>
            <a:r>
              <a:rPr lang="en-US" altLang="en-US" sz="2200" dirty="0" smtClean="0"/>
              <a:t>:</a:t>
            </a:r>
            <a:endParaRPr lang="en-US" altLang="en-US" sz="2200" dirty="0"/>
          </a:p>
        </p:txBody>
      </p:sp>
      <p:pic>
        <p:nvPicPr>
          <p:cNvPr id="15" name="Picture 5" descr="Computer code. The code has 4 lines. Line 1. Member 2 n left parenthesis m colon x right parenthesis. Line 2, indented once. pipe m left angle bracket n equals member 2 n x. Line 3, indented once. pipe m equals equals n equals True. Line 4, indented once. pipe otherwise equals False."/>
          <p:cNvPicPr>
            <a:picLocks noChangeAspect="1"/>
          </p:cNvPicPr>
          <p:nvPr/>
        </p:nvPicPr>
        <p:blipFill>
          <a:blip r:embed="rId5"/>
          <a:stretch>
            <a:fillRect/>
          </a:stretch>
        </p:blipFill>
        <p:spPr>
          <a:xfrm>
            <a:off x="1109870" y="4145977"/>
            <a:ext cx="4419983" cy="1542422"/>
          </a:xfrm>
          <a:prstGeom prst="rect">
            <a:avLst/>
          </a:prstGeom>
        </p:spPr>
      </p:pic>
    </p:spTree>
    <p:extLst>
      <p:ext uri="{BB962C8B-B14F-4D97-AF65-F5344CB8AC3E}">
        <p14:creationId xmlns:p14="http://schemas.microsoft.com/office/powerpoint/2010/main" val="177580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smtClean="0"/>
              <a:t>F   </a:t>
            </a:r>
            <a:r>
              <a:rPr lang="en-US" altLang="en-US" sz="2000" b="0" dirty="0" smtClean="0"/>
              <a:t>(1 of 7)</a:t>
            </a:r>
          </a:p>
        </p:txBody>
      </p:sp>
      <p:graphicFrame>
        <p:nvGraphicFramePr>
          <p:cNvPr id="3" name="Object 2" descr="hash"/>
          <p:cNvGraphicFramePr>
            <a:graphicFrameLocks noChangeAspect="1"/>
          </p:cNvGraphicFramePr>
          <p:nvPr>
            <p:extLst>
              <p:ext uri="{D42A27DB-BD31-4B8C-83A1-F6EECF244321}">
                <p14:modId xmlns:p14="http://schemas.microsoft.com/office/powerpoint/2010/main" val="1215951902"/>
              </p:ext>
            </p:extLst>
          </p:nvPr>
        </p:nvGraphicFramePr>
        <p:xfrm>
          <a:off x="744175" y="716186"/>
          <a:ext cx="329407" cy="479136"/>
        </p:xfrm>
        <a:graphic>
          <a:graphicData uri="http://schemas.openxmlformats.org/presentationml/2006/ole">
            <mc:AlternateContent xmlns:mc="http://schemas.openxmlformats.org/markup-compatibility/2006">
              <mc:Choice xmlns:v="urn:schemas-microsoft-com:vml" Requires="v">
                <p:oleObj spid="_x0000_s58427" name="Equation" r:id="rId3" imgW="139680" imgH="203040" progId="Equation.DSMT4">
                  <p:embed/>
                </p:oleObj>
              </mc:Choice>
              <mc:Fallback>
                <p:oleObj name="Equation" r:id="rId3" imgW="139680" imgH="203040" progId="Equation.DSMT4">
                  <p:embed/>
                  <p:pic>
                    <p:nvPicPr>
                      <p:cNvPr id="0" name=""/>
                      <p:cNvPicPr/>
                      <p:nvPr/>
                    </p:nvPicPr>
                    <p:blipFill>
                      <a:blip r:embed="rId4"/>
                      <a:stretch>
                        <a:fillRect/>
                      </a:stretch>
                    </p:blipFill>
                    <p:spPr>
                      <a:xfrm>
                        <a:off x="744175" y="716186"/>
                        <a:ext cx="329407" cy="479136"/>
                      </a:xfrm>
                      <a:prstGeom prst="rect">
                        <a:avLst/>
                      </a:prstGeom>
                    </p:spPr>
                  </p:pic>
                </p:oleObj>
              </mc:Fallback>
            </mc:AlternateContent>
          </a:graphicData>
        </a:graphic>
      </p:graphicFrame>
      <p:sp>
        <p:nvSpPr>
          <p:cNvPr id="75779" name="Content Placeholder 3"/>
          <p:cNvSpPr>
            <a:spLocks noGrp="1"/>
          </p:cNvSpPr>
          <p:nvPr>
            <p:ph idx="1"/>
          </p:nvPr>
        </p:nvSpPr>
        <p:spPr/>
        <p:txBody>
          <a:bodyPr/>
          <a:lstStyle/>
          <a:p>
            <a:r>
              <a:rPr lang="en-US" altLang="en-US" dirty="0"/>
              <a:t>Based on </a:t>
            </a:r>
            <a:r>
              <a:rPr lang="en-US" altLang="en-US" dirty="0" err="1"/>
              <a:t>Ocaml</a:t>
            </a:r>
            <a:r>
              <a:rPr lang="en-US" altLang="en-US" dirty="0"/>
              <a:t>, which is a descendant of M</a:t>
            </a:r>
            <a:r>
              <a:rPr lang="en-US" altLang="en-US" sz="100" dirty="0"/>
              <a:t> </a:t>
            </a:r>
            <a:r>
              <a:rPr lang="en-US" altLang="en-US" dirty="0"/>
              <a:t>L</a:t>
            </a:r>
            <a:r>
              <a:rPr lang="en-US" altLang="en-US" dirty="0" smtClean="0"/>
              <a:t> </a:t>
            </a:r>
            <a:r>
              <a:rPr lang="en-US" altLang="en-US" dirty="0"/>
              <a:t>and Haskell</a:t>
            </a:r>
          </a:p>
          <a:p>
            <a:r>
              <a:rPr lang="en-US" altLang="en-US" dirty="0"/>
              <a:t>Fundamentally a functional language, but with imperative features and supports OOP</a:t>
            </a:r>
          </a:p>
          <a:p>
            <a:r>
              <a:rPr lang="en-US" altLang="en-US" dirty="0"/>
              <a:t>Has a full-featured </a:t>
            </a:r>
            <a:r>
              <a:rPr lang="en-US" altLang="en-US" dirty="0" smtClean="0"/>
              <a:t>I</a:t>
            </a:r>
            <a:r>
              <a:rPr lang="en-US" altLang="en-US" sz="100" dirty="0" smtClean="0"/>
              <a:t> </a:t>
            </a:r>
            <a:r>
              <a:rPr lang="en-US" altLang="en-US" dirty="0" smtClean="0"/>
              <a:t>D</a:t>
            </a:r>
            <a:r>
              <a:rPr lang="en-US" altLang="en-US" sz="100" dirty="0" smtClean="0"/>
              <a:t> </a:t>
            </a:r>
            <a:r>
              <a:rPr lang="en-US" altLang="en-US" dirty="0" smtClean="0"/>
              <a:t>E</a:t>
            </a:r>
            <a:r>
              <a:rPr lang="en-US" altLang="en-US" dirty="0"/>
              <a:t>, an extensive library of utilities, and interoperates with other .NET languages</a:t>
            </a:r>
          </a:p>
          <a:p>
            <a:r>
              <a:rPr lang="en-US" altLang="en-US" dirty="0"/>
              <a:t>Includes tuples, lists, discriminated unions, records, and both mutable and immutable arrays</a:t>
            </a:r>
          </a:p>
          <a:p>
            <a:r>
              <a:rPr lang="en-US" altLang="en-US" dirty="0"/>
              <a:t>Supports generic sequences, whose values can be created with generators and through iteration</a:t>
            </a:r>
          </a:p>
        </p:txBody>
      </p:sp>
    </p:spTree>
    <p:extLst>
      <p:ext uri="{BB962C8B-B14F-4D97-AF65-F5344CB8AC3E}">
        <p14:creationId xmlns:p14="http://schemas.microsoft.com/office/powerpoint/2010/main" val="15486299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F   </a:t>
            </a:r>
            <a:r>
              <a:rPr lang="en-US" altLang="en-US" sz="2000" b="0" dirty="0" smtClean="0"/>
              <a:t>(2 </a:t>
            </a:r>
            <a:r>
              <a:rPr lang="en-US" altLang="en-US" sz="2000" b="0" dirty="0"/>
              <a:t>of 7)</a:t>
            </a:r>
            <a:endParaRPr lang="en-US" dirty="0"/>
          </a:p>
        </p:txBody>
      </p:sp>
      <p:graphicFrame>
        <p:nvGraphicFramePr>
          <p:cNvPr id="14" name="Object 2" descr="hash"/>
          <p:cNvGraphicFramePr>
            <a:graphicFrameLocks noChangeAspect="1"/>
          </p:cNvGraphicFramePr>
          <p:nvPr>
            <p:extLst>
              <p:ext uri="{D42A27DB-BD31-4B8C-83A1-F6EECF244321}">
                <p14:modId xmlns:p14="http://schemas.microsoft.com/office/powerpoint/2010/main" val="3345930032"/>
              </p:ext>
            </p:extLst>
          </p:nvPr>
        </p:nvGraphicFramePr>
        <p:xfrm>
          <a:off x="744175" y="726125"/>
          <a:ext cx="329407" cy="479136"/>
        </p:xfrm>
        <a:graphic>
          <a:graphicData uri="http://schemas.openxmlformats.org/presentationml/2006/ole">
            <mc:AlternateContent xmlns:mc="http://schemas.openxmlformats.org/markup-compatibility/2006">
              <mc:Choice xmlns:v="urn:schemas-microsoft-com:vml" Requires="v">
                <p:oleObj spid="_x0000_s59736" name="Equation" r:id="rId3" imgW="139680" imgH="203040" progId="Equation.DSMT4">
                  <p:embed/>
                </p:oleObj>
              </mc:Choice>
              <mc:Fallback>
                <p:oleObj name="Equation" r:id="rId3" imgW="139680" imgH="203040" progId="Equation.DSMT4">
                  <p:embed/>
                  <p:pic>
                    <p:nvPicPr>
                      <p:cNvPr id="3" name="Object 2"/>
                      <p:cNvPicPr/>
                      <p:nvPr/>
                    </p:nvPicPr>
                    <p:blipFill>
                      <a:blip r:embed="rId4"/>
                      <a:stretch>
                        <a:fillRect/>
                      </a:stretch>
                    </p:blipFill>
                    <p:spPr>
                      <a:xfrm>
                        <a:off x="744175" y="726125"/>
                        <a:ext cx="329407" cy="479136"/>
                      </a:xfrm>
                      <a:prstGeom prst="rect">
                        <a:avLst/>
                      </a:prstGeom>
                    </p:spPr>
                  </p:pic>
                </p:oleObj>
              </mc:Fallback>
            </mc:AlternateContent>
          </a:graphicData>
        </a:graphic>
      </p:graphicFrame>
      <p:sp>
        <p:nvSpPr>
          <p:cNvPr id="7" name="Content Placeholder 3"/>
          <p:cNvSpPr>
            <a:spLocks noGrp="1"/>
          </p:cNvSpPr>
          <p:nvPr>
            <p:ph sz="quarter" idx="13"/>
          </p:nvPr>
        </p:nvSpPr>
        <p:spPr>
          <a:xfrm>
            <a:off x="457200" y="1540117"/>
            <a:ext cx="8229600" cy="431200"/>
          </a:xfrm>
        </p:spPr>
        <p:txBody>
          <a:bodyPr/>
          <a:lstStyle/>
          <a:p>
            <a:r>
              <a:rPr lang="en-US" altLang="en-US" sz="2000" dirty="0" smtClean="0"/>
              <a:t>Sequences</a:t>
            </a:r>
            <a:endParaRPr lang="en-US" altLang="en-US" sz="2000" dirty="0"/>
          </a:p>
        </p:txBody>
      </p:sp>
      <p:graphicFrame>
        <p:nvGraphicFramePr>
          <p:cNvPr id="15" name="Object 4" descr="let x = s e q left brace 1 period period 4 right brace semicolon semicolon"/>
          <p:cNvGraphicFramePr>
            <a:graphicFrameLocks noChangeAspect="1"/>
          </p:cNvGraphicFramePr>
          <p:nvPr>
            <p:extLst>
              <p:ext uri="{D42A27DB-BD31-4B8C-83A1-F6EECF244321}">
                <p14:modId xmlns:p14="http://schemas.microsoft.com/office/powerpoint/2010/main" val="1129032739"/>
              </p:ext>
            </p:extLst>
          </p:nvPr>
        </p:nvGraphicFramePr>
        <p:xfrm>
          <a:off x="1073582" y="1905741"/>
          <a:ext cx="2231288" cy="446258"/>
        </p:xfrm>
        <a:graphic>
          <a:graphicData uri="http://schemas.openxmlformats.org/presentationml/2006/ole">
            <mc:AlternateContent xmlns:mc="http://schemas.openxmlformats.org/markup-compatibility/2006">
              <mc:Choice xmlns:v="urn:schemas-microsoft-com:vml" Requires="v">
                <p:oleObj spid="_x0000_s59737" name="Equation" r:id="rId5" imgW="1523880" imgH="304560" progId="Equation.DSMT4">
                  <p:embed/>
                </p:oleObj>
              </mc:Choice>
              <mc:Fallback>
                <p:oleObj name="Equation" r:id="rId5" imgW="1523880" imgH="304560" progId="Equation.DSMT4">
                  <p:embed/>
                  <p:pic>
                    <p:nvPicPr>
                      <p:cNvPr id="0" name=""/>
                      <p:cNvPicPr/>
                      <p:nvPr/>
                    </p:nvPicPr>
                    <p:blipFill>
                      <a:blip r:embed="rId6"/>
                      <a:stretch>
                        <a:fillRect/>
                      </a:stretch>
                    </p:blipFill>
                    <p:spPr>
                      <a:xfrm>
                        <a:off x="1073582" y="1905741"/>
                        <a:ext cx="2231288" cy="446258"/>
                      </a:xfrm>
                      <a:prstGeom prst="rect">
                        <a:avLst/>
                      </a:prstGeom>
                    </p:spPr>
                  </p:pic>
                </p:oleObj>
              </mc:Fallback>
            </mc:AlternateContent>
          </a:graphicData>
        </a:graphic>
      </p:graphicFrame>
      <p:sp>
        <p:nvSpPr>
          <p:cNvPr id="8" name="Content Placeholder 5"/>
          <p:cNvSpPr>
            <a:spLocks noGrp="1"/>
          </p:cNvSpPr>
          <p:nvPr>
            <p:ph sz="quarter" idx="14"/>
          </p:nvPr>
        </p:nvSpPr>
        <p:spPr>
          <a:xfrm>
            <a:off x="462699" y="2376343"/>
            <a:ext cx="8229600" cy="474450"/>
          </a:xfrm>
        </p:spPr>
        <p:txBody>
          <a:bodyPr/>
          <a:lstStyle/>
          <a:p>
            <a:pPr lvl="1" indent="-283464"/>
            <a:r>
              <a:rPr lang="en-US" altLang="en-US" sz="2000" dirty="0"/>
              <a:t>Generation of sequence values is </a:t>
            </a:r>
            <a:r>
              <a:rPr lang="en-US" altLang="en-US" sz="2000" dirty="0" smtClean="0"/>
              <a:t>lazy</a:t>
            </a:r>
            <a:endParaRPr lang="en-US" altLang="en-US" sz="2000" dirty="0"/>
          </a:p>
        </p:txBody>
      </p:sp>
      <p:graphicFrame>
        <p:nvGraphicFramePr>
          <p:cNvPr id="16" name="Object 6" descr="let y = s e q left brace 0 period period 10000000 right brace semicolon semicolon"/>
          <p:cNvGraphicFramePr>
            <a:graphicFrameLocks noChangeAspect="1"/>
          </p:cNvGraphicFramePr>
          <p:nvPr>
            <p:extLst>
              <p:ext uri="{D42A27DB-BD31-4B8C-83A1-F6EECF244321}">
                <p14:modId xmlns:p14="http://schemas.microsoft.com/office/powerpoint/2010/main" val="1962158007"/>
              </p:ext>
            </p:extLst>
          </p:nvPr>
        </p:nvGraphicFramePr>
        <p:xfrm>
          <a:off x="1286348" y="2807277"/>
          <a:ext cx="3291151" cy="446258"/>
        </p:xfrm>
        <a:graphic>
          <a:graphicData uri="http://schemas.openxmlformats.org/presentationml/2006/ole">
            <mc:AlternateContent xmlns:mc="http://schemas.openxmlformats.org/markup-compatibility/2006">
              <mc:Choice xmlns:v="urn:schemas-microsoft-com:vml" Requires="v">
                <p:oleObj spid="_x0000_s59738" name="Equation" r:id="rId7" imgW="2247840" imgH="304560" progId="Equation.DSMT4">
                  <p:embed/>
                </p:oleObj>
              </mc:Choice>
              <mc:Fallback>
                <p:oleObj name="Equation" r:id="rId7" imgW="2247840" imgH="304560" progId="Equation.DSMT4">
                  <p:embed/>
                  <p:pic>
                    <p:nvPicPr>
                      <p:cNvPr id="0" name=""/>
                      <p:cNvPicPr/>
                      <p:nvPr/>
                    </p:nvPicPr>
                    <p:blipFill>
                      <a:blip r:embed="rId8"/>
                      <a:stretch>
                        <a:fillRect/>
                      </a:stretch>
                    </p:blipFill>
                    <p:spPr>
                      <a:xfrm>
                        <a:off x="1286348" y="2807277"/>
                        <a:ext cx="3291151" cy="446258"/>
                      </a:xfrm>
                      <a:prstGeom prst="rect">
                        <a:avLst/>
                      </a:prstGeom>
                    </p:spPr>
                  </p:pic>
                </p:oleObj>
              </mc:Fallback>
            </mc:AlternateContent>
          </a:graphicData>
        </a:graphic>
      </p:graphicFrame>
      <p:graphicFrame>
        <p:nvGraphicFramePr>
          <p:cNvPr id="17" name="Object 7" descr="sets y to left bracket 0 semicolon 1 semicolon 2 semicolon 3 semicolon period period period right bracket"/>
          <p:cNvGraphicFramePr>
            <a:graphicFrameLocks noChangeAspect="1"/>
          </p:cNvGraphicFramePr>
          <p:nvPr>
            <p:extLst>
              <p:ext uri="{D42A27DB-BD31-4B8C-83A1-F6EECF244321}">
                <p14:modId xmlns:p14="http://schemas.microsoft.com/office/powerpoint/2010/main" val="2000219060"/>
              </p:ext>
            </p:extLst>
          </p:nvPr>
        </p:nvGraphicFramePr>
        <p:xfrm>
          <a:off x="1269182" y="3210668"/>
          <a:ext cx="2826298" cy="446258"/>
        </p:xfrm>
        <a:graphic>
          <a:graphicData uri="http://schemas.openxmlformats.org/presentationml/2006/ole">
            <mc:AlternateContent xmlns:mc="http://schemas.openxmlformats.org/markup-compatibility/2006">
              <mc:Choice xmlns:v="urn:schemas-microsoft-com:vml" Requires="v">
                <p:oleObj spid="_x0000_s59739" name="Equation" r:id="rId9" imgW="1930320" imgH="304560" progId="Equation.DSMT4">
                  <p:embed/>
                </p:oleObj>
              </mc:Choice>
              <mc:Fallback>
                <p:oleObj name="Equation" r:id="rId9" imgW="1930320" imgH="304560" progId="Equation.DSMT4">
                  <p:embed/>
                  <p:pic>
                    <p:nvPicPr>
                      <p:cNvPr id="0" name=""/>
                      <p:cNvPicPr/>
                      <p:nvPr/>
                    </p:nvPicPr>
                    <p:blipFill>
                      <a:blip r:embed="rId10"/>
                      <a:stretch>
                        <a:fillRect/>
                      </a:stretch>
                    </p:blipFill>
                    <p:spPr>
                      <a:xfrm>
                        <a:off x="1269182" y="3210668"/>
                        <a:ext cx="2826298" cy="446258"/>
                      </a:xfrm>
                      <a:prstGeom prst="rect">
                        <a:avLst/>
                      </a:prstGeom>
                    </p:spPr>
                  </p:pic>
                </p:oleObj>
              </mc:Fallback>
            </mc:AlternateContent>
          </a:graphicData>
        </a:graphic>
      </p:graphicFrame>
      <p:sp>
        <p:nvSpPr>
          <p:cNvPr id="9" name="Content Placeholder 8"/>
          <p:cNvSpPr>
            <a:spLocks noGrp="1"/>
          </p:cNvSpPr>
          <p:nvPr>
            <p:ph sz="quarter" idx="15"/>
          </p:nvPr>
        </p:nvSpPr>
        <p:spPr>
          <a:xfrm>
            <a:off x="457200" y="3617878"/>
            <a:ext cx="8229600" cy="463803"/>
          </a:xfrm>
        </p:spPr>
        <p:txBody>
          <a:bodyPr/>
          <a:lstStyle/>
          <a:p>
            <a:pPr lvl="1" indent="-283464"/>
            <a:r>
              <a:rPr lang="en-US" altLang="en-US" sz="2000" dirty="0"/>
              <a:t>Default </a:t>
            </a:r>
            <a:r>
              <a:rPr lang="en-US" altLang="en-US" sz="2000" dirty="0" err="1"/>
              <a:t>stepsize</a:t>
            </a:r>
            <a:r>
              <a:rPr lang="en-US" altLang="en-US" sz="2000" dirty="0"/>
              <a:t> is </a:t>
            </a:r>
            <a:r>
              <a:rPr lang="en-US" altLang="en-US" sz="2000" dirty="0">
                <a:latin typeface="Courier New" panose="02070309020205020404" pitchFamily="49" charset="0"/>
                <a:cs typeface="Courier New" panose="02070309020205020404" pitchFamily="49" charset="0"/>
              </a:rPr>
              <a:t>1</a:t>
            </a:r>
            <a:r>
              <a:rPr lang="en-US" altLang="en-US" sz="2000" dirty="0"/>
              <a:t>, but it can be any </a:t>
            </a:r>
            <a:r>
              <a:rPr lang="en-US" altLang="en-US" sz="2000" dirty="0" smtClean="0"/>
              <a:t>number</a:t>
            </a:r>
            <a:endParaRPr lang="en-US" altLang="en-US" sz="2000" dirty="0"/>
          </a:p>
        </p:txBody>
      </p:sp>
      <p:graphicFrame>
        <p:nvGraphicFramePr>
          <p:cNvPr id="18" name="Object 9" descr="let s e q 1 = s e q left brace 1 period period 2 period period 7 right brace. sets s e q 1 to left bracket 1 semicolon 3 semicolon 5 semicolon 7 right bracket."/>
          <p:cNvGraphicFramePr>
            <a:graphicFrameLocks noChangeAspect="1"/>
          </p:cNvGraphicFramePr>
          <p:nvPr>
            <p:extLst>
              <p:ext uri="{D42A27DB-BD31-4B8C-83A1-F6EECF244321}">
                <p14:modId xmlns:p14="http://schemas.microsoft.com/office/powerpoint/2010/main" val="3744267982"/>
              </p:ext>
            </p:extLst>
          </p:nvPr>
        </p:nvGraphicFramePr>
        <p:xfrm>
          <a:off x="1286348" y="4106025"/>
          <a:ext cx="2882081" cy="892516"/>
        </p:xfrm>
        <a:graphic>
          <a:graphicData uri="http://schemas.openxmlformats.org/presentationml/2006/ole">
            <mc:AlternateContent xmlns:mc="http://schemas.openxmlformats.org/markup-compatibility/2006">
              <mc:Choice xmlns:v="urn:schemas-microsoft-com:vml" Requires="v">
                <p:oleObj spid="_x0000_s59740" name="Equation" r:id="rId11" imgW="1968480" imgH="609480" progId="Equation.DSMT4">
                  <p:embed/>
                </p:oleObj>
              </mc:Choice>
              <mc:Fallback>
                <p:oleObj name="Equation" r:id="rId11" imgW="1968480" imgH="609480" progId="Equation.DSMT4">
                  <p:embed/>
                  <p:pic>
                    <p:nvPicPr>
                      <p:cNvPr id="0" name=""/>
                      <p:cNvPicPr/>
                      <p:nvPr/>
                    </p:nvPicPr>
                    <p:blipFill>
                      <a:blip r:embed="rId12"/>
                      <a:stretch>
                        <a:fillRect/>
                      </a:stretch>
                    </p:blipFill>
                    <p:spPr>
                      <a:xfrm>
                        <a:off x="1286348" y="4106025"/>
                        <a:ext cx="2882081" cy="892516"/>
                      </a:xfrm>
                      <a:prstGeom prst="rect">
                        <a:avLst/>
                      </a:prstGeom>
                    </p:spPr>
                  </p:pic>
                </p:oleObj>
              </mc:Fallback>
            </mc:AlternateContent>
          </a:graphicData>
        </a:graphic>
      </p:graphicFrame>
      <p:sp>
        <p:nvSpPr>
          <p:cNvPr id="10" name="Content Placeholder 10"/>
          <p:cNvSpPr>
            <a:spLocks noGrp="1"/>
          </p:cNvSpPr>
          <p:nvPr>
            <p:ph sz="quarter" idx="16"/>
          </p:nvPr>
        </p:nvSpPr>
        <p:spPr>
          <a:xfrm>
            <a:off x="457200" y="4958785"/>
            <a:ext cx="8229600" cy="474797"/>
          </a:xfrm>
        </p:spPr>
        <p:txBody>
          <a:bodyPr/>
          <a:lstStyle/>
          <a:p>
            <a:pPr lvl="1" indent="-283464"/>
            <a:r>
              <a:rPr lang="en-US" altLang="en-US" sz="2000" dirty="0"/>
              <a:t>Iterators – not lazy for lists and </a:t>
            </a:r>
            <a:r>
              <a:rPr lang="en-US" altLang="en-US" sz="2000" dirty="0" smtClean="0"/>
              <a:t>arrays</a:t>
            </a:r>
            <a:endParaRPr lang="en-US" altLang="en-US" sz="2000" dirty="0"/>
          </a:p>
        </p:txBody>
      </p:sp>
      <p:graphicFrame>
        <p:nvGraphicFramePr>
          <p:cNvPr id="20" name="Object 11" descr="let cubes = s e q left brace for i in 1 period period 4 hyphen right angle bracket left parenthesis i comma i asterisk i asterisk i right parenthesis right brace semicolon semicolon. sets cubes to left bracket left parenthesis 1 comma 1 right parenthesis semicolon left parenthesis 2 comma 8 right parenthesis semicolon left parenthesis 3 comma 27 right parenthesis semicolon left parenthesis 4 comma 64 right parenthesis right bracket."/>
          <p:cNvGraphicFramePr>
            <a:graphicFrameLocks noChangeAspect="1"/>
          </p:cNvGraphicFramePr>
          <p:nvPr>
            <p:extLst>
              <p:ext uri="{D42A27DB-BD31-4B8C-83A1-F6EECF244321}">
                <p14:modId xmlns:p14="http://schemas.microsoft.com/office/powerpoint/2010/main" val="1340350643"/>
              </p:ext>
            </p:extLst>
          </p:nvPr>
        </p:nvGraphicFramePr>
        <p:xfrm>
          <a:off x="1286348" y="5469956"/>
          <a:ext cx="5206340" cy="811378"/>
        </p:xfrm>
        <a:graphic>
          <a:graphicData uri="http://schemas.openxmlformats.org/presentationml/2006/ole">
            <mc:AlternateContent xmlns:mc="http://schemas.openxmlformats.org/markup-compatibility/2006">
              <mc:Choice xmlns:v="urn:schemas-microsoft-com:vml" Requires="v">
                <p:oleObj spid="_x0000_s59741" name="Equation" r:id="rId13" imgW="3911400" imgH="609480" progId="Equation.DSMT4">
                  <p:embed/>
                </p:oleObj>
              </mc:Choice>
              <mc:Fallback>
                <p:oleObj name="Equation" r:id="rId13" imgW="3911400" imgH="609480" progId="Equation.DSMT4">
                  <p:embed/>
                  <p:pic>
                    <p:nvPicPr>
                      <p:cNvPr id="0" name=""/>
                      <p:cNvPicPr/>
                      <p:nvPr/>
                    </p:nvPicPr>
                    <p:blipFill>
                      <a:blip r:embed="rId14"/>
                      <a:stretch>
                        <a:fillRect/>
                      </a:stretch>
                    </p:blipFill>
                    <p:spPr>
                      <a:xfrm>
                        <a:off x="1286348" y="5469956"/>
                        <a:ext cx="5206340" cy="811378"/>
                      </a:xfrm>
                      <a:prstGeom prst="rect">
                        <a:avLst/>
                      </a:prstGeom>
                    </p:spPr>
                  </p:pic>
                </p:oleObj>
              </mc:Fallback>
            </mc:AlternateContent>
          </a:graphicData>
        </a:graphic>
      </p:graphicFrame>
    </p:spTree>
    <p:extLst>
      <p:ext uri="{BB962C8B-B14F-4D97-AF65-F5344CB8AC3E}">
        <p14:creationId xmlns:p14="http://schemas.microsoft.com/office/powerpoint/2010/main" val="2284098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F   </a:t>
            </a:r>
            <a:r>
              <a:rPr lang="en-US" altLang="en-US" sz="2000" b="0" dirty="0" smtClean="0"/>
              <a:t>(3 </a:t>
            </a:r>
            <a:r>
              <a:rPr lang="en-US" altLang="en-US" sz="2000" b="0" dirty="0"/>
              <a:t>of 7)</a:t>
            </a:r>
            <a:endParaRPr lang="en-US" dirty="0"/>
          </a:p>
        </p:txBody>
      </p:sp>
      <p:graphicFrame>
        <p:nvGraphicFramePr>
          <p:cNvPr id="14" name="Object 2" descr="hash"/>
          <p:cNvGraphicFramePr>
            <a:graphicFrameLocks noChangeAspect="1"/>
          </p:cNvGraphicFramePr>
          <p:nvPr>
            <p:extLst>
              <p:ext uri="{D42A27DB-BD31-4B8C-83A1-F6EECF244321}">
                <p14:modId xmlns:p14="http://schemas.microsoft.com/office/powerpoint/2010/main" val="417670256"/>
              </p:ext>
            </p:extLst>
          </p:nvPr>
        </p:nvGraphicFramePr>
        <p:xfrm>
          <a:off x="744175" y="726125"/>
          <a:ext cx="329407" cy="479136"/>
        </p:xfrm>
        <a:graphic>
          <a:graphicData uri="http://schemas.openxmlformats.org/presentationml/2006/ole">
            <mc:AlternateContent xmlns:mc="http://schemas.openxmlformats.org/markup-compatibility/2006">
              <mc:Choice xmlns:v="urn:schemas-microsoft-com:vml" Requires="v">
                <p:oleObj spid="_x0000_s60528" name="Equation" r:id="rId3" imgW="139680" imgH="203040" progId="Equation.DSMT4">
                  <p:embed/>
                </p:oleObj>
              </mc:Choice>
              <mc:Fallback>
                <p:oleObj name="Equation" r:id="rId3" imgW="139680" imgH="203040" progId="Equation.DSMT4">
                  <p:embed/>
                  <p:pic>
                    <p:nvPicPr>
                      <p:cNvPr id="14" name="Object 2"/>
                      <p:cNvPicPr/>
                      <p:nvPr/>
                    </p:nvPicPr>
                    <p:blipFill>
                      <a:blip r:embed="rId4"/>
                      <a:stretch>
                        <a:fillRect/>
                      </a:stretch>
                    </p:blipFill>
                    <p:spPr>
                      <a:xfrm>
                        <a:off x="744175" y="726125"/>
                        <a:ext cx="329407" cy="479136"/>
                      </a:xfrm>
                      <a:prstGeom prst="rect">
                        <a:avLst/>
                      </a:prstGeom>
                    </p:spPr>
                  </p:pic>
                </p:oleObj>
              </mc:Fallback>
            </mc:AlternateContent>
          </a:graphicData>
        </a:graphic>
      </p:graphicFrame>
      <p:sp>
        <p:nvSpPr>
          <p:cNvPr id="7" name="Content Placeholder 3"/>
          <p:cNvSpPr>
            <a:spLocks noGrp="1"/>
          </p:cNvSpPr>
          <p:nvPr>
            <p:ph sz="quarter" idx="13"/>
          </p:nvPr>
        </p:nvSpPr>
        <p:spPr>
          <a:xfrm>
            <a:off x="457200" y="1540116"/>
            <a:ext cx="8229600" cy="1237265"/>
          </a:xfrm>
        </p:spPr>
        <p:txBody>
          <a:bodyPr/>
          <a:lstStyle/>
          <a:p>
            <a:r>
              <a:rPr lang="en-US" altLang="en-US" dirty="0"/>
              <a:t>Functions</a:t>
            </a:r>
          </a:p>
          <a:p>
            <a:pPr lvl="1" indent="-283464"/>
            <a:r>
              <a:rPr lang="en-US" altLang="en-US" dirty="0"/>
              <a:t>If named, defined with </a:t>
            </a:r>
            <a:r>
              <a:rPr lang="en-US" altLang="en-US" sz="2000" b="1" dirty="0">
                <a:latin typeface="Courier New" panose="02070309020205020404" pitchFamily="49" charset="0"/>
                <a:cs typeface="Courier New" panose="02070309020205020404" pitchFamily="49" charset="0"/>
              </a:rPr>
              <a:t>let</a:t>
            </a:r>
            <a:r>
              <a:rPr lang="en-US" altLang="en-US" dirty="0"/>
              <a:t>; if lambda expressions, defined with </a:t>
            </a:r>
            <a:r>
              <a:rPr lang="en-US" altLang="en-US" sz="2000" b="1" dirty="0" smtClean="0">
                <a:latin typeface="Courier New" panose="02070309020205020404" pitchFamily="49" charset="0"/>
                <a:cs typeface="Courier New" panose="02070309020205020404" pitchFamily="49" charset="0"/>
              </a:rPr>
              <a:t>fun</a:t>
            </a:r>
            <a:endParaRPr lang="en-US" altLang="en-US" sz="2000" b="1" dirty="0">
              <a:latin typeface="Courier New" panose="02070309020205020404" pitchFamily="49" charset="0"/>
              <a:cs typeface="Courier New" panose="02070309020205020404" pitchFamily="49" charset="0"/>
            </a:endParaRPr>
          </a:p>
        </p:txBody>
      </p:sp>
      <p:graphicFrame>
        <p:nvGraphicFramePr>
          <p:cNvPr id="15" name="Object 4" descr="left parenthesis fun a b right arrow a forward slash b right parenthesis"/>
          <p:cNvGraphicFramePr>
            <a:graphicFrameLocks noChangeAspect="1"/>
          </p:cNvGraphicFramePr>
          <p:nvPr>
            <p:extLst>
              <p:ext uri="{D42A27DB-BD31-4B8C-83A1-F6EECF244321}">
                <p14:modId xmlns:p14="http://schemas.microsoft.com/office/powerpoint/2010/main" val="634613367"/>
              </p:ext>
            </p:extLst>
          </p:nvPr>
        </p:nvGraphicFramePr>
        <p:xfrm>
          <a:off x="1576346" y="2888891"/>
          <a:ext cx="2556510" cy="408623"/>
        </p:xfrm>
        <a:graphic>
          <a:graphicData uri="http://schemas.openxmlformats.org/presentationml/2006/ole">
            <mc:AlternateContent xmlns:mc="http://schemas.openxmlformats.org/markup-compatibility/2006">
              <mc:Choice xmlns:v="urn:schemas-microsoft-com:vml" Requires="v">
                <p:oleObj spid="_x0000_s60529" name="Equation" r:id="rId5" imgW="1587240" imgH="253800" progId="Equation.DSMT4">
                  <p:embed/>
                </p:oleObj>
              </mc:Choice>
              <mc:Fallback>
                <p:oleObj name="Equation" r:id="rId5" imgW="1587240" imgH="253800" progId="Equation.DSMT4">
                  <p:embed/>
                  <p:pic>
                    <p:nvPicPr>
                      <p:cNvPr id="0" name=""/>
                      <p:cNvPicPr/>
                      <p:nvPr/>
                    </p:nvPicPr>
                    <p:blipFill>
                      <a:blip r:embed="rId6"/>
                      <a:stretch>
                        <a:fillRect/>
                      </a:stretch>
                    </p:blipFill>
                    <p:spPr>
                      <a:xfrm>
                        <a:off x="1576346" y="2888891"/>
                        <a:ext cx="2556510" cy="408623"/>
                      </a:xfrm>
                      <a:prstGeom prst="rect">
                        <a:avLst/>
                      </a:prstGeom>
                    </p:spPr>
                  </p:pic>
                </p:oleObj>
              </mc:Fallback>
            </mc:AlternateContent>
          </a:graphicData>
        </a:graphic>
      </p:graphicFrame>
      <p:sp>
        <p:nvSpPr>
          <p:cNvPr id="8" name="Content Placeholder 5"/>
          <p:cNvSpPr>
            <a:spLocks noGrp="1"/>
          </p:cNvSpPr>
          <p:nvPr>
            <p:ph sz="quarter" idx="14"/>
          </p:nvPr>
        </p:nvSpPr>
        <p:spPr>
          <a:xfrm>
            <a:off x="457200" y="3409023"/>
            <a:ext cx="8229600" cy="1242492"/>
          </a:xfrm>
        </p:spPr>
        <p:txBody>
          <a:bodyPr/>
          <a:lstStyle/>
          <a:p>
            <a:pPr lvl="1" indent="-283464"/>
            <a:r>
              <a:rPr lang="en-US" altLang="en-US" dirty="0"/>
              <a:t>No difference between a name defined with </a:t>
            </a:r>
            <a:r>
              <a:rPr lang="en-US" altLang="en-US" sz="2000" b="1" dirty="0">
                <a:latin typeface="Courier New" panose="02070309020205020404" pitchFamily="49" charset="0"/>
                <a:cs typeface="Courier New" panose="02070309020205020404" pitchFamily="49" charset="0"/>
              </a:rPr>
              <a:t>let</a:t>
            </a:r>
            <a:r>
              <a:rPr lang="en-US" altLang="en-US" dirty="0"/>
              <a:t> and a function without parameters</a:t>
            </a:r>
          </a:p>
          <a:p>
            <a:pPr lvl="1" indent="-283464"/>
            <a:r>
              <a:rPr lang="en-US" altLang="en-US" dirty="0"/>
              <a:t>The extent of a function is defined by </a:t>
            </a:r>
            <a:r>
              <a:rPr lang="en-US" altLang="en-US" dirty="0" smtClean="0"/>
              <a:t>indentation</a:t>
            </a:r>
            <a:endParaRPr lang="en-US" altLang="en-US" dirty="0"/>
          </a:p>
        </p:txBody>
      </p:sp>
      <p:pic>
        <p:nvPicPr>
          <p:cNvPr id="16" name="Picture 6" descr="Computer code. The code has 3 lines. Line 1. let f equals. Line 2, indented once. let pi equals 3period14159. Line 3, indented once. let two Pi equals 2 period 0 asterisk pi semicolon semicolon."/>
          <p:cNvPicPr>
            <a:picLocks noChangeAspect="1"/>
          </p:cNvPicPr>
          <p:nvPr/>
        </p:nvPicPr>
        <p:blipFill>
          <a:blip r:embed="rId7"/>
          <a:stretch>
            <a:fillRect/>
          </a:stretch>
        </p:blipFill>
        <p:spPr>
          <a:xfrm>
            <a:off x="1694244" y="4788498"/>
            <a:ext cx="4877223" cy="1261981"/>
          </a:xfrm>
          <a:prstGeom prst="rect">
            <a:avLst/>
          </a:prstGeom>
        </p:spPr>
      </p:pic>
    </p:spTree>
    <p:extLst>
      <p:ext uri="{BB962C8B-B14F-4D97-AF65-F5344CB8AC3E}">
        <p14:creationId xmlns:p14="http://schemas.microsoft.com/office/powerpoint/2010/main" val="16082929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F   </a:t>
            </a:r>
            <a:r>
              <a:rPr lang="en-US" altLang="en-US" sz="2000" b="0" dirty="0" smtClean="0"/>
              <a:t>(4 </a:t>
            </a:r>
            <a:r>
              <a:rPr lang="en-US" altLang="en-US" sz="2000" b="0" dirty="0"/>
              <a:t>of 7)</a:t>
            </a:r>
            <a:endParaRPr lang="en-US" dirty="0"/>
          </a:p>
        </p:txBody>
      </p:sp>
      <p:graphicFrame>
        <p:nvGraphicFramePr>
          <p:cNvPr id="14" name="Object 2" descr="hash"/>
          <p:cNvGraphicFramePr>
            <a:graphicFrameLocks noChangeAspect="1"/>
          </p:cNvGraphicFramePr>
          <p:nvPr>
            <p:extLst>
              <p:ext uri="{D42A27DB-BD31-4B8C-83A1-F6EECF244321}">
                <p14:modId xmlns:p14="http://schemas.microsoft.com/office/powerpoint/2010/main" val="64287278"/>
              </p:ext>
            </p:extLst>
          </p:nvPr>
        </p:nvGraphicFramePr>
        <p:xfrm>
          <a:off x="744175" y="726125"/>
          <a:ext cx="329407" cy="479136"/>
        </p:xfrm>
        <a:graphic>
          <a:graphicData uri="http://schemas.openxmlformats.org/presentationml/2006/ole">
            <mc:AlternateContent xmlns:mc="http://schemas.openxmlformats.org/markup-compatibility/2006">
              <mc:Choice xmlns:v="urn:schemas-microsoft-com:vml" Requires="v">
                <p:oleObj spid="_x0000_s61496" name="Equation" r:id="rId3" imgW="139680" imgH="203040" progId="Equation.DSMT4">
                  <p:embed/>
                </p:oleObj>
              </mc:Choice>
              <mc:Fallback>
                <p:oleObj name="Equation" r:id="rId3" imgW="139680" imgH="203040" progId="Equation.DSMT4">
                  <p:embed/>
                  <p:pic>
                    <p:nvPicPr>
                      <p:cNvPr id="14" name="Object 2"/>
                      <p:cNvPicPr/>
                      <p:nvPr/>
                    </p:nvPicPr>
                    <p:blipFill>
                      <a:blip r:embed="rId4"/>
                      <a:stretch>
                        <a:fillRect/>
                      </a:stretch>
                    </p:blipFill>
                    <p:spPr>
                      <a:xfrm>
                        <a:off x="744175" y="726125"/>
                        <a:ext cx="329407" cy="479136"/>
                      </a:xfrm>
                      <a:prstGeom prst="rect">
                        <a:avLst/>
                      </a:prstGeom>
                    </p:spPr>
                  </p:pic>
                </p:oleObj>
              </mc:Fallback>
            </mc:AlternateContent>
          </a:graphicData>
        </a:graphic>
      </p:graphicFrame>
      <p:sp>
        <p:nvSpPr>
          <p:cNvPr id="4" name="Content Placeholder 3"/>
          <p:cNvSpPr>
            <a:spLocks noGrp="1"/>
          </p:cNvSpPr>
          <p:nvPr>
            <p:ph sz="quarter" idx="13"/>
          </p:nvPr>
        </p:nvSpPr>
        <p:spPr>
          <a:xfrm>
            <a:off x="457200" y="1609690"/>
            <a:ext cx="8229600" cy="1491317"/>
          </a:xfrm>
        </p:spPr>
        <p:txBody>
          <a:bodyPr/>
          <a:lstStyle/>
          <a:p>
            <a:pPr lvl="1" indent="-283464"/>
            <a:r>
              <a:rPr lang="en-US" altLang="en-US" sz="2200" dirty="0"/>
              <a:t>If a function is recursive, its definition must include the </a:t>
            </a:r>
            <a:r>
              <a:rPr lang="en-US" altLang="en-US" sz="2200" b="1" dirty="0">
                <a:latin typeface="Courier New" panose="02070309020205020404" pitchFamily="49" charset="0"/>
                <a:cs typeface="Courier New" panose="02070309020205020404" pitchFamily="49" charset="0"/>
              </a:rPr>
              <a:t>rec</a:t>
            </a:r>
            <a:r>
              <a:rPr lang="en-US" altLang="en-US" sz="2200" dirty="0"/>
              <a:t> reserved word</a:t>
            </a:r>
          </a:p>
          <a:p>
            <a:pPr lvl="1" indent="-283464"/>
            <a:r>
              <a:rPr lang="en-US" altLang="en-US" sz="2200" dirty="0"/>
              <a:t>Names in functions can be </a:t>
            </a:r>
            <a:r>
              <a:rPr lang="en-US" altLang="en-US" sz="2200" dirty="0" err="1"/>
              <a:t>outscoped</a:t>
            </a:r>
            <a:r>
              <a:rPr lang="en-US" altLang="en-US" sz="2200" dirty="0"/>
              <a:t>, which ends their </a:t>
            </a:r>
            <a:r>
              <a:rPr lang="en-US" altLang="en-US" sz="2200" dirty="0" smtClean="0"/>
              <a:t>scope</a:t>
            </a:r>
            <a:endParaRPr lang="en-US" altLang="en-US" sz="2200" dirty="0"/>
          </a:p>
        </p:txBody>
      </p:sp>
      <p:pic>
        <p:nvPicPr>
          <p:cNvPr id="12" name="Picture 4" descr="Computer code. The code has 3 lines. Line 1. let x 4 x equals. Line 2, indented twice. let x equals x asterisk x. Line 3, indented twice. let x equals x asterisk x."/>
          <p:cNvPicPr>
            <a:picLocks noChangeAspect="1"/>
          </p:cNvPicPr>
          <p:nvPr/>
        </p:nvPicPr>
        <p:blipFill>
          <a:blip r:embed="rId5"/>
          <a:stretch>
            <a:fillRect/>
          </a:stretch>
        </p:blipFill>
        <p:spPr>
          <a:xfrm>
            <a:off x="1855153" y="3228091"/>
            <a:ext cx="3505504" cy="1268078"/>
          </a:xfrm>
          <a:prstGeom prst="rect">
            <a:avLst/>
          </a:prstGeom>
        </p:spPr>
      </p:pic>
      <p:sp>
        <p:nvSpPr>
          <p:cNvPr id="5" name="Content Placeholder 5"/>
          <p:cNvSpPr>
            <a:spLocks noGrp="1"/>
          </p:cNvSpPr>
          <p:nvPr>
            <p:ph sz="quarter" idx="14"/>
          </p:nvPr>
        </p:nvSpPr>
        <p:spPr>
          <a:xfrm>
            <a:off x="457200" y="4623254"/>
            <a:ext cx="8229600" cy="1429678"/>
          </a:xfrm>
        </p:spPr>
        <p:txBody>
          <a:bodyPr/>
          <a:lstStyle/>
          <a:p>
            <a:pPr marL="457200" indent="0">
              <a:buNone/>
            </a:pPr>
            <a:r>
              <a:rPr lang="en-US" altLang="en-US" sz="2200" dirty="0"/>
              <a:t>The first </a:t>
            </a:r>
            <a:r>
              <a:rPr lang="en-US" altLang="en-US" sz="2200" b="1" dirty="0">
                <a:latin typeface="Courier New" panose="02070309020205020404" pitchFamily="49" charset="0"/>
                <a:cs typeface="Courier New" panose="02070309020205020404" pitchFamily="49" charset="0"/>
              </a:rPr>
              <a:t>let</a:t>
            </a:r>
            <a:r>
              <a:rPr lang="en-US" altLang="en-US" sz="2200" dirty="0"/>
              <a:t> in the body of the function creates a new version of </a:t>
            </a:r>
            <a:r>
              <a:rPr lang="en-US" altLang="en-US" sz="2200" dirty="0">
                <a:latin typeface="Courier New" panose="02070309020205020404" pitchFamily="49" charset="0"/>
                <a:cs typeface="Courier New" panose="02070309020205020404" pitchFamily="49" charset="0"/>
              </a:rPr>
              <a:t>x</a:t>
            </a:r>
            <a:r>
              <a:rPr lang="en-US" altLang="en-US" sz="2200" dirty="0"/>
              <a:t>; this terminates the scope of the parameter; The second </a:t>
            </a:r>
            <a:r>
              <a:rPr lang="en-US" altLang="en-US" sz="2200" b="1" dirty="0">
                <a:latin typeface="Courier New" panose="02070309020205020404" pitchFamily="49" charset="0"/>
                <a:cs typeface="Courier New" panose="02070309020205020404" pitchFamily="49" charset="0"/>
              </a:rPr>
              <a:t>let</a:t>
            </a:r>
            <a:r>
              <a:rPr lang="en-US" altLang="en-US" sz="2200" dirty="0"/>
              <a:t> in the body creates another </a:t>
            </a:r>
            <a:r>
              <a:rPr lang="en-US" altLang="en-US" sz="2200" dirty="0">
                <a:latin typeface="Courier New" panose="02070309020205020404" pitchFamily="49" charset="0"/>
                <a:cs typeface="Courier New" panose="02070309020205020404" pitchFamily="49" charset="0"/>
              </a:rPr>
              <a:t>x</a:t>
            </a:r>
            <a:r>
              <a:rPr lang="en-US" altLang="en-US" sz="2200" dirty="0"/>
              <a:t>, terminating the scope of the second </a:t>
            </a:r>
            <a:r>
              <a:rPr lang="en-US" altLang="en-US" sz="2200" dirty="0" smtClean="0">
                <a:latin typeface="Courier New" panose="02070309020205020404" pitchFamily="49" charset="0"/>
                <a:cs typeface="Courier New" panose="02070309020205020404" pitchFamily="49" charset="0"/>
              </a:rPr>
              <a:t>x</a:t>
            </a:r>
            <a:endParaRPr lang="en-US" alt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3700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F   </a:t>
            </a:r>
            <a:r>
              <a:rPr lang="en-US" altLang="en-US" sz="2000" b="0" dirty="0" smtClean="0"/>
              <a:t>(5 </a:t>
            </a:r>
            <a:r>
              <a:rPr lang="en-US" altLang="en-US" sz="2000" b="0" dirty="0"/>
              <a:t>of 7)</a:t>
            </a:r>
            <a:endParaRPr lang="en-US" dirty="0"/>
          </a:p>
        </p:txBody>
      </p:sp>
      <p:graphicFrame>
        <p:nvGraphicFramePr>
          <p:cNvPr id="14" name="Object 2" descr="hash"/>
          <p:cNvGraphicFramePr>
            <a:graphicFrameLocks noChangeAspect="1"/>
          </p:cNvGraphicFramePr>
          <p:nvPr>
            <p:extLst>
              <p:ext uri="{D42A27DB-BD31-4B8C-83A1-F6EECF244321}">
                <p14:modId xmlns:p14="http://schemas.microsoft.com/office/powerpoint/2010/main" val="4200012879"/>
              </p:ext>
            </p:extLst>
          </p:nvPr>
        </p:nvGraphicFramePr>
        <p:xfrm>
          <a:off x="744175" y="726125"/>
          <a:ext cx="329407" cy="479136"/>
        </p:xfrm>
        <a:graphic>
          <a:graphicData uri="http://schemas.openxmlformats.org/presentationml/2006/ole">
            <mc:AlternateContent xmlns:mc="http://schemas.openxmlformats.org/markup-compatibility/2006">
              <mc:Choice xmlns:v="urn:schemas-microsoft-com:vml" Requires="v">
                <p:oleObj spid="_x0000_s62572" name="Equation" r:id="rId3" imgW="139680" imgH="203040" progId="Equation.DSMT4">
                  <p:embed/>
                </p:oleObj>
              </mc:Choice>
              <mc:Fallback>
                <p:oleObj name="Equation" r:id="rId3" imgW="139680" imgH="203040" progId="Equation.DSMT4">
                  <p:embed/>
                  <p:pic>
                    <p:nvPicPr>
                      <p:cNvPr id="14" name="Object 2"/>
                      <p:cNvPicPr/>
                      <p:nvPr/>
                    </p:nvPicPr>
                    <p:blipFill>
                      <a:blip r:embed="rId4"/>
                      <a:stretch>
                        <a:fillRect/>
                      </a:stretch>
                    </p:blipFill>
                    <p:spPr>
                      <a:xfrm>
                        <a:off x="744175" y="726125"/>
                        <a:ext cx="329407" cy="479136"/>
                      </a:xfrm>
                      <a:prstGeom prst="rect">
                        <a:avLst/>
                      </a:prstGeom>
                    </p:spPr>
                  </p:pic>
                </p:oleObj>
              </mc:Fallback>
            </mc:AlternateContent>
          </a:graphicData>
        </a:graphic>
      </p:graphicFrame>
      <p:sp>
        <p:nvSpPr>
          <p:cNvPr id="2" name="Content Placeholder 3"/>
          <p:cNvSpPr>
            <a:spLocks noGrp="1"/>
          </p:cNvSpPr>
          <p:nvPr>
            <p:ph sz="quarter" idx="13"/>
          </p:nvPr>
        </p:nvSpPr>
        <p:spPr>
          <a:xfrm>
            <a:off x="457200" y="1540116"/>
            <a:ext cx="8229600" cy="905151"/>
          </a:xfrm>
        </p:spPr>
        <p:txBody>
          <a:bodyPr/>
          <a:lstStyle/>
          <a:p>
            <a:r>
              <a:rPr lang="en-US" altLang="en-US" dirty="0"/>
              <a:t>Functional Operators</a:t>
            </a:r>
          </a:p>
          <a:p>
            <a:pPr lvl="1" indent="-283464"/>
            <a:r>
              <a:rPr lang="en-US" altLang="en-US" dirty="0"/>
              <a:t>Pipeline</a:t>
            </a:r>
            <a:endParaRPr lang="en-US" dirty="0"/>
          </a:p>
        </p:txBody>
      </p:sp>
      <p:graphicFrame>
        <p:nvGraphicFramePr>
          <p:cNvPr id="7" name="Object 4" descr="pipe right angle bracket"/>
          <p:cNvGraphicFramePr>
            <a:graphicFrameLocks noChangeAspect="1"/>
          </p:cNvGraphicFramePr>
          <p:nvPr>
            <p:extLst>
              <p:ext uri="{D42A27DB-BD31-4B8C-83A1-F6EECF244321}">
                <p14:modId xmlns:p14="http://schemas.microsoft.com/office/powerpoint/2010/main" val="1715888007"/>
              </p:ext>
            </p:extLst>
          </p:nvPr>
        </p:nvGraphicFramePr>
        <p:xfrm>
          <a:off x="2514741" y="2030321"/>
          <a:ext cx="346482" cy="494974"/>
        </p:xfrm>
        <a:graphic>
          <a:graphicData uri="http://schemas.openxmlformats.org/presentationml/2006/ole">
            <mc:AlternateContent xmlns:mc="http://schemas.openxmlformats.org/markup-compatibility/2006">
              <mc:Choice xmlns:v="urn:schemas-microsoft-com:vml" Requires="v">
                <p:oleObj spid="_x0000_s62573" name="Equation" r:id="rId5" imgW="177480" imgH="253800" progId="Equation.DSMT4">
                  <p:embed/>
                </p:oleObj>
              </mc:Choice>
              <mc:Fallback>
                <p:oleObj name="Equation" r:id="rId5" imgW="177480" imgH="253800" progId="Equation.DSMT4">
                  <p:embed/>
                  <p:pic>
                    <p:nvPicPr>
                      <p:cNvPr id="0" name=""/>
                      <p:cNvPicPr/>
                      <p:nvPr/>
                    </p:nvPicPr>
                    <p:blipFill>
                      <a:blip r:embed="rId6"/>
                      <a:stretch>
                        <a:fillRect/>
                      </a:stretch>
                    </p:blipFill>
                    <p:spPr>
                      <a:xfrm>
                        <a:off x="2514741" y="2030321"/>
                        <a:ext cx="346482" cy="494974"/>
                      </a:xfrm>
                      <a:prstGeom prst="rect">
                        <a:avLst/>
                      </a:prstGeom>
                    </p:spPr>
                  </p:pic>
                </p:oleObj>
              </mc:Fallback>
            </mc:AlternateContent>
          </a:graphicData>
        </a:graphic>
      </p:graphicFrame>
      <p:sp>
        <p:nvSpPr>
          <p:cNvPr id="3" name="Content Placeholder 5"/>
          <p:cNvSpPr>
            <a:spLocks noGrp="1"/>
          </p:cNvSpPr>
          <p:nvPr>
            <p:ph sz="quarter" idx="14"/>
          </p:nvPr>
        </p:nvSpPr>
        <p:spPr>
          <a:xfrm>
            <a:off x="457200" y="2534719"/>
            <a:ext cx="8229600" cy="1182515"/>
          </a:xfrm>
        </p:spPr>
        <p:txBody>
          <a:bodyPr/>
          <a:lstStyle/>
          <a:p>
            <a:pPr lvl="1" indent="-283464"/>
            <a:r>
              <a:rPr lang="en-US" altLang="en-US" dirty="0"/>
              <a:t>A binary operator that sends the value of its left operand to the last parameter of the call (the right operand</a:t>
            </a:r>
            <a:r>
              <a:rPr lang="en-US" altLang="en-US" dirty="0" smtClean="0"/>
              <a:t>)</a:t>
            </a:r>
            <a:endParaRPr lang="en-US" altLang="en-US" dirty="0"/>
          </a:p>
        </p:txBody>
      </p:sp>
      <p:pic>
        <p:nvPicPr>
          <p:cNvPr id="9" name="Picture 6" descr="Computer code. The code has 4 lines. Line 1. let my N u m s equals left bracket 1 semicolon 2 semicolon 3 semicolon 4 semicolon 5 right bracket. Line 2. let evens Times Five equals my N u m s. Line 3, indented twice. pipe right angle bracket List period filter left parenthesis fun n − right angle bracket n percent sign 2 equals 0 right parenthesis. Line 4, indented twice. pipe right angle bracket List period map left parenthesis fun n hyphen right angle bracket 5 asterisk n right parenthesis. The return value of the code is left bracket 10 semicolon 20 right bracket."/>
          <p:cNvPicPr>
            <a:picLocks noChangeAspect="1"/>
          </p:cNvPicPr>
          <p:nvPr/>
        </p:nvPicPr>
        <p:blipFill>
          <a:blip r:embed="rId7"/>
          <a:stretch>
            <a:fillRect/>
          </a:stretch>
        </p:blipFill>
        <p:spPr>
          <a:xfrm>
            <a:off x="1733259" y="4187651"/>
            <a:ext cx="6706181" cy="2097206"/>
          </a:xfrm>
          <a:prstGeom prst="rect">
            <a:avLst/>
          </a:prstGeom>
        </p:spPr>
      </p:pic>
    </p:spTree>
    <p:extLst>
      <p:ext uri="{BB962C8B-B14F-4D97-AF65-F5344CB8AC3E}">
        <p14:creationId xmlns:p14="http://schemas.microsoft.com/office/powerpoint/2010/main" val="229642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1"/>
          <p:cNvSpPr>
            <a:spLocks noGrp="1" noChangeArrowheads="1"/>
          </p:cNvSpPr>
          <p:nvPr>
            <p:ph type="title"/>
          </p:nvPr>
        </p:nvSpPr>
        <p:spPr/>
        <p:txBody>
          <a:bodyPr/>
          <a:lstStyle/>
          <a:p>
            <a:pPr eaLnBrk="1" hangingPunct="1"/>
            <a:r>
              <a:rPr lang="en-US" altLang="en-US" dirty="0" smtClean="0"/>
              <a:t>Functional Forms</a:t>
            </a:r>
          </a:p>
        </p:txBody>
      </p:sp>
      <p:sp>
        <p:nvSpPr>
          <p:cNvPr id="14341" name="Content Placeholder 2"/>
          <p:cNvSpPr>
            <a:spLocks noGrp="1" noChangeArrowheads="1"/>
          </p:cNvSpPr>
          <p:nvPr>
            <p:ph type="body" idx="1"/>
          </p:nvPr>
        </p:nvSpPr>
        <p:spPr/>
        <p:txBody>
          <a:bodyPr/>
          <a:lstStyle/>
          <a:p>
            <a:pPr eaLnBrk="1" hangingPunct="1"/>
            <a:r>
              <a:rPr lang="en-US" altLang="en-US" dirty="0" smtClean="0"/>
              <a:t>A higher-order function, or </a:t>
            </a:r>
            <a:r>
              <a:rPr lang="en-US" altLang="en-US" b="1" dirty="0" smtClean="0"/>
              <a:t>functional</a:t>
            </a:r>
            <a:r>
              <a:rPr lang="en-US" altLang="en-US" i="1" dirty="0" smtClean="0"/>
              <a:t> </a:t>
            </a:r>
            <a:r>
              <a:rPr lang="en-US" altLang="en-US" b="1" dirty="0" smtClean="0"/>
              <a:t>form</a:t>
            </a:r>
            <a:r>
              <a:rPr lang="en-US" altLang="en-US" dirty="0" smtClean="0"/>
              <a:t>, is one that either takes functions as parameters or yields a function as its result, or both</a:t>
            </a:r>
          </a:p>
        </p:txBody>
      </p:sp>
    </p:spTree>
    <p:extLst>
      <p:ext uri="{BB962C8B-B14F-4D97-AF65-F5344CB8AC3E}">
        <p14:creationId xmlns:p14="http://schemas.microsoft.com/office/powerpoint/2010/main" val="24981409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728" y="215371"/>
            <a:ext cx="8229600" cy="1097279"/>
          </a:xfrm>
        </p:spPr>
        <p:txBody>
          <a:bodyPr/>
          <a:lstStyle/>
          <a:p>
            <a:r>
              <a:rPr lang="en-US" altLang="en-US" dirty="0"/>
              <a:t>F   </a:t>
            </a:r>
            <a:r>
              <a:rPr lang="en-US" altLang="en-US" sz="2000" b="0" dirty="0"/>
              <a:t>(6 of 7)</a:t>
            </a:r>
            <a:endParaRPr lang="en-US" sz="2000" dirty="0"/>
          </a:p>
        </p:txBody>
      </p:sp>
      <p:sp>
        <p:nvSpPr>
          <p:cNvPr id="12" name="Content Placeholder 2"/>
          <p:cNvSpPr>
            <a:spLocks noGrp="1"/>
          </p:cNvSpPr>
          <p:nvPr>
            <p:ph sz="quarter" idx="13"/>
          </p:nvPr>
        </p:nvSpPr>
        <p:spPr>
          <a:xfrm>
            <a:off x="457200" y="1540117"/>
            <a:ext cx="8229600" cy="476894"/>
          </a:xfrm>
        </p:spPr>
        <p:txBody>
          <a:bodyPr/>
          <a:lstStyle/>
          <a:p>
            <a:pPr lvl="1" indent="-283464"/>
            <a:r>
              <a:rPr lang="en-US" altLang="en-US" dirty="0">
                <a:latin typeface="+mn-lt"/>
              </a:rPr>
              <a:t>Composition</a:t>
            </a:r>
            <a:endParaRPr lang="en-US" dirty="0">
              <a:latin typeface="+mn-lt"/>
            </a:endParaRPr>
          </a:p>
        </p:txBody>
      </p:sp>
      <p:graphicFrame>
        <p:nvGraphicFramePr>
          <p:cNvPr id="13" name="Object 3" descr="left parenthesis right angle bracket right angle bracket right parenthesis"/>
          <p:cNvGraphicFramePr>
            <a:graphicFrameLocks noChangeAspect="1"/>
          </p:cNvGraphicFramePr>
          <p:nvPr>
            <p:extLst>
              <p:ext uri="{D42A27DB-BD31-4B8C-83A1-F6EECF244321}">
                <p14:modId xmlns:p14="http://schemas.microsoft.com/office/powerpoint/2010/main" val="2860855850"/>
              </p:ext>
            </p:extLst>
          </p:nvPr>
        </p:nvGraphicFramePr>
        <p:xfrm>
          <a:off x="3076345" y="1629449"/>
          <a:ext cx="654511" cy="409069"/>
        </p:xfrm>
        <a:graphic>
          <a:graphicData uri="http://schemas.openxmlformats.org/presentationml/2006/ole">
            <mc:AlternateContent xmlns:mc="http://schemas.openxmlformats.org/markup-compatibility/2006">
              <mc:Choice xmlns:v="urn:schemas-microsoft-com:vml" Requires="v">
                <p:oleObj spid="_x0000_s68734" name="Equation" r:id="rId3" imgW="406080" imgH="253800" progId="Equation.DSMT4">
                  <p:embed/>
                </p:oleObj>
              </mc:Choice>
              <mc:Fallback>
                <p:oleObj name="Equation" r:id="rId3" imgW="406080" imgH="253800" progId="Equation.DSMT4">
                  <p:embed/>
                  <p:pic>
                    <p:nvPicPr>
                      <p:cNvPr id="17" name="Object 4"/>
                      <p:cNvPicPr/>
                      <p:nvPr/>
                    </p:nvPicPr>
                    <p:blipFill>
                      <a:blip r:embed="rId4"/>
                      <a:stretch>
                        <a:fillRect/>
                      </a:stretch>
                    </p:blipFill>
                    <p:spPr>
                      <a:xfrm>
                        <a:off x="3076345" y="1629449"/>
                        <a:ext cx="654511" cy="409069"/>
                      </a:xfrm>
                      <a:prstGeom prst="rect">
                        <a:avLst/>
                      </a:prstGeom>
                    </p:spPr>
                  </p:pic>
                </p:oleObj>
              </mc:Fallback>
            </mc:AlternateContent>
          </a:graphicData>
        </a:graphic>
      </p:graphicFrame>
      <p:sp>
        <p:nvSpPr>
          <p:cNvPr id="14" name="Content Placeholder 4"/>
          <p:cNvSpPr>
            <a:spLocks noGrp="1"/>
          </p:cNvSpPr>
          <p:nvPr>
            <p:ph sz="quarter" idx="14"/>
          </p:nvPr>
        </p:nvSpPr>
        <p:spPr>
          <a:xfrm>
            <a:off x="457200" y="2127850"/>
            <a:ext cx="8229600" cy="1529750"/>
          </a:xfrm>
        </p:spPr>
        <p:txBody>
          <a:bodyPr/>
          <a:lstStyle/>
          <a:p>
            <a:r>
              <a:rPr lang="en-US" altLang="en-US" dirty="0"/>
              <a:t>Builds a function that applies its left operand to a given parameter (a function) and then passes the result returned from the function to its right operand (another function</a:t>
            </a:r>
            <a:r>
              <a:rPr lang="en-US" altLang="en-US" dirty="0" smtClean="0"/>
              <a:t>)</a:t>
            </a:r>
            <a:endParaRPr lang="en-US" altLang="en-US" dirty="0"/>
          </a:p>
        </p:txBody>
      </p:sp>
      <p:sp>
        <p:nvSpPr>
          <p:cNvPr id="5" name="Content Placeholder 5"/>
          <p:cNvSpPr>
            <a:spLocks noGrp="1"/>
          </p:cNvSpPr>
          <p:nvPr>
            <p:ph sz="quarter" idx="15"/>
          </p:nvPr>
        </p:nvSpPr>
        <p:spPr>
          <a:xfrm>
            <a:off x="636696" y="3803308"/>
            <a:ext cx="816622" cy="415467"/>
          </a:xfrm>
        </p:spPr>
        <p:txBody>
          <a:bodyPr/>
          <a:lstStyle/>
          <a:p>
            <a:pPr marL="0" indent="0">
              <a:spcBef>
                <a:spcPts val="0"/>
              </a:spcBef>
              <a:buNone/>
            </a:pPr>
            <a:r>
              <a:rPr lang="en-US" altLang="en-US" dirty="0"/>
              <a:t> The </a:t>
            </a:r>
            <a:endParaRPr lang="en-US" dirty="0"/>
          </a:p>
        </p:txBody>
      </p:sp>
      <p:graphicFrame>
        <p:nvGraphicFramePr>
          <p:cNvPr id="15" name="Object 6" descr="F hash"/>
          <p:cNvGraphicFramePr>
            <a:graphicFrameLocks noChangeAspect="1"/>
          </p:cNvGraphicFramePr>
          <p:nvPr>
            <p:extLst>
              <p:ext uri="{D42A27DB-BD31-4B8C-83A1-F6EECF244321}">
                <p14:modId xmlns:p14="http://schemas.microsoft.com/office/powerpoint/2010/main" val="3586890851"/>
              </p:ext>
            </p:extLst>
          </p:nvPr>
        </p:nvGraphicFramePr>
        <p:xfrm>
          <a:off x="1412875" y="3928964"/>
          <a:ext cx="381000" cy="279400"/>
        </p:xfrm>
        <a:graphic>
          <a:graphicData uri="http://schemas.openxmlformats.org/presentationml/2006/ole">
            <mc:AlternateContent xmlns:mc="http://schemas.openxmlformats.org/markup-compatibility/2006">
              <mc:Choice xmlns:v="urn:schemas-microsoft-com:vml" Requires="v">
                <p:oleObj spid="_x0000_s68735" name="Equation" r:id="rId5" imgW="380880" imgH="279360" progId="Equation.DSMT4">
                  <p:embed/>
                </p:oleObj>
              </mc:Choice>
              <mc:Fallback>
                <p:oleObj name="Equation" r:id="rId5" imgW="380880" imgH="279360" progId="Equation.DSMT4">
                  <p:embed/>
                  <p:pic>
                    <p:nvPicPr>
                      <p:cNvPr id="2" name="Object 1"/>
                      <p:cNvPicPr/>
                      <p:nvPr/>
                    </p:nvPicPr>
                    <p:blipFill>
                      <a:blip r:embed="rId6"/>
                      <a:stretch>
                        <a:fillRect/>
                      </a:stretch>
                    </p:blipFill>
                    <p:spPr>
                      <a:xfrm>
                        <a:off x="1412875" y="3928964"/>
                        <a:ext cx="381000" cy="279400"/>
                      </a:xfrm>
                      <a:prstGeom prst="rect">
                        <a:avLst/>
                      </a:prstGeom>
                    </p:spPr>
                  </p:pic>
                </p:oleObj>
              </mc:Fallback>
            </mc:AlternateContent>
          </a:graphicData>
        </a:graphic>
      </p:graphicFrame>
      <p:sp>
        <p:nvSpPr>
          <p:cNvPr id="6" name="Content Placeholder 7"/>
          <p:cNvSpPr>
            <a:spLocks noGrp="1"/>
          </p:cNvSpPr>
          <p:nvPr>
            <p:ph sz="quarter" idx="16"/>
          </p:nvPr>
        </p:nvSpPr>
        <p:spPr>
          <a:xfrm>
            <a:off x="1793875" y="3798447"/>
            <a:ext cx="1682750" cy="465060"/>
          </a:xfrm>
        </p:spPr>
        <p:txBody>
          <a:bodyPr/>
          <a:lstStyle/>
          <a:p>
            <a:pPr marL="0" indent="0">
              <a:spcBef>
                <a:spcPts val="0"/>
              </a:spcBef>
              <a:buNone/>
            </a:pPr>
            <a:r>
              <a:rPr lang="en-US" altLang="en-US" dirty="0"/>
              <a:t>expression</a:t>
            </a:r>
            <a:endParaRPr lang="en-US" dirty="0"/>
          </a:p>
        </p:txBody>
      </p:sp>
      <p:graphicFrame>
        <p:nvGraphicFramePr>
          <p:cNvPr id="16" name="Object 8" descr="left parenthesis f right angle bracket right angle bracket g right parenthesis x"/>
          <p:cNvGraphicFramePr>
            <a:graphicFrameLocks noChangeAspect="1"/>
          </p:cNvGraphicFramePr>
          <p:nvPr>
            <p:extLst>
              <p:ext uri="{D42A27DB-BD31-4B8C-83A1-F6EECF244321}">
                <p14:modId xmlns:p14="http://schemas.microsoft.com/office/powerpoint/2010/main" val="2935022430"/>
              </p:ext>
            </p:extLst>
          </p:nvPr>
        </p:nvGraphicFramePr>
        <p:xfrm>
          <a:off x="3403600" y="3850344"/>
          <a:ext cx="1561902" cy="446258"/>
        </p:xfrm>
        <a:graphic>
          <a:graphicData uri="http://schemas.openxmlformats.org/presentationml/2006/ole">
            <mc:AlternateContent xmlns:mc="http://schemas.openxmlformats.org/markup-compatibility/2006">
              <mc:Choice xmlns:v="urn:schemas-microsoft-com:vml" Requires="v">
                <p:oleObj spid="_x0000_s68736" name="Equation" r:id="rId7" imgW="1066680" imgH="304560" progId="Equation.DSMT4">
                  <p:embed/>
                </p:oleObj>
              </mc:Choice>
              <mc:Fallback>
                <p:oleObj name="Equation" r:id="rId7" imgW="1066680" imgH="304560" progId="Equation.DSMT4">
                  <p:embed/>
                  <p:pic>
                    <p:nvPicPr>
                      <p:cNvPr id="18" name="Object 6"/>
                      <p:cNvPicPr/>
                      <p:nvPr/>
                    </p:nvPicPr>
                    <p:blipFill>
                      <a:blip r:embed="rId8"/>
                      <a:stretch>
                        <a:fillRect/>
                      </a:stretch>
                    </p:blipFill>
                    <p:spPr>
                      <a:xfrm>
                        <a:off x="3403600" y="3850344"/>
                        <a:ext cx="1561902" cy="446258"/>
                      </a:xfrm>
                      <a:prstGeom prst="rect">
                        <a:avLst/>
                      </a:prstGeom>
                    </p:spPr>
                  </p:pic>
                </p:oleObj>
              </mc:Fallback>
            </mc:AlternateContent>
          </a:graphicData>
        </a:graphic>
      </p:graphicFrame>
      <p:sp>
        <p:nvSpPr>
          <p:cNvPr id="17" name="Content Placeholder 9"/>
          <p:cNvSpPr>
            <a:spLocks noGrp="1"/>
          </p:cNvSpPr>
          <p:nvPr>
            <p:ph sz="quarter" idx="15"/>
          </p:nvPr>
        </p:nvSpPr>
        <p:spPr>
          <a:xfrm>
            <a:off x="4965502" y="3773999"/>
            <a:ext cx="3721298" cy="522603"/>
          </a:xfrm>
        </p:spPr>
        <p:txBody>
          <a:bodyPr/>
          <a:lstStyle/>
          <a:p>
            <a:pPr marL="0" indent="0">
              <a:buNone/>
            </a:pPr>
            <a:r>
              <a:rPr lang="en-US" altLang="en-US" dirty="0"/>
              <a:t>is equivalent to the</a:t>
            </a:r>
            <a:endParaRPr lang="en-US" dirty="0"/>
          </a:p>
        </p:txBody>
      </p:sp>
      <p:sp>
        <p:nvSpPr>
          <p:cNvPr id="18" name="Content Placeholder 10"/>
          <p:cNvSpPr>
            <a:spLocks noGrp="1"/>
          </p:cNvSpPr>
          <p:nvPr>
            <p:ph sz="quarter" idx="16"/>
          </p:nvPr>
        </p:nvSpPr>
        <p:spPr>
          <a:xfrm>
            <a:off x="744175" y="4127639"/>
            <a:ext cx="3578598" cy="474181"/>
          </a:xfrm>
        </p:spPr>
        <p:txBody>
          <a:bodyPr/>
          <a:lstStyle/>
          <a:p>
            <a:pPr marL="0" indent="0">
              <a:buNone/>
            </a:pPr>
            <a:r>
              <a:rPr lang="en-US" altLang="en-US" dirty="0"/>
              <a:t>mathematical expression</a:t>
            </a:r>
            <a:endParaRPr lang="en-US" dirty="0"/>
          </a:p>
        </p:txBody>
      </p:sp>
      <p:graphicFrame>
        <p:nvGraphicFramePr>
          <p:cNvPr id="19" name="Object 11" descr="g left parenthesis f left parenthesis x right parenthesis right parenthesis"/>
          <p:cNvGraphicFramePr>
            <a:graphicFrameLocks noChangeAspect="1"/>
          </p:cNvGraphicFramePr>
          <p:nvPr>
            <p:extLst>
              <p:ext uri="{D42A27DB-BD31-4B8C-83A1-F6EECF244321}">
                <p14:modId xmlns:p14="http://schemas.microsoft.com/office/powerpoint/2010/main" val="3072700171"/>
              </p:ext>
            </p:extLst>
          </p:nvPr>
        </p:nvGraphicFramePr>
        <p:xfrm>
          <a:off x="4322773" y="4263746"/>
          <a:ext cx="929704" cy="338074"/>
        </p:xfrm>
        <a:graphic>
          <a:graphicData uri="http://schemas.openxmlformats.org/presentationml/2006/ole">
            <mc:AlternateContent xmlns:mc="http://schemas.openxmlformats.org/markup-compatibility/2006">
              <mc:Choice xmlns:v="urn:schemas-microsoft-com:vml" Requires="v">
                <p:oleObj spid="_x0000_s68737" name="Equation" r:id="rId9" imgW="698400" imgH="253800" progId="Equation.DSMT4">
                  <p:embed/>
                </p:oleObj>
              </mc:Choice>
              <mc:Fallback>
                <p:oleObj name="Equation" r:id="rId9" imgW="698400" imgH="253800" progId="Equation.DSMT4">
                  <p:embed/>
                  <p:pic>
                    <p:nvPicPr>
                      <p:cNvPr id="19" name="Object 9"/>
                      <p:cNvPicPr/>
                      <p:nvPr/>
                    </p:nvPicPr>
                    <p:blipFill>
                      <a:blip r:embed="rId10"/>
                      <a:stretch>
                        <a:fillRect/>
                      </a:stretch>
                    </p:blipFill>
                    <p:spPr>
                      <a:xfrm>
                        <a:off x="4322773" y="4263746"/>
                        <a:ext cx="929704" cy="338074"/>
                      </a:xfrm>
                      <a:prstGeom prst="rect">
                        <a:avLst/>
                      </a:prstGeom>
                    </p:spPr>
                  </p:pic>
                </p:oleObj>
              </mc:Fallback>
            </mc:AlternateContent>
          </a:graphicData>
        </a:graphic>
      </p:graphicFrame>
      <p:sp>
        <p:nvSpPr>
          <p:cNvPr id="20" name="Content Placeholder 12"/>
          <p:cNvSpPr>
            <a:spLocks noGrp="1"/>
          </p:cNvSpPr>
          <p:nvPr>
            <p:ph sz="quarter" idx="17"/>
          </p:nvPr>
        </p:nvSpPr>
        <p:spPr>
          <a:xfrm>
            <a:off x="457200" y="4690615"/>
            <a:ext cx="8232128" cy="527428"/>
          </a:xfrm>
        </p:spPr>
        <p:txBody>
          <a:bodyPr/>
          <a:lstStyle/>
          <a:p>
            <a:r>
              <a:rPr lang="en-US" altLang="en-US" dirty="0"/>
              <a:t>Curried </a:t>
            </a:r>
            <a:r>
              <a:rPr lang="en-US" altLang="en-US" dirty="0" smtClean="0"/>
              <a:t>Functions</a:t>
            </a:r>
            <a:endParaRPr lang="en-US" altLang="en-US" dirty="0"/>
          </a:p>
        </p:txBody>
      </p:sp>
      <p:pic>
        <p:nvPicPr>
          <p:cNvPr id="21" name="Picture 13" descr="Computer code. The code has 2 lines. Line 1. let add a b equals a plus b semicolon semicolon. Line 2. let add 5 equals add 5 semicolon semicolon."/>
          <p:cNvPicPr>
            <a:picLocks noChangeAspect="1"/>
          </p:cNvPicPr>
          <p:nvPr/>
        </p:nvPicPr>
        <p:blipFill>
          <a:blip r:embed="rId11"/>
          <a:stretch>
            <a:fillRect/>
          </a:stretch>
        </p:blipFill>
        <p:spPr>
          <a:xfrm>
            <a:off x="931005" y="5297775"/>
            <a:ext cx="3657917" cy="902286"/>
          </a:xfrm>
          <a:prstGeom prst="rect">
            <a:avLst/>
          </a:prstGeom>
        </p:spPr>
      </p:pic>
      <p:graphicFrame>
        <p:nvGraphicFramePr>
          <p:cNvPr id="11" name="Object 14" descr="hash"/>
          <p:cNvGraphicFramePr>
            <a:graphicFrameLocks noChangeAspect="1"/>
          </p:cNvGraphicFramePr>
          <p:nvPr>
            <p:extLst>
              <p:ext uri="{D42A27DB-BD31-4B8C-83A1-F6EECF244321}">
                <p14:modId xmlns:p14="http://schemas.microsoft.com/office/powerpoint/2010/main" val="563902873"/>
              </p:ext>
            </p:extLst>
          </p:nvPr>
        </p:nvGraphicFramePr>
        <p:xfrm>
          <a:off x="744175" y="726125"/>
          <a:ext cx="329407" cy="479136"/>
        </p:xfrm>
        <a:graphic>
          <a:graphicData uri="http://schemas.openxmlformats.org/presentationml/2006/ole">
            <mc:AlternateContent xmlns:mc="http://schemas.openxmlformats.org/markup-compatibility/2006">
              <mc:Choice xmlns:v="urn:schemas-microsoft-com:vml" Requires="v">
                <p:oleObj spid="_x0000_s68738" name="Equation" r:id="rId12" imgW="139680" imgH="203040" progId="Equation.DSMT4">
                  <p:embed/>
                </p:oleObj>
              </mc:Choice>
              <mc:Fallback>
                <p:oleObj name="Equation" r:id="rId12" imgW="139680" imgH="203040" progId="Equation.DSMT4">
                  <p:embed/>
                  <p:pic>
                    <p:nvPicPr>
                      <p:cNvPr id="14" name="Object 2"/>
                      <p:cNvPicPr/>
                      <p:nvPr/>
                    </p:nvPicPr>
                    <p:blipFill>
                      <a:blip r:embed="rId13"/>
                      <a:stretch>
                        <a:fillRect/>
                      </a:stretch>
                    </p:blipFill>
                    <p:spPr>
                      <a:xfrm>
                        <a:off x="744175" y="726125"/>
                        <a:ext cx="329407" cy="479136"/>
                      </a:xfrm>
                      <a:prstGeom prst="rect">
                        <a:avLst/>
                      </a:prstGeom>
                    </p:spPr>
                  </p:pic>
                </p:oleObj>
              </mc:Fallback>
            </mc:AlternateContent>
          </a:graphicData>
        </a:graphic>
      </p:graphicFrame>
    </p:spTree>
    <p:extLst>
      <p:ext uri="{BB962C8B-B14F-4D97-AF65-F5344CB8AC3E}">
        <p14:creationId xmlns:p14="http://schemas.microsoft.com/office/powerpoint/2010/main" val="23268261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   </a:t>
            </a:r>
            <a:r>
              <a:rPr lang="en-US" altLang="en-US" sz="2000" b="0" dirty="0"/>
              <a:t>(7 of 7)</a:t>
            </a:r>
            <a:endParaRPr lang="en-US" sz="2000" dirty="0"/>
          </a:p>
        </p:txBody>
      </p:sp>
      <p:sp>
        <p:nvSpPr>
          <p:cNvPr id="3" name="Content Placeholder 2"/>
          <p:cNvSpPr>
            <a:spLocks noGrp="1"/>
          </p:cNvSpPr>
          <p:nvPr>
            <p:ph type="body" idx="1"/>
          </p:nvPr>
        </p:nvSpPr>
        <p:spPr>
          <a:xfrm>
            <a:off x="457200" y="1600201"/>
            <a:ext cx="1057275" cy="457199"/>
          </a:xfrm>
        </p:spPr>
        <p:txBody>
          <a:bodyPr/>
          <a:lstStyle/>
          <a:p>
            <a:r>
              <a:rPr lang="en-US" altLang="en-US" dirty="0"/>
              <a:t>Why</a:t>
            </a:r>
            <a:endParaRPr lang="en-US" dirty="0"/>
          </a:p>
        </p:txBody>
      </p:sp>
      <p:graphicFrame>
        <p:nvGraphicFramePr>
          <p:cNvPr id="7" name="Object 3" descr="F hash"/>
          <p:cNvGraphicFramePr>
            <a:graphicFrameLocks noChangeAspect="1"/>
          </p:cNvGraphicFramePr>
          <p:nvPr>
            <p:extLst>
              <p:ext uri="{D42A27DB-BD31-4B8C-83A1-F6EECF244321}">
                <p14:modId xmlns:p14="http://schemas.microsoft.com/office/powerpoint/2010/main" val="3565828159"/>
              </p:ext>
            </p:extLst>
          </p:nvPr>
        </p:nvGraphicFramePr>
        <p:xfrm>
          <a:off x="1504950" y="1745350"/>
          <a:ext cx="381000" cy="279400"/>
        </p:xfrm>
        <a:graphic>
          <a:graphicData uri="http://schemas.openxmlformats.org/presentationml/2006/ole">
            <mc:AlternateContent xmlns:mc="http://schemas.openxmlformats.org/markup-compatibility/2006">
              <mc:Choice xmlns:v="urn:schemas-microsoft-com:vml" Requires="v">
                <p:oleObj spid="_x0000_s69677" name="Equation" r:id="rId3" imgW="380880" imgH="279360" progId="Equation.DSMT4">
                  <p:embed/>
                </p:oleObj>
              </mc:Choice>
              <mc:Fallback>
                <p:oleObj name="Equation" r:id="rId3" imgW="380880" imgH="279360" progId="Equation.DSMT4">
                  <p:embed/>
                  <p:pic>
                    <p:nvPicPr>
                      <p:cNvPr id="15" name="Object 6"/>
                      <p:cNvPicPr/>
                      <p:nvPr/>
                    </p:nvPicPr>
                    <p:blipFill>
                      <a:blip r:embed="rId4"/>
                      <a:stretch>
                        <a:fillRect/>
                      </a:stretch>
                    </p:blipFill>
                    <p:spPr>
                      <a:xfrm>
                        <a:off x="1504950" y="1745350"/>
                        <a:ext cx="381000" cy="279400"/>
                      </a:xfrm>
                      <a:prstGeom prst="rect">
                        <a:avLst/>
                      </a:prstGeom>
                    </p:spPr>
                  </p:pic>
                </p:oleObj>
              </mc:Fallback>
            </mc:AlternateContent>
          </a:graphicData>
        </a:graphic>
      </p:graphicFrame>
      <p:sp>
        <p:nvSpPr>
          <p:cNvPr id="4" name="Content Placeholder 4"/>
          <p:cNvSpPr>
            <a:spLocks noGrp="1"/>
          </p:cNvSpPr>
          <p:nvPr>
            <p:ph sz="quarter" idx="13"/>
          </p:nvPr>
        </p:nvSpPr>
        <p:spPr>
          <a:xfrm>
            <a:off x="1962150" y="1600093"/>
            <a:ext cx="6724650" cy="457307"/>
          </a:xfrm>
        </p:spPr>
        <p:txBody>
          <a:bodyPr/>
          <a:lstStyle/>
          <a:p>
            <a:pPr marL="0" indent="0">
              <a:spcBef>
                <a:spcPts val="0"/>
              </a:spcBef>
              <a:buNone/>
            </a:pPr>
            <a:r>
              <a:rPr lang="en-US" altLang="en-US" sz="2400" dirty="0">
                <a:latin typeface="+mn-lt"/>
              </a:rPr>
              <a:t>is Interesting:</a:t>
            </a:r>
            <a:endParaRPr lang="en-US" sz="2400" dirty="0">
              <a:latin typeface="+mn-lt"/>
            </a:endParaRPr>
          </a:p>
        </p:txBody>
      </p:sp>
      <p:sp>
        <p:nvSpPr>
          <p:cNvPr id="5" name="Content Placeholder 5"/>
          <p:cNvSpPr>
            <a:spLocks noGrp="1"/>
          </p:cNvSpPr>
          <p:nvPr>
            <p:ph sz="quarter" idx="14"/>
          </p:nvPr>
        </p:nvSpPr>
        <p:spPr>
          <a:xfrm>
            <a:off x="457200" y="2057399"/>
            <a:ext cx="8229600" cy="4067175"/>
          </a:xfrm>
        </p:spPr>
        <p:txBody>
          <a:bodyPr/>
          <a:lstStyle/>
          <a:p>
            <a:pPr lvl="1" indent="-283464"/>
            <a:r>
              <a:rPr lang="en-US" altLang="en-US" sz="2400" dirty="0">
                <a:solidFill>
                  <a:srgbClr val="000000"/>
                </a:solidFill>
                <a:latin typeface="+mn-lt"/>
              </a:rPr>
              <a:t>It builds on previous functional languages</a:t>
            </a:r>
          </a:p>
          <a:p>
            <a:pPr lvl="1" indent="-283464"/>
            <a:r>
              <a:rPr lang="en-US" altLang="en-US" sz="2400" dirty="0">
                <a:solidFill>
                  <a:srgbClr val="000000"/>
                </a:solidFill>
                <a:latin typeface="+mn-lt"/>
              </a:rPr>
              <a:t>It supports virtually all programming methodologies in widespread use today</a:t>
            </a:r>
          </a:p>
          <a:p>
            <a:pPr lvl="1" indent="-283464"/>
            <a:r>
              <a:rPr lang="en-US" altLang="en-US" sz="2400" dirty="0">
                <a:solidFill>
                  <a:srgbClr val="000000"/>
                </a:solidFill>
                <a:latin typeface="+mn-lt"/>
              </a:rPr>
              <a:t>It is the first functional language that is designed for interoperability with other widely used languages</a:t>
            </a:r>
          </a:p>
          <a:p>
            <a:pPr lvl="1" indent="-283464"/>
            <a:r>
              <a:rPr lang="en-US" altLang="en-US" sz="2400" dirty="0">
                <a:solidFill>
                  <a:srgbClr val="000000"/>
                </a:solidFill>
                <a:latin typeface="+mn-lt"/>
              </a:rPr>
              <a:t>At its release, it had an elaborate and well-developed I</a:t>
            </a:r>
            <a:r>
              <a:rPr lang="en-US" altLang="en-US" sz="100" dirty="0">
                <a:solidFill>
                  <a:srgbClr val="000000"/>
                </a:solidFill>
                <a:latin typeface="+mn-lt"/>
              </a:rPr>
              <a:t> </a:t>
            </a:r>
            <a:r>
              <a:rPr lang="en-US" altLang="en-US" sz="2400" dirty="0">
                <a:solidFill>
                  <a:srgbClr val="000000"/>
                </a:solidFill>
                <a:latin typeface="+mn-lt"/>
              </a:rPr>
              <a:t>D</a:t>
            </a:r>
            <a:r>
              <a:rPr lang="en-US" altLang="en-US" sz="100" dirty="0">
                <a:solidFill>
                  <a:srgbClr val="000000"/>
                </a:solidFill>
                <a:latin typeface="+mn-lt"/>
              </a:rPr>
              <a:t> </a:t>
            </a:r>
            <a:r>
              <a:rPr lang="en-US" altLang="en-US" sz="2400" dirty="0">
                <a:solidFill>
                  <a:srgbClr val="000000"/>
                </a:solidFill>
                <a:latin typeface="+mn-lt"/>
              </a:rPr>
              <a:t>E and library of utility </a:t>
            </a:r>
            <a:r>
              <a:rPr lang="en-US" altLang="en-US" sz="2400" dirty="0" smtClean="0">
                <a:solidFill>
                  <a:srgbClr val="000000"/>
                </a:solidFill>
                <a:latin typeface="+mn-lt"/>
              </a:rPr>
              <a:t>software</a:t>
            </a:r>
            <a:endParaRPr lang="en-US" altLang="en-US" sz="2400" dirty="0">
              <a:solidFill>
                <a:srgbClr val="000000"/>
              </a:solidFill>
              <a:latin typeface="+mn-lt"/>
            </a:endParaRPr>
          </a:p>
        </p:txBody>
      </p:sp>
      <p:graphicFrame>
        <p:nvGraphicFramePr>
          <p:cNvPr id="6" name="Object 6" descr="hash"/>
          <p:cNvGraphicFramePr>
            <a:graphicFrameLocks noChangeAspect="1"/>
          </p:cNvGraphicFramePr>
          <p:nvPr>
            <p:extLst>
              <p:ext uri="{D42A27DB-BD31-4B8C-83A1-F6EECF244321}">
                <p14:modId xmlns:p14="http://schemas.microsoft.com/office/powerpoint/2010/main" val="1064677405"/>
              </p:ext>
            </p:extLst>
          </p:nvPr>
        </p:nvGraphicFramePr>
        <p:xfrm>
          <a:off x="744175" y="716186"/>
          <a:ext cx="329407" cy="479136"/>
        </p:xfrm>
        <a:graphic>
          <a:graphicData uri="http://schemas.openxmlformats.org/presentationml/2006/ole">
            <mc:AlternateContent xmlns:mc="http://schemas.openxmlformats.org/markup-compatibility/2006">
              <mc:Choice xmlns:v="urn:schemas-microsoft-com:vml" Requires="v">
                <p:oleObj spid="_x0000_s69678" name="Equation" r:id="rId5" imgW="139680" imgH="203040" progId="Equation.DSMT4">
                  <p:embed/>
                </p:oleObj>
              </mc:Choice>
              <mc:Fallback>
                <p:oleObj name="Equation" r:id="rId5" imgW="139680" imgH="203040" progId="Equation.DSMT4">
                  <p:embed/>
                  <p:pic>
                    <p:nvPicPr>
                      <p:cNvPr id="3" name="Object 2"/>
                      <p:cNvPicPr/>
                      <p:nvPr/>
                    </p:nvPicPr>
                    <p:blipFill>
                      <a:blip r:embed="rId6"/>
                      <a:stretch>
                        <a:fillRect/>
                      </a:stretch>
                    </p:blipFill>
                    <p:spPr>
                      <a:xfrm>
                        <a:off x="744175" y="716186"/>
                        <a:ext cx="329407" cy="479136"/>
                      </a:xfrm>
                      <a:prstGeom prst="rect">
                        <a:avLst/>
                      </a:prstGeom>
                    </p:spPr>
                  </p:pic>
                </p:oleObj>
              </mc:Fallback>
            </mc:AlternateContent>
          </a:graphicData>
        </a:graphic>
      </p:graphicFrame>
    </p:spTree>
    <p:extLst>
      <p:ext uri="{BB962C8B-B14F-4D97-AF65-F5344CB8AC3E}">
        <p14:creationId xmlns:p14="http://schemas.microsoft.com/office/powerpoint/2010/main" val="4954255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Support for Functional Programming in Primarily Imperative Languages </a:t>
            </a:r>
            <a:r>
              <a:rPr lang="en-US" altLang="en-US" sz="2000" b="0" dirty="0"/>
              <a:t>(1 of 3)</a:t>
            </a:r>
            <a:endParaRPr lang="en-US" dirty="0"/>
          </a:p>
        </p:txBody>
      </p:sp>
      <p:sp>
        <p:nvSpPr>
          <p:cNvPr id="3" name="Content Placeholder 2"/>
          <p:cNvSpPr>
            <a:spLocks noGrp="1"/>
          </p:cNvSpPr>
          <p:nvPr>
            <p:ph sz="quarter" idx="13"/>
          </p:nvPr>
        </p:nvSpPr>
        <p:spPr>
          <a:xfrm>
            <a:off x="457200" y="1540117"/>
            <a:ext cx="8229600" cy="2044142"/>
          </a:xfrm>
        </p:spPr>
        <p:txBody>
          <a:bodyPr/>
          <a:lstStyle/>
          <a:p>
            <a:pPr eaLnBrk="1" hangingPunct="1"/>
            <a:r>
              <a:rPr lang="en-US" altLang="en-US" dirty="0"/>
              <a:t>Support for functional programming is increasingly creeping into imperative languages</a:t>
            </a:r>
          </a:p>
          <a:p>
            <a:pPr lvl="1" indent="-284400" eaLnBrk="1" hangingPunct="1"/>
            <a:r>
              <a:rPr lang="en-US" altLang="en-US" dirty="0">
                <a:latin typeface="+mn-lt"/>
              </a:rPr>
              <a:t>Anonymous functions (lambda expressions)</a:t>
            </a:r>
          </a:p>
          <a:p>
            <a:pPr marL="1144800" lvl="2" indent="-230400" eaLnBrk="1" hangingPunct="1"/>
            <a:r>
              <a:rPr lang="en-US" altLang="en-US" sz="2400" dirty="0">
                <a:latin typeface="+mn-lt"/>
              </a:rPr>
              <a:t>JavaScript: leave the name out of a function </a:t>
            </a:r>
            <a:r>
              <a:rPr lang="en-US" altLang="en-US" sz="2400" dirty="0" smtClean="0">
                <a:latin typeface="+mn-lt"/>
              </a:rPr>
              <a:t>definition</a:t>
            </a:r>
            <a:endParaRPr lang="en-US" altLang="en-US" sz="2400" dirty="0">
              <a:latin typeface="+mn-lt"/>
            </a:endParaRPr>
          </a:p>
        </p:txBody>
      </p:sp>
      <p:sp>
        <p:nvSpPr>
          <p:cNvPr id="4" name="Content Placeholder 3"/>
          <p:cNvSpPr>
            <a:spLocks noGrp="1"/>
          </p:cNvSpPr>
          <p:nvPr>
            <p:ph sz="quarter" idx="14"/>
          </p:nvPr>
        </p:nvSpPr>
        <p:spPr>
          <a:xfrm>
            <a:off x="457200" y="3544797"/>
            <a:ext cx="1438275" cy="369978"/>
          </a:xfrm>
        </p:spPr>
        <p:txBody>
          <a:bodyPr/>
          <a:lstStyle/>
          <a:p>
            <a:pPr lvl="2" indent="-230400"/>
            <a:r>
              <a:rPr lang="en-US" altLang="en-US" sz="2400" dirty="0">
                <a:solidFill>
                  <a:srgbClr val="000000"/>
                </a:solidFill>
                <a:latin typeface="+mn-lt"/>
              </a:rPr>
              <a:t>C</a:t>
            </a:r>
            <a:endParaRPr lang="en-US" sz="2400" dirty="0">
              <a:latin typeface="+mn-lt"/>
            </a:endParaRPr>
          </a:p>
        </p:txBody>
      </p:sp>
      <p:graphicFrame>
        <p:nvGraphicFramePr>
          <p:cNvPr id="10" name="Object 4" descr="hash. i right arrow left parenthesis i percent sign 2 right parenthesis = 0"/>
          <p:cNvGraphicFramePr>
            <a:graphicFrameLocks noChangeAspect="1"/>
          </p:cNvGraphicFramePr>
          <p:nvPr>
            <p:extLst>
              <p:ext uri="{D42A27DB-BD31-4B8C-83A1-F6EECF244321}">
                <p14:modId xmlns:p14="http://schemas.microsoft.com/office/powerpoint/2010/main" val="1761700984"/>
              </p:ext>
            </p:extLst>
          </p:nvPr>
        </p:nvGraphicFramePr>
        <p:xfrm>
          <a:off x="1885950" y="3666410"/>
          <a:ext cx="2659538" cy="371952"/>
        </p:xfrm>
        <a:graphic>
          <a:graphicData uri="http://schemas.openxmlformats.org/presentationml/2006/ole">
            <mc:AlternateContent xmlns:mc="http://schemas.openxmlformats.org/markup-compatibility/2006">
              <mc:Choice xmlns:v="urn:schemas-microsoft-com:vml" Requires="v">
                <p:oleObj spid="_x0000_s70692" name="Equation" r:id="rId3" imgW="1815840" imgH="253800" progId="Equation.DSMT4">
                  <p:embed/>
                </p:oleObj>
              </mc:Choice>
              <mc:Fallback>
                <p:oleObj name="Equation" r:id="rId3" imgW="1815840" imgH="253800" progId="Equation.DSMT4">
                  <p:embed/>
                  <p:pic>
                    <p:nvPicPr>
                      <p:cNvPr id="14" name="Object 3"/>
                      <p:cNvPicPr/>
                      <p:nvPr/>
                    </p:nvPicPr>
                    <p:blipFill>
                      <a:blip r:embed="rId4"/>
                      <a:stretch>
                        <a:fillRect/>
                      </a:stretch>
                    </p:blipFill>
                    <p:spPr>
                      <a:xfrm>
                        <a:off x="1885950" y="3666410"/>
                        <a:ext cx="2659538" cy="371952"/>
                      </a:xfrm>
                      <a:prstGeom prst="rect">
                        <a:avLst/>
                      </a:prstGeom>
                    </p:spPr>
                  </p:pic>
                </p:oleObj>
              </mc:Fallback>
            </mc:AlternateContent>
          </a:graphicData>
        </a:graphic>
      </p:graphicFrame>
      <p:sp>
        <p:nvSpPr>
          <p:cNvPr id="5" name="Content Placeholder 5"/>
          <p:cNvSpPr>
            <a:spLocks noGrp="1"/>
          </p:cNvSpPr>
          <p:nvPr>
            <p:ph sz="quarter" idx="15"/>
          </p:nvPr>
        </p:nvSpPr>
        <p:spPr>
          <a:xfrm>
            <a:off x="4603103" y="3540035"/>
            <a:ext cx="4083697" cy="395287"/>
          </a:xfrm>
        </p:spPr>
        <p:txBody>
          <a:bodyPr/>
          <a:lstStyle/>
          <a:p>
            <a:pPr marL="0" lvl="0" indent="0">
              <a:spcBef>
                <a:spcPts val="0"/>
              </a:spcBef>
              <a:buNone/>
            </a:pPr>
            <a:r>
              <a:rPr lang="en-US" altLang="en-US" dirty="0">
                <a:solidFill>
                  <a:srgbClr val="000000"/>
                </a:solidFill>
              </a:rPr>
              <a:t>(returns true or </a:t>
            </a:r>
            <a:r>
              <a:rPr lang="en-US" altLang="en-US" dirty="0" smtClean="0">
                <a:solidFill>
                  <a:srgbClr val="000000"/>
                </a:solidFill>
              </a:rPr>
              <a:t>false</a:t>
            </a:r>
            <a:endParaRPr lang="en-US" dirty="0">
              <a:solidFill>
                <a:srgbClr val="000000"/>
              </a:solidFill>
            </a:endParaRPr>
          </a:p>
        </p:txBody>
      </p:sp>
      <p:sp>
        <p:nvSpPr>
          <p:cNvPr id="6" name="Content Placeholder 6"/>
          <p:cNvSpPr>
            <a:spLocks noGrp="1"/>
          </p:cNvSpPr>
          <p:nvPr>
            <p:ph sz="quarter" idx="16"/>
          </p:nvPr>
        </p:nvSpPr>
        <p:spPr>
          <a:xfrm>
            <a:off x="1628775" y="3919538"/>
            <a:ext cx="7058025" cy="730743"/>
          </a:xfrm>
        </p:spPr>
        <p:txBody>
          <a:bodyPr/>
          <a:lstStyle/>
          <a:p>
            <a:pPr marL="0" indent="0">
              <a:spcBef>
                <a:spcPts val="0"/>
              </a:spcBef>
              <a:buNone/>
            </a:pPr>
            <a:r>
              <a:rPr lang="en-US" altLang="en-US" dirty="0"/>
              <a:t>depending on whether the parameter is even or odd)</a:t>
            </a:r>
            <a:endParaRPr lang="en-US" dirty="0"/>
          </a:p>
        </p:txBody>
      </p:sp>
      <p:sp>
        <p:nvSpPr>
          <p:cNvPr id="7" name="Content Placeholder 7"/>
          <p:cNvSpPr>
            <a:spLocks noGrp="1"/>
          </p:cNvSpPr>
          <p:nvPr>
            <p:ph sz="quarter" idx="17"/>
          </p:nvPr>
        </p:nvSpPr>
        <p:spPr>
          <a:xfrm>
            <a:off x="457201" y="4705350"/>
            <a:ext cx="2390774" cy="377000"/>
          </a:xfrm>
        </p:spPr>
        <p:txBody>
          <a:bodyPr/>
          <a:lstStyle/>
          <a:p>
            <a:pPr lvl="2" indent="-230400"/>
            <a:r>
              <a:rPr lang="en-US" altLang="en-US" sz="2400" dirty="0">
                <a:latin typeface="+mn-lt"/>
              </a:rPr>
              <a:t>Python</a:t>
            </a:r>
            <a:r>
              <a:rPr lang="en-US" altLang="en-US" sz="2400" dirty="0" smtClean="0">
                <a:latin typeface="+mn-lt"/>
              </a:rPr>
              <a:t>:</a:t>
            </a:r>
            <a:endParaRPr lang="en-US" sz="2400" dirty="0">
              <a:latin typeface="+mn-lt"/>
            </a:endParaRPr>
          </a:p>
        </p:txBody>
      </p:sp>
      <p:graphicFrame>
        <p:nvGraphicFramePr>
          <p:cNvPr id="11" name="Object 8" descr="lambda a comma b colon 2 asterisk a minus b"/>
          <p:cNvGraphicFramePr>
            <a:graphicFrameLocks noChangeAspect="1"/>
          </p:cNvGraphicFramePr>
          <p:nvPr>
            <p:extLst>
              <p:ext uri="{D42A27DB-BD31-4B8C-83A1-F6EECF244321}">
                <p14:modId xmlns:p14="http://schemas.microsoft.com/office/powerpoint/2010/main" val="2705201016"/>
              </p:ext>
            </p:extLst>
          </p:nvPr>
        </p:nvGraphicFramePr>
        <p:xfrm>
          <a:off x="2742037" y="4834248"/>
          <a:ext cx="2956457" cy="353287"/>
        </p:xfrm>
        <a:graphic>
          <a:graphicData uri="http://schemas.openxmlformats.org/presentationml/2006/ole">
            <mc:AlternateContent xmlns:mc="http://schemas.openxmlformats.org/markup-compatibility/2006">
              <mc:Choice xmlns:v="urn:schemas-microsoft-com:vml" Requires="v">
                <p:oleObj spid="_x0000_s70693" name="Equation" r:id="rId5" imgW="2019240" imgH="241200" progId="Equation.DSMT4">
                  <p:embed/>
                </p:oleObj>
              </mc:Choice>
              <mc:Fallback>
                <p:oleObj name="Equation" r:id="rId5" imgW="2019240" imgH="241200" progId="Equation.DSMT4">
                  <p:embed/>
                  <p:pic>
                    <p:nvPicPr>
                      <p:cNvPr id="15" name="Object 6"/>
                      <p:cNvPicPr/>
                      <p:nvPr/>
                    </p:nvPicPr>
                    <p:blipFill>
                      <a:blip r:embed="rId6"/>
                      <a:stretch>
                        <a:fillRect/>
                      </a:stretch>
                    </p:blipFill>
                    <p:spPr>
                      <a:xfrm>
                        <a:off x="2742037" y="4834248"/>
                        <a:ext cx="2956457" cy="353287"/>
                      </a:xfrm>
                      <a:prstGeom prst="rect">
                        <a:avLst/>
                      </a:prstGeom>
                    </p:spPr>
                  </p:pic>
                </p:oleObj>
              </mc:Fallback>
            </mc:AlternateContent>
          </a:graphicData>
        </a:graphic>
      </p:graphicFrame>
    </p:spTree>
    <p:extLst>
      <p:ext uri="{BB962C8B-B14F-4D97-AF65-F5344CB8AC3E}">
        <p14:creationId xmlns:p14="http://schemas.microsoft.com/office/powerpoint/2010/main" val="3378852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Support for Functional Programming in Primarily Imperative </a:t>
            </a:r>
            <a:r>
              <a:rPr lang="en-US" altLang="en-US" dirty="0" smtClean="0"/>
              <a:t>Languages </a:t>
            </a:r>
            <a:r>
              <a:rPr lang="en-US" altLang="en-US" sz="2000" b="0" dirty="0" smtClean="0"/>
              <a:t>(2 of 3)</a:t>
            </a:r>
            <a:endParaRPr lang="en-US" sz="2000" b="0" dirty="0"/>
          </a:p>
        </p:txBody>
      </p:sp>
      <p:sp>
        <p:nvSpPr>
          <p:cNvPr id="2" name="Content Placeholder 2"/>
          <p:cNvSpPr>
            <a:spLocks noGrp="1"/>
          </p:cNvSpPr>
          <p:nvPr>
            <p:ph sz="quarter" idx="13"/>
          </p:nvPr>
        </p:nvSpPr>
        <p:spPr>
          <a:xfrm>
            <a:off x="457200" y="1540117"/>
            <a:ext cx="8229600" cy="939050"/>
          </a:xfrm>
        </p:spPr>
        <p:txBody>
          <a:bodyPr/>
          <a:lstStyle/>
          <a:p>
            <a:r>
              <a:rPr lang="en-US" altLang="en-US" dirty="0"/>
              <a:t>Python supports the higher-order functions filter and map (often use lambda expressions as their first parameters</a:t>
            </a:r>
            <a:r>
              <a:rPr lang="en-US" altLang="en-US" dirty="0" smtClean="0"/>
              <a:t>)</a:t>
            </a:r>
            <a:endParaRPr lang="en-US" altLang="en-US" dirty="0"/>
          </a:p>
        </p:txBody>
      </p:sp>
      <p:pic>
        <p:nvPicPr>
          <p:cNvPr id="11" name="Picture 3" descr="Computer code reads, map left parenthesis lambda x colon x asterisk asterisk 3 comma left bracket 2 comma 4 comma 6 comma 8 right bracket right parenthesis. This code returns left bracket 8 comma 64 comma 216 comma 512 right bracket."/>
          <p:cNvPicPr>
            <a:picLocks noChangeAspect="1"/>
          </p:cNvPicPr>
          <p:nvPr/>
        </p:nvPicPr>
        <p:blipFill>
          <a:blip r:embed="rId3"/>
          <a:stretch>
            <a:fillRect/>
          </a:stretch>
        </p:blipFill>
        <p:spPr>
          <a:xfrm>
            <a:off x="1179443" y="2565074"/>
            <a:ext cx="5791702" cy="896190"/>
          </a:xfrm>
          <a:prstGeom prst="rect">
            <a:avLst/>
          </a:prstGeom>
        </p:spPr>
      </p:pic>
      <p:sp>
        <p:nvSpPr>
          <p:cNvPr id="3" name="Content Placeholder 4"/>
          <p:cNvSpPr>
            <a:spLocks noGrp="1"/>
          </p:cNvSpPr>
          <p:nvPr>
            <p:ph sz="quarter" idx="14"/>
          </p:nvPr>
        </p:nvSpPr>
        <p:spPr>
          <a:xfrm>
            <a:off x="459728" y="3498867"/>
            <a:ext cx="8229600" cy="474450"/>
          </a:xfrm>
        </p:spPr>
        <p:txBody>
          <a:bodyPr/>
          <a:lstStyle/>
          <a:p>
            <a:r>
              <a:rPr lang="en-US" altLang="en-US" dirty="0"/>
              <a:t>Python supports partial function </a:t>
            </a:r>
            <a:r>
              <a:rPr lang="en-US" altLang="en-US" dirty="0" smtClean="0"/>
              <a:t>applications</a:t>
            </a:r>
            <a:endParaRPr lang="en-US" altLang="en-US" dirty="0"/>
          </a:p>
        </p:txBody>
      </p:sp>
      <p:pic>
        <p:nvPicPr>
          <p:cNvPr id="12" name="Picture 5" descr="Computer code. The code has 2 lines. Line 1. from operator import add. Line 2. add 5 equals partial left parenthesis add comma 5 right parenthesis."/>
          <p:cNvPicPr>
            <a:picLocks noChangeAspect="1"/>
          </p:cNvPicPr>
          <p:nvPr/>
        </p:nvPicPr>
        <p:blipFill>
          <a:blip r:embed="rId4"/>
          <a:stretch>
            <a:fillRect/>
          </a:stretch>
        </p:blipFill>
        <p:spPr>
          <a:xfrm>
            <a:off x="1179443" y="4059224"/>
            <a:ext cx="4267570" cy="902286"/>
          </a:xfrm>
          <a:prstGeom prst="rect">
            <a:avLst/>
          </a:prstGeom>
        </p:spPr>
      </p:pic>
      <p:sp>
        <p:nvSpPr>
          <p:cNvPr id="4" name="Content Placeholder 6"/>
          <p:cNvSpPr>
            <a:spLocks noGrp="1"/>
          </p:cNvSpPr>
          <p:nvPr>
            <p:ph sz="quarter" idx="15"/>
          </p:nvPr>
        </p:nvSpPr>
        <p:spPr>
          <a:xfrm>
            <a:off x="457200" y="4983423"/>
            <a:ext cx="8229600" cy="582490"/>
          </a:xfrm>
        </p:spPr>
        <p:txBody>
          <a:bodyPr/>
          <a:lstStyle/>
          <a:p>
            <a:pPr marL="0" indent="0">
              <a:buNone/>
            </a:pPr>
            <a:r>
              <a:rPr lang="en-US" altLang="en-US" dirty="0"/>
              <a:t> (the first line imports </a:t>
            </a:r>
            <a:r>
              <a:rPr lang="en-US" altLang="en-US" dirty="0">
                <a:cs typeface="Courier New" panose="02070309020205020404" pitchFamily="49" charset="0"/>
              </a:rPr>
              <a:t>add</a:t>
            </a:r>
            <a:r>
              <a:rPr lang="en-US" altLang="en-US" dirty="0"/>
              <a:t> as a function)</a:t>
            </a:r>
            <a:endParaRPr lang="en-US" dirty="0"/>
          </a:p>
        </p:txBody>
      </p:sp>
      <p:graphicFrame>
        <p:nvGraphicFramePr>
          <p:cNvPr id="5" name="Object 7" descr="Use, add 5 left parenthesis 15 right parenthesis"/>
          <p:cNvGraphicFramePr>
            <a:graphicFrameLocks noChangeAspect="1"/>
          </p:cNvGraphicFramePr>
          <p:nvPr>
            <p:extLst>
              <p:ext uri="{D42A27DB-BD31-4B8C-83A1-F6EECF244321}">
                <p14:modId xmlns:p14="http://schemas.microsoft.com/office/powerpoint/2010/main" val="1771771452"/>
              </p:ext>
            </p:extLst>
          </p:nvPr>
        </p:nvGraphicFramePr>
        <p:xfrm>
          <a:off x="1386037" y="5622060"/>
          <a:ext cx="1729248" cy="371881"/>
        </p:xfrm>
        <a:graphic>
          <a:graphicData uri="http://schemas.openxmlformats.org/presentationml/2006/ole">
            <mc:AlternateContent xmlns:mc="http://schemas.openxmlformats.org/markup-compatibility/2006">
              <mc:Choice xmlns:v="urn:schemas-microsoft-com:vml" Requires="v">
                <p:oleObj spid="_x0000_s66610" name="Equation" r:id="rId5" imgW="1180800" imgH="253800" progId="Equation.DSMT4">
                  <p:embed/>
                </p:oleObj>
              </mc:Choice>
              <mc:Fallback>
                <p:oleObj name="Equation" r:id="rId5" imgW="1180800" imgH="253800" progId="Equation.DSMT4">
                  <p:embed/>
                  <p:pic>
                    <p:nvPicPr>
                      <p:cNvPr id="0" name=""/>
                      <p:cNvPicPr/>
                      <p:nvPr/>
                    </p:nvPicPr>
                    <p:blipFill>
                      <a:blip r:embed="rId6"/>
                      <a:stretch>
                        <a:fillRect/>
                      </a:stretch>
                    </p:blipFill>
                    <p:spPr>
                      <a:xfrm>
                        <a:off x="1386037" y="5622060"/>
                        <a:ext cx="1729248" cy="371881"/>
                      </a:xfrm>
                      <a:prstGeom prst="rect">
                        <a:avLst/>
                      </a:prstGeom>
                    </p:spPr>
                  </p:pic>
                </p:oleObj>
              </mc:Fallback>
            </mc:AlternateContent>
          </a:graphicData>
        </a:graphic>
      </p:graphicFrame>
    </p:spTree>
    <p:extLst>
      <p:ext uri="{BB962C8B-B14F-4D97-AF65-F5344CB8AC3E}">
        <p14:creationId xmlns:p14="http://schemas.microsoft.com/office/powerpoint/2010/main" val="2891740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Support for Functional Programming in Primarily Imperative </a:t>
            </a:r>
            <a:r>
              <a:rPr lang="en-US" altLang="en-US" dirty="0" smtClean="0"/>
              <a:t>Languages </a:t>
            </a:r>
            <a:r>
              <a:rPr lang="en-US" altLang="en-US" sz="2000" b="0" dirty="0" smtClean="0"/>
              <a:t>(3 of 3)</a:t>
            </a:r>
            <a:endParaRPr lang="en-US" sz="2000" b="0" dirty="0"/>
          </a:p>
        </p:txBody>
      </p:sp>
      <p:sp>
        <p:nvSpPr>
          <p:cNvPr id="7" name="Content Placeholder 2"/>
          <p:cNvSpPr>
            <a:spLocks noGrp="1"/>
          </p:cNvSpPr>
          <p:nvPr>
            <p:ph sz="quarter" idx="13"/>
          </p:nvPr>
        </p:nvSpPr>
        <p:spPr>
          <a:xfrm>
            <a:off x="457200" y="1540116"/>
            <a:ext cx="8229600" cy="2067787"/>
          </a:xfrm>
        </p:spPr>
        <p:txBody>
          <a:bodyPr/>
          <a:lstStyle/>
          <a:p>
            <a:r>
              <a:rPr lang="en-US" altLang="en-US" dirty="0"/>
              <a:t>Ruby Blocks</a:t>
            </a:r>
          </a:p>
          <a:p>
            <a:pPr lvl="1" indent="-283464"/>
            <a:r>
              <a:rPr lang="en-US" altLang="en-US" dirty="0"/>
              <a:t>Are effectively subprograms that are sent to methods, which makes the method a higher-order subprogram</a:t>
            </a:r>
          </a:p>
          <a:p>
            <a:pPr lvl="1" indent="-283464"/>
            <a:r>
              <a:rPr lang="en-US" altLang="en-US" dirty="0"/>
              <a:t>A block can be converted to a subprogram object with </a:t>
            </a:r>
            <a:r>
              <a:rPr lang="en-US" altLang="en-US" sz="2000" b="1" dirty="0" smtClean="0">
                <a:latin typeface="Courier New" panose="02070309020205020404" pitchFamily="49" charset="0"/>
                <a:cs typeface="Courier New" panose="02070309020205020404" pitchFamily="49" charset="0"/>
              </a:rPr>
              <a:t>lambda</a:t>
            </a:r>
            <a:endParaRPr lang="en-US" altLang="en-US" sz="2000" b="1" dirty="0">
              <a:latin typeface="Courier New" panose="02070309020205020404" pitchFamily="49" charset="0"/>
              <a:cs typeface="Courier New" panose="02070309020205020404" pitchFamily="49" charset="0"/>
            </a:endParaRPr>
          </a:p>
        </p:txBody>
      </p:sp>
      <p:pic>
        <p:nvPicPr>
          <p:cNvPr id="13" name="Picture 3" descr="Computer code reads, times equals lambda left brace pipe a comma b pipe a asterisk b right brace. Use, x = times period left parenthesis 3 comma 4 right parenthesis. sets x to 12."/>
          <p:cNvPicPr>
            <a:picLocks noChangeAspect="1"/>
          </p:cNvPicPr>
          <p:nvPr/>
        </p:nvPicPr>
        <p:blipFill>
          <a:blip r:embed="rId2"/>
          <a:stretch>
            <a:fillRect/>
          </a:stretch>
        </p:blipFill>
        <p:spPr>
          <a:xfrm>
            <a:off x="1513613" y="3607903"/>
            <a:ext cx="5925826" cy="999831"/>
          </a:xfrm>
          <a:prstGeom prst="rect">
            <a:avLst/>
          </a:prstGeom>
        </p:spPr>
      </p:pic>
      <p:sp>
        <p:nvSpPr>
          <p:cNvPr id="8" name="Content Placeholder 4"/>
          <p:cNvSpPr>
            <a:spLocks noGrp="1"/>
          </p:cNvSpPr>
          <p:nvPr>
            <p:ph sz="quarter" idx="14"/>
          </p:nvPr>
        </p:nvSpPr>
        <p:spPr>
          <a:xfrm>
            <a:off x="457200" y="4417304"/>
            <a:ext cx="8229600" cy="474450"/>
          </a:xfrm>
        </p:spPr>
        <p:txBody>
          <a:bodyPr/>
          <a:lstStyle/>
          <a:p>
            <a:pPr lvl="1" indent="-283464"/>
            <a:r>
              <a:rPr lang="en-US" altLang="en-US" dirty="0"/>
              <a:t>Times can be curried </a:t>
            </a:r>
            <a:r>
              <a:rPr lang="en-US" altLang="en-US" dirty="0" smtClean="0"/>
              <a:t>with</a:t>
            </a:r>
            <a:endParaRPr lang="en-US" altLang="en-US" dirty="0"/>
          </a:p>
        </p:txBody>
      </p:sp>
      <p:pic>
        <p:nvPicPr>
          <p:cNvPr id="14" name="Picture 5" descr="Computer code reads, times 5 = times period curry left parenthesis 5 right parenthesis. Use, x 5 = times 5 period left parenthesis 3 right parenthesis. sets x 5 to 15."/>
          <p:cNvPicPr>
            <a:picLocks noChangeAspect="1"/>
          </p:cNvPicPr>
          <p:nvPr/>
        </p:nvPicPr>
        <p:blipFill>
          <a:blip r:embed="rId3"/>
          <a:stretch>
            <a:fillRect/>
          </a:stretch>
        </p:blipFill>
        <p:spPr>
          <a:xfrm>
            <a:off x="1513613" y="5096261"/>
            <a:ext cx="5925826" cy="999831"/>
          </a:xfrm>
          <a:prstGeom prst="rect">
            <a:avLst/>
          </a:prstGeom>
        </p:spPr>
      </p:pic>
    </p:spTree>
    <p:extLst>
      <p:ext uri="{BB962C8B-B14F-4D97-AF65-F5344CB8AC3E}">
        <p14:creationId xmlns:p14="http://schemas.microsoft.com/office/powerpoint/2010/main" val="27481057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Title 1"/>
          <p:cNvSpPr>
            <a:spLocks noGrp="1" noChangeArrowheads="1"/>
          </p:cNvSpPr>
          <p:nvPr>
            <p:ph type="title"/>
          </p:nvPr>
        </p:nvSpPr>
        <p:spPr>
          <a:xfrm>
            <a:off x="609600" y="228600"/>
            <a:ext cx="8153400" cy="1143000"/>
          </a:xfrm>
        </p:spPr>
        <p:txBody>
          <a:bodyPr/>
          <a:lstStyle/>
          <a:p>
            <a:pPr eaLnBrk="1" hangingPunct="1"/>
            <a:r>
              <a:rPr lang="en-US" altLang="en-US" dirty="0" smtClean="0"/>
              <a:t>Comparing Functional and Imperative Languages</a:t>
            </a:r>
          </a:p>
        </p:txBody>
      </p:sp>
      <p:sp>
        <p:nvSpPr>
          <p:cNvPr id="120837" name="Content Placeholder 2"/>
          <p:cNvSpPr>
            <a:spLocks noGrp="1" noChangeArrowheads="1"/>
          </p:cNvSpPr>
          <p:nvPr>
            <p:ph type="body" idx="1"/>
          </p:nvPr>
        </p:nvSpPr>
        <p:spPr>
          <a:xfrm>
            <a:off x="609600" y="1600200"/>
            <a:ext cx="8153400" cy="4591050"/>
          </a:xfrm>
        </p:spPr>
        <p:txBody>
          <a:bodyPr/>
          <a:lstStyle/>
          <a:p>
            <a:pPr eaLnBrk="1" hangingPunct="1"/>
            <a:r>
              <a:rPr lang="en-US" altLang="en-US" dirty="0" smtClean="0"/>
              <a:t>Imperative Languages:</a:t>
            </a:r>
          </a:p>
          <a:p>
            <a:pPr lvl="1" eaLnBrk="1" hangingPunct="1"/>
            <a:r>
              <a:rPr lang="en-US" altLang="en-US" dirty="0" smtClean="0"/>
              <a:t>Efficient execution</a:t>
            </a:r>
          </a:p>
          <a:p>
            <a:pPr lvl="1" eaLnBrk="1" hangingPunct="1"/>
            <a:r>
              <a:rPr lang="en-US" altLang="en-US" dirty="0" smtClean="0"/>
              <a:t>Complex semantics</a:t>
            </a:r>
          </a:p>
          <a:p>
            <a:pPr lvl="1" eaLnBrk="1" hangingPunct="1"/>
            <a:r>
              <a:rPr lang="en-US" altLang="en-US" dirty="0" smtClean="0"/>
              <a:t>Complex syntax</a:t>
            </a:r>
          </a:p>
          <a:p>
            <a:pPr lvl="1" eaLnBrk="1" hangingPunct="1"/>
            <a:r>
              <a:rPr lang="en-US" altLang="en-US" dirty="0" smtClean="0"/>
              <a:t>Concurrency is programmer designed</a:t>
            </a:r>
          </a:p>
          <a:p>
            <a:pPr eaLnBrk="1" hangingPunct="1"/>
            <a:r>
              <a:rPr lang="en-US" altLang="en-US" dirty="0" smtClean="0"/>
              <a:t>Functional Languages:</a:t>
            </a:r>
          </a:p>
          <a:p>
            <a:pPr lvl="1" eaLnBrk="1" hangingPunct="1"/>
            <a:r>
              <a:rPr lang="en-US" altLang="en-US" dirty="0" smtClean="0"/>
              <a:t>Simple semantics</a:t>
            </a:r>
          </a:p>
          <a:p>
            <a:pPr lvl="1" eaLnBrk="1" hangingPunct="1"/>
            <a:r>
              <a:rPr lang="en-US" altLang="en-US" dirty="0" smtClean="0"/>
              <a:t>Simple syntax</a:t>
            </a:r>
          </a:p>
          <a:p>
            <a:pPr lvl="1" eaLnBrk="1" hangingPunct="1"/>
            <a:r>
              <a:rPr lang="en-US" altLang="en-US" dirty="0" smtClean="0"/>
              <a:t>Less efficient execution</a:t>
            </a:r>
          </a:p>
          <a:p>
            <a:pPr lvl="1" eaLnBrk="1" hangingPunct="1"/>
            <a:r>
              <a:rPr lang="en-US" altLang="en-US" dirty="0" smtClean="0"/>
              <a:t>Programs can automatically be made concurrent </a:t>
            </a:r>
          </a:p>
        </p:txBody>
      </p:sp>
    </p:spTree>
    <p:extLst>
      <p:ext uri="{BB962C8B-B14F-4D97-AF65-F5344CB8AC3E}">
        <p14:creationId xmlns:p14="http://schemas.microsoft.com/office/powerpoint/2010/main" val="618869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Title 1"/>
          <p:cNvSpPr>
            <a:spLocks noGrp="1" noChangeArrowheads="1"/>
          </p:cNvSpPr>
          <p:nvPr>
            <p:ph type="title"/>
          </p:nvPr>
        </p:nvSpPr>
        <p:spPr/>
        <p:txBody>
          <a:bodyPr/>
          <a:lstStyle/>
          <a:p>
            <a:pPr eaLnBrk="1" hangingPunct="1"/>
            <a:r>
              <a:rPr lang="en-US" altLang="en-US" dirty="0" smtClean="0"/>
              <a:t>Summary </a:t>
            </a:r>
            <a:r>
              <a:rPr lang="en-US" altLang="en-US" sz="2000" b="0" dirty="0" smtClean="0"/>
              <a:t>(1 of 2)</a:t>
            </a:r>
          </a:p>
        </p:txBody>
      </p:sp>
      <p:sp>
        <p:nvSpPr>
          <p:cNvPr id="122885" name="Content Placeholder 2"/>
          <p:cNvSpPr>
            <a:spLocks noGrp="1" noChangeArrowheads="1"/>
          </p:cNvSpPr>
          <p:nvPr>
            <p:ph type="body" idx="1"/>
          </p:nvPr>
        </p:nvSpPr>
        <p:spPr>
          <a:xfrm>
            <a:off x="533400" y="1600200"/>
            <a:ext cx="8153400" cy="4638675"/>
          </a:xfrm>
        </p:spPr>
        <p:txBody>
          <a:bodyPr/>
          <a:lstStyle/>
          <a:p>
            <a:pPr eaLnBrk="1" hangingPunct="1"/>
            <a:r>
              <a:rPr lang="en-US" altLang="en-US" dirty="0" smtClean="0"/>
              <a:t>Functional programming languages use function application, conditional expressions, recursion, and functional forms to control program execution</a:t>
            </a:r>
          </a:p>
          <a:p>
            <a:pPr eaLnBrk="1" hangingPunct="1"/>
            <a:r>
              <a:rPr lang="en-US" altLang="en-US" dirty="0" smtClean="0"/>
              <a:t>Lisp began as a purely functional language and later included imperative features</a:t>
            </a:r>
          </a:p>
          <a:p>
            <a:pPr eaLnBrk="1" hangingPunct="1"/>
            <a:r>
              <a:rPr lang="en-US" altLang="en-US" dirty="0" smtClean="0"/>
              <a:t>Scheme is a relatively simple dialect of Lisp that uses static scoping exclusively</a:t>
            </a:r>
          </a:p>
          <a:p>
            <a:pPr eaLnBrk="1" hangingPunct="1"/>
            <a:r>
              <a:rPr lang="en-US" altLang="en-US" dirty="0" smtClean="0"/>
              <a:t>Common Lisp is a large Lisp-based language</a:t>
            </a:r>
          </a:p>
          <a:p>
            <a:pPr eaLnBrk="1" hangingPunct="1"/>
            <a:r>
              <a:rPr lang="en-US" altLang="en-US" dirty="0" smtClean="0"/>
              <a:t>M</a:t>
            </a:r>
            <a:r>
              <a:rPr lang="en-US" altLang="en-US" sz="100" dirty="0" smtClean="0"/>
              <a:t> </a:t>
            </a:r>
            <a:r>
              <a:rPr lang="en-US" altLang="en-US" dirty="0" smtClean="0"/>
              <a:t>L is a static-scoped and strongly typed functional language that uses type inference</a:t>
            </a:r>
          </a:p>
        </p:txBody>
      </p:sp>
    </p:spTree>
    <p:extLst>
      <p:ext uri="{BB962C8B-B14F-4D97-AF65-F5344CB8AC3E}">
        <p14:creationId xmlns:p14="http://schemas.microsoft.com/office/powerpoint/2010/main" val="35706010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Summary </a:t>
            </a:r>
            <a:r>
              <a:rPr lang="en-US" altLang="en-US" sz="2000" b="0" dirty="0"/>
              <a:t>(2 of 2)</a:t>
            </a:r>
            <a:r>
              <a:rPr lang="en-US" altLang="en-US" dirty="0"/>
              <a:t> </a:t>
            </a:r>
            <a:endParaRPr lang="en-US" dirty="0"/>
          </a:p>
        </p:txBody>
      </p:sp>
      <p:sp>
        <p:nvSpPr>
          <p:cNvPr id="7" name="Content Placeholder 2"/>
          <p:cNvSpPr>
            <a:spLocks noGrp="1"/>
          </p:cNvSpPr>
          <p:nvPr>
            <p:ph sz="quarter" idx="13"/>
          </p:nvPr>
        </p:nvSpPr>
        <p:spPr>
          <a:xfrm>
            <a:off x="457200" y="1540117"/>
            <a:ext cx="8229600" cy="783983"/>
          </a:xfrm>
        </p:spPr>
        <p:txBody>
          <a:bodyPr/>
          <a:lstStyle/>
          <a:p>
            <a:r>
              <a:rPr lang="en-US" altLang="en-US" dirty="0"/>
              <a:t>Haskell is a lazy functional language supporting infinite lists and set comprehension</a:t>
            </a:r>
            <a:r>
              <a:rPr lang="en-US" altLang="en-US" dirty="0" smtClean="0"/>
              <a:t>.</a:t>
            </a:r>
            <a:endParaRPr lang="en-US" altLang="en-US" dirty="0"/>
          </a:p>
        </p:txBody>
      </p:sp>
      <p:sp>
        <p:nvSpPr>
          <p:cNvPr id="8" name="Content Placeholder 3"/>
          <p:cNvSpPr>
            <a:spLocks noGrp="1"/>
          </p:cNvSpPr>
          <p:nvPr>
            <p:ph sz="quarter" idx="14"/>
          </p:nvPr>
        </p:nvSpPr>
        <p:spPr>
          <a:xfrm>
            <a:off x="459728" y="2343812"/>
            <a:ext cx="511822" cy="409243"/>
          </a:xfrm>
        </p:spPr>
        <p:txBody>
          <a:bodyPr/>
          <a:lstStyle/>
          <a:p>
            <a:r>
              <a:rPr lang="en-US" altLang="en-US" dirty="0"/>
              <a:t>F</a:t>
            </a:r>
            <a:endParaRPr lang="en-US" dirty="0"/>
          </a:p>
        </p:txBody>
      </p:sp>
      <p:graphicFrame>
        <p:nvGraphicFramePr>
          <p:cNvPr id="14" name="Object 4" descr="hash"/>
          <p:cNvGraphicFramePr>
            <a:graphicFrameLocks noChangeAspect="1"/>
          </p:cNvGraphicFramePr>
          <p:nvPr>
            <p:extLst>
              <p:ext uri="{D42A27DB-BD31-4B8C-83A1-F6EECF244321}">
                <p14:modId xmlns:p14="http://schemas.microsoft.com/office/powerpoint/2010/main" val="3922366016"/>
              </p:ext>
            </p:extLst>
          </p:nvPr>
        </p:nvGraphicFramePr>
        <p:xfrm>
          <a:off x="971550" y="2483180"/>
          <a:ext cx="228600" cy="279400"/>
        </p:xfrm>
        <a:graphic>
          <a:graphicData uri="http://schemas.openxmlformats.org/presentationml/2006/ole">
            <mc:AlternateContent xmlns:mc="http://schemas.openxmlformats.org/markup-compatibility/2006">
              <mc:Choice xmlns:v="urn:schemas-microsoft-com:vml" Requires="v">
                <p:oleObj spid="_x0000_s71695" name="Equation" r:id="rId3" imgW="228600" imgH="279360" progId="Equation.DSMT4">
                  <p:embed/>
                </p:oleObj>
              </mc:Choice>
              <mc:Fallback>
                <p:oleObj name="Equation" r:id="rId3" imgW="228600" imgH="279360" progId="Equation.DSMT4">
                  <p:embed/>
                  <p:pic>
                    <p:nvPicPr>
                      <p:cNvPr id="7" name="Object 3"/>
                      <p:cNvPicPr/>
                      <p:nvPr/>
                    </p:nvPicPr>
                    <p:blipFill>
                      <a:blip r:embed="rId4"/>
                      <a:stretch>
                        <a:fillRect/>
                      </a:stretch>
                    </p:blipFill>
                    <p:spPr>
                      <a:xfrm>
                        <a:off x="971550" y="2483180"/>
                        <a:ext cx="228600" cy="279400"/>
                      </a:xfrm>
                      <a:prstGeom prst="rect">
                        <a:avLst/>
                      </a:prstGeom>
                    </p:spPr>
                  </p:pic>
                </p:oleObj>
              </mc:Fallback>
            </mc:AlternateContent>
          </a:graphicData>
        </a:graphic>
      </p:graphicFrame>
      <p:sp>
        <p:nvSpPr>
          <p:cNvPr id="9" name="Content Placeholder 5"/>
          <p:cNvSpPr>
            <a:spLocks noGrp="1"/>
          </p:cNvSpPr>
          <p:nvPr>
            <p:ph sz="quarter" idx="15"/>
          </p:nvPr>
        </p:nvSpPr>
        <p:spPr>
          <a:xfrm>
            <a:off x="1200150" y="2352485"/>
            <a:ext cx="7486650" cy="480590"/>
          </a:xfrm>
        </p:spPr>
        <p:txBody>
          <a:bodyPr/>
          <a:lstStyle/>
          <a:p>
            <a:pPr marL="0" indent="0">
              <a:spcBef>
                <a:spcPts val="0"/>
              </a:spcBef>
              <a:buNone/>
            </a:pPr>
            <a:r>
              <a:rPr lang="en-US" altLang="en-US" dirty="0"/>
              <a:t>is a .NET functional language that also supports</a:t>
            </a:r>
            <a:endParaRPr lang="en-US" dirty="0"/>
          </a:p>
        </p:txBody>
      </p:sp>
      <p:sp>
        <p:nvSpPr>
          <p:cNvPr id="10" name="Content Placeholder 6"/>
          <p:cNvSpPr>
            <a:spLocks noGrp="1"/>
          </p:cNvSpPr>
          <p:nvPr>
            <p:ph sz="quarter" idx="16"/>
          </p:nvPr>
        </p:nvSpPr>
        <p:spPr>
          <a:xfrm>
            <a:off x="733424" y="2755655"/>
            <a:ext cx="7955903" cy="425695"/>
          </a:xfrm>
        </p:spPr>
        <p:txBody>
          <a:bodyPr/>
          <a:lstStyle/>
          <a:p>
            <a:pPr marL="0" indent="0">
              <a:spcBef>
                <a:spcPts val="0"/>
              </a:spcBef>
              <a:buNone/>
            </a:pPr>
            <a:r>
              <a:rPr lang="en-US" altLang="en-US" dirty="0"/>
              <a:t>imperative and object-oriented </a:t>
            </a:r>
            <a:r>
              <a:rPr lang="en-US" altLang="en-US" dirty="0" smtClean="0"/>
              <a:t>programming</a:t>
            </a:r>
            <a:endParaRPr lang="en-US" altLang="en-US" dirty="0"/>
          </a:p>
        </p:txBody>
      </p:sp>
      <p:sp>
        <p:nvSpPr>
          <p:cNvPr id="11" name="Content Placeholder 7"/>
          <p:cNvSpPr>
            <a:spLocks noGrp="1"/>
          </p:cNvSpPr>
          <p:nvPr>
            <p:ph sz="quarter" idx="17"/>
          </p:nvPr>
        </p:nvSpPr>
        <p:spPr>
          <a:xfrm>
            <a:off x="459728" y="3256393"/>
            <a:ext cx="8229600" cy="1715657"/>
          </a:xfrm>
        </p:spPr>
        <p:txBody>
          <a:bodyPr/>
          <a:lstStyle/>
          <a:p>
            <a:pPr eaLnBrk="1" hangingPunct="1"/>
            <a:r>
              <a:rPr lang="en-US" altLang="en-US" dirty="0"/>
              <a:t>Some primarily imperative languages now incorporate some support for functional programming</a:t>
            </a:r>
          </a:p>
          <a:p>
            <a:pPr eaLnBrk="1" hangingPunct="1"/>
            <a:r>
              <a:rPr lang="en-US" altLang="en-US" dirty="0"/>
              <a:t>Purely functional languages have advantages over imperative alternatives, but still are not very widely </a:t>
            </a:r>
            <a:r>
              <a:rPr lang="en-US" altLang="en-US" dirty="0" smtClean="0"/>
              <a:t>used</a:t>
            </a:r>
            <a:endParaRPr lang="en-US" altLang="en-US" dirty="0"/>
          </a:p>
        </p:txBody>
      </p:sp>
    </p:spTree>
    <p:extLst>
      <p:ext uri="{BB962C8B-B14F-4D97-AF65-F5344CB8AC3E}">
        <p14:creationId xmlns:p14="http://schemas.microsoft.com/office/powerpoint/2010/main" val="145979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184714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p:cNvSpPr>
            <a:spLocks noGrp="1" noChangeArrowheads="1"/>
          </p:cNvSpPr>
          <p:nvPr>
            <p:ph type="title"/>
          </p:nvPr>
        </p:nvSpPr>
        <p:spPr/>
        <p:txBody>
          <a:bodyPr/>
          <a:lstStyle/>
          <a:p>
            <a:pPr eaLnBrk="1" hangingPunct="1"/>
            <a:r>
              <a:rPr lang="en-US" altLang="en-US" dirty="0" smtClean="0"/>
              <a:t>Function Composition</a:t>
            </a:r>
          </a:p>
        </p:txBody>
      </p:sp>
      <p:sp>
        <p:nvSpPr>
          <p:cNvPr id="16389" name="Content Placeholder 2"/>
          <p:cNvSpPr>
            <a:spLocks noGrp="1" noChangeArrowheads="1"/>
          </p:cNvSpPr>
          <p:nvPr>
            <p:ph type="body" idx="1"/>
          </p:nvPr>
        </p:nvSpPr>
        <p:spPr>
          <a:xfrm>
            <a:off x="457200" y="1600201"/>
            <a:ext cx="8229600" cy="1543050"/>
          </a:xfrm>
        </p:spPr>
        <p:txBody>
          <a:bodyPr/>
          <a:lstStyle/>
          <a:p>
            <a:pPr eaLnBrk="1" hangingPunct="1"/>
            <a:r>
              <a:rPr lang="en-US" altLang="en-US" dirty="0" smtClean="0"/>
              <a:t>A functional form that takes two functions as parameters and yields a function whose value is the first actual parameter function applied to the application of the second</a:t>
            </a:r>
          </a:p>
        </p:txBody>
      </p:sp>
      <p:graphicFrame>
        <p:nvGraphicFramePr>
          <p:cNvPr id="2" name="Object 3" descr="Form. h equivalent to f composition symbol g, which means h left parenthesis x right parenthesis equivalent to f left parenthesis g left parenthesis x right parenthesis right parenthesis. For f left parenthesis x right parenthesis equivalent to x + 2, and g left parenthesis x right parenthesis equivalent to 3 times x, h equivalent to f composition symbol g yields left parenthesis 3 times x right parenthesis + 2."/>
          <p:cNvGraphicFramePr>
            <a:graphicFrameLocks noChangeAspect="1"/>
          </p:cNvGraphicFramePr>
          <p:nvPr>
            <p:extLst>
              <p:ext uri="{D42A27DB-BD31-4B8C-83A1-F6EECF244321}">
                <p14:modId xmlns:p14="http://schemas.microsoft.com/office/powerpoint/2010/main" val="3898934822"/>
              </p:ext>
            </p:extLst>
          </p:nvPr>
        </p:nvGraphicFramePr>
        <p:xfrm>
          <a:off x="809625" y="3354388"/>
          <a:ext cx="5130800" cy="1854200"/>
        </p:xfrm>
        <a:graphic>
          <a:graphicData uri="http://schemas.openxmlformats.org/presentationml/2006/ole">
            <mc:AlternateContent xmlns:mc="http://schemas.openxmlformats.org/markup-compatibility/2006">
              <mc:Choice xmlns:v="urn:schemas-microsoft-com:vml" Requires="v">
                <p:oleObj spid="_x0000_s32917" name="Equation" r:id="rId4" imgW="5130720" imgH="1854000" progId="Equation.DSMT4">
                  <p:embed/>
                </p:oleObj>
              </mc:Choice>
              <mc:Fallback>
                <p:oleObj name="Equation" r:id="rId4" imgW="5130720" imgH="1854000" progId="Equation.DSMT4">
                  <p:embed/>
                  <p:pic>
                    <p:nvPicPr>
                      <p:cNvPr id="0" name=""/>
                      <p:cNvPicPr/>
                      <p:nvPr/>
                    </p:nvPicPr>
                    <p:blipFill>
                      <a:blip r:embed="rId5"/>
                      <a:stretch>
                        <a:fillRect/>
                      </a:stretch>
                    </p:blipFill>
                    <p:spPr>
                      <a:xfrm>
                        <a:off x="809625" y="3354388"/>
                        <a:ext cx="5130800" cy="1854200"/>
                      </a:xfrm>
                      <a:prstGeom prst="rect">
                        <a:avLst/>
                      </a:prstGeom>
                    </p:spPr>
                  </p:pic>
                </p:oleObj>
              </mc:Fallback>
            </mc:AlternateContent>
          </a:graphicData>
        </a:graphic>
      </p:graphicFrame>
    </p:spTree>
    <p:extLst>
      <p:ext uri="{BB962C8B-B14F-4D97-AF65-F5344CB8AC3E}">
        <p14:creationId xmlns:p14="http://schemas.microsoft.com/office/powerpoint/2010/main" val="406198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noChangeArrowheads="1"/>
          </p:cNvSpPr>
          <p:nvPr>
            <p:ph type="title"/>
          </p:nvPr>
        </p:nvSpPr>
        <p:spPr/>
        <p:txBody>
          <a:bodyPr/>
          <a:lstStyle/>
          <a:p>
            <a:pPr eaLnBrk="1" hangingPunct="1"/>
            <a:r>
              <a:rPr lang="en-US" altLang="en-US" dirty="0" smtClean="0"/>
              <a:t>Apply-to-all</a:t>
            </a:r>
          </a:p>
        </p:txBody>
      </p:sp>
      <p:sp>
        <p:nvSpPr>
          <p:cNvPr id="18437" name="Content Placeholder 2"/>
          <p:cNvSpPr>
            <a:spLocks noGrp="1" noChangeArrowheads="1"/>
          </p:cNvSpPr>
          <p:nvPr>
            <p:ph type="body" idx="1"/>
          </p:nvPr>
        </p:nvSpPr>
        <p:spPr>
          <a:xfrm>
            <a:off x="533400" y="1447800"/>
            <a:ext cx="8153400" cy="1562100"/>
          </a:xfrm>
        </p:spPr>
        <p:txBody>
          <a:bodyPr/>
          <a:lstStyle/>
          <a:p>
            <a:pPr eaLnBrk="1" hangingPunct="1"/>
            <a:r>
              <a:rPr lang="en-US" altLang="en-US" dirty="0" smtClean="0"/>
              <a:t>A functional form that takes a single function as a parameter and yields a list of values obtained by applying the given function to each element of a list of parameters</a:t>
            </a:r>
          </a:p>
        </p:txBody>
      </p:sp>
      <p:graphicFrame>
        <p:nvGraphicFramePr>
          <p:cNvPr id="2" name="Object 3" descr="Form, alpha. For h of x equivalent to x times x. alpha left parenthesis h of 2, 3, 4) right parenthesis yields left parenthesis 4, 9, 16 right parenthesis."/>
          <p:cNvGraphicFramePr>
            <a:graphicFrameLocks noChangeAspect="1"/>
          </p:cNvGraphicFramePr>
          <p:nvPr>
            <p:extLst>
              <p:ext uri="{D42A27DB-BD31-4B8C-83A1-F6EECF244321}">
                <p14:modId xmlns:p14="http://schemas.microsoft.com/office/powerpoint/2010/main" val="3263397303"/>
              </p:ext>
            </p:extLst>
          </p:nvPr>
        </p:nvGraphicFramePr>
        <p:xfrm>
          <a:off x="873125" y="3222625"/>
          <a:ext cx="4356100" cy="1447800"/>
        </p:xfrm>
        <a:graphic>
          <a:graphicData uri="http://schemas.openxmlformats.org/presentationml/2006/ole">
            <mc:AlternateContent xmlns:mc="http://schemas.openxmlformats.org/markup-compatibility/2006">
              <mc:Choice xmlns:v="urn:schemas-microsoft-com:vml" Requires="v">
                <p:oleObj spid="_x0000_s33939" name="Equation" r:id="rId4" imgW="4356000" imgH="1447560" progId="Equation.DSMT4">
                  <p:embed/>
                </p:oleObj>
              </mc:Choice>
              <mc:Fallback>
                <p:oleObj name="Equation" r:id="rId4" imgW="4356000" imgH="1447560" progId="Equation.DSMT4">
                  <p:embed/>
                  <p:pic>
                    <p:nvPicPr>
                      <p:cNvPr id="0" name=""/>
                      <p:cNvPicPr/>
                      <p:nvPr/>
                    </p:nvPicPr>
                    <p:blipFill>
                      <a:blip r:embed="rId5"/>
                      <a:stretch>
                        <a:fillRect/>
                      </a:stretch>
                    </p:blipFill>
                    <p:spPr>
                      <a:xfrm>
                        <a:off x="873125" y="3222625"/>
                        <a:ext cx="4356100" cy="1447800"/>
                      </a:xfrm>
                      <a:prstGeom prst="rect">
                        <a:avLst/>
                      </a:prstGeom>
                    </p:spPr>
                  </p:pic>
                </p:oleObj>
              </mc:Fallback>
            </mc:AlternateContent>
          </a:graphicData>
        </a:graphic>
      </p:graphicFrame>
    </p:spTree>
    <p:extLst>
      <p:ext uri="{BB962C8B-B14F-4D97-AF65-F5344CB8AC3E}">
        <p14:creationId xmlns:p14="http://schemas.microsoft.com/office/powerpoint/2010/main" val="2740671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2.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168B98B-D46B-4E1E-B6F3-9D4AA5F07D63}">
  <ds:schemaRefs>
    <ds:schemaRef ds:uri="http://www.w3.org/XML/1998/namespace"/>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8032</TotalTime>
  <Words>3358</Words>
  <Application>Microsoft Office PowerPoint</Application>
  <PresentationFormat>On-screen Show (4:3)</PresentationFormat>
  <Paragraphs>396</Paragraphs>
  <Slides>78</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7"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 (1 of 2)</vt:lpstr>
      <vt:lpstr>Objectives (2 of 2)</vt:lpstr>
      <vt:lpstr>Introduction</vt:lpstr>
      <vt:lpstr>Mathematical Functions</vt:lpstr>
      <vt:lpstr>Lambda Expressions</vt:lpstr>
      <vt:lpstr>Functional Forms</vt:lpstr>
      <vt:lpstr>Function Composition</vt:lpstr>
      <vt:lpstr>Apply-to-all</vt:lpstr>
      <vt:lpstr>Fundamentals of Functional Programming Languages (1 of 2)</vt:lpstr>
      <vt:lpstr>Fundamentals of Functional Programming Languages (2 of 2) </vt:lpstr>
      <vt:lpstr>Lisp Data Types and Structures</vt:lpstr>
      <vt:lpstr>Lisp Interpretation (1 of 2)</vt:lpstr>
      <vt:lpstr>Lisp Interpretation (2 of 2) </vt:lpstr>
      <vt:lpstr>Origins of Scheme</vt:lpstr>
      <vt:lpstr>The Scheme Interpreter</vt:lpstr>
      <vt:lpstr>Primitive Function Evaluation</vt:lpstr>
      <vt:lpstr>Primitive Functions &amp; LAMBDA Expressions</vt:lpstr>
      <vt:lpstr>Special Form Function: DEFINE</vt:lpstr>
      <vt:lpstr>Output Functions</vt:lpstr>
      <vt:lpstr>Numeric Predicate Functions</vt:lpstr>
      <vt:lpstr>Control Flow</vt:lpstr>
      <vt:lpstr>List Functions (1 of 3)</vt:lpstr>
      <vt:lpstr>List Functions (2 of 3)</vt:lpstr>
      <vt:lpstr>List Functions (3 of 3)</vt:lpstr>
      <vt:lpstr>Predicate Function:           </vt:lpstr>
      <vt:lpstr>Predicate Function:          </vt:lpstr>
      <vt:lpstr>Predicate Functions:                          </vt:lpstr>
      <vt:lpstr>Example Scheme Function: member</vt:lpstr>
      <vt:lpstr>Example Scheme Function:</vt:lpstr>
      <vt:lpstr>Example Scheme Function: equal</vt:lpstr>
      <vt:lpstr>Example Scheme Function: append</vt:lpstr>
      <vt:lpstr>Example Scheme Function: LET</vt:lpstr>
      <vt:lpstr>LET Example</vt:lpstr>
      <vt:lpstr>Tail Recursion in Scheme (1 of 2)</vt:lpstr>
      <vt:lpstr>Tail Recursion in Scheme (2 of 2)</vt:lpstr>
      <vt:lpstr>Functional Form - Composition</vt:lpstr>
      <vt:lpstr>Functional Form - Apply-to-All</vt:lpstr>
      <vt:lpstr>Functions That Build Code</vt:lpstr>
      <vt:lpstr>Adding a List of Numbers</vt:lpstr>
      <vt:lpstr>Common Lisp (1 of 6)</vt:lpstr>
      <vt:lpstr>Common Lisp (2 of 6)</vt:lpstr>
      <vt:lpstr>Common Lisp (3 of 6)</vt:lpstr>
      <vt:lpstr>Common Lisp (4 of 6)</vt:lpstr>
      <vt:lpstr>Common Lisp (5 of 6)</vt:lpstr>
      <vt:lpstr>Common Lisp (6 of 6)</vt:lpstr>
      <vt:lpstr>M L (1 of 2)</vt:lpstr>
      <vt:lpstr>M L (2 of 2)</vt:lpstr>
      <vt:lpstr>M L Specifics (1 of 9)</vt:lpstr>
      <vt:lpstr>M L Specifics (2 of 9)</vt:lpstr>
      <vt:lpstr>M L Specifics (3 of 9)</vt:lpstr>
      <vt:lpstr>M L Specifics (4 of 9)</vt:lpstr>
      <vt:lpstr>M L Specifics (5 of 9)</vt:lpstr>
      <vt:lpstr>M L Specifics (6 of 9)</vt:lpstr>
      <vt:lpstr>M L Specifics (7 of 9)</vt:lpstr>
      <vt:lpstr>M L Specifics (8 of 9)</vt:lpstr>
      <vt:lpstr>M L Specifics (9 of 9)</vt:lpstr>
      <vt:lpstr>Haskell</vt:lpstr>
      <vt:lpstr>Function Definitions with Different Parameter Ranges</vt:lpstr>
      <vt:lpstr>Haskell Lists (1 of 2)</vt:lpstr>
      <vt:lpstr>Haskell Lists (2 of 2)</vt:lpstr>
      <vt:lpstr>Quicksort</vt:lpstr>
      <vt:lpstr>Lazy Evaluation</vt:lpstr>
      <vt:lpstr>Member Revisited</vt:lpstr>
      <vt:lpstr>F   (1 of 7)</vt:lpstr>
      <vt:lpstr>F   (2 of 7)</vt:lpstr>
      <vt:lpstr>F   (3 of 7)</vt:lpstr>
      <vt:lpstr>F   (4 of 7)</vt:lpstr>
      <vt:lpstr>F   (5 of 7)</vt:lpstr>
      <vt:lpstr>F   (6 of 7)</vt:lpstr>
      <vt:lpstr>F   (7 of 7)</vt:lpstr>
      <vt:lpstr>Support for Functional Programming in Primarily Imperative Languages (1 of 3)</vt:lpstr>
      <vt:lpstr>Support for Functional Programming in Primarily Imperative Languages (2 of 3)</vt:lpstr>
      <vt:lpstr>Support for Functional Programming in Primarily Imperative Languages (3 of 3)</vt:lpstr>
      <vt:lpstr>Comparing Functional and Imperative Languages</vt:lpstr>
      <vt:lpstr>Summary (1 of 2)</vt:lpstr>
      <vt:lpstr>Summary (2 of 2) </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416</cp:revision>
  <dcterms:modified xsi:type="dcterms:W3CDTF">2018-03-15T07:38:43Z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