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5"/>
  </p:notesMasterIdLst>
  <p:handoutMasterIdLst>
    <p:handoutMasterId r:id="rId46"/>
  </p:handoutMasterIdLst>
  <p:sldIdLst>
    <p:sldId id="412" r:id="rId5"/>
    <p:sldId id="414" r:id="rId6"/>
    <p:sldId id="1251" r:id="rId7"/>
    <p:sldId id="1252" r:id="rId8"/>
    <p:sldId id="1253" r:id="rId9"/>
    <p:sldId id="1254" r:id="rId10"/>
    <p:sldId id="1255" r:id="rId11"/>
    <p:sldId id="1256" r:id="rId12"/>
    <p:sldId id="1257" r:id="rId13"/>
    <p:sldId id="1221" r:id="rId14"/>
    <p:sldId id="1286" r:id="rId15"/>
    <p:sldId id="1258" r:id="rId16"/>
    <p:sldId id="1259" r:id="rId17"/>
    <p:sldId id="1260" r:id="rId18"/>
    <p:sldId id="1261" r:id="rId19"/>
    <p:sldId id="1262" r:id="rId20"/>
    <p:sldId id="1263" r:id="rId21"/>
    <p:sldId id="1264" r:id="rId22"/>
    <p:sldId id="1265" r:id="rId23"/>
    <p:sldId id="1266" r:id="rId24"/>
    <p:sldId id="1267" r:id="rId25"/>
    <p:sldId id="1268" r:id="rId26"/>
    <p:sldId id="1269" r:id="rId27"/>
    <p:sldId id="1270" r:id="rId28"/>
    <p:sldId id="1271" r:id="rId29"/>
    <p:sldId id="1272" r:id="rId30"/>
    <p:sldId id="1273" r:id="rId31"/>
    <p:sldId id="1274" r:id="rId32"/>
    <p:sldId id="1275" r:id="rId33"/>
    <p:sldId id="1276" r:id="rId34"/>
    <p:sldId id="1277" r:id="rId35"/>
    <p:sldId id="1278" r:id="rId36"/>
    <p:sldId id="1279" r:id="rId37"/>
    <p:sldId id="1280" r:id="rId38"/>
    <p:sldId id="1281" r:id="rId39"/>
    <p:sldId id="1282" r:id="rId40"/>
    <p:sldId id="1283" r:id="rId41"/>
    <p:sldId id="1284" r:id="rId42"/>
    <p:sldId id="1285" r:id="rId43"/>
    <p:sldId id="298"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88"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6512" autoAdjust="0"/>
  </p:normalViewPr>
  <p:slideViewPr>
    <p:cSldViewPr snapToGrid="0" snapToObjects="1">
      <p:cViewPr varScale="1">
        <p:scale>
          <a:sx n="100" d="100"/>
          <a:sy n="100" d="100"/>
        </p:scale>
        <p:origin x="912" y="72"/>
      </p:cViewPr>
      <p:guideLst>
        <p:guide orient="horz" pos="20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E7D356D-BA17-4F7B-893A-A13D39828CAB}" type="slidenum">
              <a:rPr lang="en-US" altLang="en-US" sz="1200" smtClean="0"/>
              <a:pPr/>
              <a:t>10</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9620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6712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215049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99407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082481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151066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01590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14972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16231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97889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964123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26875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211012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96794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01606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07193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60879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589052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57742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621553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606117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82309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042714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29076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3942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47065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26128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00818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2353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609600"/>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362200"/>
            <a:ext cx="8229600" cy="762000"/>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3352800"/>
            <a:ext cx="8229600" cy="533400"/>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4038600"/>
            <a:ext cx="8229600" cy="609600"/>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4800600"/>
            <a:ext cx="8229600" cy="4572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5486400"/>
            <a:ext cx="8229600" cy="45720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7200" y="6084888"/>
            <a:ext cx="8232128" cy="322262"/>
          </a:xfrm>
        </p:spPr>
        <p:txBody>
          <a:bodyPr/>
          <a:lstStyle>
            <a:lvl1pPr>
              <a:defRPr/>
            </a:lvl1pPr>
          </a:lstStyle>
          <a:p>
            <a:pPr lvl="0"/>
            <a:r>
              <a:rPr lang="en-US" dirty="0" smtClean="0"/>
              <a:t>7</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79565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8" r:id="rId3"/>
    <p:sldLayoutId id="2147483670" r:id="rId4"/>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10.xml"/><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5.bin"/><Relationship Id="rId17" Type="http://schemas.openxmlformats.org/officeDocument/2006/relationships/image" Target="../media/image10.wmf"/><Relationship Id="rId25" Type="http://schemas.openxmlformats.org/officeDocument/2006/relationships/image" Target="../media/image14.wmf"/><Relationship Id="rId2" Type="http://schemas.openxmlformats.org/officeDocument/2006/relationships/slideLayout" Target="../slideLayouts/slideLayout1.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24" Type="http://schemas.openxmlformats.org/officeDocument/2006/relationships/oleObject" Target="../embeddings/oleObject11.bin"/><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10" Type="http://schemas.openxmlformats.org/officeDocument/2006/relationships/oleObject" Target="../embeddings/oleObject4.bin"/><Relationship Id="rId19"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0.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smtClean="0"/>
              <a:t>16</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Logic Programming Languages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altLang="en-US" dirty="0"/>
              <a:t>Logical Operators</a:t>
            </a:r>
            <a:endParaRPr lang="en-US" dirty="0"/>
          </a:p>
        </p:txBody>
      </p:sp>
      <p:graphicFrame>
        <p:nvGraphicFramePr>
          <p:cNvPr id="15400" name="Table 2"/>
          <p:cNvGraphicFramePr>
            <a:graphicFrameLocks noGrp="1"/>
          </p:cNvGraphicFramePr>
          <p:nvPr>
            <p:extLst>
              <p:ext uri="{D42A27DB-BD31-4B8C-83A1-F6EECF244321}">
                <p14:modId xmlns:p14="http://schemas.microsoft.com/office/powerpoint/2010/main" val="2338119955"/>
              </p:ext>
            </p:extLst>
          </p:nvPr>
        </p:nvGraphicFramePr>
        <p:xfrm>
          <a:off x="457200" y="1737346"/>
          <a:ext cx="7669696" cy="4181754"/>
        </p:xfrm>
        <a:graphic>
          <a:graphicData uri="http://schemas.openxmlformats.org/drawingml/2006/table">
            <a:tbl>
              <a:tblPr firstRow="1"/>
              <a:tblGrid>
                <a:gridCol w="1944757">
                  <a:extLst>
                    <a:ext uri="{9D8B030D-6E8A-4147-A177-3AD203B41FA5}">
                      <a16:colId xmlns:a16="http://schemas.microsoft.com/office/drawing/2014/main" val="20000"/>
                    </a:ext>
                  </a:extLst>
                </a:gridCol>
                <a:gridCol w="1331843">
                  <a:extLst>
                    <a:ext uri="{9D8B030D-6E8A-4147-A177-3AD203B41FA5}">
                      <a16:colId xmlns:a16="http://schemas.microsoft.com/office/drawing/2014/main" val="20001"/>
                    </a:ext>
                  </a:extLst>
                </a:gridCol>
                <a:gridCol w="1520687">
                  <a:extLst>
                    <a:ext uri="{9D8B030D-6E8A-4147-A177-3AD203B41FA5}">
                      <a16:colId xmlns:a16="http://schemas.microsoft.com/office/drawing/2014/main" val="20002"/>
                    </a:ext>
                  </a:extLst>
                </a:gridCol>
                <a:gridCol w="2872409">
                  <a:extLst>
                    <a:ext uri="{9D8B030D-6E8A-4147-A177-3AD203B41FA5}">
                      <a16:colId xmlns:a16="http://schemas.microsoft.com/office/drawing/2014/main" val="20003"/>
                    </a:ext>
                  </a:extLst>
                </a:gridCol>
              </a:tblGrid>
              <a:tr h="6304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Name</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Symbol</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Example</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Meaning</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28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negation</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sym typeface="Symbol" pitchFamily="18" charset="2"/>
                        </a:rPr>
                        <a:t>negation</a:t>
                      </a:r>
                      <a:endPar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endParaRP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sym typeface="Math1" pitchFamily="2" charset="2"/>
                        </a:rPr>
                        <a:t>Negation a</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not a</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04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conjunction</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rPr>
                        <a:t>conjunction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endParaRP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sym typeface="Math1" pitchFamily="2" charset="2"/>
                        </a:rPr>
                        <a:t>A conjunction b</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Lucida Sans Unicode" pitchFamily="34" charset="0"/>
                          <a:cs typeface="Lucida Sans Unicode" pitchFamily="34" charset="0"/>
                        </a:rPr>
                        <a:t>a and b</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304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disjunction</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rPr>
                        <a:t>disjunction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endParaRP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sym typeface="Math1" pitchFamily="2" charset="2"/>
                        </a:rPr>
                        <a:t>A disjunction b</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Lucida Sans Unicode" pitchFamily="34" charset="0"/>
                          <a:cs typeface="Lucida Sans Unicode" pitchFamily="34" charset="0"/>
                        </a:rPr>
                        <a:t>a or b</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653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equivalence</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rPr>
                        <a:t>equivalence</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sym typeface="Math1" pitchFamily="2" charset="2"/>
                        </a:rPr>
                        <a:t>A equivalence b</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a is equivalent to b</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833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implication</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rPr>
                        <a:t>implication</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sym typeface="Math1" pitchFamily="2" charset="2"/>
                        </a:rPr>
                        <a:t>A implies 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sym typeface="Math1" pitchFamily="2" charset="2"/>
                        </a:rPr>
                        <a:t>B implies a</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a implies 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b implies a</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 name="Object 3" descr="negation symbol"/>
          <p:cNvGraphicFramePr>
            <a:graphicFrameLocks noChangeAspect="1"/>
          </p:cNvGraphicFramePr>
          <p:nvPr>
            <p:extLst>
              <p:ext uri="{D42A27DB-BD31-4B8C-83A1-F6EECF244321}">
                <p14:modId xmlns:p14="http://schemas.microsoft.com/office/powerpoint/2010/main" val="2300886947"/>
              </p:ext>
            </p:extLst>
          </p:nvPr>
        </p:nvGraphicFramePr>
        <p:xfrm>
          <a:off x="2586815" y="2484242"/>
          <a:ext cx="314984" cy="202489"/>
        </p:xfrm>
        <a:graphic>
          <a:graphicData uri="http://schemas.openxmlformats.org/presentationml/2006/ole">
            <mc:AlternateContent xmlns:mc="http://schemas.openxmlformats.org/markup-compatibility/2006">
              <mc:Choice xmlns:v="urn:schemas-microsoft-com:vml" Requires="v">
                <p:oleObj spid="_x0000_s14512" name="Equation" r:id="rId4" imgW="177480" imgH="114120" progId="Equation.DSMT4">
                  <p:embed/>
                </p:oleObj>
              </mc:Choice>
              <mc:Fallback>
                <p:oleObj name="Equation" r:id="rId4" imgW="177480" imgH="114120" progId="Equation.DSMT4">
                  <p:embed/>
                  <p:pic>
                    <p:nvPicPr>
                      <p:cNvPr id="0" name=""/>
                      <p:cNvPicPr/>
                      <p:nvPr/>
                    </p:nvPicPr>
                    <p:blipFill>
                      <a:blip r:embed="rId5"/>
                      <a:stretch>
                        <a:fillRect/>
                      </a:stretch>
                    </p:blipFill>
                    <p:spPr>
                      <a:xfrm>
                        <a:off x="2586815" y="2484242"/>
                        <a:ext cx="314984" cy="202489"/>
                      </a:xfrm>
                      <a:prstGeom prst="rect">
                        <a:avLst/>
                      </a:prstGeom>
                    </p:spPr>
                  </p:pic>
                </p:oleObj>
              </mc:Fallback>
            </mc:AlternateContent>
          </a:graphicData>
        </a:graphic>
      </p:graphicFrame>
      <p:graphicFrame>
        <p:nvGraphicFramePr>
          <p:cNvPr id="13" name="Object 4" descr="negation symbol a"/>
          <p:cNvGraphicFramePr>
            <a:graphicFrameLocks noChangeAspect="1"/>
          </p:cNvGraphicFramePr>
          <p:nvPr>
            <p:extLst>
              <p:ext uri="{D42A27DB-BD31-4B8C-83A1-F6EECF244321}">
                <p14:modId xmlns:p14="http://schemas.microsoft.com/office/powerpoint/2010/main" val="2327175490"/>
              </p:ext>
            </p:extLst>
          </p:nvPr>
        </p:nvGraphicFramePr>
        <p:xfrm>
          <a:off x="3810000" y="2484242"/>
          <a:ext cx="609600" cy="293687"/>
        </p:xfrm>
        <a:graphic>
          <a:graphicData uri="http://schemas.openxmlformats.org/presentationml/2006/ole">
            <mc:AlternateContent xmlns:mc="http://schemas.openxmlformats.org/markup-compatibility/2006">
              <mc:Choice xmlns:v="urn:schemas-microsoft-com:vml" Requires="v">
                <p:oleObj spid="_x0000_s14513" name="Equation" r:id="rId6" imgW="342720" imgH="164880" progId="Equation.DSMT4">
                  <p:embed/>
                </p:oleObj>
              </mc:Choice>
              <mc:Fallback>
                <p:oleObj name="Equation" r:id="rId6" imgW="342720" imgH="164880" progId="Equation.DSMT4">
                  <p:embed/>
                  <p:pic>
                    <p:nvPicPr>
                      <p:cNvPr id="3" name="Object 2"/>
                      <p:cNvPicPr/>
                      <p:nvPr/>
                    </p:nvPicPr>
                    <p:blipFill>
                      <a:blip r:embed="rId7"/>
                      <a:stretch>
                        <a:fillRect/>
                      </a:stretch>
                    </p:blipFill>
                    <p:spPr>
                      <a:xfrm>
                        <a:off x="3810000" y="2484242"/>
                        <a:ext cx="609600" cy="293687"/>
                      </a:xfrm>
                      <a:prstGeom prst="rect">
                        <a:avLst/>
                      </a:prstGeom>
                    </p:spPr>
                  </p:pic>
                </p:oleObj>
              </mc:Fallback>
            </mc:AlternateContent>
          </a:graphicData>
        </a:graphic>
      </p:graphicFrame>
      <p:graphicFrame>
        <p:nvGraphicFramePr>
          <p:cNvPr id="5" name="Object 5" descr="conjunction symbol"/>
          <p:cNvGraphicFramePr>
            <a:graphicFrameLocks noChangeAspect="1"/>
          </p:cNvGraphicFramePr>
          <p:nvPr>
            <p:extLst>
              <p:ext uri="{D42A27DB-BD31-4B8C-83A1-F6EECF244321}">
                <p14:modId xmlns:p14="http://schemas.microsoft.com/office/powerpoint/2010/main" val="1961665316"/>
              </p:ext>
            </p:extLst>
          </p:nvPr>
        </p:nvGraphicFramePr>
        <p:xfrm>
          <a:off x="2590905" y="3136964"/>
          <a:ext cx="306803" cy="245441"/>
        </p:xfrm>
        <a:graphic>
          <a:graphicData uri="http://schemas.openxmlformats.org/presentationml/2006/ole">
            <mc:AlternateContent xmlns:mc="http://schemas.openxmlformats.org/markup-compatibility/2006">
              <mc:Choice xmlns:v="urn:schemas-microsoft-com:vml" Requires="v">
                <p:oleObj spid="_x0000_s14514" name="Equation" r:id="rId8" imgW="190440" imgH="152280" progId="Equation.DSMT4">
                  <p:embed/>
                </p:oleObj>
              </mc:Choice>
              <mc:Fallback>
                <p:oleObj name="Equation" r:id="rId8" imgW="190440" imgH="152280" progId="Equation.DSMT4">
                  <p:embed/>
                  <p:pic>
                    <p:nvPicPr>
                      <p:cNvPr id="0" name=""/>
                      <p:cNvPicPr/>
                      <p:nvPr/>
                    </p:nvPicPr>
                    <p:blipFill>
                      <a:blip r:embed="rId9"/>
                      <a:stretch>
                        <a:fillRect/>
                      </a:stretch>
                    </p:blipFill>
                    <p:spPr>
                      <a:xfrm>
                        <a:off x="2590905" y="3136964"/>
                        <a:ext cx="306803" cy="245441"/>
                      </a:xfrm>
                      <a:prstGeom prst="rect">
                        <a:avLst/>
                      </a:prstGeom>
                    </p:spPr>
                  </p:pic>
                </p:oleObj>
              </mc:Fallback>
            </mc:AlternateContent>
          </a:graphicData>
        </a:graphic>
      </p:graphicFrame>
      <p:graphicFrame>
        <p:nvGraphicFramePr>
          <p:cNvPr id="14" name="Object 6" descr="a conjunction symbol b"/>
          <p:cNvGraphicFramePr>
            <a:graphicFrameLocks noChangeAspect="1"/>
          </p:cNvGraphicFramePr>
          <p:nvPr>
            <p:extLst>
              <p:ext uri="{D42A27DB-BD31-4B8C-83A1-F6EECF244321}">
                <p14:modId xmlns:p14="http://schemas.microsoft.com/office/powerpoint/2010/main" val="740582738"/>
              </p:ext>
            </p:extLst>
          </p:nvPr>
        </p:nvGraphicFramePr>
        <p:xfrm>
          <a:off x="3810000" y="3036330"/>
          <a:ext cx="755650" cy="346075"/>
        </p:xfrm>
        <a:graphic>
          <a:graphicData uri="http://schemas.openxmlformats.org/presentationml/2006/ole">
            <mc:AlternateContent xmlns:mc="http://schemas.openxmlformats.org/markup-compatibility/2006">
              <mc:Choice xmlns:v="urn:schemas-microsoft-com:vml" Requires="v">
                <p:oleObj spid="_x0000_s14515" name="Equation" r:id="rId10" imgW="469800" imgH="215640" progId="Equation.DSMT4">
                  <p:embed/>
                </p:oleObj>
              </mc:Choice>
              <mc:Fallback>
                <p:oleObj name="Equation" r:id="rId10" imgW="469800" imgH="215640" progId="Equation.DSMT4">
                  <p:embed/>
                  <p:pic>
                    <p:nvPicPr>
                      <p:cNvPr id="5" name="Object 4"/>
                      <p:cNvPicPr/>
                      <p:nvPr/>
                    </p:nvPicPr>
                    <p:blipFill>
                      <a:blip r:embed="rId11"/>
                      <a:stretch>
                        <a:fillRect/>
                      </a:stretch>
                    </p:blipFill>
                    <p:spPr>
                      <a:xfrm>
                        <a:off x="3810000" y="3036330"/>
                        <a:ext cx="755650" cy="346075"/>
                      </a:xfrm>
                      <a:prstGeom prst="rect">
                        <a:avLst/>
                      </a:prstGeom>
                    </p:spPr>
                  </p:pic>
                </p:oleObj>
              </mc:Fallback>
            </mc:AlternateContent>
          </a:graphicData>
        </a:graphic>
      </p:graphicFrame>
      <p:graphicFrame>
        <p:nvGraphicFramePr>
          <p:cNvPr id="4" name="Object 7" descr="disjunction symbol"/>
          <p:cNvGraphicFramePr>
            <a:graphicFrameLocks noChangeAspect="1"/>
          </p:cNvGraphicFramePr>
          <p:nvPr>
            <p:extLst>
              <p:ext uri="{D42A27DB-BD31-4B8C-83A1-F6EECF244321}">
                <p14:modId xmlns:p14="http://schemas.microsoft.com/office/powerpoint/2010/main" val="4241018600"/>
              </p:ext>
            </p:extLst>
          </p:nvPr>
        </p:nvGraphicFramePr>
        <p:xfrm>
          <a:off x="2594996" y="3832639"/>
          <a:ext cx="306803" cy="245441"/>
        </p:xfrm>
        <a:graphic>
          <a:graphicData uri="http://schemas.openxmlformats.org/presentationml/2006/ole">
            <mc:AlternateContent xmlns:mc="http://schemas.openxmlformats.org/markup-compatibility/2006">
              <mc:Choice xmlns:v="urn:schemas-microsoft-com:vml" Requires="v">
                <p:oleObj spid="_x0000_s14516" name="Equation" r:id="rId12" imgW="190440" imgH="152280" progId="Equation.DSMT4">
                  <p:embed/>
                </p:oleObj>
              </mc:Choice>
              <mc:Fallback>
                <p:oleObj name="Equation" r:id="rId12" imgW="190440" imgH="152280" progId="Equation.DSMT4">
                  <p:embed/>
                  <p:pic>
                    <p:nvPicPr>
                      <p:cNvPr id="0" name=""/>
                      <p:cNvPicPr/>
                      <p:nvPr/>
                    </p:nvPicPr>
                    <p:blipFill>
                      <a:blip r:embed="rId13"/>
                      <a:stretch>
                        <a:fillRect/>
                      </a:stretch>
                    </p:blipFill>
                    <p:spPr>
                      <a:xfrm>
                        <a:off x="2594996" y="3832639"/>
                        <a:ext cx="306803" cy="245441"/>
                      </a:xfrm>
                      <a:prstGeom prst="rect">
                        <a:avLst/>
                      </a:prstGeom>
                    </p:spPr>
                  </p:pic>
                </p:oleObj>
              </mc:Fallback>
            </mc:AlternateContent>
          </a:graphicData>
        </a:graphic>
      </p:graphicFrame>
      <p:graphicFrame>
        <p:nvGraphicFramePr>
          <p:cNvPr id="15" name="Object 8" descr="a disjunction symbol b"/>
          <p:cNvGraphicFramePr>
            <a:graphicFrameLocks noChangeAspect="1"/>
          </p:cNvGraphicFramePr>
          <p:nvPr>
            <p:extLst>
              <p:ext uri="{D42A27DB-BD31-4B8C-83A1-F6EECF244321}">
                <p14:modId xmlns:p14="http://schemas.microsoft.com/office/powerpoint/2010/main" val="122720608"/>
              </p:ext>
            </p:extLst>
          </p:nvPr>
        </p:nvGraphicFramePr>
        <p:xfrm>
          <a:off x="3810000" y="3654392"/>
          <a:ext cx="755650" cy="347662"/>
        </p:xfrm>
        <a:graphic>
          <a:graphicData uri="http://schemas.openxmlformats.org/presentationml/2006/ole">
            <mc:AlternateContent xmlns:mc="http://schemas.openxmlformats.org/markup-compatibility/2006">
              <mc:Choice xmlns:v="urn:schemas-microsoft-com:vml" Requires="v">
                <p:oleObj spid="_x0000_s14517" name="Equation" r:id="rId14" imgW="469800" imgH="215640" progId="Equation.DSMT4">
                  <p:embed/>
                </p:oleObj>
              </mc:Choice>
              <mc:Fallback>
                <p:oleObj name="Equation" r:id="rId14" imgW="469800" imgH="215640" progId="Equation.DSMT4">
                  <p:embed/>
                  <p:pic>
                    <p:nvPicPr>
                      <p:cNvPr id="4" name="Object 3"/>
                      <p:cNvPicPr/>
                      <p:nvPr/>
                    </p:nvPicPr>
                    <p:blipFill>
                      <a:blip r:embed="rId15"/>
                      <a:stretch>
                        <a:fillRect/>
                      </a:stretch>
                    </p:blipFill>
                    <p:spPr>
                      <a:xfrm>
                        <a:off x="3810000" y="3654392"/>
                        <a:ext cx="755650" cy="347662"/>
                      </a:xfrm>
                      <a:prstGeom prst="rect">
                        <a:avLst/>
                      </a:prstGeom>
                    </p:spPr>
                  </p:pic>
                </p:oleObj>
              </mc:Fallback>
            </mc:AlternateContent>
          </a:graphicData>
        </a:graphic>
      </p:graphicFrame>
      <p:graphicFrame>
        <p:nvGraphicFramePr>
          <p:cNvPr id="6" name="Object 9" descr="equivalence symbol"/>
          <p:cNvGraphicFramePr>
            <a:graphicFrameLocks noChangeAspect="1"/>
          </p:cNvGraphicFramePr>
          <p:nvPr>
            <p:extLst>
              <p:ext uri="{D42A27DB-BD31-4B8C-83A1-F6EECF244321}">
                <p14:modId xmlns:p14="http://schemas.microsoft.com/office/powerpoint/2010/main" val="2184252718"/>
              </p:ext>
            </p:extLst>
          </p:nvPr>
        </p:nvGraphicFramePr>
        <p:xfrm>
          <a:off x="2582724" y="4517063"/>
          <a:ext cx="269985" cy="247488"/>
        </p:xfrm>
        <a:graphic>
          <a:graphicData uri="http://schemas.openxmlformats.org/presentationml/2006/ole">
            <mc:AlternateContent xmlns:mc="http://schemas.openxmlformats.org/markup-compatibility/2006">
              <mc:Choice xmlns:v="urn:schemas-microsoft-com:vml" Requires="v">
                <p:oleObj spid="_x0000_s14518" name="Equation" r:id="rId16" imgW="152280" imgH="139680" progId="Equation.DSMT4">
                  <p:embed/>
                </p:oleObj>
              </mc:Choice>
              <mc:Fallback>
                <p:oleObj name="Equation" r:id="rId16" imgW="152280" imgH="139680" progId="Equation.DSMT4">
                  <p:embed/>
                  <p:pic>
                    <p:nvPicPr>
                      <p:cNvPr id="0" name=""/>
                      <p:cNvPicPr/>
                      <p:nvPr/>
                    </p:nvPicPr>
                    <p:blipFill>
                      <a:blip r:embed="rId17"/>
                      <a:stretch>
                        <a:fillRect/>
                      </a:stretch>
                    </p:blipFill>
                    <p:spPr>
                      <a:xfrm>
                        <a:off x="2582724" y="4517063"/>
                        <a:ext cx="269985" cy="247488"/>
                      </a:xfrm>
                      <a:prstGeom prst="rect">
                        <a:avLst/>
                      </a:prstGeom>
                    </p:spPr>
                  </p:pic>
                </p:oleObj>
              </mc:Fallback>
            </mc:AlternateContent>
          </a:graphicData>
        </a:graphic>
      </p:graphicFrame>
      <p:graphicFrame>
        <p:nvGraphicFramePr>
          <p:cNvPr id="16" name="Object 10" descr="a equivalence symbol b"/>
          <p:cNvGraphicFramePr>
            <a:graphicFrameLocks noChangeAspect="1"/>
          </p:cNvGraphicFramePr>
          <p:nvPr>
            <p:extLst>
              <p:ext uri="{D42A27DB-BD31-4B8C-83A1-F6EECF244321}">
                <p14:modId xmlns:p14="http://schemas.microsoft.com/office/powerpoint/2010/main" val="3756157061"/>
              </p:ext>
            </p:extLst>
          </p:nvPr>
        </p:nvGraphicFramePr>
        <p:xfrm>
          <a:off x="3810000" y="4284918"/>
          <a:ext cx="787400" cy="382588"/>
        </p:xfrm>
        <a:graphic>
          <a:graphicData uri="http://schemas.openxmlformats.org/presentationml/2006/ole">
            <mc:AlternateContent xmlns:mc="http://schemas.openxmlformats.org/markup-compatibility/2006">
              <mc:Choice xmlns:v="urn:schemas-microsoft-com:vml" Requires="v">
                <p:oleObj spid="_x0000_s14519" name="Equation" r:id="rId18" imgW="444240" imgH="215640" progId="Equation.DSMT4">
                  <p:embed/>
                </p:oleObj>
              </mc:Choice>
              <mc:Fallback>
                <p:oleObj name="Equation" r:id="rId18" imgW="444240" imgH="215640" progId="Equation.DSMT4">
                  <p:embed/>
                  <p:pic>
                    <p:nvPicPr>
                      <p:cNvPr id="6" name="Object 5"/>
                      <p:cNvPicPr/>
                      <p:nvPr/>
                    </p:nvPicPr>
                    <p:blipFill>
                      <a:blip r:embed="rId19"/>
                      <a:stretch>
                        <a:fillRect/>
                      </a:stretch>
                    </p:blipFill>
                    <p:spPr>
                      <a:xfrm>
                        <a:off x="3810000" y="4284918"/>
                        <a:ext cx="787400" cy="382588"/>
                      </a:xfrm>
                      <a:prstGeom prst="rect">
                        <a:avLst/>
                      </a:prstGeom>
                    </p:spPr>
                  </p:pic>
                </p:oleObj>
              </mc:Fallback>
            </mc:AlternateContent>
          </a:graphicData>
        </a:graphic>
      </p:graphicFrame>
      <p:graphicFrame>
        <p:nvGraphicFramePr>
          <p:cNvPr id="7" name="Object 11" descr="left implication symbol"/>
          <p:cNvGraphicFramePr>
            <a:graphicFrameLocks noChangeAspect="1"/>
          </p:cNvGraphicFramePr>
          <p:nvPr>
            <p:extLst>
              <p:ext uri="{D42A27DB-BD31-4B8C-83A1-F6EECF244321}">
                <p14:modId xmlns:p14="http://schemas.microsoft.com/office/powerpoint/2010/main" val="2304693997"/>
              </p:ext>
            </p:extLst>
          </p:nvPr>
        </p:nvGraphicFramePr>
        <p:xfrm>
          <a:off x="2594996" y="5138385"/>
          <a:ext cx="306803" cy="245441"/>
        </p:xfrm>
        <a:graphic>
          <a:graphicData uri="http://schemas.openxmlformats.org/presentationml/2006/ole">
            <mc:AlternateContent xmlns:mc="http://schemas.openxmlformats.org/markup-compatibility/2006">
              <mc:Choice xmlns:v="urn:schemas-microsoft-com:vml" Requires="v">
                <p:oleObj spid="_x0000_s14520" name="Equation" r:id="rId20" imgW="190440" imgH="152280" progId="Equation.DSMT4">
                  <p:embed/>
                </p:oleObj>
              </mc:Choice>
              <mc:Fallback>
                <p:oleObj name="Equation" r:id="rId20" imgW="190440" imgH="152280" progId="Equation.DSMT4">
                  <p:embed/>
                  <p:pic>
                    <p:nvPicPr>
                      <p:cNvPr id="0" name=""/>
                      <p:cNvPicPr/>
                      <p:nvPr/>
                    </p:nvPicPr>
                    <p:blipFill>
                      <a:blip r:embed="rId21"/>
                      <a:stretch>
                        <a:fillRect/>
                      </a:stretch>
                    </p:blipFill>
                    <p:spPr>
                      <a:xfrm>
                        <a:off x="2594996" y="5138385"/>
                        <a:ext cx="306803" cy="245441"/>
                      </a:xfrm>
                      <a:prstGeom prst="rect">
                        <a:avLst/>
                      </a:prstGeom>
                    </p:spPr>
                  </p:pic>
                </p:oleObj>
              </mc:Fallback>
            </mc:AlternateContent>
          </a:graphicData>
        </a:graphic>
      </p:graphicFrame>
      <p:graphicFrame>
        <p:nvGraphicFramePr>
          <p:cNvPr id="8" name="Object 12" descr="right implication symbol"/>
          <p:cNvGraphicFramePr>
            <a:graphicFrameLocks noChangeAspect="1"/>
          </p:cNvGraphicFramePr>
          <p:nvPr>
            <p:extLst>
              <p:ext uri="{D42A27DB-BD31-4B8C-83A1-F6EECF244321}">
                <p14:modId xmlns:p14="http://schemas.microsoft.com/office/powerpoint/2010/main" val="4205394294"/>
              </p:ext>
            </p:extLst>
          </p:nvPr>
        </p:nvGraphicFramePr>
        <p:xfrm>
          <a:off x="2604935" y="5588044"/>
          <a:ext cx="306803" cy="245441"/>
        </p:xfrm>
        <a:graphic>
          <a:graphicData uri="http://schemas.openxmlformats.org/presentationml/2006/ole">
            <mc:AlternateContent xmlns:mc="http://schemas.openxmlformats.org/markup-compatibility/2006">
              <mc:Choice xmlns:v="urn:schemas-microsoft-com:vml" Requires="v">
                <p:oleObj spid="_x0000_s14521" name="Equation" r:id="rId22" imgW="190440" imgH="152280" progId="Equation.DSMT4">
                  <p:embed/>
                </p:oleObj>
              </mc:Choice>
              <mc:Fallback>
                <p:oleObj name="Equation" r:id="rId22" imgW="190440" imgH="152280" progId="Equation.DSMT4">
                  <p:embed/>
                  <p:pic>
                    <p:nvPicPr>
                      <p:cNvPr id="0" name=""/>
                      <p:cNvPicPr/>
                      <p:nvPr/>
                    </p:nvPicPr>
                    <p:blipFill>
                      <a:blip r:embed="rId23"/>
                      <a:stretch>
                        <a:fillRect/>
                      </a:stretch>
                    </p:blipFill>
                    <p:spPr>
                      <a:xfrm>
                        <a:off x="2604935" y="5588044"/>
                        <a:ext cx="306803" cy="245441"/>
                      </a:xfrm>
                      <a:prstGeom prst="rect">
                        <a:avLst/>
                      </a:prstGeom>
                    </p:spPr>
                  </p:pic>
                </p:oleObj>
              </mc:Fallback>
            </mc:AlternateContent>
          </a:graphicData>
        </a:graphic>
      </p:graphicFrame>
      <p:graphicFrame>
        <p:nvGraphicFramePr>
          <p:cNvPr id="17" name="Object 13" descr="a left implication symbol b"/>
          <p:cNvGraphicFramePr>
            <a:graphicFrameLocks noChangeAspect="1"/>
          </p:cNvGraphicFramePr>
          <p:nvPr>
            <p:extLst>
              <p:ext uri="{D42A27DB-BD31-4B8C-83A1-F6EECF244321}">
                <p14:modId xmlns:p14="http://schemas.microsoft.com/office/powerpoint/2010/main" val="3155589503"/>
              </p:ext>
            </p:extLst>
          </p:nvPr>
        </p:nvGraphicFramePr>
        <p:xfrm>
          <a:off x="3815556" y="5064745"/>
          <a:ext cx="776287" cy="349250"/>
        </p:xfrm>
        <a:graphic>
          <a:graphicData uri="http://schemas.openxmlformats.org/presentationml/2006/ole">
            <mc:AlternateContent xmlns:mc="http://schemas.openxmlformats.org/markup-compatibility/2006">
              <mc:Choice xmlns:v="urn:schemas-microsoft-com:vml" Requires="v">
                <p:oleObj spid="_x0000_s14522" name="Equation" r:id="rId24" imgW="482400" imgH="215640" progId="Equation.DSMT4">
                  <p:embed/>
                </p:oleObj>
              </mc:Choice>
              <mc:Fallback>
                <p:oleObj name="Equation" r:id="rId24" imgW="482400" imgH="215640" progId="Equation.DSMT4">
                  <p:embed/>
                  <p:pic>
                    <p:nvPicPr>
                      <p:cNvPr id="7" name="Object 6"/>
                      <p:cNvPicPr/>
                      <p:nvPr/>
                    </p:nvPicPr>
                    <p:blipFill>
                      <a:blip r:embed="rId25"/>
                      <a:stretch>
                        <a:fillRect/>
                      </a:stretch>
                    </p:blipFill>
                    <p:spPr>
                      <a:xfrm>
                        <a:off x="3815556" y="5064745"/>
                        <a:ext cx="776287" cy="349250"/>
                      </a:xfrm>
                      <a:prstGeom prst="rect">
                        <a:avLst/>
                      </a:prstGeom>
                    </p:spPr>
                  </p:pic>
                </p:oleObj>
              </mc:Fallback>
            </mc:AlternateContent>
          </a:graphicData>
        </a:graphic>
      </p:graphicFrame>
      <p:graphicFrame>
        <p:nvGraphicFramePr>
          <p:cNvPr id="18" name="Object 14" descr="a right implication symbol b"/>
          <p:cNvGraphicFramePr>
            <a:graphicFrameLocks noChangeAspect="1"/>
          </p:cNvGraphicFramePr>
          <p:nvPr>
            <p:extLst>
              <p:ext uri="{D42A27DB-BD31-4B8C-83A1-F6EECF244321}">
                <p14:modId xmlns:p14="http://schemas.microsoft.com/office/powerpoint/2010/main" val="3372421304"/>
              </p:ext>
            </p:extLst>
          </p:nvPr>
        </p:nvGraphicFramePr>
        <p:xfrm>
          <a:off x="3815555" y="5517182"/>
          <a:ext cx="776287" cy="346075"/>
        </p:xfrm>
        <a:graphic>
          <a:graphicData uri="http://schemas.openxmlformats.org/presentationml/2006/ole">
            <mc:AlternateContent xmlns:mc="http://schemas.openxmlformats.org/markup-compatibility/2006">
              <mc:Choice xmlns:v="urn:schemas-microsoft-com:vml" Requires="v">
                <p:oleObj spid="_x0000_s14523" name="Equation" r:id="rId26" imgW="482400" imgH="215640" progId="Equation.DSMT4">
                  <p:embed/>
                </p:oleObj>
              </mc:Choice>
              <mc:Fallback>
                <p:oleObj name="Equation" r:id="rId26" imgW="482400" imgH="215640" progId="Equation.DSMT4">
                  <p:embed/>
                  <p:pic>
                    <p:nvPicPr>
                      <p:cNvPr id="8" name="Object 7"/>
                      <p:cNvPicPr/>
                      <p:nvPr/>
                    </p:nvPicPr>
                    <p:blipFill>
                      <a:blip r:embed="rId27"/>
                      <a:stretch>
                        <a:fillRect/>
                      </a:stretch>
                    </p:blipFill>
                    <p:spPr>
                      <a:xfrm>
                        <a:off x="3815555" y="5517182"/>
                        <a:ext cx="776287" cy="346075"/>
                      </a:xfrm>
                      <a:prstGeom prst="rect">
                        <a:avLst/>
                      </a:prstGeom>
                    </p:spPr>
                  </p:pic>
                </p:oleObj>
              </mc:Fallback>
            </mc:AlternateContent>
          </a:graphicData>
        </a:graphic>
      </p:graphicFrame>
    </p:spTree>
    <p:extLst>
      <p:ext uri="{BB962C8B-B14F-4D97-AF65-F5344CB8AC3E}">
        <p14:creationId xmlns:p14="http://schemas.microsoft.com/office/powerpoint/2010/main" val="2904516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Quantifiers</a:t>
            </a:r>
            <a:endParaRPr lang="en-US" dirty="0"/>
          </a:p>
        </p:txBody>
      </p:sp>
      <p:graphicFrame>
        <p:nvGraphicFramePr>
          <p:cNvPr id="9" name="Table 2"/>
          <p:cNvGraphicFramePr>
            <a:graphicFrameLocks noGrp="1"/>
          </p:cNvGraphicFramePr>
          <p:nvPr>
            <p:extLst>
              <p:ext uri="{D42A27DB-BD31-4B8C-83A1-F6EECF244321}">
                <p14:modId xmlns:p14="http://schemas.microsoft.com/office/powerpoint/2010/main" val="1480228018"/>
              </p:ext>
            </p:extLst>
          </p:nvPr>
        </p:nvGraphicFramePr>
        <p:xfrm>
          <a:off x="457200" y="2025042"/>
          <a:ext cx="7550425" cy="2176486"/>
        </p:xfrm>
        <a:graphic>
          <a:graphicData uri="http://schemas.openxmlformats.org/drawingml/2006/table">
            <a:tbl>
              <a:tblPr firstRow="1"/>
              <a:tblGrid>
                <a:gridCol w="1881740">
                  <a:extLst>
                    <a:ext uri="{9D8B030D-6E8A-4147-A177-3AD203B41FA5}">
                      <a16:colId xmlns:a16="http://schemas.microsoft.com/office/drawing/2014/main" val="20000"/>
                    </a:ext>
                  </a:extLst>
                </a:gridCol>
                <a:gridCol w="1563825">
                  <a:extLst>
                    <a:ext uri="{9D8B030D-6E8A-4147-A177-3AD203B41FA5}">
                      <a16:colId xmlns:a16="http://schemas.microsoft.com/office/drawing/2014/main" val="20001"/>
                    </a:ext>
                  </a:extLst>
                </a:gridCol>
                <a:gridCol w="4104860">
                  <a:extLst>
                    <a:ext uri="{9D8B030D-6E8A-4147-A177-3AD203B41FA5}">
                      <a16:colId xmlns:a16="http://schemas.microsoft.com/office/drawing/2014/main" val="20002"/>
                    </a:ext>
                  </a:extLst>
                </a:gridCol>
              </a:tblGrid>
              <a:tr h="677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Name</a:t>
                      </a:r>
                    </a:p>
                  </a:txBody>
                  <a:tcPr marT="45701" marB="4570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Example</a:t>
                      </a:r>
                    </a:p>
                  </a:txBody>
                  <a:tcPr marT="45701" marB="4570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Lucida Sans Unicode" pitchFamily="34" charset="0"/>
                          <a:cs typeface="Lucida Sans Unicode" pitchFamily="34" charset="0"/>
                        </a:rPr>
                        <a:t>Meaning</a:t>
                      </a:r>
                    </a:p>
                  </a:txBody>
                  <a:tcPr marT="45701" marB="4570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759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universal</a:t>
                      </a:r>
                    </a:p>
                  </a:txBody>
                  <a:tcPr marT="45701" marB="4570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Arial Unicode MS" pitchFamily="34" charset="-128"/>
                          <a:cs typeface="Arial Unicode MS" pitchFamily="34" charset="-128"/>
                        </a:rPr>
                        <a:t>For all x . p</a:t>
                      </a:r>
                      <a:endParaRPr kumimoji="0" lang="en-US" sz="1000" b="0" i="0" u="none" strike="noStrike" cap="none" normalizeH="0" baseline="0" dirty="0" smtClean="0">
                        <a:ln>
                          <a:noFill/>
                        </a:ln>
                        <a:solidFill>
                          <a:schemeClr val="bg1"/>
                        </a:solidFill>
                        <a:effectLst/>
                        <a:latin typeface="+mn-lt"/>
                        <a:ea typeface="Lucida Sans Unicode" pitchFamily="34" charset="0"/>
                        <a:cs typeface="Lucida Sans Unicode" pitchFamily="34" charset="0"/>
                      </a:endParaRPr>
                    </a:p>
                  </a:txBody>
                  <a:tcPr marT="45701" marB="4570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For all X, P is true</a:t>
                      </a:r>
                    </a:p>
                  </a:txBody>
                  <a:tcPr marT="45701" marB="4570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22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existential</a:t>
                      </a:r>
                    </a:p>
                  </a:txBody>
                  <a:tcPr marT="45701" marB="4570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mn-lt"/>
                          <a:ea typeface="Arial Unicode MS" pitchFamily="34" charset="-128"/>
                          <a:cs typeface="Arial Unicode MS" pitchFamily="34" charset="-128"/>
                          <a:sym typeface="Symbol" pitchFamily="18" charset="2"/>
                        </a:rPr>
                        <a:t>There exists x . p</a:t>
                      </a:r>
                      <a:endParaRPr kumimoji="0" lang="en-US" sz="1000" b="0" i="0" u="none" strike="noStrike" cap="none" normalizeH="0" baseline="0" dirty="0" smtClean="0">
                        <a:ln>
                          <a:noFill/>
                        </a:ln>
                        <a:solidFill>
                          <a:schemeClr val="bg1"/>
                        </a:solidFill>
                        <a:effectLst/>
                        <a:latin typeface="+mn-lt"/>
                        <a:ea typeface="Arial Unicode MS" pitchFamily="34" charset="-128"/>
                        <a:cs typeface="Arial Unicode MS" pitchFamily="34" charset="-128"/>
                      </a:endParaRPr>
                    </a:p>
                  </a:txBody>
                  <a:tcPr marT="45701" marB="4570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Lucida Sans Unicode" pitchFamily="34" charset="0"/>
                          <a:cs typeface="Lucida Sans Unicode" pitchFamily="34" charset="0"/>
                        </a:rPr>
                        <a:t>There exists a value of X such that P is true</a:t>
                      </a:r>
                    </a:p>
                  </a:txBody>
                  <a:tcPr marT="45701" marB="4570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Object 3" descr="universal symbol x period P"/>
          <p:cNvGraphicFramePr>
            <a:graphicFrameLocks noChangeAspect="1"/>
          </p:cNvGraphicFramePr>
          <p:nvPr>
            <p:extLst>
              <p:ext uri="{D42A27DB-BD31-4B8C-83A1-F6EECF244321}">
                <p14:modId xmlns:p14="http://schemas.microsoft.com/office/powerpoint/2010/main" val="2086730191"/>
              </p:ext>
            </p:extLst>
          </p:nvPr>
        </p:nvGraphicFramePr>
        <p:xfrm>
          <a:off x="2466054" y="2790948"/>
          <a:ext cx="795338" cy="328613"/>
        </p:xfrm>
        <a:graphic>
          <a:graphicData uri="http://schemas.openxmlformats.org/presentationml/2006/ole">
            <mc:AlternateContent xmlns:mc="http://schemas.openxmlformats.org/markup-compatibility/2006">
              <mc:Choice xmlns:v="urn:schemas-microsoft-com:vml" Requires="v">
                <p:oleObj spid="_x0000_s16402" name="Equation" r:id="rId3" imgW="495000" imgH="203040" progId="Equation.DSMT4">
                  <p:embed/>
                </p:oleObj>
              </mc:Choice>
              <mc:Fallback>
                <p:oleObj name="Equation" r:id="rId3" imgW="495000" imgH="203040" progId="Equation.DSMT4">
                  <p:embed/>
                  <p:pic>
                    <p:nvPicPr>
                      <p:cNvPr id="0" name=""/>
                      <p:cNvPicPr/>
                      <p:nvPr/>
                    </p:nvPicPr>
                    <p:blipFill>
                      <a:blip r:embed="rId4"/>
                      <a:stretch>
                        <a:fillRect/>
                      </a:stretch>
                    </p:blipFill>
                    <p:spPr>
                      <a:xfrm>
                        <a:off x="2466054" y="2790948"/>
                        <a:ext cx="795338" cy="328613"/>
                      </a:xfrm>
                      <a:prstGeom prst="rect">
                        <a:avLst/>
                      </a:prstGeom>
                    </p:spPr>
                  </p:pic>
                </p:oleObj>
              </mc:Fallback>
            </mc:AlternateContent>
          </a:graphicData>
        </a:graphic>
      </p:graphicFrame>
      <p:graphicFrame>
        <p:nvGraphicFramePr>
          <p:cNvPr id="11" name="Object 4" descr="existential symbol X period P"/>
          <p:cNvGraphicFramePr>
            <a:graphicFrameLocks noChangeAspect="1"/>
          </p:cNvGraphicFramePr>
          <p:nvPr>
            <p:extLst>
              <p:ext uri="{D42A27DB-BD31-4B8C-83A1-F6EECF244321}">
                <p14:modId xmlns:p14="http://schemas.microsoft.com/office/powerpoint/2010/main" val="2984351927"/>
              </p:ext>
            </p:extLst>
          </p:nvPr>
        </p:nvGraphicFramePr>
        <p:xfrm>
          <a:off x="2492628" y="3459820"/>
          <a:ext cx="758825" cy="327025"/>
        </p:xfrm>
        <a:graphic>
          <a:graphicData uri="http://schemas.openxmlformats.org/presentationml/2006/ole">
            <mc:AlternateContent xmlns:mc="http://schemas.openxmlformats.org/markup-compatibility/2006">
              <mc:Choice xmlns:v="urn:schemas-microsoft-com:vml" Requires="v">
                <p:oleObj spid="_x0000_s16403" name="Equation" r:id="rId5" imgW="469800" imgH="203040" progId="Equation.DSMT4">
                  <p:embed/>
                </p:oleObj>
              </mc:Choice>
              <mc:Fallback>
                <p:oleObj name="Equation" r:id="rId5" imgW="469800" imgH="203040" progId="Equation.DSMT4">
                  <p:embed/>
                  <p:pic>
                    <p:nvPicPr>
                      <p:cNvPr id="0" name=""/>
                      <p:cNvPicPr/>
                      <p:nvPr/>
                    </p:nvPicPr>
                    <p:blipFill>
                      <a:blip r:embed="rId6"/>
                      <a:stretch>
                        <a:fillRect/>
                      </a:stretch>
                    </p:blipFill>
                    <p:spPr>
                      <a:xfrm>
                        <a:off x="2492628" y="3459820"/>
                        <a:ext cx="758825" cy="327025"/>
                      </a:xfrm>
                      <a:prstGeom prst="rect">
                        <a:avLst/>
                      </a:prstGeom>
                    </p:spPr>
                  </p:pic>
                </p:oleObj>
              </mc:Fallback>
            </mc:AlternateContent>
          </a:graphicData>
        </a:graphic>
      </p:graphicFrame>
    </p:spTree>
    <p:extLst>
      <p:ext uri="{BB962C8B-B14F-4D97-AF65-F5344CB8AC3E}">
        <p14:creationId xmlns:p14="http://schemas.microsoft.com/office/powerpoint/2010/main" val="341643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Clausal Form</a:t>
            </a:r>
            <a:endParaRPr lang="en-US" dirty="0"/>
          </a:p>
        </p:txBody>
      </p:sp>
      <p:sp>
        <p:nvSpPr>
          <p:cNvPr id="8" name="Content Placeholder 2"/>
          <p:cNvSpPr>
            <a:spLocks noGrp="1"/>
          </p:cNvSpPr>
          <p:nvPr>
            <p:ph sz="quarter" idx="13"/>
          </p:nvPr>
        </p:nvSpPr>
        <p:spPr>
          <a:xfrm>
            <a:off x="457200" y="1600200"/>
            <a:ext cx="8229600" cy="1550504"/>
          </a:xfrm>
        </p:spPr>
        <p:txBody>
          <a:bodyPr/>
          <a:lstStyle/>
          <a:p>
            <a:pPr indent="-256032" eaLnBrk="1" hangingPunct="1"/>
            <a:r>
              <a:rPr lang="en-US" altLang="en-US" sz="2400" dirty="0">
                <a:latin typeface="+mn-lt"/>
              </a:rPr>
              <a:t>Too </a:t>
            </a:r>
            <a:r>
              <a:rPr lang="en-US" altLang="en-US" sz="2400" dirty="0" smtClean="0">
                <a:latin typeface="+mn-lt"/>
              </a:rPr>
              <a:t>many </a:t>
            </a:r>
            <a:r>
              <a:rPr lang="en-US" altLang="en-US" sz="2400" dirty="0">
                <a:latin typeface="+mn-lt"/>
              </a:rPr>
              <a:t>ways to state the same thing</a:t>
            </a:r>
          </a:p>
          <a:p>
            <a:pPr indent="-256032" eaLnBrk="1" hangingPunct="1"/>
            <a:r>
              <a:rPr lang="en-US" altLang="en-US" sz="2400" dirty="0">
                <a:latin typeface="+mn-lt"/>
              </a:rPr>
              <a:t>Use a standard form for propositions</a:t>
            </a:r>
          </a:p>
          <a:p>
            <a:pPr indent="-256032" eaLnBrk="1" hangingPunct="1"/>
            <a:r>
              <a:rPr lang="en-US" altLang="en-US" sz="2400" b="1" dirty="0">
                <a:latin typeface="+mn-lt"/>
              </a:rPr>
              <a:t>Clausal form</a:t>
            </a:r>
            <a:r>
              <a:rPr lang="en-US" altLang="en-US" sz="2400" b="1" dirty="0" smtClean="0">
                <a:latin typeface="+mn-lt"/>
              </a:rPr>
              <a:t>:</a:t>
            </a:r>
            <a:endParaRPr lang="en-US" altLang="en-US" sz="2400" b="1" dirty="0">
              <a:latin typeface="+mn-lt"/>
            </a:endParaRPr>
          </a:p>
        </p:txBody>
      </p:sp>
      <p:graphicFrame>
        <p:nvGraphicFramePr>
          <p:cNvPr id="15" name="Object 3" descr="B sub 1 disjunction B sub 2 disjunction, and so on to, disjunction B sub n right implication A sub 1 conjunction A sub 2 conjunction, and so on to A sub m"/>
          <p:cNvGraphicFramePr>
            <a:graphicFrameLocks noChangeAspect="1"/>
          </p:cNvGraphicFramePr>
          <p:nvPr>
            <p:extLst>
              <p:ext uri="{D42A27DB-BD31-4B8C-83A1-F6EECF244321}">
                <p14:modId xmlns:p14="http://schemas.microsoft.com/office/powerpoint/2010/main" val="1075336358"/>
              </p:ext>
            </p:extLst>
          </p:nvPr>
        </p:nvGraphicFramePr>
        <p:xfrm>
          <a:off x="960714" y="3230218"/>
          <a:ext cx="4903373" cy="409069"/>
        </p:xfrm>
        <a:graphic>
          <a:graphicData uri="http://schemas.openxmlformats.org/presentationml/2006/ole">
            <mc:AlternateContent xmlns:mc="http://schemas.openxmlformats.org/markup-compatibility/2006">
              <mc:Choice xmlns:v="urn:schemas-microsoft-com:vml" Requires="v">
                <p:oleObj spid="_x0000_s9256" name="Equation" r:id="rId3" imgW="3187440" imgH="279360" progId="Equation.DSMT4">
                  <p:embed/>
                </p:oleObj>
              </mc:Choice>
              <mc:Fallback>
                <p:oleObj name="Equation" r:id="rId3" imgW="3187440" imgH="279360" progId="Equation.DSMT4">
                  <p:embed/>
                  <p:pic>
                    <p:nvPicPr>
                      <p:cNvPr id="0" name=""/>
                      <p:cNvPicPr/>
                      <p:nvPr/>
                    </p:nvPicPr>
                    <p:blipFill>
                      <a:blip r:embed="rId4"/>
                      <a:stretch>
                        <a:fillRect/>
                      </a:stretch>
                    </p:blipFill>
                    <p:spPr>
                      <a:xfrm>
                        <a:off x="960714" y="3230218"/>
                        <a:ext cx="4903373" cy="409069"/>
                      </a:xfrm>
                      <a:prstGeom prst="rect">
                        <a:avLst/>
                      </a:prstGeom>
                    </p:spPr>
                  </p:pic>
                </p:oleObj>
              </mc:Fallback>
            </mc:AlternateContent>
          </a:graphicData>
        </a:graphic>
      </p:graphicFrame>
      <p:sp>
        <p:nvSpPr>
          <p:cNvPr id="13" name="Content Placeholder 4"/>
          <p:cNvSpPr>
            <a:spLocks noGrp="1"/>
          </p:cNvSpPr>
          <p:nvPr>
            <p:ph sz="quarter" idx="18"/>
          </p:nvPr>
        </p:nvSpPr>
        <p:spPr>
          <a:xfrm>
            <a:off x="457200" y="3602250"/>
            <a:ext cx="8229600" cy="1868557"/>
          </a:xfrm>
        </p:spPr>
        <p:txBody>
          <a:bodyPr/>
          <a:lstStyle/>
          <a:p>
            <a:pPr lvl="1" indent="-283464"/>
            <a:r>
              <a:rPr lang="en-US" altLang="en-US" sz="2400" dirty="0">
                <a:solidFill>
                  <a:srgbClr val="000000"/>
                </a:solidFill>
                <a:latin typeface="+mn-lt"/>
                <a:sym typeface="Math1" pitchFamily="2" charset="2"/>
              </a:rPr>
              <a:t>means if all the As are true, then at least one B is true</a:t>
            </a:r>
          </a:p>
          <a:p>
            <a:pPr lvl="0" indent="-256032"/>
            <a:r>
              <a:rPr lang="en-US" altLang="en-US" sz="2400" b="1" dirty="0">
                <a:solidFill>
                  <a:srgbClr val="000000"/>
                </a:solidFill>
                <a:latin typeface="+mn-lt"/>
              </a:rPr>
              <a:t>Antecedent:</a:t>
            </a:r>
            <a:r>
              <a:rPr lang="en-US" altLang="en-US" sz="2400" dirty="0">
                <a:solidFill>
                  <a:srgbClr val="000000"/>
                </a:solidFill>
                <a:latin typeface="+mn-lt"/>
              </a:rPr>
              <a:t> right side</a:t>
            </a:r>
          </a:p>
          <a:p>
            <a:pPr lvl="0" indent="-256032"/>
            <a:r>
              <a:rPr lang="en-US" altLang="en-US" sz="2400" b="1" dirty="0">
                <a:solidFill>
                  <a:srgbClr val="000000"/>
                </a:solidFill>
                <a:latin typeface="+mn-lt"/>
              </a:rPr>
              <a:t>Consequent:</a:t>
            </a:r>
            <a:r>
              <a:rPr lang="en-US" altLang="en-US" sz="2400" dirty="0">
                <a:solidFill>
                  <a:srgbClr val="000000"/>
                </a:solidFill>
                <a:latin typeface="+mn-lt"/>
              </a:rPr>
              <a:t> left </a:t>
            </a:r>
            <a:r>
              <a:rPr lang="en-US" altLang="en-US" sz="2400" dirty="0" smtClean="0">
                <a:solidFill>
                  <a:srgbClr val="000000"/>
                </a:solidFill>
                <a:latin typeface="+mn-lt"/>
              </a:rPr>
              <a:t>side</a:t>
            </a:r>
            <a:endParaRPr lang="en-US" altLang="en-US" sz="2400" dirty="0">
              <a:solidFill>
                <a:srgbClr val="000000"/>
              </a:solidFill>
              <a:latin typeface="+mn-lt"/>
            </a:endParaRPr>
          </a:p>
        </p:txBody>
      </p:sp>
    </p:spTree>
    <p:extLst>
      <p:ext uri="{BB962C8B-B14F-4D97-AF65-F5344CB8AC3E}">
        <p14:creationId xmlns:p14="http://schemas.microsoft.com/office/powerpoint/2010/main" val="885330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Predicate Calculus and Proving Theorems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use of propositions is to discover new theorems that can be inferred from known axioms and theorems</a:t>
            </a:r>
          </a:p>
          <a:p>
            <a:pPr eaLnBrk="1" hangingPunct="1"/>
            <a:r>
              <a:rPr lang="en-US" altLang="en-US" b="1" dirty="0"/>
              <a:t>Resolution:</a:t>
            </a:r>
            <a:r>
              <a:rPr lang="en-US" altLang="en-US" dirty="0"/>
              <a:t> an inference principle that allows inferred propositions to be computed from given propositions</a:t>
            </a:r>
          </a:p>
        </p:txBody>
      </p:sp>
    </p:spTree>
    <p:extLst>
      <p:ext uri="{BB962C8B-B14F-4D97-AF65-F5344CB8AC3E}">
        <p14:creationId xmlns:p14="http://schemas.microsoft.com/office/powerpoint/2010/main" val="2531540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Resolution</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t>Unification</a:t>
            </a:r>
            <a:r>
              <a:rPr lang="en-US" altLang="en-US" dirty="0"/>
              <a:t>: finding values for variables in propositions that allows matching process to succeed</a:t>
            </a:r>
          </a:p>
          <a:p>
            <a:pPr eaLnBrk="1" hangingPunct="1"/>
            <a:r>
              <a:rPr lang="en-US" altLang="en-US" b="1" dirty="0"/>
              <a:t>Instantiation</a:t>
            </a:r>
            <a:r>
              <a:rPr lang="en-US" altLang="en-US" dirty="0"/>
              <a:t>: assigning temporary values to variables to allow unification to succeed</a:t>
            </a:r>
          </a:p>
          <a:p>
            <a:pPr eaLnBrk="1" hangingPunct="1"/>
            <a:r>
              <a:rPr lang="en-US" altLang="en-US" dirty="0"/>
              <a:t>After instantiating a variable with a value,  if matching fails, may need to </a:t>
            </a:r>
            <a:r>
              <a:rPr lang="en-US" altLang="en-US" b="1" dirty="0"/>
              <a:t>backtrack</a:t>
            </a:r>
            <a:r>
              <a:rPr lang="en-US" altLang="en-US" dirty="0"/>
              <a:t> and instantiate with a different value</a:t>
            </a:r>
          </a:p>
        </p:txBody>
      </p:sp>
    </p:spTree>
    <p:extLst>
      <p:ext uri="{BB962C8B-B14F-4D97-AF65-F5344CB8AC3E}">
        <p14:creationId xmlns:p14="http://schemas.microsoft.com/office/powerpoint/2010/main" val="2402765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Proof by Contradiction</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t>Hypotheses</a:t>
            </a:r>
            <a:r>
              <a:rPr lang="en-US" altLang="en-US" dirty="0"/>
              <a:t>: a set of pertinent propositions</a:t>
            </a:r>
          </a:p>
          <a:p>
            <a:pPr eaLnBrk="1" hangingPunct="1"/>
            <a:r>
              <a:rPr lang="en-US" altLang="en-US" b="1" dirty="0"/>
              <a:t>Goal</a:t>
            </a:r>
            <a:r>
              <a:rPr lang="en-US" altLang="en-US" dirty="0"/>
              <a:t>: negation of theorem stated as a proposition</a:t>
            </a:r>
          </a:p>
          <a:p>
            <a:pPr eaLnBrk="1" hangingPunct="1"/>
            <a:r>
              <a:rPr lang="en-US" altLang="en-US" dirty="0"/>
              <a:t>Theorem is proved by finding an inconsistency</a:t>
            </a:r>
          </a:p>
        </p:txBody>
      </p:sp>
    </p:spTree>
    <p:extLst>
      <p:ext uri="{BB962C8B-B14F-4D97-AF65-F5344CB8AC3E}">
        <p14:creationId xmlns:p14="http://schemas.microsoft.com/office/powerpoint/2010/main" val="3381128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Theorem Proving</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Basis for logic programming</a:t>
            </a:r>
          </a:p>
          <a:p>
            <a:pPr eaLnBrk="1" hangingPunct="1"/>
            <a:r>
              <a:rPr lang="en-US" altLang="en-US" dirty="0"/>
              <a:t>When propositions used for resolution, only restricted form can be used</a:t>
            </a:r>
          </a:p>
          <a:p>
            <a:pPr eaLnBrk="1" hangingPunct="1"/>
            <a:r>
              <a:rPr lang="en-US" altLang="en-US" b="1" dirty="0"/>
              <a:t>Horn clause </a:t>
            </a:r>
            <a:r>
              <a:rPr lang="en-US" altLang="en-US" dirty="0"/>
              <a:t>- can have only two forms</a:t>
            </a:r>
          </a:p>
          <a:p>
            <a:pPr lvl="1" eaLnBrk="1" hangingPunct="1"/>
            <a:r>
              <a:rPr lang="en-US" altLang="en-US" b="1" dirty="0"/>
              <a:t>Headed</a:t>
            </a:r>
            <a:r>
              <a:rPr lang="en-US" altLang="en-US" dirty="0"/>
              <a:t>: single atomic proposition on left side</a:t>
            </a:r>
          </a:p>
          <a:p>
            <a:pPr lvl="1" eaLnBrk="1" hangingPunct="1"/>
            <a:r>
              <a:rPr lang="en-US" altLang="en-US" b="1" dirty="0"/>
              <a:t>Headless</a:t>
            </a:r>
            <a:r>
              <a:rPr lang="en-US" altLang="en-US" dirty="0"/>
              <a:t>: empty left side (used to state facts)</a:t>
            </a:r>
          </a:p>
          <a:p>
            <a:pPr eaLnBrk="1" hangingPunct="1"/>
            <a:r>
              <a:rPr lang="en-US" altLang="en-US" dirty="0"/>
              <a:t>Most propositions can be stated as Horn clauses</a:t>
            </a:r>
          </a:p>
        </p:txBody>
      </p:sp>
    </p:spTree>
    <p:extLst>
      <p:ext uri="{BB962C8B-B14F-4D97-AF65-F5344CB8AC3E}">
        <p14:creationId xmlns:p14="http://schemas.microsoft.com/office/powerpoint/2010/main" val="7161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Overview of Logic Programming</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Declarative semantics</a:t>
            </a:r>
          </a:p>
          <a:p>
            <a:pPr lvl="1" eaLnBrk="1" hangingPunct="1"/>
            <a:r>
              <a:rPr lang="en-US" altLang="en-US" dirty="0"/>
              <a:t>There is a simple way to determine the meaning of each statement</a:t>
            </a:r>
          </a:p>
          <a:p>
            <a:pPr lvl="1" eaLnBrk="1" hangingPunct="1"/>
            <a:r>
              <a:rPr lang="en-US" altLang="en-US" dirty="0"/>
              <a:t>Simpler than the semantics of imperative languages</a:t>
            </a:r>
          </a:p>
          <a:p>
            <a:pPr eaLnBrk="1" hangingPunct="1"/>
            <a:r>
              <a:rPr lang="en-US" altLang="en-US" dirty="0"/>
              <a:t>Programming is nonprocedural</a:t>
            </a:r>
          </a:p>
          <a:p>
            <a:pPr lvl="1" eaLnBrk="1" hangingPunct="1"/>
            <a:r>
              <a:rPr lang="en-US" altLang="en-US" dirty="0"/>
              <a:t>Programs do not state now a result is to be computed, but rather the form of the result</a:t>
            </a:r>
          </a:p>
        </p:txBody>
      </p:sp>
    </p:spTree>
    <p:extLst>
      <p:ext uri="{BB962C8B-B14F-4D97-AF65-F5344CB8AC3E}">
        <p14:creationId xmlns:p14="http://schemas.microsoft.com/office/powerpoint/2010/main" val="1952483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Example: Sorting a List</a:t>
            </a:r>
            <a:endParaRPr lang="en-US" altLang="en-US" dirty="0" smtClean="0"/>
          </a:p>
        </p:txBody>
      </p:sp>
      <p:sp>
        <p:nvSpPr>
          <p:cNvPr id="7173" name="Content Placeholder 2"/>
          <p:cNvSpPr>
            <a:spLocks noGrp="1" noChangeArrowheads="1"/>
          </p:cNvSpPr>
          <p:nvPr>
            <p:ph type="body" idx="1"/>
          </p:nvPr>
        </p:nvSpPr>
        <p:spPr>
          <a:xfrm>
            <a:off x="457200" y="1600200"/>
            <a:ext cx="8229600" cy="1043609"/>
          </a:xfrm>
        </p:spPr>
        <p:txBody>
          <a:bodyPr/>
          <a:lstStyle/>
          <a:p>
            <a:pPr eaLnBrk="1" hangingPunct="1"/>
            <a:r>
              <a:rPr lang="en-US" altLang="en-US" dirty="0"/>
              <a:t>Describe the characteristics of a sorted list, not the process of rearranging a list</a:t>
            </a:r>
          </a:p>
        </p:txBody>
      </p:sp>
      <p:graphicFrame>
        <p:nvGraphicFramePr>
          <p:cNvPr id="2" name="Object 3" descr="sort left parenthesis old underscore list comma new underscore list right parenthesis right implication permute left parenthesis old underscore list comma new underscore list right parenthesis conjunction sorted left parenthesis new underscore list"/>
          <p:cNvGraphicFramePr>
            <a:graphicFrameLocks noChangeAspect="1"/>
          </p:cNvGraphicFramePr>
          <p:nvPr>
            <p:extLst>
              <p:ext uri="{D42A27DB-BD31-4B8C-83A1-F6EECF244321}">
                <p14:modId xmlns:p14="http://schemas.microsoft.com/office/powerpoint/2010/main" val="3399256486"/>
              </p:ext>
            </p:extLst>
          </p:nvPr>
        </p:nvGraphicFramePr>
        <p:xfrm>
          <a:off x="844602" y="2931359"/>
          <a:ext cx="6049242" cy="899953"/>
        </p:xfrm>
        <a:graphic>
          <a:graphicData uri="http://schemas.openxmlformats.org/presentationml/2006/ole">
            <mc:AlternateContent xmlns:mc="http://schemas.openxmlformats.org/markup-compatibility/2006">
              <mc:Choice xmlns:v="urn:schemas-microsoft-com:vml" Requires="v">
                <p:oleObj spid="_x0000_s10316" name="Equation" r:id="rId4" imgW="3543120" imgH="558720" progId="Equation.DSMT4">
                  <p:embed/>
                </p:oleObj>
              </mc:Choice>
              <mc:Fallback>
                <p:oleObj name="Equation" r:id="rId4" imgW="3543120" imgH="558720" progId="Equation.DSMT4">
                  <p:embed/>
                  <p:pic>
                    <p:nvPicPr>
                      <p:cNvPr id="0" name=""/>
                      <p:cNvPicPr/>
                      <p:nvPr/>
                    </p:nvPicPr>
                    <p:blipFill>
                      <a:blip r:embed="rId5"/>
                      <a:stretch>
                        <a:fillRect/>
                      </a:stretch>
                    </p:blipFill>
                    <p:spPr>
                      <a:xfrm>
                        <a:off x="844602" y="2931359"/>
                        <a:ext cx="6049242" cy="899953"/>
                      </a:xfrm>
                      <a:prstGeom prst="rect">
                        <a:avLst/>
                      </a:prstGeom>
                    </p:spPr>
                  </p:pic>
                </p:oleObj>
              </mc:Fallback>
            </mc:AlternateContent>
          </a:graphicData>
        </a:graphic>
      </p:graphicFrame>
      <p:graphicFrame>
        <p:nvGraphicFramePr>
          <p:cNvPr id="3" name="Object 4" descr="sorted left parenthesis list right implication universal sub j such that 1 less than or equal to j less than n comma list left parenthesis j right parenthesis less than or equal to list left parenthesis j + 1 right parenthesis"/>
          <p:cNvGraphicFramePr>
            <a:graphicFrameLocks noChangeAspect="1"/>
          </p:cNvGraphicFramePr>
          <p:nvPr>
            <p:extLst>
              <p:ext uri="{D42A27DB-BD31-4B8C-83A1-F6EECF244321}">
                <p14:modId xmlns:p14="http://schemas.microsoft.com/office/powerpoint/2010/main" val="1009970993"/>
              </p:ext>
            </p:extLst>
          </p:nvPr>
        </p:nvGraphicFramePr>
        <p:xfrm>
          <a:off x="844602" y="4118862"/>
          <a:ext cx="7301891" cy="511337"/>
        </p:xfrm>
        <a:graphic>
          <a:graphicData uri="http://schemas.openxmlformats.org/presentationml/2006/ole">
            <mc:AlternateContent xmlns:mc="http://schemas.openxmlformats.org/markup-compatibility/2006">
              <mc:Choice xmlns:v="urn:schemas-microsoft-com:vml" Requires="v">
                <p:oleObj spid="_x0000_s10317" name="Equation" r:id="rId6" imgW="4533840" imgH="317160" progId="Equation.DSMT4">
                  <p:embed/>
                </p:oleObj>
              </mc:Choice>
              <mc:Fallback>
                <p:oleObj name="Equation" r:id="rId6" imgW="4533840" imgH="317160" progId="Equation.DSMT4">
                  <p:embed/>
                  <p:pic>
                    <p:nvPicPr>
                      <p:cNvPr id="0" name=""/>
                      <p:cNvPicPr/>
                      <p:nvPr/>
                    </p:nvPicPr>
                    <p:blipFill>
                      <a:blip r:embed="rId7"/>
                      <a:stretch>
                        <a:fillRect/>
                      </a:stretch>
                    </p:blipFill>
                    <p:spPr>
                      <a:xfrm>
                        <a:off x="844602" y="4118862"/>
                        <a:ext cx="7301891" cy="511337"/>
                      </a:xfrm>
                      <a:prstGeom prst="rect">
                        <a:avLst/>
                      </a:prstGeom>
                    </p:spPr>
                  </p:pic>
                </p:oleObj>
              </mc:Fallback>
            </mc:AlternateContent>
          </a:graphicData>
        </a:graphic>
      </p:graphicFrame>
    </p:spTree>
    <p:extLst>
      <p:ext uri="{BB962C8B-B14F-4D97-AF65-F5344CB8AC3E}">
        <p14:creationId xmlns:p14="http://schemas.microsoft.com/office/powerpoint/2010/main" val="3839691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The Origins of Prolog</a:t>
            </a:r>
            <a:endParaRPr lang="en-US" altLang="en-US" dirty="0" smtClean="0"/>
          </a:p>
        </p:txBody>
      </p:sp>
      <p:sp>
        <p:nvSpPr>
          <p:cNvPr id="7173" name="Content Placeholder 2"/>
          <p:cNvSpPr>
            <a:spLocks noGrp="1" noChangeArrowheads="1"/>
          </p:cNvSpPr>
          <p:nvPr>
            <p:ph type="body" idx="1"/>
          </p:nvPr>
        </p:nvSpPr>
        <p:spPr/>
        <p:txBody>
          <a:bodyPr/>
          <a:lstStyle/>
          <a:p>
            <a:r>
              <a:rPr lang="en-US" altLang="en-US" smtClean="0"/>
              <a:t>University of Aix-Marseille (Calmerauer &amp; Roussel)</a:t>
            </a:r>
          </a:p>
          <a:p>
            <a:pPr lvl="1"/>
            <a:r>
              <a:rPr lang="en-US" altLang="en-US" smtClean="0"/>
              <a:t>Natural language processing</a:t>
            </a:r>
          </a:p>
          <a:p>
            <a:r>
              <a:rPr lang="en-US" altLang="en-US" smtClean="0"/>
              <a:t>University of Edinburgh (Kowalski)</a:t>
            </a:r>
          </a:p>
          <a:p>
            <a:pPr lvl="1"/>
            <a:r>
              <a:rPr lang="en-US" altLang="en-US" smtClean="0"/>
              <a:t>Automated theorem proving</a:t>
            </a:r>
            <a:endParaRPr lang="en-US" altLang="en-US" dirty="0"/>
          </a:p>
        </p:txBody>
      </p:sp>
    </p:spTree>
    <p:extLst>
      <p:ext uri="{BB962C8B-B14F-4D97-AF65-F5344CB8AC3E}">
        <p14:creationId xmlns:p14="http://schemas.microsoft.com/office/powerpoint/2010/main" val="3096437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a:t>
            </a:r>
            <a:endParaRPr lang="en-US" altLang="en-US" sz="2000" b="0" dirty="0" smtClean="0"/>
          </a:p>
        </p:txBody>
      </p:sp>
      <p:sp>
        <p:nvSpPr>
          <p:cNvPr id="7173" name="Content Placeholder 2"/>
          <p:cNvSpPr>
            <a:spLocks noGrp="1" noChangeArrowheads="1"/>
          </p:cNvSpPr>
          <p:nvPr>
            <p:ph type="body" idx="1"/>
          </p:nvPr>
        </p:nvSpPr>
        <p:spPr/>
        <p:txBody>
          <a:bodyPr/>
          <a:lstStyle/>
          <a:p>
            <a:pPr marL="0" indent="0" eaLnBrk="1" hangingPunct="1">
              <a:buNone/>
            </a:pPr>
            <a:r>
              <a:rPr lang="en-US" altLang="en-US" b="1" dirty="0" smtClean="0">
                <a:solidFill>
                  <a:schemeClr val="tx2"/>
                </a:solidFill>
              </a:rPr>
              <a:t>16.1 </a:t>
            </a:r>
            <a:r>
              <a:rPr lang="en-US" altLang="en-US" dirty="0" smtClean="0"/>
              <a:t>Introduction</a:t>
            </a:r>
          </a:p>
          <a:p>
            <a:pPr marL="0" indent="0" eaLnBrk="1" hangingPunct="1">
              <a:buNone/>
            </a:pPr>
            <a:r>
              <a:rPr lang="en-US" altLang="en-US" b="1" dirty="0" smtClean="0">
                <a:solidFill>
                  <a:schemeClr val="tx2"/>
                </a:solidFill>
              </a:rPr>
              <a:t>16.2 </a:t>
            </a:r>
            <a:r>
              <a:rPr lang="en-US" altLang="en-US" dirty="0" smtClean="0"/>
              <a:t>A </a:t>
            </a:r>
            <a:r>
              <a:rPr lang="en-US" altLang="en-US" dirty="0"/>
              <a:t>Brief Introduction to Predicate Calculus</a:t>
            </a:r>
          </a:p>
          <a:p>
            <a:pPr marL="0" indent="0" eaLnBrk="1" hangingPunct="1">
              <a:buNone/>
            </a:pPr>
            <a:r>
              <a:rPr lang="en-US" altLang="en-US" b="1" dirty="0" smtClean="0">
                <a:solidFill>
                  <a:schemeClr val="tx2"/>
                </a:solidFill>
              </a:rPr>
              <a:t>16.3 </a:t>
            </a:r>
            <a:r>
              <a:rPr lang="en-US" altLang="en-US" dirty="0" smtClean="0"/>
              <a:t>Predicate </a:t>
            </a:r>
            <a:r>
              <a:rPr lang="en-US" altLang="en-US" dirty="0"/>
              <a:t>Calculus and Proving Theorems</a:t>
            </a:r>
          </a:p>
          <a:p>
            <a:pPr marL="0" indent="0" eaLnBrk="1" hangingPunct="1">
              <a:buNone/>
            </a:pPr>
            <a:r>
              <a:rPr lang="en-US" altLang="en-US" b="1" dirty="0" smtClean="0">
                <a:solidFill>
                  <a:schemeClr val="tx2"/>
                </a:solidFill>
              </a:rPr>
              <a:t>16.4 </a:t>
            </a:r>
            <a:r>
              <a:rPr lang="en-US" altLang="en-US" dirty="0" smtClean="0"/>
              <a:t>An </a:t>
            </a:r>
            <a:r>
              <a:rPr lang="en-US" altLang="en-US" dirty="0"/>
              <a:t>Overview of Logic Programming</a:t>
            </a:r>
          </a:p>
          <a:p>
            <a:pPr marL="0" indent="0" eaLnBrk="1" hangingPunct="1">
              <a:buNone/>
            </a:pPr>
            <a:r>
              <a:rPr lang="en-US" altLang="en-US" b="1" dirty="0" smtClean="0">
                <a:solidFill>
                  <a:schemeClr val="tx2"/>
                </a:solidFill>
              </a:rPr>
              <a:t>16.5 </a:t>
            </a:r>
            <a:r>
              <a:rPr lang="en-US" altLang="en-US" dirty="0" smtClean="0"/>
              <a:t>The </a:t>
            </a:r>
            <a:r>
              <a:rPr lang="en-US" altLang="en-US" dirty="0"/>
              <a:t>Origins of Prolog</a:t>
            </a:r>
          </a:p>
          <a:p>
            <a:pPr marL="0" indent="0" eaLnBrk="1" hangingPunct="1">
              <a:buNone/>
            </a:pPr>
            <a:r>
              <a:rPr lang="en-US" altLang="en-US" b="1" dirty="0" smtClean="0">
                <a:solidFill>
                  <a:schemeClr val="tx2"/>
                </a:solidFill>
              </a:rPr>
              <a:t>16.6 </a:t>
            </a:r>
            <a:r>
              <a:rPr lang="en-US" altLang="en-US" dirty="0" smtClean="0"/>
              <a:t>The </a:t>
            </a:r>
            <a:r>
              <a:rPr lang="en-US" altLang="en-US" dirty="0"/>
              <a:t>Basic Elements of Prolog</a:t>
            </a:r>
          </a:p>
          <a:p>
            <a:pPr marL="0" indent="0" eaLnBrk="1" hangingPunct="1">
              <a:buNone/>
            </a:pPr>
            <a:r>
              <a:rPr lang="en-US" altLang="en-US" b="1" dirty="0" smtClean="0">
                <a:solidFill>
                  <a:schemeClr val="tx2"/>
                </a:solidFill>
              </a:rPr>
              <a:t>16.7 </a:t>
            </a:r>
            <a:r>
              <a:rPr lang="en-US" altLang="en-US" dirty="0" smtClean="0"/>
              <a:t>Deficiencies </a:t>
            </a:r>
            <a:r>
              <a:rPr lang="en-US" altLang="en-US" dirty="0"/>
              <a:t>of Prolog</a:t>
            </a:r>
          </a:p>
          <a:p>
            <a:pPr marL="0" indent="0" eaLnBrk="1" hangingPunct="1">
              <a:buNone/>
            </a:pPr>
            <a:r>
              <a:rPr lang="en-US" altLang="en-US" b="1" dirty="0" smtClean="0">
                <a:solidFill>
                  <a:schemeClr val="tx2"/>
                </a:solidFill>
              </a:rPr>
              <a:t>16.8 </a:t>
            </a:r>
            <a:r>
              <a:rPr lang="en-US" altLang="en-US" dirty="0" smtClean="0"/>
              <a:t>Applications </a:t>
            </a:r>
            <a:r>
              <a:rPr lang="en-US" altLang="en-US" dirty="0"/>
              <a:t>of Logic </a:t>
            </a:r>
            <a:r>
              <a:rPr lang="en-US" altLang="en-US" dirty="0" smtClean="0"/>
              <a:t>Programming</a:t>
            </a:r>
            <a:endParaRPr lang="en-US" altLang="en-US" dirty="0"/>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Terms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This book uses the Edinburgh syntax of Prolog</a:t>
            </a:r>
          </a:p>
          <a:p>
            <a:pPr eaLnBrk="1" hangingPunct="1"/>
            <a:r>
              <a:rPr lang="en-US" altLang="en-US" b="1" dirty="0"/>
              <a:t>Term</a:t>
            </a:r>
            <a:r>
              <a:rPr lang="en-US" altLang="en-US" dirty="0"/>
              <a:t>: a constant, variable, or structure</a:t>
            </a:r>
          </a:p>
          <a:p>
            <a:pPr eaLnBrk="1" hangingPunct="1"/>
            <a:r>
              <a:rPr lang="en-US" altLang="en-US" b="1" dirty="0"/>
              <a:t>Constant</a:t>
            </a:r>
            <a:r>
              <a:rPr lang="en-US" altLang="en-US" dirty="0"/>
              <a:t>: an atom or an integer</a:t>
            </a:r>
          </a:p>
          <a:p>
            <a:pPr eaLnBrk="1" hangingPunct="1"/>
            <a:r>
              <a:rPr lang="en-US" altLang="en-US" b="1" dirty="0"/>
              <a:t>Atom</a:t>
            </a:r>
            <a:r>
              <a:rPr lang="en-US" altLang="en-US" dirty="0"/>
              <a:t>: symbolic value of Prolog</a:t>
            </a:r>
          </a:p>
          <a:p>
            <a:pPr eaLnBrk="1" hangingPunct="1"/>
            <a:r>
              <a:rPr lang="en-US" altLang="en-US" dirty="0"/>
              <a:t>Atom consists of either:</a:t>
            </a:r>
          </a:p>
          <a:p>
            <a:pPr lvl="1" eaLnBrk="1" hangingPunct="1"/>
            <a:r>
              <a:rPr lang="en-US" altLang="en-US" dirty="0"/>
              <a:t>a string of letters, digits, and underscores beginning with a lowercase letter</a:t>
            </a:r>
          </a:p>
          <a:p>
            <a:pPr lvl="1" eaLnBrk="1" hangingPunct="1"/>
            <a:r>
              <a:rPr lang="en-US" altLang="en-US" dirty="0"/>
              <a:t>a string of printable ASCII characters delimited by apostrophes</a:t>
            </a:r>
          </a:p>
        </p:txBody>
      </p:sp>
    </p:spTree>
    <p:extLst>
      <p:ext uri="{BB962C8B-B14F-4D97-AF65-F5344CB8AC3E}">
        <p14:creationId xmlns:p14="http://schemas.microsoft.com/office/powerpoint/2010/main" val="873312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Terms: Variables and Structures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t>Variable</a:t>
            </a:r>
            <a:r>
              <a:rPr lang="en-US" altLang="en-US" dirty="0"/>
              <a:t>: any string of letters, digits, and underscores beginning with an uppercase letter</a:t>
            </a:r>
          </a:p>
          <a:p>
            <a:pPr eaLnBrk="1" hangingPunct="1"/>
            <a:r>
              <a:rPr lang="en-US" altLang="en-US" b="1" dirty="0"/>
              <a:t>Instantiation</a:t>
            </a:r>
            <a:r>
              <a:rPr lang="en-US" altLang="en-US" dirty="0"/>
              <a:t>: binding of a variable to a value</a:t>
            </a:r>
          </a:p>
          <a:p>
            <a:pPr lvl="1" eaLnBrk="1" hangingPunct="1"/>
            <a:r>
              <a:rPr lang="en-US" altLang="en-US" dirty="0"/>
              <a:t>Lasts only as long as it takes to satisfy one complete goal</a:t>
            </a:r>
          </a:p>
          <a:p>
            <a:pPr eaLnBrk="1" hangingPunct="1"/>
            <a:r>
              <a:rPr lang="en-US" altLang="en-US" b="1" dirty="0"/>
              <a:t>Structure</a:t>
            </a:r>
            <a:r>
              <a:rPr lang="en-US" altLang="en-US" dirty="0"/>
              <a:t>: represents atomic proposition</a:t>
            </a:r>
          </a:p>
          <a:p>
            <a:pPr lvl="1" eaLnBrk="1" hangingPunct="1">
              <a:buFontTx/>
              <a:buNone/>
            </a:pPr>
            <a:r>
              <a:rPr lang="en-US" altLang="en-US" dirty="0" err="1"/>
              <a:t>functor</a:t>
            </a:r>
            <a:r>
              <a:rPr lang="en-US" altLang="en-US" dirty="0">
                <a:latin typeface="Courier New" panose="02070309020205020404" pitchFamily="49" charset="0"/>
              </a:rPr>
              <a:t>(</a:t>
            </a:r>
            <a:r>
              <a:rPr lang="en-US" altLang="en-US" b="1" dirty="0"/>
              <a:t>parameter list</a:t>
            </a:r>
            <a:r>
              <a:rPr lang="en-US" altLang="en-US" dirty="0">
                <a:latin typeface="Courier New" panose="02070309020205020404" pitchFamily="49" charset="0"/>
              </a:rPr>
              <a:t>)</a:t>
            </a:r>
            <a:endParaRPr lang="en-US" altLang="en-US" dirty="0"/>
          </a:p>
        </p:txBody>
      </p:sp>
    </p:spTree>
    <p:extLst>
      <p:ext uri="{BB962C8B-B14F-4D97-AF65-F5344CB8AC3E}">
        <p14:creationId xmlns:p14="http://schemas.microsoft.com/office/powerpoint/2010/main" val="2516641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Fact Statements</a:t>
            </a:r>
            <a:endParaRPr lang="en-US" altLang="en-US" dirty="0" smtClean="0"/>
          </a:p>
        </p:txBody>
      </p:sp>
      <p:sp>
        <p:nvSpPr>
          <p:cNvPr id="7173" name="Content Placeholder 2"/>
          <p:cNvSpPr>
            <a:spLocks noGrp="1" noChangeArrowheads="1"/>
          </p:cNvSpPr>
          <p:nvPr>
            <p:ph type="body" idx="1"/>
          </p:nvPr>
        </p:nvSpPr>
        <p:spPr>
          <a:xfrm>
            <a:off x="457200" y="1600201"/>
            <a:ext cx="8229600" cy="1321904"/>
          </a:xfrm>
        </p:spPr>
        <p:txBody>
          <a:bodyPr/>
          <a:lstStyle/>
          <a:p>
            <a:pPr eaLnBrk="1" hangingPunct="1"/>
            <a:r>
              <a:rPr lang="en-US" altLang="en-US" dirty="0"/>
              <a:t>Used for the hypotheses</a:t>
            </a:r>
          </a:p>
          <a:p>
            <a:pPr eaLnBrk="1" hangingPunct="1"/>
            <a:r>
              <a:rPr lang="en-US" altLang="en-US" dirty="0"/>
              <a:t>Headless Horn clauses</a:t>
            </a:r>
          </a:p>
        </p:txBody>
      </p:sp>
      <p:pic>
        <p:nvPicPr>
          <p:cNvPr id="4" name="Picture 3" descr="Computer code. The code has 3 lines. Line 1. female left parenthesis shelley right parenthesis. Line 2. male left parenthesis bill right parenthesis. Line 3. father left parenthesis bill comma jake right parenthesis."/>
          <p:cNvPicPr>
            <a:picLocks noChangeAspect="1"/>
          </p:cNvPicPr>
          <p:nvPr/>
        </p:nvPicPr>
        <p:blipFill>
          <a:blip r:embed="rId3"/>
          <a:stretch>
            <a:fillRect/>
          </a:stretch>
        </p:blipFill>
        <p:spPr>
          <a:xfrm>
            <a:off x="856641" y="2922105"/>
            <a:ext cx="3542083" cy="1268078"/>
          </a:xfrm>
          <a:prstGeom prst="rect">
            <a:avLst/>
          </a:prstGeom>
        </p:spPr>
      </p:pic>
    </p:spTree>
    <p:extLst>
      <p:ext uri="{BB962C8B-B14F-4D97-AF65-F5344CB8AC3E}">
        <p14:creationId xmlns:p14="http://schemas.microsoft.com/office/powerpoint/2010/main" val="263519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Rule Statements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Used for the hypotheses</a:t>
            </a:r>
          </a:p>
          <a:p>
            <a:pPr eaLnBrk="1" hangingPunct="1"/>
            <a:r>
              <a:rPr lang="en-US" altLang="en-US" dirty="0"/>
              <a:t>Headed Horn clause</a:t>
            </a:r>
          </a:p>
          <a:p>
            <a:pPr eaLnBrk="1" hangingPunct="1"/>
            <a:r>
              <a:rPr lang="en-US" altLang="en-US" dirty="0"/>
              <a:t>Right side: </a:t>
            </a:r>
            <a:r>
              <a:rPr lang="en-US" altLang="en-US" b="1" dirty="0"/>
              <a:t>antecedent</a:t>
            </a:r>
            <a:r>
              <a:rPr lang="en-US" altLang="en-US" dirty="0"/>
              <a:t> (</a:t>
            </a:r>
            <a:r>
              <a:rPr lang="en-US" altLang="en-US" b="1" dirty="0"/>
              <a:t>if</a:t>
            </a:r>
            <a:r>
              <a:rPr lang="en-US" altLang="en-US" dirty="0"/>
              <a:t> part)</a:t>
            </a:r>
          </a:p>
          <a:p>
            <a:pPr lvl="1" eaLnBrk="1" hangingPunct="1"/>
            <a:r>
              <a:rPr lang="en-US" altLang="en-US" dirty="0"/>
              <a:t>May be single term or conjunction</a:t>
            </a:r>
          </a:p>
          <a:p>
            <a:pPr eaLnBrk="1" hangingPunct="1"/>
            <a:r>
              <a:rPr lang="en-US" altLang="en-US" dirty="0"/>
              <a:t>Left side: </a:t>
            </a:r>
            <a:r>
              <a:rPr lang="en-US" altLang="en-US" b="1" dirty="0"/>
              <a:t>consequent</a:t>
            </a:r>
            <a:r>
              <a:rPr lang="en-US" altLang="en-US" dirty="0"/>
              <a:t> (</a:t>
            </a:r>
            <a:r>
              <a:rPr lang="en-US" altLang="en-US" b="1" dirty="0"/>
              <a:t>then</a:t>
            </a:r>
            <a:r>
              <a:rPr lang="en-US" altLang="en-US" dirty="0"/>
              <a:t> part)</a:t>
            </a:r>
          </a:p>
          <a:p>
            <a:pPr lvl="1" eaLnBrk="1" hangingPunct="1"/>
            <a:r>
              <a:rPr lang="en-US" altLang="en-US" dirty="0"/>
              <a:t>Must be single term</a:t>
            </a:r>
          </a:p>
          <a:p>
            <a:pPr eaLnBrk="1" hangingPunct="1"/>
            <a:r>
              <a:rPr lang="en-US" altLang="en-US" b="1" dirty="0"/>
              <a:t>Conjunction</a:t>
            </a:r>
            <a:r>
              <a:rPr lang="en-US" altLang="en-US" dirty="0"/>
              <a:t>: multiple terms separated by logical AND operations (implied)</a:t>
            </a:r>
          </a:p>
        </p:txBody>
      </p:sp>
    </p:spTree>
    <p:extLst>
      <p:ext uri="{BB962C8B-B14F-4D97-AF65-F5344CB8AC3E}">
        <p14:creationId xmlns:p14="http://schemas.microsoft.com/office/powerpoint/2010/main" val="2945742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Example Rules</a:t>
            </a:r>
            <a:endParaRPr lang="en-US" altLang="en-US" dirty="0" smtClean="0"/>
          </a:p>
        </p:txBody>
      </p:sp>
      <p:graphicFrame>
        <p:nvGraphicFramePr>
          <p:cNvPr id="2" name="Object 2" descr="ancestor left parenthesis mary comma shelley right parenthesis colon hyphen mother left parenthesis mary comma shelley right parenthesis"/>
          <p:cNvGraphicFramePr>
            <a:graphicFrameLocks noChangeAspect="1"/>
          </p:cNvGraphicFramePr>
          <p:nvPr>
            <p:extLst>
              <p:ext uri="{D42A27DB-BD31-4B8C-83A1-F6EECF244321}">
                <p14:modId xmlns:p14="http://schemas.microsoft.com/office/powerpoint/2010/main" val="2631219282"/>
              </p:ext>
            </p:extLst>
          </p:nvPr>
        </p:nvGraphicFramePr>
        <p:xfrm>
          <a:off x="876766" y="1927752"/>
          <a:ext cx="6895634" cy="409069"/>
        </p:xfrm>
        <a:graphic>
          <a:graphicData uri="http://schemas.openxmlformats.org/presentationml/2006/ole">
            <mc:AlternateContent xmlns:mc="http://schemas.openxmlformats.org/markup-compatibility/2006">
              <mc:Choice xmlns:v="urn:schemas-microsoft-com:vml" Requires="v">
                <p:oleObj spid="_x0000_s11298" name="Equation" r:id="rId4" imgW="4051080" imgH="253800" progId="Equation.DSMT4">
                  <p:embed/>
                </p:oleObj>
              </mc:Choice>
              <mc:Fallback>
                <p:oleObj name="Equation" r:id="rId4" imgW="4051080" imgH="253800" progId="Equation.DSMT4">
                  <p:embed/>
                  <p:pic>
                    <p:nvPicPr>
                      <p:cNvPr id="0" name=""/>
                      <p:cNvPicPr/>
                      <p:nvPr/>
                    </p:nvPicPr>
                    <p:blipFill>
                      <a:blip r:embed="rId5"/>
                      <a:stretch>
                        <a:fillRect/>
                      </a:stretch>
                    </p:blipFill>
                    <p:spPr>
                      <a:xfrm>
                        <a:off x="876766" y="1927752"/>
                        <a:ext cx="6895634" cy="409069"/>
                      </a:xfrm>
                      <a:prstGeom prst="rect">
                        <a:avLst/>
                      </a:prstGeom>
                    </p:spPr>
                  </p:pic>
                </p:oleObj>
              </mc:Fallback>
            </mc:AlternateContent>
          </a:graphicData>
        </a:graphic>
      </p:graphicFrame>
      <p:sp>
        <p:nvSpPr>
          <p:cNvPr id="7173" name="Content Placeholder 3"/>
          <p:cNvSpPr>
            <a:spLocks noGrp="1" noChangeArrowheads="1"/>
          </p:cNvSpPr>
          <p:nvPr>
            <p:ph type="body" idx="1"/>
          </p:nvPr>
        </p:nvSpPr>
        <p:spPr>
          <a:xfrm>
            <a:off x="457200" y="2653749"/>
            <a:ext cx="8229600" cy="864704"/>
          </a:xfrm>
        </p:spPr>
        <p:txBody>
          <a:bodyPr/>
          <a:lstStyle/>
          <a:p>
            <a:pPr eaLnBrk="1" hangingPunct="1">
              <a:tabLst>
                <a:tab pos="3195638" algn="l"/>
              </a:tabLst>
            </a:pPr>
            <a:r>
              <a:rPr lang="en-US" altLang="en-US" dirty="0"/>
              <a:t>Can use variables (</a:t>
            </a:r>
            <a:r>
              <a:rPr lang="en-US" altLang="en-US" b="1" dirty="0"/>
              <a:t>universal objects</a:t>
            </a:r>
            <a:r>
              <a:rPr lang="en-US" altLang="en-US" dirty="0"/>
              <a:t>) to generalize meaning:</a:t>
            </a:r>
          </a:p>
        </p:txBody>
      </p:sp>
      <p:pic>
        <p:nvPicPr>
          <p:cNvPr id="5" name="Picture 4" descr="Computer code. The code has 3 lines. Line 1. parent left parenthesis X comma Y right parenthesis colon hyphen mother left parenthesis X comma Y right parenthesis period. Line 2. parent left parenthesis X comma Y right parenthesis colon hyphen father left parenthesis X comma Y right parenthesis period. Line 3. grandparent left parenthesis X comma Z right parenthesis colon hyphen parent left parenthesis X comma Y right parenthesis comma parent left parenthesis Y comma Z right parenthesis period."/>
          <p:cNvPicPr>
            <a:picLocks noChangeAspect="1"/>
          </p:cNvPicPr>
          <p:nvPr/>
        </p:nvPicPr>
        <p:blipFill>
          <a:blip r:embed="rId6"/>
          <a:stretch>
            <a:fillRect/>
          </a:stretch>
        </p:blipFill>
        <p:spPr>
          <a:xfrm>
            <a:off x="1334387" y="4102081"/>
            <a:ext cx="7352413" cy="1207113"/>
          </a:xfrm>
          <a:prstGeom prst="rect">
            <a:avLst/>
          </a:prstGeom>
        </p:spPr>
      </p:pic>
    </p:spTree>
    <p:extLst>
      <p:ext uri="{BB962C8B-B14F-4D97-AF65-F5344CB8AC3E}">
        <p14:creationId xmlns:p14="http://schemas.microsoft.com/office/powerpoint/2010/main" val="188768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Goal Statements</a:t>
            </a:r>
            <a:endParaRPr lang="en-US" dirty="0"/>
          </a:p>
        </p:txBody>
      </p:sp>
      <p:sp>
        <p:nvSpPr>
          <p:cNvPr id="8" name="Content Placeholder 2"/>
          <p:cNvSpPr>
            <a:spLocks noGrp="1"/>
          </p:cNvSpPr>
          <p:nvPr>
            <p:ph sz="quarter" idx="13"/>
          </p:nvPr>
        </p:nvSpPr>
        <p:spPr>
          <a:xfrm>
            <a:off x="457200" y="1600199"/>
            <a:ext cx="8229600" cy="1838739"/>
          </a:xfrm>
        </p:spPr>
        <p:txBody>
          <a:bodyPr/>
          <a:lstStyle/>
          <a:p>
            <a:pPr lvl="0" indent="-256032"/>
            <a:r>
              <a:rPr lang="en-US" altLang="en-US" sz="2400" dirty="0">
                <a:solidFill>
                  <a:srgbClr val="000000"/>
                </a:solidFill>
                <a:latin typeface="+mn-lt"/>
              </a:rPr>
              <a:t>For theorem proving, theorem is in form of proposition that we want system to prove or disprove – </a:t>
            </a:r>
            <a:r>
              <a:rPr lang="en-US" altLang="en-US" sz="2400" b="1" dirty="0">
                <a:solidFill>
                  <a:srgbClr val="000000"/>
                </a:solidFill>
                <a:latin typeface="+mn-lt"/>
              </a:rPr>
              <a:t>goal statement</a:t>
            </a:r>
          </a:p>
          <a:p>
            <a:pPr lvl="0" indent="-256032"/>
            <a:r>
              <a:rPr lang="en-US" altLang="en-US" sz="2400" dirty="0">
                <a:solidFill>
                  <a:srgbClr val="000000"/>
                </a:solidFill>
                <a:latin typeface="+mn-lt"/>
              </a:rPr>
              <a:t>Same format as headless </a:t>
            </a:r>
            <a:r>
              <a:rPr lang="en-US" altLang="en-US" sz="2400" dirty="0" smtClean="0">
                <a:solidFill>
                  <a:srgbClr val="000000"/>
                </a:solidFill>
                <a:latin typeface="+mn-lt"/>
              </a:rPr>
              <a:t>Horn</a:t>
            </a:r>
            <a:endParaRPr lang="en-US" altLang="en-US" sz="2400" dirty="0">
              <a:solidFill>
                <a:srgbClr val="000000"/>
              </a:solidFill>
              <a:latin typeface="+mn-lt"/>
            </a:endParaRPr>
          </a:p>
        </p:txBody>
      </p:sp>
      <p:graphicFrame>
        <p:nvGraphicFramePr>
          <p:cNvPr id="15" name="Object 3" descr="man left parenthesis fred right parenthesis"/>
          <p:cNvGraphicFramePr>
            <a:graphicFrameLocks noChangeAspect="1"/>
          </p:cNvGraphicFramePr>
          <p:nvPr>
            <p:extLst>
              <p:ext uri="{D42A27DB-BD31-4B8C-83A1-F6EECF244321}">
                <p14:modId xmlns:p14="http://schemas.microsoft.com/office/powerpoint/2010/main" val="2589845979"/>
              </p:ext>
            </p:extLst>
          </p:nvPr>
        </p:nvGraphicFramePr>
        <p:xfrm>
          <a:off x="1167905" y="3521953"/>
          <a:ext cx="1505721" cy="409069"/>
        </p:xfrm>
        <a:graphic>
          <a:graphicData uri="http://schemas.openxmlformats.org/presentationml/2006/ole">
            <mc:AlternateContent xmlns:mc="http://schemas.openxmlformats.org/markup-compatibility/2006">
              <mc:Choice xmlns:v="urn:schemas-microsoft-com:vml" Requires="v">
                <p:oleObj spid="_x0000_s12350" name="Equation" r:id="rId3" imgW="850680" imgH="253800" progId="Equation.DSMT4">
                  <p:embed/>
                </p:oleObj>
              </mc:Choice>
              <mc:Fallback>
                <p:oleObj name="Equation" r:id="rId3" imgW="850680" imgH="253800" progId="Equation.DSMT4">
                  <p:embed/>
                  <p:pic>
                    <p:nvPicPr>
                      <p:cNvPr id="0" name=""/>
                      <p:cNvPicPr/>
                      <p:nvPr/>
                    </p:nvPicPr>
                    <p:blipFill>
                      <a:blip r:embed="rId4"/>
                      <a:stretch>
                        <a:fillRect/>
                      </a:stretch>
                    </p:blipFill>
                    <p:spPr>
                      <a:xfrm>
                        <a:off x="1167905" y="3521953"/>
                        <a:ext cx="1505721" cy="409069"/>
                      </a:xfrm>
                      <a:prstGeom prst="rect">
                        <a:avLst/>
                      </a:prstGeom>
                    </p:spPr>
                  </p:pic>
                </p:oleObj>
              </mc:Fallback>
            </mc:AlternateContent>
          </a:graphicData>
        </a:graphic>
      </p:graphicFrame>
      <p:sp>
        <p:nvSpPr>
          <p:cNvPr id="13" name="Content Placeholder 4"/>
          <p:cNvSpPr>
            <a:spLocks noGrp="1"/>
          </p:cNvSpPr>
          <p:nvPr>
            <p:ph sz="quarter" idx="18"/>
          </p:nvPr>
        </p:nvSpPr>
        <p:spPr>
          <a:xfrm>
            <a:off x="457200" y="4014721"/>
            <a:ext cx="8229600" cy="835575"/>
          </a:xfrm>
        </p:spPr>
        <p:txBody>
          <a:bodyPr/>
          <a:lstStyle/>
          <a:p>
            <a:pPr lvl="0" indent="-256032"/>
            <a:r>
              <a:rPr lang="en-US" altLang="en-US" sz="2400" dirty="0">
                <a:solidFill>
                  <a:srgbClr val="000000"/>
                </a:solidFill>
              </a:rPr>
              <a:t>Conjunctive propositions and propositions with variables also legal </a:t>
            </a:r>
            <a:r>
              <a:rPr lang="en-US" altLang="en-US" sz="2400" dirty="0" smtClean="0">
                <a:solidFill>
                  <a:srgbClr val="000000"/>
                </a:solidFill>
              </a:rPr>
              <a:t>goals</a:t>
            </a:r>
            <a:endParaRPr lang="en-US" altLang="en-US" sz="2400" dirty="0">
              <a:solidFill>
                <a:srgbClr val="000000"/>
              </a:solidFill>
            </a:endParaRPr>
          </a:p>
        </p:txBody>
      </p:sp>
      <p:graphicFrame>
        <p:nvGraphicFramePr>
          <p:cNvPr id="16" name="Object 5" descr="father left parenthesis X comma mike right parenthesis"/>
          <p:cNvGraphicFramePr>
            <a:graphicFrameLocks noChangeAspect="1"/>
          </p:cNvGraphicFramePr>
          <p:nvPr>
            <p:extLst>
              <p:ext uri="{D42A27DB-BD31-4B8C-83A1-F6EECF244321}">
                <p14:modId xmlns:p14="http://schemas.microsoft.com/office/powerpoint/2010/main" val="3862911998"/>
              </p:ext>
            </p:extLst>
          </p:nvPr>
        </p:nvGraphicFramePr>
        <p:xfrm>
          <a:off x="1092619" y="4944766"/>
          <a:ext cx="2168068" cy="490884"/>
        </p:xfrm>
        <a:graphic>
          <a:graphicData uri="http://schemas.openxmlformats.org/presentationml/2006/ole">
            <mc:AlternateContent xmlns:mc="http://schemas.openxmlformats.org/markup-compatibility/2006">
              <mc:Choice xmlns:v="urn:schemas-microsoft-com:vml" Requires="v">
                <p:oleObj spid="_x0000_s12351" name="Equation" r:id="rId5" imgW="1346040" imgH="304560" progId="Equation.DSMT4">
                  <p:embed/>
                </p:oleObj>
              </mc:Choice>
              <mc:Fallback>
                <p:oleObj name="Equation" r:id="rId5" imgW="1346040" imgH="304560" progId="Equation.DSMT4">
                  <p:embed/>
                  <p:pic>
                    <p:nvPicPr>
                      <p:cNvPr id="0" name=""/>
                      <p:cNvPicPr/>
                      <p:nvPr/>
                    </p:nvPicPr>
                    <p:blipFill>
                      <a:blip r:embed="rId6"/>
                      <a:stretch>
                        <a:fillRect/>
                      </a:stretch>
                    </p:blipFill>
                    <p:spPr>
                      <a:xfrm>
                        <a:off x="1092619" y="4944766"/>
                        <a:ext cx="2168068" cy="490884"/>
                      </a:xfrm>
                      <a:prstGeom prst="rect">
                        <a:avLst/>
                      </a:prstGeom>
                    </p:spPr>
                  </p:pic>
                </p:oleObj>
              </mc:Fallback>
            </mc:AlternateContent>
          </a:graphicData>
        </a:graphic>
      </p:graphicFrame>
    </p:spTree>
    <p:extLst>
      <p:ext uri="{BB962C8B-B14F-4D97-AF65-F5344CB8AC3E}">
        <p14:creationId xmlns:p14="http://schemas.microsoft.com/office/powerpoint/2010/main" val="953445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Inferencing Process of Prolog</a:t>
            </a:r>
            <a:endParaRPr lang="en-US" dirty="0"/>
          </a:p>
        </p:txBody>
      </p:sp>
      <p:sp>
        <p:nvSpPr>
          <p:cNvPr id="8" name="Content Placeholder 2"/>
          <p:cNvSpPr>
            <a:spLocks noGrp="1"/>
          </p:cNvSpPr>
          <p:nvPr>
            <p:ph sz="quarter" idx="13"/>
          </p:nvPr>
        </p:nvSpPr>
        <p:spPr>
          <a:xfrm>
            <a:off x="457200" y="1600199"/>
            <a:ext cx="8229600" cy="2196549"/>
          </a:xfrm>
        </p:spPr>
        <p:txBody>
          <a:bodyPr/>
          <a:lstStyle/>
          <a:p>
            <a:pPr indent="-256032" eaLnBrk="1" hangingPunct="1"/>
            <a:r>
              <a:rPr lang="en-US" altLang="en-US" sz="2200" dirty="0">
                <a:latin typeface="+mn-lt"/>
              </a:rPr>
              <a:t>Queries are called goals</a:t>
            </a:r>
          </a:p>
          <a:p>
            <a:pPr indent="-256032" eaLnBrk="1" hangingPunct="1"/>
            <a:r>
              <a:rPr lang="en-US" altLang="en-US" sz="2200" dirty="0">
                <a:latin typeface="+mn-lt"/>
              </a:rPr>
              <a:t>If a goal is a compound proposition, each of the facts is a </a:t>
            </a:r>
            <a:r>
              <a:rPr lang="en-US" altLang="en-US" sz="2200" dirty="0" err="1">
                <a:latin typeface="+mn-lt"/>
              </a:rPr>
              <a:t>subgoal</a:t>
            </a:r>
            <a:endParaRPr lang="en-US" altLang="en-US" sz="2200" dirty="0">
              <a:latin typeface="+mn-lt"/>
            </a:endParaRPr>
          </a:p>
          <a:p>
            <a:pPr indent="-256032" eaLnBrk="1" hangingPunct="1"/>
            <a:r>
              <a:rPr lang="en-US" altLang="en-US" sz="2200" dirty="0">
                <a:latin typeface="+mn-lt"/>
              </a:rPr>
              <a:t>To prove a goal is true, must find a chain of inference rules and/or facts.  For goal Q:</a:t>
            </a:r>
          </a:p>
        </p:txBody>
      </p:sp>
      <p:pic>
        <p:nvPicPr>
          <p:cNvPr id="9" name="Picture 3" descr="Computer code. The code has 4 lines. Line 1. P sub 2 colon hyphen P sub 1. Line 2. P sub 3 colon hyphen P sub 2. Line 3. period period period. Line 4. Q colon hyphen P sub n."/>
          <p:cNvPicPr>
            <a:picLocks noChangeAspect="1"/>
          </p:cNvPicPr>
          <p:nvPr/>
        </p:nvPicPr>
        <p:blipFill>
          <a:blip r:embed="rId2"/>
          <a:stretch>
            <a:fillRect/>
          </a:stretch>
        </p:blipFill>
        <p:spPr>
          <a:xfrm>
            <a:off x="1275522" y="3796748"/>
            <a:ext cx="1371719" cy="1633870"/>
          </a:xfrm>
          <a:prstGeom prst="rect">
            <a:avLst/>
          </a:prstGeom>
        </p:spPr>
      </p:pic>
      <p:sp>
        <p:nvSpPr>
          <p:cNvPr id="13" name="Content Placeholder 4"/>
          <p:cNvSpPr>
            <a:spLocks noGrp="1"/>
          </p:cNvSpPr>
          <p:nvPr>
            <p:ph sz="quarter" idx="18"/>
          </p:nvPr>
        </p:nvSpPr>
        <p:spPr>
          <a:xfrm>
            <a:off x="457200" y="5336626"/>
            <a:ext cx="8229600" cy="756062"/>
          </a:xfrm>
        </p:spPr>
        <p:txBody>
          <a:bodyPr/>
          <a:lstStyle/>
          <a:p>
            <a:pPr indent="-256032" eaLnBrk="1" hangingPunct="1"/>
            <a:r>
              <a:rPr lang="en-US" altLang="en-US" sz="2200" dirty="0">
                <a:latin typeface="+mn-lt"/>
              </a:rPr>
              <a:t>Process of proving a </a:t>
            </a:r>
            <a:r>
              <a:rPr lang="en-US" altLang="en-US" sz="2200" dirty="0" err="1">
                <a:latin typeface="+mn-lt"/>
              </a:rPr>
              <a:t>subgoal</a:t>
            </a:r>
            <a:r>
              <a:rPr lang="en-US" altLang="en-US" sz="2200" dirty="0">
                <a:latin typeface="+mn-lt"/>
              </a:rPr>
              <a:t> called matching, satisfying, or resolution</a:t>
            </a:r>
          </a:p>
        </p:txBody>
      </p:sp>
    </p:spTree>
    <p:extLst>
      <p:ext uri="{BB962C8B-B14F-4D97-AF65-F5344CB8AC3E}">
        <p14:creationId xmlns:p14="http://schemas.microsoft.com/office/powerpoint/2010/main" val="3069823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Approaches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sz="2000" b="1" dirty="0"/>
              <a:t>Matching</a:t>
            </a:r>
            <a:r>
              <a:rPr lang="en-US" altLang="en-US" sz="2000" dirty="0"/>
              <a:t> is the process of proving a proposition</a:t>
            </a:r>
          </a:p>
          <a:p>
            <a:pPr eaLnBrk="1" hangingPunct="1"/>
            <a:r>
              <a:rPr lang="en-US" altLang="en-US" sz="2000" dirty="0"/>
              <a:t>Proving a </a:t>
            </a:r>
            <a:r>
              <a:rPr lang="en-US" altLang="en-US" sz="2000" dirty="0" err="1"/>
              <a:t>subgoal</a:t>
            </a:r>
            <a:r>
              <a:rPr lang="en-US" altLang="en-US" sz="2000" dirty="0"/>
              <a:t> is called </a:t>
            </a:r>
            <a:r>
              <a:rPr lang="en-US" altLang="en-US" sz="2000" b="1" dirty="0"/>
              <a:t>satisfying</a:t>
            </a:r>
            <a:r>
              <a:rPr lang="en-US" altLang="en-US" sz="2000" dirty="0"/>
              <a:t> the </a:t>
            </a:r>
            <a:r>
              <a:rPr lang="en-US" altLang="en-US" sz="2000" dirty="0" err="1"/>
              <a:t>subgoal</a:t>
            </a:r>
            <a:endParaRPr lang="en-US" altLang="en-US" sz="2000" dirty="0"/>
          </a:p>
          <a:p>
            <a:pPr eaLnBrk="1" hangingPunct="1"/>
            <a:r>
              <a:rPr lang="en-US" altLang="en-US" sz="2000" b="1" dirty="0"/>
              <a:t>Bottom-up resolution</a:t>
            </a:r>
            <a:r>
              <a:rPr lang="en-US" altLang="en-US" sz="2000" i="1" dirty="0"/>
              <a:t>, </a:t>
            </a:r>
            <a:r>
              <a:rPr lang="en-US" altLang="en-US" sz="2000" b="1" dirty="0"/>
              <a:t>forward chaining</a:t>
            </a:r>
          </a:p>
          <a:p>
            <a:pPr lvl="1" eaLnBrk="1" hangingPunct="1"/>
            <a:r>
              <a:rPr lang="en-US" altLang="en-US" sz="2000" dirty="0"/>
              <a:t>Begin with facts and rules of database and attempt to find sequence that leads to goal</a:t>
            </a:r>
          </a:p>
          <a:p>
            <a:pPr lvl="1" eaLnBrk="1" hangingPunct="1"/>
            <a:r>
              <a:rPr lang="en-US" altLang="en-US" sz="2000" dirty="0"/>
              <a:t>Works well with a large set of possibly correct answers</a:t>
            </a:r>
          </a:p>
          <a:p>
            <a:pPr eaLnBrk="1" hangingPunct="1"/>
            <a:r>
              <a:rPr lang="en-US" altLang="en-US" sz="2000" b="1" dirty="0"/>
              <a:t>Top-down resolution, backward chaining</a:t>
            </a:r>
          </a:p>
          <a:p>
            <a:pPr lvl="1" eaLnBrk="1" hangingPunct="1"/>
            <a:r>
              <a:rPr lang="en-US" altLang="en-US" sz="2000" dirty="0"/>
              <a:t>Begin with goal and attempt to find sequence that leads to set of facts in database</a:t>
            </a:r>
          </a:p>
          <a:p>
            <a:pPr lvl="1" eaLnBrk="1" hangingPunct="1"/>
            <a:r>
              <a:rPr lang="en-US" altLang="en-US" sz="2000" dirty="0"/>
              <a:t>Works well with a small set of possibly correct answers</a:t>
            </a:r>
          </a:p>
          <a:p>
            <a:pPr eaLnBrk="1" hangingPunct="1"/>
            <a:r>
              <a:rPr lang="en-US" altLang="en-US" sz="2000" dirty="0"/>
              <a:t>Prolog implementations use backward chaining</a:t>
            </a:r>
          </a:p>
        </p:txBody>
      </p:sp>
    </p:spTree>
    <p:extLst>
      <p:ext uri="{BB962C8B-B14F-4D97-AF65-F5344CB8AC3E}">
        <p14:creationId xmlns:p14="http://schemas.microsoft.com/office/powerpoint/2010/main" val="540957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Subgoal Strategies</a:t>
            </a:r>
            <a:endParaRPr lang="en-US" altLang="en-US" dirty="0" smtClean="0"/>
          </a:p>
        </p:txBody>
      </p:sp>
      <p:sp>
        <p:nvSpPr>
          <p:cNvPr id="7173" name="Content Placeholder 2"/>
          <p:cNvSpPr>
            <a:spLocks noGrp="1" noChangeArrowheads="1"/>
          </p:cNvSpPr>
          <p:nvPr>
            <p:ph type="body" idx="1"/>
          </p:nvPr>
        </p:nvSpPr>
        <p:spPr/>
        <p:txBody>
          <a:bodyPr/>
          <a:lstStyle/>
          <a:p>
            <a:r>
              <a:rPr lang="en-US" altLang="en-US" smtClean="0"/>
              <a:t>When goal has more than one subgoal, can use either</a:t>
            </a:r>
          </a:p>
          <a:p>
            <a:pPr lvl="1"/>
            <a:r>
              <a:rPr lang="en-US" altLang="en-US" smtClean="0"/>
              <a:t>Depth-first search:  find a complete proof for the first subgoal before working on others</a:t>
            </a:r>
          </a:p>
          <a:p>
            <a:pPr lvl="1"/>
            <a:r>
              <a:rPr lang="en-US" altLang="en-US" smtClean="0"/>
              <a:t>Breadth-first search: work on all subgoals in parallel</a:t>
            </a:r>
          </a:p>
          <a:p>
            <a:r>
              <a:rPr lang="en-US" altLang="en-US" smtClean="0"/>
              <a:t>Prolog uses depth-first search</a:t>
            </a:r>
          </a:p>
          <a:p>
            <a:pPr lvl="1"/>
            <a:r>
              <a:rPr lang="en-US" altLang="en-US" smtClean="0"/>
              <a:t>Can be done with fewer computer resources</a:t>
            </a:r>
            <a:endParaRPr lang="en-US" altLang="en-US" dirty="0"/>
          </a:p>
        </p:txBody>
      </p:sp>
    </p:spTree>
    <p:extLst>
      <p:ext uri="{BB962C8B-B14F-4D97-AF65-F5344CB8AC3E}">
        <p14:creationId xmlns:p14="http://schemas.microsoft.com/office/powerpoint/2010/main" val="4204909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Backtracking</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With a goal with multiple </a:t>
            </a:r>
            <a:r>
              <a:rPr lang="en-US" altLang="en-US" dirty="0" err="1"/>
              <a:t>subgoals</a:t>
            </a:r>
            <a:r>
              <a:rPr lang="en-US" altLang="en-US" dirty="0"/>
              <a:t>, if fail to show truth of one of </a:t>
            </a:r>
            <a:r>
              <a:rPr lang="en-US" altLang="en-US" dirty="0" err="1"/>
              <a:t>subgoals</a:t>
            </a:r>
            <a:r>
              <a:rPr lang="en-US" altLang="en-US" dirty="0"/>
              <a:t>, reconsider previous </a:t>
            </a:r>
            <a:r>
              <a:rPr lang="en-US" altLang="en-US" dirty="0" err="1"/>
              <a:t>subgoal</a:t>
            </a:r>
            <a:r>
              <a:rPr lang="en-US" altLang="en-US" dirty="0"/>
              <a:t> to find an alternative solution: </a:t>
            </a:r>
            <a:r>
              <a:rPr lang="en-US" altLang="en-US" b="1" dirty="0"/>
              <a:t>backtracking</a:t>
            </a:r>
          </a:p>
          <a:p>
            <a:pPr eaLnBrk="1" hangingPunct="1"/>
            <a:r>
              <a:rPr lang="en-US" altLang="en-US" dirty="0"/>
              <a:t>Begin search where previous search left off</a:t>
            </a:r>
          </a:p>
          <a:p>
            <a:pPr eaLnBrk="1" hangingPunct="1"/>
            <a:r>
              <a:rPr lang="en-US" altLang="en-US" dirty="0"/>
              <a:t>Can take lots of time and space because may find all possible proofs to every </a:t>
            </a:r>
            <a:r>
              <a:rPr lang="en-US" altLang="en-US" dirty="0" err="1"/>
              <a:t>subgoal</a:t>
            </a:r>
            <a:endParaRPr lang="en-US" altLang="en-US" dirty="0"/>
          </a:p>
        </p:txBody>
      </p:sp>
    </p:spTree>
    <p:extLst>
      <p:ext uri="{BB962C8B-B14F-4D97-AF65-F5344CB8AC3E}">
        <p14:creationId xmlns:p14="http://schemas.microsoft.com/office/powerpoint/2010/main" val="2679242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Introduction</a:t>
            </a:r>
            <a:endParaRPr lang="en-US" altLang="en-US" dirty="0" smtClean="0"/>
          </a:p>
        </p:txBody>
      </p:sp>
      <p:sp>
        <p:nvSpPr>
          <p:cNvPr id="7173" name="Content Placeholder 2"/>
          <p:cNvSpPr>
            <a:spLocks noGrp="1" noChangeArrowheads="1"/>
          </p:cNvSpPr>
          <p:nvPr>
            <p:ph type="body" idx="1"/>
          </p:nvPr>
        </p:nvSpPr>
        <p:spPr/>
        <p:txBody>
          <a:bodyPr/>
          <a:lstStyle/>
          <a:p>
            <a:r>
              <a:rPr lang="en-US" altLang="en-US" dirty="0" smtClean="0"/>
              <a:t>Programs in logic languages are expressed in a form of symbolic logic</a:t>
            </a:r>
          </a:p>
          <a:p>
            <a:r>
              <a:rPr lang="en-US" altLang="en-US" dirty="0" smtClean="0"/>
              <a:t>Use a logical inferencing process to produce results</a:t>
            </a:r>
          </a:p>
          <a:p>
            <a:r>
              <a:rPr lang="en-US" altLang="en-US" b="1" dirty="0" smtClean="0"/>
              <a:t>Declarative</a:t>
            </a:r>
            <a:r>
              <a:rPr lang="en-US" altLang="en-US" dirty="0" smtClean="0"/>
              <a:t> rather that </a:t>
            </a:r>
            <a:r>
              <a:rPr lang="en-US" altLang="en-US" b="1" dirty="0" smtClean="0"/>
              <a:t>procedural</a:t>
            </a:r>
            <a:r>
              <a:rPr lang="en-US" altLang="en-US" dirty="0" smtClean="0"/>
              <a:t>:</a:t>
            </a:r>
          </a:p>
          <a:p>
            <a:pPr lvl="1"/>
            <a:r>
              <a:rPr lang="en-US" altLang="en-US" dirty="0" smtClean="0"/>
              <a:t>Only specification of </a:t>
            </a:r>
            <a:r>
              <a:rPr lang="en-US" altLang="en-US" b="1" dirty="0" smtClean="0"/>
              <a:t>results</a:t>
            </a:r>
            <a:r>
              <a:rPr lang="en-US" altLang="en-US" dirty="0" smtClean="0"/>
              <a:t> are stated (not detailed </a:t>
            </a:r>
            <a:r>
              <a:rPr lang="en-US" altLang="en-US" b="1" dirty="0" smtClean="0"/>
              <a:t>procedures</a:t>
            </a:r>
            <a:r>
              <a:rPr lang="en-US" altLang="en-US" dirty="0" smtClean="0"/>
              <a:t> for producing them)</a:t>
            </a:r>
            <a:endParaRPr lang="en-US" altLang="en-US" dirty="0"/>
          </a:p>
        </p:txBody>
      </p:sp>
    </p:spTree>
    <p:extLst>
      <p:ext uri="{BB962C8B-B14F-4D97-AF65-F5344CB8AC3E}">
        <p14:creationId xmlns:p14="http://schemas.microsoft.com/office/powerpoint/2010/main" val="1954483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Simple Arithmetic</a:t>
            </a:r>
            <a:endParaRPr lang="en-US" dirty="0"/>
          </a:p>
        </p:txBody>
      </p:sp>
      <p:sp>
        <p:nvSpPr>
          <p:cNvPr id="2" name="Content Placeholder 2"/>
          <p:cNvSpPr>
            <a:spLocks noGrp="1"/>
          </p:cNvSpPr>
          <p:nvPr>
            <p:ph sz="quarter" idx="13"/>
          </p:nvPr>
        </p:nvSpPr>
        <p:spPr>
          <a:xfrm>
            <a:off x="457200" y="1600200"/>
            <a:ext cx="8229600" cy="1441174"/>
          </a:xfrm>
        </p:spPr>
        <p:txBody>
          <a:bodyPr/>
          <a:lstStyle/>
          <a:p>
            <a:pPr lvl="0" indent="-256032"/>
            <a:r>
              <a:rPr lang="en-US" altLang="en-US" sz="2400" dirty="0">
                <a:solidFill>
                  <a:srgbClr val="000000"/>
                </a:solidFill>
                <a:latin typeface="+mn-lt"/>
              </a:rPr>
              <a:t>Prolog supports integer variables and integer arithmetic</a:t>
            </a:r>
          </a:p>
          <a:p>
            <a:pPr lvl="0" indent="-256032"/>
            <a:r>
              <a:rPr lang="en-US" altLang="en-US" sz="2400" b="1" dirty="0">
                <a:solidFill>
                  <a:srgbClr val="000000"/>
                </a:solidFill>
                <a:latin typeface="Courier New" panose="02070309020205020404" pitchFamily="49" charset="0"/>
              </a:rPr>
              <a:t>is</a:t>
            </a:r>
            <a:r>
              <a:rPr lang="en-US" altLang="en-US" sz="2400" dirty="0">
                <a:solidFill>
                  <a:srgbClr val="000000"/>
                </a:solidFill>
              </a:rPr>
              <a:t> </a:t>
            </a:r>
            <a:r>
              <a:rPr lang="en-US" altLang="en-US" sz="2400" dirty="0">
                <a:solidFill>
                  <a:srgbClr val="000000"/>
                </a:solidFill>
                <a:latin typeface="+mn-lt"/>
              </a:rPr>
              <a:t>operator: takes an arithmetic expression as right operand and variable as left </a:t>
            </a:r>
            <a:r>
              <a:rPr lang="en-US" altLang="en-US" sz="2400" dirty="0" smtClean="0">
                <a:solidFill>
                  <a:srgbClr val="000000"/>
                </a:solidFill>
                <a:latin typeface="+mn-lt"/>
              </a:rPr>
              <a:t>operand</a:t>
            </a:r>
            <a:endParaRPr lang="en-US" altLang="en-US" sz="2400" dirty="0">
              <a:solidFill>
                <a:srgbClr val="000000"/>
              </a:solidFill>
              <a:latin typeface="+mn-lt"/>
            </a:endParaRPr>
          </a:p>
        </p:txBody>
      </p:sp>
      <p:graphicFrame>
        <p:nvGraphicFramePr>
          <p:cNvPr id="4" name="Object 3" descr="A is B forward slash 17 + C"/>
          <p:cNvGraphicFramePr>
            <a:graphicFrameLocks noChangeAspect="1"/>
          </p:cNvGraphicFramePr>
          <p:nvPr>
            <p:extLst>
              <p:ext uri="{D42A27DB-BD31-4B8C-83A1-F6EECF244321}">
                <p14:modId xmlns:p14="http://schemas.microsoft.com/office/powerpoint/2010/main" val="2533667807"/>
              </p:ext>
            </p:extLst>
          </p:nvPr>
        </p:nvGraphicFramePr>
        <p:xfrm>
          <a:off x="1236776" y="3155069"/>
          <a:ext cx="2127162" cy="347709"/>
        </p:xfrm>
        <a:graphic>
          <a:graphicData uri="http://schemas.openxmlformats.org/presentationml/2006/ole">
            <mc:AlternateContent xmlns:mc="http://schemas.openxmlformats.org/markup-compatibility/2006">
              <mc:Choice xmlns:v="urn:schemas-microsoft-com:vml" Requires="v">
                <p:oleObj spid="_x0000_s13341" name="Equation" r:id="rId3" imgW="1320480" imgH="215640" progId="Equation.DSMT4">
                  <p:embed/>
                </p:oleObj>
              </mc:Choice>
              <mc:Fallback>
                <p:oleObj name="Equation" r:id="rId3" imgW="1320480" imgH="215640" progId="Equation.DSMT4">
                  <p:embed/>
                  <p:pic>
                    <p:nvPicPr>
                      <p:cNvPr id="0" name=""/>
                      <p:cNvPicPr/>
                      <p:nvPr/>
                    </p:nvPicPr>
                    <p:blipFill>
                      <a:blip r:embed="rId4"/>
                      <a:stretch>
                        <a:fillRect/>
                      </a:stretch>
                    </p:blipFill>
                    <p:spPr>
                      <a:xfrm>
                        <a:off x="1236776" y="3155069"/>
                        <a:ext cx="2127162" cy="347709"/>
                      </a:xfrm>
                      <a:prstGeom prst="rect">
                        <a:avLst/>
                      </a:prstGeom>
                    </p:spPr>
                  </p:pic>
                </p:oleObj>
              </mc:Fallback>
            </mc:AlternateContent>
          </a:graphicData>
        </a:graphic>
      </p:graphicFrame>
      <p:sp>
        <p:nvSpPr>
          <p:cNvPr id="3" name="Content Placeholder 4"/>
          <p:cNvSpPr>
            <a:spLocks noGrp="1"/>
          </p:cNvSpPr>
          <p:nvPr>
            <p:ph sz="quarter" idx="18"/>
          </p:nvPr>
        </p:nvSpPr>
        <p:spPr>
          <a:xfrm>
            <a:off x="457200" y="3616473"/>
            <a:ext cx="8229600" cy="1432605"/>
          </a:xfrm>
        </p:spPr>
        <p:txBody>
          <a:bodyPr/>
          <a:lstStyle/>
          <a:p>
            <a:pPr lvl="0" indent="-256032"/>
            <a:r>
              <a:rPr lang="en-US" altLang="en-US" sz="2400" dirty="0">
                <a:solidFill>
                  <a:srgbClr val="000000"/>
                </a:solidFill>
                <a:latin typeface="+mn-lt"/>
              </a:rPr>
              <a:t>Not the same as an assignment statement!</a:t>
            </a:r>
          </a:p>
          <a:p>
            <a:pPr lvl="1" indent="-283464"/>
            <a:r>
              <a:rPr lang="en-US" altLang="en-US" sz="2400" dirty="0">
                <a:solidFill>
                  <a:srgbClr val="000000"/>
                </a:solidFill>
                <a:latin typeface="+mn-lt"/>
              </a:rPr>
              <a:t>The following is illegal</a:t>
            </a:r>
            <a:r>
              <a:rPr lang="en-US" altLang="en-US" sz="2400" dirty="0" smtClean="0">
                <a:solidFill>
                  <a:srgbClr val="000000"/>
                </a:solidFill>
                <a:latin typeface="+mn-lt"/>
              </a:rPr>
              <a:t>:</a:t>
            </a:r>
          </a:p>
          <a:p>
            <a:pPr marL="854075" lvl="1" indent="0">
              <a:buNone/>
            </a:pPr>
            <a:r>
              <a:rPr lang="en-US" altLang="en-US" sz="2400" b="1" dirty="0">
                <a:latin typeface="Courier New" panose="02070309020205020404" pitchFamily="49" charset="0"/>
                <a:cs typeface="Courier New" panose="02070309020205020404" pitchFamily="49" charset="0"/>
              </a:rPr>
              <a:t>Sum</a:t>
            </a:r>
            <a:r>
              <a:rPr lang="en-US" altLang="en-US" sz="2400"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is</a:t>
            </a:r>
            <a:r>
              <a:rPr lang="en-US" altLang="en-US" sz="2400"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Sum + Number</a:t>
            </a:r>
            <a:r>
              <a:rPr lang="en-US" altLang="en-US" sz="2400" dirty="0" smtClean="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570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nchor="b"/>
          <a:lstStyle/>
          <a:p>
            <a:r>
              <a:rPr lang="en-US" dirty="0" smtClean="0"/>
              <a:t>Example: Simple Arithmetic</a:t>
            </a:r>
            <a:endParaRPr lang="en-US" dirty="0"/>
          </a:p>
        </p:txBody>
      </p:sp>
      <p:pic>
        <p:nvPicPr>
          <p:cNvPr id="9" name="Picture 2" descr="Computer code. The code has 11 lines. Line 1. speed left parenthesis ford comma 100 right parenthesis period. Line 2. speed left parenthesis chevy comma 105 right parenthesis period. Line 3. speed left parenthesis dodge comma 95 right parenthesis period. Line 4. speed left parenthesis volvo comma 80 right parenthesis period. Line 5. time left parenthesis ford comma 20 right parenthesis period. Line 6. time left parenthesis chevy comma 21 right parenthesis period. Line 7. time left parenthesis dodge comma 24 right parenthesis period. Line 8. time left parenthesis volvo comma 24 right parenthesis period. Line 9. distance left parenthesis X comma Y right parenthesis colon hyphen speed left parenthesis X comma Speed right parenthesis comma. Line 10, indented 5 times. time left parenthesis X comma Time right parenthesis comma. Line 11, indented 5 times. Y is Speed asterisk Time period. A query reads, distance left parenthesis chevy comma Chevy underscore Distance right parenthesis period."/>
          <p:cNvPicPr>
            <a:picLocks noChangeAspect="1"/>
          </p:cNvPicPr>
          <p:nvPr/>
        </p:nvPicPr>
        <p:blipFill>
          <a:blip r:embed="rId2"/>
          <a:stretch>
            <a:fillRect/>
          </a:stretch>
        </p:blipFill>
        <p:spPr>
          <a:xfrm>
            <a:off x="457200" y="1642938"/>
            <a:ext cx="6002310" cy="4228774"/>
          </a:xfrm>
          <a:prstGeom prst="rect">
            <a:avLst/>
          </a:prstGeom>
        </p:spPr>
      </p:pic>
    </p:spTree>
    <p:extLst>
      <p:ext uri="{BB962C8B-B14F-4D97-AF65-F5344CB8AC3E}">
        <p14:creationId xmlns:p14="http://schemas.microsoft.com/office/powerpoint/2010/main" val="1072297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Trace</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Built-in structure that displays instantiations at each step</a:t>
            </a:r>
          </a:p>
          <a:p>
            <a:pPr eaLnBrk="1" hangingPunct="1"/>
            <a:r>
              <a:rPr lang="en-US" altLang="en-US" b="1" dirty="0"/>
              <a:t>Tracing model </a:t>
            </a:r>
            <a:r>
              <a:rPr lang="en-US" altLang="en-US" dirty="0"/>
              <a:t>of execution - four events:</a:t>
            </a:r>
          </a:p>
          <a:p>
            <a:pPr lvl="1" eaLnBrk="1" hangingPunct="1"/>
            <a:r>
              <a:rPr lang="en-US" altLang="en-US" b="1" dirty="0"/>
              <a:t>Call</a:t>
            </a:r>
            <a:r>
              <a:rPr lang="en-US" altLang="en-US" dirty="0"/>
              <a:t> (beginning of attempt to satisfy goal)</a:t>
            </a:r>
          </a:p>
          <a:p>
            <a:pPr lvl="1" eaLnBrk="1" hangingPunct="1"/>
            <a:r>
              <a:rPr lang="en-US" altLang="en-US" b="1" dirty="0"/>
              <a:t>Exit</a:t>
            </a:r>
            <a:r>
              <a:rPr lang="en-US" altLang="en-US" dirty="0"/>
              <a:t> (when a goal has been satisfied)</a:t>
            </a:r>
          </a:p>
          <a:p>
            <a:pPr lvl="1" eaLnBrk="1" hangingPunct="1"/>
            <a:r>
              <a:rPr lang="en-US" altLang="en-US" b="1" dirty="0"/>
              <a:t>Redo</a:t>
            </a:r>
            <a:r>
              <a:rPr lang="en-US" altLang="en-US" dirty="0"/>
              <a:t> (when backtrack occurs)</a:t>
            </a:r>
          </a:p>
          <a:p>
            <a:pPr lvl="1" eaLnBrk="1" hangingPunct="1"/>
            <a:r>
              <a:rPr lang="en-US" altLang="en-US" b="1" dirty="0"/>
              <a:t>Fail</a:t>
            </a:r>
            <a:r>
              <a:rPr lang="en-US" altLang="en-US" dirty="0"/>
              <a:t> (when goal fails)</a:t>
            </a:r>
          </a:p>
        </p:txBody>
      </p:sp>
    </p:spTree>
    <p:extLst>
      <p:ext uri="{BB962C8B-B14F-4D97-AF65-F5344CB8AC3E}">
        <p14:creationId xmlns:p14="http://schemas.microsoft.com/office/powerpoint/2010/main" val="3902710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dirty="0" smtClean="0"/>
              <a:t>Example: Trace</a:t>
            </a:r>
            <a:endParaRPr lang="en-US" dirty="0"/>
          </a:p>
        </p:txBody>
      </p:sp>
      <p:pic>
        <p:nvPicPr>
          <p:cNvPr id="9" name="Picture 2" descr="Computer code. The code has 15 lines. Line 1. likes left parenthesis jake comma chocolate right parenthesis period. Line 2. likes left parenthesis jake comma apricots right parenthesis period. Line 3. likes left parenthesis darcie comma licorice right parenthesis period. Line 4. likes left parenthesis darcie comma apricots right parenthesis period. Line 6. trace period. Line 7. likes left parenthesis jake comma X right parenthesis comma likes left parenthesis darcie comma X right parenthesis period. Line 9. left parenthesis 1 right parenthesis 1 Call colon likes left parenthesis jake comma underscore 0 right parenthesis question mark. Line 10. left parenthesis 1 right parenthesis 1 Exit colon likes left parenthesis jake comma chocolate right parenthesis. Line 11. left parenthesis 2 right parenthesis 1 Call colon likes left parenthesis darcie comma chocolate right parenthesis question mark. Line 12. left parenthesis 2 right parenthesis 1 Fail colon likes left parenthesis darcie comma chocolate right parenthesis. Line 13. left parenthesis 1 right parenthesis 1 Redo colon likes left parenthesis jake comma underscore 0 right parenthesis question mark. Line 14. left parenthesis 1 right parenthesis 1 Exit colon likes left parenthesis jake comma apricots right parenthesis. Line 15. left parenthesis 3 right parenthesis 1 Call colon likes left parenthesis darcie comma apricots right parenthesis question mark. Line 16. left parenthesis 3 right parenthesis 1 Exit colon likes left parenthesis darcie comma apricots right parenthesis. Line 18. x equals apricots."/>
          <p:cNvPicPr>
            <a:picLocks noChangeAspect="1"/>
          </p:cNvPicPr>
          <p:nvPr/>
        </p:nvPicPr>
        <p:blipFill>
          <a:blip r:embed="rId2"/>
          <a:stretch>
            <a:fillRect/>
          </a:stretch>
        </p:blipFill>
        <p:spPr>
          <a:xfrm>
            <a:off x="457200" y="1612738"/>
            <a:ext cx="4279763" cy="4480948"/>
          </a:xfrm>
          <a:prstGeom prst="rect">
            <a:avLst/>
          </a:prstGeom>
        </p:spPr>
      </p:pic>
      <p:pic>
        <p:nvPicPr>
          <p:cNvPr id="10" name="Picture 3" descr="A figure describes a Control flow model for the goal represented as two boxes, likes left parenthesis jake comma X right parenthesis, and likes left parenthesis darcie comma X right parenthesis. At the top of the model, Call port enters into a goal likes left parenthesis jake comma X right parenthesis in forward direction, succeeds and leaves at Exit port and then Call port enters into another goal likes left parenthesis darcie comma X right parenthesis in forward direction, succeeds and leaves at Exit port. Redo port enters into a goal likes left parenthesis darcie comma X right parenthesis in reverse direction, fails and leaves at Fail port and then Redo port enters into another goal likes left parenthesis jake comma X right parenthesis in reverse direction, fails and leaves at Fail 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790" y="1779884"/>
            <a:ext cx="3005754" cy="4313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724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List Structures</a:t>
            </a:r>
            <a:endParaRPr lang="en-US" altLang="en-US" dirty="0" smtClean="0"/>
          </a:p>
        </p:txBody>
      </p:sp>
      <p:sp>
        <p:nvSpPr>
          <p:cNvPr id="7173" name="Content Placeholder 2"/>
          <p:cNvSpPr>
            <a:spLocks noGrp="1" noChangeArrowheads="1"/>
          </p:cNvSpPr>
          <p:nvPr>
            <p:ph type="body" idx="1"/>
          </p:nvPr>
        </p:nvSpPr>
        <p:spPr>
          <a:xfrm>
            <a:off x="457200" y="1600200"/>
            <a:ext cx="8229600" cy="2484783"/>
          </a:xfrm>
        </p:spPr>
        <p:txBody>
          <a:bodyPr/>
          <a:lstStyle/>
          <a:p>
            <a:pPr eaLnBrk="1" hangingPunct="1"/>
            <a:r>
              <a:rPr lang="en-US" altLang="en-US" dirty="0"/>
              <a:t>Other basic data structure (besides atomic propositions we have already seen): list</a:t>
            </a:r>
          </a:p>
          <a:p>
            <a:pPr eaLnBrk="1" hangingPunct="1"/>
            <a:r>
              <a:rPr lang="en-US" altLang="en-US" b="1" dirty="0"/>
              <a:t>List</a:t>
            </a:r>
            <a:r>
              <a:rPr lang="en-US" altLang="en-US" dirty="0"/>
              <a:t> is a sequence of any number of elements</a:t>
            </a:r>
          </a:p>
          <a:p>
            <a:pPr eaLnBrk="1" hangingPunct="1"/>
            <a:r>
              <a:rPr lang="en-US" altLang="en-US" dirty="0"/>
              <a:t>Elements can be atoms, atomic propositions, or other terms (including other lists)</a:t>
            </a:r>
          </a:p>
        </p:txBody>
      </p:sp>
      <p:pic>
        <p:nvPicPr>
          <p:cNvPr id="4" name="Picture 3" descr="Computer code. The code has 3 lines. Line 1. left bracket apple comma prune comma grape comma kumquat right bracket. Line 2 left bracket right bracket. Line 2 represents an empty list. Line 3. left bracket X pipe Y right bracket. Line 3 represents head X and tail Y."/>
          <p:cNvPicPr>
            <a:picLocks noChangeAspect="1"/>
          </p:cNvPicPr>
          <p:nvPr/>
        </p:nvPicPr>
        <p:blipFill>
          <a:blip r:embed="rId3"/>
          <a:stretch>
            <a:fillRect/>
          </a:stretch>
        </p:blipFill>
        <p:spPr>
          <a:xfrm>
            <a:off x="1063487" y="4273826"/>
            <a:ext cx="4938188" cy="1438781"/>
          </a:xfrm>
          <a:prstGeom prst="rect">
            <a:avLst/>
          </a:prstGeom>
        </p:spPr>
      </p:pic>
    </p:spTree>
    <p:extLst>
      <p:ext uri="{BB962C8B-B14F-4D97-AF65-F5344CB8AC3E}">
        <p14:creationId xmlns:p14="http://schemas.microsoft.com/office/powerpoint/2010/main" val="3258914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chor="b"/>
          <a:lstStyle/>
          <a:p>
            <a:r>
              <a:rPr lang="en-US" altLang="en-US" dirty="0"/>
              <a:t>Append </a:t>
            </a:r>
            <a:r>
              <a:rPr lang="en-US" altLang="en-US" dirty="0" smtClean="0"/>
              <a:t>Example </a:t>
            </a:r>
            <a:r>
              <a:rPr lang="en-US" altLang="en-US" sz="2000" b="0" dirty="0" smtClean="0"/>
              <a:t>(1 of 2)</a:t>
            </a:r>
            <a:endParaRPr lang="en-US" sz="2000" b="0" dirty="0"/>
          </a:p>
        </p:txBody>
      </p:sp>
      <p:pic>
        <p:nvPicPr>
          <p:cNvPr id="9" name="Picture 2" descr="Computer code. The code has 3 lines. Line 1. append left parenthesis left bracket right bracket comma List comma List right parenthesis period. Line 2. append left parenthesis left bracket Head pipe List underscore 1 right bracket comma List underscore 2 comma left bracket Head pipe List underscore 3 right bracket right parenthesis colon hyphen. Line 3, indented 3 times. append left parenthesis List underscore 1 comma List underscore 2 comma List underscore 3 right parenthesis period."/>
          <p:cNvPicPr>
            <a:picLocks noChangeAspect="1"/>
          </p:cNvPicPr>
          <p:nvPr/>
        </p:nvPicPr>
        <p:blipFill>
          <a:blip r:embed="rId2"/>
          <a:stretch>
            <a:fillRect/>
          </a:stretch>
        </p:blipFill>
        <p:spPr>
          <a:xfrm>
            <a:off x="457200" y="1739694"/>
            <a:ext cx="7590178" cy="1152244"/>
          </a:xfrm>
          <a:prstGeom prst="rect">
            <a:avLst/>
          </a:prstGeom>
        </p:spPr>
      </p:pic>
    </p:spTree>
    <p:extLst>
      <p:ext uri="{BB962C8B-B14F-4D97-AF65-F5344CB8AC3E}">
        <p14:creationId xmlns:p14="http://schemas.microsoft.com/office/powerpoint/2010/main" val="706345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Append Example </a:t>
            </a:r>
            <a:r>
              <a:rPr lang="en-US" altLang="en-US" sz="2000" b="0" dirty="0" smtClean="0"/>
              <a:t>(2 </a:t>
            </a:r>
            <a:r>
              <a:rPr lang="en-US" altLang="en-US" sz="2000" b="0" dirty="0"/>
              <a:t>of 2)</a:t>
            </a:r>
            <a:endParaRPr lang="en-US" dirty="0"/>
          </a:p>
        </p:txBody>
      </p:sp>
      <p:pic>
        <p:nvPicPr>
          <p:cNvPr id="6" name="Picture 2" descr="Two examples of code. The first has four lines. Line 1. reverse left parenthesis left bracket right bracket comma left bracket right bracket right parenthesis period. Line 2. reverse left parenthesis left bracket Head pipe Tail right bracket comma List right parenthesis colon hyphen. Line 2, indented once. reverse left parenthesis Tail comma Result right parenthesis comma. Line 4, indented twice. append left parenthesis Result comma left bracket Head right bracket comma List right parenthesis period. The second code has 2 lines. Line 1. member left parenthesis Element comma left bracket Element pipe underscore right bracket right parenthesis period. Line 2. member left parenthesis Element comma left bracket underscore pipe List right bracket right parenthesis colon hyphen member left parenthesis Element comma List right parenthesis period."/>
          <p:cNvPicPr>
            <a:picLocks noChangeAspect="1"/>
          </p:cNvPicPr>
          <p:nvPr/>
        </p:nvPicPr>
        <p:blipFill>
          <a:blip r:embed="rId2"/>
          <a:stretch>
            <a:fillRect/>
          </a:stretch>
        </p:blipFill>
        <p:spPr>
          <a:xfrm>
            <a:off x="1097238" y="1573062"/>
            <a:ext cx="6512201" cy="3148025"/>
          </a:xfrm>
          <a:prstGeom prst="rect">
            <a:avLst/>
          </a:prstGeom>
        </p:spPr>
      </p:pic>
      <p:sp>
        <p:nvSpPr>
          <p:cNvPr id="5" name="Content Placeholder 3"/>
          <p:cNvSpPr>
            <a:spLocks noGrp="1"/>
          </p:cNvSpPr>
          <p:nvPr>
            <p:ph type="body" idx="1"/>
          </p:nvPr>
        </p:nvSpPr>
        <p:spPr>
          <a:xfrm>
            <a:off x="457200" y="4810538"/>
            <a:ext cx="8229600" cy="1272209"/>
          </a:xfrm>
        </p:spPr>
        <p:txBody>
          <a:bodyPr/>
          <a:lstStyle/>
          <a:p>
            <a:pPr marL="0" indent="0">
              <a:buNone/>
            </a:pPr>
            <a:r>
              <a:rPr lang="en-US" altLang="en-US" dirty="0"/>
              <a:t>The underscore character means an anonymous variable—it means we do not care what instantiation it might get from </a:t>
            </a:r>
            <a:r>
              <a:rPr lang="en-US" altLang="en-US" dirty="0" smtClean="0"/>
              <a:t>unification</a:t>
            </a:r>
            <a:endParaRPr lang="en-US" altLang="en-US" dirty="0"/>
          </a:p>
        </p:txBody>
      </p:sp>
    </p:spTree>
    <p:extLst>
      <p:ext uri="{BB962C8B-B14F-4D97-AF65-F5344CB8AC3E}">
        <p14:creationId xmlns:p14="http://schemas.microsoft.com/office/powerpoint/2010/main" val="2017099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Deficiencies of Prolog</a:t>
            </a:r>
            <a:endParaRPr lang="en-US" altLang="en-US" dirty="0" smtClean="0"/>
          </a:p>
        </p:txBody>
      </p:sp>
      <p:sp>
        <p:nvSpPr>
          <p:cNvPr id="7173" name="Content Placeholder 2"/>
          <p:cNvSpPr>
            <a:spLocks noGrp="1" noChangeArrowheads="1"/>
          </p:cNvSpPr>
          <p:nvPr>
            <p:ph type="body" idx="1"/>
          </p:nvPr>
        </p:nvSpPr>
        <p:spPr/>
        <p:txBody>
          <a:bodyPr/>
          <a:lstStyle/>
          <a:p>
            <a:r>
              <a:rPr lang="en-US" altLang="en-US" sz="2000" dirty="0" smtClean="0"/>
              <a:t>Resolution order control</a:t>
            </a:r>
          </a:p>
          <a:p>
            <a:pPr lvl="1"/>
            <a:r>
              <a:rPr lang="en-US" altLang="en-US" sz="2000" dirty="0" smtClean="0"/>
              <a:t>In a pure logic programming environment, the order of attempted matches is nondeterministic and all matches would be attempted concurrently</a:t>
            </a:r>
          </a:p>
          <a:p>
            <a:r>
              <a:rPr lang="en-US" altLang="en-US" sz="2000" dirty="0" smtClean="0"/>
              <a:t>The closed-world assumption</a:t>
            </a:r>
          </a:p>
          <a:p>
            <a:pPr lvl="1"/>
            <a:r>
              <a:rPr lang="en-US" altLang="en-US" sz="2000" dirty="0" smtClean="0"/>
              <a:t>The only knowledge is what is in the database</a:t>
            </a:r>
          </a:p>
          <a:p>
            <a:r>
              <a:rPr lang="en-US" altLang="en-US" sz="2000" dirty="0" smtClean="0"/>
              <a:t>The negation problem</a:t>
            </a:r>
          </a:p>
          <a:p>
            <a:pPr lvl="1"/>
            <a:r>
              <a:rPr lang="en-US" altLang="en-US" sz="2000" dirty="0" smtClean="0"/>
              <a:t>Anything not stated in the database is assumed to be false</a:t>
            </a:r>
          </a:p>
          <a:p>
            <a:r>
              <a:rPr lang="en-US" altLang="en-US" sz="2000" dirty="0" smtClean="0"/>
              <a:t>Intrinsic limitations</a:t>
            </a:r>
          </a:p>
          <a:p>
            <a:pPr lvl="1"/>
            <a:r>
              <a:rPr lang="en-US" altLang="en-US" sz="2000" dirty="0" smtClean="0"/>
              <a:t>It is easy to state a sort process in logic, but difficult to actually do—it doesn’t know how to sort</a:t>
            </a:r>
            <a:endParaRPr lang="en-US" altLang="en-US" sz="2000" dirty="0"/>
          </a:p>
        </p:txBody>
      </p:sp>
    </p:spTree>
    <p:extLst>
      <p:ext uri="{BB962C8B-B14F-4D97-AF65-F5344CB8AC3E}">
        <p14:creationId xmlns:p14="http://schemas.microsoft.com/office/powerpoint/2010/main" val="42369451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Applications of Logic Programming</a:t>
            </a:r>
            <a:endParaRPr lang="en-US" altLang="en-US" dirty="0" smtClean="0"/>
          </a:p>
        </p:txBody>
      </p:sp>
      <p:sp>
        <p:nvSpPr>
          <p:cNvPr id="7173" name="Content Placeholder 2"/>
          <p:cNvSpPr>
            <a:spLocks noGrp="1" noChangeArrowheads="1"/>
          </p:cNvSpPr>
          <p:nvPr>
            <p:ph type="body" idx="1"/>
          </p:nvPr>
        </p:nvSpPr>
        <p:spPr/>
        <p:txBody>
          <a:bodyPr/>
          <a:lstStyle/>
          <a:p>
            <a:r>
              <a:rPr lang="en-US" altLang="en-US" smtClean="0"/>
              <a:t>Relational database management systems</a:t>
            </a:r>
          </a:p>
          <a:p>
            <a:r>
              <a:rPr lang="en-US" altLang="en-US" smtClean="0"/>
              <a:t>Expert systems</a:t>
            </a:r>
          </a:p>
          <a:p>
            <a:r>
              <a:rPr lang="en-US" altLang="en-US" smtClean="0"/>
              <a:t>Natural language processing</a:t>
            </a:r>
            <a:endParaRPr lang="en-US" altLang="en-US" dirty="0"/>
          </a:p>
        </p:txBody>
      </p:sp>
    </p:spTree>
    <p:extLst>
      <p:ext uri="{BB962C8B-B14F-4D97-AF65-F5344CB8AC3E}">
        <p14:creationId xmlns:p14="http://schemas.microsoft.com/office/powerpoint/2010/main" val="1627614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Summary</a:t>
            </a:r>
            <a:endParaRPr lang="en-US" altLang="en-US" dirty="0" smtClean="0"/>
          </a:p>
        </p:txBody>
      </p:sp>
      <p:sp>
        <p:nvSpPr>
          <p:cNvPr id="7173" name="Content Placeholder 2"/>
          <p:cNvSpPr>
            <a:spLocks noGrp="1" noChangeArrowheads="1"/>
          </p:cNvSpPr>
          <p:nvPr>
            <p:ph type="body" idx="1"/>
          </p:nvPr>
        </p:nvSpPr>
        <p:spPr/>
        <p:txBody>
          <a:bodyPr/>
          <a:lstStyle/>
          <a:p>
            <a:r>
              <a:rPr lang="en-US" altLang="en-US" smtClean="0"/>
              <a:t>Symbolic logic provides basis for logic programming</a:t>
            </a:r>
          </a:p>
          <a:p>
            <a:r>
              <a:rPr lang="en-US" altLang="en-US" smtClean="0"/>
              <a:t>Logic programs should be nonprocedural</a:t>
            </a:r>
          </a:p>
          <a:p>
            <a:r>
              <a:rPr lang="en-US" altLang="en-US" smtClean="0"/>
              <a:t>Prolog statements are facts, rules, or goals</a:t>
            </a:r>
          </a:p>
          <a:p>
            <a:r>
              <a:rPr lang="en-US" altLang="en-US" smtClean="0"/>
              <a:t>Resolution is the primary activity of a Prolog interpreter</a:t>
            </a:r>
          </a:p>
          <a:p>
            <a:r>
              <a:rPr lang="en-US" altLang="en-US" smtClean="0"/>
              <a:t>Although there are a number of drawbacks with the current state of logic programming it has been used in a number of areas</a:t>
            </a:r>
            <a:endParaRPr lang="en-US" altLang="en-US" dirty="0"/>
          </a:p>
        </p:txBody>
      </p:sp>
    </p:spTree>
    <p:extLst>
      <p:ext uri="{BB962C8B-B14F-4D97-AF65-F5344CB8AC3E}">
        <p14:creationId xmlns:p14="http://schemas.microsoft.com/office/powerpoint/2010/main" val="3771660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Proposition</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logical statement that may or may not be true</a:t>
            </a:r>
          </a:p>
          <a:p>
            <a:pPr lvl="1" eaLnBrk="1" hangingPunct="1"/>
            <a:r>
              <a:rPr lang="en-US" altLang="en-US" dirty="0"/>
              <a:t>Consists of objects and relationships of objects to each other</a:t>
            </a:r>
          </a:p>
        </p:txBody>
      </p:sp>
    </p:spTree>
    <p:extLst>
      <p:ext uri="{BB962C8B-B14F-4D97-AF65-F5344CB8AC3E}">
        <p14:creationId xmlns:p14="http://schemas.microsoft.com/office/powerpoint/2010/main" val="4125033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Symbolic Logic</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Logic which can be used for the basic needs of formal logic:</a:t>
            </a:r>
          </a:p>
          <a:p>
            <a:pPr lvl="1" eaLnBrk="1" hangingPunct="1"/>
            <a:r>
              <a:rPr lang="en-US" altLang="en-US" dirty="0"/>
              <a:t>Express propositions</a:t>
            </a:r>
          </a:p>
          <a:p>
            <a:pPr lvl="1" eaLnBrk="1" hangingPunct="1"/>
            <a:r>
              <a:rPr lang="en-US" altLang="en-US" dirty="0"/>
              <a:t>Express relationships between propositions</a:t>
            </a:r>
          </a:p>
          <a:p>
            <a:pPr lvl="1" eaLnBrk="1" hangingPunct="1"/>
            <a:r>
              <a:rPr lang="en-US" altLang="en-US" dirty="0"/>
              <a:t>Describe how new propositions can be inferred from other propositions</a:t>
            </a:r>
          </a:p>
          <a:p>
            <a:pPr eaLnBrk="1" hangingPunct="1"/>
            <a:r>
              <a:rPr lang="en-US" altLang="en-US" dirty="0"/>
              <a:t>Particular form of symbolic logic used for logic programming called </a:t>
            </a:r>
            <a:r>
              <a:rPr lang="en-US" altLang="en-US" b="1" dirty="0"/>
              <a:t>predicate calculus</a:t>
            </a:r>
          </a:p>
        </p:txBody>
      </p:sp>
    </p:spTree>
    <p:extLst>
      <p:ext uri="{BB962C8B-B14F-4D97-AF65-F5344CB8AC3E}">
        <p14:creationId xmlns:p14="http://schemas.microsoft.com/office/powerpoint/2010/main" val="4099522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Object Representation</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Objects in propositions are represented by simple terms: either constants or variables</a:t>
            </a:r>
          </a:p>
          <a:p>
            <a:pPr eaLnBrk="1" hangingPunct="1"/>
            <a:r>
              <a:rPr lang="en-US" altLang="en-US" b="1" dirty="0"/>
              <a:t>Constant:</a:t>
            </a:r>
            <a:r>
              <a:rPr lang="en-US" altLang="en-US" dirty="0"/>
              <a:t> a symbol that represents an object</a:t>
            </a:r>
          </a:p>
          <a:p>
            <a:pPr eaLnBrk="1" hangingPunct="1"/>
            <a:r>
              <a:rPr lang="en-US" altLang="en-US" b="1" dirty="0"/>
              <a:t>Variable:</a:t>
            </a:r>
            <a:r>
              <a:rPr lang="en-US" altLang="en-US" dirty="0"/>
              <a:t> a symbol that can represent different objects at different times</a:t>
            </a:r>
          </a:p>
          <a:p>
            <a:pPr lvl="1" eaLnBrk="1" hangingPunct="1"/>
            <a:r>
              <a:rPr lang="en-US" altLang="en-US" dirty="0"/>
              <a:t>Different from variables in imperative languages</a:t>
            </a:r>
          </a:p>
        </p:txBody>
      </p:sp>
    </p:spTree>
    <p:extLst>
      <p:ext uri="{BB962C8B-B14F-4D97-AF65-F5344CB8AC3E}">
        <p14:creationId xmlns:p14="http://schemas.microsoft.com/office/powerpoint/2010/main" val="3441770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Compound Terms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t>Atomic propositions </a:t>
            </a:r>
            <a:r>
              <a:rPr lang="en-US" altLang="en-US" dirty="0"/>
              <a:t>consist of compound terms</a:t>
            </a:r>
          </a:p>
          <a:p>
            <a:pPr eaLnBrk="1" hangingPunct="1"/>
            <a:r>
              <a:rPr lang="en-US" altLang="en-US" b="1" dirty="0"/>
              <a:t>Compound term: </a:t>
            </a:r>
            <a:r>
              <a:rPr lang="en-US" altLang="en-US" dirty="0"/>
              <a:t>one element of a mathematical relation, written like a mathematical function</a:t>
            </a:r>
          </a:p>
          <a:p>
            <a:pPr lvl="1" eaLnBrk="1" hangingPunct="1"/>
            <a:r>
              <a:rPr lang="en-US" altLang="en-US" dirty="0"/>
              <a:t>Mathematical function is a mapping</a:t>
            </a:r>
          </a:p>
          <a:p>
            <a:pPr lvl="1" eaLnBrk="1" hangingPunct="1"/>
            <a:r>
              <a:rPr lang="en-US" altLang="en-US" dirty="0"/>
              <a:t>Can be written as a table</a:t>
            </a:r>
          </a:p>
        </p:txBody>
      </p:sp>
    </p:spTree>
    <p:extLst>
      <p:ext uri="{BB962C8B-B14F-4D97-AF65-F5344CB8AC3E}">
        <p14:creationId xmlns:p14="http://schemas.microsoft.com/office/powerpoint/2010/main" val="2782813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Parts of a Compound Term</a:t>
            </a:r>
            <a:endParaRPr lang="en-US" altLang="en-US" dirty="0" smtClean="0"/>
          </a:p>
        </p:txBody>
      </p:sp>
      <p:sp>
        <p:nvSpPr>
          <p:cNvPr id="7173" name="Content Placeholder 2"/>
          <p:cNvSpPr>
            <a:spLocks noGrp="1" noChangeArrowheads="1"/>
          </p:cNvSpPr>
          <p:nvPr>
            <p:ph type="body" idx="1"/>
          </p:nvPr>
        </p:nvSpPr>
        <p:spPr>
          <a:xfrm>
            <a:off x="457200" y="1600200"/>
            <a:ext cx="8229600" cy="1958009"/>
          </a:xfrm>
        </p:spPr>
        <p:txBody>
          <a:bodyPr/>
          <a:lstStyle/>
          <a:p>
            <a:pPr eaLnBrk="1" hangingPunct="1"/>
            <a:r>
              <a:rPr lang="en-US" altLang="en-US" dirty="0"/>
              <a:t>Compound term composed of two parts</a:t>
            </a:r>
          </a:p>
          <a:p>
            <a:pPr lvl="1" eaLnBrk="1" hangingPunct="1"/>
            <a:r>
              <a:rPr lang="en-US" altLang="en-US" dirty="0" err="1"/>
              <a:t>Functor</a:t>
            </a:r>
            <a:r>
              <a:rPr lang="en-US" altLang="en-US" dirty="0"/>
              <a:t>: function symbol that names the relationship</a:t>
            </a:r>
          </a:p>
          <a:p>
            <a:pPr lvl="1" eaLnBrk="1" hangingPunct="1"/>
            <a:r>
              <a:rPr lang="en-US" altLang="en-US" dirty="0"/>
              <a:t>Ordered list of parameters (tuple)</a:t>
            </a:r>
          </a:p>
          <a:p>
            <a:pPr eaLnBrk="1" hangingPunct="1"/>
            <a:r>
              <a:rPr lang="en-US" altLang="en-US" dirty="0"/>
              <a:t>Examples:</a:t>
            </a:r>
          </a:p>
        </p:txBody>
      </p:sp>
      <p:pic>
        <p:nvPicPr>
          <p:cNvPr id="4" name="Picture 3" descr="Computer code. The code has 4 lines. Line 1. student left parenthesis jon right parenthesis. Line 2, indented once. like left parenthesis seth comma O S X right parenthesis. Line 3, indented once. like left parenthesis nick comma windows right parenthesis. Line 4, indented once. like left parenthesis jim comma linux right parenthesis."/>
          <p:cNvPicPr>
            <a:picLocks noChangeAspect="1"/>
          </p:cNvPicPr>
          <p:nvPr/>
        </p:nvPicPr>
        <p:blipFill>
          <a:blip r:embed="rId3"/>
          <a:stretch>
            <a:fillRect/>
          </a:stretch>
        </p:blipFill>
        <p:spPr>
          <a:xfrm>
            <a:off x="699052" y="3845759"/>
            <a:ext cx="3542083" cy="1627773"/>
          </a:xfrm>
          <a:prstGeom prst="rect">
            <a:avLst/>
          </a:prstGeom>
        </p:spPr>
      </p:pic>
    </p:spTree>
    <p:extLst>
      <p:ext uri="{BB962C8B-B14F-4D97-AF65-F5344CB8AC3E}">
        <p14:creationId xmlns:p14="http://schemas.microsoft.com/office/powerpoint/2010/main" val="2725058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Forms of a Proposition</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Propositions can be stated in two forms:</a:t>
            </a:r>
          </a:p>
          <a:p>
            <a:pPr lvl="1" eaLnBrk="1" hangingPunct="1"/>
            <a:r>
              <a:rPr lang="en-US" altLang="en-US" b="1" dirty="0"/>
              <a:t>Fact:</a:t>
            </a:r>
            <a:r>
              <a:rPr lang="en-US" altLang="en-US" dirty="0"/>
              <a:t> proposition is assumed to be true</a:t>
            </a:r>
          </a:p>
          <a:p>
            <a:pPr lvl="1" eaLnBrk="1" hangingPunct="1"/>
            <a:r>
              <a:rPr lang="en-US" altLang="en-US" b="1" dirty="0"/>
              <a:t>Query:</a:t>
            </a:r>
            <a:r>
              <a:rPr lang="en-US" altLang="en-US" dirty="0"/>
              <a:t> truth of proposition is to be determined</a:t>
            </a:r>
          </a:p>
          <a:p>
            <a:pPr eaLnBrk="1" hangingPunct="1"/>
            <a:r>
              <a:rPr lang="en-US" altLang="en-US" dirty="0"/>
              <a:t>Compound proposition:</a:t>
            </a:r>
          </a:p>
          <a:p>
            <a:pPr lvl="1" eaLnBrk="1" hangingPunct="1"/>
            <a:r>
              <a:rPr lang="en-US" altLang="en-US" dirty="0"/>
              <a:t>Have two or more atomic propositions</a:t>
            </a:r>
          </a:p>
          <a:p>
            <a:pPr lvl="1" eaLnBrk="1" hangingPunct="1"/>
            <a:r>
              <a:rPr lang="en-US" altLang="en-US" dirty="0"/>
              <a:t>Propositions are connected by operators</a:t>
            </a:r>
          </a:p>
        </p:txBody>
      </p:sp>
    </p:spTree>
    <p:extLst>
      <p:ext uri="{BB962C8B-B14F-4D97-AF65-F5344CB8AC3E}">
        <p14:creationId xmlns:p14="http://schemas.microsoft.com/office/powerpoint/2010/main" val="2419486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2.xml><?xml version="1.0" encoding="utf-8"?>
<ds:datastoreItem xmlns:ds="http://schemas.openxmlformats.org/officeDocument/2006/customXml" ds:itemID="{3168B98B-D46B-4E1E-B6F3-9D4AA5F07D63}">
  <ds:schemaRef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9635</TotalTime>
  <Words>1546</Words>
  <Application>Microsoft Office PowerPoint</Application>
  <PresentationFormat>On-screen Show (4:3)</PresentationFormat>
  <Paragraphs>257</Paragraphs>
  <Slides>40</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2" baseType="lpstr">
      <vt:lpstr>Arial Unicode MS</vt:lpstr>
      <vt:lpstr>Arial</vt:lpstr>
      <vt:lpstr>Courier New</vt:lpstr>
      <vt:lpstr>Lucida Sans Unicode</vt:lpstr>
      <vt:lpstr>Math1</vt:lpstr>
      <vt:lpstr>Noto Sans Symbols</vt:lpstr>
      <vt:lpstr>Symbol</vt:lpstr>
      <vt:lpstr>Times</vt:lpstr>
      <vt:lpstr>Times New Roman</vt:lpstr>
      <vt:lpstr>Verdana</vt:lpstr>
      <vt:lpstr>508 Lecture</vt:lpstr>
      <vt:lpstr>Equation</vt:lpstr>
      <vt:lpstr>Concepts of Programming Languages</vt:lpstr>
      <vt:lpstr>Objectives</vt:lpstr>
      <vt:lpstr>Introduction</vt:lpstr>
      <vt:lpstr>Proposition</vt:lpstr>
      <vt:lpstr>Symbolic Logic</vt:lpstr>
      <vt:lpstr>Object Representation</vt:lpstr>
      <vt:lpstr>Compound Terms</vt:lpstr>
      <vt:lpstr>Parts of a Compound Term</vt:lpstr>
      <vt:lpstr>Forms of a Proposition</vt:lpstr>
      <vt:lpstr>Logical Operators</vt:lpstr>
      <vt:lpstr>Quantifiers</vt:lpstr>
      <vt:lpstr>Clausal Form</vt:lpstr>
      <vt:lpstr>Predicate Calculus and Proving Theorems</vt:lpstr>
      <vt:lpstr>Resolution</vt:lpstr>
      <vt:lpstr>Proof by Contradiction</vt:lpstr>
      <vt:lpstr>Theorem Proving</vt:lpstr>
      <vt:lpstr>Overview of Logic Programming</vt:lpstr>
      <vt:lpstr>Example: Sorting a List</vt:lpstr>
      <vt:lpstr>The Origins of Prolog</vt:lpstr>
      <vt:lpstr>Terms</vt:lpstr>
      <vt:lpstr>Terms: Variables and Structures</vt:lpstr>
      <vt:lpstr>Fact Statements</vt:lpstr>
      <vt:lpstr>Rule Statements</vt:lpstr>
      <vt:lpstr>Example Rules</vt:lpstr>
      <vt:lpstr>Goal Statements</vt:lpstr>
      <vt:lpstr>Inferencing Process of Prolog</vt:lpstr>
      <vt:lpstr>Approaches</vt:lpstr>
      <vt:lpstr>Subgoal Strategies</vt:lpstr>
      <vt:lpstr>Backtracking</vt:lpstr>
      <vt:lpstr>Simple Arithmetic</vt:lpstr>
      <vt:lpstr>Example: Simple Arithmetic</vt:lpstr>
      <vt:lpstr>Trace</vt:lpstr>
      <vt:lpstr>Example: Trace</vt:lpstr>
      <vt:lpstr>List Structures</vt:lpstr>
      <vt:lpstr>Append Example (1 of 2)</vt:lpstr>
      <vt:lpstr>Append Example (2 of 2)</vt:lpstr>
      <vt:lpstr>Deficiencies of Prolog</vt:lpstr>
      <vt:lpstr>Applications of Logic Programming</vt:lpstr>
      <vt:lpstr>Summary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B J, Umeshkumar (Cognizant)</cp:lastModifiedBy>
  <cp:revision>313</cp:revision>
  <dcterms:modified xsi:type="dcterms:W3CDTF">2018-01-19T05:44:13Z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