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42"/>
  </p:notesMasterIdLst>
  <p:handoutMasterIdLst>
    <p:handoutMasterId r:id="rId43"/>
  </p:handoutMasterIdLst>
  <p:sldIdLst>
    <p:sldId id="412" r:id="rId5"/>
    <p:sldId id="414" r:id="rId6"/>
    <p:sldId id="444" r:id="rId7"/>
    <p:sldId id="445" r:id="rId8"/>
    <p:sldId id="446" r:id="rId9"/>
    <p:sldId id="447" r:id="rId10"/>
    <p:sldId id="448" r:id="rId11"/>
    <p:sldId id="449" r:id="rId12"/>
    <p:sldId id="450" r:id="rId13"/>
    <p:sldId id="451" r:id="rId14"/>
    <p:sldId id="452" r:id="rId15"/>
    <p:sldId id="453" r:id="rId16"/>
    <p:sldId id="454" r:id="rId17"/>
    <p:sldId id="455" r:id="rId18"/>
    <p:sldId id="458" r:id="rId19"/>
    <p:sldId id="459" r:id="rId20"/>
    <p:sldId id="460" r:id="rId21"/>
    <p:sldId id="461" r:id="rId22"/>
    <p:sldId id="462" r:id="rId23"/>
    <p:sldId id="463" r:id="rId24"/>
    <p:sldId id="464" r:id="rId25"/>
    <p:sldId id="465" r:id="rId26"/>
    <p:sldId id="480" r:id="rId27"/>
    <p:sldId id="467" r:id="rId28"/>
    <p:sldId id="468" r:id="rId29"/>
    <p:sldId id="469" r:id="rId30"/>
    <p:sldId id="470" r:id="rId31"/>
    <p:sldId id="471" r:id="rId32"/>
    <p:sldId id="472" r:id="rId33"/>
    <p:sldId id="473" r:id="rId34"/>
    <p:sldId id="474" r:id="rId35"/>
    <p:sldId id="475" r:id="rId36"/>
    <p:sldId id="481" r:id="rId37"/>
    <p:sldId id="477" r:id="rId38"/>
    <p:sldId id="478" r:id="rId39"/>
    <p:sldId id="479" r:id="rId40"/>
    <p:sldId id="298" r:id="rId4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87" autoAdjust="0"/>
    <p:restoredTop sz="94291" autoAdjust="0"/>
  </p:normalViewPr>
  <p:slideViewPr>
    <p:cSldViewPr snapToGrid="0" snapToObjects="1">
      <p:cViewPr varScale="1">
        <p:scale>
          <a:sx n="115" d="100"/>
          <a:sy n="115" d="100"/>
        </p:scale>
        <p:origin x="1116" y="108"/>
      </p:cViewPr>
      <p:guideLst>
        <p:guide orient="horz" pos="2160"/>
        <p:guide pos="2880"/>
      </p:guideLst>
    </p:cSldViewPr>
  </p:slideViewPr>
  <p:outlineViewPr>
    <p:cViewPr>
      <p:scale>
        <a:sx n="33" d="100"/>
        <a:sy n="33" d="100"/>
      </p:scale>
      <p:origin x="0" y="-2313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 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29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10</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1353346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11</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1566518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12</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144416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13</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1583483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14</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1812698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16</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647058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17</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2805171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18</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2300110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19</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2688623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20</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3506314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650011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21</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2417665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22</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3104482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24</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3376361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26</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11057230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27</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3920677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28</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777510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30</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475640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32</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3956401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33</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21246446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34</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3830836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8072045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35</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14092918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36</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29833328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199997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2099258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2420583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7</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127177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8</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2652832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9</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extLst>
      <p:ext uri="{BB962C8B-B14F-4D97-AF65-F5344CB8AC3E}">
        <p14:creationId xmlns:p14="http://schemas.microsoft.com/office/powerpoint/2010/main" val="2681016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2013, 2010 Pearson Education, Inc.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192921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2013, 2010 Pearson Education, Inc. All Rights Reserved</a:t>
            </a:r>
          </a:p>
        </p:txBody>
      </p:sp>
      <p:sp>
        <p:nvSpPr>
          <p:cNvPr id="3" name="Content Placeholder 2"/>
          <p:cNvSpPr>
            <a:spLocks noGrp="1"/>
          </p:cNvSpPr>
          <p:nvPr>
            <p:ph sz="quarter" idx="13"/>
          </p:nvPr>
        </p:nvSpPr>
        <p:spPr>
          <a:xfrm>
            <a:off x="457200" y="3733800"/>
            <a:ext cx="8229600" cy="9413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2309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05506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2016, 2013, 2010 Pearson Education, Inc. All Rights Reserved</a:t>
            </a:r>
          </a:p>
        </p:txBody>
      </p:sp>
    </p:spTree>
    <p:extLst>
      <p:ext uri="{BB962C8B-B14F-4D97-AF65-F5344CB8AC3E}">
        <p14:creationId xmlns:p14="http://schemas.microsoft.com/office/powerpoint/2010/main" val="19048619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6">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6" r:id="rId2"/>
    <p:sldLayoutId id="2147483663" r:id="rId3"/>
    <p:sldLayoutId id="214748366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215370"/>
            <a:ext cx="8229600" cy="1029513"/>
          </a:xfrm>
          <a:prstGeom prst="rect">
            <a:avLst/>
          </a:prstGeom>
          <a:noFill/>
          <a:ln>
            <a:noFill/>
          </a:ln>
        </p:spPr>
        <p:txBody>
          <a:bodyPr lIns="0" tIns="0" rIns="0" bIns="0" anchor="b" anchorCtr="0">
            <a:noAutofit/>
          </a:bodyPr>
          <a:lstStyle/>
          <a:p>
            <a:pPr lvl="0">
              <a:buSzPct val="25000"/>
            </a:pPr>
            <a:r>
              <a:rPr lang="en-US" dirty="0"/>
              <a:t>Concepts of Programming Languages</a:t>
            </a:r>
            <a:endParaRPr lang="en-US" sz="3400" b="1" i="0" u="none" strike="noStrike" cap="none" dirty="0">
              <a:solidFill>
                <a:srgbClr val="007FA3"/>
              </a:solidFill>
              <a:latin typeface="Times New Roman"/>
              <a:ea typeface="Times New Roman"/>
              <a:cs typeface="Times New Roman"/>
              <a:sym typeface="Times New Roman"/>
            </a:endParaRPr>
          </a:p>
        </p:txBody>
      </p:sp>
      <p:sp>
        <p:nvSpPr>
          <p:cNvPr id="196" name="Text Placeholder 2"/>
          <p:cNvSpPr txBox="1">
            <a:spLocks noGrp="1"/>
          </p:cNvSpPr>
          <p:nvPr>
            <p:ph type="body" idx="1"/>
          </p:nvPr>
        </p:nvSpPr>
        <p:spPr>
          <a:xfrm>
            <a:off x="457200" y="1368879"/>
            <a:ext cx="8229600" cy="36467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dirty="0"/>
              <a:t>Eleventh</a:t>
            </a:r>
            <a:r>
              <a:rPr lang="en-US" sz="2000" b="0" i="0" u="none" strike="noStrike" cap="none" dirty="0">
                <a:solidFill>
                  <a:srgbClr val="007FA3"/>
                </a:solidFill>
                <a:ea typeface="Arial"/>
                <a:cs typeface="Arial"/>
                <a:sym typeface="Arial"/>
              </a:rPr>
              <a:t> Edition</a:t>
            </a:r>
          </a:p>
        </p:txBody>
      </p:sp>
      <p:sp>
        <p:nvSpPr>
          <p:cNvPr id="198" name="Text Placeholder 3"/>
          <p:cNvSpPr txBox="1">
            <a:spLocks noGrp="1"/>
          </p:cNvSpPr>
          <p:nvPr>
            <p:ph type="body" idx="2"/>
          </p:nvPr>
        </p:nvSpPr>
        <p:spPr>
          <a:xfrm>
            <a:off x="5029200" y="1914524"/>
            <a:ext cx="3657600" cy="1285874"/>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dirty="0"/>
              <a:t>1</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76600"/>
            <a:ext cx="3657600" cy="2925763"/>
          </a:xfrm>
          <a:prstGeom prst="rect">
            <a:avLst/>
          </a:prstGeom>
          <a:noFill/>
          <a:ln>
            <a:noFill/>
          </a:ln>
        </p:spPr>
        <p:txBody>
          <a:bodyPr lIns="0" tIns="0" rIns="0" bIns="0" anchor="t" anchorCtr="0">
            <a:noAutofit/>
          </a:bodyPr>
          <a:lstStyle/>
          <a:p>
            <a:pPr lvl="0">
              <a:buSzPct val="25000"/>
            </a:pPr>
            <a:r>
              <a:rPr lang="en-US" dirty="0"/>
              <a:t>Preliminaries</a:t>
            </a:r>
            <a:endParaRPr lang="en-US" sz="2200" b="0" i="0" u="none" strike="noStrike" cap="none" dirty="0">
              <a:solidFill>
                <a:schemeClr val="dk1"/>
              </a:solidFill>
              <a:ea typeface="Arial"/>
              <a:cs typeface="Arial"/>
              <a:sym typeface="Arial"/>
            </a:endParaRPr>
          </a:p>
        </p:txBody>
      </p:sp>
      <p:pic>
        <p:nvPicPr>
          <p:cNvPr id="3" name="Picture 5" descr="Front Cover: Concepts of Programming Languages Eleventh Edition by Sebest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71" y="1869790"/>
            <a:ext cx="3543856" cy="4377307"/>
          </a:xfrm>
          <a:prstGeom prst="rect">
            <a:avLst/>
          </a:prstGeom>
        </p:spPr>
      </p:pic>
      <p:sp>
        <p:nvSpPr>
          <p:cNvPr id="2" name="Text Placeholder 6"/>
          <p:cNvSpPr>
            <a:spLocks noGrp="1"/>
          </p:cNvSpPr>
          <p:nvPr>
            <p:ph type="body" sz="quarter" idx="13"/>
          </p:nvPr>
        </p:nvSpPr>
        <p:spPr>
          <a:xfrm>
            <a:off x="1968499" y="6374331"/>
            <a:ext cx="6796088" cy="223837"/>
          </a:xfrm>
        </p:spPr>
        <p:txBody>
          <a:bodyPr/>
          <a:lstStyle/>
          <a:p>
            <a:pPr marL="0" algn="r">
              <a:spcBef>
                <a:spcPts val="0"/>
              </a:spcBef>
              <a:buClrTx/>
              <a:buSzTx/>
              <a:defRPr/>
            </a:pPr>
            <a:r>
              <a:rPr lang="en-US" altLang="en-US" sz="1200" dirty="0">
                <a:latin typeface="Verdana"/>
                <a:ea typeface="Verdana" panose="020B0604030504040204" pitchFamily="34" charset="0"/>
                <a:cs typeface="Verdana" panose="020B0604030504040204" pitchFamily="34" charset="0"/>
              </a:rPr>
              <a:t>Copyright © 2016, 2013, 2010 Pearson Education, Inc. All Rights Reserved</a:t>
            </a:r>
          </a:p>
        </p:txBody>
      </p:sp>
    </p:spTree>
    <p:extLst>
      <p:ext uri="{BB962C8B-B14F-4D97-AF65-F5344CB8AC3E}">
        <p14:creationId xmlns:p14="http://schemas.microsoft.com/office/powerpoint/2010/main" val="2066656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Evaluation Criteria: Reliability</a:t>
            </a:r>
            <a:endParaRPr lang="en-US" altLang="en-US" sz="2000" b="0" dirty="0"/>
          </a:p>
        </p:txBody>
      </p:sp>
      <p:sp>
        <p:nvSpPr>
          <p:cNvPr id="7173" name="Content Placeholder 2"/>
          <p:cNvSpPr>
            <a:spLocks noGrp="1" noChangeArrowheads="1"/>
          </p:cNvSpPr>
          <p:nvPr>
            <p:ph type="body" idx="1"/>
          </p:nvPr>
        </p:nvSpPr>
        <p:spPr/>
        <p:txBody>
          <a:bodyPr/>
          <a:lstStyle/>
          <a:p>
            <a:r>
              <a:rPr lang="en-US" altLang="en-US" sz="2000" dirty="0"/>
              <a:t>Type checking</a:t>
            </a:r>
          </a:p>
          <a:p>
            <a:pPr lvl="1"/>
            <a:r>
              <a:rPr lang="en-US" altLang="en-US" sz="2000" dirty="0"/>
              <a:t>Testing for type errors</a:t>
            </a:r>
          </a:p>
          <a:p>
            <a:r>
              <a:rPr lang="en-US" altLang="en-US" sz="2000" dirty="0"/>
              <a:t>Exception handling</a:t>
            </a:r>
          </a:p>
          <a:p>
            <a:pPr lvl="1"/>
            <a:r>
              <a:rPr lang="en-US" altLang="en-US" sz="2000" dirty="0"/>
              <a:t>Intercept run-time errors and take corrective measures</a:t>
            </a:r>
          </a:p>
          <a:p>
            <a:r>
              <a:rPr lang="en-US" altLang="en-US" sz="2000" dirty="0"/>
              <a:t>Aliasing</a:t>
            </a:r>
          </a:p>
          <a:p>
            <a:pPr lvl="1"/>
            <a:r>
              <a:rPr lang="en-US" altLang="en-US" sz="2000" dirty="0"/>
              <a:t>Presence of two or more distinct referencing methods for the same memory location</a:t>
            </a:r>
          </a:p>
          <a:p>
            <a:r>
              <a:rPr lang="en-US" altLang="en-US" sz="2000" dirty="0"/>
              <a:t>Readability and </a:t>
            </a:r>
            <a:r>
              <a:rPr lang="en-US" altLang="en-US" sz="2000" dirty="0" err="1"/>
              <a:t>writability</a:t>
            </a:r>
            <a:endParaRPr lang="en-US" altLang="en-US" sz="2000" dirty="0"/>
          </a:p>
          <a:p>
            <a:pPr lvl="1"/>
            <a:r>
              <a:rPr lang="en-US" altLang="en-US" sz="2000" dirty="0"/>
              <a:t>A language that does not support “natural” ways of expressing an algorithm will require the use  of “unnatural” approaches, and hence reduced reliability</a:t>
            </a:r>
          </a:p>
        </p:txBody>
      </p:sp>
    </p:spTree>
    <p:extLst>
      <p:ext uri="{BB962C8B-B14F-4D97-AF65-F5344CB8AC3E}">
        <p14:creationId xmlns:p14="http://schemas.microsoft.com/office/powerpoint/2010/main" val="3401999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Evaluation Criteria: Cost</a:t>
            </a:r>
            <a:endParaRPr lang="en-US" altLang="en-US" sz="2000" b="0" dirty="0"/>
          </a:p>
        </p:txBody>
      </p:sp>
      <p:sp>
        <p:nvSpPr>
          <p:cNvPr id="7173" name="Content Placeholder 2"/>
          <p:cNvSpPr>
            <a:spLocks noGrp="1" noChangeArrowheads="1"/>
          </p:cNvSpPr>
          <p:nvPr>
            <p:ph type="body" idx="1"/>
          </p:nvPr>
        </p:nvSpPr>
        <p:spPr/>
        <p:txBody>
          <a:bodyPr/>
          <a:lstStyle/>
          <a:p>
            <a:r>
              <a:rPr lang="en-US" altLang="en-US" dirty="0"/>
              <a:t>Training programmers to use the language</a:t>
            </a:r>
          </a:p>
          <a:p>
            <a:r>
              <a:rPr lang="en-US" altLang="en-US" dirty="0"/>
              <a:t>Writing programs (closeness to particular applications)</a:t>
            </a:r>
          </a:p>
          <a:p>
            <a:r>
              <a:rPr lang="en-US" altLang="en-US" dirty="0"/>
              <a:t>Compiling programs</a:t>
            </a:r>
          </a:p>
          <a:p>
            <a:r>
              <a:rPr lang="en-US" altLang="en-US" dirty="0"/>
              <a:t>Executing programs</a:t>
            </a:r>
          </a:p>
          <a:p>
            <a:r>
              <a:rPr lang="en-US" altLang="en-US" dirty="0"/>
              <a:t>Language implementation system: availability of free compilers</a:t>
            </a:r>
          </a:p>
          <a:p>
            <a:r>
              <a:rPr lang="en-US" altLang="en-US" dirty="0"/>
              <a:t>Reliability: poor reliability leads to high costs</a:t>
            </a:r>
          </a:p>
          <a:p>
            <a:r>
              <a:rPr lang="en-US" altLang="en-US" dirty="0"/>
              <a:t>Maintaining programs</a:t>
            </a:r>
          </a:p>
        </p:txBody>
      </p:sp>
    </p:spTree>
    <p:extLst>
      <p:ext uri="{BB962C8B-B14F-4D97-AF65-F5344CB8AC3E}">
        <p14:creationId xmlns:p14="http://schemas.microsoft.com/office/powerpoint/2010/main" val="3218997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Evaluation Criteria: Others</a:t>
            </a:r>
            <a:endParaRPr lang="en-US" altLang="en-US" sz="2000" b="0" dirty="0"/>
          </a:p>
        </p:txBody>
      </p:sp>
      <p:sp>
        <p:nvSpPr>
          <p:cNvPr id="7173" name="Content Placeholder 2"/>
          <p:cNvSpPr>
            <a:spLocks noGrp="1" noChangeArrowheads="1"/>
          </p:cNvSpPr>
          <p:nvPr>
            <p:ph type="body" idx="1"/>
          </p:nvPr>
        </p:nvSpPr>
        <p:spPr/>
        <p:txBody>
          <a:bodyPr/>
          <a:lstStyle/>
          <a:p>
            <a:r>
              <a:rPr lang="en-US" altLang="en-US" dirty="0"/>
              <a:t>Portability</a:t>
            </a:r>
          </a:p>
          <a:p>
            <a:pPr lvl="1"/>
            <a:r>
              <a:rPr lang="en-US" altLang="en-US" dirty="0"/>
              <a:t>The ease with which programs can be moved from one implementation to another</a:t>
            </a:r>
          </a:p>
          <a:p>
            <a:r>
              <a:rPr lang="en-US" altLang="en-US" dirty="0"/>
              <a:t>Generality</a:t>
            </a:r>
          </a:p>
          <a:p>
            <a:pPr lvl="1"/>
            <a:r>
              <a:rPr lang="en-US" altLang="en-US" dirty="0"/>
              <a:t>The applicability to a wide range of applications</a:t>
            </a:r>
          </a:p>
          <a:p>
            <a:r>
              <a:rPr lang="en-US" altLang="en-US" dirty="0"/>
              <a:t>Well-</a:t>
            </a:r>
            <a:r>
              <a:rPr lang="en-US" altLang="en-US" dirty="0" err="1"/>
              <a:t>definedness</a:t>
            </a:r>
            <a:endParaRPr lang="en-US" altLang="en-US" dirty="0"/>
          </a:p>
          <a:p>
            <a:pPr lvl="1"/>
            <a:r>
              <a:rPr lang="en-US" altLang="en-US" dirty="0"/>
              <a:t>The completeness and precision of the language’s official definition</a:t>
            </a:r>
          </a:p>
        </p:txBody>
      </p:sp>
    </p:spTree>
    <p:extLst>
      <p:ext uri="{BB962C8B-B14F-4D97-AF65-F5344CB8AC3E}">
        <p14:creationId xmlns:p14="http://schemas.microsoft.com/office/powerpoint/2010/main" val="3769116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Influences on Language Design</a:t>
            </a:r>
            <a:endParaRPr lang="en-US" altLang="en-US" sz="2000" b="0" dirty="0"/>
          </a:p>
        </p:txBody>
      </p:sp>
      <p:sp>
        <p:nvSpPr>
          <p:cNvPr id="7173" name="Content Placeholder 2"/>
          <p:cNvSpPr>
            <a:spLocks noGrp="1" noChangeArrowheads="1"/>
          </p:cNvSpPr>
          <p:nvPr>
            <p:ph type="body" idx="1"/>
          </p:nvPr>
        </p:nvSpPr>
        <p:spPr/>
        <p:txBody>
          <a:bodyPr/>
          <a:lstStyle/>
          <a:p>
            <a:r>
              <a:rPr lang="en-US" altLang="en-US" dirty="0"/>
              <a:t>Computer Architecture</a:t>
            </a:r>
          </a:p>
          <a:p>
            <a:pPr lvl="1"/>
            <a:r>
              <a:rPr lang="en-US" altLang="en-US" dirty="0"/>
              <a:t>Languages are developed around the prevalent computer architecture, known as the </a:t>
            </a:r>
            <a:r>
              <a:rPr lang="en-US" altLang="en-US" b="1" dirty="0"/>
              <a:t>von Neumann </a:t>
            </a:r>
            <a:r>
              <a:rPr lang="en-US" altLang="en-US" dirty="0"/>
              <a:t>architecture</a:t>
            </a:r>
          </a:p>
          <a:p>
            <a:r>
              <a:rPr lang="en-US" altLang="en-US" dirty="0"/>
              <a:t>Program Design Methodologies</a:t>
            </a:r>
          </a:p>
          <a:p>
            <a:pPr lvl="1"/>
            <a:r>
              <a:rPr lang="en-US" altLang="en-US" dirty="0"/>
              <a:t>New software development methodologies (e.g., object-oriented software development) led to new programming paradigms and by extension, new programming languages</a:t>
            </a:r>
          </a:p>
        </p:txBody>
      </p:sp>
    </p:spTree>
    <p:extLst>
      <p:ext uri="{BB962C8B-B14F-4D97-AF65-F5344CB8AC3E}">
        <p14:creationId xmlns:p14="http://schemas.microsoft.com/office/powerpoint/2010/main" val="2327338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Computer Architecture Influence</a:t>
            </a:r>
            <a:endParaRPr lang="en-US" altLang="en-US" sz="2000" b="0" dirty="0"/>
          </a:p>
        </p:txBody>
      </p:sp>
      <p:sp>
        <p:nvSpPr>
          <p:cNvPr id="7173" name="Content Placeholder 2"/>
          <p:cNvSpPr>
            <a:spLocks noGrp="1" noChangeArrowheads="1"/>
          </p:cNvSpPr>
          <p:nvPr>
            <p:ph type="body" idx="1"/>
          </p:nvPr>
        </p:nvSpPr>
        <p:spPr/>
        <p:txBody>
          <a:bodyPr/>
          <a:lstStyle/>
          <a:p>
            <a:r>
              <a:rPr lang="en-US" altLang="en-US" dirty="0"/>
              <a:t>Well-known computer architecture: Von Neumann </a:t>
            </a:r>
          </a:p>
          <a:p>
            <a:r>
              <a:rPr lang="en-US" altLang="en-US" dirty="0"/>
              <a:t>Imperative languages, most dominant, because of von Neumann computers</a:t>
            </a:r>
          </a:p>
          <a:p>
            <a:pPr lvl="1"/>
            <a:r>
              <a:rPr lang="en-US" altLang="en-US" dirty="0"/>
              <a:t>Data and programs stored in memory</a:t>
            </a:r>
          </a:p>
          <a:p>
            <a:pPr lvl="1"/>
            <a:r>
              <a:rPr lang="en-US" altLang="en-US" dirty="0"/>
              <a:t>Memory is separate from C</a:t>
            </a:r>
            <a:r>
              <a:rPr lang="en-US" altLang="en-US" sz="100" dirty="0"/>
              <a:t> </a:t>
            </a:r>
            <a:r>
              <a:rPr lang="en-US" altLang="en-US" dirty="0"/>
              <a:t>P</a:t>
            </a:r>
            <a:r>
              <a:rPr lang="en-US" altLang="en-US" sz="100" dirty="0"/>
              <a:t> </a:t>
            </a:r>
            <a:r>
              <a:rPr lang="en-US" altLang="en-US" dirty="0"/>
              <a:t>U</a:t>
            </a:r>
          </a:p>
          <a:p>
            <a:pPr lvl="1"/>
            <a:r>
              <a:rPr lang="en-US" altLang="en-US" dirty="0"/>
              <a:t>Instructions and data are piped from memory to C</a:t>
            </a:r>
            <a:r>
              <a:rPr lang="en-US" altLang="en-US" sz="100" dirty="0"/>
              <a:t> </a:t>
            </a:r>
            <a:r>
              <a:rPr lang="en-US" altLang="en-US" dirty="0"/>
              <a:t>P</a:t>
            </a:r>
            <a:r>
              <a:rPr lang="en-US" altLang="en-US" sz="100" dirty="0"/>
              <a:t> </a:t>
            </a:r>
            <a:r>
              <a:rPr lang="en-US" altLang="en-US" dirty="0"/>
              <a:t>U</a:t>
            </a:r>
          </a:p>
          <a:p>
            <a:pPr lvl="1"/>
            <a:r>
              <a:rPr lang="en-US" altLang="en-US" dirty="0"/>
              <a:t>Basis for imperative languages</a:t>
            </a:r>
          </a:p>
          <a:p>
            <a:pPr lvl="2"/>
            <a:r>
              <a:rPr lang="en-US" altLang="en-US" dirty="0"/>
              <a:t>Variables model memory cells</a:t>
            </a:r>
          </a:p>
          <a:p>
            <a:pPr lvl="2"/>
            <a:r>
              <a:rPr lang="en-US" altLang="en-US" dirty="0"/>
              <a:t>Assignment statements model piping</a:t>
            </a:r>
          </a:p>
          <a:p>
            <a:pPr lvl="2"/>
            <a:r>
              <a:rPr lang="en-US" altLang="en-US" dirty="0"/>
              <a:t>Iteration is efficient</a:t>
            </a:r>
          </a:p>
        </p:txBody>
      </p:sp>
    </p:spTree>
    <p:extLst>
      <p:ext uri="{BB962C8B-B14F-4D97-AF65-F5344CB8AC3E}">
        <p14:creationId xmlns:p14="http://schemas.microsoft.com/office/powerpoint/2010/main" val="2369603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The von Neumann Architecture </a:t>
            </a:r>
            <a:r>
              <a:rPr lang="en-US" altLang="en-US" sz="2000" b="0" dirty="0"/>
              <a:t>(1 of 2)</a:t>
            </a:r>
            <a:endParaRPr lang="en-US" sz="2000" b="0" dirty="0"/>
          </a:p>
        </p:txBody>
      </p:sp>
      <p:pic>
        <p:nvPicPr>
          <p:cNvPr id="4" name="Picture 2" descr="A flowchart describes von Neumann's computer architecture for a central processing unit, or C P U. At the top of the chart is memory, which stores both instructions and data. These instructions and data flows into the control unit, which in turn flows into the arithmetic and logic unit. These two units together comprise the C P U, to which input and output devices are connected. After this, the results of the operations then flow back into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653" y="1573199"/>
            <a:ext cx="5856695" cy="3711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7891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The von Neumann Architecture </a:t>
            </a:r>
            <a:r>
              <a:rPr lang="en-US" altLang="en-US" sz="2000" b="0" dirty="0"/>
              <a:t>(2 of 2)</a:t>
            </a:r>
          </a:p>
        </p:txBody>
      </p:sp>
      <p:sp>
        <p:nvSpPr>
          <p:cNvPr id="7173" name="Content Placeholder 2"/>
          <p:cNvSpPr>
            <a:spLocks noGrp="1" noChangeArrowheads="1"/>
          </p:cNvSpPr>
          <p:nvPr>
            <p:ph type="body" idx="1"/>
          </p:nvPr>
        </p:nvSpPr>
        <p:spPr/>
        <p:txBody>
          <a:bodyPr/>
          <a:lstStyle/>
          <a:p>
            <a:r>
              <a:rPr lang="en-US" altLang="en-US" dirty="0"/>
              <a:t>Fetch-execute-cycle (on a von Neumann architecture computer)</a:t>
            </a:r>
          </a:p>
          <a:p>
            <a:pPr lvl="1"/>
            <a:r>
              <a:rPr lang="en-US" altLang="en-US" dirty="0"/>
              <a:t>initialize the program counter</a:t>
            </a:r>
          </a:p>
          <a:p>
            <a:pPr lvl="1"/>
            <a:r>
              <a:rPr lang="en-US" altLang="en-US" dirty="0"/>
              <a:t>repeat forever</a:t>
            </a:r>
          </a:p>
          <a:p>
            <a:pPr lvl="1"/>
            <a:r>
              <a:rPr lang="en-US" altLang="en-US" dirty="0"/>
              <a:t>fetch the instruction pointed by the counter</a:t>
            </a:r>
          </a:p>
          <a:p>
            <a:pPr lvl="1"/>
            <a:r>
              <a:rPr lang="en-US" altLang="en-US" dirty="0"/>
              <a:t>increment the counter</a:t>
            </a:r>
          </a:p>
          <a:p>
            <a:pPr lvl="1"/>
            <a:r>
              <a:rPr lang="en-US" altLang="en-US" dirty="0"/>
              <a:t>decode the instruction</a:t>
            </a:r>
          </a:p>
          <a:p>
            <a:pPr lvl="1"/>
            <a:r>
              <a:rPr lang="en-US" altLang="en-US" dirty="0"/>
              <a:t>execute the instruction</a:t>
            </a:r>
          </a:p>
          <a:p>
            <a:pPr lvl="1"/>
            <a:r>
              <a:rPr lang="en-US" altLang="en-US" dirty="0"/>
              <a:t>end repeat</a:t>
            </a:r>
            <a:endParaRPr lang="es-MX" altLang="en-US" dirty="0"/>
          </a:p>
        </p:txBody>
      </p:sp>
    </p:spTree>
    <p:extLst>
      <p:ext uri="{BB962C8B-B14F-4D97-AF65-F5344CB8AC3E}">
        <p14:creationId xmlns:p14="http://schemas.microsoft.com/office/powerpoint/2010/main" val="123278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Programming Methodologies Influences</a:t>
            </a:r>
            <a:endParaRPr lang="en-US" altLang="en-US" sz="2000" b="0" dirty="0"/>
          </a:p>
        </p:txBody>
      </p:sp>
      <p:sp>
        <p:nvSpPr>
          <p:cNvPr id="7173" name="Content Placeholder 2"/>
          <p:cNvSpPr>
            <a:spLocks noGrp="1" noChangeArrowheads="1"/>
          </p:cNvSpPr>
          <p:nvPr>
            <p:ph type="body" idx="1"/>
          </p:nvPr>
        </p:nvSpPr>
        <p:spPr/>
        <p:txBody>
          <a:bodyPr/>
          <a:lstStyle/>
          <a:p>
            <a:r>
              <a:rPr lang="en-US" altLang="en-US" sz="2200" dirty="0"/>
              <a:t>1950s and early 1960s: Simple applications; worry about machine efficiency</a:t>
            </a:r>
          </a:p>
          <a:p>
            <a:r>
              <a:rPr lang="en-US" altLang="en-US" sz="2200" dirty="0"/>
              <a:t>Late 1960s: People efficiency became important; readability, better control structures</a:t>
            </a:r>
          </a:p>
          <a:p>
            <a:pPr lvl="1"/>
            <a:r>
              <a:rPr lang="en-US" altLang="en-US" sz="2200" dirty="0"/>
              <a:t>structured programming</a:t>
            </a:r>
          </a:p>
          <a:p>
            <a:pPr lvl="1"/>
            <a:r>
              <a:rPr lang="en-US" altLang="en-US" sz="2200" dirty="0"/>
              <a:t>top-down design and step-wise refinement</a:t>
            </a:r>
          </a:p>
          <a:p>
            <a:r>
              <a:rPr lang="en-US" altLang="en-US" sz="2200" dirty="0"/>
              <a:t>Late 1970s: Process-oriented to data-oriented</a:t>
            </a:r>
          </a:p>
          <a:p>
            <a:pPr lvl="1"/>
            <a:r>
              <a:rPr lang="en-US" altLang="en-US" sz="2200" dirty="0"/>
              <a:t>data abstraction</a:t>
            </a:r>
          </a:p>
          <a:p>
            <a:r>
              <a:rPr lang="en-US" altLang="en-US" sz="2200" dirty="0"/>
              <a:t>Middle 1980s: Object-oriented programming</a:t>
            </a:r>
          </a:p>
          <a:p>
            <a:pPr lvl="1"/>
            <a:r>
              <a:rPr lang="en-US" altLang="en-US" sz="2200" dirty="0"/>
              <a:t>Data abstraction + inheritance + polymorphism</a:t>
            </a:r>
          </a:p>
        </p:txBody>
      </p:sp>
    </p:spTree>
    <p:extLst>
      <p:ext uri="{BB962C8B-B14F-4D97-AF65-F5344CB8AC3E}">
        <p14:creationId xmlns:p14="http://schemas.microsoft.com/office/powerpoint/2010/main" val="3496610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Language Categories </a:t>
            </a:r>
            <a:r>
              <a:rPr lang="en-US" altLang="en-US" sz="2000" b="0" dirty="0"/>
              <a:t>(1 of 2)</a:t>
            </a:r>
          </a:p>
        </p:txBody>
      </p:sp>
      <p:sp>
        <p:nvSpPr>
          <p:cNvPr id="7173" name="Content Placeholder 2"/>
          <p:cNvSpPr>
            <a:spLocks noGrp="1" noChangeArrowheads="1"/>
          </p:cNvSpPr>
          <p:nvPr>
            <p:ph type="body" idx="1"/>
          </p:nvPr>
        </p:nvSpPr>
        <p:spPr/>
        <p:txBody>
          <a:bodyPr/>
          <a:lstStyle/>
          <a:p>
            <a:r>
              <a:rPr lang="en-US" altLang="en-US" sz="2000" dirty="0"/>
              <a:t>Imperative</a:t>
            </a:r>
          </a:p>
          <a:p>
            <a:pPr lvl="1"/>
            <a:r>
              <a:rPr lang="en-US" altLang="en-US" sz="2000" dirty="0"/>
              <a:t>Central features are variables, assignment statements, and iteration</a:t>
            </a:r>
          </a:p>
          <a:p>
            <a:pPr lvl="1"/>
            <a:r>
              <a:rPr lang="en-US" altLang="en-US" sz="2000" dirty="0"/>
              <a:t>Include languages that support object-oriented programming</a:t>
            </a:r>
          </a:p>
          <a:p>
            <a:pPr lvl="1"/>
            <a:r>
              <a:rPr lang="en-US" altLang="en-US" sz="2000" dirty="0"/>
              <a:t>Include scripting languages</a:t>
            </a:r>
          </a:p>
          <a:p>
            <a:pPr lvl="1"/>
            <a:r>
              <a:rPr lang="en-US" altLang="en-US" sz="2000" dirty="0"/>
              <a:t>Include the visual languages</a:t>
            </a:r>
          </a:p>
          <a:p>
            <a:pPr lvl="1"/>
            <a:r>
              <a:rPr lang="en-US" altLang="en-US" sz="2000" dirty="0"/>
              <a:t>Examples: C, Java, Perl, JavaScript, Visual BASIC .NET, C++</a:t>
            </a:r>
          </a:p>
          <a:p>
            <a:r>
              <a:rPr lang="en-US" altLang="en-US" sz="2000" dirty="0"/>
              <a:t>Functional</a:t>
            </a:r>
          </a:p>
          <a:p>
            <a:pPr lvl="1"/>
            <a:r>
              <a:rPr lang="en-US" altLang="en-US" sz="2000" dirty="0"/>
              <a:t>Main means of making computations is by applying functions to given parameters</a:t>
            </a:r>
          </a:p>
          <a:p>
            <a:pPr lvl="1"/>
            <a:r>
              <a:rPr lang="en-US" altLang="en-US" sz="2000" dirty="0"/>
              <a:t>Examples: L</a:t>
            </a:r>
            <a:r>
              <a:rPr lang="en-US" altLang="en-US" sz="100" dirty="0"/>
              <a:t> </a:t>
            </a:r>
            <a:r>
              <a:rPr lang="en-US" altLang="en-US" sz="2000" dirty="0"/>
              <a:t>I</a:t>
            </a:r>
            <a:r>
              <a:rPr lang="en-US" altLang="en-US" sz="100" dirty="0"/>
              <a:t> </a:t>
            </a:r>
            <a:r>
              <a:rPr lang="en-US" altLang="en-US" sz="2000" dirty="0"/>
              <a:t>S</a:t>
            </a:r>
            <a:r>
              <a:rPr lang="en-US" altLang="en-US" sz="100" dirty="0"/>
              <a:t> </a:t>
            </a:r>
            <a:r>
              <a:rPr lang="en-US" altLang="en-US" sz="2000" dirty="0"/>
              <a:t>P, Scheme, M</a:t>
            </a:r>
            <a:r>
              <a:rPr lang="en-US" altLang="en-US" sz="100" dirty="0"/>
              <a:t>  </a:t>
            </a:r>
            <a:r>
              <a:rPr lang="en-US" altLang="en-US" sz="2000" dirty="0"/>
              <a:t>L, F#</a:t>
            </a:r>
          </a:p>
        </p:txBody>
      </p:sp>
    </p:spTree>
    <p:extLst>
      <p:ext uri="{BB962C8B-B14F-4D97-AF65-F5344CB8AC3E}">
        <p14:creationId xmlns:p14="http://schemas.microsoft.com/office/powerpoint/2010/main" val="2572612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Language Categories </a:t>
            </a:r>
            <a:r>
              <a:rPr lang="en-US" altLang="en-US" sz="2000" b="0" dirty="0"/>
              <a:t>(2 of 2)</a:t>
            </a:r>
          </a:p>
        </p:txBody>
      </p:sp>
      <p:sp>
        <p:nvSpPr>
          <p:cNvPr id="7173" name="Content Placeholder 2"/>
          <p:cNvSpPr>
            <a:spLocks noGrp="1" noChangeArrowheads="1"/>
          </p:cNvSpPr>
          <p:nvPr>
            <p:ph type="body" idx="1"/>
          </p:nvPr>
        </p:nvSpPr>
        <p:spPr/>
        <p:txBody>
          <a:bodyPr/>
          <a:lstStyle/>
          <a:p>
            <a:r>
              <a:rPr lang="en-US" altLang="en-US" dirty="0"/>
              <a:t>Logic</a:t>
            </a:r>
          </a:p>
          <a:p>
            <a:pPr lvl="1"/>
            <a:r>
              <a:rPr lang="en-US" altLang="en-US" dirty="0"/>
              <a:t>Rule-based (rules are specified in no particular order)</a:t>
            </a:r>
          </a:p>
          <a:p>
            <a:pPr lvl="1"/>
            <a:r>
              <a:rPr lang="en-US" altLang="en-US" dirty="0"/>
              <a:t>Example: Prolog</a:t>
            </a:r>
          </a:p>
          <a:p>
            <a:r>
              <a:rPr lang="en-US" altLang="en-US" dirty="0"/>
              <a:t>Markup/programming hybrid </a:t>
            </a:r>
          </a:p>
          <a:p>
            <a:pPr lvl="1"/>
            <a:r>
              <a:rPr lang="en-US" altLang="en-US" dirty="0"/>
              <a:t>Markup languages extended to support some programming</a:t>
            </a:r>
          </a:p>
          <a:p>
            <a:pPr lvl="1"/>
            <a:r>
              <a:rPr lang="en-US" altLang="en-US" dirty="0"/>
              <a:t>Examples: J</a:t>
            </a:r>
            <a:r>
              <a:rPr lang="en-US" altLang="en-US" sz="100" dirty="0"/>
              <a:t> </a:t>
            </a:r>
            <a:r>
              <a:rPr lang="en-US" altLang="en-US" dirty="0"/>
              <a:t>S</a:t>
            </a:r>
            <a:r>
              <a:rPr lang="en-US" altLang="en-US" sz="100" dirty="0"/>
              <a:t> </a:t>
            </a:r>
            <a:r>
              <a:rPr lang="en-US" altLang="en-US" dirty="0"/>
              <a:t>T</a:t>
            </a:r>
            <a:r>
              <a:rPr lang="en-US" altLang="en-US" sz="100" dirty="0"/>
              <a:t> </a:t>
            </a:r>
            <a:r>
              <a:rPr lang="en-US" altLang="en-US" dirty="0"/>
              <a:t>L, X</a:t>
            </a:r>
            <a:r>
              <a:rPr lang="en-US" altLang="en-US" sz="100" dirty="0"/>
              <a:t> </a:t>
            </a:r>
            <a:r>
              <a:rPr lang="en-US" altLang="en-US" dirty="0"/>
              <a:t>S</a:t>
            </a:r>
            <a:r>
              <a:rPr lang="en-US" altLang="en-US" sz="100" dirty="0"/>
              <a:t> </a:t>
            </a:r>
            <a:r>
              <a:rPr lang="en-US" altLang="en-US" dirty="0"/>
              <a:t>L</a:t>
            </a:r>
            <a:r>
              <a:rPr lang="en-US" altLang="en-US" sz="100" dirty="0"/>
              <a:t> </a:t>
            </a:r>
            <a:r>
              <a:rPr lang="en-US" altLang="en-US" dirty="0"/>
              <a:t>T</a:t>
            </a:r>
          </a:p>
        </p:txBody>
      </p:sp>
    </p:spTree>
    <p:extLst>
      <p:ext uri="{BB962C8B-B14F-4D97-AF65-F5344CB8AC3E}">
        <p14:creationId xmlns:p14="http://schemas.microsoft.com/office/powerpoint/2010/main" val="249707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Objectives</a:t>
            </a:r>
          </a:p>
        </p:txBody>
      </p:sp>
      <p:sp>
        <p:nvSpPr>
          <p:cNvPr id="7173" name="Content Placeholder 2"/>
          <p:cNvSpPr>
            <a:spLocks noGrp="1" noChangeArrowheads="1"/>
          </p:cNvSpPr>
          <p:nvPr>
            <p:ph type="body" idx="1"/>
          </p:nvPr>
        </p:nvSpPr>
        <p:spPr/>
        <p:txBody>
          <a:bodyPr/>
          <a:lstStyle/>
          <a:p>
            <a:pPr marL="0" indent="0">
              <a:buNone/>
            </a:pPr>
            <a:r>
              <a:rPr lang="en-US" altLang="en-US" sz="2200" b="1" dirty="0">
                <a:solidFill>
                  <a:schemeClr val="tx2"/>
                </a:solidFill>
              </a:rPr>
              <a:t>1.1</a:t>
            </a:r>
            <a:r>
              <a:rPr lang="en-US" altLang="en-US" sz="2200" dirty="0"/>
              <a:t> Reasons for Studying Concepts of Programming Languages</a:t>
            </a:r>
          </a:p>
          <a:p>
            <a:pPr marL="0" indent="0">
              <a:buNone/>
            </a:pPr>
            <a:r>
              <a:rPr lang="en-US" altLang="en-US" sz="2200" b="1" dirty="0">
                <a:solidFill>
                  <a:schemeClr val="tx2"/>
                </a:solidFill>
              </a:rPr>
              <a:t>1.2 </a:t>
            </a:r>
            <a:r>
              <a:rPr lang="en-US" altLang="en-US" sz="2200" dirty="0"/>
              <a:t>Programming Domains</a:t>
            </a:r>
          </a:p>
          <a:p>
            <a:pPr marL="0" indent="0">
              <a:buNone/>
            </a:pPr>
            <a:r>
              <a:rPr lang="en-US" altLang="en-US" sz="2200" b="1" dirty="0">
                <a:solidFill>
                  <a:schemeClr val="tx2"/>
                </a:solidFill>
              </a:rPr>
              <a:t>1.3 </a:t>
            </a:r>
            <a:r>
              <a:rPr lang="en-US" altLang="en-US" sz="2200" dirty="0"/>
              <a:t>Language Evaluation Criteria</a:t>
            </a:r>
          </a:p>
          <a:p>
            <a:pPr marL="0" indent="0">
              <a:buNone/>
            </a:pPr>
            <a:r>
              <a:rPr lang="en-US" altLang="en-US" sz="2200" b="1" dirty="0">
                <a:solidFill>
                  <a:schemeClr val="tx2"/>
                </a:solidFill>
              </a:rPr>
              <a:t>1.4 </a:t>
            </a:r>
            <a:r>
              <a:rPr lang="en-US" altLang="en-US" sz="2200" dirty="0"/>
              <a:t>Influences on Language Design</a:t>
            </a:r>
          </a:p>
          <a:p>
            <a:pPr marL="0" indent="0">
              <a:buNone/>
            </a:pPr>
            <a:r>
              <a:rPr lang="en-US" altLang="en-US" sz="2200" b="1" dirty="0">
                <a:solidFill>
                  <a:schemeClr val="tx2"/>
                </a:solidFill>
              </a:rPr>
              <a:t>1.5 </a:t>
            </a:r>
            <a:r>
              <a:rPr lang="en-US" altLang="en-US" sz="2200" dirty="0"/>
              <a:t>Language Categories</a:t>
            </a:r>
          </a:p>
          <a:p>
            <a:pPr marL="0" indent="0">
              <a:buNone/>
            </a:pPr>
            <a:r>
              <a:rPr lang="en-US" altLang="en-US" sz="2200" b="1" dirty="0">
                <a:solidFill>
                  <a:schemeClr val="tx2"/>
                </a:solidFill>
              </a:rPr>
              <a:t>1.6 </a:t>
            </a:r>
            <a:r>
              <a:rPr lang="en-US" altLang="en-US" sz="2200" dirty="0"/>
              <a:t>Language Design Trade-Offs</a:t>
            </a:r>
          </a:p>
          <a:p>
            <a:pPr marL="0" indent="0">
              <a:buNone/>
            </a:pPr>
            <a:r>
              <a:rPr lang="en-US" altLang="en-US" sz="2200" b="1" dirty="0">
                <a:solidFill>
                  <a:schemeClr val="tx2"/>
                </a:solidFill>
              </a:rPr>
              <a:t>1.7 </a:t>
            </a:r>
            <a:r>
              <a:rPr lang="en-US" altLang="en-US" sz="2200" dirty="0"/>
              <a:t>Implementation Methods</a:t>
            </a:r>
          </a:p>
          <a:p>
            <a:pPr marL="0" indent="0">
              <a:buNone/>
            </a:pPr>
            <a:r>
              <a:rPr lang="en-US" altLang="en-US" sz="2200" b="1" dirty="0">
                <a:solidFill>
                  <a:schemeClr val="tx2"/>
                </a:solidFill>
              </a:rPr>
              <a:t>1.8 </a:t>
            </a:r>
            <a:r>
              <a:rPr lang="en-US" altLang="en-US" sz="2200" dirty="0"/>
              <a:t>Programming Environments</a:t>
            </a:r>
          </a:p>
        </p:txBody>
      </p:sp>
    </p:spTree>
    <p:extLst>
      <p:ext uri="{BB962C8B-B14F-4D97-AF65-F5344CB8AC3E}">
        <p14:creationId xmlns:p14="http://schemas.microsoft.com/office/powerpoint/2010/main" val="1762269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Language Design Trade-Offs</a:t>
            </a:r>
            <a:endParaRPr lang="en-US" dirty="0"/>
          </a:p>
        </p:txBody>
      </p:sp>
      <p:sp>
        <p:nvSpPr>
          <p:cNvPr id="3" name="Content Placeholder 2"/>
          <p:cNvSpPr>
            <a:spLocks noGrp="1"/>
          </p:cNvSpPr>
          <p:nvPr>
            <p:ph type="body" idx="1"/>
          </p:nvPr>
        </p:nvSpPr>
        <p:spPr/>
        <p:txBody>
          <a:bodyPr/>
          <a:lstStyle/>
          <a:p>
            <a:r>
              <a:rPr lang="en-US" altLang="en-US" sz="2000" dirty="0"/>
              <a:t>Reliability vs. cost of execution</a:t>
            </a:r>
          </a:p>
          <a:p>
            <a:pPr lvl="1"/>
            <a:r>
              <a:rPr lang="en-US" altLang="en-US" sz="2000" dirty="0"/>
              <a:t>Example: Java demands all references to array elements be checked for proper indexing, which leads to increased execution costs</a:t>
            </a:r>
          </a:p>
          <a:p>
            <a:r>
              <a:rPr lang="en-US" altLang="en-US" sz="2000" dirty="0"/>
              <a:t>Readability vs. </a:t>
            </a:r>
            <a:r>
              <a:rPr lang="en-US" altLang="en-US" sz="2000" dirty="0" err="1"/>
              <a:t>writability</a:t>
            </a:r>
            <a:endParaRPr lang="en-US" altLang="en-US" sz="2000" dirty="0"/>
          </a:p>
          <a:p>
            <a:pPr lvl="1"/>
            <a:r>
              <a:rPr lang="en-US" altLang="en-US" sz="2000" dirty="0"/>
              <a:t>Example: A</a:t>
            </a:r>
            <a:r>
              <a:rPr lang="en-US" altLang="en-US" sz="100" dirty="0"/>
              <a:t> </a:t>
            </a:r>
            <a:r>
              <a:rPr lang="en-US" altLang="en-US" sz="2000" dirty="0"/>
              <a:t>P</a:t>
            </a:r>
            <a:r>
              <a:rPr lang="en-US" altLang="en-US" sz="100" dirty="0"/>
              <a:t> </a:t>
            </a:r>
            <a:r>
              <a:rPr lang="en-US" altLang="en-US" sz="2000" dirty="0"/>
              <a:t>L provides many powerful operators (and a large number of new symbols), allowing complex computations to be written in a compact program but at the cost of poor readability</a:t>
            </a:r>
          </a:p>
          <a:p>
            <a:r>
              <a:rPr lang="en-US" altLang="en-US" sz="2000" dirty="0" err="1"/>
              <a:t>Writability</a:t>
            </a:r>
            <a:r>
              <a:rPr lang="en-US" altLang="en-US" sz="2000" dirty="0"/>
              <a:t> (flexibility) vs. reliability</a:t>
            </a:r>
          </a:p>
          <a:p>
            <a:pPr lvl="1"/>
            <a:r>
              <a:rPr lang="en-US" altLang="en-US" sz="2000" dirty="0"/>
              <a:t>Example: C++ pointers are powerful and very flexible but are unreliable</a:t>
            </a:r>
          </a:p>
        </p:txBody>
      </p:sp>
    </p:spTree>
    <p:extLst>
      <p:ext uri="{BB962C8B-B14F-4D97-AF65-F5344CB8AC3E}">
        <p14:creationId xmlns:p14="http://schemas.microsoft.com/office/powerpoint/2010/main" val="1473782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Implementation Methods </a:t>
            </a:r>
            <a:r>
              <a:rPr lang="en-US" altLang="en-US" sz="2000" b="0" dirty="0"/>
              <a:t>(1 of 2)</a:t>
            </a:r>
            <a:endParaRPr lang="en-US" sz="2000" b="0" dirty="0"/>
          </a:p>
        </p:txBody>
      </p:sp>
      <p:sp>
        <p:nvSpPr>
          <p:cNvPr id="3" name="Content Placeholder 2"/>
          <p:cNvSpPr>
            <a:spLocks noGrp="1"/>
          </p:cNvSpPr>
          <p:nvPr>
            <p:ph type="body" idx="1"/>
          </p:nvPr>
        </p:nvSpPr>
        <p:spPr/>
        <p:txBody>
          <a:bodyPr/>
          <a:lstStyle/>
          <a:p>
            <a:r>
              <a:rPr lang="en-US" altLang="en-US" dirty="0"/>
              <a:t>Compilation</a:t>
            </a:r>
          </a:p>
          <a:p>
            <a:pPr lvl="1"/>
            <a:r>
              <a:rPr lang="en-US" altLang="en-US" dirty="0"/>
              <a:t>Programs are translated into machine language; includes J</a:t>
            </a:r>
            <a:r>
              <a:rPr lang="en-US" altLang="en-US" sz="100" dirty="0"/>
              <a:t> </a:t>
            </a:r>
            <a:r>
              <a:rPr lang="en-US" altLang="en-US" dirty="0"/>
              <a:t>I</a:t>
            </a:r>
            <a:r>
              <a:rPr lang="en-US" altLang="en-US" sz="100" dirty="0"/>
              <a:t> </a:t>
            </a:r>
            <a:r>
              <a:rPr lang="en-US" altLang="en-US" dirty="0"/>
              <a:t>T systems</a:t>
            </a:r>
          </a:p>
          <a:p>
            <a:pPr lvl="1"/>
            <a:r>
              <a:rPr lang="en-US" altLang="en-US" dirty="0"/>
              <a:t>Use: Large commercial applications</a:t>
            </a:r>
          </a:p>
          <a:p>
            <a:r>
              <a:rPr lang="en-US" altLang="en-US" dirty="0"/>
              <a:t>Pure Interpretation</a:t>
            </a:r>
          </a:p>
          <a:p>
            <a:pPr lvl="1"/>
            <a:r>
              <a:rPr lang="en-US" altLang="en-US" dirty="0"/>
              <a:t>Programs are interpreted by another program known as an interpreter</a:t>
            </a:r>
          </a:p>
          <a:p>
            <a:pPr lvl="1"/>
            <a:r>
              <a:rPr lang="en-US" altLang="en-US" dirty="0"/>
              <a:t>Use: Small programs or when efficiency is not an issue</a:t>
            </a:r>
          </a:p>
        </p:txBody>
      </p:sp>
    </p:spTree>
    <p:extLst>
      <p:ext uri="{BB962C8B-B14F-4D97-AF65-F5344CB8AC3E}">
        <p14:creationId xmlns:p14="http://schemas.microsoft.com/office/powerpoint/2010/main" val="1171975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Implementation Methods </a:t>
            </a:r>
            <a:r>
              <a:rPr lang="en-US" altLang="en-US" sz="2000" b="0" dirty="0"/>
              <a:t>(2 of 2)</a:t>
            </a:r>
            <a:endParaRPr lang="en-US" sz="2000" b="0" dirty="0"/>
          </a:p>
        </p:txBody>
      </p:sp>
      <p:sp>
        <p:nvSpPr>
          <p:cNvPr id="3" name="Content Placeholder 2"/>
          <p:cNvSpPr>
            <a:spLocks noGrp="1"/>
          </p:cNvSpPr>
          <p:nvPr>
            <p:ph type="body" idx="1"/>
          </p:nvPr>
        </p:nvSpPr>
        <p:spPr/>
        <p:txBody>
          <a:bodyPr/>
          <a:lstStyle/>
          <a:p>
            <a:r>
              <a:rPr lang="en-US" altLang="en-US" dirty="0"/>
              <a:t>Hybrid Implementation Systems</a:t>
            </a:r>
          </a:p>
          <a:p>
            <a:pPr lvl="1"/>
            <a:r>
              <a:rPr lang="en-US" altLang="en-US" dirty="0"/>
              <a:t>A compromise between compilers and pure interpreters</a:t>
            </a:r>
          </a:p>
          <a:p>
            <a:pPr lvl="1"/>
            <a:r>
              <a:rPr lang="en-US" altLang="en-US" dirty="0"/>
              <a:t>Use: Small and medium systems when efficiency is not the first concern</a:t>
            </a:r>
          </a:p>
        </p:txBody>
      </p:sp>
    </p:spTree>
    <p:extLst>
      <p:ext uri="{BB962C8B-B14F-4D97-AF65-F5344CB8AC3E}">
        <p14:creationId xmlns:p14="http://schemas.microsoft.com/office/powerpoint/2010/main" val="4166577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Layered View of Computer</a:t>
            </a:r>
            <a:endParaRPr lang="en-US" dirty="0"/>
          </a:p>
        </p:txBody>
      </p:sp>
      <p:sp>
        <p:nvSpPr>
          <p:cNvPr id="5" name="Text Placeholder 2"/>
          <p:cNvSpPr>
            <a:spLocks noGrp="1"/>
          </p:cNvSpPr>
          <p:nvPr>
            <p:ph type="body" idx="1"/>
          </p:nvPr>
        </p:nvSpPr>
        <p:spPr>
          <a:xfrm>
            <a:off x="457200" y="1808920"/>
            <a:ext cx="3528391" cy="3955775"/>
          </a:xfrm>
        </p:spPr>
        <p:txBody>
          <a:bodyPr/>
          <a:lstStyle/>
          <a:p>
            <a:pPr marL="0" indent="0">
              <a:buNone/>
            </a:pPr>
            <a:r>
              <a:rPr lang="en-US" altLang="en-US" dirty="0">
                <a:solidFill>
                  <a:schemeClr val="tx1"/>
                </a:solidFill>
              </a:rPr>
              <a:t>The operating system and language implementation are layered over machine interface of a computer</a:t>
            </a:r>
          </a:p>
        </p:txBody>
      </p:sp>
      <p:pic>
        <p:nvPicPr>
          <p:cNvPr id="6" name="Picture 3" descr="A diagram, which is laid out as concentric circles, depicts the layered interface of virtual computers, as provided by a typical computer system. The innermost layers, from inside to out, are the bare machine, the macroinstruction interpreter, and the operating system.&#10;The next two layers together show eight other computers in a typical system. These are listed clockwise from the bottom left as follows. The virtual ADA computer, which contains the Ada compiler. The virtual Java computer, which contains the Java compiler and the Java virtual machine. The virtual C computer, which contains the C compiler. The virtual V B period NET and virtual C hash computers, which contain the V B period NET and virtual C hash compilers, and which share the period NET common language runtime. The virtual scheme computer, which contains scheme interpreter. The operating system command interpreter. The virtual assembly language computer, which contains the assemble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08920"/>
            <a:ext cx="3553090" cy="3783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5330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Compilation</a:t>
            </a:r>
            <a:endParaRPr lang="en-US" sz="2000" b="0" dirty="0"/>
          </a:p>
        </p:txBody>
      </p:sp>
      <p:sp>
        <p:nvSpPr>
          <p:cNvPr id="3" name="Content Placeholder 2"/>
          <p:cNvSpPr>
            <a:spLocks noGrp="1"/>
          </p:cNvSpPr>
          <p:nvPr>
            <p:ph type="body" idx="1"/>
          </p:nvPr>
        </p:nvSpPr>
        <p:spPr/>
        <p:txBody>
          <a:bodyPr/>
          <a:lstStyle/>
          <a:p>
            <a:r>
              <a:rPr lang="en-US" altLang="en-US" sz="2200" dirty="0"/>
              <a:t>Translate high-level program (source language) into machine code (machine language)</a:t>
            </a:r>
          </a:p>
          <a:p>
            <a:r>
              <a:rPr lang="en-US" altLang="en-US" sz="2200" dirty="0"/>
              <a:t>Slow translation, fast execution</a:t>
            </a:r>
          </a:p>
          <a:p>
            <a:r>
              <a:rPr lang="en-US" altLang="en-US" sz="2200" dirty="0"/>
              <a:t>Compilation process has several phases: </a:t>
            </a:r>
          </a:p>
          <a:p>
            <a:pPr lvl="1"/>
            <a:r>
              <a:rPr lang="en-US" altLang="en-US" sz="2200" dirty="0"/>
              <a:t>lexical analysis: converts characters in the source program into lexical units</a:t>
            </a:r>
          </a:p>
          <a:p>
            <a:pPr lvl="1"/>
            <a:r>
              <a:rPr lang="en-US" altLang="en-US" sz="2200" dirty="0"/>
              <a:t>syntax analysis: transforms lexical units into </a:t>
            </a:r>
            <a:r>
              <a:rPr lang="en-US" altLang="en-US" sz="2200" b="1" dirty="0"/>
              <a:t>parse trees </a:t>
            </a:r>
            <a:r>
              <a:rPr lang="en-US" altLang="en-US" sz="2200" dirty="0"/>
              <a:t>which represent the syntactic structure of program</a:t>
            </a:r>
          </a:p>
          <a:p>
            <a:pPr lvl="1"/>
            <a:r>
              <a:rPr lang="en-US" altLang="en-US" sz="2200" dirty="0"/>
              <a:t>Semantics analysis: generate intermediate code</a:t>
            </a:r>
          </a:p>
          <a:p>
            <a:pPr lvl="1"/>
            <a:r>
              <a:rPr lang="en-US" altLang="en-US" sz="2200" dirty="0"/>
              <a:t>code generation: machine code is generated</a:t>
            </a:r>
          </a:p>
        </p:txBody>
      </p:sp>
    </p:spTree>
    <p:extLst>
      <p:ext uri="{BB962C8B-B14F-4D97-AF65-F5344CB8AC3E}">
        <p14:creationId xmlns:p14="http://schemas.microsoft.com/office/powerpoint/2010/main" val="683539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chor="b"/>
          <a:lstStyle/>
          <a:p>
            <a:r>
              <a:rPr lang="en-US" altLang="en-US" dirty="0"/>
              <a:t>The Compilation Process</a:t>
            </a:r>
            <a:endParaRPr lang="en-US" dirty="0"/>
          </a:p>
        </p:txBody>
      </p:sp>
      <p:pic>
        <p:nvPicPr>
          <p:cNvPr id="8" name="Picture 2" descr="A flowchart describes the compilation process. The source program flows into the lexical analyzer. The lexical units from here flow into the syntax analyzer, and everything else flows into the symbol table. From the syntax analyzer, the resulting parse trees flow into the intermediate code generator and semantic analyzer, or into the symbol table. Data from the symbol table then flows into either the intermediate code generator and semantic analyzer, or into the next step, the code generator. From the intermediate code generator and semantic analyzer, the intermediate code flows either directly into the code generator, or into an optional optimization step, which flows back into the code generator. The code generator sends machine language into the computer, where other input data also enters. The computer then produces the resul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7749" y="1443543"/>
            <a:ext cx="3328503" cy="4345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4665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Additional Compilation Terminologies</a:t>
            </a:r>
            <a:endParaRPr lang="en-US" sz="2000" b="0" dirty="0"/>
          </a:p>
        </p:txBody>
      </p:sp>
      <p:sp>
        <p:nvSpPr>
          <p:cNvPr id="3" name="Content Placeholder 2"/>
          <p:cNvSpPr>
            <a:spLocks noGrp="1"/>
          </p:cNvSpPr>
          <p:nvPr>
            <p:ph type="body" idx="1"/>
          </p:nvPr>
        </p:nvSpPr>
        <p:spPr/>
        <p:txBody>
          <a:bodyPr/>
          <a:lstStyle/>
          <a:p>
            <a:r>
              <a:rPr lang="en-US" altLang="en-US" dirty="0"/>
              <a:t>Load module (executable image): the user and system code together</a:t>
            </a:r>
          </a:p>
          <a:p>
            <a:r>
              <a:rPr lang="en-US" altLang="en-US" dirty="0"/>
              <a:t>Linking and loading: the process of collecting system program units and linking them to a user program</a:t>
            </a:r>
          </a:p>
        </p:txBody>
      </p:sp>
    </p:spTree>
    <p:extLst>
      <p:ext uri="{BB962C8B-B14F-4D97-AF65-F5344CB8AC3E}">
        <p14:creationId xmlns:p14="http://schemas.microsoft.com/office/powerpoint/2010/main" val="849218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Von Neumann Bottleneck</a:t>
            </a:r>
            <a:endParaRPr lang="en-US" sz="2000" b="0" dirty="0"/>
          </a:p>
        </p:txBody>
      </p:sp>
      <p:sp>
        <p:nvSpPr>
          <p:cNvPr id="3" name="Content Placeholder 2"/>
          <p:cNvSpPr>
            <a:spLocks noGrp="1"/>
          </p:cNvSpPr>
          <p:nvPr>
            <p:ph type="body" idx="1"/>
          </p:nvPr>
        </p:nvSpPr>
        <p:spPr/>
        <p:txBody>
          <a:bodyPr/>
          <a:lstStyle/>
          <a:p>
            <a:r>
              <a:rPr lang="en-US" altLang="en-US" dirty="0"/>
              <a:t>Connection speed between a computer’s memory and its processor determines the speed of a computer</a:t>
            </a:r>
          </a:p>
          <a:p>
            <a:r>
              <a:rPr lang="en-US" altLang="en-US" dirty="0"/>
              <a:t>Program instructions often can be executed much faster than the speed of the connection; the connection speed thus results in a </a:t>
            </a:r>
            <a:r>
              <a:rPr lang="en-US" altLang="en-US" b="1" dirty="0"/>
              <a:t>bottleneck</a:t>
            </a:r>
          </a:p>
          <a:p>
            <a:r>
              <a:rPr lang="en-US" altLang="en-US" dirty="0"/>
              <a:t>Known as the </a:t>
            </a:r>
            <a:r>
              <a:rPr lang="en-US" altLang="en-US" b="1" dirty="0"/>
              <a:t>von Neumann bottleneck</a:t>
            </a:r>
            <a:r>
              <a:rPr lang="en-US" altLang="en-US" dirty="0"/>
              <a:t>; it is the primary limiting factor in the speed of computers</a:t>
            </a:r>
          </a:p>
        </p:txBody>
      </p:sp>
    </p:spTree>
    <p:extLst>
      <p:ext uri="{BB962C8B-B14F-4D97-AF65-F5344CB8AC3E}">
        <p14:creationId xmlns:p14="http://schemas.microsoft.com/office/powerpoint/2010/main" val="251292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Pure Interpretation Process </a:t>
            </a:r>
            <a:r>
              <a:rPr lang="en-US" altLang="en-US" sz="2000" b="0" dirty="0"/>
              <a:t>(1 of 2)</a:t>
            </a:r>
            <a:endParaRPr lang="en-US" sz="2000" b="0" dirty="0"/>
          </a:p>
        </p:txBody>
      </p:sp>
      <p:sp>
        <p:nvSpPr>
          <p:cNvPr id="3" name="Content Placeholder 2"/>
          <p:cNvSpPr>
            <a:spLocks noGrp="1"/>
          </p:cNvSpPr>
          <p:nvPr>
            <p:ph type="body" idx="1"/>
          </p:nvPr>
        </p:nvSpPr>
        <p:spPr/>
        <p:txBody>
          <a:bodyPr/>
          <a:lstStyle/>
          <a:p>
            <a:r>
              <a:rPr lang="en-US" altLang="en-US" dirty="0"/>
              <a:t>No translation</a:t>
            </a:r>
          </a:p>
          <a:p>
            <a:r>
              <a:rPr lang="en-US" altLang="en-US" dirty="0"/>
              <a:t>Easier implementation of programs (run-time errors can easily and immediately be displayed)</a:t>
            </a:r>
          </a:p>
          <a:p>
            <a:r>
              <a:rPr lang="en-US" altLang="en-US" dirty="0"/>
              <a:t>Slower execution (10 to 100 times slower than compiled programs)</a:t>
            </a:r>
          </a:p>
          <a:p>
            <a:r>
              <a:rPr lang="en-US" altLang="en-US" dirty="0"/>
              <a:t>Often requires more space</a:t>
            </a:r>
          </a:p>
          <a:p>
            <a:r>
              <a:rPr lang="en-US" altLang="en-US" dirty="0"/>
              <a:t>Now rare for traditional high-level languages</a:t>
            </a:r>
          </a:p>
          <a:p>
            <a:r>
              <a:rPr lang="en-US" altLang="en-US" dirty="0"/>
              <a:t>Significant comeback with some Web scripting languages (e.g., JavaScript, P</a:t>
            </a:r>
            <a:r>
              <a:rPr lang="en-US" altLang="en-US" sz="100" dirty="0"/>
              <a:t> </a:t>
            </a:r>
            <a:r>
              <a:rPr lang="en-US" altLang="en-US" dirty="0"/>
              <a:t>H</a:t>
            </a:r>
            <a:r>
              <a:rPr lang="en-US" altLang="en-US" sz="100" dirty="0"/>
              <a:t> </a:t>
            </a:r>
            <a:r>
              <a:rPr lang="en-US" altLang="en-US" dirty="0"/>
              <a:t>P)</a:t>
            </a:r>
          </a:p>
        </p:txBody>
      </p:sp>
    </p:spTree>
    <p:extLst>
      <p:ext uri="{BB962C8B-B14F-4D97-AF65-F5344CB8AC3E}">
        <p14:creationId xmlns:p14="http://schemas.microsoft.com/office/powerpoint/2010/main" val="3534574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chor="b"/>
          <a:lstStyle/>
          <a:p>
            <a:r>
              <a:rPr lang="en-US" altLang="en-US" dirty="0"/>
              <a:t>Pure Interpretation Process </a:t>
            </a:r>
            <a:r>
              <a:rPr lang="en-US" altLang="en-US" sz="2000" b="0" dirty="0"/>
              <a:t>(2 of 2)</a:t>
            </a:r>
            <a:endParaRPr lang="en-US" sz="2000" b="0" dirty="0"/>
          </a:p>
        </p:txBody>
      </p:sp>
      <p:pic>
        <p:nvPicPr>
          <p:cNvPr id="4" name="Picture 2" descr="A flowchart depicts pure interpretation. Data flows from the source program to the interpreter, where other input data also enters. The interpreter produces the resul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5169" y="1447650"/>
            <a:ext cx="3392921" cy="450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4911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Reasons for Studying Concepts of Programming Languages</a:t>
            </a:r>
          </a:p>
        </p:txBody>
      </p:sp>
      <p:sp>
        <p:nvSpPr>
          <p:cNvPr id="7173" name="Content Placeholder 2"/>
          <p:cNvSpPr>
            <a:spLocks noGrp="1" noChangeArrowheads="1"/>
          </p:cNvSpPr>
          <p:nvPr>
            <p:ph type="body" idx="1"/>
          </p:nvPr>
        </p:nvSpPr>
        <p:spPr/>
        <p:txBody>
          <a:bodyPr/>
          <a:lstStyle/>
          <a:p>
            <a:r>
              <a:rPr lang="en-US" altLang="en-US" dirty="0"/>
              <a:t>Increased ability to express ideas</a:t>
            </a:r>
          </a:p>
          <a:p>
            <a:r>
              <a:rPr lang="en-US" altLang="en-US" dirty="0"/>
              <a:t>Improved background for choosing appropriate languages</a:t>
            </a:r>
          </a:p>
          <a:p>
            <a:r>
              <a:rPr lang="en-US" altLang="en-US" dirty="0"/>
              <a:t>Increased ability to learn new languages</a:t>
            </a:r>
          </a:p>
          <a:p>
            <a:r>
              <a:rPr lang="en-US" altLang="en-US" dirty="0"/>
              <a:t>Better understanding of significance of implementation</a:t>
            </a:r>
          </a:p>
          <a:p>
            <a:r>
              <a:rPr lang="en-US" altLang="en-US" dirty="0"/>
              <a:t>Better use of languages that are already known</a:t>
            </a:r>
          </a:p>
          <a:p>
            <a:r>
              <a:rPr lang="en-US" altLang="en-US" dirty="0"/>
              <a:t>Overall advancement of computing</a:t>
            </a:r>
          </a:p>
        </p:txBody>
      </p:sp>
    </p:spTree>
    <p:extLst>
      <p:ext uri="{BB962C8B-B14F-4D97-AF65-F5344CB8AC3E}">
        <p14:creationId xmlns:p14="http://schemas.microsoft.com/office/powerpoint/2010/main" val="3939954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Hybrid Implementation Systems </a:t>
            </a:r>
            <a:r>
              <a:rPr lang="en-US" altLang="en-US" sz="2000" b="0" dirty="0"/>
              <a:t>(1 of 2)</a:t>
            </a:r>
            <a:endParaRPr lang="en-US" sz="2000" b="0" dirty="0"/>
          </a:p>
        </p:txBody>
      </p:sp>
      <p:sp>
        <p:nvSpPr>
          <p:cNvPr id="3" name="Content Placeholder 2"/>
          <p:cNvSpPr>
            <a:spLocks noGrp="1"/>
          </p:cNvSpPr>
          <p:nvPr>
            <p:ph type="body" idx="1"/>
          </p:nvPr>
        </p:nvSpPr>
        <p:spPr/>
        <p:txBody>
          <a:bodyPr/>
          <a:lstStyle/>
          <a:p>
            <a:r>
              <a:rPr lang="en-US" altLang="en-US" sz="2200" dirty="0"/>
              <a:t>A compromise between compilers and pure interpreters</a:t>
            </a:r>
          </a:p>
          <a:p>
            <a:r>
              <a:rPr lang="en-US" altLang="en-US" sz="2200" dirty="0"/>
              <a:t>A high-level language program is translated to an intermediate language that allows easy interpretation</a:t>
            </a:r>
          </a:p>
          <a:p>
            <a:r>
              <a:rPr lang="en-US" altLang="en-US" sz="2200" dirty="0"/>
              <a:t>Faster than pure interpretation</a:t>
            </a:r>
          </a:p>
          <a:p>
            <a:r>
              <a:rPr lang="en-US" altLang="en-US" sz="2200" dirty="0"/>
              <a:t>Examples</a:t>
            </a:r>
          </a:p>
          <a:p>
            <a:pPr lvl="1"/>
            <a:r>
              <a:rPr lang="en-US" altLang="en-US" sz="2200" dirty="0"/>
              <a:t>Perl programs are partially compiled to detect errors before interpretation</a:t>
            </a:r>
          </a:p>
          <a:p>
            <a:pPr lvl="1"/>
            <a:r>
              <a:rPr lang="en-US" altLang="en-US" sz="2200" dirty="0"/>
              <a:t>Initial implementations of Java were hybrid; the intermediate form, </a:t>
            </a:r>
            <a:r>
              <a:rPr lang="en-US" altLang="en-US" sz="2200" b="1" dirty="0"/>
              <a:t>byte code</a:t>
            </a:r>
            <a:r>
              <a:rPr lang="en-US" altLang="en-US" sz="2200" dirty="0"/>
              <a:t>, provides portability to any machine that has a byte code interpreter and a run-time system (together, these are called </a:t>
            </a:r>
            <a:r>
              <a:rPr lang="en-US" altLang="en-US" sz="2200" b="1" dirty="0"/>
              <a:t>Java Virtual Machine</a:t>
            </a:r>
            <a:r>
              <a:rPr lang="en-US" altLang="en-US" sz="2200" dirty="0"/>
              <a:t>)</a:t>
            </a:r>
          </a:p>
        </p:txBody>
      </p:sp>
    </p:spTree>
    <p:extLst>
      <p:ext uri="{BB962C8B-B14F-4D97-AF65-F5344CB8AC3E}">
        <p14:creationId xmlns:p14="http://schemas.microsoft.com/office/powerpoint/2010/main" val="1014204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chor="b"/>
          <a:lstStyle/>
          <a:p>
            <a:r>
              <a:rPr lang="en-US" altLang="en-US" dirty="0"/>
              <a:t>Hybrid Implementation Systems </a:t>
            </a:r>
            <a:r>
              <a:rPr lang="en-US" altLang="en-US" sz="2000" b="0" dirty="0"/>
              <a:t>(2 of 2)</a:t>
            </a:r>
            <a:endParaRPr lang="en-US" sz="2000" b="0" dirty="0"/>
          </a:p>
        </p:txBody>
      </p:sp>
      <p:pic>
        <p:nvPicPr>
          <p:cNvPr id="6" name="Picture 2" descr="A flowchart depicts a hybrid implementation system. Data flows from the source program to the lexical analyzer. Lexical units from here flow into the syntax analyzer, and the parse trees produced herein move to the intermediate code generator. The intermediate code produced here flows into the interpreter, where other input data also enters. The interpreter produces the resul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0234" y="1518961"/>
            <a:ext cx="1503533" cy="447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497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Just-in-Time Implementation Systems</a:t>
            </a:r>
            <a:endParaRPr lang="en-US" sz="2000" b="0" dirty="0"/>
          </a:p>
        </p:txBody>
      </p:sp>
      <p:sp>
        <p:nvSpPr>
          <p:cNvPr id="3" name="Content Placeholder 2"/>
          <p:cNvSpPr>
            <a:spLocks noGrp="1"/>
          </p:cNvSpPr>
          <p:nvPr>
            <p:ph type="body" idx="1"/>
          </p:nvPr>
        </p:nvSpPr>
        <p:spPr/>
        <p:txBody>
          <a:bodyPr/>
          <a:lstStyle/>
          <a:p>
            <a:r>
              <a:rPr lang="en-US" altLang="en-US" dirty="0"/>
              <a:t>Initially translate programs to an intermediate language</a:t>
            </a:r>
          </a:p>
          <a:p>
            <a:r>
              <a:rPr lang="en-US" altLang="en-US" dirty="0"/>
              <a:t>Then compile the intermediate language of the subprograms into machine code when they are called </a:t>
            </a:r>
          </a:p>
          <a:p>
            <a:r>
              <a:rPr lang="en-US" altLang="en-US" dirty="0"/>
              <a:t>Machine code version is kept for subsequent calls</a:t>
            </a:r>
          </a:p>
          <a:p>
            <a:r>
              <a:rPr lang="en-US" altLang="en-US" dirty="0"/>
              <a:t>J</a:t>
            </a:r>
            <a:r>
              <a:rPr lang="en-US" altLang="en-US" sz="100" dirty="0"/>
              <a:t> </a:t>
            </a:r>
            <a:r>
              <a:rPr lang="en-US" altLang="en-US" dirty="0"/>
              <a:t>I</a:t>
            </a:r>
            <a:r>
              <a:rPr lang="en-US" altLang="en-US" sz="100" dirty="0"/>
              <a:t> </a:t>
            </a:r>
            <a:r>
              <a:rPr lang="en-US" altLang="en-US" dirty="0"/>
              <a:t>T systems are widely used for Java programs</a:t>
            </a:r>
          </a:p>
          <a:p>
            <a:r>
              <a:rPr lang="en-US" altLang="en-US" dirty="0"/>
              <a:t>.NET languages are implemented with a J</a:t>
            </a:r>
            <a:r>
              <a:rPr lang="en-US" altLang="en-US" sz="100" dirty="0"/>
              <a:t> </a:t>
            </a:r>
            <a:r>
              <a:rPr lang="en-US" altLang="en-US" dirty="0"/>
              <a:t>I</a:t>
            </a:r>
            <a:r>
              <a:rPr lang="en-US" altLang="en-US" sz="100" dirty="0"/>
              <a:t> </a:t>
            </a:r>
            <a:r>
              <a:rPr lang="en-US" altLang="en-US" dirty="0"/>
              <a:t>T system</a:t>
            </a:r>
          </a:p>
          <a:p>
            <a:r>
              <a:rPr lang="en-US" altLang="en-US" dirty="0"/>
              <a:t>In essence, J</a:t>
            </a:r>
            <a:r>
              <a:rPr lang="en-US" altLang="en-US" sz="100" dirty="0"/>
              <a:t> </a:t>
            </a:r>
            <a:r>
              <a:rPr lang="en-US" altLang="en-US" dirty="0"/>
              <a:t>I</a:t>
            </a:r>
            <a:r>
              <a:rPr lang="en-US" altLang="en-US" sz="100" dirty="0"/>
              <a:t> </a:t>
            </a:r>
            <a:r>
              <a:rPr lang="en-US" altLang="en-US" dirty="0"/>
              <a:t>T systems are delayed compilers</a:t>
            </a:r>
          </a:p>
        </p:txBody>
      </p:sp>
    </p:spTree>
    <p:extLst>
      <p:ext uri="{BB962C8B-B14F-4D97-AF65-F5344CB8AC3E}">
        <p14:creationId xmlns:p14="http://schemas.microsoft.com/office/powerpoint/2010/main" val="3924285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Preprocessors</a:t>
            </a:r>
            <a:endParaRPr lang="en-US" sz="2000" b="0" dirty="0"/>
          </a:p>
        </p:txBody>
      </p:sp>
      <p:sp>
        <p:nvSpPr>
          <p:cNvPr id="3" name="Content Placeholder 2"/>
          <p:cNvSpPr>
            <a:spLocks noGrp="1"/>
          </p:cNvSpPr>
          <p:nvPr>
            <p:ph type="body" idx="1"/>
          </p:nvPr>
        </p:nvSpPr>
        <p:spPr>
          <a:xfrm>
            <a:off x="457200" y="1600199"/>
            <a:ext cx="8229600" cy="3382617"/>
          </a:xfrm>
        </p:spPr>
        <p:txBody>
          <a:bodyPr/>
          <a:lstStyle/>
          <a:p>
            <a:r>
              <a:rPr lang="en-US" altLang="en-US" dirty="0"/>
              <a:t>Preprocessor macros (instructions) are commonly used to specify that code from another file is to be included</a:t>
            </a:r>
          </a:p>
          <a:p>
            <a:r>
              <a:rPr lang="en-US" altLang="en-US" dirty="0"/>
              <a:t>A preprocessor processes a program immediately before the program is compiled to expand embedded  preprocessor macros</a:t>
            </a:r>
          </a:p>
          <a:p>
            <a:r>
              <a:rPr lang="en-US" altLang="en-US" dirty="0"/>
              <a:t>A well-known example: C </a:t>
            </a:r>
            <a:r>
              <a:rPr lang="en-US" altLang="en-US" dirty="0" err="1"/>
              <a:t>preprocesor</a:t>
            </a:r>
            <a:endParaRPr lang="en-US" altLang="en-US" dirty="0"/>
          </a:p>
          <a:p>
            <a:pPr lvl="1"/>
            <a:r>
              <a:rPr lang="en-US" altLang="en-US" dirty="0"/>
              <a:t>expands, </a:t>
            </a:r>
          </a:p>
        </p:txBody>
      </p:sp>
      <p:graphicFrame>
        <p:nvGraphicFramePr>
          <p:cNvPr id="9" name="Object 8" descr="hash sign include, hash sign define, and similar macros">
            <a:extLst>
              <a:ext uri="{FF2B5EF4-FFF2-40B4-BE49-F238E27FC236}">
                <a16:creationId xmlns:a16="http://schemas.microsoft.com/office/drawing/2014/main" id="{33D29641-7389-4F00-94F2-E557A3F2EB9F}"/>
              </a:ext>
            </a:extLst>
          </p:cNvPr>
          <p:cNvGraphicFramePr>
            <a:graphicFrameLocks noChangeAspect="1"/>
          </p:cNvGraphicFramePr>
          <p:nvPr>
            <p:extLst>
              <p:ext uri="{D42A27DB-BD31-4B8C-83A1-F6EECF244321}">
                <p14:modId xmlns:p14="http://schemas.microsoft.com/office/powerpoint/2010/main" val="4200701183"/>
              </p:ext>
            </p:extLst>
          </p:nvPr>
        </p:nvGraphicFramePr>
        <p:xfrm>
          <a:off x="2574511" y="4405313"/>
          <a:ext cx="5118100" cy="330200"/>
        </p:xfrm>
        <a:graphic>
          <a:graphicData uri="http://schemas.openxmlformats.org/presentationml/2006/ole">
            <mc:AlternateContent xmlns:mc="http://schemas.openxmlformats.org/markup-compatibility/2006">
              <mc:Choice xmlns:v="urn:schemas-microsoft-com:vml" Requires="v">
                <p:oleObj spid="_x0000_s2052" name="Equation" r:id="rId4" imgW="5117760" imgH="330120" progId="Equation.DSMT4">
                  <p:embed/>
                </p:oleObj>
              </mc:Choice>
              <mc:Fallback>
                <p:oleObj name="Equation" r:id="rId4" imgW="5117760" imgH="330120" progId="Equation.DSMT4">
                  <p:embed/>
                  <p:pic>
                    <p:nvPicPr>
                      <p:cNvPr id="4" name="Object 3" descr="expands, hash sign include, hash sign define, and similar macros"/>
                      <p:cNvPicPr/>
                      <p:nvPr/>
                    </p:nvPicPr>
                    <p:blipFill>
                      <a:blip r:embed="rId5"/>
                      <a:stretch>
                        <a:fillRect/>
                      </a:stretch>
                    </p:blipFill>
                    <p:spPr>
                      <a:xfrm>
                        <a:off x="2574511" y="4405313"/>
                        <a:ext cx="5118100" cy="330200"/>
                      </a:xfrm>
                      <a:prstGeom prst="rect">
                        <a:avLst/>
                      </a:prstGeom>
                    </p:spPr>
                  </p:pic>
                </p:oleObj>
              </mc:Fallback>
            </mc:AlternateContent>
          </a:graphicData>
        </a:graphic>
      </p:graphicFrame>
    </p:spTree>
    <p:extLst>
      <p:ext uri="{BB962C8B-B14F-4D97-AF65-F5344CB8AC3E}">
        <p14:creationId xmlns:p14="http://schemas.microsoft.com/office/powerpoint/2010/main" val="1077002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Programming Environments</a:t>
            </a:r>
            <a:endParaRPr lang="en-US" sz="2000" b="0" dirty="0"/>
          </a:p>
        </p:txBody>
      </p:sp>
      <p:sp>
        <p:nvSpPr>
          <p:cNvPr id="3" name="Content Placeholder 2"/>
          <p:cNvSpPr>
            <a:spLocks noGrp="1"/>
          </p:cNvSpPr>
          <p:nvPr>
            <p:ph type="body" idx="1"/>
          </p:nvPr>
        </p:nvSpPr>
        <p:spPr/>
        <p:txBody>
          <a:bodyPr/>
          <a:lstStyle/>
          <a:p>
            <a:r>
              <a:rPr lang="en-US" altLang="en-US" sz="2000" dirty="0"/>
              <a:t>A collection of tools used in software development</a:t>
            </a:r>
          </a:p>
          <a:p>
            <a:r>
              <a:rPr lang="en-US" altLang="en-US" sz="2000" dirty="0"/>
              <a:t>UNIX</a:t>
            </a:r>
          </a:p>
          <a:p>
            <a:pPr lvl="1"/>
            <a:r>
              <a:rPr lang="en-US" altLang="en-US" sz="2000" dirty="0"/>
              <a:t>An older operating system and tool collection</a:t>
            </a:r>
          </a:p>
          <a:p>
            <a:pPr lvl="1"/>
            <a:r>
              <a:rPr lang="en-US" altLang="en-US" sz="2000" dirty="0"/>
              <a:t>Nowadays often used through a G</a:t>
            </a:r>
            <a:r>
              <a:rPr lang="en-US" altLang="en-US" sz="100" dirty="0"/>
              <a:t> </a:t>
            </a:r>
            <a:r>
              <a:rPr lang="en-US" altLang="en-US" sz="2000" dirty="0"/>
              <a:t>U</a:t>
            </a:r>
            <a:r>
              <a:rPr lang="en-US" altLang="en-US" sz="100" dirty="0"/>
              <a:t> </a:t>
            </a:r>
            <a:r>
              <a:rPr lang="en-US" altLang="en-US" sz="2000" dirty="0"/>
              <a:t>I (e.g., C</a:t>
            </a:r>
            <a:r>
              <a:rPr lang="en-US" altLang="en-US" sz="100" dirty="0"/>
              <a:t> </a:t>
            </a:r>
            <a:r>
              <a:rPr lang="en-US" altLang="en-US" sz="2000" dirty="0"/>
              <a:t>D</a:t>
            </a:r>
            <a:r>
              <a:rPr lang="en-US" altLang="en-US" sz="100" dirty="0"/>
              <a:t> </a:t>
            </a:r>
            <a:r>
              <a:rPr lang="en-US" altLang="en-US" sz="2000" dirty="0"/>
              <a:t>E, K</a:t>
            </a:r>
            <a:r>
              <a:rPr lang="en-US" altLang="en-US" sz="100" dirty="0"/>
              <a:t> </a:t>
            </a:r>
            <a:r>
              <a:rPr lang="en-US" altLang="en-US" sz="2000" dirty="0"/>
              <a:t>D</a:t>
            </a:r>
            <a:r>
              <a:rPr lang="en-US" altLang="en-US" sz="100" dirty="0"/>
              <a:t> </a:t>
            </a:r>
            <a:r>
              <a:rPr lang="en-US" altLang="en-US" sz="2000" dirty="0"/>
              <a:t>E, or G</a:t>
            </a:r>
            <a:r>
              <a:rPr lang="en-US" altLang="en-US" sz="100" dirty="0"/>
              <a:t> </a:t>
            </a:r>
            <a:r>
              <a:rPr lang="en-US" altLang="en-US" sz="2000" dirty="0"/>
              <a:t>N</a:t>
            </a:r>
            <a:r>
              <a:rPr lang="en-US" altLang="en-US" sz="100" dirty="0"/>
              <a:t> </a:t>
            </a:r>
            <a:r>
              <a:rPr lang="en-US" altLang="en-US" sz="2000" dirty="0"/>
              <a:t>O</a:t>
            </a:r>
            <a:r>
              <a:rPr lang="en-US" altLang="en-US" sz="100" dirty="0"/>
              <a:t> </a:t>
            </a:r>
            <a:r>
              <a:rPr lang="en-US" altLang="en-US" sz="2000" dirty="0"/>
              <a:t>M</a:t>
            </a:r>
            <a:r>
              <a:rPr lang="en-US" altLang="en-US" sz="100" dirty="0"/>
              <a:t> </a:t>
            </a:r>
            <a:r>
              <a:rPr lang="en-US" altLang="en-US" sz="2000" dirty="0"/>
              <a:t>E) that runs on top of UNIX</a:t>
            </a:r>
          </a:p>
          <a:p>
            <a:r>
              <a:rPr lang="en-US" altLang="en-US" sz="2000" dirty="0"/>
              <a:t>Microsoft Visual Studio.NET</a:t>
            </a:r>
          </a:p>
          <a:p>
            <a:pPr lvl="1"/>
            <a:r>
              <a:rPr lang="en-US" altLang="en-US" sz="2000" dirty="0"/>
              <a:t>A large, complex visual environment</a:t>
            </a:r>
          </a:p>
          <a:p>
            <a:r>
              <a:rPr lang="en-US" altLang="en-US" sz="2000" dirty="0"/>
              <a:t>Used to build Web applications and non-Web applications in any .NET language</a:t>
            </a:r>
          </a:p>
          <a:p>
            <a:r>
              <a:rPr lang="en-US" altLang="en-US" sz="2000" dirty="0"/>
              <a:t>NetBeans</a:t>
            </a:r>
          </a:p>
          <a:p>
            <a:pPr lvl="1"/>
            <a:r>
              <a:rPr lang="en-US" altLang="en-US" sz="2000" dirty="0"/>
              <a:t>Related to Visual Studio .NET, except for applications in Java</a:t>
            </a:r>
          </a:p>
        </p:txBody>
      </p:sp>
    </p:spTree>
    <p:extLst>
      <p:ext uri="{BB962C8B-B14F-4D97-AF65-F5344CB8AC3E}">
        <p14:creationId xmlns:p14="http://schemas.microsoft.com/office/powerpoint/2010/main" val="781953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Summary </a:t>
            </a:r>
            <a:r>
              <a:rPr lang="en-US" altLang="en-US" sz="2000" b="0" dirty="0"/>
              <a:t>(1 of 2)</a:t>
            </a:r>
            <a:endParaRPr lang="en-US" sz="2000" b="0" dirty="0"/>
          </a:p>
        </p:txBody>
      </p:sp>
      <p:sp>
        <p:nvSpPr>
          <p:cNvPr id="3" name="Content Placeholder 2"/>
          <p:cNvSpPr>
            <a:spLocks noGrp="1"/>
          </p:cNvSpPr>
          <p:nvPr>
            <p:ph type="body" idx="1"/>
          </p:nvPr>
        </p:nvSpPr>
        <p:spPr/>
        <p:txBody>
          <a:bodyPr/>
          <a:lstStyle/>
          <a:p>
            <a:r>
              <a:rPr lang="en-US" altLang="en-US" dirty="0"/>
              <a:t>The study of programming languages is valuable for a number of reasons:</a:t>
            </a:r>
          </a:p>
          <a:p>
            <a:pPr lvl="1"/>
            <a:r>
              <a:rPr lang="en-US" altLang="en-US" dirty="0"/>
              <a:t>Increase our capacity to use different constructs</a:t>
            </a:r>
          </a:p>
          <a:p>
            <a:pPr lvl="1"/>
            <a:r>
              <a:rPr lang="en-US" altLang="en-US" dirty="0"/>
              <a:t>Enable us to choose languages more intelligently</a:t>
            </a:r>
          </a:p>
          <a:p>
            <a:pPr lvl="1"/>
            <a:r>
              <a:rPr lang="en-US" altLang="en-US" dirty="0"/>
              <a:t>Makes learning new languages easier</a:t>
            </a:r>
          </a:p>
          <a:p>
            <a:r>
              <a:rPr lang="en-US" altLang="en-US" dirty="0"/>
              <a:t>Most important criteria for evaluating programming languages include:</a:t>
            </a:r>
          </a:p>
          <a:p>
            <a:pPr lvl="1"/>
            <a:r>
              <a:rPr lang="en-US" altLang="en-US" dirty="0"/>
              <a:t>Readability, </a:t>
            </a:r>
            <a:r>
              <a:rPr lang="en-US" altLang="en-US" dirty="0" err="1"/>
              <a:t>writability</a:t>
            </a:r>
            <a:r>
              <a:rPr lang="en-US" altLang="en-US" dirty="0"/>
              <a:t>, reliability, cost</a:t>
            </a:r>
          </a:p>
        </p:txBody>
      </p:sp>
    </p:spTree>
    <p:extLst>
      <p:ext uri="{BB962C8B-B14F-4D97-AF65-F5344CB8AC3E}">
        <p14:creationId xmlns:p14="http://schemas.microsoft.com/office/powerpoint/2010/main" val="1613250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Summary </a:t>
            </a:r>
            <a:r>
              <a:rPr lang="en-US" altLang="en-US" sz="2000" b="0" dirty="0"/>
              <a:t>(2 of 2)</a:t>
            </a:r>
            <a:endParaRPr lang="en-US" sz="2000" b="0" dirty="0"/>
          </a:p>
        </p:txBody>
      </p:sp>
      <p:sp>
        <p:nvSpPr>
          <p:cNvPr id="3" name="Content Placeholder 2"/>
          <p:cNvSpPr>
            <a:spLocks noGrp="1"/>
          </p:cNvSpPr>
          <p:nvPr>
            <p:ph type="body" idx="1"/>
          </p:nvPr>
        </p:nvSpPr>
        <p:spPr/>
        <p:txBody>
          <a:bodyPr/>
          <a:lstStyle/>
          <a:p>
            <a:r>
              <a:rPr lang="en-US" altLang="en-US" dirty="0"/>
              <a:t>Major influences on language design have been machine architecture and software development methodologies</a:t>
            </a:r>
          </a:p>
          <a:p>
            <a:r>
              <a:rPr lang="en-US" altLang="en-US" dirty="0"/>
              <a:t>The major methods of implementing programming languages are: compilation, pure interpretation, and hybrid implementation</a:t>
            </a:r>
          </a:p>
        </p:txBody>
      </p:sp>
    </p:spTree>
    <p:extLst>
      <p:ext uri="{BB962C8B-B14F-4D97-AF65-F5344CB8AC3E}">
        <p14:creationId xmlns:p14="http://schemas.microsoft.com/office/powerpoint/2010/main" val="3167935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A copyright notice reads as follows. 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title="Copyright Notice"/>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Programming Domains </a:t>
            </a:r>
            <a:r>
              <a:rPr lang="en-US" altLang="en-US" sz="2000" b="0" dirty="0"/>
              <a:t>(1 of 2)</a:t>
            </a:r>
          </a:p>
        </p:txBody>
      </p:sp>
      <p:sp>
        <p:nvSpPr>
          <p:cNvPr id="7173" name="Content Placeholder 2"/>
          <p:cNvSpPr>
            <a:spLocks noGrp="1" noChangeArrowheads="1"/>
          </p:cNvSpPr>
          <p:nvPr>
            <p:ph type="body" idx="1"/>
          </p:nvPr>
        </p:nvSpPr>
        <p:spPr/>
        <p:txBody>
          <a:bodyPr/>
          <a:lstStyle/>
          <a:p>
            <a:r>
              <a:rPr lang="en-US" altLang="en-US" sz="2200" dirty="0"/>
              <a:t>Scientific applications</a:t>
            </a:r>
          </a:p>
          <a:p>
            <a:pPr lvl="1"/>
            <a:r>
              <a:rPr lang="en-US" altLang="en-US" sz="2200" dirty="0"/>
              <a:t>Large numbers of floating point computations; use of arrays</a:t>
            </a:r>
          </a:p>
          <a:p>
            <a:pPr lvl="1"/>
            <a:r>
              <a:rPr lang="en-US" altLang="en-US" sz="2200" dirty="0"/>
              <a:t>Fortran</a:t>
            </a:r>
          </a:p>
          <a:p>
            <a:r>
              <a:rPr lang="en-US" altLang="en-US" sz="2200" dirty="0"/>
              <a:t>Business applications</a:t>
            </a:r>
          </a:p>
          <a:p>
            <a:pPr lvl="1"/>
            <a:r>
              <a:rPr lang="en-US" altLang="en-US" sz="2200" dirty="0"/>
              <a:t>Produce reports, use decimal numbers and characters</a:t>
            </a:r>
          </a:p>
          <a:p>
            <a:pPr lvl="1"/>
            <a:r>
              <a:rPr lang="en-US" altLang="en-US" sz="2200" dirty="0"/>
              <a:t>COBOL</a:t>
            </a:r>
          </a:p>
        </p:txBody>
      </p:sp>
    </p:spTree>
    <p:extLst>
      <p:ext uri="{BB962C8B-B14F-4D97-AF65-F5344CB8AC3E}">
        <p14:creationId xmlns:p14="http://schemas.microsoft.com/office/powerpoint/2010/main" val="79788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Programming Domains </a:t>
            </a:r>
            <a:r>
              <a:rPr lang="en-US" altLang="en-US" sz="2000" b="0" dirty="0"/>
              <a:t>(2 of 2)</a:t>
            </a:r>
          </a:p>
        </p:txBody>
      </p:sp>
      <p:sp>
        <p:nvSpPr>
          <p:cNvPr id="7173" name="Content Placeholder 2"/>
          <p:cNvSpPr>
            <a:spLocks noGrp="1" noChangeArrowheads="1"/>
          </p:cNvSpPr>
          <p:nvPr>
            <p:ph type="body" idx="1"/>
          </p:nvPr>
        </p:nvSpPr>
        <p:spPr/>
        <p:txBody>
          <a:bodyPr/>
          <a:lstStyle/>
          <a:p>
            <a:r>
              <a:rPr lang="en-US" altLang="en-US" sz="2200" dirty="0"/>
              <a:t>Artificial intelligence</a:t>
            </a:r>
          </a:p>
          <a:p>
            <a:pPr lvl="1"/>
            <a:r>
              <a:rPr lang="en-US" altLang="en-US" sz="2200" dirty="0"/>
              <a:t>Symbols rather than numbers manipulated; use of linked lists</a:t>
            </a:r>
          </a:p>
          <a:p>
            <a:pPr lvl="1"/>
            <a:r>
              <a:rPr lang="en-US" altLang="en-US" sz="2200" dirty="0"/>
              <a:t>L</a:t>
            </a:r>
            <a:r>
              <a:rPr lang="en-US" altLang="en-US" sz="100" dirty="0"/>
              <a:t> </a:t>
            </a:r>
            <a:r>
              <a:rPr lang="en-US" altLang="en-US" sz="2200" dirty="0"/>
              <a:t>I</a:t>
            </a:r>
            <a:r>
              <a:rPr lang="en-US" altLang="en-US" sz="100" dirty="0"/>
              <a:t> </a:t>
            </a:r>
            <a:r>
              <a:rPr lang="en-US" altLang="en-US" sz="2200" dirty="0"/>
              <a:t>S</a:t>
            </a:r>
            <a:r>
              <a:rPr lang="en-US" altLang="en-US" sz="100" dirty="0"/>
              <a:t> </a:t>
            </a:r>
            <a:r>
              <a:rPr lang="en-US" altLang="en-US" sz="2200" dirty="0"/>
              <a:t>P</a:t>
            </a:r>
          </a:p>
          <a:p>
            <a:r>
              <a:rPr lang="en-US" altLang="en-US" sz="2200" dirty="0"/>
              <a:t>Systems programming</a:t>
            </a:r>
          </a:p>
          <a:p>
            <a:pPr lvl="1"/>
            <a:r>
              <a:rPr lang="en-US" altLang="en-US" sz="2200" dirty="0"/>
              <a:t>Need efficiency because of continuous use</a:t>
            </a:r>
          </a:p>
          <a:p>
            <a:pPr lvl="1"/>
            <a:r>
              <a:rPr lang="en-US" altLang="en-US" sz="2200" dirty="0"/>
              <a:t>C</a:t>
            </a:r>
          </a:p>
          <a:p>
            <a:r>
              <a:rPr lang="en-US" altLang="en-US" sz="2200" dirty="0"/>
              <a:t>Web Software</a:t>
            </a:r>
          </a:p>
          <a:p>
            <a:pPr lvl="1"/>
            <a:r>
              <a:rPr lang="en-US" altLang="en-US" sz="2200" dirty="0"/>
              <a:t>Eclectic collection of languages: markup (e.g., H</a:t>
            </a:r>
            <a:r>
              <a:rPr lang="en-US" altLang="en-US" sz="100" dirty="0"/>
              <a:t>  </a:t>
            </a:r>
            <a:r>
              <a:rPr lang="en-US" altLang="en-US" sz="2200" dirty="0"/>
              <a:t>T</a:t>
            </a:r>
            <a:r>
              <a:rPr lang="en-US" altLang="en-US" sz="100" dirty="0"/>
              <a:t>  </a:t>
            </a:r>
            <a:r>
              <a:rPr lang="en-US" altLang="en-US" sz="2200" dirty="0"/>
              <a:t>M</a:t>
            </a:r>
            <a:r>
              <a:rPr lang="en-US" altLang="en-US" sz="100" dirty="0"/>
              <a:t>  </a:t>
            </a:r>
            <a:r>
              <a:rPr lang="en-US" altLang="en-US" sz="2200" dirty="0"/>
              <a:t>L), scripting (e.g., P</a:t>
            </a:r>
            <a:r>
              <a:rPr lang="en-US" altLang="en-US" sz="100" dirty="0"/>
              <a:t> </a:t>
            </a:r>
            <a:r>
              <a:rPr lang="en-US" altLang="en-US" sz="2200" dirty="0"/>
              <a:t>H</a:t>
            </a:r>
            <a:r>
              <a:rPr lang="en-US" altLang="en-US" sz="100" dirty="0"/>
              <a:t> </a:t>
            </a:r>
            <a:r>
              <a:rPr lang="en-US" altLang="en-US" sz="2200" dirty="0"/>
              <a:t>P), general-purpose (e.g., Java)</a:t>
            </a:r>
          </a:p>
        </p:txBody>
      </p:sp>
    </p:spTree>
    <p:extLst>
      <p:ext uri="{BB962C8B-B14F-4D97-AF65-F5344CB8AC3E}">
        <p14:creationId xmlns:p14="http://schemas.microsoft.com/office/powerpoint/2010/main" val="2771922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Language Evaluation Criteria</a:t>
            </a:r>
            <a:endParaRPr lang="en-US" altLang="en-US" sz="2000" b="0" dirty="0"/>
          </a:p>
        </p:txBody>
      </p:sp>
      <p:sp>
        <p:nvSpPr>
          <p:cNvPr id="7173" name="Content Placeholder 2"/>
          <p:cNvSpPr>
            <a:spLocks noGrp="1" noChangeArrowheads="1"/>
          </p:cNvSpPr>
          <p:nvPr>
            <p:ph type="body" idx="1"/>
          </p:nvPr>
        </p:nvSpPr>
        <p:spPr/>
        <p:txBody>
          <a:bodyPr/>
          <a:lstStyle/>
          <a:p>
            <a:r>
              <a:rPr lang="en-US" altLang="en-US" dirty="0"/>
              <a:t>Readability: the ease with which programs can be read and understood</a:t>
            </a:r>
          </a:p>
          <a:p>
            <a:r>
              <a:rPr lang="en-US" altLang="en-US" dirty="0" err="1"/>
              <a:t>Writability</a:t>
            </a:r>
            <a:r>
              <a:rPr lang="en-US" altLang="en-US" dirty="0"/>
              <a:t>: the ease with which a language can be used to create programs</a:t>
            </a:r>
          </a:p>
          <a:p>
            <a:r>
              <a:rPr lang="en-US" altLang="en-US" dirty="0"/>
              <a:t>Reliability: conformance to specifications (i.e., performs to its specifications) </a:t>
            </a:r>
          </a:p>
          <a:p>
            <a:r>
              <a:rPr lang="en-US" altLang="en-US" dirty="0"/>
              <a:t>Cost: the ultimate total cost</a:t>
            </a:r>
          </a:p>
        </p:txBody>
      </p:sp>
    </p:spTree>
    <p:extLst>
      <p:ext uri="{BB962C8B-B14F-4D97-AF65-F5344CB8AC3E}">
        <p14:creationId xmlns:p14="http://schemas.microsoft.com/office/powerpoint/2010/main" val="1694798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Evaluation Criteria: Readability </a:t>
            </a:r>
            <a:r>
              <a:rPr lang="en-US" altLang="en-US" sz="2000" b="0" dirty="0"/>
              <a:t>(1 of 2)</a:t>
            </a:r>
          </a:p>
        </p:txBody>
      </p:sp>
      <p:sp>
        <p:nvSpPr>
          <p:cNvPr id="7173" name="Content Placeholder 2"/>
          <p:cNvSpPr>
            <a:spLocks noGrp="1" noChangeArrowheads="1"/>
          </p:cNvSpPr>
          <p:nvPr>
            <p:ph type="body" idx="1"/>
          </p:nvPr>
        </p:nvSpPr>
        <p:spPr/>
        <p:txBody>
          <a:bodyPr/>
          <a:lstStyle/>
          <a:p>
            <a:r>
              <a:rPr lang="en-US" altLang="en-US" dirty="0"/>
              <a:t>Overall simplicity</a:t>
            </a:r>
          </a:p>
          <a:p>
            <a:pPr lvl="1"/>
            <a:r>
              <a:rPr lang="en-US" altLang="en-US" dirty="0"/>
              <a:t>A manageable set of features and constructs</a:t>
            </a:r>
          </a:p>
          <a:p>
            <a:pPr lvl="1"/>
            <a:r>
              <a:rPr lang="en-US" altLang="en-US" dirty="0"/>
              <a:t>Minimal feature multiplicity </a:t>
            </a:r>
          </a:p>
          <a:p>
            <a:pPr lvl="1"/>
            <a:r>
              <a:rPr lang="en-US" altLang="en-US" dirty="0"/>
              <a:t>Minimal operator overloading</a:t>
            </a:r>
          </a:p>
          <a:p>
            <a:r>
              <a:rPr lang="en-US" altLang="en-US" dirty="0"/>
              <a:t>Orthogonality </a:t>
            </a:r>
          </a:p>
          <a:p>
            <a:pPr lvl="1"/>
            <a:r>
              <a:rPr lang="en-US" altLang="en-US" dirty="0"/>
              <a:t>A relatively small set of primitive constructs can be combined in a relatively small number of ways</a:t>
            </a:r>
          </a:p>
          <a:p>
            <a:pPr lvl="1"/>
            <a:r>
              <a:rPr lang="en-US" altLang="en-US" dirty="0"/>
              <a:t>Every possible combination is legal</a:t>
            </a:r>
          </a:p>
        </p:txBody>
      </p:sp>
    </p:spTree>
    <p:extLst>
      <p:ext uri="{BB962C8B-B14F-4D97-AF65-F5344CB8AC3E}">
        <p14:creationId xmlns:p14="http://schemas.microsoft.com/office/powerpoint/2010/main" val="1523780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Evaluation Criteria: Readability </a:t>
            </a:r>
            <a:r>
              <a:rPr lang="en-US" altLang="en-US" sz="2000" b="0" dirty="0"/>
              <a:t>(2 of 2)</a:t>
            </a:r>
          </a:p>
        </p:txBody>
      </p:sp>
      <p:sp>
        <p:nvSpPr>
          <p:cNvPr id="7173" name="Content Placeholder 2"/>
          <p:cNvSpPr>
            <a:spLocks noGrp="1" noChangeArrowheads="1"/>
          </p:cNvSpPr>
          <p:nvPr>
            <p:ph type="body" idx="1"/>
          </p:nvPr>
        </p:nvSpPr>
        <p:spPr/>
        <p:txBody>
          <a:bodyPr/>
          <a:lstStyle/>
          <a:p>
            <a:r>
              <a:rPr lang="en-US" altLang="en-US" dirty="0"/>
              <a:t>Data types</a:t>
            </a:r>
          </a:p>
          <a:p>
            <a:pPr lvl="1"/>
            <a:r>
              <a:rPr lang="en-US" altLang="en-US" dirty="0"/>
              <a:t>Adequate predefined data types</a:t>
            </a:r>
          </a:p>
          <a:p>
            <a:r>
              <a:rPr lang="en-US" altLang="en-US" dirty="0"/>
              <a:t>Syntax considerations</a:t>
            </a:r>
          </a:p>
          <a:p>
            <a:pPr lvl="1"/>
            <a:r>
              <a:rPr lang="en-US" altLang="en-US" dirty="0"/>
              <a:t>Identifier forms: flexible composition </a:t>
            </a:r>
          </a:p>
          <a:p>
            <a:pPr lvl="1"/>
            <a:r>
              <a:rPr lang="en-US" altLang="en-US" dirty="0"/>
              <a:t>Special words and methods of forming compound statements</a:t>
            </a:r>
          </a:p>
          <a:p>
            <a:pPr lvl="1"/>
            <a:r>
              <a:rPr lang="en-US" altLang="en-US" dirty="0"/>
              <a:t>Form and meaning: self-descriptive constructs, meaningful keywords</a:t>
            </a:r>
          </a:p>
        </p:txBody>
      </p:sp>
    </p:spTree>
    <p:extLst>
      <p:ext uri="{BB962C8B-B14F-4D97-AF65-F5344CB8AC3E}">
        <p14:creationId xmlns:p14="http://schemas.microsoft.com/office/powerpoint/2010/main" val="2459851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Evaluation Criteria: </a:t>
            </a:r>
            <a:r>
              <a:rPr lang="en-US" altLang="en-US" dirty="0" err="1"/>
              <a:t>Writability</a:t>
            </a:r>
            <a:endParaRPr lang="en-US" altLang="en-US" sz="2000" b="0" dirty="0"/>
          </a:p>
        </p:txBody>
      </p:sp>
      <p:sp>
        <p:nvSpPr>
          <p:cNvPr id="7173" name="Content Placeholder 2"/>
          <p:cNvSpPr>
            <a:spLocks noGrp="1" noChangeArrowheads="1"/>
          </p:cNvSpPr>
          <p:nvPr>
            <p:ph type="body" idx="1"/>
          </p:nvPr>
        </p:nvSpPr>
        <p:spPr/>
        <p:txBody>
          <a:bodyPr/>
          <a:lstStyle/>
          <a:p>
            <a:r>
              <a:rPr lang="en-US" altLang="en-US" sz="2200" dirty="0"/>
              <a:t>Simplicity and orthogonality</a:t>
            </a:r>
          </a:p>
          <a:p>
            <a:pPr lvl="1"/>
            <a:r>
              <a:rPr lang="en-US" altLang="en-US" sz="2200" dirty="0"/>
              <a:t>Few constructs, a small number of primitives, a small set of rules for combining them</a:t>
            </a:r>
          </a:p>
          <a:p>
            <a:r>
              <a:rPr lang="en-US" altLang="en-US" sz="2200" dirty="0"/>
              <a:t>Support for abstraction</a:t>
            </a:r>
          </a:p>
          <a:p>
            <a:pPr lvl="1"/>
            <a:r>
              <a:rPr lang="en-US" altLang="en-US" sz="2200" dirty="0"/>
              <a:t>The ability to define and use complex structures  or operations in ways that allow details to be ignored</a:t>
            </a:r>
          </a:p>
          <a:p>
            <a:r>
              <a:rPr lang="en-US" altLang="en-US" sz="2200" dirty="0"/>
              <a:t>Expressivity</a:t>
            </a:r>
          </a:p>
          <a:p>
            <a:pPr lvl="1"/>
            <a:r>
              <a:rPr lang="en-US" altLang="en-US" sz="2200" dirty="0"/>
              <a:t>A set of relatively convenient ways of specifying operations</a:t>
            </a:r>
          </a:p>
          <a:p>
            <a:pPr lvl="1"/>
            <a:r>
              <a:rPr lang="en-US" altLang="en-US" sz="2200" dirty="0"/>
              <a:t>Strength and number of operators and predefined functions</a:t>
            </a:r>
          </a:p>
        </p:txBody>
      </p:sp>
    </p:spTree>
    <p:extLst>
      <p:ext uri="{BB962C8B-B14F-4D97-AF65-F5344CB8AC3E}">
        <p14:creationId xmlns:p14="http://schemas.microsoft.com/office/powerpoint/2010/main" val="718728138"/>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606276-A40B-4533-8165-46F4D19F98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168B98B-D46B-4E1E-B6F3-9D4AA5F07D6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69B9563B-0449-45BC-92CD-DEF6112AFD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6223</TotalTime>
  <Words>1725</Words>
  <Application>Microsoft Office PowerPoint</Application>
  <PresentationFormat>On-screen Show (4:3)</PresentationFormat>
  <Paragraphs>260</Paragraphs>
  <Slides>37</Slides>
  <Notes>32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Arial</vt:lpstr>
      <vt:lpstr>Lucida Sans Unicode</vt:lpstr>
      <vt:lpstr>Noto Sans Symbols</vt:lpstr>
      <vt:lpstr>Times</vt:lpstr>
      <vt:lpstr>Times New Roman</vt:lpstr>
      <vt:lpstr>Verdana</vt:lpstr>
      <vt:lpstr>508 Lecture</vt:lpstr>
      <vt:lpstr>Equation</vt:lpstr>
      <vt:lpstr>Concepts of Programming Languages</vt:lpstr>
      <vt:lpstr>Objectives</vt:lpstr>
      <vt:lpstr>Reasons for Studying Concepts of Programming Languages</vt:lpstr>
      <vt:lpstr>Programming Domains (1 of 2)</vt:lpstr>
      <vt:lpstr>Programming Domains (2 of 2)</vt:lpstr>
      <vt:lpstr>Language Evaluation Criteria</vt:lpstr>
      <vt:lpstr>Evaluation Criteria: Readability (1 of 2)</vt:lpstr>
      <vt:lpstr>Evaluation Criteria: Readability (2 of 2)</vt:lpstr>
      <vt:lpstr>Evaluation Criteria: Writability</vt:lpstr>
      <vt:lpstr>Evaluation Criteria: Reliability</vt:lpstr>
      <vt:lpstr>Evaluation Criteria: Cost</vt:lpstr>
      <vt:lpstr>Evaluation Criteria: Others</vt:lpstr>
      <vt:lpstr>Influences on Language Design</vt:lpstr>
      <vt:lpstr>Computer Architecture Influence</vt:lpstr>
      <vt:lpstr>The von Neumann Architecture (1 of 2)</vt:lpstr>
      <vt:lpstr>The von Neumann Architecture (2 of 2)</vt:lpstr>
      <vt:lpstr>Programming Methodologies Influences</vt:lpstr>
      <vt:lpstr>Language Categories (1 of 2)</vt:lpstr>
      <vt:lpstr>Language Categories (2 of 2)</vt:lpstr>
      <vt:lpstr>Language Design Trade-Offs</vt:lpstr>
      <vt:lpstr>Implementation Methods (1 of 2)</vt:lpstr>
      <vt:lpstr>Implementation Methods (2 of 2)</vt:lpstr>
      <vt:lpstr>Layered View of Computer</vt:lpstr>
      <vt:lpstr>Compilation</vt:lpstr>
      <vt:lpstr>The Compilation Process</vt:lpstr>
      <vt:lpstr>Additional Compilation Terminologies</vt:lpstr>
      <vt:lpstr>Von Neumann Bottleneck</vt:lpstr>
      <vt:lpstr>Pure Interpretation Process (1 of 2)</vt:lpstr>
      <vt:lpstr>Pure Interpretation Process (2 of 2)</vt:lpstr>
      <vt:lpstr>Hybrid Implementation Systems (1 of 2)</vt:lpstr>
      <vt:lpstr>Hybrid Implementation Systems (2 of 2)</vt:lpstr>
      <vt:lpstr>Just-in-Time Implementation Systems</vt:lpstr>
      <vt:lpstr>Preprocessors</vt:lpstr>
      <vt:lpstr>Programming Environments</vt:lpstr>
      <vt:lpstr>Summary (1 of 2)</vt:lpstr>
      <vt:lpstr>Summary (2 of 2)</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Programming Languages, 11e</dc:title>
  <dc:subject>Engineering Computer Science</dc:subject>
  <dc:creator>Sebesta</dc:creator>
  <cp:keywords>Engineering Computer Science</cp:keywords>
  <cp:lastModifiedBy>Gurupandi, Muthusreeprasanth (Cognizant)</cp:lastModifiedBy>
  <cp:revision>104</cp:revision>
  <dcterms:modified xsi:type="dcterms:W3CDTF">2018-05-09T10:29:03Z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