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75"/>
  </p:notesMasterIdLst>
  <p:handoutMasterIdLst>
    <p:handoutMasterId r:id="rId76"/>
  </p:handoutMasterIdLst>
  <p:sldIdLst>
    <p:sldId id="412" r:id="rId5"/>
    <p:sldId id="414" r:id="rId6"/>
    <p:sldId id="480" r:id="rId7"/>
    <p:sldId id="481" r:id="rId8"/>
    <p:sldId id="482" r:id="rId9"/>
    <p:sldId id="483" r:id="rId10"/>
    <p:sldId id="546" r:id="rId11"/>
    <p:sldId id="484" r:id="rId12"/>
    <p:sldId id="485" r:id="rId13"/>
    <p:sldId id="486" r:id="rId14"/>
    <p:sldId id="487" r:id="rId15"/>
    <p:sldId id="548" r:id="rId16"/>
    <p:sldId id="549" r:id="rId17"/>
    <p:sldId id="490" r:id="rId18"/>
    <p:sldId id="550" r:id="rId19"/>
    <p:sldId id="492" r:id="rId20"/>
    <p:sldId id="493" r:id="rId21"/>
    <p:sldId id="494" r:id="rId22"/>
    <p:sldId id="495" r:id="rId23"/>
    <p:sldId id="496" r:id="rId24"/>
    <p:sldId id="497" r:id="rId25"/>
    <p:sldId id="498" r:id="rId26"/>
    <p:sldId id="547" r:id="rId27"/>
    <p:sldId id="551"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 id="534" r:id="rId62"/>
    <p:sldId id="535" r:id="rId63"/>
    <p:sldId id="536" r:id="rId64"/>
    <p:sldId id="537" r:id="rId65"/>
    <p:sldId id="538" r:id="rId66"/>
    <p:sldId id="539" r:id="rId67"/>
    <p:sldId id="540" r:id="rId68"/>
    <p:sldId id="541" r:id="rId69"/>
    <p:sldId id="542" r:id="rId70"/>
    <p:sldId id="543" r:id="rId71"/>
    <p:sldId id="544" r:id="rId72"/>
    <p:sldId id="545" r:id="rId73"/>
    <p:sldId id="298" r:id="rId7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512" autoAdjust="0"/>
  </p:normalViewPr>
  <p:slideViewPr>
    <p:cSldViewPr snapToGrid="0" snapToObjects="1">
      <p:cViewPr varScale="1">
        <p:scale>
          <a:sx n="111" d="100"/>
          <a:sy n="111" d="100"/>
        </p:scale>
        <p:origin x="1512" y="114"/>
      </p:cViewPr>
      <p:guideLst>
        <p:guide orient="horz" pos="2160"/>
        <p:guide pos="2880"/>
      </p:guideLst>
    </p:cSldViewPr>
  </p:slideViewPr>
  <p:outlineViewPr>
    <p:cViewPr>
      <p:scale>
        <a:sx n="33" d="100"/>
        <a:sy n="33" d="100"/>
      </p:scale>
      <p:origin x="0" y="-600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5242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2007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59392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4298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01866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67420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95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0322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52802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971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9010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2333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00091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0447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11370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86162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77352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62803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0117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7220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0849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17746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587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73824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30792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358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30788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83221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15206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50768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45404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496501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94005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50756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62350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18319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63543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83826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90490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59662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124235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8448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056150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81313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14633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64320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592249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7502440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768016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74124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63991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90704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5806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454267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428522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89252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885897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201638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5317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98876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9346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159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8239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6" r:id="rId3"/>
    <p:sldLayoutId id="2147483667"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Evolution of the Major Programming Languages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Pseudocodes: </a:t>
            </a:r>
            <a:r>
              <a:rPr lang="en-US" altLang="en-US" dirty="0" err="1"/>
              <a:t>Speedcoding</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err="1"/>
              <a:t>Speedcoding</a:t>
            </a:r>
            <a:r>
              <a:rPr lang="en-US" altLang="en-US" dirty="0"/>
              <a:t> developed by Backus in 1954 for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701</a:t>
            </a:r>
          </a:p>
          <a:p>
            <a:pPr lvl="1" eaLnBrk="1" hangingPunct="1"/>
            <a:r>
              <a:rPr lang="en-US" altLang="en-US" dirty="0"/>
              <a:t>Pseudo ops for arithmetic and math functions</a:t>
            </a:r>
          </a:p>
          <a:p>
            <a:pPr lvl="1" eaLnBrk="1" hangingPunct="1"/>
            <a:r>
              <a:rPr lang="en-US" altLang="en-US" dirty="0"/>
              <a:t>Conditional and unconditional branching</a:t>
            </a:r>
          </a:p>
          <a:p>
            <a:pPr lvl="1" eaLnBrk="1" hangingPunct="1"/>
            <a:r>
              <a:rPr lang="en-US" altLang="en-US" dirty="0"/>
              <a:t>Auto-increment registers for array access</a:t>
            </a:r>
          </a:p>
          <a:p>
            <a:pPr lvl="1" eaLnBrk="1" hangingPunct="1"/>
            <a:r>
              <a:rPr lang="en-US" altLang="en-US" dirty="0"/>
              <a:t>Slow!</a:t>
            </a:r>
          </a:p>
          <a:p>
            <a:pPr lvl="1" eaLnBrk="1" hangingPunct="1"/>
            <a:r>
              <a:rPr lang="en-US" altLang="en-US" dirty="0"/>
              <a:t>Only 700 words left for user program</a:t>
            </a:r>
          </a:p>
        </p:txBody>
      </p:sp>
    </p:spTree>
    <p:extLst>
      <p:ext uri="{BB962C8B-B14F-4D97-AF65-F5344CB8AC3E}">
        <p14:creationId xmlns:p14="http://schemas.microsoft.com/office/powerpoint/2010/main" val="3916646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600" dirty="0"/>
              <a:t>Pseudocodes: Related Systems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 UNIVAC Compiling System</a:t>
            </a:r>
          </a:p>
          <a:p>
            <a:pPr lvl="1" eaLnBrk="1" hangingPunct="1"/>
            <a:r>
              <a:rPr lang="en-US" altLang="en-US" dirty="0"/>
              <a:t>Developed by a team led by Grace Hopper</a:t>
            </a:r>
          </a:p>
          <a:p>
            <a:pPr lvl="1" eaLnBrk="1" hangingPunct="1"/>
            <a:r>
              <a:rPr lang="en-US" altLang="en-US" dirty="0"/>
              <a:t>Pseudocode expanded into machine </a:t>
            </a:r>
            <a:r>
              <a:rPr lang="en-US" altLang="en-US" dirty="0" smtClean="0"/>
              <a:t>code</a:t>
            </a:r>
            <a:endParaRPr lang="en-US" altLang="en-US" dirty="0"/>
          </a:p>
          <a:p>
            <a:pPr eaLnBrk="1" hangingPunct="1"/>
            <a:r>
              <a:rPr lang="en-US" altLang="en-US" dirty="0"/>
              <a:t>David J. Wheeler (Cambridge University) </a:t>
            </a:r>
          </a:p>
          <a:p>
            <a:pPr lvl="1" eaLnBrk="1" hangingPunct="1"/>
            <a:r>
              <a:rPr lang="en-US" altLang="en-US" dirty="0"/>
              <a:t>developed a method of using blocks of re-locatable addresses to solve the problem of absolute addressing</a:t>
            </a:r>
          </a:p>
        </p:txBody>
      </p:sp>
    </p:spTree>
    <p:extLst>
      <p:ext uri="{BB962C8B-B14F-4D97-AF65-F5344CB8AC3E}">
        <p14:creationId xmlns:p14="http://schemas.microsoft.com/office/powerpoint/2010/main" val="293728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a:t>
            </a:r>
            <a:r>
              <a:rPr lang="en-US" altLang="en-US" sz="100" dirty="0"/>
              <a:t> </a:t>
            </a:r>
            <a:r>
              <a:rPr lang="en-US" altLang="en-US" dirty="0"/>
              <a:t>B</a:t>
            </a:r>
            <a:r>
              <a:rPr lang="en-US" altLang="en-US" sz="100" dirty="0"/>
              <a:t> </a:t>
            </a:r>
            <a:r>
              <a:rPr lang="en-US" altLang="en-US" dirty="0"/>
              <a:t>M 704 and Fortran</a:t>
            </a:r>
            <a:endParaRPr lang="en-US" dirty="0"/>
          </a:p>
        </p:txBody>
      </p:sp>
      <p:sp>
        <p:nvSpPr>
          <p:cNvPr id="12" name="Content Placeholder 2"/>
          <p:cNvSpPr>
            <a:spLocks noGrp="1"/>
          </p:cNvSpPr>
          <p:nvPr>
            <p:ph sz="quarter" idx="13"/>
          </p:nvPr>
        </p:nvSpPr>
        <p:spPr>
          <a:xfrm>
            <a:off x="457200" y="1600200"/>
            <a:ext cx="8229600" cy="367748"/>
          </a:xfrm>
        </p:spPr>
        <p:txBody>
          <a:bodyPr/>
          <a:lstStyle/>
          <a:p>
            <a:pPr lvl="0" indent="-256032"/>
            <a:r>
              <a:rPr lang="en-US" altLang="en-US" sz="2000" dirty="0">
                <a:solidFill>
                  <a:srgbClr val="000000"/>
                </a:solidFill>
                <a:latin typeface="+mn-lt"/>
              </a:rPr>
              <a:t>Fortran 0: 1954 - not implemented</a:t>
            </a:r>
          </a:p>
        </p:txBody>
      </p:sp>
      <p:graphicFrame>
        <p:nvGraphicFramePr>
          <p:cNvPr id="20" name="Object 3" descr="Fortran 1, 19 57"/>
          <p:cNvGraphicFramePr>
            <a:graphicFrameLocks noChangeAspect="1"/>
          </p:cNvGraphicFramePr>
          <p:nvPr>
            <p:extLst>
              <p:ext uri="{D42A27DB-BD31-4B8C-83A1-F6EECF244321}">
                <p14:modId xmlns:p14="http://schemas.microsoft.com/office/powerpoint/2010/main" val="2218001984"/>
              </p:ext>
            </p:extLst>
          </p:nvPr>
        </p:nvGraphicFramePr>
        <p:xfrm>
          <a:off x="508828" y="2060161"/>
          <a:ext cx="2054225" cy="315913"/>
        </p:xfrm>
        <a:graphic>
          <a:graphicData uri="http://schemas.openxmlformats.org/presentationml/2006/ole">
            <mc:AlternateContent xmlns:mc="http://schemas.openxmlformats.org/markup-compatibility/2006">
              <mc:Choice xmlns:v="urn:schemas-microsoft-com:vml" Requires="v">
                <p:oleObj spid="_x0000_s2062" name="Equation" r:id="rId3" imgW="1054080" imgH="177480" progId="Equation.DSMT4">
                  <p:embed/>
                </p:oleObj>
              </mc:Choice>
              <mc:Fallback>
                <p:oleObj name="Equation" r:id="rId3" imgW="1054080" imgH="177480" progId="Equation.DSMT4">
                  <p:embed/>
                  <p:pic>
                    <p:nvPicPr>
                      <p:cNvPr id="0" name=""/>
                      <p:cNvPicPr/>
                      <p:nvPr/>
                    </p:nvPicPr>
                    <p:blipFill>
                      <a:blip r:embed="rId4"/>
                      <a:stretch>
                        <a:fillRect/>
                      </a:stretch>
                    </p:blipFill>
                    <p:spPr>
                      <a:xfrm>
                        <a:off x="508828" y="2060161"/>
                        <a:ext cx="2054225" cy="315913"/>
                      </a:xfrm>
                      <a:prstGeom prst="rect">
                        <a:avLst/>
                      </a:prstGeom>
                    </p:spPr>
                  </p:pic>
                </p:oleObj>
              </mc:Fallback>
            </mc:AlternateContent>
          </a:graphicData>
        </a:graphic>
      </p:graphicFrame>
      <p:sp>
        <p:nvSpPr>
          <p:cNvPr id="14" name="Content Placeholder 4"/>
          <p:cNvSpPr>
            <a:spLocks noGrp="1"/>
          </p:cNvSpPr>
          <p:nvPr>
            <p:ph sz="quarter" idx="14"/>
          </p:nvPr>
        </p:nvSpPr>
        <p:spPr>
          <a:xfrm>
            <a:off x="457200" y="2362200"/>
            <a:ext cx="8229600" cy="3650974"/>
          </a:xfrm>
        </p:spPr>
        <p:txBody>
          <a:bodyPr/>
          <a:lstStyle/>
          <a:p>
            <a:pPr lvl="1" indent="-283464"/>
            <a:r>
              <a:rPr lang="en-US" altLang="en-US" sz="2000" dirty="0">
                <a:solidFill>
                  <a:srgbClr val="000000"/>
                </a:solidFill>
                <a:latin typeface="+mn-lt"/>
              </a:rPr>
              <a:t>Designed for the new I</a:t>
            </a:r>
            <a:r>
              <a:rPr lang="en-US" altLang="en-US" sz="100" dirty="0">
                <a:solidFill>
                  <a:srgbClr val="000000"/>
                </a:solidFill>
                <a:latin typeface="+mn-lt"/>
              </a:rPr>
              <a:t> </a:t>
            </a:r>
            <a:r>
              <a:rPr lang="en-US" altLang="en-US" sz="2000" dirty="0">
                <a:solidFill>
                  <a:srgbClr val="000000"/>
                </a:solidFill>
                <a:latin typeface="+mn-lt"/>
              </a:rPr>
              <a:t>B</a:t>
            </a:r>
            <a:r>
              <a:rPr lang="en-US" altLang="en-US" sz="100" dirty="0">
                <a:solidFill>
                  <a:srgbClr val="000000"/>
                </a:solidFill>
                <a:latin typeface="+mn-lt"/>
              </a:rPr>
              <a:t> </a:t>
            </a:r>
            <a:r>
              <a:rPr lang="en-US" altLang="en-US" sz="2000" dirty="0">
                <a:solidFill>
                  <a:srgbClr val="000000"/>
                </a:solidFill>
                <a:latin typeface="+mn-lt"/>
              </a:rPr>
              <a:t>M 704, which had index registers and floating point hardware</a:t>
            </a:r>
          </a:p>
          <a:p>
            <a:pPr lvl="2" indent="-228600"/>
            <a:r>
              <a:rPr lang="en-US" altLang="en-US" sz="2000" dirty="0">
                <a:solidFill>
                  <a:srgbClr val="000000"/>
                </a:solidFill>
                <a:latin typeface="+mn-lt"/>
              </a:rPr>
              <a:t>This led to the idea of compiled programming    languages, because there was no place to hide the cost of interpretation (no floating-point software)</a:t>
            </a:r>
          </a:p>
          <a:p>
            <a:pPr lvl="1" indent="-283464"/>
            <a:r>
              <a:rPr lang="en-US" altLang="en-US" sz="2000" dirty="0">
                <a:solidFill>
                  <a:srgbClr val="000000"/>
                </a:solidFill>
                <a:latin typeface="+mn-lt"/>
              </a:rPr>
              <a:t>Environment of development</a:t>
            </a:r>
          </a:p>
          <a:p>
            <a:pPr lvl="2" indent="-228600"/>
            <a:r>
              <a:rPr lang="en-US" altLang="en-US" sz="2000" dirty="0">
                <a:solidFill>
                  <a:srgbClr val="000000"/>
                </a:solidFill>
                <a:latin typeface="+mn-lt"/>
              </a:rPr>
              <a:t>Computers were small and unreliable</a:t>
            </a:r>
          </a:p>
          <a:p>
            <a:pPr lvl="2" indent="-228600"/>
            <a:r>
              <a:rPr lang="en-US" altLang="en-US" sz="2000" dirty="0">
                <a:solidFill>
                  <a:srgbClr val="000000"/>
                </a:solidFill>
                <a:latin typeface="+mn-lt"/>
              </a:rPr>
              <a:t>Applications were scientific</a:t>
            </a:r>
          </a:p>
          <a:p>
            <a:pPr lvl="2" indent="-228600"/>
            <a:r>
              <a:rPr lang="en-US" altLang="en-US" sz="2000" dirty="0">
                <a:solidFill>
                  <a:srgbClr val="000000"/>
                </a:solidFill>
                <a:latin typeface="+mn-lt"/>
              </a:rPr>
              <a:t>No programming methodology or tools</a:t>
            </a:r>
          </a:p>
          <a:p>
            <a:pPr lvl="2" indent="-228600"/>
            <a:r>
              <a:rPr lang="en-US" altLang="en-US" sz="2000" dirty="0">
                <a:solidFill>
                  <a:srgbClr val="000000"/>
                </a:solidFill>
                <a:latin typeface="+mn-lt"/>
              </a:rPr>
              <a:t>Machine efficiency was the most important </a:t>
            </a:r>
            <a:r>
              <a:rPr lang="en-US" altLang="en-US" sz="2000" dirty="0" smtClean="0">
                <a:solidFill>
                  <a:srgbClr val="000000"/>
                </a:solidFill>
                <a:latin typeface="+mn-lt"/>
              </a:rPr>
              <a:t>concern</a:t>
            </a:r>
            <a:endParaRPr lang="en-US" altLang="en-US" sz="2000" dirty="0">
              <a:solidFill>
                <a:srgbClr val="000000"/>
              </a:solidFill>
              <a:latin typeface="+mn-lt"/>
            </a:endParaRPr>
          </a:p>
        </p:txBody>
      </p:sp>
    </p:spTree>
    <p:extLst>
      <p:ext uri="{BB962C8B-B14F-4D97-AF65-F5344CB8AC3E}">
        <p14:creationId xmlns:p14="http://schemas.microsoft.com/office/powerpoint/2010/main" val="329710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Design Process of Fortran</a:t>
            </a:r>
            <a:endParaRPr lang="en-US" dirty="0"/>
          </a:p>
        </p:txBody>
      </p:sp>
      <p:sp>
        <p:nvSpPr>
          <p:cNvPr id="8" name="Content Placeholder 2"/>
          <p:cNvSpPr>
            <a:spLocks noGrp="1"/>
          </p:cNvSpPr>
          <p:nvPr>
            <p:ph sz="quarter" idx="13"/>
          </p:nvPr>
        </p:nvSpPr>
        <p:spPr/>
        <p:txBody>
          <a:bodyPr/>
          <a:lstStyle/>
          <a:p>
            <a:pPr indent="-256032"/>
            <a:r>
              <a:rPr lang="en-US" altLang="en-US" sz="2400" dirty="0">
                <a:solidFill>
                  <a:srgbClr val="000000"/>
                </a:solidFill>
                <a:latin typeface="+mn-lt"/>
              </a:rPr>
              <a:t>Impact of environment on design of</a:t>
            </a:r>
            <a:endParaRPr lang="en-US" dirty="0">
              <a:latin typeface="+mn-lt"/>
            </a:endParaRPr>
          </a:p>
        </p:txBody>
      </p:sp>
      <p:graphicFrame>
        <p:nvGraphicFramePr>
          <p:cNvPr id="15" name="Object 3" descr="Fortran 1"/>
          <p:cNvGraphicFramePr>
            <a:graphicFrameLocks noChangeAspect="1"/>
          </p:cNvGraphicFramePr>
          <p:nvPr>
            <p:extLst>
              <p:ext uri="{D42A27DB-BD31-4B8C-83A1-F6EECF244321}">
                <p14:modId xmlns:p14="http://schemas.microsoft.com/office/powerpoint/2010/main" val="183319723"/>
              </p:ext>
            </p:extLst>
          </p:nvPr>
        </p:nvGraphicFramePr>
        <p:xfrm>
          <a:off x="5647354" y="1660936"/>
          <a:ext cx="1359733" cy="420478"/>
        </p:xfrm>
        <a:graphic>
          <a:graphicData uri="http://schemas.openxmlformats.org/presentationml/2006/ole">
            <mc:AlternateContent xmlns:mc="http://schemas.openxmlformats.org/markup-compatibility/2006">
              <mc:Choice xmlns:v="urn:schemas-microsoft-com:vml" Requires="v">
                <p:oleObj spid="_x0000_s3085" name="Equation" r:id="rId3" imgW="583920" imgH="177480" progId="Equation.DSMT4">
                  <p:embed/>
                </p:oleObj>
              </mc:Choice>
              <mc:Fallback>
                <p:oleObj name="Equation" r:id="rId3" imgW="583920" imgH="177480" progId="Equation.DSMT4">
                  <p:embed/>
                  <p:pic>
                    <p:nvPicPr>
                      <p:cNvPr id="20" name="Object 3"/>
                      <p:cNvPicPr/>
                      <p:nvPr/>
                    </p:nvPicPr>
                    <p:blipFill>
                      <a:blip r:embed="rId4"/>
                      <a:stretch>
                        <a:fillRect/>
                      </a:stretch>
                    </p:blipFill>
                    <p:spPr>
                      <a:xfrm>
                        <a:off x="5647354" y="1660936"/>
                        <a:ext cx="1359733" cy="420478"/>
                      </a:xfrm>
                      <a:prstGeom prst="rect">
                        <a:avLst/>
                      </a:prstGeom>
                    </p:spPr>
                  </p:pic>
                </p:oleObj>
              </mc:Fallback>
            </mc:AlternateContent>
          </a:graphicData>
        </a:graphic>
      </p:graphicFrame>
      <p:sp>
        <p:nvSpPr>
          <p:cNvPr id="9" name="Content Placeholder 4"/>
          <p:cNvSpPr>
            <a:spLocks noGrp="1"/>
          </p:cNvSpPr>
          <p:nvPr>
            <p:ph sz="quarter" idx="14"/>
          </p:nvPr>
        </p:nvSpPr>
        <p:spPr>
          <a:xfrm>
            <a:off x="457200" y="2123660"/>
            <a:ext cx="8229600" cy="1871870"/>
          </a:xfrm>
        </p:spPr>
        <p:txBody>
          <a:bodyPr/>
          <a:lstStyle/>
          <a:p>
            <a:pPr lvl="1" indent="-283464"/>
            <a:r>
              <a:rPr lang="en-US" altLang="en-US" sz="2400" dirty="0">
                <a:solidFill>
                  <a:srgbClr val="000000"/>
                </a:solidFill>
              </a:rPr>
              <a:t>No need for dynamic storage</a:t>
            </a:r>
          </a:p>
          <a:p>
            <a:pPr lvl="1" indent="-283464"/>
            <a:r>
              <a:rPr lang="en-US" altLang="en-US" sz="2400" dirty="0">
                <a:solidFill>
                  <a:srgbClr val="000000"/>
                </a:solidFill>
              </a:rPr>
              <a:t>Need good array handling and counting loops</a:t>
            </a:r>
          </a:p>
          <a:p>
            <a:pPr lvl="1" indent="-283464"/>
            <a:r>
              <a:rPr lang="en-US" altLang="en-US" sz="2400" dirty="0">
                <a:solidFill>
                  <a:srgbClr val="000000"/>
                </a:solidFill>
              </a:rPr>
              <a:t>No string handling, decimal arithmetic, or powerful input/output (for business software</a:t>
            </a:r>
            <a:r>
              <a:rPr lang="en-US" altLang="en-US" sz="2400" dirty="0" smtClean="0">
                <a:solidFill>
                  <a:srgbClr val="000000"/>
                </a:solidFill>
              </a:rPr>
              <a:t>)</a:t>
            </a:r>
            <a:endParaRPr lang="en-US" altLang="en-US" sz="2400" dirty="0">
              <a:solidFill>
                <a:srgbClr val="000000"/>
              </a:solidFill>
            </a:endParaRPr>
          </a:p>
        </p:txBody>
      </p:sp>
    </p:spTree>
    <p:extLst>
      <p:ext uri="{BB962C8B-B14F-4D97-AF65-F5344CB8AC3E}">
        <p14:creationId xmlns:p14="http://schemas.microsoft.com/office/powerpoint/2010/main" val="331873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Fortran 1 Overview </a:t>
            </a:r>
            <a:r>
              <a:rPr lang="en-US" altLang="en-US" sz="2000" b="0" dirty="0" smtClean="0"/>
              <a:t>(1 of 2)</a:t>
            </a:r>
          </a:p>
        </p:txBody>
      </p:sp>
      <p:sp>
        <p:nvSpPr>
          <p:cNvPr id="7173" name="Content Placeholder 3"/>
          <p:cNvSpPr>
            <a:spLocks noGrp="1" noChangeArrowheads="1"/>
          </p:cNvSpPr>
          <p:nvPr>
            <p:ph type="body" idx="1"/>
          </p:nvPr>
        </p:nvSpPr>
        <p:spPr/>
        <p:txBody>
          <a:bodyPr/>
          <a:lstStyle/>
          <a:p>
            <a:pPr eaLnBrk="1" hangingPunct="1"/>
            <a:r>
              <a:rPr lang="en-US" altLang="en-US" dirty="0"/>
              <a:t>First implemented version of </a:t>
            </a:r>
            <a:r>
              <a:rPr lang="en-US" altLang="en-US" dirty="0" smtClean="0"/>
              <a:t>Fortran</a:t>
            </a:r>
            <a:endParaRPr lang="en-US" altLang="en-US" dirty="0"/>
          </a:p>
          <a:p>
            <a:pPr lvl="1" eaLnBrk="1" hangingPunct="1"/>
            <a:r>
              <a:rPr lang="en-US" altLang="en-US" dirty="0"/>
              <a:t>Names could have up to six characters</a:t>
            </a:r>
          </a:p>
          <a:p>
            <a:pPr lvl="1" eaLnBrk="1" hangingPunct="1"/>
            <a:r>
              <a:rPr lang="en-US" altLang="en-US" dirty="0"/>
              <a:t>Post-test counting loop (</a:t>
            </a:r>
            <a:r>
              <a:rPr lang="en-US" altLang="en-US" b="1" dirty="0">
                <a:latin typeface="Courier New" panose="02070309020205020404" pitchFamily="49" charset="0"/>
                <a:cs typeface="Courier New" panose="02070309020205020404" pitchFamily="49" charset="0"/>
              </a:rPr>
              <a:t>DO</a:t>
            </a:r>
            <a:r>
              <a:rPr lang="en-US" altLang="en-US" dirty="0"/>
              <a:t>)</a:t>
            </a:r>
          </a:p>
          <a:p>
            <a:pPr lvl="1" eaLnBrk="1" hangingPunct="1"/>
            <a:r>
              <a:rPr lang="en-US" altLang="en-US" dirty="0"/>
              <a:t>Formatted I/O</a:t>
            </a:r>
          </a:p>
          <a:p>
            <a:pPr lvl="1" eaLnBrk="1" hangingPunct="1"/>
            <a:r>
              <a:rPr lang="en-US" altLang="en-US" dirty="0"/>
              <a:t>User-defined subprograms</a:t>
            </a:r>
          </a:p>
          <a:p>
            <a:pPr lvl="1" eaLnBrk="1" hangingPunct="1"/>
            <a:r>
              <a:rPr lang="en-US" altLang="en-US" dirty="0"/>
              <a:t>Three-way selection statement (arithmetic </a:t>
            </a:r>
            <a:r>
              <a:rPr lang="en-US" altLang="en-US" b="1" dirty="0">
                <a:latin typeface="Courier New" panose="02070309020205020404" pitchFamily="49" charset="0"/>
                <a:cs typeface="Courier New" panose="02070309020205020404" pitchFamily="49" charset="0"/>
              </a:rPr>
              <a:t>IF</a:t>
            </a:r>
            <a:r>
              <a:rPr lang="en-US" altLang="en-US" dirty="0"/>
              <a:t>)</a:t>
            </a:r>
          </a:p>
          <a:p>
            <a:pPr lvl="1" eaLnBrk="1" hangingPunct="1"/>
            <a:r>
              <a:rPr lang="en-US" altLang="en-US" dirty="0"/>
              <a:t>No data typing statements</a:t>
            </a:r>
          </a:p>
        </p:txBody>
      </p:sp>
    </p:spTree>
    <p:extLst>
      <p:ext uri="{BB962C8B-B14F-4D97-AF65-F5344CB8AC3E}">
        <p14:creationId xmlns:p14="http://schemas.microsoft.com/office/powerpoint/2010/main" val="3440824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Fortran   Overview </a:t>
            </a:r>
            <a:r>
              <a:rPr lang="en-US" altLang="en-US" sz="2000" b="0" dirty="0" smtClean="0"/>
              <a:t>(</a:t>
            </a:r>
            <a:r>
              <a:rPr lang="en-US" altLang="en-US" sz="2000" b="0" dirty="0"/>
              <a:t>2</a:t>
            </a:r>
            <a:r>
              <a:rPr lang="en-US" altLang="en-US" sz="2000" b="0" dirty="0" smtClean="0"/>
              <a:t> of 2)</a:t>
            </a:r>
          </a:p>
        </p:txBody>
      </p:sp>
      <p:graphicFrame>
        <p:nvGraphicFramePr>
          <p:cNvPr id="2" name="Object 2" descr="1"/>
          <p:cNvGraphicFramePr>
            <a:graphicFrameLocks noChangeAspect="1"/>
          </p:cNvGraphicFramePr>
          <p:nvPr>
            <p:extLst>
              <p:ext uri="{D42A27DB-BD31-4B8C-83A1-F6EECF244321}">
                <p14:modId xmlns:p14="http://schemas.microsoft.com/office/powerpoint/2010/main" val="1462992513"/>
              </p:ext>
            </p:extLst>
          </p:nvPr>
        </p:nvGraphicFramePr>
        <p:xfrm>
          <a:off x="2065965" y="722721"/>
          <a:ext cx="289878" cy="471051"/>
        </p:xfrm>
        <a:graphic>
          <a:graphicData uri="http://schemas.openxmlformats.org/presentationml/2006/ole">
            <mc:AlternateContent xmlns:mc="http://schemas.openxmlformats.org/markup-compatibility/2006">
              <mc:Choice xmlns:v="urn:schemas-microsoft-com:vml" Requires="v">
                <p:oleObj spid="_x0000_s5132" name="Equation" r:id="rId4" imgW="101520" imgH="164880" progId="Equation.DSMT4">
                  <p:embed/>
                </p:oleObj>
              </mc:Choice>
              <mc:Fallback>
                <p:oleObj name="Equation" r:id="rId4" imgW="101520" imgH="164880" progId="Equation.DSMT4">
                  <p:embed/>
                  <p:pic>
                    <p:nvPicPr>
                      <p:cNvPr id="2" name="Object 2"/>
                      <p:cNvPicPr/>
                      <p:nvPr/>
                    </p:nvPicPr>
                    <p:blipFill>
                      <a:blip r:embed="rId5"/>
                      <a:stretch>
                        <a:fillRect/>
                      </a:stretch>
                    </p:blipFill>
                    <p:spPr>
                      <a:xfrm>
                        <a:off x="2065965" y="722721"/>
                        <a:ext cx="289878" cy="471051"/>
                      </a:xfrm>
                      <a:prstGeom prst="rect">
                        <a:avLst/>
                      </a:prstGeom>
                    </p:spPr>
                  </p:pic>
                </p:oleObj>
              </mc:Fallback>
            </mc:AlternateContent>
          </a:graphicData>
        </a:graphic>
      </p:graphicFrame>
      <p:sp>
        <p:nvSpPr>
          <p:cNvPr id="7173" name="Content Placeholder 3"/>
          <p:cNvSpPr>
            <a:spLocks noGrp="1" noChangeArrowheads="1"/>
          </p:cNvSpPr>
          <p:nvPr>
            <p:ph type="body" idx="1"/>
          </p:nvPr>
        </p:nvSpPr>
        <p:spPr/>
        <p:txBody>
          <a:bodyPr/>
          <a:lstStyle/>
          <a:p>
            <a:pPr eaLnBrk="1" hangingPunct="1"/>
            <a:r>
              <a:rPr lang="en-US" altLang="en-US" dirty="0"/>
              <a:t>First implemented version of FORTRAN </a:t>
            </a:r>
          </a:p>
          <a:p>
            <a:pPr lvl="1" eaLnBrk="1" hangingPunct="1"/>
            <a:r>
              <a:rPr lang="en-US" altLang="en-US" dirty="0"/>
              <a:t>No separate compilation</a:t>
            </a:r>
          </a:p>
          <a:p>
            <a:pPr lvl="1" eaLnBrk="1" hangingPunct="1"/>
            <a:r>
              <a:rPr lang="en-US" altLang="en-US" dirty="0"/>
              <a:t>Compiler released in April 1957, after 18 worker-years of effort</a:t>
            </a:r>
          </a:p>
          <a:p>
            <a:pPr lvl="1" eaLnBrk="1" hangingPunct="1"/>
            <a:r>
              <a:rPr lang="en-US" altLang="en-US" dirty="0"/>
              <a:t>Programs larger than 400 lines rarely compiled correctly, mainly due to poor reliability of 704</a:t>
            </a:r>
          </a:p>
          <a:p>
            <a:pPr lvl="1" eaLnBrk="1" hangingPunct="1"/>
            <a:r>
              <a:rPr lang="en-US" altLang="en-US" dirty="0"/>
              <a:t>Code was very fast</a:t>
            </a:r>
          </a:p>
          <a:p>
            <a:pPr lvl="1" eaLnBrk="1" hangingPunct="1"/>
            <a:r>
              <a:rPr lang="en-US" altLang="en-US" dirty="0"/>
              <a:t>Quickly became widely used</a:t>
            </a:r>
          </a:p>
        </p:txBody>
      </p:sp>
    </p:spTree>
    <p:extLst>
      <p:ext uri="{BB962C8B-B14F-4D97-AF65-F5344CB8AC3E}">
        <p14:creationId xmlns:p14="http://schemas.microsoft.com/office/powerpoint/2010/main" val="984454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Fortran</a:t>
            </a:r>
            <a:endParaRPr lang="en-US" altLang="en-US" sz="2000" b="0" dirty="0" smtClean="0"/>
          </a:p>
        </p:txBody>
      </p:sp>
      <p:graphicFrame>
        <p:nvGraphicFramePr>
          <p:cNvPr id="2" name="Object 2" descr="2"/>
          <p:cNvGraphicFramePr>
            <a:graphicFrameLocks noChangeAspect="1"/>
          </p:cNvGraphicFramePr>
          <p:nvPr>
            <p:extLst>
              <p:ext uri="{D42A27DB-BD31-4B8C-83A1-F6EECF244321}">
                <p14:modId xmlns:p14="http://schemas.microsoft.com/office/powerpoint/2010/main" val="2988955724"/>
              </p:ext>
            </p:extLst>
          </p:nvPr>
        </p:nvGraphicFramePr>
        <p:xfrm>
          <a:off x="2053132" y="732561"/>
          <a:ext cx="434814" cy="471051"/>
        </p:xfrm>
        <a:graphic>
          <a:graphicData uri="http://schemas.openxmlformats.org/presentationml/2006/ole">
            <mc:AlternateContent xmlns:mc="http://schemas.openxmlformats.org/markup-compatibility/2006">
              <mc:Choice xmlns:v="urn:schemas-microsoft-com:vml" Requires="v">
                <p:oleObj spid="_x0000_s6155" name="Equation" r:id="rId4" imgW="152280" imgH="164880" progId="Equation.DSMT4">
                  <p:embed/>
                </p:oleObj>
              </mc:Choice>
              <mc:Fallback>
                <p:oleObj name="Equation" r:id="rId4" imgW="152280" imgH="164880" progId="Equation.DSMT4">
                  <p:embed/>
                  <p:pic>
                    <p:nvPicPr>
                      <p:cNvPr id="0" name=""/>
                      <p:cNvPicPr/>
                      <p:nvPr/>
                    </p:nvPicPr>
                    <p:blipFill>
                      <a:blip r:embed="rId5"/>
                      <a:stretch>
                        <a:fillRect/>
                      </a:stretch>
                    </p:blipFill>
                    <p:spPr>
                      <a:xfrm>
                        <a:off x="2053132" y="732561"/>
                        <a:ext cx="434814" cy="471051"/>
                      </a:xfrm>
                      <a:prstGeom prst="rect">
                        <a:avLst/>
                      </a:prstGeom>
                    </p:spPr>
                  </p:pic>
                </p:oleObj>
              </mc:Fallback>
            </mc:AlternateContent>
          </a:graphicData>
        </a:graphic>
      </p:graphicFrame>
      <p:sp>
        <p:nvSpPr>
          <p:cNvPr id="7173" name="Content Placeholder 3"/>
          <p:cNvSpPr>
            <a:spLocks noGrp="1" noChangeArrowheads="1"/>
          </p:cNvSpPr>
          <p:nvPr>
            <p:ph type="body" idx="1"/>
          </p:nvPr>
        </p:nvSpPr>
        <p:spPr/>
        <p:txBody>
          <a:bodyPr/>
          <a:lstStyle/>
          <a:p>
            <a:pPr eaLnBrk="1" hangingPunct="1"/>
            <a:r>
              <a:rPr lang="en-US" altLang="en-US" dirty="0"/>
              <a:t>Distributed in 1958</a:t>
            </a:r>
          </a:p>
          <a:p>
            <a:pPr lvl="1" eaLnBrk="1" hangingPunct="1"/>
            <a:r>
              <a:rPr lang="en-US" altLang="en-US" dirty="0"/>
              <a:t>Independent compilation</a:t>
            </a:r>
          </a:p>
          <a:p>
            <a:pPr lvl="1" eaLnBrk="1" hangingPunct="1"/>
            <a:r>
              <a:rPr lang="en-US" altLang="en-US" dirty="0"/>
              <a:t>Fixed the bugs</a:t>
            </a:r>
          </a:p>
        </p:txBody>
      </p:sp>
    </p:spTree>
    <p:extLst>
      <p:ext uri="{BB962C8B-B14F-4D97-AF65-F5344CB8AC3E}">
        <p14:creationId xmlns:p14="http://schemas.microsoft.com/office/powerpoint/2010/main" val="405161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Fortran IV</a:t>
            </a:r>
            <a:endParaRPr lang="en-US" altLang="en-US" sz="2000" b="0" dirty="0" smtClean="0"/>
          </a:p>
        </p:txBody>
      </p:sp>
      <p:graphicFrame>
        <p:nvGraphicFramePr>
          <p:cNvPr id="4" name="Object 2" descr="4"/>
          <p:cNvGraphicFramePr>
            <a:graphicFrameLocks noChangeAspect="1"/>
          </p:cNvGraphicFramePr>
          <p:nvPr>
            <p:extLst>
              <p:ext uri="{D42A27DB-BD31-4B8C-83A1-F6EECF244321}">
                <p14:modId xmlns:p14="http://schemas.microsoft.com/office/powerpoint/2010/main" val="4227027423"/>
              </p:ext>
            </p:extLst>
          </p:nvPr>
        </p:nvGraphicFramePr>
        <p:xfrm>
          <a:off x="2060712" y="734253"/>
          <a:ext cx="579438" cy="508000"/>
        </p:xfrm>
        <a:graphic>
          <a:graphicData uri="http://schemas.openxmlformats.org/presentationml/2006/ole">
            <mc:AlternateContent xmlns:mc="http://schemas.openxmlformats.org/markup-compatibility/2006">
              <mc:Choice xmlns:v="urn:schemas-microsoft-com:vml" Requires="v">
                <p:oleObj spid="_x0000_s7178" name="Equation" r:id="rId4" imgW="203040" imgH="177480" progId="Equation.DSMT4">
                  <p:embed/>
                </p:oleObj>
              </mc:Choice>
              <mc:Fallback>
                <p:oleObj name="Equation" r:id="rId4" imgW="203040" imgH="177480" progId="Equation.DSMT4">
                  <p:embed/>
                  <p:pic>
                    <p:nvPicPr>
                      <p:cNvPr id="2" name="Object 2"/>
                      <p:cNvPicPr/>
                      <p:nvPr/>
                    </p:nvPicPr>
                    <p:blipFill>
                      <a:blip r:embed="rId5"/>
                      <a:stretch>
                        <a:fillRect/>
                      </a:stretch>
                    </p:blipFill>
                    <p:spPr>
                      <a:xfrm>
                        <a:off x="2060712" y="734253"/>
                        <a:ext cx="579438" cy="508000"/>
                      </a:xfrm>
                      <a:prstGeom prst="rect">
                        <a:avLst/>
                      </a:prstGeom>
                    </p:spPr>
                  </p:pic>
                </p:oleObj>
              </mc:Fallback>
            </mc:AlternateContent>
          </a:graphicData>
        </a:graphic>
      </p:graphicFrame>
      <p:sp>
        <p:nvSpPr>
          <p:cNvPr id="7173" name="Content Placeholder 3"/>
          <p:cNvSpPr>
            <a:spLocks noGrp="1" noChangeArrowheads="1"/>
          </p:cNvSpPr>
          <p:nvPr>
            <p:ph type="body" idx="1"/>
          </p:nvPr>
        </p:nvSpPr>
        <p:spPr/>
        <p:txBody>
          <a:bodyPr/>
          <a:lstStyle/>
          <a:p>
            <a:pPr eaLnBrk="1" hangingPunct="1"/>
            <a:r>
              <a:rPr lang="en-US" altLang="en-US" dirty="0"/>
              <a:t>Evolved during 1960-62</a:t>
            </a:r>
          </a:p>
          <a:p>
            <a:pPr lvl="1" eaLnBrk="1" hangingPunct="1"/>
            <a:r>
              <a:rPr lang="en-US" altLang="en-US" dirty="0"/>
              <a:t>Explicit type declarations</a:t>
            </a:r>
          </a:p>
          <a:p>
            <a:pPr lvl="1" eaLnBrk="1" hangingPunct="1"/>
            <a:r>
              <a:rPr lang="en-US" altLang="en-US" dirty="0"/>
              <a:t>Logical selection statement</a:t>
            </a:r>
          </a:p>
          <a:p>
            <a:pPr lvl="1" eaLnBrk="1" hangingPunct="1"/>
            <a:r>
              <a:rPr lang="en-US" altLang="en-US" dirty="0"/>
              <a:t>Subprogram names could be parameters</a:t>
            </a:r>
          </a:p>
          <a:p>
            <a:pPr lvl="1" eaLnBrk="1" hangingPunct="1"/>
            <a:r>
              <a:rPr lang="en-US" altLang="en-US" dirty="0"/>
              <a:t>ANSI standard in 1966</a:t>
            </a:r>
          </a:p>
        </p:txBody>
      </p:sp>
    </p:spTree>
    <p:extLst>
      <p:ext uri="{BB962C8B-B14F-4D97-AF65-F5344CB8AC3E}">
        <p14:creationId xmlns:p14="http://schemas.microsoft.com/office/powerpoint/2010/main" val="1023949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Fortran </a:t>
            </a:r>
            <a:r>
              <a:rPr lang="en-US" altLang="en-US" dirty="0" smtClean="0"/>
              <a:t>77</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Became the new standard in 1978</a:t>
            </a:r>
          </a:p>
          <a:p>
            <a:pPr lvl="1" eaLnBrk="1" hangingPunct="1"/>
            <a:r>
              <a:rPr lang="en-US" altLang="en-US" dirty="0"/>
              <a:t>Character string handling</a:t>
            </a:r>
          </a:p>
          <a:p>
            <a:pPr lvl="1" eaLnBrk="1" hangingPunct="1"/>
            <a:r>
              <a:rPr lang="en-US" altLang="en-US" dirty="0"/>
              <a:t>Logical loop control statement</a:t>
            </a:r>
          </a:p>
          <a:p>
            <a:pPr lvl="1" eaLnBrk="1" hangingPunct="1"/>
            <a:r>
              <a:rPr lang="en-US" altLang="en-US" b="1" dirty="0">
                <a:latin typeface="Courier New" panose="02070309020205020404" pitchFamily="49" charset="0"/>
                <a:cs typeface="Courier New" panose="02070309020205020404" pitchFamily="49" charset="0"/>
              </a:rPr>
              <a:t>IF-THEN-ELSE</a:t>
            </a:r>
            <a:r>
              <a:rPr lang="en-US" altLang="en-US" dirty="0">
                <a:latin typeface="Courier New" panose="02070309020205020404" pitchFamily="49" charset="0"/>
                <a:cs typeface="Courier New" panose="02070309020205020404" pitchFamily="49" charset="0"/>
              </a:rPr>
              <a:t> </a:t>
            </a:r>
            <a:r>
              <a:rPr lang="en-US" altLang="en-US" dirty="0"/>
              <a:t>statement</a:t>
            </a:r>
          </a:p>
        </p:txBody>
      </p:sp>
    </p:spTree>
    <p:extLst>
      <p:ext uri="{BB962C8B-B14F-4D97-AF65-F5344CB8AC3E}">
        <p14:creationId xmlns:p14="http://schemas.microsoft.com/office/powerpoint/2010/main" val="1525684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Fortran </a:t>
            </a:r>
            <a:r>
              <a:rPr lang="en-US" altLang="en-US" dirty="0" smtClean="0"/>
              <a:t>90</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Most significant changes from Fortran 77</a:t>
            </a:r>
          </a:p>
          <a:p>
            <a:pPr lvl="1" eaLnBrk="1" hangingPunct="1"/>
            <a:r>
              <a:rPr lang="en-US" altLang="en-US" dirty="0"/>
              <a:t>Modules</a:t>
            </a:r>
          </a:p>
          <a:p>
            <a:pPr lvl="1" eaLnBrk="1" hangingPunct="1"/>
            <a:r>
              <a:rPr lang="en-US" altLang="en-US" dirty="0"/>
              <a:t>Dynamic arrays</a:t>
            </a:r>
          </a:p>
          <a:p>
            <a:pPr lvl="1" eaLnBrk="1" hangingPunct="1"/>
            <a:r>
              <a:rPr lang="en-US" altLang="en-US" dirty="0"/>
              <a:t>Pointers</a:t>
            </a:r>
          </a:p>
          <a:p>
            <a:pPr lvl="1" eaLnBrk="1" hangingPunct="1"/>
            <a:r>
              <a:rPr lang="en-US" altLang="en-US" dirty="0"/>
              <a:t>Recursion</a:t>
            </a:r>
          </a:p>
          <a:p>
            <a:pPr lvl="1" eaLnBrk="1" hangingPunct="1"/>
            <a:r>
              <a:rPr lang="en-US" altLang="en-US" b="1" dirty="0">
                <a:latin typeface="Courier New" panose="02070309020205020404" pitchFamily="49" charset="0"/>
                <a:cs typeface="Courier New" panose="02070309020205020404" pitchFamily="49" charset="0"/>
              </a:rPr>
              <a:t>CASE</a:t>
            </a:r>
            <a:r>
              <a:rPr lang="en-US" altLang="en-US" dirty="0"/>
              <a:t> statement</a:t>
            </a:r>
          </a:p>
          <a:p>
            <a:pPr lvl="1" eaLnBrk="1" hangingPunct="1"/>
            <a:r>
              <a:rPr lang="en-US" altLang="en-US" dirty="0"/>
              <a:t>Parameter type </a:t>
            </a:r>
            <a:r>
              <a:rPr lang="en-US" altLang="en-US" dirty="0" smtClean="0"/>
              <a:t>checking</a:t>
            </a:r>
            <a:endParaRPr lang="en-US" altLang="en-US" dirty="0"/>
          </a:p>
        </p:txBody>
      </p:sp>
    </p:spTree>
    <p:extLst>
      <p:ext uri="{BB962C8B-B14F-4D97-AF65-F5344CB8AC3E}">
        <p14:creationId xmlns:p14="http://schemas.microsoft.com/office/powerpoint/2010/main" val="293279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(1 of 3)</a:t>
            </a:r>
          </a:p>
        </p:txBody>
      </p:sp>
      <p:sp>
        <p:nvSpPr>
          <p:cNvPr id="7173" name="Content Placeholder 2"/>
          <p:cNvSpPr>
            <a:spLocks noGrp="1" noChangeArrowheads="1"/>
          </p:cNvSpPr>
          <p:nvPr>
            <p:ph type="body" idx="1"/>
          </p:nvPr>
        </p:nvSpPr>
        <p:spPr/>
        <p:txBody>
          <a:bodyPr/>
          <a:lstStyle/>
          <a:p>
            <a:pPr marL="0" indent="0" eaLnBrk="1" hangingPunct="1">
              <a:buNone/>
            </a:pPr>
            <a:r>
              <a:rPr lang="en-US" altLang="en-US" b="1" dirty="0" smtClean="0">
                <a:solidFill>
                  <a:schemeClr val="tx2"/>
                </a:solidFill>
              </a:rPr>
              <a:t>2.1</a:t>
            </a:r>
            <a:r>
              <a:rPr lang="en-US" altLang="en-US" dirty="0" smtClean="0"/>
              <a:t> </a:t>
            </a:r>
            <a:r>
              <a:rPr lang="en-US" altLang="en-US" dirty="0" err="1" smtClean="0"/>
              <a:t>Zuse’s</a:t>
            </a:r>
            <a:r>
              <a:rPr lang="en-US" altLang="en-US" dirty="0" smtClean="0"/>
              <a:t> </a:t>
            </a:r>
            <a:r>
              <a:rPr lang="en-US" altLang="en-US" dirty="0" err="1"/>
              <a:t>Plankalkül</a:t>
            </a:r>
            <a:endParaRPr lang="en-US" altLang="en-US" dirty="0"/>
          </a:p>
          <a:p>
            <a:pPr marL="0" indent="0" eaLnBrk="1" hangingPunct="1">
              <a:buNone/>
            </a:pPr>
            <a:r>
              <a:rPr lang="en-US" altLang="en-US" b="1" dirty="0" smtClean="0">
                <a:solidFill>
                  <a:schemeClr val="tx2"/>
                </a:solidFill>
              </a:rPr>
              <a:t>2.2</a:t>
            </a:r>
            <a:r>
              <a:rPr lang="en-US" altLang="en-US" dirty="0" smtClean="0"/>
              <a:t> Minimal </a:t>
            </a:r>
            <a:r>
              <a:rPr lang="en-US" altLang="en-US" dirty="0"/>
              <a:t>Hardware Programming: Pseudocodes</a:t>
            </a:r>
          </a:p>
          <a:p>
            <a:pPr marL="0" indent="0" eaLnBrk="1" hangingPunct="1">
              <a:buNone/>
            </a:pPr>
            <a:r>
              <a:rPr lang="en-US" altLang="en-US" b="1" dirty="0" smtClean="0">
                <a:solidFill>
                  <a:schemeClr val="tx2"/>
                </a:solidFill>
              </a:rPr>
              <a:t>2.3</a:t>
            </a:r>
            <a:r>
              <a:rPr lang="en-US" altLang="en-US" dirty="0" smtClean="0"/>
              <a:t> The I</a:t>
            </a:r>
            <a:r>
              <a:rPr lang="en-US" altLang="en-US" sz="100" dirty="0" smtClean="0"/>
              <a:t> </a:t>
            </a:r>
            <a:r>
              <a:rPr lang="en-US" altLang="en-US" dirty="0" smtClean="0"/>
              <a:t>B</a:t>
            </a:r>
            <a:r>
              <a:rPr lang="en-US" altLang="en-US" sz="100" dirty="0" smtClean="0"/>
              <a:t> </a:t>
            </a:r>
            <a:r>
              <a:rPr lang="en-US" altLang="en-US" dirty="0" smtClean="0"/>
              <a:t>M </a:t>
            </a:r>
            <a:r>
              <a:rPr lang="en-US" altLang="en-US" dirty="0"/>
              <a:t>704 and Fortran</a:t>
            </a:r>
          </a:p>
          <a:p>
            <a:pPr marL="0" indent="0" eaLnBrk="1" hangingPunct="1">
              <a:buNone/>
            </a:pPr>
            <a:r>
              <a:rPr lang="en-US" altLang="en-US" b="1" dirty="0" smtClean="0">
                <a:solidFill>
                  <a:schemeClr val="tx2"/>
                </a:solidFill>
              </a:rPr>
              <a:t>2.4</a:t>
            </a:r>
            <a:r>
              <a:rPr lang="en-US" altLang="en-US" dirty="0" smtClean="0"/>
              <a:t> Functional </a:t>
            </a:r>
            <a:r>
              <a:rPr lang="en-US" altLang="en-US" dirty="0"/>
              <a:t>Programming: Lisp</a:t>
            </a:r>
          </a:p>
          <a:p>
            <a:pPr marL="0" indent="0" eaLnBrk="1" hangingPunct="1">
              <a:buNone/>
            </a:pPr>
            <a:r>
              <a:rPr lang="en-US" altLang="en-US" b="1" dirty="0" smtClean="0">
                <a:solidFill>
                  <a:schemeClr val="tx2"/>
                </a:solidFill>
              </a:rPr>
              <a:t>2.5</a:t>
            </a:r>
            <a:r>
              <a:rPr lang="en-US" altLang="en-US" dirty="0" smtClean="0"/>
              <a:t> The </a:t>
            </a:r>
            <a:r>
              <a:rPr lang="en-US" altLang="en-US" dirty="0"/>
              <a:t>First Step Toward Sophistication: </a:t>
            </a:r>
            <a:r>
              <a:rPr lang="en-US" altLang="en-US" dirty="0" smtClean="0"/>
              <a:t>ALGOL </a:t>
            </a:r>
            <a:r>
              <a:rPr lang="en-US" altLang="en-US" dirty="0"/>
              <a:t>60</a:t>
            </a:r>
          </a:p>
          <a:p>
            <a:pPr marL="0" indent="0" eaLnBrk="1" hangingPunct="1">
              <a:buNone/>
            </a:pPr>
            <a:r>
              <a:rPr lang="en-US" altLang="en-US" b="1" dirty="0" smtClean="0">
                <a:solidFill>
                  <a:schemeClr val="tx2"/>
                </a:solidFill>
              </a:rPr>
              <a:t>2.6</a:t>
            </a:r>
            <a:r>
              <a:rPr lang="en-US" altLang="en-US" dirty="0" smtClean="0"/>
              <a:t> Computerizing </a:t>
            </a:r>
            <a:r>
              <a:rPr lang="en-US" altLang="en-US" dirty="0"/>
              <a:t>Business Records: </a:t>
            </a:r>
            <a:r>
              <a:rPr lang="en-US" altLang="en-US" dirty="0" smtClean="0"/>
              <a:t>COBOL</a:t>
            </a:r>
            <a:endParaRPr lang="en-US" altLang="en-US" dirty="0"/>
          </a:p>
          <a:p>
            <a:pPr marL="0" indent="0" eaLnBrk="1" hangingPunct="1">
              <a:buNone/>
            </a:pPr>
            <a:r>
              <a:rPr lang="en-US" altLang="en-US" b="1" dirty="0" smtClean="0">
                <a:solidFill>
                  <a:schemeClr val="tx2"/>
                </a:solidFill>
              </a:rPr>
              <a:t>2.7</a:t>
            </a:r>
            <a:r>
              <a:rPr lang="en-US" altLang="en-US" dirty="0" smtClean="0"/>
              <a:t> The </a:t>
            </a:r>
            <a:r>
              <a:rPr lang="en-US" altLang="en-US" dirty="0"/>
              <a:t>Beginnings of Timesharing: Basic</a:t>
            </a:r>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s-MX" altLang="en-US" dirty="0" err="1" smtClean="0"/>
              <a:t>Latest</a:t>
            </a:r>
            <a:r>
              <a:rPr lang="es-MX" altLang="en-US" dirty="0" smtClean="0"/>
              <a:t> </a:t>
            </a:r>
            <a:r>
              <a:rPr lang="es-MX" altLang="en-US" dirty="0" err="1"/>
              <a:t>V</a:t>
            </a:r>
            <a:r>
              <a:rPr lang="es-MX" altLang="en-US" dirty="0" err="1" smtClean="0"/>
              <a:t>ersions</a:t>
            </a:r>
            <a:r>
              <a:rPr lang="es-MX" altLang="en-US" dirty="0" smtClean="0"/>
              <a:t> </a:t>
            </a:r>
            <a:r>
              <a:rPr lang="es-MX" altLang="en-US" dirty="0"/>
              <a:t>of Fortran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s-MX" altLang="en-US" dirty="0"/>
              <a:t>Fortran 95 </a:t>
            </a:r>
            <a:r>
              <a:rPr lang="es-MX" altLang="en-US" dirty="0" smtClean="0"/>
              <a:t>- </a:t>
            </a:r>
            <a:r>
              <a:rPr lang="es-MX" altLang="en-US" dirty="0" err="1"/>
              <a:t>relatively</a:t>
            </a:r>
            <a:r>
              <a:rPr lang="es-MX" altLang="en-US" dirty="0"/>
              <a:t> </a:t>
            </a:r>
            <a:r>
              <a:rPr lang="es-MX" altLang="en-US" dirty="0" err="1"/>
              <a:t>minor</a:t>
            </a:r>
            <a:r>
              <a:rPr lang="es-MX" altLang="en-US" dirty="0"/>
              <a:t> </a:t>
            </a:r>
            <a:r>
              <a:rPr lang="es-MX" altLang="en-US" dirty="0" err="1"/>
              <a:t>additions</a:t>
            </a:r>
            <a:r>
              <a:rPr lang="es-MX" altLang="en-US" dirty="0"/>
              <a:t>, plus </a:t>
            </a:r>
            <a:r>
              <a:rPr lang="es-MX" altLang="en-US" dirty="0" err="1"/>
              <a:t>some</a:t>
            </a:r>
            <a:r>
              <a:rPr lang="es-MX" altLang="en-US" dirty="0"/>
              <a:t> </a:t>
            </a:r>
            <a:r>
              <a:rPr lang="es-MX" altLang="en-US" dirty="0" err="1"/>
              <a:t>deletions</a:t>
            </a:r>
            <a:endParaRPr lang="es-MX" altLang="en-US" dirty="0"/>
          </a:p>
          <a:p>
            <a:pPr eaLnBrk="1" hangingPunct="1"/>
            <a:r>
              <a:rPr lang="es-MX" altLang="en-US" dirty="0"/>
              <a:t>Fortran 2003 </a:t>
            </a:r>
            <a:r>
              <a:rPr lang="es-MX" altLang="en-US" dirty="0" smtClean="0"/>
              <a:t>- </a:t>
            </a:r>
            <a:r>
              <a:rPr lang="es-MX" altLang="en-US" dirty="0" err="1"/>
              <a:t>support</a:t>
            </a:r>
            <a:r>
              <a:rPr lang="es-MX" altLang="en-US" dirty="0"/>
              <a:t> </a:t>
            </a:r>
            <a:r>
              <a:rPr lang="es-MX" altLang="en-US" dirty="0" err="1"/>
              <a:t>for</a:t>
            </a:r>
            <a:r>
              <a:rPr lang="es-MX" altLang="en-US" dirty="0"/>
              <a:t> OOP, </a:t>
            </a:r>
            <a:r>
              <a:rPr lang="es-MX" altLang="en-US" dirty="0" err="1"/>
              <a:t>procedure</a:t>
            </a:r>
            <a:r>
              <a:rPr lang="es-MX" altLang="en-US" dirty="0"/>
              <a:t> pointers, </a:t>
            </a:r>
            <a:r>
              <a:rPr lang="es-MX" altLang="en-US" dirty="0" err="1"/>
              <a:t>interoperability</a:t>
            </a:r>
            <a:r>
              <a:rPr lang="es-MX" altLang="en-US" dirty="0"/>
              <a:t> </a:t>
            </a:r>
            <a:r>
              <a:rPr lang="es-MX" altLang="en-US" dirty="0" err="1"/>
              <a:t>with</a:t>
            </a:r>
            <a:r>
              <a:rPr lang="es-MX" altLang="en-US" dirty="0"/>
              <a:t> C</a:t>
            </a:r>
          </a:p>
          <a:p>
            <a:pPr eaLnBrk="1" hangingPunct="1"/>
            <a:r>
              <a:rPr lang="es-MX" altLang="en-US" dirty="0"/>
              <a:t>Fortran 2008 </a:t>
            </a:r>
            <a:r>
              <a:rPr lang="es-MX" altLang="en-US" dirty="0" smtClean="0"/>
              <a:t>- </a:t>
            </a:r>
            <a:r>
              <a:rPr lang="es-MX" altLang="en-US" dirty="0"/>
              <a:t>blocks </a:t>
            </a:r>
            <a:r>
              <a:rPr lang="es-MX" altLang="en-US" dirty="0" err="1"/>
              <a:t>for</a:t>
            </a:r>
            <a:r>
              <a:rPr lang="es-MX" altLang="en-US" dirty="0"/>
              <a:t> local </a:t>
            </a:r>
            <a:r>
              <a:rPr lang="es-MX" altLang="en-US" dirty="0" err="1"/>
              <a:t>scopes</a:t>
            </a:r>
            <a:r>
              <a:rPr lang="es-MX" altLang="en-US" dirty="0"/>
              <a:t>, </a:t>
            </a:r>
            <a:r>
              <a:rPr lang="es-MX" altLang="en-US" dirty="0" err="1"/>
              <a:t>co-arrays</a:t>
            </a:r>
            <a:r>
              <a:rPr lang="es-MX" altLang="en-US" dirty="0"/>
              <a:t>, </a:t>
            </a:r>
            <a:r>
              <a:rPr lang="es-MX" altLang="en-US" dirty="0">
                <a:latin typeface="Courier New" panose="02070309020205020404" pitchFamily="49" charset="0"/>
                <a:cs typeface="Courier New" panose="02070309020205020404" pitchFamily="49" charset="0"/>
              </a:rPr>
              <a:t>Do </a:t>
            </a:r>
            <a:r>
              <a:rPr lang="es-MX" altLang="en-US" dirty="0" err="1">
                <a:latin typeface="Courier New" panose="02070309020205020404" pitchFamily="49" charset="0"/>
                <a:cs typeface="Courier New" panose="02070309020205020404" pitchFamily="49" charset="0"/>
              </a:rPr>
              <a:t>Concurrent</a:t>
            </a:r>
            <a:endParaRPr lang="es-MX"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403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Fortran Evaluation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Highly optimizing compilers (all versions before 90)</a:t>
            </a:r>
          </a:p>
          <a:p>
            <a:pPr lvl="1" eaLnBrk="1" hangingPunct="1"/>
            <a:r>
              <a:rPr lang="en-US" altLang="en-US" dirty="0"/>
              <a:t>Types and storage of all variables are fixed before run time</a:t>
            </a:r>
          </a:p>
          <a:p>
            <a:pPr eaLnBrk="1" hangingPunct="1"/>
            <a:r>
              <a:rPr lang="en-US" altLang="en-US" dirty="0"/>
              <a:t>Dramatically changed forever the way computers are </a:t>
            </a:r>
            <a:r>
              <a:rPr lang="en-US" altLang="en-US" dirty="0" smtClean="0"/>
              <a:t>used</a:t>
            </a:r>
            <a:endParaRPr lang="en-US" altLang="en-US" dirty="0"/>
          </a:p>
        </p:txBody>
      </p:sp>
    </p:spTree>
    <p:extLst>
      <p:ext uri="{BB962C8B-B14F-4D97-AF65-F5344CB8AC3E}">
        <p14:creationId xmlns:p14="http://schemas.microsoft.com/office/powerpoint/2010/main" val="2106512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Functional Programming: Lisp</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L</a:t>
            </a:r>
            <a:r>
              <a:rPr lang="en-US" altLang="en-US" sz="100" dirty="0" smtClean="0"/>
              <a:t> </a:t>
            </a:r>
            <a:r>
              <a:rPr lang="en-US" altLang="en-US" dirty="0" smtClean="0"/>
              <a:t>I</a:t>
            </a:r>
            <a:r>
              <a:rPr lang="en-US" altLang="en-US" sz="100" dirty="0" smtClean="0"/>
              <a:t> </a:t>
            </a:r>
            <a:r>
              <a:rPr lang="en-US" altLang="en-US" dirty="0" smtClean="0"/>
              <a:t>S</a:t>
            </a:r>
            <a:r>
              <a:rPr lang="en-US" altLang="en-US" sz="100" dirty="0" smtClean="0"/>
              <a:t> </a:t>
            </a:r>
            <a:r>
              <a:rPr lang="en-US" altLang="en-US" dirty="0" smtClean="0"/>
              <a:t>P </a:t>
            </a:r>
            <a:r>
              <a:rPr lang="en-US" altLang="en-US" dirty="0"/>
              <a:t>Processing language</a:t>
            </a:r>
          </a:p>
          <a:p>
            <a:pPr lvl="1" eaLnBrk="1" hangingPunct="1"/>
            <a:r>
              <a:rPr lang="en-US" altLang="en-US" dirty="0" smtClean="0"/>
              <a:t>Designed </a:t>
            </a:r>
            <a:r>
              <a:rPr lang="en-US" altLang="en-US" dirty="0"/>
              <a:t>at </a:t>
            </a:r>
            <a:r>
              <a:rPr lang="en-US" altLang="en-US" dirty="0" smtClean="0"/>
              <a:t>M</a:t>
            </a:r>
            <a:r>
              <a:rPr lang="en-US" altLang="en-US" sz="100" dirty="0" smtClean="0"/>
              <a:t> </a:t>
            </a:r>
            <a:r>
              <a:rPr lang="en-US" altLang="en-US" dirty="0" smtClean="0"/>
              <a:t>I</a:t>
            </a:r>
            <a:r>
              <a:rPr lang="en-US" altLang="en-US" sz="100" dirty="0" smtClean="0"/>
              <a:t> </a:t>
            </a:r>
            <a:r>
              <a:rPr lang="en-US" altLang="en-US" dirty="0" smtClean="0"/>
              <a:t>T </a:t>
            </a:r>
            <a:r>
              <a:rPr lang="en-US" altLang="en-US" dirty="0"/>
              <a:t>by McCarthy</a:t>
            </a:r>
          </a:p>
          <a:p>
            <a:pPr eaLnBrk="1" hangingPunct="1"/>
            <a:r>
              <a:rPr lang="en-US" altLang="en-US" dirty="0"/>
              <a:t>AI research needed a language to</a:t>
            </a:r>
          </a:p>
          <a:p>
            <a:pPr lvl="1" eaLnBrk="1" hangingPunct="1"/>
            <a:r>
              <a:rPr lang="en-US" altLang="en-US" dirty="0"/>
              <a:t>Process data in lists (rather than arrays)</a:t>
            </a:r>
          </a:p>
          <a:p>
            <a:pPr lvl="1" eaLnBrk="1" hangingPunct="1"/>
            <a:r>
              <a:rPr lang="en-US" altLang="en-US" dirty="0"/>
              <a:t>Symbolic computation (rather than numeric)</a:t>
            </a:r>
          </a:p>
          <a:p>
            <a:pPr eaLnBrk="1" hangingPunct="1"/>
            <a:r>
              <a:rPr lang="en-US" altLang="en-US" dirty="0"/>
              <a:t>Only two data types: atoms and lists</a:t>
            </a:r>
          </a:p>
          <a:p>
            <a:pPr eaLnBrk="1" hangingPunct="1"/>
            <a:r>
              <a:rPr lang="en-US" altLang="en-US" dirty="0"/>
              <a:t>Syntax is based on </a:t>
            </a:r>
            <a:r>
              <a:rPr lang="en-US" altLang="en-US" b="1" dirty="0"/>
              <a:t>lambda </a:t>
            </a:r>
            <a:r>
              <a:rPr lang="en-US" altLang="en-US" b="1" dirty="0" smtClean="0"/>
              <a:t>calculus</a:t>
            </a:r>
            <a:endParaRPr lang="en-US" altLang="en-US" b="1" dirty="0"/>
          </a:p>
        </p:txBody>
      </p:sp>
    </p:spTree>
    <p:extLst>
      <p:ext uri="{BB962C8B-B14F-4D97-AF65-F5344CB8AC3E}">
        <p14:creationId xmlns:p14="http://schemas.microsoft.com/office/powerpoint/2010/main" val="3790478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Representation of Two Lisp Lists</a:t>
            </a:r>
            <a:endParaRPr lang="en-US" dirty="0"/>
          </a:p>
        </p:txBody>
      </p:sp>
      <p:pic>
        <p:nvPicPr>
          <p:cNvPr id="6" name="Picture 2" descr="A diagram of the internal representation of two Lisp lists. Internal representation of two Lisp lists. First lisp list has four elements arranged horizontally. Each element has two arrows, one represents the data of the node, and the other forms the linked list. A list is referenced by an arrow to its first element. Data of each node are represented as A, B, C, and D from left to right. The last node of the list has no successor, so its link is nil. Second lisp list has four elements arranged horizontally. Each element has two arrows, one represents the data of the element and the other links the list. A list is referenced by an arrow to its first node. Data of the element of the first node is A; second node has two Sub lists nodes with data B and C. Node with data B is linked to node with data C by an arrow. C has no successor, so link is nil. Data of the third node is D. Fourth node has two Sub lists nodes one with data E and another with a further sub list of two nodes with data F and G. Node with data F is linked to node with data G by an arrow. The terminal node G has no successor, so link is n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444625"/>
            <a:ext cx="57340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idx="1"/>
          </p:nvPr>
        </p:nvSpPr>
        <p:spPr>
          <a:xfrm>
            <a:off x="457200" y="5615609"/>
            <a:ext cx="8229600" cy="566531"/>
          </a:xfrm>
        </p:spPr>
        <p:txBody>
          <a:bodyPr/>
          <a:lstStyle/>
          <a:p>
            <a:pPr>
              <a:spcBef>
                <a:spcPct val="0"/>
              </a:spcBef>
              <a:buFontTx/>
              <a:buNone/>
            </a:pPr>
            <a:r>
              <a:rPr lang="es-MX" altLang="en-US" dirty="0" err="1">
                <a:solidFill>
                  <a:schemeClr val="tx1"/>
                </a:solidFill>
              </a:rPr>
              <a:t>Representing</a:t>
            </a:r>
            <a:r>
              <a:rPr lang="es-MX" altLang="en-US" dirty="0">
                <a:solidFill>
                  <a:schemeClr val="tx1"/>
                </a:solidFill>
              </a:rPr>
              <a:t> </a:t>
            </a:r>
            <a:r>
              <a:rPr lang="es-MX" altLang="en-US" dirty="0" err="1">
                <a:solidFill>
                  <a:schemeClr val="tx1"/>
                </a:solidFill>
              </a:rPr>
              <a:t>the</a:t>
            </a:r>
            <a:r>
              <a:rPr lang="es-MX" altLang="en-US" dirty="0">
                <a:solidFill>
                  <a:schemeClr val="tx1"/>
                </a:solidFill>
              </a:rPr>
              <a:t> </a:t>
            </a:r>
            <a:r>
              <a:rPr lang="es-MX" altLang="en-US" dirty="0" err="1" smtClean="0">
                <a:solidFill>
                  <a:schemeClr val="tx1"/>
                </a:solidFill>
              </a:rPr>
              <a:t>lists</a:t>
            </a:r>
            <a:endParaRPr lang="es-MX" altLang="en-US" b="1" dirty="0">
              <a:solidFill>
                <a:schemeClr val="tx1"/>
              </a:solidFill>
            </a:endParaRPr>
          </a:p>
        </p:txBody>
      </p:sp>
      <p:graphicFrame>
        <p:nvGraphicFramePr>
          <p:cNvPr id="2" name="Object 4" descr="left parenthesis A B C D right parenthesis, and, left parenthesis A left parenthesis B C right parenthesis D left parenthesis E left parenthesis F G right parenthesis right parenthesis right parenthesis"/>
          <p:cNvGraphicFramePr>
            <a:graphicFrameLocks noChangeAspect="1"/>
          </p:cNvGraphicFramePr>
          <p:nvPr>
            <p:extLst>
              <p:ext uri="{D42A27DB-BD31-4B8C-83A1-F6EECF244321}">
                <p14:modId xmlns:p14="http://schemas.microsoft.com/office/powerpoint/2010/main" val="1926352173"/>
              </p:ext>
            </p:extLst>
          </p:nvPr>
        </p:nvGraphicFramePr>
        <p:xfrm>
          <a:off x="3522961" y="5637669"/>
          <a:ext cx="5009138" cy="544471"/>
        </p:xfrm>
        <a:graphic>
          <a:graphicData uri="http://schemas.openxmlformats.org/presentationml/2006/ole">
            <mc:AlternateContent xmlns:mc="http://schemas.openxmlformats.org/markup-compatibility/2006">
              <mc:Choice xmlns:v="urn:schemas-microsoft-com:vml" Requires="v">
                <p:oleObj spid="_x0000_s1043" name="Equation" r:id="rId4" imgW="2336760" imgH="253800" progId="Equation.DSMT4">
                  <p:embed/>
                </p:oleObj>
              </mc:Choice>
              <mc:Fallback>
                <p:oleObj name="Equation" r:id="rId4" imgW="2336760" imgH="253800" progId="Equation.DSMT4">
                  <p:embed/>
                  <p:pic>
                    <p:nvPicPr>
                      <p:cNvPr id="0" name=""/>
                      <p:cNvPicPr/>
                      <p:nvPr/>
                    </p:nvPicPr>
                    <p:blipFill>
                      <a:blip r:embed="rId5"/>
                      <a:stretch>
                        <a:fillRect/>
                      </a:stretch>
                    </p:blipFill>
                    <p:spPr>
                      <a:xfrm>
                        <a:off x="3522961" y="5637669"/>
                        <a:ext cx="5009138" cy="544471"/>
                      </a:xfrm>
                      <a:prstGeom prst="rect">
                        <a:avLst/>
                      </a:prstGeom>
                    </p:spPr>
                  </p:pic>
                </p:oleObj>
              </mc:Fallback>
            </mc:AlternateContent>
          </a:graphicData>
        </a:graphic>
      </p:graphicFrame>
    </p:spTree>
    <p:extLst>
      <p:ext uri="{BB962C8B-B14F-4D97-AF65-F5344CB8AC3E}">
        <p14:creationId xmlns:p14="http://schemas.microsoft.com/office/powerpoint/2010/main" val="100887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Lisp Evaluation</a:t>
            </a:r>
            <a:endParaRPr lang="en-US" dirty="0"/>
          </a:p>
        </p:txBody>
      </p:sp>
      <p:sp>
        <p:nvSpPr>
          <p:cNvPr id="3" name="Content Placeholder 2"/>
          <p:cNvSpPr>
            <a:spLocks noGrp="1"/>
          </p:cNvSpPr>
          <p:nvPr>
            <p:ph sz="quarter" idx="13"/>
          </p:nvPr>
        </p:nvSpPr>
        <p:spPr>
          <a:xfrm>
            <a:off x="457200" y="1600200"/>
            <a:ext cx="8229600" cy="2107096"/>
          </a:xfrm>
        </p:spPr>
        <p:txBody>
          <a:bodyPr/>
          <a:lstStyle/>
          <a:p>
            <a:pPr lvl="0" indent="-256032"/>
            <a:r>
              <a:rPr lang="en-US" altLang="en-US" sz="2400" dirty="0">
                <a:solidFill>
                  <a:srgbClr val="000000"/>
                </a:solidFill>
              </a:rPr>
              <a:t>Pioneered functional programming</a:t>
            </a:r>
          </a:p>
          <a:p>
            <a:pPr lvl="1" indent="-283464"/>
            <a:r>
              <a:rPr lang="en-US" altLang="en-US" sz="2400" dirty="0">
                <a:solidFill>
                  <a:srgbClr val="000000"/>
                </a:solidFill>
              </a:rPr>
              <a:t>No need for variables or assignment</a:t>
            </a:r>
          </a:p>
          <a:p>
            <a:pPr lvl="1" indent="-283464"/>
            <a:r>
              <a:rPr lang="en-US" altLang="en-US" sz="2400" dirty="0">
                <a:solidFill>
                  <a:srgbClr val="000000"/>
                </a:solidFill>
              </a:rPr>
              <a:t>Control via recursion and conditional expressions</a:t>
            </a:r>
          </a:p>
          <a:p>
            <a:pPr lvl="0" indent="-256032"/>
            <a:r>
              <a:rPr lang="en-US" altLang="en-US" sz="2400" dirty="0">
                <a:solidFill>
                  <a:srgbClr val="000000"/>
                </a:solidFill>
              </a:rPr>
              <a:t>Still the dominant language for A</a:t>
            </a:r>
            <a:r>
              <a:rPr lang="en-US" altLang="en-US" sz="100" dirty="0">
                <a:solidFill>
                  <a:srgbClr val="000000"/>
                </a:solidFill>
              </a:rPr>
              <a:t> </a:t>
            </a:r>
            <a:r>
              <a:rPr lang="en-US" altLang="en-US" sz="2400" dirty="0">
                <a:solidFill>
                  <a:srgbClr val="000000"/>
                </a:solidFill>
              </a:rPr>
              <a:t>I</a:t>
            </a:r>
          </a:p>
          <a:p>
            <a:pPr lvl="0" indent="-256032"/>
            <a:r>
              <a:rPr lang="en-US" altLang="en-US" sz="2400" dirty="0">
                <a:solidFill>
                  <a:srgbClr val="000000"/>
                </a:solidFill>
              </a:rPr>
              <a:t>Common Lisp and Scheme are contemporary dialects of </a:t>
            </a:r>
            <a:r>
              <a:rPr lang="en-US" altLang="en-US" sz="2400" dirty="0" smtClean="0">
                <a:solidFill>
                  <a:srgbClr val="000000"/>
                </a:solidFill>
              </a:rPr>
              <a:t>Lisp</a:t>
            </a:r>
            <a:endParaRPr lang="en-US" dirty="0"/>
          </a:p>
        </p:txBody>
      </p:sp>
      <p:sp>
        <p:nvSpPr>
          <p:cNvPr id="4" name="Content Placeholder 3"/>
          <p:cNvSpPr>
            <a:spLocks noGrp="1"/>
          </p:cNvSpPr>
          <p:nvPr>
            <p:ph sz="quarter" idx="14"/>
          </p:nvPr>
        </p:nvSpPr>
        <p:spPr>
          <a:xfrm>
            <a:off x="457200" y="4515678"/>
            <a:ext cx="2773017" cy="410818"/>
          </a:xfrm>
        </p:spPr>
        <p:txBody>
          <a:bodyPr/>
          <a:lstStyle/>
          <a:p>
            <a:pPr indent="-256032"/>
            <a:r>
              <a:rPr lang="en-US" altLang="en-US" sz="2400" dirty="0">
                <a:solidFill>
                  <a:srgbClr val="000000"/>
                </a:solidFill>
              </a:rPr>
              <a:t>M</a:t>
            </a:r>
            <a:r>
              <a:rPr lang="en-US" altLang="en-US" sz="100" dirty="0">
                <a:solidFill>
                  <a:srgbClr val="000000"/>
                </a:solidFill>
              </a:rPr>
              <a:t> </a:t>
            </a:r>
            <a:r>
              <a:rPr lang="en-US" altLang="en-US" sz="2400" dirty="0">
                <a:solidFill>
                  <a:srgbClr val="000000"/>
                </a:solidFill>
              </a:rPr>
              <a:t>L, Haskell, and</a:t>
            </a:r>
            <a:endParaRPr lang="en-US" dirty="0"/>
          </a:p>
        </p:txBody>
      </p:sp>
      <p:graphicFrame>
        <p:nvGraphicFramePr>
          <p:cNvPr id="10" name="Object 4" descr="F hash"/>
          <p:cNvGraphicFramePr>
            <a:graphicFrameLocks noChangeAspect="1"/>
          </p:cNvGraphicFramePr>
          <p:nvPr>
            <p:extLst>
              <p:ext uri="{D42A27DB-BD31-4B8C-83A1-F6EECF244321}">
                <p14:modId xmlns:p14="http://schemas.microsoft.com/office/powerpoint/2010/main" val="1601776808"/>
              </p:ext>
            </p:extLst>
          </p:nvPr>
        </p:nvGraphicFramePr>
        <p:xfrm>
          <a:off x="3245126" y="4686853"/>
          <a:ext cx="381000" cy="279400"/>
        </p:xfrm>
        <a:graphic>
          <a:graphicData uri="http://schemas.openxmlformats.org/presentationml/2006/ole">
            <mc:AlternateContent xmlns:mc="http://schemas.openxmlformats.org/markup-compatibility/2006">
              <mc:Choice xmlns:v="urn:schemas-microsoft-com:vml" Requires="v">
                <p:oleObj spid="_x0000_s8203" name="Equation" r:id="rId3" imgW="380880" imgH="279360" progId="Equation.DSMT4">
                  <p:embed/>
                </p:oleObj>
              </mc:Choice>
              <mc:Fallback>
                <p:oleObj name="Equation" r:id="rId3" imgW="380880" imgH="279360" progId="Equation.DSMT4">
                  <p:embed/>
                  <p:pic>
                    <p:nvPicPr>
                      <p:cNvPr id="0" name=""/>
                      <p:cNvPicPr/>
                      <p:nvPr/>
                    </p:nvPicPr>
                    <p:blipFill>
                      <a:blip r:embed="rId4"/>
                      <a:stretch>
                        <a:fillRect/>
                      </a:stretch>
                    </p:blipFill>
                    <p:spPr>
                      <a:xfrm>
                        <a:off x="3245126" y="4686853"/>
                        <a:ext cx="381000" cy="279400"/>
                      </a:xfrm>
                      <a:prstGeom prst="rect">
                        <a:avLst/>
                      </a:prstGeom>
                    </p:spPr>
                  </p:pic>
                </p:oleObj>
              </mc:Fallback>
            </mc:AlternateContent>
          </a:graphicData>
        </a:graphic>
      </p:graphicFrame>
      <p:sp>
        <p:nvSpPr>
          <p:cNvPr id="5" name="Content Placeholder 5"/>
          <p:cNvSpPr>
            <a:spLocks noGrp="1"/>
          </p:cNvSpPr>
          <p:nvPr>
            <p:ph sz="quarter" idx="15"/>
          </p:nvPr>
        </p:nvSpPr>
        <p:spPr>
          <a:xfrm>
            <a:off x="3641035" y="4515678"/>
            <a:ext cx="4740965" cy="417444"/>
          </a:xfrm>
        </p:spPr>
        <p:txBody>
          <a:bodyPr/>
          <a:lstStyle/>
          <a:p>
            <a:pPr marL="101600" indent="0">
              <a:buNone/>
            </a:pPr>
            <a:r>
              <a:rPr lang="en-US" altLang="en-US" sz="2400" dirty="0">
                <a:solidFill>
                  <a:srgbClr val="000000"/>
                </a:solidFill>
              </a:rPr>
              <a:t>are also functional programming</a:t>
            </a:r>
            <a:endParaRPr lang="en-US" dirty="0"/>
          </a:p>
        </p:txBody>
      </p:sp>
      <p:sp>
        <p:nvSpPr>
          <p:cNvPr id="6" name="Content Placeholder 6"/>
          <p:cNvSpPr>
            <a:spLocks noGrp="1"/>
          </p:cNvSpPr>
          <p:nvPr>
            <p:ph sz="quarter" idx="16"/>
          </p:nvPr>
        </p:nvSpPr>
        <p:spPr>
          <a:xfrm>
            <a:off x="725557" y="4966253"/>
            <a:ext cx="5625548" cy="460513"/>
          </a:xfrm>
        </p:spPr>
        <p:txBody>
          <a:bodyPr/>
          <a:lstStyle/>
          <a:p>
            <a:pPr marL="0" lvl="0" indent="0">
              <a:buNone/>
            </a:pPr>
            <a:r>
              <a:rPr lang="en-US" altLang="en-US" sz="2400" dirty="0">
                <a:solidFill>
                  <a:srgbClr val="000000"/>
                </a:solidFill>
              </a:rPr>
              <a:t>languages, but use very different </a:t>
            </a:r>
            <a:r>
              <a:rPr lang="en-US" altLang="en-US" sz="2400" dirty="0" smtClean="0">
                <a:solidFill>
                  <a:srgbClr val="000000"/>
                </a:solidFill>
              </a:rPr>
              <a:t>syntax</a:t>
            </a:r>
            <a:endParaRPr lang="en-US" dirty="0"/>
          </a:p>
        </p:txBody>
      </p:sp>
    </p:spTree>
    <p:extLst>
      <p:ext uri="{BB962C8B-B14F-4D97-AF65-F5344CB8AC3E}">
        <p14:creationId xmlns:p14="http://schemas.microsoft.com/office/powerpoint/2010/main" val="3068320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Scheme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Developed at </a:t>
            </a:r>
            <a:r>
              <a:rPr lang="en-US" altLang="en-US" dirty="0" smtClean="0"/>
              <a:t>M</a:t>
            </a:r>
            <a:r>
              <a:rPr lang="en-US" altLang="en-US" sz="100" dirty="0" smtClean="0"/>
              <a:t> </a:t>
            </a:r>
            <a:r>
              <a:rPr lang="en-US" altLang="en-US" dirty="0" smtClean="0"/>
              <a:t>I</a:t>
            </a:r>
            <a:r>
              <a:rPr lang="en-US" altLang="en-US" sz="100" dirty="0" smtClean="0"/>
              <a:t> </a:t>
            </a:r>
            <a:r>
              <a:rPr lang="en-US" altLang="en-US" dirty="0" smtClean="0"/>
              <a:t>T </a:t>
            </a:r>
            <a:r>
              <a:rPr lang="en-US" altLang="en-US" dirty="0"/>
              <a:t>in mid 1970s</a:t>
            </a:r>
          </a:p>
          <a:p>
            <a:pPr eaLnBrk="1" hangingPunct="1"/>
            <a:r>
              <a:rPr lang="en-US" altLang="en-US" dirty="0"/>
              <a:t>Small</a:t>
            </a:r>
          </a:p>
          <a:p>
            <a:pPr eaLnBrk="1" hangingPunct="1"/>
            <a:r>
              <a:rPr lang="en-US" altLang="en-US" dirty="0"/>
              <a:t>Extensive use of static scoping</a:t>
            </a:r>
          </a:p>
          <a:p>
            <a:pPr eaLnBrk="1" hangingPunct="1"/>
            <a:r>
              <a:rPr lang="en-US" altLang="en-US" dirty="0"/>
              <a:t>Functions as first-class entities</a:t>
            </a:r>
          </a:p>
          <a:p>
            <a:pPr eaLnBrk="1" hangingPunct="1"/>
            <a:r>
              <a:rPr lang="en-US" altLang="en-US" dirty="0"/>
              <a:t>Simple syntax (and small size) make it ideal for educational applications</a:t>
            </a:r>
          </a:p>
        </p:txBody>
      </p:sp>
    </p:spTree>
    <p:extLst>
      <p:ext uri="{BB962C8B-B14F-4D97-AF65-F5344CB8AC3E}">
        <p14:creationId xmlns:p14="http://schemas.microsoft.com/office/powerpoint/2010/main" val="139672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Common Lisp</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An effort to combine features of several dialects of Lisp into a single language</a:t>
            </a:r>
          </a:p>
          <a:p>
            <a:pPr eaLnBrk="1" hangingPunct="1"/>
            <a:r>
              <a:rPr lang="en-US" altLang="en-US" dirty="0"/>
              <a:t>Large, complex, used in industry for some large applications</a:t>
            </a:r>
          </a:p>
        </p:txBody>
      </p:sp>
    </p:spTree>
    <p:extLst>
      <p:ext uri="{BB962C8B-B14F-4D97-AF65-F5344CB8AC3E}">
        <p14:creationId xmlns:p14="http://schemas.microsoft.com/office/powerpoint/2010/main" val="3025251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First Step Toward Sophistication: ALGOL 60</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Environment of development</a:t>
            </a:r>
          </a:p>
          <a:p>
            <a:pPr lvl="1" eaLnBrk="1" hangingPunct="1"/>
            <a:r>
              <a:rPr lang="en-US" altLang="en-US" dirty="0"/>
              <a:t>FORTRAN had (barely) arrived for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70x</a:t>
            </a:r>
          </a:p>
          <a:p>
            <a:pPr lvl="1" eaLnBrk="1" hangingPunct="1"/>
            <a:r>
              <a:rPr lang="en-US" altLang="en-US" dirty="0"/>
              <a:t>Many other languages were being developed, all for specific machines</a:t>
            </a:r>
          </a:p>
          <a:p>
            <a:pPr lvl="1" eaLnBrk="1" hangingPunct="1"/>
            <a:r>
              <a:rPr lang="en-US" altLang="en-US" dirty="0"/>
              <a:t>No portable language; all were </a:t>
            </a:r>
            <a:r>
              <a:rPr lang="en-US" altLang="en-US" dirty="0" smtClean="0"/>
              <a:t>machine-dependent</a:t>
            </a:r>
            <a:endParaRPr lang="en-US" altLang="en-US" dirty="0"/>
          </a:p>
          <a:p>
            <a:pPr lvl="1" eaLnBrk="1" hangingPunct="1"/>
            <a:r>
              <a:rPr lang="en-US" altLang="en-US" dirty="0"/>
              <a:t>No universal language for communicating algorithms</a:t>
            </a:r>
          </a:p>
          <a:p>
            <a:pPr eaLnBrk="1" hangingPunct="1"/>
            <a:r>
              <a:rPr lang="en-US" altLang="en-US" dirty="0"/>
              <a:t>ALGOL 60 was the result of efforts to design a universal language</a:t>
            </a:r>
          </a:p>
        </p:txBody>
      </p:sp>
    </p:spTree>
    <p:extLst>
      <p:ext uri="{BB962C8B-B14F-4D97-AF65-F5344CB8AC3E}">
        <p14:creationId xmlns:p14="http://schemas.microsoft.com/office/powerpoint/2010/main" val="3055008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Early Design Process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A</a:t>
            </a:r>
            <a:r>
              <a:rPr lang="en-US" altLang="en-US" sz="100" dirty="0" smtClean="0"/>
              <a:t> </a:t>
            </a:r>
            <a:r>
              <a:rPr lang="en-US" altLang="en-US" dirty="0" smtClean="0"/>
              <a:t>C</a:t>
            </a:r>
            <a:r>
              <a:rPr lang="en-US" altLang="en-US" sz="100" dirty="0" smtClean="0"/>
              <a:t> </a:t>
            </a:r>
            <a:r>
              <a:rPr lang="en-US" altLang="en-US" dirty="0" smtClean="0"/>
              <a:t>M </a:t>
            </a:r>
            <a:r>
              <a:rPr lang="en-US" altLang="en-US" dirty="0"/>
              <a:t>and </a:t>
            </a:r>
            <a:r>
              <a:rPr lang="en-US" altLang="en-US" dirty="0" smtClean="0"/>
              <a:t>G</a:t>
            </a:r>
            <a:r>
              <a:rPr lang="en-US" altLang="en-US" sz="100" dirty="0" smtClean="0"/>
              <a:t> </a:t>
            </a:r>
            <a:r>
              <a:rPr lang="en-US" altLang="en-US" dirty="0" smtClean="0"/>
              <a:t>A</a:t>
            </a:r>
            <a:r>
              <a:rPr lang="en-US" altLang="en-US" sz="100" dirty="0" smtClean="0"/>
              <a:t> </a:t>
            </a:r>
            <a:r>
              <a:rPr lang="en-US" altLang="en-US" dirty="0" smtClean="0"/>
              <a:t>M</a:t>
            </a:r>
            <a:r>
              <a:rPr lang="en-US" altLang="en-US" sz="100" dirty="0" smtClean="0"/>
              <a:t> </a:t>
            </a:r>
            <a:r>
              <a:rPr lang="en-US" altLang="en-US" dirty="0" err="1" smtClean="0"/>
              <a:t>M</a:t>
            </a:r>
            <a:r>
              <a:rPr lang="en-US" altLang="en-US" dirty="0" smtClean="0"/>
              <a:t> </a:t>
            </a:r>
            <a:r>
              <a:rPr lang="en-US" altLang="en-US" dirty="0"/>
              <a:t>met for four days for design (May 27 to June 1, 1958)</a:t>
            </a:r>
          </a:p>
          <a:p>
            <a:pPr eaLnBrk="1" hangingPunct="1"/>
            <a:r>
              <a:rPr lang="en-US" altLang="en-US" dirty="0"/>
              <a:t>Goals of the language</a:t>
            </a:r>
          </a:p>
          <a:p>
            <a:pPr lvl="1" eaLnBrk="1" hangingPunct="1"/>
            <a:r>
              <a:rPr lang="en-US" altLang="en-US" dirty="0"/>
              <a:t>Close to mathematical notation</a:t>
            </a:r>
          </a:p>
          <a:p>
            <a:pPr lvl="1" eaLnBrk="1" hangingPunct="1"/>
            <a:r>
              <a:rPr lang="en-US" altLang="en-US" dirty="0"/>
              <a:t>Good for describing algorithms</a:t>
            </a:r>
          </a:p>
          <a:p>
            <a:pPr lvl="1" eaLnBrk="1" hangingPunct="1"/>
            <a:r>
              <a:rPr lang="en-US" altLang="en-US" dirty="0"/>
              <a:t>Must be translatable to machine code</a:t>
            </a:r>
          </a:p>
        </p:txBody>
      </p:sp>
    </p:spTree>
    <p:extLst>
      <p:ext uri="{BB962C8B-B14F-4D97-AF65-F5344CB8AC3E}">
        <p14:creationId xmlns:p14="http://schemas.microsoft.com/office/powerpoint/2010/main" val="2943877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a:t>
            </a:r>
            <a:r>
              <a:rPr lang="en-US" altLang="en-US" dirty="0" smtClean="0"/>
              <a:t>58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Concept of type was formalized</a:t>
            </a:r>
          </a:p>
          <a:p>
            <a:pPr eaLnBrk="1" hangingPunct="1"/>
            <a:r>
              <a:rPr lang="en-US" altLang="en-US" dirty="0"/>
              <a:t>Names could be any length</a:t>
            </a:r>
          </a:p>
          <a:p>
            <a:pPr eaLnBrk="1" hangingPunct="1"/>
            <a:r>
              <a:rPr lang="en-US" altLang="en-US" dirty="0"/>
              <a:t>Arrays could have any number of subscripts</a:t>
            </a:r>
          </a:p>
          <a:p>
            <a:pPr eaLnBrk="1" hangingPunct="1"/>
            <a:r>
              <a:rPr lang="en-US" altLang="en-US" dirty="0"/>
              <a:t>Parameters were separated by mode (in &amp; out)</a:t>
            </a:r>
          </a:p>
          <a:p>
            <a:pPr eaLnBrk="1" hangingPunct="1"/>
            <a:r>
              <a:rPr lang="en-US" altLang="en-US" dirty="0"/>
              <a:t>Subscripts were placed in </a:t>
            </a:r>
            <a:r>
              <a:rPr lang="en-US" altLang="en-US" dirty="0" smtClean="0"/>
              <a:t>brackets</a:t>
            </a:r>
            <a:endParaRPr lang="en-US" altLang="en-US" dirty="0"/>
          </a:p>
        </p:txBody>
      </p:sp>
    </p:spTree>
    <p:extLst>
      <p:ext uri="{BB962C8B-B14F-4D97-AF65-F5344CB8AC3E}">
        <p14:creationId xmlns:p14="http://schemas.microsoft.com/office/powerpoint/2010/main" val="3706135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(2 of 3)</a:t>
            </a:r>
          </a:p>
        </p:txBody>
      </p:sp>
      <p:sp>
        <p:nvSpPr>
          <p:cNvPr id="7173" name="Content Placeholder 2"/>
          <p:cNvSpPr>
            <a:spLocks noGrp="1" noChangeArrowheads="1"/>
          </p:cNvSpPr>
          <p:nvPr>
            <p:ph type="body" idx="1"/>
          </p:nvPr>
        </p:nvSpPr>
        <p:spPr/>
        <p:txBody>
          <a:bodyPr/>
          <a:lstStyle/>
          <a:p>
            <a:pPr marL="0" indent="0" eaLnBrk="1" hangingPunct="1">
              <a:buNone/>
            </a:pPr>
            <a:r>
              <a:rPr lang="en-US" altLang="en-US" b="1" dirty="0" smtClean="0">
                <a:solidFill>
                  <a:schemeClr val="tx2"/>
                </a:solidFill>
              </a:rPr>
              <a:t>2.8</a:t>
            </a:r>
            <a:r>
              <a:rPr lang="en-US" altLang="en-US" dirty="0" smtClean="0"/>
              <a:t> Everything </a:t>
            </a:r>
            <a:r>
              <a:rPr lang="en-US" altLang="en-US" dirty="0"/>
              <a:t>for Everybody: </a:t>
            </a:r>
            <a:r>
              <a:rPr lang="en-US" altLang="en-US" dirty="0" smtClean="0"/>
              <a:t>P</a:t>
            </a:r>
            <a:r>
              <a:rPr lang="en-US" altLang="en-US" sz="100" dirty="0" smtClean="0"/>
              <a:t> </a:t>
            </a:r>
            <a:r>
              <a:rPr lang="en-US" altLang="en-US" dirty="0" smtClean="0"/>
              <a:t>L/I</a:t>
            </a:r>
            <a:endParaRPr lang="en-US" altLang="en-US" dirty="0"/>
          </a:p>
          <a:p>
            <a:pPr marL="0" indent="0" eaLnBrk="1" hangingPunct="1">
              <a:buNone/>
            </a:pPr>
            <a:r>
              <a:rPr lang="en-US" altLang="en-US" b="1" dirty="0" smtClean="0">
                <a:solidFill>
                  <a:schemeClr val="tx2"/>
                </a:solidFill>
              </a:rPr>
              <a:t>2.9</a:t>
            </a:r>
            <a:r>
              <a:rPr lang="en-US" altLang="en-US" dirty="0" smtClean="0"/>
              <a:t> Two </a:t>
            </a:r>
            <a:r>
              <a:rPr lang="en-US" altLang="en-US" dirty="0"/>
              <a:t>Early Dynamic Languages: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L </a:t>
            </a:r>
            <a:r>
              <a:rPr lang="en-US" altLang="en-US" dirty="0"/>
              <a:t>and </a:t>
            </a:r>
            <a:r>
              <a:rPr lang="en-US" altLang="en-US" dirty="0" smtClean="0"/>
              <a:t>SNOBOL</a:t>
            </a:r>
            <a:endParaRPr lang="en-US" altLang="en-US" dirty="0"/>
          </a:p>
          <a:p>
            <a:pPr marL="0" indent="0" eaLnBrk="1" hangingPunct="1">
              <a:buNone/>
            </a:pPr>
            <a:r>
              <a:rPr lang="en-US" altLang="en-US" b="1" dirty="0" smtClean="0">
                <a:solidFill>
                  <a:schemeClr val="tx2"/>
                </a:solidFill>
              </a:rPr>
              <a:t>2.10</a:t>
            </a:r>
            <a:r>
              <a:rPr lang="en-US" altLang="en-US" dirty="0" smtClean="0"/>
              <a:t> The </a:t>
            </a:r>
            <a:r>
              <a:rPr lang="en-US" altLang="en-US" dirty="0"/>
              <a:t>Beginnings of Data Abstraction: SIMULA 67</a:t>
            </a:r>
          </a:p>
          <a:p>
            <a:pPr marL="0" indent="0" eaLnBrk="1" hangingPunct="1">
              <a:buNone/>
            </a:pPr>
            <a:r>
              <a:rPr lang="en-US" altLang="en-US" b="1" dirty="0" smtClean="0">
                <a:solidFill>
                  <a:schemeClr val="tx2"/>
                </a:solidFill>
              </a:rPr>
              <a:t>2.11</a:t>
            </a:r>
            <a:r>
              <a:rPr lang="en-US" altLang="en-US" dirty="0" smtClean="0"/>
              <a:t> Orthogonal </a:t>
            </a:r>
            <a:r>
              <a:rPr lang="en-US" altLang="en-US" dirty="0"/>
              <a:t>Design: ALGOL 68</a:t>
            </a:r>
          </a:p>
          <a:p>
            <a:pPr marL="0" indent="0" eaLnBrk="1" hangingPunct="1">
              <a:buNone/>
            </a:pPr>
            <a:r>
              <a:rPr lang="en-US" altLang="en-US" b="1" dirty="0" smtClean="0">
                <a:solidFill>
                  <a:schemeClr val="tx2"/>
                </a:solidFill>
              </a:rPr>
              <a:t>2.12</a:t>
            </a:r>
            <a:r>
              <a:rPr lang="en-US" altLang="en-US" dirty="0" smtClean="0"/>
              <a:t> Some </a:t>
            </a:r>
            <a:r>
              <a:rPr lang="en-US" altLang="en-US" dirty="0"/>
              <a:t>Early Descendants of the ALGOLs</a:t>
            </a:r>
          </a:p>
          <a:p>
            <a:pPr marL="0" indent="0" eaLnBrk="1" hangingPunct="1">
              <a:buNone/>
            </a:pPr>
            <a:r>
              <a:rPr lang="en-US" altLang="en-US" b="1" dirty="0" smtClean="0">
                <a:solidFill>
                  <a:schemeClr val="tx2"/>
                </a:solidFill>
              </a:rPr>
              <a:t>2.13</a:t>
            </a:r>
            <a:r>
              <a:rPr lang="en-US" altLang="en-US" dirty="0" smtClean="0"/>
              <a:t> Programming </a:t>
            </a:r>
            <a:r>
              <a:rPr lang="en-US" altLang="en-US" dirty="0"/>
              <a:t>Based on Logic: Prolog</a:t>
            </a:r>
          </a:p>
          <a:p>
            <a:pPr marL="0" indent="0" eaLnBrk="1" hangingPunct="1">
              <a:buNone/>
            </a:pPr>
            <a:r>
              <a:rPr lang="en-US" altLang="en-US" b="1" dirty="0" smtClean="0">
                <a:solidFill>
                  <a:schemeClr val="tx2"/>
                </a:solidFill>
              </a:rPr>
              <a:t>2.14</a:t>
            </a:r>
            <a:r>
              <a:rPr lang="en-US" altLang="en-US" dirty="0" smtClean="0"/>
              <a:t> History's </a:t>
            </a:r>
            <a:r>
              <a:rPr lang="en-US" altLang="en-US" dirty="0"/>
              <a:t>Largest Design Effort: </a:t>
            </a:r>
            <a:r>
              <a:rPr lang="en-US" altLang="en-US" dirty="0" smtClean="0"/>
              <a:t>Ada</a:t>
            </a:r>
            <a:endParaRPr lang="en-US" altLang="en-US" dirty="0"/>
          </a:p>
        </p:txBody>
      </p:sp>
    </p:spTree>
    <p:extLst>
      <p:ext uri="{BB962C8B-B14F-4D97-AF65-F5344CB8AC3E}">
        <p14:creationId xmlns:p14="http://schemas.microsoft.com/office/powerpoint/2010/main" val="3440213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a:t>
            </a:r>
            <a:r>
              <a:rPr lang="en-US" altLang="en-US" dirty="0" smtClean="0"/>
              <a:t>58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smtClean="0"/>
              <a:t>Compound </a:t>
            </a:r>
            <a:r>
              <a:rPr lang="en-US" altLang="en-US" dirty="0"/>
              <a:t>statements (</a:t>
            </a:r>
            <a:r>
              <a:rPr lang="en-US" altLang="en-US" b="1" dirty="0">
                <a:latin typeface="Courier New" panose="02070309020205020404" pitchFamily="49" charset="0"/>
                <a:cs typeface="Courier New" panose="02070309020205020404" pitchFamily="49" charset="0"/>
              </a:rPr>
              <a:t>begin ... end</a:t>
            </a:r>
            <a:r>
              <a:rPr lang="en-US" altLang="en-US" dirty="0"/>
              <a:t>)</a:t>
            </a:r>
          </a:p>
          <a:p>
            <a:pPr eaLnBrk="1" hangingPunct="1"/>
            <a:r>
              <a:rPr lang="en-US" altLang="en-US" dirty="0"/>
              <a:t>Semicolon as a statement separator</a:t>
            </a:r>
          </a:p>
          <a:p>
            <a:pPr eaLnBrk="1" hangingPunct="1"/>
            <a:r>
              <a:rPr lang="en-US" altLang="en-US" dirty="0"/>
              <a:t>Assignment operator was :=</a:t>
            </a:r>
          </a:p>
          <a:p>
            <a:pPr eaLnBrk="1" hangingPunct="1"/>
            <a:r>
              <a:rPr lang="en-US" altLang="en-US" b="1" dirty="0">
                <a:latin typeface="Courier New" panose="02070309020205020404" pitchFamily="49" charset="0"/>
                <a:cs typeface="Courier New" panose="02070309020205020404" pitchFamily="49" charset="0"/>
              </a:rPr>
              <a:t>if</a:t>
            </a:r>
            <a:r>
              <a:rPr lang="en-US" altLang="en-US" dirty="0"/>
              <a:t> had an </a:t>
            </a:r>
            <a:r>
              <a:rPr lang="en-US" altLang="en-US" b="1" dirty="0">
                <a:latin typeface="Courier New" panose="02070309020205020404" pitchFamily="49" charset="0"/>
                <a:cs typeface="Courier New" panose="02070309020205020404" pitchFamily="49" charset="0"/>
              </a:rPr>
              <a:t>else-if</a:t>
            </a:r>
            <a:r>
              <a:rPr lang="en-US" altLang="en-US" dirty="0"/>
              <a:t> clause</a:t>
            </a:r>
          </a:p>
          <a:p>
            <a:pPr eaLnBrk="1" hangingPunct="1"/>
            <a:r>
              <a:rPr lang="en-US" altLang="en-US" dirty="0"/>
              <a:t>No I/O - “would make it machine dependent”</a:t>
            </a:r>
          </a:p>
        </p:txBody>
      </p:sp>
    </p:spTree>
    <p:extLst>
      <p:ext uri="{BB962C8B-B14F-4D97-AF65-F5344CB8AC3E}">
        <p14:creationId xmlns:p14="http://schemas.microsoft.com/office/powerpoint/2010/main" val="2075787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58 Implementation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Not meant to be implemented, but variations of it were (MAD, JOVIAL)</a:t>
            </a:r>
          </a:p>
          <a:p>
            <a:pPr eaLnBrk="1" hangingPunct="1"/>
            <a:r>
              <a:rPr lang="en-US" altLang="en-US" dirty="0"/>
              <a:t>Although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was initially enthusiastic, all support was dropped by mid 1959</a:t>
            </a:r>
          </a:p>
        </p:txBody>
      </p:sp>
    </p:spTree>
    <p:extLst>
      <p:ext uri="{BB962C8B-B14F-4D97-AF65-F5344CB8AC3E}">
        <p14:creationId xmlns:p14="http://schemas.microsoft.com/office/powerpoint/2010/main" val="2849736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60 Overview</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Modified ALGOL 58 at 6-day meeting in Paris</a:t>
            </a:r>
          </a:p>
          <a:p>
            <a:pPr eaLnBrk="1" hangingPunct="1"/>
            <a:r>
              <a:rPr lang="en-US" altLang="en-US" dirty="0"/>
              <a:t>New features</a:t>
            </a:r>
          </a:p>
          <a:p>
            <a:pPr lvl="1" eaLnBrk="1" hangingPunct="1"/>
            <a:r>
              <a:rPr lang="en-US" altLang="en-US" dirty="0"/>
              <a:t>Block structure (local scope)</a:t>
            </a:r>
          </a:p>
          <a:p>
            <a:pPr lvl="1" eaLnBrk="1" hangingPunct="1"/>
            <a:r>
              <a:rPr lang="en-US" altLang="en-US" dirty="0"/>
              <a:t>Two parameter passing methods</a:t>
            </a:r>
          </a:p>
          <a:p>
            <a:pPr lvl="1" eaLnBrk="1" hangingPunct="1"/>
            <a:r>
              <a:rPr lang="en-US" altLang="en-US" dirty="0"/>
              <a:t>Subprogram recursion</a:t>
            </a:r>
          </a:p>
          <a:p>
            <a:pPr lvl="1" eaLnBrk="1" hangingPunct="1"/>
            <a:r>
              <a:rPr lang="en-US" altLang="en-US" dirty="0"/>
              <a:t>Stack-dynamic </a:t>
            </a:r>
            <a:r>
              <a:rPr lang="en-US" altLang="en-US" dirty="0" smtClean="0"/>
              <a:t>arrays</a:t>
            </a:r>
            <a:endParaRPr lang="en-US" altLang="en-US" dirty="0"/>
          </a:p>
          <a:p>
            <a:pPr lvl="1" eaLnBrk="1" hangingPunct="1"/>
            <a:r>
              <a:rPr lang="en-US" altLang="en-US" dirty="0"/>
              <a:t>Still no I/O and no string handling</a:t>
            </a:r>
          </a:p>
        </p:txBody>
      </p:sp>
    </p:spTree>
    <p:extLst>
      <p:ext uri="{BB962C8B-B14F-4D97-AF65-F5344CB8AC3E}">
        <p14:creationId xmlns:p14="http://schemas.microsoft.com/office/powerpoint/2010/main" val="367748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60 </a:t>
            </a:r>
            <a:r>
              <a:rPr lang="en-US" altLang="en-US" dirty="0" smtClean="0"/>
              <a:t>Evaluation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Successes</a:t>
            </a:r>
          </a:p>
          <a:p>
            <a:pPr lvl="1" eaLnBrk="1" hangingPunct="1"/>
            <a:r>
              <a:rPr lang="en-US" altLang="en-US" dirty="0"/>
              <a:t>It was the standard way to publish algorithms for over 20 years</a:t>
            </a:r>
          </a:p>
          <a:p>
            <a:pPr lvl="1" eaLnBrk="1" hangingPunct="1"/>
            <a:r>
              <a:rPr lang="en-US" altLang="en-US" dirty="0"/>
              <a:t>All subsequent imperative languages are based on it</a:t>
            </a:r>
          </a:p>
          <a:p>
            <a:pPr lvl="1" eaLnBrk="1" hangingPunct="1"/>
            <a:r>
              <a:rPr lang="en-US" altLang="en-US" dirty="0"/>
              <a:t>First machine-independent language</a:t>
            </a:r>
          </a:p>
          <a:p>
            <a:pPr lvl="1" eaLnBrk="1" hangingPunct="1"/>
            <a:r>
              <a:rPr lang="en-US" altLang="en-US" dirty="0"/>
              <a:t>First language whose syntax was formally defined (</a:t>
            </a:r>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a:t>
            </a:r>
            <a:endParaRPr lang="en-US" altLang="en-US" dirty="0"/>
          </a:p>
        </p:txBody>
      </p:sp>
    </p:spTree>
    <p:extLst>
      <p:ext uri="{BB962C8B-B14F-4D97-AF65-F5344CB8AC3E}">
        <p14:creationId xmlns:p14="http://schemas.microsoft.com/office/powerpoint/2010/main" val="3276896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60 </a:t>
            </a:r>
            <a:r>
              <a:rPr lang="en-US" altLang="en-US" dirty="0" smtClean="0"/>
              <a:t>Evaluation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t>Failure</a:t>
            </a:r>
          </a:p>
          <a:p>
            <a:pPr lvl="1" eaLnBrk="1" hangingPunct="1"/>
            <a:r>
              <a:rPr lang="en-US" altLang="en-US" dirty="0"/>
              <a:t>Never widely used, especially in U.S.</a:t>
            </a:r>
          </a:p>
          <a:p>
            <a:pPr lvl="1" eaLnBrk="1" hangingPunct="1"/>
            <a:r>
              <a:rPr lang="en-US" altLang="en-US" dirty="0"/>
              <a:t>Reasons</a:t>
            </a:r>
          </a:p>
          <a:p>
            <a:pPr lvl="2" eaLnBrk="1" hangingPunct="1"/>
            <a:r>
              <a:rPr lang="en-US" altLang="en-US" dirty="0"/>
              <a:t>Lack of I/O and the character set made programs non-portable</a:t>
            </a:r>
          </a:p>
          <a:p>
            <a:pPr lvl="2" eaLnBrk="1" hangingPunct="1"/>
            <a:r>
              <a:rPr lang="en-US" altLang="en-US" dirty="0"/>
              <a:t>Too flexible--hard to implement</a:t>
            </a:r>
          </a:p>
          <a:p>
            <a:pPr lvl="2" eaLnBrk="1" hangingPunct="1"/>
            <a:r>
              <a:rPr lang="en-US" altLang="en-US" dirty="0"/>
              <a:t>Entrenchment of Fortran</a:t>
            </a:r>
          </a:p>
          <a:p>
            <a:pPr lvl="2" eaLnBrk="1" hangingPunct="1"/>
            <a:r>
              <a:rPr lang="en-US" altLang="en-US" dirty="0"/>
              <a:t>Formal syntax description</a:t>
            </a:r>
          </a:p>
          <a:p>
            <a:pPr lvl="2" eaLnBrk="1" hangingPunct="1"/>
            <a:r>
              <a:rPr lang="en-US" altLang="en-US" dirty="0"/>
              <a:t>Lack of support from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a:t>
            </a:r>
            <a:endParaRPr lang="en-US" altLang="en-US" dirty="0"/>
          </a:p>
        </p:txBody>
      </p:sp>
    </p:spTree>
    <p:extLst>
      <p:ext uri="{BB962C8B-B14F-4D97-AF65-F5344CB8AC3E}">
        <p14:creationId xmlns:p14="http://schemas.microsoft.com/office/powerpoint/2010/main" val="4052704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Computerizing Business Records: COBOL</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Environment of development</a:t>
            </a:r>
          </a:p>
          <a:p>
            <a:pPr lvl="1" eaLnBrk="1" hangingPunct="1"/>
            <a:r>
              <a:rPr lang="en-US" altLang="en-US" dirty="0"/>
              <a:t>UNIVAC was beginning to use FLOW-MATIC</a:t>
            </a:r>
          </a:p>
          <a:p>
            <a:pPr lvl="1" eaLnBrk="1" hangingPunct="1"/>
            <a:r>
              <a:rPr lang="en-US" altLang="en-US" dirty="0" smtClean="0"/>
              <a:t>U</a:t>
            </a:r>
            <a:r>
              <a:rPr lang="en-US" altLang="en-US" sz="100" dirty="0" smtClean="0"/>
              <a:t> </a:t>
            </a:r>
            <a:r>
              <a:rPr lang="en-US" altLang="en-US" dirty="0" smtClean="0"/>
              <a:t>S</a:t>
            </a:r>
            <a:r>
              <a:rPr lang="en-US" altLang="en-US" sz="100" dirty="0" smtClean="0"/>
              <a:t> </a:t>
            </a:r>
            <a:r>
              <a:rPr lang="en-US" altLang="en-US" dirty="0" smtClean="0"/>
              <a:t>A</a:t>
            </a:r>
            <a:r>
              <a:rPr lang="en-US" altLang="en-US" sz="100" dirty="0" smtClean="0"/>
              <a:t> </a:t>
            </a:r>
            <a:r>
              <a:rPr lang="en-US" altLang="en-US" dirty="0" smtClean="0"/>
              <a:t>F </a:t>
            </a:r>
            <a:r>
              <a:rPr lang="en-US" altLang="en-US" dirty="0"/>
              <a:t>was beginning to use AIMACO</a:t>
            </a:r>
          </a:p>
          <a:p>
            <a:pPr lvl="1" eaLnBrk="1" hangingPunct="1"/>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was developing COMTRAN</a:t>
            </a:r>
          </a:p>
        </p:txBody>
      </p:sp>
    </p:spTree>
    <p:extLst>
      <p:ext uri="{BB962C8B-B14F-4D97-AF65-F5344CB8AC3E}">
        <p14:creationId xmlns:p14="http://schemas.microsoft.com/office/powerpoint/2010/main" val="4235052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COBOL Historical Background</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Based on FLOW-MATIC</a:t>
            </a:r>
          </a:p>
          <a:p>
            <a:pPr eaLnBrk="1" hangingPunct="1"/>
            <a:r>
              <a:rPr lang="en-US" altLang="en-US" dirty="0"/>
              <a:t>FLOW-MATIC features</a:t>
            </a:r>
          </a:p>
          <a:p>
            <a:pPr lvl="1" eaLnBrk="1" hangingPunct="1"/>
            <a:r>
              <a:rPr lang="en-US" altLang="en-US" dirty="0"/>
              <a:t>Names up to 12 characters, with embedded hyphens</a:t>
            </a:r>
          </a:p>
          <a:p>
            <a:pPr lvl="1" eaLnBrk="1" hangingPunct="1"/>
            <a:r>
              <a:rPr lang="en-US" altLang="en-US" dirty="0"/>
              <a:t>English names for arithmetic operators (no arithmetic expressions)</a:t>
            </a:r>
          </a:p>
          <a:p>
            <a:pPr lvl="1" eaLnBrk="1" hangingPunct="1"/>
            <a:r>
              <a:rPr lang="en-US" altLang="en-US" dirty="0"/>
              <a:t>Data and code were completely separate</a:t>
            </a:r>
          </a:p>
          <a:p>
            <a:pPr lvl="1" eaLnBrk="1" hangingPunct="1"/>
            <a:r>
              <a:rPr lang="en-US" altLang="en-US" dirty="0"/>
              <a:t>The first word in every statement was a verb</a:t>
            </a:r>
          </a:p>
        </p:txBody>
      </p:sp>
    </p:spTree>
    <p:extLst>
      <p:ext uri="{BB962C8B-B14F-4D97-AF65-F5344CB8AC3E}">
        <p14:creationId xmlns:p14="http://schemas.microsoft.com/office/powerpoint/2010/main" val="134536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COBOL Design Process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t>First Design Meeting (Pentagon) - May 1959</a:t>
            </a:r>
          </a:p>
          <a:p>
            <a:pPr eaLnBrk="1" hangingPunct="1"/>
            <a:r>
              <a:rPr lang="en-US" altLang="en-US" sz="2000" dirty="0"/>
              <a:t>Design goals</a:t>
            </a:r>
          </a:p>
          <a:p>
            <a:pPr lvl="1" eaLnBrk="1" hangingPunct="1"/>
            <a:r>
              <a:rPr lang="en-US" altLang="en-US" sz="2000" dirty="0"/>
              <a:t>Must look like simple English</a:t>
            </a:r>
          </a:p>
          <a:p>
            <a:pPr lvl="1" eaLnBrk="1" hangingPunct="1"/>
            <a:r>
              <a:rPr lang="en-US" altLang="en-US" sz="2000" dirty="0"/>
              <a:t>Must be easy to use, even if that means it will be less powerful</a:t>
            </a:r>
          </a:p>
          <a:p>
            <a:pPr lvl="1" eaLnBrk="1" hangingPunct="1"/>
            <a:r>
              <a:rPr lang="en-US" altLang="en-US" sz="2000" dirty="0"/>
              <a:t>Must broaden the base of computer users</a:t>
            </a:r>
          </a:p>
          <a:p>
            <a:pPr lvl="1" eaLnBrk="1" hangingPunct="1"/>
            <a:r>
              <a:rPr lang="en-US" altLang="en-US" sz="2000" dirty="0"/>
              <a:t>Must not be biased by current compiler problems</a:t>
            </a:r>
          </a:p>
          <a:p>
            <a:pPr eaLnBrk="1" hangingPunct="1"/>
            <a:r>
              <a:rPr lang="en-US" altLang="en-US" sz="2000" dirty="0"/>
              <a:t>Design committee members were all from computer manufacturers and DoD branches</a:t>
            </a:r>
          </a:p>
          <a:p>
            <a:pPr eaLnBrk="1" hangingPunct="1"/>
            <a:r>
              <a:rPr lang="en-US" altLang="en-US" sz="2000" dirty="0"/>
              <a:t>Design Problems: arithmetic expressions? subscripts?  Fights among manufacturers</a:t>
            </a:r>
          </a:p>
        </p:txBody>
      </p:sp>
    </p:spTree>
    <p:extLst>
      <p:ext uri="{BB962C8B-B14F-4D97-AF65-F5344CB8AC3E}">
        <p14:creationId xmlns:p14="http://schemas.microsoft.com/office/powerpoint/2010/main" val="1606997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COBOL Evaluation</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Contributions</a:t>
            </a:r>
          </a:p>
          <a:p>
            <a:pPr lvl="1" eaLnBrk="1" hangingPunct="1"/>
            <a:r>
              <a:rPr lang="en-US" altLang="en-US" dirty="0"/>
              <a:t>First macro facility in a high-level language</a:t>
            </a:r>
          </a:p>
          <a:p>
            <a:pPr lvl="1" eaLnBrk="1" hangingPunct="1"/>
            <a:r>
              <a:rPr lang="en-US" altLang="en-US" dirty="0"/>
              <a:t>Hierarchical data structures (records)</a:t>
            </a:r>
          </a:p>
          <a:p>
            <a:pPr lvl="1" eaLnBrk="1" hangingPunct="1"/>
            <a:r>
              <a:rPr lang="en-US" altLang="en-US" dirty="0"/>
              <a:t>Nested selection statements</a:t>
            </a:r>
          </a:p>
          <a:p>
            <a:pPr lvl="1" eaLnBrk="1" hangingPunct="1"/>
            <a:r>
              <a:rPr lang="en-US" altLang="en-US" dirty="0"/>
              <a:t>Long names (up to 30 characters), with hyphens</a:t>
            </a:r>
          </a:p>
          <a:p>
            <a:pPr lvl="1" eaLnBrk="1" hangingPunct="1"/>
            <a:r>
              <a:rPr lang="en-US" altLang="en-US" dirty="0"/>
              <a:t>Separate data division</a:t>
            </a:r>
          </a:p>
        </p:txBody>
      </p:sp>
    </p:spTree>
    <p:extLst>
      <p:ext uri="{BB962C8B-B14F-4D97-AF65-F5344CB8AC3E}">
        <p14:creationId xmlns:p14="http://schemas.microsoft.com/office/powerpoint/2010/main" val="2892249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COBOL: DoD Influence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First language required by </a:t>
            </a:r>
            <a:r>
              <a:rPr lang="en-US" altLang="en-US" dirty="0" smtClean="0"/>
              <a:t>D</a:t>
            </a:r>
            <a:r>
              <a:rPr lang="en-US" altLang="en-US" sz="100" dirty="0" smtClean="0"/>
              <a:t> </a:t>
            </a:r>
            <a:r>
              <a:rPr lang="en-US" altLang="en-US" dirty="0" smtClean="0"/>
              <a:t>o</a:t>
            </a:r>
            <a:r>
              <a:rPr lang="en-US" altLang="en-US" sz="100" dirty="0" smtClean="0"/>
              <a:t> </a:t>
            </a:r>
            <a:r>
              <a:rPr lang="en-US" altLang="en-US" dirty="0" smtClean="0"/>
              <a:t>D</a:t>
            </a:r>
            <a:endParaRPr lang="en-US" altLang="en-US" dirty="0"/>
          </a:p>
          <a:p>
            <a:pPr lvl="1" eaLnBrk="1" hangingPunct="1"/>
            <a:r>
              <a:rPr lang="en-US" altLang="en-US" dirty="0"/>
              <a:t>would have failed without </a:t>
            </a:r>
            <a:r>
              <a:rPr lang="en-US" altLang="en-US" dirty="0" smtClean="0"/>
              <a:t>D</a:t>
            </a:r>
            <a:r>
              <a:rPr lang="en-US" altLang="en-US" sz="100" dirty="0" smtClean="0"/>
              <a:t> </a:t>
            </a:r>
            <a:r>
              <a:rPr lang="en-US" altLang="en-US" dirty="0" smtClean="0"/>
              <a:t>o</a:t>
            </a:r>
            <a:r>
              <a:rPr lang="en-US" altLang="en-US" sz="100" dirty="0" smtClean="0"/>
              <a:t> </a:t>
            </a:r>
            <a:r>
              <a:rPr lang="en-US" altLang="en-US" dirty="0" smtClean="0"/>
              <a:t>D</a:t>
            </a:r>
            <a:endParaRPr lang="en-US" altLang="en-US" dirty="0"/>
          </a:p>
          <a:p>
            <a:pPr eaLnBrk="1" hangingPunct="1"/>
            <a:r>
              <a:rPr lang="en-US" altLang="en-US" dirty="0"/>
              <a:t>Still the most widely used business applications </a:t>
            </a:r>
            <a:r>
              <a:rPr lang="en-US" altLang="en-US" dirty="0" smtClean="0"/>
              <a:t>language</a:t>
            </a:r>
            <a:endParaRPr lang="en-US" altLang="en-US" dirty="0"/>
          </a:p>
        </p:txBody>
      </p:sp>
    </p:spTree>
    <p:extLst>
      <p:ext uri="{BB962C8B-B14F-4D97-AF65-F5344CB8AC3E}">
        <p14:creationId xmlns:p14="http://schemas.microsoft.com/office/powerpoint/2010/main" val="1106275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(3 of 3)</a:t>
            </a:r>
          </a:p>
        </p:txBody>
      </p:sp>
      <p:sp>
        <p:nvSpPr>
          <p:cNvPr id="7173" name="Content Placeholder 2"/>
          <p:cNvSpPr>
            <a:spLocks noGrp="1" noChangeArrowheads="1"/>
          </p:cNvSpPr>
          <p:nvPr>
            <p:ph type="body" idx="1"/>
          </p:nvPr>
        </p:nvSpPr>
        <p:spPr/>
        <p:txBody>
          <a:bodyPr/>
          <a:lstStyle/>
          <a:p>
            <a:pPr marL="0" indent="0" eaLnBrk="1" hangingPunct="1">
              <a:lnSpc>
                <a:spcPct val="90000"/>
              </a:lnSpc>
              <a:buNone/>
            </a:pPr>
            <a:r>
              <a:rPr lang="en-US" altLang="en-US" b="1" dirty="0" smtClean="0">
                <a:solidFill>
                  <a:schemeClr val="tx2"/>
                </a:solidFill>
              </a:rPr>
              <a:t>2.15 </a:t>
            </a:r>
            <a:r>
              <a:rPr lang="en-US" altLang="en-US" dirty="0" smtClean="0"/>
              <a:t>Object-Oriented </a:t>
            </a:r>
            <a:r>
              <a:rPr lang="en-US" altLang="en-US" dirty="0"/>
              <a:t>Programming: Smalltalk</a:t>
            </a:r>
          </a:p>
          <a:p>
            <a:pPr marL="0" indent="0" eaLnBrk="1" hangingPunct="1">
              <a:lnSpc>
                <a:spcPct val="90000"/>
              </a:lnSpc>
              <a:buNone/>
            </a:pPr>
            <a:r>
              <a:rPr lang="en-US" altLang="en-US" b="1" dirty="0" smtClean="0">
                <a:solidFill>
                  <a:schemeClr val="tx2"/>
                </a:solidFill>
              </a:rPr>
              <a:t>2.16 </a:t>
            </a:r>
            <a:r>
              <a:rPr lang="en-US" altLang="en-US" dirty="0" smtClean="0"/>
              <a:t>Combining </a:t>
            </a:r>
            <a:r>
              <a:rPr lang="en-US" altLang="en-US" dirty="0"/>
              <a:t>Imperative ad Object-Oriented Features: C++</a:t>
            </a:r>
          </a:p>
          <a:p>
            <a:pPr marL="0" indent="0" eaLnBrk="1" hangingPunct="1">
              <a:lnSpc>
                <a:spcPct val="90000"/>
              </a:lnSpc>
              <a:buNone/>
            </a:pPr>
            <a:r>
              <a:rPr lang="en-US" altLang="en-US" b="1" dirty="0" smtClean="0">
                <a:solidFill>
                  <a:schemeClr val="tx2"/>
                </a:solidFill>
              </a:rPr>
              <a:t>2.17 </a:t>
            </a:r>
            <a:r>
              <a:rPr lang="en-US" altLang="en-US" dirty="0" smtClean="0"/>
              <a:t>An </a:t>
            </a:r>
            <a:r>
              <a:rPr lang="en-US" altLang="en-US" dirty="0"/>
              <a:t>Imperative-Based Object-Oriented Language: Java</a:t>
            </a:r>
          </a:p>
          <a:p>
            <a:pPr marL="0" indent="0" eaLnBrk="1" hangingPunct="1">
              <a:lnSpc>
                <a:spcPct val="90000"/>
              </a:lnSpc>
              <a:buNone/>
            </a:pPr>
            <a:r>
              <a:rPr lang="en-US" altLang="en-US" b="1" dirty="0" smtClean="0">
                <a:solidFill>
                  <a:schemeClr val="tx2"/>
                </a:solidFill>
              </a:rPr>
              <a:t>2.18 </a:t>
            </a:r>
            <a:r>
              <a:rPr lang="en-US" altLang="en-US" dirty="0" smtClean="0"/>
              <a:t>Scripting </a:t>
            </a:r>
            <a:r>
              <a:rPr lang="en-US" altLang="en-US" dirty="0"/>
              <a:t>Languages</a:t>
            </a:r>
          </a:p>
          <a:p>
            <a:pPr marL="0" indent="0" eaLnBrk="1" hangingPunct="1">
              <a:lnSpc>
                <a:spcPct val="90000"/>
              </a:lnSpc>
              <a:buNone/>
            </a:pPr>
            <a:r>
              <a:rPr lang="en-US" altLang="en-US" b="1" dirty="0" smtClean="0">
                <a:solidFill>
                  <a:schemeClr val="tx2"/>
                </a:solidFill>
              </a:rPr>
              <a:t>2.19 </a:t>
            </a:r>
            <a:r>
              <a:rPr lang="en-US" altLang="en-US" dirty="0" smtClean="0"/>
              <a:t>The </a:t>
            </a:r>
            <a:r>
              <a:rPr lang="en-US" altLang="en-US" dirty="0"/>
              <a:t>Flagship .NET Language: C#</a:t>
            </a:r>
          </a:p>
          <a:p>
            <a:pPr marL="0" indent="0" eaLnBrk="1" hangingPunct="1">
              <a:lnSpc>
                <a:spcPct val="90000"/>
              </a:lnSpc>
              <a:buNone/>
            </a:pPr>
            <a:r>
              <a:rPr lang="en-US" altLang="en-US" b="1" dirty="0" smtClean="0">
                <a:solidFill>
                  <a:schemeClr val="tx2"/>
                </a:solidFill>
              </a:rPr>
              <a:t>2.20 </a:t>
            </a:r>
            <a:r>
              <a:rPr lang="en-US" altLang="en-US" dirty="0" smtClean="0"/>
              <a:t>Markup/Programming </a:t>
            </a:r>
            <a:r>
              <a:rPr lang="en-US" altLang="en-US" dirty="0"/>
              <a:t>Hybrid Languages</a:t>
            </a:r>
          </a:p>
        </p:txBody>
      </p:sp>
    </p:spTree>
    <p:extLst>
      <p:ext uri="{BB962C8B-B14F-4D97-AF65-F5344CB8AC3E}">
        <p14:creationId xmlns:p14="http://schemas.microsoft.com/office/powerpoint/2010/main" val="2454314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Beginning of Timesharing: Basic</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by </a:t>
            </a:r>
            <a:r>
              <a:rPr lang="en-US" altLang="en-US" dirty="0" err="1"/>
              <a:t>Kemeny</a:t>
            </a:r>
            <a:r>
              <a:rPr lang="en-US" altLang="en-US" dirty="0"/>
              <a:t> &amp; Kurtz at Dartmouth</a:t>
            </a:r>
          </a:p>
          <a:p>
            <a:pPr eaLnBrk="1" hangingPunct="1"/>
            <a:r>
              <a:rPr lang="en-US" altLang="en-US" dirty="0"/>
              <a:t>Design Goals:</a:t>
            </a:r>
          </a:p>
          <a:p>
            <a:pPr lvl="1" eaLnBrk="1" hangingPunct="1"/>
            <a:r>
              <a:rPr lang="en-US" altLang="en-US" dirty="0"/>
              <a:t>Easy to learn and use for non-science students</a:t>
            </a:r>
          </a:p>
          <a:p>
            <a:pPr lvl="1" eaLnBrk="1" hangingPunct="1"/>
            <a:r>
              <a:rPr lang="en-US" altLang="en-US" dirty="0"/>
              <a:t>Must be “pleasant and friendly”</a:t>
            </a:r>
          </a:p>
          <a:p>
            <a:pPr lvl="1" eaLnBrk="1" hangingPunct="1"/>
            <a:r>
              <a:rPr lang="en-US" altLang="en-US" dirty="0"/>
              <a:t>Fast turnaround for homework</a:t>
            </a:r>
          </a:p>
          <a:p>
            <a:pPr lvl="1" eaLnBrk="1" hangingPunct="1"/>
            <a:r>
              <a:rPr lang="en-US" altLang="en-US" dirty="0"/>
              <a:t>Free and private access</a:t>
            </a:r>
          </a:p>
          <a:p>
            <a:pPr lvl="1" eaLnBrk="1" hangingPunct="1"/>
            <a:r>
              <a:rPr lang="en-US" altLang="en-US" dirty="0"/>
              <a:t>User time is more important than computer time</a:t>
            </a:r>
          </a:p>
          <a:p>
            <a:pPr eaLnBrk="1" hangingPunct="1"/>
            <a:r>
              <a:rPr lang="en-US" altLang="en-US" dirty="0"/>
              <a:t>Current popular dialect:  Visual </a:t>
            </a:r>
            <a:r>
              <a:rPr lang="en-US" altLang="en-US" dirty="0" smtClean="0"/>
              <a:t>Basic</a:t>
            </a:r>
            <a:endParaRPr lang="en-US" altLang="en-US" dirty="0"/>
          </a:p>
          <a:p>
            <a:pPr eaLnBrk="1" hangingPunct="1"/>
            <a:r>
              <a:rPr lang="en-US" altLang="en-US" dirty="0"/>
              <a:t>First widely used language with time </a:t>
            </a:r>
            <a:r>
              <a:rPr lang="en-US" altLang="en-US" dirty="0" smtClean="0"/>
              <a:t>sharing</a:t>
            </a:r>
            <a:endParaRPr lang="en-US" altLang="en-US" dirty="0"/>
          </a:p>
        </p:txBody>
      </p:sp>
    </p:spTree>
    <p:extLst>
      <p:ext uri="{BB962C8B-B14F-4D97-AF65-F5344CB8AC3E}">
        <p14:creationId xmlns:p14="http://schemas.microsoft.com/office/powerpoint/2010/main" val="3844686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2.8 Everything for Everybody: PL/I</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a:t>
            </a:r>
            <a:r>
              <a:rPr lang="en-US" altLang="en-US" dirty="0" smtClean="0"/>
              <a:t>by I</a:t>
            </a:r>
            <a:r>
              <a:rPr lang="en-US" altLang="en-US" sz="100" dirty="0" smtClean="0"/>
              <a:t> </a:t>
            </a:r>
            <a:r>
              <a:rPr lang="en-US" altLang="en-US" dirty="0" smtClean="0"/>
              <a:t>B</a:t>
            </a:r>
            <a:r>
              <a:rPr lang="en-US" altLang="en-US" sz="100" dirty="0" smtClean="0"/>
              <a:t> </a:t>
            </a:r>
            <a:r>
              <a:rPr lang="en-US" altLang="en-US" dirty="0" smtClean="0"/>
              <a:t>M </a:t>
            </a:r>
            <a:r>
              <a:rPr lang="en-US" altLang="en-US" dirty="0"/>
              <a:t>and SHARE</a:t>
            </a:r>
          </a:p>
          <a:p>
            <a:pPr eaLnBrk="1" hangingPunct="1"/>
            <a:r>
              <a:rPr lang="en-US" altLang="en-US" dirty="0"/>
              <a:t>Computing situation in 1964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M's </a:t>
            </a:r>
            <a:r>
              <a:rPr lang="en-US" altLang="en-US" dirty="0"/>
              <a:t>point of view)</a:t>
            </a:r>
          </a:p>
          <a:p>
            <a:pPr lvl="1" eaLnBrk="1" hangingPunct="1"/>
            <a:r>
              <a:rPr lang="en-US" altLang="en-US" dirty="0"/>
              <a:t>Scientific computing</a:t>
            </a:r>
          </a:p>
          <a:p>
            <a:pPr lvl="2" eaLnBrk="1" hangingPunct="1"/>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1620 and 7090 computers</a:t>
            </a:r>
          </a:p>
          <a:p>
            <a:pPr lvl="2" eaLnBrk="1" hangingPunct="1"/>
            <a:r>
              <a:rPr lang="en-US" altLang="en-US" dirty="0"/>
              <a:t>FORTRAN</a:t>
            </a:r>
          </a:p>
          <a:p>
            <a:pPr lvl="2" eaLnBrk="1" hangingPunct="1"/>
            <a:r>
              <a:rPr lang="en-US" altLang="en-US" dirty="0"/>
              <a:t>SHARE user group</a:t>
            </a:r>
          </a:p>
          <a:p>
            <a:pPr lvl="1" eaLnBrk="1" hangingPunct="1"/>
            <a:r>
              <a:rPr lang="en-US" altLang="en-US" dirty="0"/>
              <a:t>Business computing</a:t>
            </a:r>
          </a:p>
          <a:p>
            <a:pPr lvl="2" eaLnBrk="1" hangingPunct="1"/>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1401, 7080 computers</a:t>
            </a:r>
          </a:p>
          <a:p>
            <a:pPr lvl="2" eaLnBrk="1" hangingPunct="1"/>
            <a:r>
              <a:rPr lang="en-US" altLang="en-US" dirty="0"/>
              <a:t>COBOL</a:t>
            </a:r>
          </a:p>
          <a:p>
            <a:pPr lvl="2" eaLnBrk="1" hangingPunct="1"/>
            <a:r>
              <a:rPr lang="en-US" altLang="en-US" dirty="0"/>
              <a:t>GUIDE user group</a:t>
            </a:r>
          </a:p>
        </p:txBody>
      </p:sp>
    </p:spTree>
    <p:extLst>
      <p:ext uri="{BB962C8B-B14F-4D97-AF65-F5344CB8AC3E}">
        <p14:creationId xmlns:p14="http://schemas.microsoft.com/office/powerpoint/2010/main" val="2427867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PL/I: Background</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lnSpc>
                <a:spcPct val="90000"/>
              </a:lnSpc>
            </a:pPr>
            <a:r>
              <a:rPr lang="en-US" altLang="en-US" dirty="0"/>
              <a:t>By 1963 </a:t>
            </a:r>
          </a:p>
          <a:p>
            <a:pPr lvl="1" eaLnBrk="1" hangingPunct="1">
              <a:lnSpc>
                <a:spcPct val="90000"/>
              </a:lnSpc>
            </a:pPr>
            <a:r>
              <a:rPr lang="en-US" altLang="en-US" dirty="0"/>
              <a:t>Scientific users began to need more elaborate I/O, like COBOL had;  business users began to need floating point and arrays for </a:t>
            </a:r>
            <a:r>
              <a:rPr lang="en-US" altLang="en-US" dirty="0" smtClean="0"/>
              <a:t>M</a:t>
            </a:r>
            <a:r>
              <a:rPr lang="en-US" altLang="en-US" sz="100" dirty="0" smtClean="0"/>
              <a:t> </a:t>
            </a:r>
            <a:r>
              <a:rPr lang="en-US" altLang="en-US" dirty="0" smtClean="0"/>
              <a:t>I</a:t>
            </a:r>
            <a:r>
              <a:rPr lang="en-US" altLang="en-US" sz="100" dirty="0" smtClean="0"/>
              <a:t> </a:t>
            </a:r>
            <a:r>
              <a:rPr lang="en-US" altLang="en-US" dirty="0" smtClean="0"/>
              <a:t>S </a:t>
            </a:r>
            <a:endParaRPr lang="en-US" altLang="en-US" dirty="0"/>
          </a:p>
          <a:p>
            <a:pPr lvl="1" eaLnBrk="1" hangingPunct="1">
              <a:lnSpc>
                <a:spcPct val="90000"/>
              </a:lnSpc>
            </a:pPr>
            <a:r>
              <a:rPr lang="en-US" altLang="en-US" dirty="0"/>
              <a:t>It looked like many shops would begin to need two kinds of computers, languages, and support staff--too costly</a:t>
            </a:r>
          </a:p>
          <a:p>
            <a:pPr eaLnBrk="1" hangingPunct="1">
              <a:lnSpc>
                <a:spcPct val="90000"/>
              </a:lnSpc>
            </a:pPr>
            <a:r>
              <a:rPr lang="en-US" altLang="en-US" dirty="0"/>
              <a:t>The obvious solution</a:t>
            </a:r>
          </a:p>
          <a:p>
            <a:pPr lvl="1" eaLnBrk="1" hangingPunct="1">
              <a:lnSpc>
                <a:spcPct val="90000"/>
              </a:lnSpc>
            </a:pPr>
            <a:r>
              <a:rPr lang="en-US" altLang="en-US" dirty="0"/>
              <a:t>Build a new computer to do both kinds of applications</a:t>
            </a:r>
          </a:p>
          <a:p>
            <a:pPr lvl="1" eaLnBrk="1" hangingPunct="1">
              <a:lnSpc>
                <a:spcPct val="90000"/>
              </a:lnSpc>
            </a:pPr>
            <a:r>
              <a:rPr lang="en-US" altLang="en-US" dirty="0"/>
              <a:t>Design a new language to do both kinds of </a:t>
            </a:r>
            <a:r>
              <a:rPr lang="en-US" altLang="en-US" dirty="0" smtClean="0"/>
              <a:t>applications</a:t>
            </a:r>
            <a:endParaRPr lang="en-US" altLang="en-US" dirty="0"/>
          </a:p>
        </p:txBody>
      </p:sp>
    </p:spTree>
    <p:extLst>
      <p:ext uri="{BB962C8B-B14F-4D97-AF65-F5344CB8AC3E}">
        <p14:creationId xmlns:p14="http://schemas.microsoft.com/office/powerpoint/2010/main" val="3782115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PL/I: Design Process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in five months by the 3 X 3 Committee</a:t>
            </a:r>
          </a:p>
          <a:p>
            <a:pPr lvl="1" eaLnBrk="1" hangingPunct="1"/>
            <a:r>
              <a:rPr lang="en-US" altLang="en-US" dirty="0"/>
              <a:t>Three members from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a:t>
            </a:r>
            <a:r>
              <a:rPr lang="en-US" altLang="en-US" dirty="0"/>
              <a:t>, three members from SHARE</a:t>
            </a:r>
          </a:p>
          <a:p>
            <a:pPr eaLnBrk="1" hangingPunct="1"/>
            <a:r>
              <a:rPr lang="en-US" altLang="en-US" dirty="0"/>
              <a:t>Initial concept</a:t>
            </a:r>
          </a:p>
          <a:p>
            <a:pPr lvl="1" eaLnBrk="1" hangingPunct="1"/>
            <a:r>
              <a:rPr lang="en-US" altLang="en-US" dirty="0"/>
              <a:t>An extension of </a:t>
            </a:r>
            <a:r>
              <a:rPr lang="en-US" altLang="en-US" dirty="0" smtClean="0"/>
              <a:t>Fortran IV</a:t>
            </a:r>
          </a:p>
          <a:p>
            <a:pPr eaLnBrk="1" hangingPunct="1"/>
            <a:r>
              <a:rPr lang="en-US" altLang="en-US" dirty="0" smtClean="0"/>
              <a:t>Initially called N</a:t>
            </a:r>
            <a:r>
              <a:rPr lang="en-US" altLang="en-US" sz="100" dirty="0" smtClean="0"/>
              <a:t> </a:t>
            </a:r>
            <a:r>
              <a:rPr lang="en-US" altLang="en-US" dirty="0" smtClean="0"/>
              <a:t>P</a:t>
            </a:r>
            <a:r>
              <a:rPr lang="en-US" altLang="en-US" sz="100" dirty="0" smtClean="0"/>
              <a:t> </a:t>
            </a:r>
            <a:r>
              <a:rPr lang="en-US" altLang="en-US" dirty="0" smtClean="0"/>
              <a:t>L (New Programming Language)</a:t>
            </a:r>
          </a:p>
          <a:p>
            <a:pPr eaLnBrk="1" hangingPunct="1"/>
            <a:r>
              <a:rPr lang="en-US" altLang="en-US" dirty="0" smtClean="0"/>
              <a:t>Name </a:t>
            </a:r>
            <a:r>
              <a:rPr lang="en-US" altLang="en-US" dirty="0"/>
              <a:t>changed to </a:t>
            </a:r>
            <a:r>
              <a:rPr lang="en-US" altLang="en-US" dirty="0" smtClean="0"/>
              <a:t>P</a:t>
            </a:r>
            <a:r>
              <a:rPr lang="en-US" altLang="en-US" sz="100" dirty="0" smtClean="0"/>
              <a:t> </a:t>
            </a:r>
            <a:r>
              <a:rPr lang="en-US" altLang="en-US" dirty="0" smtClean="0"/>
              <a:t>L/I </a:t>
            </a:r>
            <a:r>
              <a:rPr lang="en-US" altLang="en-US" dirty="0"/>
              <a:t>in 1965</a:t>
            </a:r>
          </a:p>
        </p:txBody>
      </p:sp>
    </p:spTree>
    <p:extLst>
      <p:ext uri="{BB962C8B-B14F-4D97-AF65-F5344CB8AC3E}">
        <p14:creationId xmlns:p14="http://schemas.microsoft.com/office/powerpoint/2010/main" val="1537579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P</a:t>
            </a:r>
            <a:r>
              <a:rPr lang="en-US" altLang="en-US" sz="100" dirty="0" smtClean="0"/>
              <a:t> </a:t>
            </a:r>
            <a:r>
              <a:rPr lang="en-US" altLang="en-US" dirty="0" smtClean="0"/>
              <a:t>L/I</a:t>
            </a:r>
            <a:r>
              <a:rPr lang="en-US" altLang="en-US" dirty="0"/>
              <a:t>: Evaluation</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P</a:t>
            </a:r>
            <a:r>
              <a:rPr lang="en-US" altLang="en-US" sz="100" dirty="0" smtClean="0"/>
              <a:t> </a:t>
            </a:r>
            <a:r>
              <a:rPr lang="en-US" altLang="en-US" dirty="0" smtClean="0"/>
              <a:t>L/I </a:t>
            </a:r>
            <a:r>
              <a:rPr lang="en-US" altLang="en-US" dirty="0"/>
              <a:t>contributions</a:t>
            </a:r>
          </a:p>
          <a:p>
            <a:pPr lvl="1" eaLnBrk="1" hangingPunct="1"/>
            <a:r>
              <a:rPr lang="en-US" altLang="en-US" dirty="0"/>
              <a:t>First unit-level concurrency</a:t>
            </a:r>
          </a:p>
          <a:p>
            <a:pPr lvl="1" eaLnBrk="1" hangingPunct="1"/>
            <a:r>
              <a:rPr lang="en-US" altLang="en-US" dirty="0"/>
              <a:t>First exception handling</a:t>
            </a:r>
          </a:p>
          <a:p>
            <a:pPr lvl="1" eaLnBrk="1" hangingPunct="1"/>
            <a:r>
              <a:rPr lang="en-US" altLang="en-US" dirty="0"/>
              <a:t>Switch-selectable recursion</a:t>
            </a:r>
          </a:p>
          <a:p>
            <a:pPr lvl="1" eaLnBrk="1" hangingPunct="1"/>
            <a:r>
              <a:rPr lang="en-US" altLang="en-US" dirty="0"/>
              <a:t>First pointer data type</a:t>
            </a:r>
          </a:p>
          <a:p>
            <a:pPr lvl="1" eaLnBrk="1" hangingPunct="1"/>
            <a:r>
              <a:rPr lang="en-US" altLang="en-US" dirty="0"/>
              <a:t>First array cross sections</a:t>
            </a:r>
          </a:p>
          <a:p>
            <a:pPr eaLnBrk="1" hangingPunct="1"/>
            <a:r>
              <a:rPr lang="en-US" altLang="en-US" dirty="0"/>
              <a:t>Concerns</a:t>
            </a:r>
          </a:p>
          <a:p>
            <a:pPr lvl="1" eaLnBrk="1" hangingPunct="1"/>
            <a:r>
              <a:rPr lang="en-US" altLang="en-US" dirty="0"/>
              <a:t>Many new features were poorly designed</a:t>
            </a:r>
          </a:p>
          <a:p>
            <a:pPr lvl="1" eaLnBrk="1" hangingPunct="1"/>
            <a:r>
              <a:rPr lang="en-US" altLang="en-US" dirty="0"/>
              <a:t>Too large and too </a:t>
            </a:r>
            <a:r>
              <a:rPr lang="en-US" altLang="en-US" dirty="0" smtClean="0"/>
              <a:t>complex</a:t>
            </a:r>
            <a:endParaRPr lang="en-US" altLang="en-US" dirty="0"/>
          </a:p>
        </p:txBody>
      </p:sp>
    </p:spTree>
    <p:extLst>
      <p:ext uri="{BB962C8B-B14F-4D97-AF65-F5344CB8AC3E}">
        <p14:creationId xmlns:p14="http://schemas.microsoft.com/office/powerpoint/2010/main" val="2374714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Two Early Dynamic Languages: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L </a:t>
            </a:r>
            <a:r>
              <a:rPr lang="en-US" altLang="en-US" dirty="0"/>
              <a:t>and SNOBOL</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Characterized by dynamic typing and dynamic storage allocation</a:t>
            </a:r>
          </a:p>
          <a:p>
            <a:pPr eaLnBrk="1" hangingPunct="1"/>
            <a:r>
              <a:rPr lang="en-US" altLang="en-US" dirty="0"/>
              <a:t>Variables are </a:t>
            </a:r>
            <a:r>
              <a:rPr lang="en-US" altLang="en-US" dirty="0" err="1"/>
              <a:t>untyped</a:t>
            </a:r>
            <a:endParaRPr lang="en-US" altLang="en-US" dirty="0"/>
          </a:p>
          <a:p>
            <a:pPr lvl="1" eaLnBrk="1" hangingPunct="1"/>
            <a:r>
              <a:rPr lang="en-US" altLang="en-US" dirty="0"/>
              <a:t>A variable acquires a type when it is assigned a value</a:t>
            </a:r>
          </a:p>
          <a:p>
            <a:pPr eaLnBrk="1" hangingPunct="1"/>
            <a:r>
              <a:rPr lang="en-US" altLang="en-US" dirty="0"/>
              <a:t>Storage is allocated to a variable when it is assigned a value</a:t>
            </a:r>
          </a:p>
        </p:txBody>
      </p:sp>
    </p:spTree>
    <p:extLst>
      <p:ext uri="{BB962C8B-B14F-4D97-AF65-F5344CB8AC3E}">
        <p14:creationId xmlns:p14="http://schemas.microsoft.com/office/powerpoint/2010/main" val="33555422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L</a:t>
            </a:r>
            <a:r>
              <a:rPr lang="en-US" altLang="en-US" dirty="0"/>
              <a:t>: A Programming Language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as a hardware description language at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by Ken Iverson around 1960</a:t>
            </a:r>
          </a:p>
          <a:p>
            <a:pPr lvl="1" eaLnBrk="1" hangingPunct="1"/>
            <a:r>
              <a:rPr lang="en-US" altLang="en-US" dirty="0"/>
              <a:t>Highly expressive (many operators, for both  scalars and arrays of various dimensions)</a:t>
            </a:r>
          </a:p>
          <a:p>
            <a:pPr lvl="1" eaLnBrk="1" hangingPunct="1"/>
            <a:r>
              <a:rPr lang="en-US" altLang="en-US" dirty="0"/>
              <a:t>Programs are very difficult to read</a:t>
            </a:r>
          </a:p>
          <a:p>
            <a:pPr eaLnBrk="1" hangingPunct="1"/>
            <a:r>
              <a:rPr lang="en-US" altLang="en-US" dirty="0"/>
              <a:t>Still in use; minimal </a:t>
            </a:r>
            <a:r>
              <a:rPr lang="en-US" altLang="en-US" dirty="0" smtClean="0"/>
              <a:t>changes</a:t>
            </a:r>
            <a:endParaRPr lang="en-US" altLang="en-US" dirty="0"/>
          </a:p>
        </p:txBody>
      </p:sp>
    </p:spTree>
    <p:extLst>
      <p:ext uri="{BB962C8B-B14F-4D97-AF65-F5344CB8AC3E}">
        <p14:creationId xmlns:p14="http://schemas.microsoft.com/office/powerpoint/2010/main" val="3506441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SNOBOL</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as a string manipulation language at Bell Labs by Farber, Griswold, and </a:t>
            </a:r>
            <a:r>
              <a:rPr lang="en-US" altLang="en-US" dirty="0" err="1"/>
              <a:t>Polensky</a:t>
            </a:r>
            <a:r>
              <a:rPr lang="en-US" altLang="en-US" dirty="0"/>
              <a:t> in 1964</a:t>
            </a:r>
          </a:p>
          <a:p>
            <a:pPr eaLnBrk="1" hangingPunct="1"/>
            <a:r>
              <a:rPr lang="en-US" altLang="en-US" dirty="0"/>
              <a:t>Powerful operators for string pattern matching</a:t>
            </a:r>
          </a:p>
          <a:p>
            <a:pPr eaLnBrk="1" hangingPunct="1"/>
            <a:r>
              <a:rPr lang="en-US" altLang="en-US" dirty="0"/>
              <a:t>Slower than alternative languages (and thus no longer used for writing editors)</a:t>
            </a:r>
          </a:p>
          <a:p>
            <a:pPr eaLnBrk="1" hangingPunct="1"/>
            <a:r>
              <a:rPr lang="en-US" altLang="en-US" dirty="0"/>
              <a:t>Still used for certain text processing tasks</a:t>
            </a:r>
          </a:p>
        </p:txBody>
      </p:sp>
    </p:spTree>
    <p:extLst>
      <p:ext uri="{BB962C8B-B14F-4D97-AF65-F5344CB8AC3E}">
        <p14:creationId xmlns:p14="http://schemas.microsoft.com/office/powerpoint/2010/main" val="3851906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Beginning of Data Abstraction: SIMULA 67</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primarily for system simulation in Norway by </a:t>
            </a:r>
            <a:r>
              <a:rPr lang="en-US" altLang="en-US" dirty="0" err="1"/>
              <a:t>Nygaard</a:t>
            </a:r>
            <a:r>
              <a:rPr lang="en-US" altLang="en-US" dirty="0"/>
              <a:t> and Dahl</a:t>
            </a:r>
          </a:p>
          <a:p>
            <a:pPr eaLnBrk="1" hangingPunct="1"/>
            <a:r>
              <a:rPr lang="en-US" altLang="en-US" dirty="0"/>
              <a:t>Based on ALGOL 60 and SIMULA I</a:t>
            </a:r>
          </a:p>
          <a:p>
            <a:pPr eaLnBrk="1" hangingPunct="1"/>
            <a:r>
              <a:rPr lang="en-US" altLang="en-US" dirty="0"/>
              <a:t>Primary Contributions</a:t>
            </a:r>
          </a:p>
          <a:p>
            <a:pPr lvl="1" eaLnBrk="1" hangingPunct="1"/>
            <a:r>
              <a:rPr lang="en-US" altLang="en-US" dirty="0" err="1"/>
              <a:t>Coroutines</a:t>
            </a:r>
            <a:r>
              <a:rPr lang="en-US" altLang="en-US" dirty="0"/>
              <a:t> - a kind of subprogram</a:t>
            </a:r>
          </a:p>
          <a:p>
            <a:pPr lvl="1" eaLnBrk="1" hangingPunct="1"/>
            <a:r>
              <a:rPr lang="en-US" altLang="en-US" dirty="0"/>
              <a:t>Classes, objects, and </a:t>
            </a:r>
            <a:r>
              <a:rPr lang="en-US" altLang="en-US" dirty="0" smtClean="0"/>
              <a:t>inheritance</a:t>
            </a:r>
          </a:p>
        </p:txBody>
      </p:sp>
    </p:spTree>
    <p:extLst>
      <p:ext uri="{BB962C8B-B14F-4D97-AF65-F5344CB8AC3E}">
        <p14:creationId xmlns:p14="http://schemas.microsoft.com/office/powerpoint/2010/main" val="27401722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Orthogonal Design: ALGOL 68</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From the continued development of ALGOL 60 but not a superset of that language</a:t>
            </a:r>
          </a:p>
          <a:p>
            <a:pPr eaLnBrk="1" hangingPunct="1"/>
            <a:r>
              <a:rPr lang="en-US" altLang="en-US" dirty="0"/>
              <a:t>Source of several new ideas (even though the language itself never achieved widespread use)</a:t>
            </a:r>
          </a:p>
          <a:p>
            <a:pPr eaLnBrk="1" hangingPunct="1"/>
            <a:r>
              <a:rPr lang="en-US" altLang="en-US" dirty="0"/>
              <a:t>Design is based on the concept of orthogonality</a:t>
            </a:r>
          </a:p>
          <a:p>
            <a:pPr lvl="1" eaLnBrk="1" hangingPunct="1"/>
            <a:r>
              <a:rPr lang="en-US" altLang="en-US" dirty="0"/>
              <a:t>A few basic concepts, plus a few combining </a:t>
            </a:r>
            <a:r>
              <a:rPr lang="en-US" altLang="en-US" dirty="0" smtClean="0"/>
              <a:t>mechanisms</a:t>
            </a:r>
            <a:endParaRPr lang="en-US" altLang="en-US" dirty="0"/>
          </a:p>
        </p:txBody>
      </p:sp>
    </p:spTree>
    <p:extLst>
      <p:ext uri="{BB962C8B-B14F-4D97-AF65-F5344CB8AC3E}">
        <p14:creationId xmlns:p14="http://schemas.microsoft.com/office/powerpoint/2010/main" val="3168751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Genealogy of Common Languages</a:t>
            </a:r>
            <a:endParaRPr lang="en-US" sz="2000" b="0" dirty="0"/>
          </a:p>
        </p:txBody>
      </p:sp>
      <p:pic>
        <p:nvPicPr>
          <p:cNvPr id="5" name="Picture 2" descr="A chart shows the genealogy of common high-level languages, including which languages are the progeny of which, and what year they were released. Some languages have more than one parent, and some languages have no progeny or parent. Years are approximated. The chart is summarized by the following list. Language, Fortran 1, 1957. Progeny, Fortran 2 and ALGOL 58, 1958. Language, FLOW MATIC, 1957. Progeny, COBOL, 1960. Language, ALGOL 58, 1958. Progeny, ALGOL 60, 1960. Language, LISP, 1959. Progeny, Scheme, 1974, and M L, 1978. Language, COBOL, 1960. Progeny, P L I, 1964. Language, ALGOL 60, 1960. Progeny, ALGOL W, 1966, ALGOL 68, 1968, SIMULA I, 1963, P L I, 1964, and BASIC, 1964. Language, A P L, 1960. Progeny, none. Language, C P L, 1962. Progeny, B C P L, 1968. Language, Fortran 4, 1962. Progeny, Fortran 77, 1978, and BASIC and P L I, 1964. Language, SIMULA I, 1963. Progeny, BASIC and P L I, 1964, and SIMULA 67, 1967. Language, SNOBOL, 1963. Progeny, A w k, 1978, and ICON, 1982. Language, BASIC, 1964. Progeny, Quick BASIC, 1988. Language, ALGOL W, 1966. Progeny, Pascal, 1971. Language, SIMULA 67, 1967. Progeny, Eiffel, 1990, C + +, 1985, and Small talk 80, 1980. Language, B C P L, 1968. Progeny, B C P L B, 1969. Language, B C P L B, 1969. Progeny, B C P L C, 1970. Language, B C P L C, 1970. Progeny, A w k, 1978, C + +, 1985, and A N S I C C 89, 1989. Language, Pascal, 1971. Progeny, MODULA 2, 1977, Ada 83, 1983, And M L, 1978. Language, Prolog, 1973. Progeny, none. Language, Scheme, 1974. Progeny, COMMON LISP, 1984. Language, MODULA 2, 1977. Progeny, MODULA 3, 1987, and Oberon, 1988. Language, A w k, 1978. Progeny, Perl, 1986. Language, Fortran 77, 1978. Progeny, Fortran 90, 1990. Language, M L, 1978. Progeny, Miranda, 1983. Language, Ada 83, 1982. Progeny, Eiffel, 1990. Language, Miranda, 1983. Progeny, Haskell, 1988. Language, C + +, 1985. Progeny, A N S I C C 89, 1989, and Java, 1994. Language, Perl, 1986. Progeny, P H P, 1994, Javascript, 1996, and Ruby, 1995. Language, MODULA 3, 1987. Progeny, Python, 1991. Language, Quick BASIC, 1988. Progeny, Visual BASIC, 1990. Language, A N S I C C 89, 1989. Progeny, Python, 1991, and C 99, 1999. Language, Fortran 90, 1990. Progeny, none. Language, Visual BASIC, 1990. Progeny, Visual BASIC dot NET, 2001. Language, Python, 1991. Progeny, Python 2.0, 2000. Language, Java, 1994. Progeny, C hash, 1999. And Java 5.0, 2003. Language, Lua, 1994. progeny, none. Language, Fortran 95, 1995. Progeny, Fortran 2003, 2003. Language, Ruby, 1995. Progeny, Ruby 1.8, 2004. Language, C hash, 1999. Progeny, C hash 2.0, 2006. Language, Python 2.0, 2000. Progeny, Python 3.0, 2007. Language, Fortran 2003, 2003. Progeny, Fortran 2008, 2008. Language, Java 5.0, 2003. Progeny, Java 6.0, 2006. Language, Ruby 1.8, 2004. Progeny, Ruby 1.9, 2009. Language, C hash 2.0, 2006. Progeny, C hash 3.0, 2007. Language, Java 6.0, 2006. Progeny, Java 7.0, 2009. Language, C hash 3.0, 2007. Progeny, C hash 4.0, 2009. Language, Fortran 2008, 2008. Progeny, none. Language, Java 7.0, 2009. Progeny, Java 8.0, 2014. Language, C hash 4.0, 2009. Progeny, C hash 5.0, 20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8070" y="1496564"/>
            <a:ext cx="3367861" cy="428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254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ALGOL 68 Evaluation</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Contributions</a:t>
            </a:r>
          </a:p>
          <a:p>
            <a:pPr lvl="1" eaLnBrk="1" hangingPunct="1"/>
            <a:r>
              <a:rPr lang="en-US" altLang="en-US" dirty="0"/>
              <a:t>User-defined data structures</a:t>
            </a:r>
          </a:p>
          <a:p>
            <a:pPr lvl="1" eaLnBrk="1" hangingPunct="1"/>
            <a:r>
              <a:rPr lang="en-US" altLang="en-US" dirty="0"/>
              <a:t>Reference types</a:t>
            </a:r>
          </a:p>
          <a:p>
            <a:pPr lvl="1" eaLnBrk="1" hangingPunct="1"/>
            <a:r>
              <a:rPr lang="en-US" altLang="en-US" dirty="0"/>
              <a:t>Dynamic arrays (called flex arrays</a:t>
            </a:r>
            <a:r>
              <a:rPr lang="en-US" altLang="en-US" dirty="0" smtClean="0"/>
              <a:t>)</a:t>
            </a:r>
            <a:endParaRPr lang="en-US" altLang="en-US" dirty="0"/>
          </a:p>
          <a:p>
            <a:pPr eaLnBrk="1" hangingPunct="1"/>
            <a:r>
              <a:rPr lang="en-US" altLang="en-US" dirty="0"/>
              <a:t>Comments</a:t>
            </a:r>
          </a:p>
          <a:p>
            <a:pPr lvl="1" eaLnBrk="1" hangingPunct="1"/>
            <a:r>
              <a:rPr lang="en-US" altLang="en-US" dirty="0"/>
              <a:t>Less usage than ALGOL 60</a:t>
            </a:r>
          </a:p>
          <a:p>
            <a:pPr lvl="1" eaLnBrk="1" hangingPunct="1"/>
            <a:r>
              <a:rPr lang="en-US" altLang="en-US" dirty="0"/>
              <a:t>Had strong influence on subsequent languages, especially Pascal, C, and Ada</a:t>
            </a:r>
          </a:p>
        </p:txBody>
      </p:sp>
    </p:spTree>
    <p:extLst>
      <p:ext uri="{BB962C8B-B14F-4D97-AF65-F5344CB8AC3E}">
        <p14:creationId xmlns:p14="http://schemas.microsoft.com/office/powerpoint/2010/main" val="24015471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Pascal - 1971</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Developed by Wirth (a former member of the ALGOL 68 committee)</a:t>
            </a:r>
          </a:p>
          <a:p>
            <a:pPr eaLnBrk="1" hangingPunct="1"/>
            <a:r>
              <a:rPr lang="en-US" altLang="en-US" dirty="0"/>
              <a:t>Designed for teaching structured programming</a:t>
            </a:r>
          </a:p>
          <a:p>
            <a:pPr eaLnBrk="1" hangingPunct="1"/>
            <a:r>
              <a:rPr lang="en-US" altLang="en-US" dirty="0"/>
              <a:t>Small, simple, nothing really new</a:t>
            </a:r>
          </a:p>
          <a:p>
            <a:pPr eaLnBrk="1" hangingPunct="1"/>
            <a:r>
              <a:rPr lang="en-US" altLang="en-US" dirty="0"/>
              <a:t>Largest impact was on teaching programming</a:t>
            </a:r>
          </a:p>
          <a:p>
            <a:pPr lvl="1" eaLnBrk="1" hangingPunct="1"/>
            <a:r>
              <a:rPr lang="en-US" altLang="en-US" dirty="0"/>
              <a:t>From mid-1970s until the late 1990s, it was the  most widely used language for teaching </a:t>
            </a:r>
            <a:r>
              <a:rPr lang="en-US" altLang="en-US" dirty="0" smtClean="0"/>
              <a:t>programming</a:t>
            </a:r>
            <a:endParaRPr lang="en-US" altLang="en-US" dirty="0"/>
          </a:p>
        </p:txBody>
      </p:sp>
    </p:spTree>
    <p:extLst>
      <p:ext uri="{BB962C8B-B14F-4D97-AF65-F5344CB8AC3E}">
        <p14:creationId xmlns:p14="http://schemas.microsoft.com/office/powerpoint/2010/main" val="24411681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C </a:t>
            </a:r>
            <a:r>
              <a:rPr lang="en-US" altLang="en-US" dirty="0"/>
              <a:t>- </a:t>
            </a:r>
            <a:r>
              <a:rPr lang="en-US" altLang="en-US" dirty="0" smtClean="0"/>
              <a:t>1972</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for systems programming (at Bell Labs by Dennis Richie)</a:t>
            </a:r>
          </a:p>
          <a:p>
            <a:pPr eaLnBrk="1" hangingPunct="1"/>
            <a:r>
              <a:rPr lang="en-US" altLang="en-US" dirty="0"/>
              <a:t>Evolved primarily from </a:t>
            </a:r>
            <a:r>
              <a:rPr lang="en-US" altLang="en-US" dirty="0" smtClean="0"/>
              <a:t>B</a:t>
            </a:r>
            <a:r>
              <a:rPr lang="en-US" altLang="en-US" sz="100" dirty="0" smtClean="0"/>
              <a:t> </a:t>
            </a:r>
            <a:r>
              <a:rPr lang="en-US" altLang="en-US" dirty="0" smtClean="0"/>
              <a:t>C</a:t>
            </a:r>
            <a:r>
              <a:rPr lang="en-US" altLang="en-US" sz="100" dirty="0" smtClean="0"/>
              <a:t> </a:t>
            </a:r>
            <a:r>
              <a:rPr lang="en-US" altLang="en-US" dirty="0" smtClean="0"/>
              <a:t>L</a:t>
            </a:r>
            <a:r>
              <a:rPr lang="en-US" altLang="en-US" sz="100" dirty="0" smtClean="0"/>
              <a:t> </a:t>
            </a:r>
            <a:r>
              <a:rPr lang="en-US" altLang="en-US" dirty="0" smtClean="0"/>
              <a:t>P </a:t>
            </a:r>
            <a:r>
              <a:rPr lang="en-US" altLang="en-US" dirty="0"/>
              <a:t>and B, but also ALGOL 68</a:t>
            </a:r>
          </a:p>
          <a:p>
            <a:pPr eaLnBrk="1" hangingPunct="1"/>
            <a:r>
              <a:rPr lang="en-US" altLang="en-US" dirty="0"/>
              <a:t>Powerful set of operators, but poor type checking</a:t>
            </a:r>
          </a:p>
          <a:p>
            <a:pPr eaLnBrk="1" hangingPunct="1"/>
            <a:r>
              <a:rPr lang="en-US" altLang="en-US" dirty="0"/>
              <a:t>Initially spread through UNIX</a:t>
            </a:r>
          </a:p>
          <a:p>
            <a:pPr eaLnBrk="1" hangingPunct="1"/>
            <a:r>
              <a:rPr lang="en-US" altLang="en-US" dirty="0"/>
              <a:t>Though designed as a systems language, it has been used in many application areas</a:t>
            </a:r>
          </a:p>
        </p:txBody>
      </p:sp>
    </p:spTree>
    <p:extLst>
      <p:ext uri="{BB962C8B-B14F-4D97-AF65-F5344CB8AC3E}">
        <p14:creationId xmlns:p14="http://schemas.microsoft.com/office/powerpoint/2010/main" val="2635271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Programming Based on Logic: Prolog</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sz="2200" dirty="0"/>
              <a:t>Developed, by </a:t>
            </a:r>
            <a:r>
              <a:rPr lang="en-US" altLang="en-US" sz="2200" dirty="0" err="1"/>
              <a:t>Comerauer</a:t>
            </a:r>
            <a:r>
              <a:rPr lang="en-US" altLang="en-US" sz="2200" dirty="0"/>
              <a:t> and </a:t>
            </a:r>
            <a:r>
              <a:rPr lang="en-US" altLang="en-US" sz="2200" dirty="0" err="1"/>
              <a:t>Roussel</a:t>
            </a:r>
            <a:r>
              <a:rPr lang="en-US" altLang="en-US" sz="2200" dirty="0"/>
              <a:t> (University of Aix-Marseille), with help from Kowalski ( University of Edinburgh)</a:t>
            </a:r>
          </a:p>
          <a:p>
            <a:pPr eaLnBrk="1" hangingPunct="1"/>
            <a:r>
              <a:rPr lang="en-US" altLang="en-US" sz="2200" dirty="0"/>
              <a:t>Based on formal logic</a:t>
            </a:r>
          </a:p>
          <a:p>
            <a:pPr eaLnBrk="1" hangingPunct="1"/>
            <a:r>
              <a:rPr lang="en-US" altLang="en-US" sz="2200" dirty="0"/>
              <a:t>Non-procedural</a:t>
            </a:r>
          </a:p>
          <a:p>
            <a:pPr eaLnBrk="1" hangingPunct="1"/>
            <a:r>
              <a:rPr lang="en-US" altLang="en-US" sz="2200" dirty="0"/>
              <a:t>Can be summarized as being an intelligent database system that uses an inferencing  process to infer the truth of given queries</a:t>
            </a:r>
          </a:p>
          <a:p>
            <a:pPr eaLnBrk="1" hangingPunct="1"/>
            <a:r>
              <a:rPr lang="en-US" altLang="en-US" sz="2200" dirty="0"/>
              <a:t>Comparatively inefficient</a:t>
            </a:r>
          </a:p>
          <a:p>
            <a:pPr eaLnBrk="1" hangingPunct="1"/>
            <a:r>
              <a:rPr lang="en-US" altLang="en-US" sz="2200" dirty="0"/>
              <a:t>Few application areas</a:t>
            </a:r>
          </a:p>
        </p:txBody>
      </p:sp>
    </p:spTree>
    <p:extLst>
      <p:ext uri="{BB962C8B-B14F-4D97-AF65-F5344CB8AC3E}">
        <p14:creationId xmlns:p14="http://schemas.microsoft.com/office/powerpoint/2010/main" val="107057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History’s Largest Design Effort: Ada</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Huge design effort, involving hundreds of people, much money, and about eight years</a:t>
            </a:r>
          </a:p>
          <a:p>
            <a:pPr eaLnBrk="1" hangingPunct="1"/>
            <a:r>
              <a:rPr lang="en-US" altLang="en-US" dirty="0"/>
              <a:t>Sequence of requirements (1975-1978)</a:t>
            </a:r>
          </a:p>
          <a:p>
            <a:pPr lvl="1" eaLnBrk="1" hangingPunct="1"/>
            <a:r>
              <a:rPr lang="en-US" altLang="en-US" dirty="0"/>
              <a:t>(Strawman, Woodman, Tinman, Ironman, </a:t>
            </a:r>
            <a:r>
              <a:rPr lang="en-US" altLang="en-US" dirty="0" err="1"/>
              <a:t>Steelman</a:t>
            </a:r>
            <a:r>
              <a:rPr lang="en-US" altLang="en-US" dirty="0"/>
              <a:t>)</a:t>
            </a:r>
          </a:p>
          <a:p>
            <a:pPr eaLnBrk="1" hangingPunct="1"/>
            <a:r>
              <a:rPr lang="en-US" altLang="en-US" dirty="0"/>
              <a:t>Named Ada after Augusta Ada Byron, the first programmer</a:t>
            </a:r>
          </a:p>
        </p:txBody>
      </p:sp>
    </p:spTree>
    <p:extLst>
      <p:ext uri="{BB962C8B-B14F-4D97-AF65-F5344CB8AC3E}">
        <p14:creationId xmlns:p14="http://schemas.microsoft.com/office/powerpoint/2010/main" val="27245059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Ada Evaluation</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t>Contributions</a:t>
            </a:r>
          </a:p>
          <a:p>
            <a:pPr lvl="1" eaLnBrk="1" hangingPunct="1"/>
            <a:r>
              <a:rPr lang="en-US" altLang="en-US" sz="2000" dirty="0"/>
              <a:t>Packages - support for data abstraction</a:t>
            </a:r>
          </a:p>
          <a:p>
            <a:pPr lvl="1" eaLnBrk="1" hangingPunct="1"/>
            <a:r>
              <a:rPr lang="en-US" altLang="en-US" sz="2000" dirty="0"/>
              <a:t>Exception handling - elaborate </a:t>
            </a:r>
          </a:p>
          <a:p>
            <a:pPr lvl="1" eaLnBrk="1" hangingPunct="1"/>
            <a:r>
              <a:rPr lang="en-US" altLang="en-US" sz="2000" dirty="0"/>
              <a:t>Generic program units</a:t>
            </a:r>
          </a:p>
          <a:p>
            <a:pPr lvl="1" eaLnBrk="1" hangingPunct="1"/>
            <a:r>
              <a:rPr lang="en-US" altLang="en-US" sz="2000" dirty="0"/>
              <a:t>Concurrency - through the tasking model</a:t>
            </a:r>
          </a:p>
          <a:p>
            <a:pPr eaLnBrk="1" hangingPunct="1"/>
            <a:r>
              <a:rPr lang="en-US" altLang="en-US" sz="2000" dirty="0"/>
              <a:t>Comments</a:t>
            </a:r>
          </a:p>
          <a:p>
            <a:pPr lvl="1" eaLnBrk="1" hangingPunct="1"/>
            <a:r>
              <a:rPr lang="en-US" altLang="en-US" sz="2000" dirty="0"/>
              <a:t>Competitive design</a:t>
            </a:r>
          </a:p>
          <a:p>
            <a:pPr lvl="1" eaLnBrk="1" hangingPunct="1"/>
            <a:r>
              <a:rPr lang="en-US" altLang="en-US" sz="2000" dirty="0"/>
              <a:t>Included all that was then known about software engineering and language design</a:t>
            </a:r>
          </a:p>
          <a:p>
            <a:pPr lvl="1" eaLnBrk="1" hangingPunct="1"/>
            <a:r>
              <a:rPr lang="en-US" altLang="en-US" sz="2000" dirty="0"/>
              <a:t>First compilers were very difficult; the first really usable compiler came nearly five years after the language design was completed</a:t>
            </a:r>
          </a:p>
        </p:txBody>
      </p:sp>
    </p:spTree>
    <p:extLst>
      <p:ext uri="{BB962C8B-B14F-4D97-AF65-F5344CB8AC3E}">
        <p14:creationId xmlns:p14="http://schemas.microsoft.com/office/powerpoint/2010/main" val="2280160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Ada 95</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Ada 95 (began in 1988)</a:t>
            </a:r>
          </a:p>
          <a:p>
            <a:pPr lvl="1" eaLnBrk="1" hangingPunct="1"/>
            <a:r>
              <a:rPr lang="en-US" altLang="en-US" dirty="0"/>
              <a:t>Support for OOP through type derivation</a:t>
            </a:r>
          </a:p>
          <a:p>
            <a:pPr lvl="1" eaLnBrk="1" hangingPunct="1"/>
            <a:r>
              <a:rPr lang="en-US" altLang="en-US" dirty="0"/>
              <a:t>Better control mechanisms for shared data</a:t>
            </a:r>
          </a:p>
          <a:p>
            <a:pPr lvl="1" eaLnBrk="1" hangingPunct="1"/>
            <a:r>
              <a:rPr lang="en-US" altLang="en-US" dirty="0"/>
              <a:t>New concurrency features</a:t>
            </a:r>
          </a:p>
          <a:p>
            <a:pPr lvl="1" eaLnBrk="1" hangingPunct="1"/>
            <a:r>
              <a:rPr lang="en-US" altLang="en-US" dirty="0"/>
              <a:t>More flexible libraries</a:t>
            </a:r>
          </a:p>
          <a:p>
            <a:pPr eaLnBrk="1" hangingPunct="1"/>
            <a:r>
              <a:rPr lang="en-US" altLang="en-US" dirty="0"/>
              <a:t>Ada 2005</a:t>
            </a:r>
          </a:p>
          <a:p>
            <a:pPr lvl="1" eaLnBrk="1" hangingPunct="1"/>
            <a:r>
              <a:rPr lang="en-US" altLang="en-US" dirty="0"/>
              <a:t>Interfaces and synchronizing interfaces</a:t>
            </a:r>
          </a:p>
          <a:p>
            <a:pPr eaLnBrk="1" hangingPunct="1"/>
            <a:r>
              <a:rPr lang="en-US" altLang="en-US" dirty="0"/>
              <a:t>Popularity suffered because the DoD no longer requires its use but also because of popularity of C++</a:t>
            </a:r>
          </a:p>
        </p:txBody>
      </p:sp>
    </p:spTree>
    <p:extLst>
      <p:ext uri="{BB962C8B-B14F-4D97-AF65-F5344CB8AC3E}">
        <p14:creationId xmlns:p14="http://schemas.microsoft.com/office/powerpoint/2010/main" val="2947299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Object-Oriented Programming: Smalltalk</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Developed at Xerox PARC, initially by Alan Kay, later by Adele Goldberg</a:t>
            </a:r>
          </a:p>
          <a:p>
            <a:pPr eaLnBrk="1" hangingPunct="1"/>
            <a:r>
              <a:rPr lang="en-US" altLang="en-US" dirty="0"/>
              <a:t>First full implementation of an object-oriented language (data abstraction, inheritance, and dynamic binding)</a:t>
            </a:r>
          </a:p>
          <a:p>
            <a:pPr eaLnBrk="1" hangingPunct="1"/>
            <a:r>
              <a:rPr lang="en-US" altLang="en-US" dirty="0"/>
              <a:t>Pioneered the graphical user interface design</a:t>
            </a:r>
          </a:p>
          <a:p>
            <a:pPr eaLnBrk="1" hangingPunct="1"/>
            <a:r>
              <a:rPr lang="en-US" altLang="en-US" dirty="0"/>
              <a:t>Promoted OOP</a:t>
            </a:r>
          </a:p>
        </p:txBody>
      </p:sp>
    </p:spTree>
    <p:extLst>
      <p:ext uri="{BB962C8B-B14F-4D97-AF65-F5344CB8AC3E}">
        <p14:creationId xmlns:p14="http://schemas.microsoft.com/office/powerpoint/2010/main" val="2520825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Combining Imperative and Object-Oriented Programming: C++</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lnSpc>
                <a:spcPct val="90000"/>
              </a:lnSpc>
            </a:pPr>
            <a:r>
              <a:rPr lang="en-US" altLang="en-US" sz="2200" dirty="0"/>
              <a:t>Developed at Bell Labs by </a:t>
            </a:r>
            <a:r>
              <a:rPr lang="en-US" altLang="en-US" sz="2200" dirty="0" err="1"/>
              <a:t>Stroustrup</a:t>
            </a:r>
            <a:r>
              <a:rPr lang="en-US" altLang="en-US" sz="2200" dirty="0"/>
              <a:t> in 1980</a:t>
            </a:r>
          </a:p>
          <a:p>
            <a:pPr eaLnBrk="1" hangingPunct="1">
              <a:lnSpc>
                <a:spcPct val="90000"/>
              </a:lnSpc>
            </a:pPr>
            <a:r>
              <a:rPr lang="en-US" altLang="en-US" sz="2200" dirty="0"/>
              <a:t>Evolved from C and SIMULA 67 </a:t>
            </a:r>
          </a:p>
          <a:p>
            <a:pPr eaLnBrk="1" hangingPunct="1">
              <a:lnSpc>
                <a:spcPct val="90000"/>
              </a:lnSpc>
            </a:pPr>
            <a:r>
              <a:rPr lang="en-US" altLang="en-US" sz="2200" dirty="0"/>
              <a:t>Facilities for object-oriented programming, taken partially from SIMULA 67</a:t>
            </a:r>
          </a:p>
          <a:p>
            <a:pPr eaLnBrk="1" hangingPunct="1">
              <a:lnSpc>
                <a:spcPct val="90000"/>
              </a:lnSpc>
            </a:pPr>
            <a:r>
              <a:rPr lang="en-US" altLang="en-US" sz="2200" dirty="0"/>
              <a:t>A large and complex language, in part because it supports both procedural and </a:t>
            </a:r>
            <a:r>
              <a:rPr lang="en-US" altLang="en-US" sz="2200" dirty="0" smtClean="0"/>
              <a:t>O</a:t>
            </a:r>
            <a:r>
              <a:rPr lang="en-US" altLang="en-US" sz="100" dirty="0" smtClean="0"/>
              <a:t> </a:t>
            </a:r>
            <a:r>
              <a:rPr lang="en-US" altLang="en-US" sz="2200" dirty="0" err="1" smtClean="0"/>
              <a:t>O</a:t>
            </a:r>
            <a:r>
              <a:rPr lang="en-US" altLang="en-US" sz="2200" dirty="0" smtClean="0"/>
              <a:t> </a:t>
            </a:r>
            <a:r>
              <a:rPr lang="en-US" altLang="en-US" sz="2200" dirty="0"/>
              <a:t>programming</a:t>
            </a:r>
          </a:p>
          <a:p>
            <a:pPr eaLnBrk="1" hangingPunct="1">
              <a:lnSpc>
                <a:spcPct val="90000"/>
              </a:lnSpc>
            </a:pPr>
            <a:r>
              <a:rPr lang="en-US" altLang="en-US" sz="2200" dirty="0"/>
              <a:t>Rapidly grew in popularity, along with OOP</a:t>
            </a:r>
          </a:p>
          <a:p>
            <a:pPr eaLnBrk="1" hangingPunct="1">
              <a:lnSpc>
                <a:spcPct val="90000"/>
              </a:lnSpc>
            </a:pPr>
            <a:r>
              <a:rPr lang="en-US" altLang="en-US" sz="2200" dirty="0"/>
              <a:t>ANSI standard approved in November 1997</a:t>
            </a:r>
          </a:p>
          <a:p>
            <a:pPr eaLnBrk="1" hangingPunct="1">
              <a:lnSpc>
                <a:spcPct val="90000"/>
              </a:lnSpc>
            </a:pPr>
            <a:r>
              <a:rPr lang="en-US" altLang="en-US" sz="2200" dirty="0"/>
              <a:t>Microsoft’s version: </a:t>
            </a:r>
            <a:r>
              <a:rPr lang="en-US" altLang="en-US" sz="2200" dirty="0" smtClean="0"/>
              <a:t>M</a:t>
            </a:r>
            <a:r>
              <a:rPr lang="en-US" altLang="en-US" sz="100" dirty="0" smtClean="0"/>
              <a:t> </a:t>
            </a:r>
            <a:r>
              <a:rPr lang="en-US" altLang="en-US" sz="2200" dirty="0" smtClean="0"/>
              <a:t>C</a:t>
            </a:r>
            <a:r>
              <a:rPr lang="en-US" altLang="en-US" sz="2200" dirty="0"/>
              <a:t>++</a:t>
            </a:r>
          </a:p>
          <a:p>
            <a:pPr lvl="1" eaLnBrk="1" hangingPunct="1">
              <a:lnSpc>
                <a:spcPct val="90000"/>
              </a:lnSpc>
            </a:pPr>
            <a:r>
              <a:rPr lang="en-US" altLang="en-US" sz="2200" dirty="0"/>
              <a:t>Properties, delegates, interfaces, no multiple inheritance</a:t>
            </a:r>
          </a:p>
        </p:txBody>
      </p:sp>
    </p:spTree>
    <p:extLst>
      <p:ext uri="{BB962C8B-B14F-4D97-AF65-F5344CB8AC3E}">
        <p14:creationId xmlns:p14="http://schemas.microsoft.com/office/powerpoint/2010/main" val="2292254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 Related OOP Language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Objective-C (designed by Brad Cox </a:t>
            </a:r>
            <a:r>
              <a:rPr lang="en-US" altLang="en-US" dirty="0" smtClean="0"/>
              <a:t>- </a:t>
            </a:r>
            <a:r>
              <a:rPr lang="en-US" altLang="en-US" dirty="0"/>
              <a:t>early 1980s)</a:t>
            </a:r>
          </a:p>
          <a:p>
            <a:pPr lvl="1" eaLnBrk="1" hangingPunct="1"/>
            <a:r>
              <a:rPr lang="en-US" altLang="en-US" dirty="0"/>
              <a:t>C plus support for OOP based on Smalltalk</a:t>
            </a:r>
          </a:p>
          <a:p>
            <a:pPr lvl="1" eaLnBrk="1" hangingPunct="1"/>
            <a:r>
              <a:rPr lang="en-US" altLang="en-US" dirty="0"/>
              <a:t>Uses Smalltalk’s method calling syntax</a:t>
            </a:r>
          </a:p>
          <a:p>
            <a:pPr lvl="1" eaLnBrk="1" hangingPunct="1"/>
            <a:r>
              <a:rPr lang="en-US" altLang="en-US" dirty="0"/>
              <a:t>Used by Apple for systems programs</a:t>
            </a:r>
          </a:p>
        </p:txBody>
      </p:sp>
    </p:spTree>
    <p:extLst>
      <p:ext uri="{BB962C8B-B14F-4D97-AF65-F5344CB8AC3E}">
        <p14:creationId xmlns:p14="http://schemas.microsoft.com/office/powerpoint/2010/main" val="3622826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err="1"/>
              <a:t>Zuse’s</a:t>
            </a:r>
            <a:r>
              <a:rPr lang="en-US" altLang="en-US" dirty="0"/>
              <a:t> </a:t>
            </a:r>
            <a:r>
              <a:rPr lang="en-US" altLang="en-US" dirty="0" err="1"/>
              <a:t>Plankalkül</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Designed in 1945, but not published until 1972</a:t>
            </a:r>
          </a:p>
          <a:p>
            <a:pPr eaLnBrk="1" hangingPunct="1"/>
            <a:r>
              <a:rPr lang="en-US" altLang="en-US" dirty="0"/>
              <a:t>Never implemented</a:t>
            </a:r>
          </a:p>
          <a:p>
            <a:pPr eaLnBrk="1" hangingPunct="1"/>
            <a:r>
              <a:rPr lang="en-US" altLang="en-US" dirty="0"/>
              <a:t>Advanced data structures</a:t>
            </a:r>
          </a:p>
          <a:p>
            <a:pPr lvl="1" eaLnBrk="1" hangingPunct="1"/>
            <a:r>
              <a:rPr lang="en-US" altLang="en-US" dirty="0"/>
              <a:t>floating point, arrays, records</a:t>
            </a:r>
          </a:p>
          <a:p>
            <a:pPr eaLnBrk="1" hangingPunct="1"/>
            <a:r>
              <a:rPr lang="en-US" altLang="en-US" dirty="0"/>
              <a:t>Invariants</a:t>
            </a:r>
          </a:p>
        </p:txBody>
      </p:sp>
    </p:spTree>
    <p:extLst>
      <p:ext uri="{BB962C8B-B14F-4D97-AF65-F5344CB8AC3E}">
        <p14:creationId xmlns:p14="http://schemas.microsoft.com/office/powerpoint/2010/main" val="38759639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An Imperative-Based Object-Oriented Language: Java</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lnSpc>
                <a:spcPct val="90000"/>
              </a:lnSpc>
            </a:pPr>
            <a:r>
              <a:rPr lang="en-US" altLang="en-US" dirty="0"/>
              <a:t>Developed at Sun in the early 1990s</a:t>
            </a:r>
          </a:p>
          <a:p>
            <a:pPr lvl="1" eaLnBrk="1" hangingPunct="1">
              <a:lnSpc>
                <a:spcPct val="90000"/>
              </a:lnSpc>
            </a:pPr>
            <a:r>
              <a:rPr lang="en-US" altLang="en-US" dirty="0"/>
              <a:t>C and C++ were not satisfactory for embedded electronic devices</a:t>
            </a:r>
          </a:p>
          <a:p>
            <a:pPr eaLnBrk="1" hangingPunct="1">
              <a:lnSpc>
                <a:spcPct val="90000"/>
              </a:lnSpc>
            </a:pPr>
            <a:r>
              <a:rPr lang="en-US" altLang="en-US" dirty="0"/>
              <a:t>Based on C++</a:t>
            </a:r>
          </a:p>
          <a:p>
            <a:pPr lvl="1" eaLnBrk="1" hangingPunct="1">
              <a:lnSpc>
                <a:spcPct val="90000"/>
              </a:lnSpc>
            </a:pPr>
            <a:r>
              <a:rPr lang="en-US" altLang="en-US" dirty="0"/>
              <a:t>Significantly simplified (does not include </a:t>
            </a:r>
            <a:r>
              <a:rPr lang="en-US" altLang="en-US" b="1" dirty="0" err="1"/>
              <a:t>struct</a:t>
            </a:r>
            <a:r>
              <a:rPr lang="en-US" altLang="en-US" b="1" dirty="0"/>
              <a:t>, </a:t>
            </a:r>
            <a:r>
              <a:rPr lang="en-US" altLang="en-US" b="1" dirty="0" err="1" smtClean="0"/>
              <a:t>union,enum</a:t>
            </a:r>
            <a:r>
              <a:rPr lang="en-US" altLang="en-US" dirty="0"/>
              <a:t>, pointer arithmetic, and half of the assignment coercions of C++) </a:t>
            </a:r>
          </a:p>
          <a:p>
            <a:pPr lvl="1" eaLnBrk="1" hangingPunct="1">
              <a:lnSpc>
                <a:spcPct val="90000"/>
              </a:lnSpc>
            </a:pPr>
            <a:r>
              <a:rPr lang="en-US" altLang="en-US" dirty="0"/>
              <a:t>Supports </a:t>
            </a:r>
            <a:r>
              <a:rPr lang="en-US" altLang="en-US" b="1" dirty="0"/>
              <a:t>only</a:t>
            </a:r>
            <a:r>
              <a:rPr lang="en-US" altLang="en-US" dirty="0"/>
              <a:t> OOP</a:t>
            </a:r>
          </a:p>
          <a:p>
            <a:pPr lvl="1" eaLnBrk="1" hangingPunct="1">
              <a:lnSpc>
                <a:spcPct val="90000"/>
              </a:lnSpc>
            </a:pPr>
            <a:r>
              <a:rPr lang="en-US" altLang="en-US" dirty="0"/>
              <a:t>Has references, but not pointers</a:t>
            </a:r>
          </a:p>
          <a:p>
            <a:pPr lvl="1" eaLnBrk="1" hangingPunct="1">
              <a:lnSpc>
                <a:spcPct val="90000"/>
              </a:lnSpc>
            </a:pPr>
            <a:r>
              <a:rPr lang="en-US" altLang="en-US" dirty="0"/>
              <a:t>Includes support for applets and a form of  concurrency</a:t>
            </a:r>
          </a:p>
        </p:txBody>
      </p:sp>
    </p:spTree>
    <p:extLst>
      <p:ext uri="{BB962C8B-B14F-4D97-AF65-F5344CB8AC3E}">
        <p14:creationId xmlns:p14="http://schemas.microsoft.com/office/powerpoint/2010/main" val="970363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Java Evaluation</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Eliminated many unsafe features of C++</a:t>
            </a:r>
          </a:p>
          <a:p>
            <a:pPr eaLnBrk="1" hangingPunct="1"/>
            <a:r>
              <a:rPr lang="en-US" altLang="en-US" dirty="0"/>
              <a:t>Supports concurrency</a:t>
            </a:r>
          </a:p>
          <a:p>
            <a:pPr eaLnBrk="1" hangingPunct="1"/>
            <a:r>
              <a:rPr lang="en-US" altLang="en-US" dirty="0"/>
              <a:t>Libraries for applets,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Is</a:t>
            </a:r>
            <a:r>
              <a:rPr lang="en-US" altLang="en-US" dirty="0"/>
              <a:t>, database access</a:t>
            </a:r>
          </a:p>
          <a:p>
            <a:pPr eaLnBrk="1" hangingPunct="1"/>
            <a:r>
              <a:rPr lang="en-US" altLang="en-US" dirty="0"/>
              <a:t>Portable: Java Virtual Machine concept, </a:t>
            </a:r>
            <a:r>
              <a:rPr lang="en-US" altLang="en-US" dirty="0" smtClean="0"/>
              <a:t>J</a:t>
            </a:r>
            <a:r>
              <a:rPr lang="en-US" altLang="en-US" sz="100" dirty="0" smtClean="0"/>
              <a:t> </a:t>
            </a:r>
            <a:r>
              <a:rPr lang="en-US" altLang="en-US" dirty="0" smtClean="0"/>
              <a:t>I</a:t>
            </a:r>
            <a:r>
              <a:rPr lang="en-US" altLang="en-US" sz="100" dirty="0" smtClean="0"/>
              <a:t> </a:t>
            </a:r>
            <a:r>
              <a:rPr lang="en-US" altLang="en-US" dirty="0" smtClean="0"/>
              <a:t>T </a:t>
            </a:r>
            <a:r>
              <a:rPr lang="en-US" altLang="en-US" dirty="0"/>
              <a:t>compilers</a:t>
            </a:r>
          </a:p>
          <a:p>
            <a:pPr eaLnBrk="1" hangingPunct="1"/>
            <a:r>
              <a:rPr lang="en-US" altLang="en-US" dirty="0"/>
              <a:t>Widely used for Web programming</a:t>
            </a:r>
          </a:p>
          <a:p>
            <a:pPr eaLnBrk="1" hangingPunct="1"/>
            <a:r>
              <a:rPr lang="en-US" altLang="en-US" dirty="0"/>
              <a:t>Use increased faster than any previous language</a:t>
            </a:r>
          </a:p>
          <a:p>
            <a:pPr eaLnBrk="1" hangingPunct="1"/>
            <a:r>
              <a:rPr lang="en-US" altLang="en-US" dirty="0"/>
              <a:t>Most recent version, 8, released in 2014</a:t>
            </a:r>
          </a:p>
        </p:txBody>
      </p:sp>
    </p:spTree>
    <p:extLst>
      <p:ext uri="{BB962C8B-B14F-4D97-AF65-F5344CB8AC3E}">
        <p14:creationId xmlns:p14="http://schemas.microsoft.com/office/powerpoint/2010/main" val="10499090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Scripting Languages for the Web </a:t>
            </a:r>
            <a:r>
              <a:rPr lang="en-US" altLang="en-US" sz="2000" b="0" dirty="0" smtClean="0"/>
              <a:t>(1 of 5)</a:t>
            </a:r>
          </a:p>
        </p:txBody>
      </p:sp>
      <p:sp>
        <p:nvSpPr>
          <p:cNvPr id="7173" name="Content Placeholder 2"/>
          <p:cNvSpPr>
            <a:spLocks noGrp="1" noChangeArrowheads="1"/>
          </p:cNvSpPr>
          <p:nvPr>
            <p:ph type="body" idx="1"/>
          </p:nvPr>
        </p:nvSpPr>
        <p:spPr/>
        <p:txBody>
          <a:bodyPr/>
          <a:lstStyle/>
          <a:p>
            <a:r>
              <a:rPr lang="en-US" altLang="en-US" sz="2200" dirty="0" smtClean="0"/>
              <a:t>Perl</a:t>
            </a:r>
          </a:p>
          <a:p>
            <a:pPr lvl="1"/>
            <a:r>
              <a:rPr lang="en-US" altLang="en-US" sz="2200" dirty="0" smtClean="0"/>
              <a:t>Designed by Larry Wall—first released in 1987</a:t>
            </a:r>
          </a:p>
          <a:p>
            <a:pPr lvl="1"/>
            <a:r>
              <a:rPr lang="en-US" altLang="en-US" sz="2200" dirty="0" smtClean="0"/>
              <a:t>Variables are statically typed but implicitly declared</a:t>
            </a:r>
          </a:p>
          <a:p>
            <a:pPr lvl="1"/>
            <a:r>
              <a:rPr lang="en-US" altLang="en-US" sz="2200" dirty="0" smtClean="0"/>
              <a:t>Three distinctive namespaces, denoted by the first character of a </a:t>
            </a:r>
          </a:p>
          <a:p>
            <a:pPr lvl="1"/>
            <a:r>
              <a:rPr lang="en-US" altLang="en-US" sz="2200" dirty="0" smtClean="0"/>
              <a:t>     variable’s name</a:t>
            </a:r>
          </a:p>
          <a:p>
            <a:pPr lvl="1"/>
            <a:r>
              <a:rPr lang="en-US" altLang="en-US" sz="2200" dirty="0" smtClean="0"/>
              <a:t>Powerful, but somewhat dangerous</a:t>
            </a:r>
          </a:p>
          <a:p>
            <a:pPr lvl="1"/>
            <a:r>
              <a:rPr lang="en-US" altLang="en-US" sz="2200" dirty="0" smtClean="0"/>
              <a:t>Gained widespread use for C</a:t>
            </a:r>
            <a:r>
              <a:rPr lang="en-US" altLang="en-US" sz="100" dirty="0" smtClean="0"/>
              <a:t> </a:t>
            </a:r>
            <a:r>
              <a:rPr lang="en-US" altLang="en-US" sz="2200" dirty="0" smtClean="0"/>
              <a:t>G</a:t>
            </a:r>
            <a:r>
              <a:rPr lang="en-US" altLang="en-US" sz="100" dirty="0" smtClean="0"/>
              <a:t> </a:t>
            </a:r>
            <a:r>
              <a:rPr lang="en-US" altLang="en-US" sz="2200" dirty="0" smtClean="0"/>
              <a:t>I programming on the Web</a:t>
            </a:r>
          </a:p>
          <a:p>
            <a:pPr lvl="1"/>
            <a:r>
              <a:rPr lang="en-US" altLang="en-US" sz="2200" dirty="0" smtClean="0"/>
              <a:t>Also used for a replacement for UNIX system administration language</a:t>
            </a:r>
            <a:endParaRPr lang="en-US" altLang="en-US" sz="2200" dirty="0"/>
          </a:p>
        </p:txBody>
      </p:sp>
    </p:spTree>
    <p:extLst>
      <p:ext uri="{BB962C8B-B14F-4D97-AF65-F5344CB8AC3E}">
        <p14:creationId xmlns:p14="http://schemas.microsoft.com/office/powerpoint/2010/main" val="8759765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Scripting Languages for the Web </a:t>
            </a:r>
            <a:r>
              <a:rPr lang="en-US" altLang="en-US" sz="2000" b="0" dirty="0" smtClean="0"/>
              <a:t>(2 of 5)</a:t>
            </a:r>
          </a:p>
        </p:txBody>
      </p:sp>
      <p:sp>
        <p:nvSpPr>
          <p:cNvPr id="7173" name="Content Placeholder 2"/>
          <p:cNvSpPr>
            <a:spLocks noGrp="1" noChangeArrowheads="1"/>
          </p:cNvSpPr>
          <p:nvPr>
            <p:ph type="body" idx="1"/>
          </p:nvPr>
        </p:nvSpPr>
        <p:spPr/>
        <p:txBody>
          <a:bodyPr/>
          <a:lstStyle/>
          <a:p>
            <a:r>
              <a:rPr lang="en-US" altLang="en-US" sz="2200" dirty="0" smtClean="0"/>
              <a:t>JavaScript</a:t>
            </a:r>
          </a:p>
          <a:p>
            <a:pPr lvl="1"/>
            <a:r>
              <a:rPr lang="en-US" altLang="en-US" sz="2200" dirty="0" smtClean="0"/>
              <a:t>Began at Netscape, but later became a joint venture of Netscape and Sun Microsystems</a:t>
            </a:r>
          </a:p>
          <a:p>
            <a:pPr lvl="1"/>
            <a:r>
              <a:rPr lang="en-US" altLang="en-US" sz="2200" dirty="0" smtClean="0"/>
              <a:t>A client-side H</a:t>
            </a:r>
            <a:r>
              <a:rPr lang="en-US" altLang="en-US" sz="100" dirty="0" smtClean="0"/>
              <a:t> </a:t>
            </a:r>
            <a:r>
              <a:rPr lang="en-US" altLang="en-US" sz="2200" dirty="0" smtClean="0"/>
              <a:t>T</a:t>
            </a:r>
            <a:r>
              <a:rPr lang="en-US" altLang="en-US" sz="100" dirty="0" smtClean="0"/>
              <a:t> </a:t>
            </a:r>
            <a:r>
              <a:rPr lang="en-US" altLang="en-US" sz="2200" dirty="0" smtClean="0"/>
              <a:t>M</a:t>
            </a:r>
            <a:r>
              <a:rPr lang="en-US" altLang="en-US" sz="100" dirty="0" smtClean="0"/>
              <a:t> </a:t>
            </a:r>
            <a:r>
              <a:rPr lang="en-US" altLang="en-US" sz="2200" dirty="0" smtClean="0"/>
              <a:t>L-embedded scripting language, often used to create dynamic H</a:t>
            </a:r>
            <a:r>
              <a:rPr lang="en-US" altLang="en-US" sz="100" dirty="0" smtClean="0"/>
              <a:t> </a:t>
            </a:r>
            <a:r>
              <a:rPr lang="en-US" altLang="en-US" sz="2200" dirty="0" smtClean="0"/>
              <a:t>T</a:t>
            </a:r>
            <a:r>
              <a:rPr lang="en-US" altLang="en-US" sz="100" dirty="0" smtClean="0"/>
              <a:t> </a:t>
            </a:r>
            <a:r>
              <a:rPr lang="en-US" altLang="en-US" sz="2200" dirty="0" smtClean="0"/>
              <a:t>M</a:t>
            </a:r>
            <a:r>
              <a:rPr lang="en-US" altLang="en-US" sz="100" dirty="0" smtClean="0"/>
              <a:t> </a:t>
            </a:r>
            <a:r>
              <a:rPr lang="en-US" altLang="en-US" sz="2200" dirty="0" smtClean="0"/>
              <a:t>L documents</a:t>
            </a:r>
          </a:p>
          <a:p>
            <a:pPr lvl="1"/>
            <a:r>
              <a:rPr lang="en-US" altLang="en-US" sz="2200" dirty="0" smtClean="0"/>
              <a:t>Purely interpreted</a:t>
            </a:r>
          </a:p>
          <a:p>
            <a:pPr lvl="1"/>
            <a:r>
              <a:rPr lang="en-US" altLang="en-US" sz="2200" dirty="0" smtClean="0"/>
              <a:t>Related to Java only through similar syntax</a:t>
            </a:r>
          </a:p>
          <a:p>
            <a:r>
              <a:rPr lang="en-US" altLang="en-US" sz="2200" dirty="0" smtClean="0"/>
              <a:t>P</a:t>
            </a:r>
            <a:r>
              <a:rPr lang="en-US" altLang="en-US" sz="100" dirty="0" smtClean="0"/>
              <a:t> </a:t>
            </a:r>
            <a:r>
              <a:rPr lang="en-US" altLang="en-US" sz="2200" dirty="0" smtClean="0"/>
              <a:t>H</a:t>
            </a:r>
            <a:r>
              <a:rPr lang="en-US" altLang="en-US" sz="100" dirty="0" smtClean="0"/>
              <a:t> </a:t>
            </a:r>
            <a:r>
              <a:rPr lang="en-US" altLang="en-US" sz="2200" dirty="0" smtClean="0"/>
              <a:t>P</a:t>
            </a:r>
          </a:p>
          <a:p>
            <a:pPr lvl="1"/>
            <a:r>
              <a:rPr lang="en-US" altLang="en-US" sz="2200" dirty="0" smtClean="0"/>
              <a:t>P</a:t>
            </a:r>
            <a:r>
              <a:rPr lang="en-US" altLang="en-US" sz="100" dirty="0" smtClean="0"/>
              <a:t> </a:t>
            </a:r>
            <a:r>
              <a:rPr lang="en-US" altLang="en-US" sz="2200" dirty="0" smtClean="0"/>
              <a:t>H</a:t>
            </a:r>
            <a:r>
              <a:rPr lang="en-US" altLang="en-US" sz="100" dirty="0" smtClean="0"/>
              <a:t> </a:t>
            </a:r>
            <a:r>
              <a:rPr lang="en-US" altLang="en-US" sz="2200" dirty="0" smtClean="0"/>
              <a:t>P: Hypertext Preprocessor, designed by </a:t>
            </a:r>
            <a:r>
              <a:rPr lang="en-US" altLang="en-US" sz="2200" dirty="0" err="1" smtClean="0"/>
              <a:t>Rasmus</a:t>
            </a:r>
            <a:r>
              <a:rPr lang="en-US" altLang="en-US" sz="2200" dirty="0" smtClean="0"/>
              <a:t> </a:t>
            </a:r>
            <a:r>
              <a:rPr lang="en-US" altLang="en-US" sz="2200" dirty="0" err="1" smtClean="0"/>
              <a:t>Lerdorf</a:t>
            </a:r>
            <a:endParaRPr lang="en-US" altLang="en-US" sz="2200" dirty="0" smtClean="0"/>
          </a:p>
        </p:txBody>
      </p:sp>
    </p:spTree>
    <p:extLst>
      <p:ext uri="{BB962C8B-B14F-4D97-AF65-F5344CB8AC3E}">
        <p14:creationId xmlns:p14="http://schemas.microsoft.com/office/powerpoint/2010/main" val="2612897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Scripting Languages for the </a:t>
            </a:r>
            <a:r>
              <a:rPr lang="en-US" altLang="en-US" dirty="0" smtClean="0"/>
              <a:t>Web </a:t>
            </a:r>
            <a:r>
              <a:rPr lang="en-US" altLang="en-US" sz="2000" b="0" dirty="0" smtClean="0"/>
              <a:t>(3 of 5)</a:t>
            </a:r>
          </a:p>
        </p:txBody>
      </p:sp>
      <p:sp>
        <p:nvSpPr>
          <p:cNvPr id="7173" name="Content Placeholder 2"/>
          <p:cNvSpPr>
            <a:spLocks noGrp="1" noChangeArrowheads="1"/>
          </p:cNvSpPr>
          <p:nvPr>
            <p:ph type="body" idx="1"/>
          </p:nvPr>
        </p:nvSpPr>
        <p:spPr/>
        <p:txBody>
          <a:bodyPr/>
          <a:lstStyle/>
          <a:p>
            <a:pPr lvl="1"/>
            <a:r>
              <a:rPr lang="en-US" altLang="en-US" dirty="0"/>
              <a:t>A server-side </a:t>
            </a:r>
            <a:r>
              <a:rPr lang="en-US" altLang="en-US" dirty="0" smtClean="0"/>
              <a:t>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L-embedded </a:t>
            </a:r>
            <a:r>
              <a:rPr lang="en-US" altLang="en-US" dirty="0"/>
              <a:t>scripting language, often used for form processing and database access through the Web</a:t>
            </a:r>
          </a:p>
          <a:p>
            <a:pPr lvl="1" eaLnBrk="1" hangingPunct="1"/>
            <a:r>
              <a:rPr lang="en-US" altLang="en-US" dirty="0" smtClean="0"/>
              <a:t>Purely interpreted</a:t>
            </a:r>
          </a:p>
          <a:p>
            <a:pPr eaLnBrk="1" hangingPunct="1">
              <a:lnSpc>
                <a:spcPct val="80000"/>
              </a:lnSpc>
            </a:pPr>
            <a:r>
              <a:rPr lang="en-US" altLang="en-US" dirty="0"/>
              <a:t>Python</a:t>
            </a:r>
          </a:p>
          <a:p>
            <a:pPr lvl="1" eaLnBrk="1" hangingPunct="1"/>
            <a:r>
              <a:rPr lang="en-US" altLang="en-US" dirty="0"/>
              <a:t>An </a:t>
            </a:r>
            <a:r>
              <a:rPr lang="en-US" altLang="en-US" dirty="0" smtClean="0"/>
              <a:t>O</a:t>
            </a:r>
            <a:r>
              <a:rPr lang="en-US" altLang="en-US" sz="100" dirty="0" smtClean="0"/>
              <a:t> </a:t>
            </a:r>
            <a:r>
              <a:rPr lang="en-US" altLang="en-US" dirty="0" err="1" smtClean="0"/>
              <a:t>O</a:t>
            </a:r>
            <a:r>
              <a:rPr lang="en-US" altLang="en-US" dirty="0" smtClean="0"/>
              <a:t> </a:t>
            </a:r>
            <a:r>
              <a:rPr lang="en-US" altLang="en-US" dirty="0"/>
              <a:t>interpreted scripting language</a:t>
            </a:r>
          </a:p>
          <a:p>
            <a:pPr lvl="1" eaLnBrk="1" hangingPunct="1"/>
            <a:r>
              <a:rPr lang="en-US" altLang="en-US" dirty="0"/>
              <a:t>Type checked but dynamically typed</a:t>
            </a:r>
          </a:p>
          <a:p>
            <a:pPr lvl="1" eaLnBrk="1" hangingPunct="1"/>
            <a:r>
              <a:rPr lang="en-US" altLang="en-US" dirty="0"/>
              <a:t>Used for </a:t>
            </a:r>
            <a:r>
              <a:rPr lang="en-US" altLang="en-US" dirty="0" smtClean="0"/>
              <a:t>C</a:t>
            </a:r>
            <a:r>
              <a:rPr lang="en-US" altLang="en-US" sz="100" dirty="0" smtClean="0"/>
              <a:t> </a:t>
            </a:r>
            <a:r>
              <a:rPr lang="en-US" altLang="en-US" dirty="0" smtClean="0"/>
              <a:t>G</a:t>
            </a:r>
            <a:r>
              <a:rPr lang="en-US" altLang="en-US" sz="100" dirty="0" smtClean="0"/>
              <a:t> </a:t>
            </a:r>
            <a:r>
              <a:rPr lang="en-US" altLang="en-US" dirty="0" smtClean="0"/>
              <a:t>I </a:t>
            </a:r>
            <a:r>
              <a:rPr lang="en-US" altLang="en-US" dirty="0"/>
              <a:t>programming and form processing</a:t>
            </a:r>
          </a:p>
          <a:p>
            <a:pPr lvl="1" eaLnBrk="1" hangingPunct="1"/>
            <a:r>
              <a:rPr lang="en-US" altLang="en-US" dirty="0"/>
              <a:t>Dynamically typed, but type checked</a:t>
            </a:r>
          </a:p>
          <a:p>
            <a:pPr lvl="1" eaLnBrk="1" hangingPunct="1"/>
            <a:r>
              <a:rPr lang="en-US" altLang="en-US" dirty="0"/>
              <a:t>Supports lists, tuples, and </a:t>
            </a:r>
            <a:r>
              <a:rPr lang="en-US" altLang="en-US" dirty="0" smtClean="0"/>
              <a:t>hashes</a:t>
            </a:r>
            <a:endParaRPr lang="en-US" altLang="en-US" dirty="0"/>
          </a:p>
        </p:txBody>
      </p:sp>
    </p:spTree>
    <p:extLst>
      <p:ext uri="{BB962C8B-B14F-4D97-AF65-F5344CB8AC3E}">
        <p14:creationId xmlns:p14="http://schemas.microsoft.com/office/powerpoint/2010/main" val="1408447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Scripting Languages for the </a:t>
            </a:r>
            <a:r>
              <a:rPr lang="en-US" altLang="en-US" dirty="0" smtClean="0"/>
              <a:t>Web </a:t>
            </a:r>
            <a:r>
              <a:rPr lang="en-US" altLang="en-US" sz="2000" b="0" dirty="0" smtClean="0"/>
              <a:t>(4 of 5)</a:t>
            </a:r>
          </a:p>
        </p:txBody>
      </p:sp>
      <p:sp>
        <p:nvSpPr>
          <p:cNvPr id="7173" name="Content Placeholder 2"/>
          <p:cNvSpPr>
            <a:spLocks noGrp="1" noChangeArrowheads="1"/>
          </p:cNvSpPr>
          <p:nvPr>
            <p:ph type="body" idx="1"/>
          </p:nvPr>
        </p:nvSpPr>
        <p:spPr/>
        <p:txBody>
          <a:bodyPr/>
          <a:lstStyle/>
          <a:p>
            <a:pPr eaLnBrk="1" hangingPunct="1"/>
            <a:r>
              <a:rPr lang="en-US" altLang="en-US" dirty="0"/>
              <a:t>Ruby</a:t>
            </a:r>
          </a:p>
          <a:p>
            <a:pPr lvl="1" eaLnBrk="1" hangingPunct="1"/>
            <a:r>
              <a:rPr lang="en-US" altLang="en-US" dirty="0"/>
              <a:t>Designed in Japan by Yukihiro Matsumoto (</a:t>
            </a:r>
            <a:r>
              <a:rPr lang="en-US" altLang="en-US" dirty="0" err="1"/>
              <a:t>a.k.a</a:t>
            </a:r>
            <a:r>
              <a:rPr lang="en-US" altLang="en-US" dirty="0"/>
              <a:t>, “</a:t>
            </a:r>
            <a:r>
              <a:rPr lang="en-US" altLang="en-US" dirty="0" err="1"/>
              <a:t>Matz</a:t>
            </a:r>
            <a:r>
              <a:rPr lang="en-US" altLang="en-US" dirty="0"/>
              <a:t>”)</a:t>
            </a:r>
          </a:p>
          <a:p>
            <a:pPr lvl="1" eaLnBrk="1" hangingPunct="1"/>
            <a:r>
              <a:rPr lang="en-US" altLang="en-US" dirty="0"/>
              <a:t>Began as a replacement for Perl and Python</a:t>
            </a:r>
          </a:p>
          <a:p>
            <a:pPr lvl="1" eaLnBrk="1" hangingPunct="1"/>
            <a:r>
              <a:rPr lang="en-US" altLang="en-US" dirty="0"/>
              <a:t>A pure object-oriented scripting </a:t>
            </a:r>
            <a:r>
              <a:rPr lang="en-US" altLang="en-US" dirty="0" smtClean="0"/>
              <a:t>language</a:t>
            </a:r>
          </a:p>
          <a:p>
            <a:pPr lvl="2"/>
            <a:r>
              <a:rPr lang="en-US" altLang="en-US" dirty="0" smtClean="0"/>
              <a:t>All </a:t>
            </a:r>
            <a:r>
              <a:rPr lang="en-US" altLang="en-US" dirty="0"/>
              <a:t>data are objects</a:t>
            </a:r>
          </a:p>
          <a:p>
            <a:pPr lvl="1" eaLnBrk="1" hangingPunct="1"/>
            <a:r>
              <a:rPr lang="en-US" altLang="en-US" dirty="0" smtClean="0"/>
              <a:t>Most operators are implemented as methods, which can be redefined by user code</a:t>
            </a:r>
          </a:p>
          <a:p>
            <a:pPr lvl="1" eaLnBrk="1" hangingPunct="1"/>
            <a:r>
              <a:rPr lang="en-US" altLang="en-US" dirty="0" smtClean="0"/>
              <a:t>Purely </a:t>
            </a:r>
            <a:r>
              <a:rPr lang="en-US" altLang="en-US" dirty="0"/>
              <a:t>interpreted</a:t>
            </a:r>
          </a:p>
        </p:txBody>
      </p:sp>
    </p:spTree>
    <p:extLst>
      <p:ext uri="{BB962C8B-B14F-4D97-AF65-F5344CB8AC3E}">
        <p14:creationId xmlns:p14="http://schemas.microsoft.com/office/powerpoint/2010/main" val="4037142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Scripting Languages for the </a:t>
            </a:r>
            <a:r>
              <a:rPr lang="en-US" altLang="en-US" dirty="0" smtClean="0"/>
              <a:t>Web </a:t>
            </a:r>
            <a:r>
              <a:rPr lang="en-US" altLang="en-US" sz="2000" b="0" dirty="0" smtClean="0"/>
              <a:t>(5 of 5)</a:t>
            </a:r>
          </a:p>
        </p:txBody>
      </p:sp>
      <p:sp>
        <p:nvSpPr>
          <p:cNvPr id="7173" name="Content Placeholder 2"/>
          <p:cNvSpPr>
            <a:spLocks noGrp="1" noChangeArrowheads="1"/>
          </p:cNvSpPr>
          <p:nvPr>
            <p:ph type="body" idx="1"/>
          </p:nvPr>
        </p:nvSpPr>
        <p:spPr/>
        <p:txBody>
          <a:bodyPr/>
          <a:lstStyle/>
          <a:p>
            <a:pPr eaLnBrk="1" hangingPunct="1"/>
            <a:r>
              <a:rPr lang="en-US" altLang="en-US" dirty="0" err="1"/>
              <a:t>Lua</a:t>
            </a:r>
            <a:endParaRPr lang="en-US" altLang="en-US" dirty="0"/>
          </a:p>
          <a:p>
            <a:pPr lvl="1" eaLnBrk="1" hangingPunct="1"/>
            <a:r>
              <a:rPr lang="en-US" altLang="en-US" dirty="0"/>
              <a:t>An </a:t>
            </a:r>
            <a:r>
              <a:rPr lang="en-US" altLang="en-US" dirty="0" smtClean="0"/>
              <a:t>O</a:t>
            </a:r>
            <a:r>
              <a:rPr lang="en-US" altLang="en-US" sz="100" dirty="0" smtClean="0"/>
              <a:t> </a:t>
            </a:r>
            <a:r>
              <a:rPr lang="en-US" altLang="en-US" dirty="0" err="1" smtClean="0"/>
              <a:t>O</a:t>
            </a:r>
            <a:r>
              <a:rPr lang="en-US" altLang="en-US" dirty="0" smtClean="0"/>
              <a:t> </a:t>
            </a:r>
            <a:r>
              <a:rPr lang="en-US" altLang="en-US" dirty="0"/>
              <a:t>interpreted scripting language</a:t>
            </a:r>
          </a:p>
          <a:p>
            <a:pPr lvl="1" eaLnBrk="1" hangingPunct="1"/>
            <a:r>
              <a:rPr lang="en-US" altLang="en-US" dirty="0"/>
              <a:t>Type checked but dynamically typed</a:t>
            </a:r>
          </a:p>
          <a:p>
            <a:pPr lvl="1" eaLnBrk="1" hangingPunct="1"/>
            <a:r>
              <a:rPr lang="en-US" altLang="en-US" dirty="0"/>
              <a:t>Used for </a:t>
            </a:r>
            <a:r>
              <a:rPr lang="en-US" altLang="en-US" dirty="0" smtClean="0"/>
              <a:t>C</a:t>
            </a:r>
            <a:r>
              <a:rPr lang="en-US" altLang="en-US" sz="100" dirty="0" smtClean="0"/>
              <a:t> </a:t>
            </a:r>
            <a:r>
              <a:rPr lang="en-US" altLang="en-US" dirty="0" smtClean="0"/>
              <a:t>G</a:t>
            </a:r>
            <a:r>
              <a:rPr lang="en-US" altLang="en-US" sz="100" dirty="0" smtClean="0"/>
              <a:t> </a:t>
            </a:r>
            <a:r>
              <a:rPr lang="en-US" altLang="en-US" dirty="0" smtClean="0"/>
              <a:t>I </a:t>
            </a:r>
            <a:r>
              <a:rPr lang="en-US" altLang="en-US" dirty="0"/>
              <a:t>programming and form processing</a:t>
            </a:r>
          </a:p>
          <a:p>
            <a:pPr lvl="1" eaLnBrk="1" hangingPunct="1"/>
            <a:r>
              <a:rPr lang="en-US" altLang="en-US" dirty="0"/>
              <a:t>Dynamically typed, but type checked</a:t>
            </a:r>
          </a:p>
          <a:p>
            <a:pPr lvl="1" eaLnBrk="1" hangingPunct="1"/>
            <a:r>
              <a:rPr lang="en-US" altLang="en-US" dirty="0"/>
              <a:t>Supports lists, tuples, and hashes, all with its single data </a:t>
            </a:r>
            <a:r>
              <a:rPr lang="en-US" altLang="en-US" dirty="0" smtClean="0"/>
              <a:t>structure, the </a:t>
            </a:r>
            <a:r>
              <a:rPr lang="en-US" altLang="en-US" dirty="0"/>
              <a:t>table</a:t>
            </a:r>
          </a:p>
          <a:p>
            <a:pPr lvl="1" eaLnBrk="1" hangingPunct="1"/>
            <a:r>
              <a:rPr lang="en-US" altLang="en-US" dirty="0"/>
              <a:t>Easily </a:t>
            </a:r>
            <a:r>
              <a:rPr lang="en-US" altLang="en-US" dirty="0" smtClean="0"/>
              <a:t>extendable</a:t>
            </a:r>
            <a:endParaRPr lang="en-US" altLang="en-US" dirty="0"/>
          </a:p>
        </p:txBody>
      </p:sp>
    </p:spTree>
    <p:extLst>
      <p:ext uri="{BB962C8B-B14F-4D97-AF65-F5344CB8AC3E}">
        <p14:creationId xmlns:p14="http://schemas.microsoft.com/office/powerpoint/2010/main" val="37489750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Flagship .NET Language: C#</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Part of the .NET development platform (2000)</a:t>
            </a:r>
          </a:p>
          <a:p>
            <a:pPr eaLnBrk="1" hangingPunct="1"/>
            <a:r>
              <a:rPr lang="en-US" altLang="en-US" dirty="0"/>
              <a:t>Based on C++ , Java, and Delphi</a:t>
            </a:r>
          </a:p>
          <a:p>
            <a:pPr eaLnBrk="1" hangingPunct="1"/>
            <a:r>
              <a:rPr lang="en-US" altLang="en-US" dirty="0"/>
              <a:t>Includes pointers, delegates, properties, enumeration types, a limited kind of dynamic typing, and anonymous types</a:t>
            </a:r>
          </a:p>
          <a:p>
            <a:pPr eaLnBrk="1" hangingPunct="1"/>
            <a:r>
              <a:rPr lang="en-US" altLang="en-US" dirty="0"/>
              <a:t>Is evolving </a:t>
            </a:r>
            <a:r>
              <a:rPr lang="en-US" altLang="en-US" dirty="0" smtClean="0"/>
              <a:t>rapidly</a:t>
            </a:r>
            <a:endParaRPr lang="en-US" altLang="en-US" dirty="0"/>
          </a:p>
        </p:txBody>
      </p:sp>
    </p:spTree>
    <p:extLst>
      <p:ext uri="{BB962C8B-B14F-4D97-AF65-F5344CB8AC3E}">
        <p14:creationId xmlns:p14="http://schemas.microsoft.com/office/powerpoint/2010/main" val="36628263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Markup/Programming Hybrid Languages</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z="2200" dirty="0" smtClean="0"/>
              <a:t>X</a:t>
            </a:r>
            <a:r>
              <a:rPr lang="en-US" altLang="en-US" sz="100" dirty="0" smtClean="0"/>
              <a:t> </a:t>
            </a:r>
            <a:r>
              <a:rPr lang="en-US" altLang="en-US" sz="2200" dirty="0" smtClean="0"/>
              <a:t>S</a:t>
            </a:r>
            <a:r>
              <a:rPr lang="en-US" altLang="en-US" sz="100" dirty="0" smtClean="0"/>
              <a:t> </a:t>
            </a:r>
            <a:r>
              <a:rPr lang="en-US" altLang="en-US" sz="2200" dirty="0" smtClean="0"/>
              <a:t>L</a:t>
            </a:r>
            <a:r>
              <a:rPr lang="en-US" altLang="en-US" sz="100" dirty="0" smtClean="0"/>
              <a:t> </a:t>
            </a:r>
            <a:r>
              <a:rPr lang="en-US" altLang="en-US" sz="2200" dirty="0" smtClean="0"/>
              <a:t>T</a:t>
            </a:r>
          </a:p>
          <a:p>
            <a:pPr lvl="1"/>
            <a:r>
              <a:rPr lang="en-US" altLang="en-US" sz="2200" dirty="0" err="1" smtClean="0"/>
              <a:t>eXtensible</a:t>
            </a:r>
            <a:r>
              <a:rPr lang="en-US" altLang="en-US" sz="2200" dirty="0" smtClean="0"/>
              <a:t> Markup Language (X</a:t>
            </a:r>
            <a:r>
              <a:rPr lang="en-US" altLang="en-US" sz="100" dirty="0" smtClean="0"/>
              <a:t> </a:t>
            </a:r>
            <a:r>
              <a:rPr lang="en-US" altLang="en-US" sz="2200" dirty="0" smtClean="0"/>
              <a:t>M</a:t>
            </a:r>
            <a:r>
              <a:rPr lang="en-US" altLang="en-US" sz="100" dirty="0" smtClean="0"/>
              <a:t> </a:t>
            </a:r>
            <a:r>
              <a:rPr lang="en-US" altLang="en-US" sz="2200" dirty="0" smtClean="0"/>
              <a:t>L): a </a:t>
            </a:r>
            <a:r>
              <a:rPr lang="en-US" altLang="en-US" sz="2200" dirty="0" err="1" smtClean="0"/>
              <a:t>metamarkup</a:t>
            </a:r>
            <a:r>
              <a:rPr lang="en-US" altLang="en-US" sz="2200" dirty="0" smtClean="0"/>
              <a:t> language</a:t>
            </a:r>
          </a:p>
          <a:p>
            <a:pPr lvl="1"/>
            <a:r>
              <a:rPr lang="en-US" altLang="en-US" sz="2200" dirty="0" err="1" smtClean="0"/>
              <a:t>eXtensible</a:t>
            </a:r>
            <a:r>
              <a:rPr lang="en-US" altLang="en-US" sz="2200" dirty="0" smtClean="0"/>
              <a:t> Stylesheet Language Transformation (X</a:t>
            </a:r>
            <a:r>
              <a:rPr lang="en-US" altLang="en-US" sz="100" dirty="0" smtClean="0"/>
              <a:t> </a:t>
            </a:r>
            <a:r>
              <a:rPr lang="en-US" altLang="en-US" sz="2200" dirty="0" smtClean="0"/>
              <a:t>S</a:t>
            </a:r>
            <a:r>
              <a:rPr lang="en-US" altLang="en-US" sz="100" dirty="0" smtClean="0"/>
              <a:t> </a:t>
            </a:r>
            <a:r>
              <a:rPr lang="en-US" altLang="en-US" sz="2200" dirty="0" smtClean="0"/>
              <a:t>T</a:t>
            </a:r>
            <a:r>
              <a:rPr lang="en-US" altLang="en-US" sz="100" dirty="0" smtClean="0"/>
              <a:t> </a:t>
            </a:r>
            <a:r>
              <a:rPr lang="en-US" altLang="en-US" sz="2200" dirty="0" smtClean="0"/>
              <a:t>L) transforms X</a:t>
            </a:r>
            <a:r>
              <a:rPr lang="en-US" altLang="en-US" sz="100" dirty="0" smtClean="0"/>
              <a:t> </a:t>
            </a:r>
            <a:r>
              <a:rPr lang="en-US" altLang="en-US" sz="2200" dirty="0" smtClean="0"/>
              <a:t>M</a:t>
            </a:r>
            <a:r>
              <a:rPr lang="en-US" altLang="en-US" sz="100" dirty="0" smtClean="0"/>
              <a:t> </a:t>
            </a:r>
            <a:r>
              <a:rPr lang="en-US" altLang="en-US" sz="2200" dirty="0" smtClean="0"/>
              <a:t>L documents for display</a:t>
            </a:r>
          </a:p>
          <a:p>
            <a:pPr lvl="1"/>
            <a:r>
              <a:rPr lang="en-US" altLang="en-US" sz="2200" dirty="0" smtClean="0"/>
              <a:t>Programming constructs (e.g., looping)</a:t>
            </a:r>
          </a:p>
          <a:p>
            <a:r>
              <a:rPr lang="en-US" altLang="en-US" sz="2200" dirty="0" smtClean="0"/>
              <a:t>J</a:t>
            </a:r>
            <a:r>
              <a:rPr lang="en-US" altLang="en-US" sz="100" dirty="0" smtClean="0"/>
              <a:t> </a:t>
            </a:r>
            <a:r>
              <a:rPr lang="en-US" altLang="en-US" sz="2200" dirty="0" smtClean="0"/>
              <a:t>S</a:t>
            </a:r>
            <a:r>
              <a:rPr lang="en-US" altLang="en-US" sz="100" dirty="0" smtClean="0"/>
              <a:t> </a:t>
            </a:r>
            <a:r>
              <a:rPr lang="en-US" altLang="en-US" sz="2200" dirty="0" smtClean="0"/>
              <a:t>P</a:t>
            </a:r>
          </a:p>
          <a:p>
            <a:pPr lvl="1"/>
            <a:r>
              <a:rPr lang="en-US" altLang="en-US" sz="2200" dirty="0" smtClean="0"/>
              <a:t>Java Server Pages: a collection of technologies to support dynamic Web documents</a:t>
            </a:r>
          </a:p>
          <a:p>
            <a:pPr lvl="1"/>
            <a:r>
              <a:rPr lang="en-US" altLang="en-US" sz="2200" dirty="0" smtClean="0"/>
              <a:t>J</a:t>
            </a:r>
            <a:r>
              <a:rPr lang="en-US" altLang="en-US" sz="100" dirty="0" smtClean="0"/>
              <a:t> </a:t>
            </a:r>
            <a:r>
              <a:rPr lang="en-US" altLang="en-US" sz="2200" dirty="0" smtClean="0"/>
              <a:t>S</a:t>
            </a:r>
            <a:r>
              <a:rPr lang="en-US" altLang="en-US" sz="100" dirty="0" smtClean="0"/>
              <a:t> </a:t>
            </a:r>
            <a:r>
              <a:rPr lang="en-US" altLang="en-US" sz="2200" dirty="0" smtClean="0"/>
              <a:t>T L, a J</a:t>
            </a:r>
            <a:r>
              <a:rPr lang="en-US" altLang="en-US" sz="100" dirty="0" smtClean="0"/>
              <a:t> </a:t>
            </a:r>
            <a:r>
              <a:rPr lang="en-US" altLang="en-US" sz="2200" dirty="0" smtClean="0"/>
              <a:t>S</a:t>
            </a:r>
            <a:r>
              <a:rPr lang="en-US" altLang="en-US" sz="100" dirty="0" smtClean="0"/>
              <a:t> </a:t>
            </a:r>
            <a:r>
              <a:rPr lang="en-US" altLang="en-US" sz="2200" dirty="0" smtClean="0"/>
              <a:t>P library, includes programming constructs in the form of H</a:t>
            </a:r>
            <a:r>
              <a:rPr lang="en-US" altLang="en-US" sz="100" dirty="0" smtClean="0"/>
              <a:t> </a:t>
            </a:r>
            <a:r>
              <a:rPr lang="en-US" altLang="en-US" sz="2200" dirty="0" smtClean="0"/>
              <a:t>T</a:t>
            </a:r>
            <a:r>
              <a:rPr lang="en-US" altLang="en-US" sz="100" dirty="0" smtClean="0"/>
              <a:t> </a:t>
            </a:r>
            <a:r>
              <a:rPr lang="en-US" altLang="en-US" sz="2200" dirty="0" smtClean="0"/>
              <a:t>M</a:t>
            </a:r>
            <a:r>
              <a:rPr lang="en-US" altLang="en-US" sz="100" dirty="0" smtClean="0"/>
              <a:t> </a:t>
            </a:r>
            <a:r>
              <a:rPr lang="en-US" altLang="en-US" sz="2200" dirty="0" smtClean="0"/>
              <a:t>L elements</a:t>
            </a:r>
            <a:endParaRPr lang="en-US" altLang="en-US" sz="2200" dirty="0"/>
          </a:p>
        </p:txBody>
      </p:sp>
    </p:spTree>
    <p:extLst>
      <p:ext uri="{BB962C8B-B14F-4D97-AF65-F5344CB8AC3E}">
        <p14:creationId xmlns:p14="http://schemas.microsoft.com/office/powerpoint/2010/main" val="2585850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Summary</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Development, development environment, and evaluation of a number of important programming languages</a:t>
            </a:r>
          </a:p>
          <a:p>
            <a:pPr eaLnBrk="1" hangingPunct="1"/>
            <a:r>
              <a:rPr lang="en-US" altLang="en-US" dirty="0"/>
              <a:t>Perspective into current issues in language design</a:t>
            </a:r>
          </a:p>
        </p:txBody>
      </p:sp>
    </p:spTree>
    <p:extLst>
      <p:ext uri="{BB962C8B-B14F-4D97-AF65-F5344CB8AC3E}">
        <p14:creationId xmlns:p14="http://schemas.microsoft.com/office/powerpoint/2010/main" val="2147560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err="1"/>
              <a:t>Plankalkül</a:t>
            </a:r>
            <a:r>
              <a:rPr lang="en-US" altLang="en-US" dirty="0"/>
              <a:t> Syntax</a:t>
            </a:r>
            <a:endParaRPr lang="en-US" dirty="0"/>
          </a:p>
        </p:txBody>
      </p:sp>
      <p:sp>
        <p:nvSpPr>
          <p:cNvPr id="6" name="Content Placeholder 2"/>
          <p:cNvSpPr>
            <a:spLocks noGrp="1"/>
          </p:cNvSpPr>
          <p:nvPr>
            <p:ph type="body" idx="1"/>
          </p:nvPr>
        </p:nvSpPr>
        <p:spPr>
          <a:xfrm>
            <a:off x="457200" y="1600201"/>
            <a:ext cx="8229600" cy="1053548"/>
          </a:xfrm>
        </p:spPr>
        <p:txBody>
          <a:bodyPr/>
          <a:lstStyle/>
          <a:p>
            <a:pPr lvl="0"/>
            <a:r>
              <a:rPr lang="en-US" altLang="en-US" dirty="0">
                <a:solidFill>
                  <a:srgbClr val="000000"/>
                </a:solidFill>
              </a:rPr>
              <a:t>An assignment statement to assign the expression A[4] + 1 to A[5</a:t>
            </a:r>
            <a:r>
              <a:rPr lang="en-US" altLang="en-US" dirty="0" smtClean="0">
                <a:solidFill>
                  <a:srgbClr val="000000"/>
                </a:solidFill>
              </a:rPr>
              <a:t>]</a:t>
            </a:r>
            <a:endParaRPr lang="en-US" altLang="en-US" dirty="0">
              <a:solidFill>
                <a:srgbClr val="000000"/>
              </a:solidFill>
            </a:endParaRPr>
          </a:p>
        </p:txBody>
      </p:sp>
      <p:pic>
        <p:nvPicPr>
          <p:cNvPr id="7" name="Picture 3" descr="An assignment statement with three lines reads as follows. Line 1. vertical bar A + 1 = right angle bracket A. Line 2. V vertical bar 4, 5. Line 3. S vertical bar 1 period n, 1 period n. Line 2 represents subscripts. Line 3 represents, data types."/>
          <p:cNvPicPr>
            <a:picLocks noChangeAspect="1"/>
          </p:cNvPicPr>
          <p:nvPr/>
        </p:nvPicPr>
        <p:blipFill>
          <a:blip r:embed="rId2"/>
          <a:stretch>
            <a:fillRect/>
          </a:stretch>
        </p:blipFill>
        <p:spPr>
          <a:xfrm>
            <a:off x="703248" y="2941300"/>
            <a:ext cx="7376799" cy="1774090"/>
          </a:xfrm>
          <a:prstGeom prst="rect">
            <a:avLst/>
          </a:prstGeom>
        </p:spPr>
      </p:pic>
    </p:spTree>
    <p:extLst>
      <p:ext uri="{BB962C8B-B14F-4D97-AF65-F5344CB8AC3E}">
        <p14:creationId xmlns:p14="http://schemas.microsoft.com/office/powerpoint/2010/main" val="36437245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title="Copyright Notice"/>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Minimal Hardware Programming: Pseudocodes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What was wrong with using machine code?</a:t>
            </a:r>
          </a:p>
          <a:p>
            <a:pPr lvl="1" eaLnBrk="1" hangingPunct="1"/>
            <a:r>
              <a:rPr lang="en-US" altLang="en-US" dirty="0"/>
              <a:t>Poor readability</a:t>
            </a:r>
          </a:p>
          <a:p>
            <a:pPr lvl="1" eaLnBrk="1" hangingPunct="1"/>
            <a:r>
              <a:rPr lang="en-US" altLang="en-US" dirty="0"/>
              <a:t>Poor modifiability</a:t>
            </a:r>
          </a:p>
          <a:p>
            <a:pPr lvl="1" eaLnBrk="1" hangingPunct="1"/>
            <a:r>
              <a:rPr lang="en-US" altLang="en-US" dirty="0"/>
              <a:t>Expression coding was tedious</a:t>
            </a:r>
          </a:p>
          <a:p>
            <a:pPr lvl="1" eaLnBrk="1" hangingPunct="1"/>
            <a:r>
              <a:rPr lang="en-US" altLang="en-US" dirty="0"/>
              <a:t>Machine deficiencies--no indexing or floating point</a:t>
            </a:r>
          </a:p>
        </p:txBody>
      </p:sp>
    </p:spTree>
    <p:extLst>
      <p:ext uri="{BB962C8B-B14F-4D97-AF65-F5344CB8AC3E}">
        <p14:creationId xmlns:p14="http://schemas.microsoft.com/office/powerpoint/2010/main" val="24089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Pseudocodes: Short Code </a:t>
            </a:r>
            <a:endParaRPr lang="en-US" altLang="en-US" b="0" dirty="0" smtClean="0"/>
          </a:p>
        </p:txBody>
      </p:sp>
      <p:sp>
        <p:nvSpPr>
          <p:cNvPr id="7173" name="Content Placeholder 2"/>
          <p:cNvSpPr>
            <a:spLocks noGrp="1" noChangeArrowheads="1"/>
          </p:cNvSpPr>
          <p:nvPr>
            <p:ph type="body" idx="1"/>
          </p:nvPr>
        </p:nvSpPr>
        <p:spPr>
          <a:xfrm>
            <a:off x="457200" y="1600201"/>
            <a:ext cx="8229600" cy="2057400"/>
          </a:xfrm>
        </p:spPr>
        <p:txBody>
          <a:bodyPr/>
          <a:lstStyle/>
          <a:p>
            <a:pPr eaLnBrk="1" hangingPunct="1"/>
            <a:r>
              <a:rPr lang="en-US" altLang="en-US" dirty="0"/>
              <a:t>Short Code developed by </a:t>
            </a:r>
            <a:r>
              <a:rPr lang="en-US" altLang="en-US" dirty="0" err="1"/>
              <a:t>Mauchly</a:t>
            </a:r>
            <a:r>
              <a:rPr lang="en-US" altLang="en-US" dirty="0"/>
              <a:t> in 1949 for BINAC computers        </a:t>
            </a:r>
          </a:p>
          <a:p>
            <a:pPr lvl="1" eaLnBrk="1" hangingPunct="1"/>
            <a:r>
              <a:rPr lang="en-US" altLang="en-US" dirty="0"/>
              <a:t>Expressions were coded, left to right</a:t>
            </a:r>
          </a:p>
          <a:p>
            <a:pPr lvl="1" eaLnBrk="1" hangingPunct="1"/>
            <a:r>
              <a:rPr lang="en-US" altLang="en-US" dirty="0"/>
              <a:t>Example of operations:</a:t>
            </a:r>
          </a:p>
        </p:txBody>
      </p:sp>
      <p:pic>
        <p:nvPicPr>
          <p:cNvPr id="4" name="Picture 3" descr="Computer code has 4 lines. Line 1. 01 hyphen 06 a b s value 1 n left parenthesis n plus 2 right parenthesis n d power. Line 2. 02 right parenthesis 07 plus 2 n left parenthesis n plus 2 right parenthesis n d root. Line 3. 03 equals 08 pause 4 n if left angle bracket equals n. Line 4. 04 forward slash 09 left parenthesis 58 print and tab."/>
          <p:cNvPicPr>
            <a:picLocks noChangeAspect="1"/>
          </p:cNvPicPr>
          <p:nvPr/>
        </p:nvPicPr>
        <p:blipFill>
          <a:blip r:embed="rId3"/>
          <a:stretch>
            <a:fillRect/>
          </a:stretch>
        </p:blipFill>
        <p:spPr>
          <a:xfrm>
            <a:off x="1066496" y="3942254"/>
            <a:ext cx="7011008" cy="1633870"/>
          </a:xfrm>
          <a:prstGeom prst="rect">
            <a:avLst/>
          </a:prstGeom>
        </p:spPr>
      </p:pic>
    </p:spTree>
    <p:extLst>
      <p:ext uri="{BB962C8B-B14F-4D97-AF65-F5344CB8AC3E}">
        <p14:creationId xmlns:p14="http://schemas.microsoft.com/office/powerpoint/2010/main" val="3428775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6283</TotalTime>
  <Words>3120</Words>
  <Application>Microsoft Office PowerPoint</Application>
  <PresentationFormat>On-screen Show (4:3)</PresentationFormat>
  <Paragraphs>514</Paragraphs>
  <Slides>70</Slides>
  <Notes>64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3)</vt:lpstr>
      <vt:lpstr>Objectives (2 of 3)</vt:lpstr>
      <vt:lpstr>Objectives (3 of 3)</vt:lpstr>
      <vt:lpstr>Genealogy of Common Languages</vt:lpstr>
      <vt:lpstr>Zuse’s Plankalkül</vt:lpstr>
      <vt:lpstr>Plankalkül Syntax</vt:lpstr>
      <vt:lpstr>Minimal Hardware Programming: Pseudocodes</vt:lpstr>
      <vt:lpstr>Pseudocodes: Short Code </vt:lpstr>
      <vt:lpstr>Pseudocodes: Speedcoding</vt:lpstr>
      <vt:lpstr>Pseudocodes: Related Systems</vt:lpstr>
      <vt:lpstr>I B M 704 and Fortran</vt:lpstr>
      <vt:lpstr>Design Process of Fortran</vt:lpstr>
      <vt:lpstr>Fortran 1 Overview (1 of 2)</vt:lpstr>
      <vt:lpstr>Fortran   Overview (2 of 2)</vt:lpstr>
      <vt:lpstr>Fortran</vt:lpstr>
      <vt:lpstr>Fortran IV</vt:lpstr>
      <vt:lpstr>Fortran 77</vt:lpstr>
      <vt:lpstr>Fortran 90</vt:lpstr>
      <vt:lpstr>Latest Versions of Fortran</vt:lpstr>
      <vt:lpstr>Fortran Evaluation</vt:lpstr>
      <vt:lpstr>Functional Programming: Lisp</vt:lpstr>
      <vt:lpstr>Representation of Two Lisp Lists</vt:lpstr>
      <vt:lpstr>Lisp Evaluation</vt:lpstr>
      <vt:lpstr>Scheme</vt:lpstr>
      <vt:lpstr>Common Lisp</vt:lpstr>
      <vt:lpstr>The First Step Toward Sophistication: ALGOL 60</vt:lpstr>
      <vt:lpstr>Early Design Process</vt:lpstr>
      <vt:lpstr>ALGOL 58 (1 of 2)</vt:lpstr>
      <vt:lpstr>ALGOL 58 (2 of 2)</vt:lpstr>
      <vt:lpstr>ALGOL 58 Implementation</vt:lpstr>
      <vt:lpstr>ALGOL 60 Overview</vt:lpstr>
      <vt:lpstr>ALGOL 60 Evaluation (1 of 2)</vt:lpstr>
      <vt:lpstr>ALGOL 60 Evaluation (2 of 2)</vt:lpstr>
      <vt:lpstr>Computerizing Business Records: COBOL</vt:lpstr>
      <vt:lpstr>COBOL Historical Background</vt:lpstr>
      <vt:lpstr>COBOL Design Process</vt:lpstr>
      <vt:lpstr>COBOL Evaluation</vt:lpstr>
      <vt:lpstr>COBOL: DoD Influence</vt:lpstr>
      <vt:lpstr>The Beginning of Timesharing: Basic</vt:lpstr>
      <vt:lpstr>2.8 Everything for Everybody: PL/I</vt:lpstr>
      <vt:lpstr>PL/I: Background</vt:lpstr>
      <vt:lpstr>PL/I: Design Process</vt:lpstr>
      <vt:lpstr>P L/I: Evaluation</vt:lpstr>
      <vt:lpstr>Two Early Dynamic Languages: A P L and SNOBOL</vt:lpstr>
      <vt:lpstr>A P L: A Programming Language</vt:lpstr>
      <vt:lpstr>SNOBOL</vt:lpstr>
      <vt:lpstr>The Beginning of Data Abstraction: SIMULA 67</vt:lpstr>
      <vt:lpstr>Orthogonal Design: ALGOL 68</vt:lpstr>
      <vt:lpstr>ALGOL 68 Evaluation</vt:lpstr>
      <vt:lpstr>Pascal - 1971</vt:lpstr>
      <vt:lpstr>C - 1972</vt:lpstr>
      <vt:lpstr>Programming Based on Logic: Prolog</vt:lpstr>
      <vt:lpstr>History’s Largest Design Effort: Ada</vt:lpstr>
      <vt:lpstr>Ada Evaluation</vt:lpstr>
      <vt:lpstr>Ada 95</vt:lpstr>
      <vt:lpstr>Object-Oriented Programming: Smalltalk</vt:lpstr>
      <vt:lpstr>Combining Imperative and Object-Oriented Programming: C++</vt:lpstr>
      <vt:lpstr>A Related OOP Language</vt:lpstr>
      <vt:lpstr>An Imperative-Based Object-Oriented Language: Java</vt:lpstr>
      <vt:lpstr>Java Evaluation</vt:lpstr>
      <vt:lpstr>Scripting Languages for the Web (1 of 5)</vt:lpstr>
      <vt:lpstr>Scripting Languages for the Web (2 of 5)</vt:lpstr>
      <vt:lpstr>Scripting Languages for the Web (3 of 5)</vt:lpstr>
      <vt:lpstr>Scripting Languages for the Web (4 of 5)</vt:lpstr>
      <vt:lpstr>Scripting Languages for the Web (5 of 5)</vt:lpstr>
      <vt:lpstr>The Flagship .NET Language: C#</vt:lpstr>
      <vt:lpstr>Markup/Programming Hybrid Languages</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116</cp:revision>
  <dcterms:modified xsi:type="dcterms:W3CDTF">2018-02-21T11:12:36Z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