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4"/>
  </p:notesMasterIdLst>
  <p:handoutMasterIdLst>
    <p:handoutMasterId r:id="rId65"/>
  </p:handoutMasterIdLst>
  <p:sldIdLst>
    <p:sldId id="412" r:id="rId5"/>
    <p:sldId id="414" r:id="rId6"/>
    <p:sldId id="536" r:id="rId7"/>
    <p:sldId id="537" r:id="rId8"/>
    <p:sldId id="538" r:id="rId9"/>
    <p:sldId id="539" r:id="rId10"/>
    <p:sldId id="540" r:id="rId11"/>
    <p:sldId id="543" r:id="rId12"/>
    <p:sldId id="544" r:id="rId13"/>
    <p:sldId id="545" r:id="rId14"/>
    <p:sldId id="546" r:id="rId15"/>
    <p:sldId id="547" r:id="rId16"/>
    <p:sldId id="548" r:id="rId17"/>
    <p:sldId id="549" r:id="rId18"/>
    <p:sldId id="550" r:id="rId19"/>
    <p:sldId id="551" r:id="rId20"/>
    <p:sldId id="552" r:id="rId21"/>
    <p:sldId id="553" r:id="rId22"/>
    <p:sldId id="554" r:id="rId23"/>
    <p:sldId id="555" r:id="rId24"/>
    <p:sldId id="556" r:id="rId25"/>
    <p:sldId id="594" r:id="rId26"/>
    <p:sldId id="558" r:id="rId27"/>
    <p:sldId id="559" r:id="rId28"/>
    <p:sldId id="560" r:id="rId29"/>
    <p:sldId id="561" r:id="rId30"/>
    <p:sldId id="562" r:id="rId31"/>
    <p:sldId id="563" r:id="rId32"/>
    <p:sldId id="564" r:id="rId33"/>
    <p:sldId id="565" r:id="rId34"/>
    <p:sldId id="566" r:id="rId35"/>
    <p:sldId id="567" r:id="rId36"/>
    <p:sldId id="568" r:id="rId37"/>
    <p:sldId id="569" r:id="rId38"/>
    <p:sldId id="570" r:id="rId39"/>
    <p:sldId id="571" r:id="rId40"/>
    <p:sldId id="572" r:id="rId41"/>
    <p:sldId id="573" r:id="rId42"/>
    <p:sldId id="574" r:id="rId43"/>
    <p:sldId id="575" r:id="rId44"/>
    <p:sldId id="576" r:id="rId45"/>
    <p:sldId id="577" r:id="rId46"/>
    <p:sldId id="578" r:id="rId47"/>
    <p:sldId id="579" r:id="rId48"/>
    <p:sldId id="580" r:id="rId49"/>
    <p:sldId id="581" r:id="rId50"/>
    <p:sldId id="582" r:id="rId51"/>
    <p:sldId id="583" r:id="rId52"/>
    <p:sldId id="584" r:id="rId53"/>
    <p:sldId id="585" r:id="rId54"/>
    <p:sldId id="586" r:id="rId55"/>
    <p:sldId id="587" r:id="rId56"/>
    <p:sldId id="588" r:id="rId57"/>
    <p:sldId id="589" r:id="rId58"/>
    <p:sldId id="590" r:id="rId59"/>
    <p:sldId id="591" r:id="rId60"/>
    <p:sldId id="592" r:id="rId61"/>
    <p:sldId id="593" r:id="rId62"/>
    <p:sldId id="298" r:id="rId6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6" d="100"/>
          <a:sy n="96" d="100"/>
        </p:scale>
        <p:origin x="282" y="78"/>
      </p:cViewPr>
      <p:guideLst>
        <p:guide orient="horz" pos="2160"/>
        <p:guide pos="2880"/>
      </p:guideLst>
    </p:cSldViewPr>
  </p:slideViewPr>
  <p:outlineViewPr>
    <p:cViewPr>
      <p:scale>
        <a:sx n="33" d="100"/>
        <a:sy n="33" d="100"/>
      </p:scale>
      <p:origin x="0" y="-323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 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2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03034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181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18</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8677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1799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87091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102182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806810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2</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65001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8423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4</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912661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5</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13074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6</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56188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7</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596998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9</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73174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A012C73-EDF2-4E7C-A3BE-149DD502A52C}" type="slidenum">
              <a:rPr lang="en-US" altLang="en-US" sz="1200" smtClean="0"/>
              <a:pPr/>
              <a:t>13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73098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ordered lis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738313"/>
            <a:ext cx="8232775" cy="21986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57200" y="4241800"/>
            <a:ext cx="8232775" cy="16398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0869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0550607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0486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609600"/>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362200"/>
            <a:ext cx="8229600" cy="762000"/>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3352800"/>
            <a:ext cx="8229600" cy="533400"/>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4038600"/>
            <a:ext cx="8229600" cy="609600"/>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4800600"/>
            <a:ext cx="8229600" cy="4572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5486400"/>
            <a:ext cx="8229600" cy="45720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7200" y="6084888"/>
            <a:ext cx="8232128" cy="322262"/>
          </a:xfrm>
        </p:spPr>
        <p:txBody>
          <a:bodyPr/>
          <a:lstStyle>
            <a:lvl1pPr>
              <a:defRPr/>
            </a:lvl1pPr>
          </a:lstStyle>
          <a:p>
            <a:pPr lvl="0"/>
            <a:r>
              <a:rPr lang="en-US" dirty="0" smtClean="0"/>
              <a:t>7</a:t>
            </a:r>
            <a:endParaRPr lang="en-US" dirty="0"/>
          </a:p>
        </p:txBody>
      </p:sp>
      <p:sp>
        <p:nvSpPr>
          <p:cNvPr id="14"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153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ontentPlacehold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3/15/2018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Content Placeholder 6"/>
          <p:cNvSpPr>
            <a:spLocks noGrp="1"/>
          </p:cNvSpPr>
          <p:nvPr>
            <p:ph sz="quarter" idx="13" hasCustomPrompt="1"/>
          </p:nvPr>
        </p:nvSpPr>
        <p:spPr>
          <a:xfrm>
            <a:off x="457200" y="1600200"/>
            <a:ext cx="8229600" cy="382424"/>
          </a:xfrm>
        </p:spPr>
        <p:txBody>
          <a:bodyPr/>
          <a:lstStyle>
            <a:lvl1pPr>
              <a:defRPr/>
            </a:lvl1pPr>
          </a:lstStyle>
          <a:p>
            <a:pPr lvl="0"/>
            <a:r>
              <a:rPr lang="en-US" dirty="0" smtClean="0"/>
              <a:t>1</a:t>
            </a:r>
            <a:endParaRPr lang="en-US" dirty="0"/>
          </a:p>
        </p:txBody>
      </p:sp>
      <p:sp>
        <p:nvSpPr>
          <p:cNvPr id="9" name="Content Placeholder 8"/>
          <p:cNvSpPr>
            <a:spLocks noGrp="1"/>
          </p:cNvSpPr>
          <p:nvPr>
            <p:ph sz="quarter" idx="14" hasCustomPrompt="1"/>
          </p:nvPr>
        </p:nvSpPr>
        <p:spPr>
          <a:xfrm>
            <a:off x="457200" y="2168631"/>
            <a:ext cx="8229600" cy="387138"/>
          </a:xfrm>
        </p:spPr>
        <p:txBody>
          <a:bodyPr/>
          <a:lstStyle>
            <a:lvl1pPr>
              <a:defRPr/>
            </a:lvl1pPr>
          </a:lstStyle>
          <a:p>
            <a:pPr lvl="0"/>
            <a:r>
              <a:rPr lang="en-US" dirty="0" smtClean="0"/>
              <a:t>2</a:t>
            </a:r>
            <a:endParaRPr lang="en-US" dirty="0"/>
          </a:p>
        </p:txBody>
      </p:sp>
      <p:sp>
        <p:nvSpPr>
          <p:cNvPr id="11" name="Content Placeholder 10"/>
          <p:cNvSpPr>
            <a:spLocks noGrp="1"/>
          </p:cNvSpPr>
          <p:nvPr>
            <p:ph sz="quarter" idx="15" hasCustomPrompt="1"/>
          </p:nvPr>
        </p:nvSpPr>
        <p:spPr>
          <a:xfrm>
            <a:off x="457200" y="2721186"/>
            <a:ext cx="8229600" cy="223626"/>
          </a:xfrm>
        </p:spPr>
        <p:txBody>
          <a:bodyPr/>
          <a:lstStyle>
            <a:lvl1pPr>
              <a:defRPr/>
            </a:lvl1pPr>
          </a:lstStyle>
          <a:p>
            <a:pPr lvl="0"/>
            <a:r>
              <a:rPr lang="en-US" dirty="0" smtClean="0"/>
              <a:t>3</a:t>
            </a:r>
            <a:endParaRPr lang="en-US" dirty="0"/>
          </a:p>
        </p:txBody>
      </p:sp>
      <p:sp>
        <p:nvSpPr>
          <p:cNvPr id="13" name="Content Placeholder 12"/>
          <p:cNvSpPr>
            <a:spLocks noGrp="1"/>
          </p:cNvSpPr>
          <p:nvPr>
            <p:ph sz="quarter" idx="16" hasCustomPrompt="1"/>
          </p:nvPr>
        </p:nvSpPr>
        <p:spPr>
          <a:xfrm>
            <a:off x="457200" y="3115214"/>
            <a:ext cx="8229600" cy="285572"/>
          </a:xfrm>
        </p:spPr>
        <p:txBody>
          <a:bodyPr/>
          <a:lstStyle>
            <a:lvl1pPr>
              <a:defRPr/>
            </a:lvl1pPr>
          </a:lstStyle>
          <a:p>
            <a:pPr lvl="0"/>
            <a:r>
              <a:rPr lang="en-US" dirty="0" smtClean="0"/>
              <a:t>4</a:t>
            </a:r>
            <a:endParaRPr lang="en-US" dirty="0"/>
          </a:p>
        </p:txBody>
      </p:sp>
      <p:sp>
        <p:nvSpPr>
          <p:cNvPr id="15" name="Content Placeholder 14"/>
          <p:cNvSpPr>
            <a:spLocks noGrp="1"/>
          </p:cNvSpPr>
          <p:nvPr>
            <p:ph sz="quarter" idx="17" hasCustomPrompt="1"/>
          </p:nvPr>
        </p:nvSpPr>
        <p:spPr>
          <a:xfrm>
            <a:off x="457200" y="3561279"/>
            <a:ext cx="8229600" cy="354900"/>
          </a:xfrm>
        </p:spPr>
        <p:txBody>
          <a:bodyPr/>
          <a:lstStyle>
            <a:lvl1pPr>
              <a:defRPr/>
            </a:lvl1pPr>
          </a:lstStyle>
          <a:p>
            <a:pPr lvl="0"/>
            <a:r>
              <a:rPr lang="en-US" dirty="0" smtClean="0"/>
              <a:t>5</a:t>
            </a:r>
            <a:endParaRPr lang="en-US" dirty="0"/>
          </a:p>
        </p:txBody>
      </p:sp>
      <p:sp>
        <p:nvSpPr>
          <p:cNvPr id="17" name="Content Placeholder 16"/>
          <p:cNvSpPr>
            <a:spLocks noGrp="1"/>
          </p:cNvSpPr>
          <p:nvPr>
            <p:ph sz="quarter" idx="18" hasCustomPrompt="1"/>
          </p:nvPr>
        </p:nvSpPr>
        <p:spPr>
          <a:xfrm>
            <a:off x="457200" y="4039336"/>
            <a:ext cx="8229600" cy="264920"/>
          </a:xfrm>
        </p:spPr>
        <p:txBody>
          <a:bodyPr/>
          <a:lstStyle>
            <a:lvl1pPr>
              <a:defRPr/>
            </a:lvl1pPr>
          </a:lstStyle>
          <a:p>
            <a:pPr lvl="0"/>
            <a:r>
              <a:rPr lang="en-US" dirty="0" smtClean="0"/>
              <a:t>6</a:t>
            </a:r>
            <a:endParaRPr lang="en-US" dirty="0"/>
          </a:p>
        </p:txBody>
      </p:sp>
      <p:sp>
        <p:nvSpPr>
          <p:cNvPr id="8" name="Content Placeholder 7"/>
          <p:cNvSpPr>
            <a:spLocks noGrp="1"/>
          </p:cNvSpPr>
          <p:nvPr>
            <p:ph sz="quarter" idx="19" hasCustomPrompt="1"/>
          </p:nvPr>
        </p:nvSpPr>
        <p:spPr>
          <a:xfrm>
            <a:off x="454672" y="4532130"/>
            <a:ext cx="8232128" cy="221908"/>
          </a:xfrm>
        </p:spPr>
        <p:txBody>
          <a:bodyPr/>
          <a:lstStyle>
            <a:lvl1pPr>
              <a:defRPr/>
            </a:lvl1pPr>
          </a:lstStyle>
          <a:p>
            <a:pPr lvl="0"/>
            <a:r>
              <a:rPr lang="en-US" dirty="0" smtClean="0"/>
              <a:t>7</a:t>
            </a:r>
            <a:endParaRPr lang="en-US" dirty="0"/>
          </a:p>
        </p:txBody>
      </p:sp>
      <p:sp>
        <p:nvSpPr>
          <p:cNvPr id="10" name="Content Placeholder 9"/>
          <p:cNvSpPr>
            <a:spLocks noGrp="1"/>
          </p:cNvSpPr>
          <p:nvPr>
            <p:ph sz="quarter" idx="20" hasCustomPrompt="1"/>
          </p:nvPr>
        </p:nvSpPr>
        <p:spPr>
          <a:xfrm>
            <a:off x="457200" y="4811713"/>
            <a:ext cx="8229600" cy="388937"/>
          </a:xfrm>
        </p:spPr>
        <p:txBody>
          <a:bodyPr/>
          <a:lstStyle>
            <a:lvl1pPr>
              <a:defRPr/>
            </a:lvl1pPr>
          </a:lstStyle>
          <a:p>
            <a:pPr lvl="0"/>
            <a:r>
              <a:rPr lang="en-US" dirty="0" smtClean="0"/>
              <a:t>8</a:t>
            </a:r>
            <a:endParaRPr lang="en-US" dirty="0"/>
          </a:p>
        </p:txBody>
      </p:sp>
      <p:sp>
        <p:nvSpPr>
          <p:cNvPr id="16" name="Content Placeholder 15"/>
          <p:cNvSpPr>
            <a:spLocks noGrp="1"/>
          </p:cNvSpPr>
          <p:nvPr>
            <p:ph sz="quarter" idx="21" hasCustomPrompt="1"/>
          </p:nvPr>
        </p:nvSpPr>
        <p:spPr>
          <a:xfrm>
            <a:off x="457200" y="5357413"/>
            <a:ext cx="8235303" cy="204787"/>
          </a:xfrm>
        </p:spPr>
        <p:txBody>
          <a:bodyPr/>
          <a:lstStyle>
            <a:lvl1pPr>
              <a:defRPr/>
            </a:lvl1pPr>
          </a:lstStyle>
          <a:p>
            <a:pPr lvl="0"/>
            <a:r>
              <a:rPr lang="en-US" dirty="0" smtClean="0"/>
              <a:t>9</a:t>
            </a:r>
            <a:endParaRPr lang="en-US" dirty="0"/>
          </a:p>
        </p:txBody>
      </p:sp>
      <p:sp>
        <p:nvSpPr>
          <p:cNvPr id="19" name="Content Placeholder 18"/>
          <p:cNvSpPr>
            <a:spLocks noGrp="1"/>
          </p:cNvSpPr>
          <p:nvPr>
            <p:ph sz="quarter" idx="22" hasCustomPrompt="1"/>
          </p:nvPr>
        </p:nvSpPr>
        <p:spPr>
          <a:xfrm>
            <a:off x="457200" y="5713377"/>
            <a:ext cx="8229600" cy="233362"/>
          </a:xfrm>
        </p:spPr>
        <p:txBody>
          <a:bodyPr/>
          <a:lstStyle>
            <a:lvl1pPr>
              <a:defRPr/>
            </a:lvl1pPr>
          </a:lstStyle>
          <a:p>
            <a:pPr lvl="0"/>
            <a:r>
              <a:rPr lang="en-US" dirty="0" smtClean="0"/>
              <a:t>10</a:t>
            </a:r>
            <a:endParaRPr lang="en-US" dirty="0"/>
          </a:p>
        </p:txBody>
      </p:sp>
      <p:sp>
        <p:nvSpPr>
          <p:cNvPr id="1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2016, 2013, 2010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4978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3" r:id="rId3"/>
    <p:sldLayoutId id="2147483665" r:id="rId4"/>
    <p:sldLayoutId id="2147483667" r:id="rId5"/>
    <p:sldLayoutId id="2147483668" r:id="rId6"/>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37.wmf"/></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39.PNG"/><Relationship Id="rId4" Type="http://schemas.openxmlformats.org/officeDocument/2006/relationships/image" Target="../media/image3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40.PNG"/><Relationship Id="rId4" Type="http://schemas.openxmlformats.org/officeDocument/2006/relationships/image" Target="../media/image3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42.wmf"/><Relationship Id="rId5" Type="http://schemas.openxmlformats.org/officeDocument/2006/relationships/oleObject" Target="../embeddings/oleObject10.bin"/><Relationship Id="rId4" Type="http://schemas.openxmlformats.org/officeDocument/2006/relationships/image" Target="../media/image41.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45.wmf"/><Relationship Id="rId5" Type="http://schemas.openxmlformats.org/officeDocument/2006/relationships/oleObject" Target="../embeddings/oleObject13.bin"/><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4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48.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oleObject" Target="../embeddings/oleObject18.bin"/><Relationship Id="rId4" Type="http://schemas.openxmlformats.org/officeDocument/2006/relationships/image" Target="../media/image49.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0"/>
            <a:ext cx="8229600" cy="1029513"/>
          </a:xfrm>
          <a:prstGeom prst="rect">
            <a:avLst/>
          </a:prstGeom>
          <a:noFill/>
          <a:ln>
            <a:noFill/>
          </a:ln>
        </p:spPr>
        <p:txBody>
          <a:bodyPr lIns="0" tIns="0" rIns="0" bIns="0" anchor="b" anchorCtr="0">
            <a:noAutofit/>
          </a:bodyPr>
          <a:lstStyle/>
          <a:p>
            <a:pPr lvl="0">
              <a:buSzPct val="25000"/>
            </a:pPr>
            <a:r>
              <a:rPr lang="en-US"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xfrm>
            <a:off x="457200" y="1368879"/>
            <a:ext cx="8229600" cy="3646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Eleventh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xfrm>
            <a:off x="5029200" y="1914524"/>
            <a:ext cx="3657600" cy="1285874"/>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3</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76600"/>
            <a:ext cx="3657600" cy="2925763"/>
          </a:xfrm>
          <a:prstGeom prst="rect">
            <a:avLst/>
          </a:prstGeom>
          <a:noFill/>
          <a:ln>
            <a:noFill/>
          </a:ln>
        </p:spPr>
        <p:txBody>
          <a:bodyPr lIns="0" tIns="0" rIns="0" bIns="0" anchor="t" anchorCtr="0">
            <a:noAutofit/>
          </a:bodyPr>
          <a:lstStyle/>
          <a:p>
            <a:pPr>
              <a:buSzPct val="25000"/>
            </a:pPr>
            <a:r>
              <a:rPr lang="en-US" altLang="en-US" dirty="0"/>
              <a:t>Describing Syntax and </a:t>
            </a:r>
            <a:r>
              <a:rPr lang="en-US" altLang="en-US" dirty="0" smtClean="0"/>
              <a:t>Semantics</a:t>
            </a:r>
            <a:endParaRPr lang="en-US" altLang="en-US" dirty="0"/>
          </a:p>
        </p:txBody>
      </p:sp>
      <p:pic>
        <p:nvPicPr>
          <p:cNvPr id="3" name="Picture 5" descr="Front Cover: Concepts of Programming Languages Eleventh Edition by Sebes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71" y="1869790"/>
            <a:ext cx="3543856" cy="4377307"/>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2016, 2013, 2010 Pearson Education, Inc. All Rights Reserved</a:t>
            </a:r>
          </a:p>
        </p:txBody>
      </p:sp>
    </p:spTree>
    <p:extLst>
      <p:ext uri="{BB962C8B-B14F-4D97-AF65-F5344CB8AC3E}">
        <p14:creationId xmlns:p14="http://schemas.microsoft.com/office/powerpoint/2010/main" val="206665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Describing Lists</a:t>
            </a:r>
            <a:endParaRPr lang="en-US" dirty="0"/>
          </a:p>
        </p:txBody>
      </p:sp>
      <p:sp>
        <p:nvSpPr>
          <p:cNvPr id="3" name="Content Placeholder 2"/>
          <p:cNvSpPr>
            <a:spLocks noGrp="1"/>
          </p:cNvSpPr>
          <p:nvPr>
            <p:ph sz="quarter" idx="13"/>
          </p:nvPr>
        </p:nvSpPr>
        <p:spPr>
          <a:xfrm>
            <a:off x="457200" y="1600199"/>
            <a:ext cx="8229600" cy="854765"/>
          </a:xfrm>
        </p:spPr>
        <p:txBody>
          <a:bodyPr/>
          <a:lstStyle/>
          <a:p>
            <a:pPr indent="-256032" eaLnBrk="1" hangingPunct="1"/>
            <a:r>
              <a:rPr lang="en-US" altLang="en-US" sz="2400" dirty="0">
                <a:latin typeface="+mn-lt"/>
              </a:rPr>
              <a:t>Syntactic lists are described using recursion</a:t>
            </a:r>
          </a:p>
        </p:txBody>
      </p:sp>
      <p:pic>
        <p:nvPicPr>
          <p:cNvPr id="6" name="Picture 3" descr="Computer code. The code has two lines. Line 1. left angle bracket i d e n t underscore list right angle bracket right arrow i d e n t. Line 2, indented twice. pipe i d e n t comma left angle bracket i d e n t underscore list right angle bracket."/>
          <p:cNvPicPr>
            <a:picLocks noChangeAspect="1"/>
          </p:cNvPicPr>
          <p:nvPr/>
        </p:nvPicPr>
        <p:blipFill>
          <a:blip r:embed="rId2"/>
          <a:stretch>
            <a:fillRect/>
          </a:stretch>
        </p:blipFill>
        <p:spPr>
          <a:xfrm>
            <a:off x="932114" y="2575090"/>
            <a:ext cx="7120745" cy="1103472"/>
          </a:xfrm>
          <a:prstGeom prst="rect">
            <a:avLst/>
          </a:prstGeom>
        </p:spPr>
      </p:pic>
      <p:sp>
        <p:nvSpPr>
          <p:cNvPr id="4" name="Content Placeholder 4"/>
          <p:cNvSpPr>
            <a:spLocks noGrp="1"/>
          </p:cNvSpPr>
          <p:nvPr>
            <p:ph sz="quarter" idx="14"/>
          </p:nvPr>
        </p:nvSpPr>
        <p:spPr>
          <a:xfrm>
            <a:off x="457200" y="3798688"/>
            <a:ext cx="8229600" cy="1424608"/>
          </a:xfrm>
        </p:spPr>
        <p:txBody>
          <a:bodyPr/>
          <a:lstStyle/>
          <a:p>
            <a:pPr indent="-256032" eaLnBrk="1" hangingPunct="1"/>
            <a:r>
              <a:rPr lang="en-US" altLang="en-US" sz="2400" dirty="0">
                <a:latin typeface="+mn-lt"/>
              </a:rPr>
              <a:t>A derivation is a repeated application of rules, starting with the start symbol and ending with a sentence (all terminal symbols)</a:t>
            </a:r>
          </a:p>
        </p:txBody>
      </p:sp>
    </p:spTree>
    <p:extLst>
      <p:ext uri="{BB962C8B-B14F-4D97-AF65-F5344CB8AC3E}">
        <p14:creationId xmlns:p14="http://schemas.microsoft.com/office/powerpoint/2010/main" val="166807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b"/>
          <a:lstStyle/>
          <a:p>
            <a:r>
              <a:rPr lang="en-US" altLang="en-US" dirty="0"/>
              <a:t>An Example Grammar</a:t>
            </a:r>
            <a:endParaRPr lang="en-US" dirty="0"/>
          </a:p>
        </p:txBody>
      </p:sp>
      <p:pic>
        <p:nvPicPr>
          <p:cNvPr id="7" name="Picture 2" descr="Computer code. The code has 6 lines. Line 1. left angle bracket program right angle bracket right arrow left angle bracket s t m t s right angle bracket. Line 2, indented once. left angle bracket s t m t s right angle bracket left angle bracket s t m t right angle bracket vertical bar left angle bracket s t m t right angle bracket semicolon left angle bracket s t m t s right angle bracket. Line 3, indented once. left angle bracket s t m t right angle bracket right arrow left angle bracket v a r right angle bracket = left angle bracket e x p r right angle bracket. Line 4, indented once. left angle bracket v a r right angle bracket right arrow a vertical bar b vertical bar c vertical bar d. Line 5, indented once. left angle bracket e x p r right angle bracket right arrow left angle bracket term right angle bracket + left angle bracket term right angle bracket vertical bar left angle bracket term right angle bracket minus left angle bracket term right angle bracket. Line 6, indented once. left angle bracket term right angle bracket right arrow left angle bracket v a r right angle bracket vertical bar c o n s t."/>
          <p:cNvPicPr>
            <a:picLocks noChangeAspect="1"/>
          </p:cNvPicPr>
          <p:nvPr/>
        </p:nvPicPr>
        <p:blipFill>
          <a:blip r:embed="rId2"/>
          <a:stretch>
            <a:fillRect/>
          </a:stretch>
        </p:blipFill>
        <p:spPr>
          <a:xfrm>
            <a:off x="941518" y="1926232"/>
            <a:ext cx="7260965" cy="2395936"/>
          </a:xfrm>
          <a:prstGeom prst="rect">
            <a:avLst/>
          </a:prstGeom>
        </p:spPr>
      </p:pic>
    </p:spTree>
    <p:extLst>
      <p:ext uri="{BB962C8B-B14F-4D97-AF65-F5344CB8AC3E}">
        <p14:creationId xmlns:p14="http://schemas.microsoft.com/office/powerpoint/2010/main" val="377197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chor="b"/>
          <a:lstStyle/>
          <a:p>
            <a:r>
              <a:rPr lang="en-US" altLang="en-US" dirty="0"/>
              <a:t>An Example Derivation</a:t>
            </a:r>
            <a:endParaRPr lang="en-US" dirty="0"/>
          </a:p>
        </p:txBody>
      </p:sp>
      <p:pic>
        <p:nvPicPr>
          <p:cNvPr id="4" name="Picture 2" descr="Computer code. The code has 7 lines. Line 1. left angle bracket program right angle bracket = right angle bracket left angle bracket s t m t s right angle bracket = right angle bracket left angle bracket s t m t right angle bracket. Line 2, indented three times. = right angle bracket left angle bracket v a r right angle bracket = left angle bracket e x p r right angle bracket. Line 3, indented three times. = right angle bracket a = left angle bracket e x p r right angle bracket. Line 4, indented three times. = right angle bracket a = left angle bracket term right angle bracket + left angle bracket term right angle bracket. Line 5, indented three times. = right angle bracket a = left angle bracket v a r right angle bracket + left angle bracket term right angle bracket. Line 6, indented three times. = right angle bracket a = b + left angle bracket term right angle bracket. Line 7, indented three times. = right angle bracket a = b + c o n s t."/>
          <p:cNvPicPr>
            <a:picLocks noChangeAspect="1"/>
          </p:cNvPicPr>
          <p:nvPr/>
        </p:nvPicPr>
        <p:blipFill>
          <a:blip r:embed="rId2"/>
          <a:stretch>
            <a:fillRect/>
          </a:stretch>
        </p:blipFill>
        <p:spPr>
          <a:xfrm>
            <a:off x="1066496" y="2063377"/>
            <a:ext cx="7011008" cy="2731245"/>
          </a:xfrm>
          <a:prstGeom prst="rect">
            <a:avLst/>
          </a:prstGeom>
        </p:spPr>
      </p:pic>
    </p:spTree>
    <p:extLst>
      <p:ext uri="{BB962C8B-B14F-4D97-AF65-F5344CB8AC3E}">
        <p14:creationId xmlns:p14="http://schemas.microsoft.com/office/powerpoint/2010/main" val="247374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Derivations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Every string of symbols in a derivation is a </a:t>
            </a:r>
            <a:r>
              <a:rPr lang="en-US" altLang="en-US" b="1" dirty="0"/>
              <a:t>sentential form</a:t>
            </a:r>
          </a:p>
          <a:p>
            <a:pPr eaLnBrk="1" hangingPunct="1"/>
            <a:r>
              <a:rPr lang="en-US" altLang="en-US" dirty="0"/>
              <a:t>A </a:t>
            </a:r>
            <a:r>
              <a:rPr lang="en-US" altLang="en-US" b="1" dirty="0"/>
              <a:t>sentence </a:t>
            </a:r>
            <a:r>
              <a:rPr lang="en-US" altLang="en-US" dirty="0"/>
              <a:t>is a sentential form that has only terminal symbols</a:t>
            </a:r>
          </a:p>
          <a:p>
            <a:pPr eaLnBrk="1" hangingPunct="1"/>
            <a:r>
              <a:rPr lang="en-US" altLang="en-US" dirty="0"/>
              <a:t>A </a:t>
            </a:r>
            <a:r>
              <a:rPr lang="en-US" altLang="en-US" b="1" dirty="0"/>
              <a:t>leftmost derivation </a:t>
            </a:r>
            <a:r>
              <a:rPr lang="en-US" altLang="en-US" dirty="0"/>
              <a:t>is one in which the leftmost nonterminal in each sentential form is the one that is expanded</a:t>
            </a:r>
          </a:p>
          <a:p>
            <a:pPr eaLnBrk="1" hangingPunct="1"/>
            <a:r>
              <a:rPr lang="en-US" altLang="en-US" dirty="0"/>
              <a:t>A derivation may be neither leftmost nor rightmost</a:t>
            </a:r>
          </a:p>
        </p:txBody>
      </p:sp>
    </p:spTree>
    <p:extLst>
      <p:ext uri="{BB962C8B-B14F-4D97-AF65-F5344CB8AC3E}">
        <p14:creationId xmlns:p14="http://schemas.microsoft.com/office/powerpoint/2010/main" val="4130679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Parse Tree</a:t>
            </a:r>
            <a:endParaRPr lang="en-US" dirty="0"/>
          </a:p>
        </p:txBody>
      </p:sp>
      <p:sp>
        <p:nvSpPr>
          <p:cNvPr id="3" name="Content Placeholder 2"/>
          <p:cNvSpPr>
            <a:spLocks noGrp="1"/>
          </p:cNvSpPr>
          <p:nvPr>
            <p:ph sz="quarter" idx="13"/>
          </p:nvPr>
        </p:nvSpPr>
        <p:spPr>
          <a:xfrm>
            <a:off x="457200" y="1600200"/>
            <a:ext cx="8229600" cy="600076"/>
          </a:xfrm>
        </p:spPr>
        <p:txBody>
          <a:bodyPr/>
          <a:lstStyle/>
          <a:p>
            <a:pPr indent="-256032" eaLnBrk="1" hangingPunct="1"/>
            <a:r>
              <a:rPr lang="en-US" altLang="en-US" sz="2400" dirty="0"/>
              <a:t>A hierarchical representation of a derivation</a:t>
            </a:r>
          </a:p>
        </p:txBody>
      </p:sp>
      <p:pic>
        <p:nvPicPr>
          <p:cNvPr id="7" name="Picture 3" descr="A parse tree for a derivation. Left angle bracket program right angle bracket leads to single leaf left angle bracket s t m t s right angle bracket, which leads to single leaf left angle bracket s t m t right angle bracket. The third instance divides into two leaves and one internal node with non terminal symbol, equals. The first leaf consists of left angle bracket v a r right angle bracket, followed by a single leaf, a. The second consists of left angle bracket e x p r right angle bracket, followed by a subtree. The subtree divides into two leaves and one internal node with non terminal symbol, plus. The first leaf consists of left angle bracket term right angle bracket, followed by single leaf left angle bracket v a r right angle bracket, followed by single leaf, b. The second leaf consists of left angle bracket term right angle bracket, followed by single leaf, c o n s 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527" y="2359714"/>
            <a:ext cx="2668947" cy="3653072"/>
          </a:xfrm>
          <a:prstGeom prst="rect">
            <a:avLst/>
          </a:prstGeom>
        </p:spPr>
      </p:pic>
    </p:spTree>
    <p:extLst>
      <p:ext uri="{BB962C8B-B14F-4D97-AF65-F5344CB8AC3E}">
        <p14:creationId xmlns:p14="http://schemas.microsoft.com/office/powerpoint/2010/main" val="137294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Ambiguity in Grammars</a:t>
            </a:r>
            <a:endParaRPr lang="en-US" altLang="en-US" sz="2000" b="0"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grammar is </a:t>
            </a:r>
            <a:r>
              <a:rPr lang="en-US" altLang="en-US" b="1" dirty="0"/>
              <a:t>ambiguous</a:t>
            </a:r>
            <a:r>
              <a:rPr lang="en-US" altLang="en-US" dirty="0"/>
              <a:t> if and only if it generates a sentential form that has two or more distinct parse trees</a:t>
            </a:r>
          </a:p>
        </p:txBody>
      </p:sp>
    </p:spTree>
    <p:extLst>
      <p:ext uri="{BB962C8B-B14F-4D97-AF65-F5344CB8AC3E}">
        <p14:creationId xmlns:p14="http://schemas.microsoft.com/office/powerpoint/2010/main" val="2291131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An Ambiguous Expression Grammar</a:t>
            </a:r>
            <a:endParaRPr lang="en-US" dirty="0"/>
          </a:p>
        </p:txBody>
      </p:sp>
      <p:pic>
        <p:nvPicPr>
          <p:cNvPr id="7" name="Picture 2" descr="Computer code. The code has 2 lines. Line 1. left angle bracket e x p r right angle bracket right arrow left angle bracket e x p r right angle bracket left angle bracket o p right angle bracket left angle bracket e x p r right angle bracket vertical bar c o n s t. Line 2. left angle bracket o p right angle bracket forward slash vertical bar hyph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951" y="1727326"/>
            <a:ext cx="5863023" cy="744785"/>
          </a:xfrm>
          <a:prstGeom prst="rect">
            <a:avLst/>
          </a:prstGeom>
        </p:spPr>
      </p:pic>
      <p:pic>
        <p:nvPicPr>
          <p:cNvPr id="8" name="Picture 3" descr="Two parse tree diagrams. On the first diagram, left angle bracket e x p r right angle bracket divides to three leaves. The first leaf consists of left angle bracket e x p r right angle bracket, followed by a subtree. The second leaf consists of left angle bracket o p right angle bracket followed by single leaf, forward slash. The third leaf consists of left angle bracket e x p r right angle bracket, followed by single lead c o n s t. The subtree divides to three leaves. The first leaf consists of left angle bracket e x p r right angle bracket, followed by single leaf c o n s t. The second lead consists of left angle bracket o p right angle bracket, followed by single leaf, hyphen. The third leaf consists of left angle bracket e x p r right angle bracket, followed by c o n s t. The second diagram is identical to the first, with the order of leaves from the first instance revers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51" y="2852287"/>
            <a:ext cx="6463016" cy="2977425"/>
          </a:xfrm>
          <a:prstGeom prst="rect">
            <a:avLst/>
          </a:prstGeom>
        </p:spPr>
      </p:pic>
    </p:spTree>
    <p:extLst>
      <p:ext uri="{BB962C8B-B14F-4D97-AF65-F5344CB8AC3E}">
        <p14:creationId xmlns:p14="http://schemas.microsoft.com/office/powerpoint/2010/main" val="3866766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An Unambiguous Expression Grammar</a:t>
            </a:r>
            <a:endParaRPr lang="en-US" altLang="en-US" b="0" dirty="0" smtClean="0"/>
          </a:p>
        </p:txBody>
      </p:sp>
      <p:sp>
        <p:nvSpPr>
          <p:cNvPr id="7173" name="Content Placeholder 2"/>
          <p:cNvSpPr>
            <a:spLocks noGrp="1" noChangeArrowheads="1"/>
          </p:cNvSpPr>
          <p:nvPr>
            <p:ph type="body" idx="1"/>
          </p:nvPr>
        </p:nvSpPr>
        <p:spPr>
          <a:xfrm>
            <a:off x="457200" y="1600200"/>
            <a:ext cx="8229600" cy="1000125"/>
          </a:xfrm>
        </p:spPr>
        <p:txBody>
          <a:bodyPr/>
          <a:lstStyle/>
          <a:p>
            <a:pPr eaLnBrk="1" hangingPunct="1"/>
            <a:r>
              <a:rPr lang="en-US" altLang="en-US" dirty="0"/>
              <a:t>If we use the parse tree to indicate precedence levels of the operators, we cannot have ambiguity</a:t>
            </a:r>
          </a:p>
        </p:txBody>
      </p:sp>
      <p:pic>
        <p:nvPicPr>
          <p:cNvPr id="2" name="Picture 3" descr="Computer code. The code has 2 lines. Line 1. left angle bracket e x p r right angle bracket right arrow left angle bracket e x p r right angle bracket minus left angle bracket term right angle bracket vertical bar left angle bracket term right angle bracket. Line 2. left angle bracket term right angle bracket right arrow left angle bracket term right angle bracket forward slash c oo n s t vertical bar c o n s 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683" y="2767463"/>
            <a:ext cx="5533932" cy="736125"/>
          </a:xfrm>
          <a:prstGeom prst="rect">
            <a:avLst/>
          </a:prstGeom>
        </p:spPr>
      </p:pic>
      <p:pic>
        <p:nvPicPr>
          <p:cNvPr id="3" name="Picture 4" descr="A parse tree diagram. Left angle bracket e x p r right angle bracket divides into two leaves and one internal node with non terminal symbol, hyphen. The first leaf consists of left angle bracket e x p r right angle bracket, followed by single leaf left angle bracket t e r m right angle bracket, followed by single leaf, c o n s t. The second leaf consists of left angle bracket t e r m right angle bracket, followed by a subtree. The subtree divides into two leaves and one internal node with non terminal symbol, forward slash. The first leaf consists of left angle bracket term right angle bracket, followed by single leaf, c o n s t. The second leaf consists of, c o n s 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2882" y="3670726"/>
            <a:ext cx="3351535" cy="2502826"/>
          </a:xfrm>
          <a:prstGeom prst="rect">
            <a:avLst/>
          </a:prstGeom>
        </p:spPr>
      </p:pic>
    </p:spTree>
    <p:extLst>
      <p:ext uri="{BB962C8B-B14F-4D97-AF65-F5344CB8AC3E}">
        <p14:creationId xmlns:p14="http://schemas.microsoft.com/office/powerpoint/2010/main" val="490100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Associativity of Operators</a:t>
            </a:r>
            <a:endParaRPr lang="en-US" altLang="en-US" b="0" dirty="0" smtClean="0"/>
          </a:p>
        </p:txBody>
      </p:sp>
      <p:sp>
        <p:nvSpPr>
          <p:cNvPr id="7173" name="Content Placeholder 2"/>
          <p:cNvSpPr>
            <a:spLocks noGrp="1" noChangeArrowheads="1"/>
          </p:cNvSpPr>
          <p:nvPr>
            <p:ph type="body" idx="1"/>
          </p:nvPr>
        </p:nvSpPr>
        <p:spPr>
          <a:xfrm>
            <a:off x="457200" y="1600200"/>
            <a:ext cx="8229600" cy="1000125"/>
          </a:xfrm>
        </p:spPr>
        <p:txBody>
          <a:bodyPr/>
          <a:lstStyle/>
          <a:p>
            <a:pPr eaLnBrk="1" hangingPunct="1"/>
            <a:r>
              <a:rPr lang="en-US" altLang="en-US" dirty="0"/>
              <a:t>Operator associativity can also be indicated by a grammar</a:t>
            </a:r>
          </a:p>
        </p:txBody>
      </p:sp>
      <p:pic>
        <p:nvPicPr>
          <p:cNvPr id="4" name="Picture 3" descr="Computer code. The code has 2 lines. Line 1. left angle bracket e x p r right angle bracket hyphen right angle bracket left angle bracket e x p r right angle bracket + left angle bracket e x p r right angle bracket vertical bar c o n s t. Line 2. left angle bracket e x p r right angle bracket hyphen right angle bracket left angle bracket e x p r right angle bracket + c o n s t vertical bar c o n s t. Line 1 represents ambiguous. Line 2 represents unambiguou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19" y="2792368"/>
            <a:ext cx="7577762" cy="840049"/>
          </a:xfrm>
          <a:prstGeom prst="rect">
            <a:avLst/>
          </a:prstGeom>
        </p:spPr>
      </p:pic>
      <p:pic>
        <p:nvPicPr>
          <p:cNvPr id="5" name="Picture 4" descr="A parse tree diagram. Left angle bracket e x p r right angle bracket divides into two leaves and one internal node with non terminal symbol, plus. The first leaf consists of left angle bracket e x p r right angle bracket, followed by a subtree. The second leaf consists of c o n s t. The subtree divides into two leaves and one internal node with non terminal symbol, plus. The first leaf consists of e x p r right angle bracket, followed by single leaf, c o n s t. The second leaf consists of, c o n s 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7804" y="3745811"/>
            <a:ext cx="2748393" cy="2390529"/>
          </a:xfrm>
          <a:prstGeom prst="rect">
            <a:avLst/>
          </a:prstGeom>
        </p:spPr>
      </p:pic>
    </p:spTree>
    <p:extLst>
      <p:ext uri="{BB962C8B-B14F-4D97-AF65-F5344CB8AC3E}">
        <p14:creationId xmlns:p14="http://schemas.microsoft.com/office/powerpoint/2010/main" val="2875061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Unambiguous Grammar for Selector</a:t>
            </a:r>
            <a:endParaRPr lang="en-US" altLang="en-US" b="0" dirty="0" smtClean="0"/>
          </a:p>
        </p:txBody>
      </p:sp>
      <p:sp>
        <p:nvSpPr>
          <p:cNvPr id="6" name="Content Placeholder 2"/>
          <p:cNvSpPr>
            <a:spLocks noGrp="1"/>
          </p:cNvSpPr>
          <p:nvPr>
            <p:ph sz="quarter" idx="13"/>
          </p:nvPr>
        </p:nvSpPr>
        <p:spPr>
          <a:xfrm>
            <a:off x="457200" y="1600200"/>
            <a:ext cx="8229600" cy="496957"/>
          </a:xfrm>
        </p:spPr>
        <p:txBody>
          <a:bodyPr/>
          <a:lstStyle/>
          <a:p>
            <a:pPr indent="-256032"/>
            <a:r>
              <a:rPr lang="en-US" sz="2200" dirty="0">
                <a:latin typeface="+mn-lt"/>
              </a:rPr>
              <a:t>Java </a:t>
            </a:r>
            <a:r>
              <a:rPr lang="en-US" sz="2200" b="1" dirty="0">
                <a:latin typeface="Courier New" panose="02070309020205020404" pitchFamily="49" charset="0"/>
                <a:cs typeface="Courier New" panose="02070309020205020404" pitchFamily="49" charset="0"/>
              </a:rPr>
              <a:t>if-then-else</a:t>
            </a:r>
            <a:r>
              <a:rPr lang="en-US" sz="2200" dirty="0">
                <a:latin typeface="+mn-lt"/>
              </a:rPr>
              <a:t> </a:t>
            </a:r>
            <a:r>
              <a:rPr lang="en-US" sz="2200" dirty="0" smtClean="0">
                <a:latin typeface="+mn-lt"/>
              </a:rPr>
              <a:t>grammar</a:t>
            </a:r>
            <a:endParaRPr lang="en-US" sz="2200" dirty="0">
              <a:latin typeface="+mn-lt"/>
            </a:endParaRPr>
          </a:p>
        </p:txBody>
      </p:sp>
      <p:pic>
        <p:nvPicPr>
          <p:cNvPr id="2" name="Picture 3" descr="Computer code. The code has 2 lines. Line 1. left angle bracket if underscore s t m t right angle bracket hyphen right angle bracket if left parenthesis left angle bracket logic underscore e x p r right angle bracket right parenthesis eft angle bracket s t m t right angle bracket. Line 2, indented once. vertical bar if left parenthesis left angle bracket logic underscore e x p r right angle bracket right parenthesis left angle bracket s t m t right angle bracket else left angle bracket s t m 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23" y="2204511"/>
            <a:ext cx="7413216" cy="744785"/>
          </a:xfrm>
          <a:prstGeom prst="rect">
            <a:avLst/>
          </a:prstGeom>
        </p:spPr>
      </p:pic>
      <p:sp>
        <p:nvSpPr>
          <p:cNvPr id="7" name="Content Placeholder 4"/>
          <p:cNvSpPr>
            <a:spLocks noGrp="1"/>
          </p:cNvSpPr>
          <p:nvPr>
            <p:ph sz="quarter" idx="14"/>
          </p:nvPr>
        </p:nvSpPr>
        <p:spPr>
          <a:xfrm>
            <a:off x="457200" y="3049372"/>
            <a:ext cx="8229600" cy="946157"/>
          </a:xfrm>
        </p:spPr>
        <p:txBody>
          <a:bodyPr/>
          <a:lstStyle/>
          <a:p>
            <a:pPr marL="0" lvl="0" indent="0">
              <a:buNone/>
              <a:defRPr/>
            </a:pPr>
            <a:r>
              <a:rPr lang="en-US" sz="2200" dirty="0">
                <a:solidFill>
                  <a:srgbClr val="000000"/>
                </a:solidFill>
                <a:latin typeface="+mn-lt"/>
                <a:cs typeface="Courier New" panose="02070309020205020404" pitchFamily="49" charset="0"/>
              </a:rPr>
              <a:t>Ambiguous!</a:t>
            </a:r>
          </a:p>
          <a:p>
            <a:pPr marL="740664" lvl="0" indent="-283464">
              <a:spcBef>
                <a:spcPts val="600"/>
              </a:spcBef>
              <a:buFont typeface="Arial" panose="020B0604020202020204" pitchFamily="34" charset="0"/>
              <a:buChar char="–"/>
              <a:defRPr/>
            </a:pPr>
            <a:r>
              <a:rPr lang="en-US" sz="2200" dirty="0" smtClean="0">
                <a:solidFill>
                  <a:srgbClr val="000000"/>
                </a:solidFill>
                <a:latin typeface="+mn-lt"/>
                <a:cs typeface="Courier New" panose="02070309020205020404" pitchFamily="49" charset="0"/>
              </a:rPr>
              <a:t>An </a:t>
            </a:r>
            <a:r>
              <a:rPr lang="en-US" sz="2200" dirty="0">
                <a:solidFill>
                  <a:srgbClr val="000000"/>
                </a:solidFill>
                <a:latin typeface="+mn-lt"/>
                <a:cs typeface="Courier New" panose="02070309020205020404" pitchFamily="49" charset="0"/>
              </a:rPr>
              <a:t>unambiguous grammar for </a:t>
            </a:r>
            <a:r>
              <a:rPr lang="en-US" sz="2200" dirty="0" smtClean="0">
                <a:solidFill>
                  <a:srgbClr val="000000"/>
                </a:solidFill>
                <a:latin typeface="+mn-lt"/>
                <a:cs typeface="Courier New" panose="02070309020205020404" pitchFamily="49" charset="0"/>
              </a:rPr>
              <a:t>if-then-else</a:t>
            </a:r>
            <a:endParaRPr lang="en-US" sz="2200" dirty="0">
              <a:solidFill>
                <a:srgbClr val="000000"/>
              </a:solidFill>
              <a:latin typeface="+mn-lt"/>
              <a:cs typeface="Courier New" panose="02070309020205020404" pitchFamily="49" charset="0"/>
            </a:endParaRPr>
          </a:p>
        </p:txBody>
      </p:sp>
      <p:pic>
        <p:nvPicPr>
          <p:cNvPr id="3" name="Picture 5" descr="Computer code. The code has 6 lines. Line 1. left angle bracket s t m t right angle bracket hyphen right angle bracket left angle bracket matched right angle bracket vertical bar left angle bracket unmatched right angle bracket. Line 2. left angle bracket matched right angle bracket hyphen right angle bracket if left parenthesis left angle bracket logic underscore e x p r right angle bracket right parenthesis left angle bracket s t m t right angle bracket. Line 3, indented once. vertical bar a non hyphen if statement. Line 4. left angle bracket unmatched right angle bracket hyphen right angle bracket if left parenthesis left angle bracket logic underscore e x p r right angle bracket right parenthesis left angle bracket s t m t right angle bracket. Line 5, indented twice. vertical bar if left parenthesis left angle bracket logic underscore e x p r right angle bracket right parenthesis left angle bracket matched right angle bracket else. Line 6, indented three times. left angle bracket unmatched right angle bracke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923" y="4121888"/>
            <a:ext cx="7188048" cy="2147755"/>
          </a:xfrm>
          <a:prstGeom prst="rect">
            <a:avLst/>
          </a:prstGeom>
        </p:spPr>
      </p:pic>
    </p:spTree>
    <p:extLst>
      <p:ext uri="{BB962C8B-B14F-4D97-AF65-F5344CB8AC3E}">
        <p14:creationId xmlns:p14="http://schemas.microsoft.com/office/powerpoint/2010/main" val="1124069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Objectives</a:t>
            </a:r>
          </a:p>
        </p:txBody>
      </p:sp>
      <p:sp>
        <p:nvSpPr>
          <p:cNvPr id="7173" name="Content Placeholder 2"/>
          <p:cNvSpPr>
            <a:spLocks noGrp="1" noChangeArrowheads="1"/>
          </p:cNvSpPr>
          <p:nvPr>
            <p:ph type="body" idx="1"/>
          </p:nvPr>
        </p:nvSpPr>
        <p:spPr/>
        <p:txBody>
          <a:bodyPr/>
          <a:lstStyle/>
          <a:p>
            <a:pPr marL="0" indent="0" eaLnBrk="1" hangingPunct="1">
              <a:buNone/>
            </a:pPr>
            <a:r>
              <a:rPr lang="en-US" altLang="en-US" b="1" dirty="0" smtClean="0">
                <a:solidFill>
                  <a:schemeClr val="tx2"/>
                </a:solidFill>
              </a:rPr>
              <a:t>3.1 </a:t>
            </a:r>
            <a:r>
              <a:rPr lang="en-US" altLang="en-US" dirty="0" smtClean="0"/>
              <a:t>Introduction</a:t>
            </a:r>
            <a:endParaRPr lang="en-US" altLang="en-US" dirty="0"/>
          </a:p>
          <a:p>
            <a:pPr marL="0" indent="0" eaLnBrk="1" hangingPunct="1">
              <a:buNone/>
            </a:pPr>
            <a:r>
              <a:rPr lang="en-US" altLang="en-US" b="1" dirty="0" smtClean="0">
                <a:solidFill>
                  <a:schemeClr val="tx2"/>
                </a:solidFill>
              </a:rPr>
              <a:t>3.2 </a:t>
            </a:r>
            <a:r>
              <a:rPr lang="en-US" altLang="en-US" dirty="0" smtClean="0"/>
              <a:t>The </a:t>
            </a:r>
            <a:r>
              <a:rPr lang="en-US" altLang="en-US" dirty="0"/>
              <a:t>General Problem of Describing Syntax</a:t>
            </a:r>
          </a:p>
          <a:p>
            <a:pPr marL="0" indent="0" eaLnBrk="1" hangingPunct="1">
              <a:buNone/>
            </a:pPr>
            <a:r>
              <a:rPr lang="en-US" altLang="en-US" b="1" dirty="0" smtClean="0">
                <a:solidFill>
                  <a:schemeClr val="tx2"/>
                </a:solidFill>
              </a:rPr>
              <a:t>3.3 </a:t>
            </a:r>
            <a:r>
              <a:rPr lang="en-US" altLang="en-US" dirty="0" smtClean="0"/>
              <a:t>Formal </a:t>
            </a:r>
            <a:r>
              <a:rPr lang="en-US" altLang="en-US" dirty="0"/>
              <a:t>Methods of Describing Syntax</a:t>
            </a:r>
          </a:p>
          <a:p>
            <a:pPr marL="0" indent="0" eaLnBrk="1" hangingPunct="1">
              <a:buNone/>
            </a:pPr>
            <a:r>
              <a:rPr lang="en-US" altLang="en-US" b="1" dirty="0" smtClean="0">
                <a:solidFill>
                  <a:schemeClr val="tx2"/>
                </a:solidFill>
              </a:rPr>
              <a:t>3.4 </a:t>
            </a:r>
            <a:r>
              <a:rPr lang="en-US" altLang="en-US" dirty="0" smtClean="0"/>
              <a:t>Attribute </a:t>
            </a:r>
            <a:r>
              <a:rPr lang="en-US" altLang="en-US" dirty="0"/>
              <a:t>Grammars</a:t>
            </a:r>
          </a:p>
          <a:p>
            <a:pPr marL="0" indent="0" eaLnBrk="1" hangingPunct="1">
              <a:buNone/>
            </a:pPr>
            <a:r>
              <a:rPr lang="en-US" altLang="en-US" b="1" dirty="0" smtClean="0">
                <a:solidFill>
                  <a:schemeClr val="tx2"/>
                </a:solidFill>
              </a:rPr>
              <a:t>3.5 </a:t>
            </a:r>
            <a:r>
              <a:rPr lang="en-US" altLang="en-US" dirty="0" smtClean="0"/>
              <a:t>Describing </a:t>
            </a:r>
            <a:r>
              <a:rPr lang="en-US" altLang="en-US" dirty="0"/>
              <a:t>the Meanings of </a:t>
            </a:r>
            <a:r>
              <a:rPr lang="en-US" altLang="en-US" dirty="0" smtClean="0"/>
              <a:t>Programs: Dynamic </a:t>
            </a:r>
            <a:r>
              <a:rPr lang="en-US" altLang="en-US" dirty="0"/>
              <a:t>Semantics</a:t>
            </a:r>
          </a:p>
        </p:txBody>
      </p:sp>
    </p:spTree>
    <p:extLst>
      <p:ext uri="{BB962C8B-B14F-4D97-AF65-F5344CB8AC3E}">
        <p14:creationId xmlns:p14="http://schemas.microsoft.com/office/powerpoint/2010/main" val="1762269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Extended </a:t>
            </a:r>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a:t>
            </a:r>
            <a:endParaRPr lang="en-US" dirty="0"/>
          </a:p>
        </p:txBody>
      </p:sp>
      <p:sp>
        <p:nvSpPr>
          <p:cNvPr id="6" name="Content Placeholder 2"/>
          <p:cNvSpPr>
            <a:spLocks noGrp="1"/>
          </p:cNvSpPr>
          <p:nvPr>
            <p:ph sz="quarter" idx="13"/>
          </p:nvPr>
        </p:nvSpPr>
        <p:spPr/>
        <p:txBody>
          <a:bodyPr/>
          <a:lstStyle/>
          <a:p>
            <a:pPr indent="-256032"/>
            <a:r>
              <a:rPr lang="en-US" altLang="en-US" sz="2400" dirty="0">
                <a:latin typeface="+mn-lt"/>
              </a:rPr>
              <a:t>Optional parts are placed in brackets [ </a:t>
            </a:r>
            <a:r>
              <a:rPr lang="en-US" altLang="en-US" sz="2400" dirty="0" smtClean="0">
                <a:latin typeface="+mn-lt"/>
              </a:rPr>
              <a:t>]</a:t>
            </a:r>
            <a:endParaRPr lang="en-US" altLang="en-US" sz="2400" dirty="0">
              <a:latin typeface="+mn-lt"/>
            </a:endParaRPr>
          </a:p>
        </p:txBody>
      </p:sp>
      <p:pic>
        <p:nvPicPr>
          <p:cNvPr id="12" name="Picture 3" descr="computer code reads, left angle bracket p r o c underscore call right angle bracket hyphen right angle bracket i d e n t left bracket left parenthesis left angle bracket e x p r underscore list right angle bracket right parenthesis right bracket."/>
          <p:cNvPicPr>
            <a:picLocks noChangeAspect="1"/>
          </p:cNvPicPr>
          <p:nvPr/>
        </p:nvPicPr>
        <p:blipFill>
          <a:blip r:embed="rId2"/>
          <a:stretch>
            <a:fillRect/>
          </a:stretch>
        </p:blipFill>
        <p:spPr>
          <a:xfrm>
            <a:off x="923765" y="2367393"/>
            <a:ext cx="6937849" cy="640135"/>
          </a:xfrm>
          <a:prstGeom prst="rect">
            <a:avLst/>
          </a:prstGeom>
        </p:spPr>
      </p:pic>
      <p:sp>
        <p:nvSpPr>
          <p:cNvPr id="7" name="Content Placeholder 4"/>
          <p:cNvSpPr>
            <a:spLocks noGrp="1"/>
          </p:cNvSpPr>
          <p:nvPr>
            <p:ph sz="quarter" idx="14"/>
          </p:nvPr>
        </p:nvSpPr>
        <p:spPr>
          <a:xfrm>
            <a:off x="457200" y="2983264"/>
            <a:ext cx="8229600" cy="868017"/>
          </a:xfrm>
        </p:spPr>
        <p:txBody>
          <a:bodyPr/>
          <a:lstStyle/>
          <a:p>
            <a:pPr indent="-256032"/>
            <a:r>
              <a:rPr lang="en-US" altLang="en-US" sz="2400" dirty="0">
                <a:latin typeface="+mn-lt"/>
              </a:rPr>
              <a:t>Alternative parts of </a:t>
            </a:r>
            <a:r>
              <a:rPr lang="en-US" altLang="en-US" sz="2400" dirty="0" smtClean="0">
                <a:latin typeface="+mn-lt"/>
              </a:rPr>
              <a:t>R</a:t>
            </a:r>
            <a:r>
              <a:rPr lang="en-US" altLang="en-US" sz="100" dirty="0" smtClean="0">
                <a:latin typeface="+mn-lt"/>
              </a:rPr>
              <a:t> </a:t>
            </a:r>
            <a:r>
              <a:rPr lang="en-US" altLang="en-US" sz="2400" dirty="0" smtClean="0">
                <a:latin typeface="+mn-lt"/>
              </a:rPr>
              <a:t>H</a:t>
            </a:r>
            <a:r>
              <a:rPr lang="en-US" altLang="en-US" sz="100" dirty="0" smtClean="0">
                <a:latin typeface="+mn-lt"/>
              </a:rPr>
              <a:t> </a:t>
            </a:r>
            <a:r>
              <a:rPr lang="en-US" altLang="en-US" sz="2400" dirty="0" err="1" smtClean="0">
                <a:latin typeface="+mn-lt"/>
              </a:rPr>
              <a:t>Ss</a:t>
            </a:r>
            <a:r>
              <a:rPr lang="en-US" altLang="en-US" sz="2400" dirty="0" smtClean="0">
                <a:latin typeface="+mn-lt"/>
              </a:rPr>
              <a:t> </a:t>
            </a:r>
            <a:r>
              <a:rPr lang="en-US" altLang="en-US" sz="2400" dirty="0">
                <a:latin typeface="+mn-lt"/>
              </a:rPr>
              <a:t>are placed inside parentheses and separated via vertical bars </a:t>
            </a:r>
          </a:p>
        </p:txBody>
      </p:sp>
      <p:pic>
        <p:nvPicPr>
          <p:cNvPr id="13" name="Picture 5" descr="Computer code reads, left angle bracket term right angle bracket right arrow left angle bracket term right angle bracket left parenthesis + vertical bar minus right parenthesis c o n s t."/>
          <p:cNvPicPr>
            <a:picLocks noChangeAspect="1"/>
          </p:cNvPicPr>
          <p:nvPr/>
        </p:nvPicPr>
        <p:blipFill>
          <a:blip r:embed="rId3"/>
          <a:stretch>
            <a:fillRect/>
          </a:stretch>
        </p:blipFill>
        <p:spPr>
          <a:xfrm>
            <a:off x="923765" y="3986041"/>
            <a:ext cx="5200339" cy="640135"/>
          </a:xfrm>
          <a:prstGeom prst="rect">
            <a:avLst/>
          </a:prstGeom>
        </p:spPr>
      </p:pic>
      <p:sp>
        <p:nvSpPr>
          <p:cNvPr id="8" name="Content Placeholder 6"/>
          <p:cNvSpPr>
            <a:spLocks noGrp="1"/>
          </p:cNvSpPr>
          <p:nvPr>
            <p:ph sz="quarter" idx="15"/>
          </p:nvPr>
        </p:nvSpPr>
        <p:spPr>
          <a:xfrm>
            <a:off x="457200" y="4635132"/>
            <a:ext cx="8229600" cy="533400"/>
          </a:xfrm>
        </p:spPr>
        <p:txBody>
          <a:bodyPr/>
          <a:lstStyle/>
          <a:p>
            <a:pPr indent="-256032"/>
            <a:r>
              <a:rPr lang="en-US" altLang="en-US" sz="2400" dirty="0">
                <a:latin typeface="+mn-lt"/>
              </a:rPr>
              <a:t>Repetitions (0 or more) are placed inside braces { </a:t>
            </a:r>
            <a:r>
              <a:rPr lang="en-US" altLang="en-US" sz="2400" dirty="0" smtClean="0">
                <a:latin typeface="+mn-lt"/>
              </a:rPr>
              <a:t>}</a:t>
            </a:r>
            <a:endParaRPr lang="en-US" altLang="en-US" sz="2400" dirty="0">
              <a:latin typeface="+mn-lt"/>
            </a:endParaRPr>
          </a:p>
        </p:txBody>
      </p:sp>
      <p:pic>
        <p:nvPicPr>
          <p:cNvPr id="14" name="Picture 7" descr="Computer code reads, left angle bracket i d e n t right angle bracket right arrow letter left brace letter vertical bar digit right brace."/>
          <p:cNvPicPr>
            <a:picLocks noChangeAspect="1"/>
          </p:cNvPicPr>
          <p:nvPr/>
        </p:nvPicPr>
        <p:blipFill>
          <a:blip r:embed="rId4"/>
          <a:stretch>
            <a:fillRect/>
          </a:stretch>
        </p:blipFill>
        <p:spPr>
          <a:xfrm>
            <a:off x="923765" y="5326573"/>
            <a:ext cx="6023370" cy="640135"/>
          </a:xfrm>
          <a:prstGeom prst="rect">
            <a:avLst/>
          </a:prstGeom>
        </p:spPr>
      </p:pic>
    </p:spTree>
    <p:extLst>
      <p:ext uri="{BB962C8B-B14F-4D97-AF65-F5344CB8AC3E}">
        <p14:creationId xmlns:p14="http://schemas.microsoft.com/office/powerpoint/2010/main" val="2721385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 </a:t>
            </a:r>
            <a:r>
              <a:rPr lang="en-US" altLang="en-US" dirty="0"/>
              <a:t>and </a:t>
            </a:r>
            <a:r>
              <a:rPr lang="en-US" altLang="en-US" dirty="0" smtClean="0"/>
              <a:t>E</a:t>
            </a:r>
            <a:r>
              <a:rPr lang="en-US" altLang="en-US" sz="100" dirty="0" smtClean="0"/>
              <a:t> </a:t>
            </a:r>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a:t>
            </a:r>
            <a:endParaRPr lang="en-US" dirty="0"/>
          </a:p>
        </p:txBody>
      </p:sp>
      <p:sp>
        <p:nvSpPr>
          <p:cNvPr id="6" name="Content Placeholder 2"/>
          <p:cNvSpPr>
            <a:spLocks noGrp="1"/>
          </p:cNvSpPr>
          <p:nvPr>
            <p:ph sz="quarter" idx="13"/>
          </p:nvPr>
        </p:nvSpPr>
        <p:spPr>
          <a:xfrm>
            <a:off x="457200" y="1600200"/>
            <a:ext cx="8229600" cy="487017"/>
          </a:xfrm>
        </p:spPr>
        <p:txBody>
          <a:bodyPr/>
          <a:lstStyle/>
          <a:p>
            <a:pPr indent="-256032"/>
            <a:r>
              <a:rPr lang="en-US" altLang="en-US" sz="2400" dirty="0" smtClean="0">
                <a:latin typeface="+mn-lt"/>
              </a:rPr>
              <a:t>B</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a:t>
            </a:r>
            <a:endParaRPr lang="en-US" altLang="en-US" sz="2400" dirty="0">
              <a:latin typeface="+mn-lt"/>
            </a:endParaRPr>
          </a:p>
        </p:txBody>
      </p:sp>
      <p:pic>
        <p:nvPicPr>
          <p:cNvPr id="10" name="Picture 3" descr="Computer code. The code has 6 lines. Line 1. left angle bracket e x p r right angle bracket right arrow left angle bracket e x p r right angle bracket + left angle bracket term right angle bracket. Line 2, indented twice. vertical bar left angle bracket e x p r right angle bracket minus left angle bracket term right angle bracket. Line 3, indented twice. vertical bar left angle bracket term right angle bracket. Line 4, indented once. left angle bracket term right angle bracket right arrow left angle bracket term right angle bracket asterisk left angle bracket factor right angle bracket. Line 5, indented twice. vertical bar left angle bracket term right angle bracket forward slash left angle bracket factor right angle bracket. Line 6, indented twice. vertical bar left angle bracket factor right angle bracket."/>
          <p:cNvPicPr>
            <a:picLocks noChangeAspect="1"/>
          </p:cNvPicPr>
          <p:nvPr/>
        </p:nvPicPr>
        <p:blipFill>
          <a:blip r:embed="rId2"/>
          <a:stretch>
            <a:fillRect/>
          </a:stretch>
        </p:blipFill>
        <p:spPr>
          <a:xfrm>
            <a:off x="1347220" y="2136912"/>
            <a:ext cx="5420368" cy="2433069"/>
          </a:xfrm>
          <a:prstGeom prst="rect">
            <a:avLst/>
          </a:prstGeom>
        </p:spPr>
      </p:pic>
      <p:sp>
        <p:nvSpPr>
          <p:cNvPr id="7" name="Content Placeholder 4"/>
          <p:cNvSpPr>
            <a:spLocks noGrp="1"/>
          </p:cNvSpPr>
          <p:nvPr>
            <p:ph sz="quarter" idx="14"/>
          </p:nvPr>
        </p:nvSpPr>
        <p:spPr>
          <a:xfrm>
            <a:off x="457200" y="4617490"/>
            <a:ext cx="8229600" cy="445736"/>
          </a:xfrm>
        </p:spPr>
        <p:txBody>
          <a:bodyPr/>
          <a:lstStyle/>
          <a:p>
            <a:pPr indent="-256032"/>
            <a:r>
              <a:rPr lang="en-US" altLang="en-US" sz="2400" dirty="0" smtClean="0">
                <a:latin typeface="+mn-lt"/>
              </a:rPr>
              <a:t>E</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F</a:t>
            </a:r>
            <a:endParaRPr lang="en-US" altLang="en-US" sz="2400" dirty="0">
              <a:latin typeface="+mn-lt"/>
            </a:endParaRPr>
          </a:p>
        </p:txBody>
      </p:sp>
      <p:pic>
        <p:nvPicPr>
          <p:cNvPr id="11" name="Picture 5" descr="Computer code. The code has 2 lines. Line 1. left angle bracket e x p r right angle bracket right arrow left angle bracket term right angle bracket left brace left parenthesis + vertical bar minus right parenthesis left angle bracket term right angle bracket right brace. Line 2, indented once. left angle bracket term right angle bracket right arrow left angle bracket factor right angle bracket left brace left parenthesis asterisk vertical bar forward slash right parenthesis left angle bracket factor right angle bracket right brace."/>
          <p:cNvPicPr>
            <a:picLocks noChangeAspect="1"/>
          </p:cNvPicPr>
          <p:nvPr/>
        </p:nvPicPr>
        <p:blipFill>
          <a:blip r:embed="rId3"/>
          <a:stretch>
            <a:fillRect/>
          </a:stretch>
        </p:blipFill>
        <p:spPr>
          <a:xfrm>
            <a:off x="1347220" y="5177802"/>
            <a:ext cx="7083057" cy="975445"/>
          </a:xfrm>
          <a:prstGeom prst="rect">
            <a:avLst/>
          </a:prstGeom>
        </p:spPr>
      </p:pic>
    </p:spTree>
    <p:extLst>
      <p:ext uri="{BB962C8B-B14F-4D97-AF65-F5344CB8AC3E}">
        <p14:creationId xmlns:p14="http://schemas.microsoft.com/office/powerpoint/2010/main" val="1558087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ltLang="en-US" dirty="0" err="1"/>
              <a:t>Recent</a:t>
            </a:r>
            <a:r>
              <a:rPr lang="es-MX" altLang="en-US" dirty="0"/>
              <a:t> </a:t>
            </a:r>
            <a:r>
              <a:rPr lang="es-MX" altLang="en-US" dirty="0" err="1"/>
              <a:t>Variations</a:t>
            </a:r>
            <a:r>
              <a:rPr lang="es-MX" altLang="en-US" dirty="0"/>
              <a:t> in </a:t>
            </a:r>
            <a:r>
              <a:rPr lang="es-MX" altLang="en-US" dirty="0" smtClean="0"/>
              <a:t>E</a:t>
            </a:r>
            <a:r>
              <a:rPr lang="es-MX" altLang="en-US" sz="100" dirty="0" smtClean="0"/>
              <a:t> </a:t>
            </a:r>
            <a:r>
              <a:rPr lang="es-MX" altLang="en-US" dirty="0" smtClean="0"/>
              <a:t>B</a:t>
            </a:r>
            <a:r>
              <a:rPr lang="es-MX" altLang="en-US" sz="100" dirty="0" smtClean="0"/>
              <a:t> </a:t>
            </a:r>
            <a:r>
              <a:rPr lang="es-MX" altLang="en-US" dirty="0" smtClean="0"/>
              <a:t>N</a:t>
            </a:r>
            <a:r>
              <a:rPr lang="es-MX" altLang="en-US" sz="100" dirty="0" smtClean="0"/>
              <a:t> </a:t>
            </a:r>
            <a:r>
              <a:rPr lang="es-MX" altLang="en-US" dirty="0" smtClean="0"/>
              <a:t>F</a:t>
            </a:r>
            <a:endParaRPr lang="en-US" dirty="0"/>
          </a:p>
        </p:txBody>
      </p:sp>
      <p:sp>
        <p:nvSpPr>
          <p:cNvPr id="5" name="Content Placeholder 2"/>
          <p:cNvSpPr>
            <a:spLocks noGrp="1"/>
          </p:cNvSpPr>
          <p:nvPr>
            <p:ph sz="quarter" idx="13"/>
          </p:nvPr>
        </p:nvSpPr>
        <p:spPr>
          <a:xfrm>
            <a:off x="457200" y="1600199"/>
            <a:ext cx="8229600" cy="1073425"/>
          </a:xfrm>
        </p:spPr>
        <p:txBody>
          <a:bodyPr/>
          <a:lstStyle/>
          <a:p>
            <a:pPr lvl="0" indent="-256032"/>
            <a:r>
              <a:rPr lang="es-MX" altLang="en-US" sz="2400" dirty="0" err="1">
                <a:solidFill>
                  <a:srgbClr val="000000"/>
                </a:solidFill>
                <a:latin typeface="+mn-lt"/>
              </a:rPr>
              <a:t>Alternative</a:t>
            </a:r>
            <a:r>
              <a:rPr lang="es-MX" altLang="en-US" sz="2400" dirty="0">
                <a:solidFill>
                  <a:srgbClr val="000000"/>
                </a:solidFill>
                <a:latin typeface="+mn-lt"/>
              </a:rPr>
              <a:t> </a:t>
            </a:r>
            <a:r>
              <a:rPr lang="es-MX" altLang="en-US" sz="2400" dirty="0" smtClean="0">
                <a:solidFill>
                  <a:srgbClr val="000000"/>
                </a:solidFill>
                <a:latin typeface="+mn-lt"/>
              </a:rPr>
              <a:t>R</a:t>
            </a:r>
            <a:r>
              <a:rPr lang="es-MX" altLang="en-US" sz="100" dirty="0" smtClean="0">
                <a:solidFill>
                  <a:srgbClr val="000000"/>
                </a:solidFill>
                <a:latin typeface="+mn-lt"/>
              </a:rPr>
              <a:t> </a:t>
            </a:r>
            <a:r>
              <a:rPr lang="es-MX" altLang="en-US" sz="2400" dirty="0" smtClean="0">
                <a:solidFill>
                  <a:srgbClr val="000000"/>
                </a:solidFill>
                <a:latin typeface="+mn-lt"/>
              </a:rPr>
              <a:t>H</a:t>
            </a:r>
            <a:r>
              <a:rPr lang="es-MX" altLang="en-US" sz="100" dirty="0" smtClean="0">
                <a:solidFill>
                  <a:srgbClr val="000000"/>
                </a:solidFill>
                <a:latin typeface="+mn-lt"/>
              </a:rPr>
              <a:t> </a:t>
            </a:r>
            <a:r>
              <a:rPr lang="es-MX" altLang="en-US" sz="2400" dirty="0" err="1" smtClean="0">
                <a:solidFill>
                  <a:srgbClr val="000000"/>
                </a:solidFill>
                <a:latin typeface="+mn-lt"/>
              </a:rPr>
              <a:t>Ss</a:t>
            </a:r>
            <a:r>
              <a:rPr lang="es-MX" altLang="en-US" sz="2400" dirty="0" smtClean="0">
                <a:solidFill>
                  <a:srgbClr val="000000"/>
                </a:solidFill>
                <a:latin typeface="+mn-lt"/>
              </a:rPr>
              <a:t> </a:t>
            </a:r>
            <a:r>
              <a:rPr lang="es-MX" altLang="en-US" sz="2400" dirty="0">
                <a:solidFill>
                  <a:srgbClr val="000000"/>
                </a:solidFill>
                <a:latin typeface="+mn-lt"/>
              </a:rPr>
              <a:t>are </a:t>
            </a:r>
            <a:r>
              <a:rPr lang="es-MX" altLang="en-US" sz="2400" dirty="0" err="1">
                <a:solidFill>
                  <a:srgbClr val="000000"/>
                </a:solidFill>
                <a:latin typeface="+mn-lt"/>
              </a:rPr>
              <a:t>put</a:t>
            </a:r>
            <a:r>
              <a:rPr lang="es-MX" altLang="en-US" sz="2400" dirty="0">
                <a:solidFill>
                  <a:srgbClr val="000000"/>
                </a:solidFill>
                <a:latin typeface="+mn-lt"/>
              </a:rPr>
              <a:t> </a:t>
            </a:r>
            <a:r>
              <a:rPr lang="es-MX" altLang="en-US" sz="2400" dirty="0" err="1">
                <a:solidFill>
                  <a:srgbClr val="000000"/>
                </a:solidFill>
                <a:latin typeface="+mn-lt"/>
              </a:rPr>
              <a:t>on</a:t>
            </a:r>
            <a:r>
              <a:rPr lang="es-MX" altLang="en-US" sz="2400" dirty="0">
                <a:solidFill>
                  <a:srgbClr val="000000"/>
                </a:solidFill>
                <a:latin typeface="+mn-lt"/>
              </a:rPr>
              <a:t> </a:t>
            </a:r>
            <a:r>
              <a:rPr lang="es-MX" altLang="en-US" sz="2400" dirty="0" err="1">
                <a:solidFill>
                  <a:srgbClr val="000000"/>
                </a:solidFill>
                <a:latin typeface="+mn-lt"/>
              </a:rPr>
              <a:t>separate</a:t>
            </a:r>
            <a:r>
              <a:rPr lang="es-MX" altLang="en-US" sz="2400" dirty="0">
                <a:solidFill>
                  <a:srgbClr val="000000"/>
                </a:solidFill>
                <a:latin typeface="+mn-lt"/>
              </a:rPr>
              <a:t> </a:t>
            </a:r>
            <a:r>
              <a:rPr lang="es-MX" altLang="en-US" sz="2400" dirty="0" err="1">
                <a:solidFill>
                  <a:srgbClr val="000000"/>
                </a:solidFill>
                <a:latin typeface="+mn-lt"/>
              </a:rPr>
              <a:t>lines</a:t>
            </a:r>
            <a:endParaRPr lang="es-MX" altLang="en-US" sz="2400" dirty="0">
              <a:solidFill>
                <a:srgbClr val="000000"/>
              </a:solidFill>
              <a:latin typeface="+mn-lt"/>
            </a:endParaRPr>
          </a:p>
          <a:p>
            <a:pPr lvl="0" indent="-256032"/>
            <a:r>
              <a:rPr lang="es-MX" altLang="en-US" sz="2400" dirty="0">
                <a:solidFill>
                  <a:srgbClr val="000000"/>
                </a:solidFill>
                <a:latin typeface="+mn-lt"/>
              </a:rPr>
              <a:t>Use of a colon </a:t>
            </a:r>
            <a:r>
              <a:rPr lang="es-MX" altLang="en-US" sz="2400" dirty="0" err="1">
                <a:solidFill>
                  <a:srgbClr val="000000"/>
                </a:solidFill>
                <a:latin typeface="+mn-lt"/>
              </a:rPr>
              <a:t>instead</a:t>
            </a:r>
            <a:r>
              <a:rPr lang="es-MX" altLang="en-US" sz="2400" dirty="0">
                <a:solidFill>
                  <a:srgbClr val="000000"/>
                </a:solidFill>
                <a:latin typeface="+mn-lt"/>
              </a:rPr>
              <a:t> of</a:t>
            </a:r>
            <a:endParaRPr lang="en-US" dirty="0">
              <a:latin typeface="+mn-lt"/>
            </a:endParaRPr>
          </a:p>
        </p:txBody>
      </p:sp>
      <p:graphicFrame>
        <p:nvGraphicFramePr>
          <p:cNvPr id="12" name="Object 3" descr="right arrow"/>
          <p:cNvGraphicFramePr>
            <a:graphicFrameLocks noChangeAspect="1"/>
          </p:cNvGraphicFramePr>
          <p:nvPr>
            <p:extLst>
              <p:ext uri="{D42A27DB-BD31-4B8C-83A1-F6EECF244321}">
                <p14:modId xmlns:p14="http://schemas.microsoft.com/office/powerpoint/2010/main" val="2729165192"/>
              </p:ext>
            </p:extLst>
          </p:nvPr>
        </p:nvGraphicFramePr>
        <p:xfrm>
          <a:off x="4280561" y="2298538"/>
          <a:ext cx="388616" cy="286349"/>
        </p:xfrm>
        <a:graphic>
          <a:graphicData uri="http://schemas.openxmlformats.org/presentationml/2006/ole">
            <mc:AlternateContent xmlns:mc="http://schemas.openxmlformats.org/markup-compatibility/2006">
              <mc:Choice xmlns:v="urn:schemas-microsoft-com:vml" Requires="v">
                <p:oleObj spid="_x0000_s14365"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4280561" y="2298538"/>
                        <a:ext cx="388616" cy="286349"/>
                      </a:xfrm>
                      <a:prstGeom prst="rect">
                        <a:avLst/>
                      </a:prstGeom>
                    </p:spPr>
                  </p:pic>
                </p:oleObj>
              </mc:Fallback>
            </mc:AlternateContent>
          </a:graphicData>
        </a:graphic>
      </p:graphicFrame>
      <p:sp>
        <p:nvSpPr>
          <p:cNvPr id="6" name="Content Placeholder 4"/>
          <p:cNvSpPr>
            <a:spLocks noGrp="1"/>
          </p:cNvSpPr>
          <p:nvPr>
            <p:ph sz="quarter" idx="14"/>
          </p:nvPr>
        </p:nvSpPr>
        <p:spPr>
          <a:xfrm>
            <a:off x="457200" y="2673625"/>
            <a:ext cx="8229600" cy="1202635"/>
          </a:xfrm>
        </p:spPr>
        <p:txBody>
          <a:bodyPr/>
          <a:lstStyle/>
          <a:p>
            <a:pPr lvl="0" indent="-256032"/>
            <a:r>
              <a:rPr lang="es-MX" altLang="en-US" sz="2400" dirty="0">
                <a:solidFill>
                  <a:srgbClr val="000000"/>
                </a:solidFill>
                <a:latin typeface="+mn-lt"/>
              </a:rPr>
              <a:t>Use of </a:t>
            </a:r>
            <a:r>
              <a:rPr lang="es-MX" altLang="en-US" sz="2400" dirty="0" err="1" smtClean="0">
                <a:solidFill>
                  <a:srgbClr val="000000"/>
                </a:solidFill>
                <a:latin typeface="Courier New" panose="02070309020205020404" pitchFamily="49" charset="0"/>
                <a:cs typeface="Courier New" panose="02070309020205020404" pitchFamily="49" charset="0"/>
              </a:rPr>
              <a:t>opt</a:t>
            </a:r>
            <a:r>
              <a:rPr lang="es-MX" altLang="en-US" sz="2400" dirty="0" smtClean="0">
                <a:solidFill>
                  <a:srgbClr val="000000"/>
                </a:solidFill>
                <a:latin typeface="+mn-lt"/>
              </a:rPr>
              <a:t> </a:t>
            </a:r>
            <a:r>
              <a:rPr lang="es-MX" altLang="en-US" sz="2400" dirty="0" err="1">
                <a:solidFill>
                  <a:srgbClr val="000000"/>
                </a:solidFill>
                <a:latin typeface="+mn-lt"/>
              </a:rPr>
              <a:t>for</a:t>
            </a:r>
            <a:r>
              <a:rPr lang="es-MX" altLang="en-US" sz="2400" dirty="0">
                <a:solidFill>
                  <a:srgbClr val="000000"/>
                </a:solidFill>
                <a:latin typeface="+mn-lt"/>
              </a:rPr>
              <a:t> </a:t>
            </a:r>
            <a:r>
              <a:rPr lang="es-MX" altLang="en-US" sz="2400" dirty="0" err="1">
                <a:solidFill>
                  <a:srgbClr val="000000"/>
                </a:solidFill>
                <a:latin typeface="+mn-lt"/>
              </a:rPr>
              <a:t>optional</a:t>
            </a:r>
            <a:r>
              <a:rPr lang="es-MX" altLang="en-US" sz="2400" dirty="0">
                <a:solidFill>
                  <a:srgbClr val="000000"/>
                </a:solidFill>
                <a:latin typeface="+mn-lt"/>
              </a:rPr>
              <a:t> </a:t>
            </a:r>
            <a:r>
              <a:rPr lang="es-MX" altLang="en-US" sz="2400" dirty="0" err="1">
                <a:solidFill>
                  <a:srgbClr val="000000"/>
                </a:solidFill>
                <a:latin typeface="+mn-lt"/>
              </a:rPr>
              <a:t>parts</a:t>
            </a:r>
            <a:endParaRPr lang="es-MX" altLang="en-US" sz="2400" dirty="0">
              <a:solidFill>
                <a:srgbClr val="000000"/>
              </a:solidFill>
              <a:latin typeface="+mn-lt"/>
            </a:endParaRPr>
          </a:p>
          <a:p>
            <a:pPr lvl="0" indent="-256032"/>
            <a:r>
              <a:rPr lang="es-MX" altLang="en-US" sz="2400" dirty="0">
                <a:solidFill>
                  <a:srgbClr val="000000"/>
                </a:solidFill>
                <a:latin typeface="+mn-lt"/>
              </a:rPr>
              <a:t>Use of </a:t>
            </a:r>
            <a:r>
              <a:rPr lang="es-MX" altLang="en-US" sz="2400" dirty="0" err="1" smtClean="0">
                <a:solidFill>
                  <a:srgbClr val="000000"/>
                </a:solidFill>
                <a:latin typeface="Courier New" panose="02070309020205020404" pitchFamily="49" charset="0"/>
                <a:cs typeface="Courier New" panose="02070309020205020404" pitchFamily="49" charset="0"/>
              </a:rPr>
              <a:t>oneof</a:t>
            </a:r>
            <a:r>
              <a:rPr lang="es-MX" altLang="en-US" sz="2400" dirty="0" smtClean="0">
                <a:solidFill>
                  <a:srgbClr val="000000"/>
                </a:solidFill>
                <a:latin typeface="+mn-lt"/>
              </a:rPr>
              <a:t> </a:t>
            </a:r>
            <a:r>
              <a:rPr lang="es-MX" altLang="en-US" sz="2400" dirty="0" err="1">
                <a:solidFill>
                  <a:srgbClr val="000000"/>
                </a:solidFill>
                <a:latin typeface="+mn-lt"/>
              </a:rPr>
              <a:t>for</a:t>
            </a:r>
            <a:r>
              <a:rPr lang="es-MX" altLang="en-US" sz="2400" dirty="0">
                <a:solidFill>
                  <a:srgbClr val="000000"/>
                </a:solidFill>
                <a:latin typeface="+mn-lt"/>
              </a:rPr>
              <a:t> </a:t>
            </a:r>
            <a:r>
              <a:rPr lang="es-MX" altLang="en-US" sz="2400" dirty="0" err="1" smtClean="0">
                <a:solidFill>
                  <a:srgbClr val="000000"/>
                </a:solidFill>
                <a:latin typeface="+mn-lt"/>
              </a:rPr>
              <a:t>choices</a:t>
            </a:r>
            <a:endParaRPr lang="en-US" dirty="0">
              <a:latin typeface="+mn-lt"/>
            </a:endParaRPr>
          </a:p>
        </p:txBody>
      </p:sp>
    </p:spTree>
    <p:extLst>
      <p:ext uri="{BB962C8B-B14F-4D97-AF65-F5344CB8AC3E}">
        <p14:creationId xmlns:p14="http://schemas.microsoft.com/office/powerpoint/2010/main" val="1886408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smtClean="0"/>
              <a:t>Static Semantics</a:t>
            </a:r>
            <a:endParaRPr lang="en-US" altLang="en-US" dirty="0" smtClean="0"/>
          </a:p>
        </p:txBody>
      </p:sp>
      <p:sp>
        <p:nvSpPr>
          <p:cNvPr id="7173" name="Content Placeholder 2"/>
          <p:cNvSpPr>
            <a:spLocks noGrp="1" noChangeArrowheads="1"/>
          </p:cNvSpPr>
          <p:nvPr>
            <p:ph type="body" idx="1"/>
          </p:nvPr>
        </p:nvSpPr>
        <p:spPr/>
        <p:txBody>
          <a:bodyPr/>
          <a:lstStyle/>
          <a:p>
            <a:r>
              <a:rPr lang="en-US" altLang="en-US" dirty="0" smtClean="0"/>
              <a:t>Nothing to do with meaning</a:t>
            </a:r>
          </a:p>
          <a:p>
            <a:r>
              <a:rPr lang="en-US" altLang="en-US" dirty="0" smtClean="0"/>
              <a:t>Context-free grammars (C</a:t>
            </a:r>
            <a:r>
              <a:rPr lang="en-US" altLang="en-US" sz="100" dirty="0" smtClean="0"/>
              <a:t> </a:t>
            </a:r>
            <a:r>
              <a:rPr lang="en-US" altLang="en-US" dirty="0" smtClean="0"/>
              <a:t>F</a:t>
            </a:r>
            <a:r>
              <a:rPr lang="en-US" altLang="en-US" sz="100" dirty="0" smtClean="0"/>
              <a:t> </a:t>
            </a:r>
            <a:r>
              <a:rPr lang="en-US" altLang="en-US" dirty="0" err="1" smtClean="0"/>
              <a:t>Gs</a:t>
            </a:r>
            <a:r>
              <a:rPr lang="en-US" altLang="en-US" dirty="0" smtClean="0"/>
              <a:t>) cannot describe all of the syntax of programming languages </a:t>
            </a:r>
          </a:p>
          <a:p>
            <a:r>
              <a:rPr lang="en-US" altLang="en-US" dirty="0" smtClean="0"/>
              <a:t>Categories of constructs that are trouble:</a:t>
            </a:r>
          </a:p>
          <a:p>
            <a:pPr lvl="1"/>
            <a:r>
              <a:rPr lang="en-US" altLang="en-US" dirty="0" smtClean="0"/>
              <a:t>Context-free, but cumbersome (</a:t>
            </a:r>
            <a:r>
              <a:rPr lang="en-US" altLang="en-US" dirty="0" err="1" smtClean="0"/>
              <a:t>e.g.,types</a:t>
            </a:r>
            <a:r>
              <a:rPr lang="en-US" altLang="en-US" dirty="0" smtClean="0"/>
              <a:t> of operands in expressions)</a:t>
            </a:r>
          </a:p>
          <a:p>
            <a:pPr lvl="1"/>
            <a:r>
              <a:rPr lang="en-US" altLang="en-US" dirty="0" smtClean="0"/>
              <a:t>Non-context-free (e.g., variables must be declared before they are used)</a:t>
            </a:r>
            <a:endParaRPr lang="en-US" altLang="en-US" dirty="0"/>
          </a:p>
        </p:txBody>
      </p:sp>
    </p:spTree>
    <p:extLst>
      <p:ext uri="{BB962C8B-B14F-4D97-AF65-F5344CB8AC3E}">
        <p14:creationId xmlns:p14="http://schemas.microsoft.com/office/powerpoint/2010/main" val="1260787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Attribute Grammars</a:t>
            </a:r>
          </a:p>
        </p:txBody>
      </p:sp>
      <p:sp>
        <p:nvSpPr>
          <p:cNvPr id="7173" name="Content Placeholder 2"/>
          <p:cNvSpPr>
            <a:spLocks noGrp="1" noChangeArrowheads="1"/>
          </p:cNvSpPr>
          <p:nvPr>
            <p:ph type="body" idx="1"/>
          </p:nvPr>
        </p:nvSpPr>
        <p:spPr/>
        <p:txBody>
          <a:bodyPr/>
          <a:lstStyle/>
          <a:p>
            <a:r>
              <a:rPr lang="en-US" altLang="en-US" dirty="0" smtClean="0"/>
              <a:t>Attribute grammars (A</a:t>
            </a:r>
            <a:r>
              <a:rPr lang="en-US" altLang="en-US" sz="100" dirty="0" smtClean="0"/>
              <a:t> </a:t>
            </a:r>
            <a:r>
              <a:rPr lang="en-US" altLang="en-US" dirty="0" err="1" smtClean="0"/>
              <a:t>Gs</a:t>
            </a:r>
            <a:r>
              <a:rPr lang="en-US" altLang="en-US" dirty="0" smtClean="0"/>
              <a:t>) have additions to C</a:t>
            </a:r>
            <a:r>
              <a:rPr lang="en-US" altLang="en-US" sz="100" dirty="0" smtClean="0"/>
              <a:t> </a:t>
            </a:r>
            <a:r>
              <a:rPr lang="en-US" altLang="en-US" dirty="0" smtClean="0"/>
              <a:t>F</a:t>
            </a:r>
            <a:r>
              <a:rPr lang="en-US" altLang="en-US" sz="100" dirty="0" smtClean="0"/>
              <a:t> </a:t>
            </a:r>
            <a:r>
              <a:rPr lang="en-US" altLang="en-US" dirty="0" err="1" smtClean="0"/>
              <a:t>Gs</a:t>
            </a:r>
            <a:r>
              <a:rPr lang="en-US" altLang="en-US" dirty="0" smtClean="0"/>
              <a:t> to carry some semantic info on parse tree nodes </a:t>
            </a:r>
          </a:p>
          <a:p>
            <a:r>
              <a:rPr lang="en-US" altLang="en-US" dirty="0" smtClean="0"/>
              <a:t>Primary value of A</a:t>
            </a:r>
            <a:r>
              <a:rPr lang="en-US" altLang="en-US" sz="100" dirty="0" smtClean="0"/>
              <a:t> </a:t>
            </a:r>
            <a:r>
              <a:rPr lang="en-US" altLang="en-US" dirty="0" err="1" smtClean="0"/>
              <a:t>Gs</a:t>
            </a:r>
            <a:r>
              <a:rPr lang="en-US" altLang="en-US" dirty="0" smtClean="0"/>
              <a:t>:</a:t>
            </a:r>
          </a:p>
          <a:p>
            <a:pPr lvl="1"/>
            <a:r>
              <a:rPr lang="en-US" altLang="en-US" dirty="0" smtClean="0"/>
              <a:t>Static semantics specification</a:t>
            </a:r>
          </a:p>
          <a:p>
            <a:pPr lvl="1"/>
            <a:r>
              <a:rPr lang="en-US" altLang="en-US" dirty="0" smtClean="0"/>
              <a:t>Compiler design (static semantics checking)</a:t>
            </a:r>
            <a:endParaRPr lang="en-US" altLang="en-US" dirty="0"/>
          </a:p>
        </p:txBody>
      </p:sp>
    </p:spTree>
    <p:extLst>
      <p:ext uri="{BB962C8B-B14F-4D97-AF65-F5344CB8AC3E}">
        <p14:creationId xmlns:p14="http://schemas.microsoft.com/office/powerpoint/2010/main" val="684461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Attribute Grammars : Definition</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solidFill>
                  <a:schemeClr val="tx1"/>
                </a:solidFill>
              </a:rPr>
              <a:t>Def</a:t>
            </a:r>
            <a:r>
              <a:rPr lang="en-US" altLang="en-US" dirty="0"/>
              <a:t>: An attribute grammar is a context-free grammar G = (S, N, T, P) with the following additions:</a:t>
            </a:r>
          </a:p>
          <a:p>
            <a:pPr lvl="1" eaLnBrk="1" hangingPunct="1"/>
            <a:r>
              <a:rPr lang="en-US" altLang="en-US" dirty="0"/>
              <a:t>For each grammar symbol </a:t>
            </a:r>
            <a:r>
              <a:rPr lang="en-US" altLang="en-US" b="1" dirty="0"/>
              <a:t>x</a:t>
            </a:r>
            <a:r>
              <a:rPr lang="en-US" altLang="en-US" dirty="0"/>
              <a:t> there is a set </a:t>
            </a:r>
            <a:r>
              <a:rPr lang="en-US" altLang="en-US" b="1" dirty="0"/>
              <a:t>A(x)</a:t>
            </a:r>
            <a:r>
              <a:rPr lang="en-US" altLang="en-US" dirty="0"/>
              <a:t> of attribute values</a:t>
            </a:r>
          </a:p>
          <a:p>
            <a:pPr lvl="1" eaLnBrk="1" hangingPunct="1"/>
            <a:r>
              <a:rPr lang="en-US" altLang="en-US" dirty="0"/>
              <a:t>Each rule has a set of functions that define certain attributes of the </a:t>
            </a:r>
            <a:r>
              <a:rPr lang="en-US" altLang="en-US" dirty="0" err="1"/>
              <a:t>nonterminals</a:t>
            </a:r>
            <a:r>
              <a:rPr lang="en-US" altLang="en-US" dirty="0"/>
              <a:t> in the rule</a:t>
            </a:r>
          </a:p>
          <a:p>
            <a:pPr lvl="1" eaLnBrk="1" hangingPunct="1"/>
            <a:r>
              <a:rPr lang="en-US" altLang="en-US" dirty="0"/>
              <a:t>Each rule has a (possibly empty) set of predicates to check for attribute </a:t>
            </a:r>
            <a:r>
              <a:rPr lang="en-US" altLang="en-US" dirty="0" smtClean="0"/>
              <a:t>consistency</a:t>
            </a:r>
            <a:endParaRPr lang="en-US" altLang="en-US" dirty="0"/>
          </a:p>
        </p:txBody>
      </p:sp>
    </p:spTree>
    <p:extLst>
      <p:ext uri="{BB962C8B-B14F-4D97-AF65-F5344CB8AC3E}">
        <p14:creationId xmlns:p14="http://schemas.microsoft.com/office/powerpoint/2010/main" val="4269380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US" altLang="en-US" dirty="0"/>
              <a:t>Attribute Grammars: Definition</a:t>
            </a:r>
            <a:endParaRPr lang="en-US" dirty="0"/>
          </a:p>
        </p:txBody>
      </p:sp>
      <p:sp>
        <p:nvSpPr>
          <p:cNvPr id="13" name="Content Placeholder 2"/>
          <p:cNvSpPr>
            <a:spLocks noGrp="1"/>
          </p:cNvSpPr>
          <p:nvPr>
            <p:ph sz="quarter" idx="13"/>
          </p:nvPr>
        </p:nvSpPr>
        <p:spPr>
          <a:xfrm>
            <a:off x="457200" y="1600200"/>
            <a:ext cx="874643" cy="533400"/>
          </a:xfrm>
        </p:spPr>
        <p:txBody>
          <a:bodyPr/>
          <a:lstStyle/>
          <a:p>
            <a:pPr indent="-256032"/>
            <a:r>
              <a:rPr lang="en-US" altLang="en-US" sz="2400" dirty="0">
                <a:latin typeface="+mn-lt"/>
              </a:rPr>
              <a:t>Let</a:t>
            </a:r>
            <a:endParaRPr lang="en-US" sz="2400" dirty="0">
              <a:latin typeface="+mn-lt"/>
            </a:endParaRPr>
          </a:p>
        </p:txBody>
      </p:sp>
      <p:graphicFrame>
        <p:nvGraphicFramePr>
          <p:cNvPr id="20" name="Object 3" descr="X sub 0 right arrow X sub 1, and so on to, X sub n"/>
          <p:cNvGraphicFramePr>
            <a:graphicFrameLocks noChangeAspect="1"/>
          </p:cNvGraphicFramePr>
          <p:nvPr>
            <p:extLst>
              <p:ext uri="{D42A27DB-BD31-4B8C-83A1-F6EECF244321}">
                <p14:modId xmlns:p14="http://schemas.microsoft.com/office/powerpoint/2010/main" val="202362074"/>
              </p:ext>
            </p:extLst>
          </p:nvPr>
        </p:nvGraphicFramePr>
        <p:xfrm>
          <a:off x="1331843" y="1712935"/>
          <a:ext cx="1915189" cy="409069"/>
        </p:xfrm>
        <a:graphic>
          <a:graphicData uri="http://schemas.openxmlformats.org/presentationml/2006/ole">
            <mc:AlternateContent xmlns:mc="http://schemas.openxmlformats.org/markup-compatibility/2006">
              <mc:Choice xmlns:v="urn:schemas-microsoft-com:vml" Requires="v">
                <p:oleObj spid="_x0000_s4283" name="Equation" r:id="rId3" imgW="1307880" imgH="279360" progId="Equation.DSMT4">
                  <p:embed/>
                </p:oleObj>
              </mc:Choice>
              <mc:Fallback>
                <p:oleObj name="Equation" r:id="rId3" imgW="1307880" imgH="279360" progId="Equation.DSMT4">
                  <p:embed/>
                  <p:pic>
                    <p:nvPicPr>
                      <p:cNvPr id="0" name=""/>
                      <p:cNvPicPr/>
                      <p:nvPr/>
                    </p:nvPicPr>
                    <p:blipFill>
                      <a:blip r:embed="rId4"/>
                      <a:stretch>
                        <a:fillRect/>
                      </a:stretch>
                    </p:blipFill>
                    <p:spPr>
                      <a:xfrm>
                        <a:off x="1331843" y="1712935"/>
                        <a:ext cx="1915189" cy="409069"/>
                      </a:xfrm>
                      <a:prstGeom prst="rect">
                        <a:avLst/>
                      </a:prstGeom>
                    </p:spPr>
                  </p:pic>
                </p:oleObj>
              </mc:Fallback>
            </mc:AlternateContent>
          </a:graphicData>
        </a:graphic>
      </p:graphicFrame>
      <p:sp>
        <p:nvSpPr>
          <p:cNvPr id="14" name="Content Placeholder 4"/>
          <p:cNvSpPr>
            <a:spLocks noGrp="1"/>
          </p:cNvSpPr>
          <p:nvPr>
            <p:ph sz="quarter" idx="14"/>
          </p:nvPr>
        </p:nvSpPr>
        <p:spPr>
          <a:xfrm>
            <a:off x="3130826" y="1623391"/>
            <a:ext cx="5555974" cy="510209"/>
          </a:xfrm>
        </p:spPr>
        <p:txBody>
          <a:bodyPr/>
          <a:lstStyle/>
          <a:p>
            <a:pPr marL="101600" indent="0">
              <a:buNone/>
            </a:pPr>
            <a:r>
              <a:rPr lang="en-US" altLang="en-US" sz="2400" dirty="0">
                <a:latin typeface="+mn-lt"/>
              </a:rPr>
              <a:t>be a rule</a:t>
            </a:r>
            <a:endParaRPr lang="en-US" sz="2400" dirty="0">
              <a:latin typeface="+mn-lt"/>
            </a:endParaRPr>
          </a:p>
        </p:txBody>
      </p:sp>
      <p:sp>
        <p:nvSpPr>
          <p:cNvPr id="15" name="Content Placeholder 5"/>
          <p:cNvSpPr>
            <a:spLocks noGrp="1"/>
          </p:cNvSpPr>
          <p:nvPr>
            <p:ph sz="quarter" idx="15"/>
          </p:nvPr>
        </p:nvSpPr>
        <p:spPr>
          <a:xfrm>
            <a:off x="457200" y="2267185"/>
            <a:ext cx="3419061" cy="533400"/>
          </a:xfrm>
        </p:spPr>
        <p:txBody>
          <a:bodyPr/>
          <a:lstStyle/>
          <a:p>
            <a:pPr indent="-256032"/>
            <a:r>
              <a:rPr lang="en-US" altLang="en-US" sz="2400" dirty="0">
                <a:latin typeface="+mn-lt"/>
              </a:rPr>
              <a:t>Functions of the form</a:t>
            </a:r>
            <a:endParaRPr lang="en-US" sz="2400" dirty="0">
              <a:latin typeface="+mn-lt"/>
            </a:endParaRPr>
          </a:p>
        </p:txBody>
      </p:sp>
      <p:graphicFrame>
        <p:nvGraphicFramePr>
          <p:cNvPr id="21" name="Object 6" descr="S of X sub 0 = f of A left parenthesis X sub 1 right parenthesis, and so on to, A left parenthesis X sub n right parenthesis"/>
          <p:cNvGraphicFramePr>
            <a:graphicFrameLocks noChangeAspect="1"/>
          </p:cNvGraphicFramePr>
          <p:nvPr>
            <p:extLst>
              <p:ext uri="{D42A27DB-BD31-4B8C-83A1-F6EECF244321}">
                <p14:modId xmlns:p14="http://schemas.microsoft.com/office/powerpoint/2010/main" val="2866512119"/>
              </p:ext>
            </p:extLst>
          </p:nvPr>
        </p:nvGraphicFramePr>
        <p:xfrm>
          <a:off x="3741383" y="2364921"/>
          <a:ext cx="3737408" cy="409069"/>
        </p:xfrm>
        <a:graphic>
          <a:graphicData uri="http://schemas.openxmlformats.org/presentationml/2006/ole">
            <mc:AlternateContent xmlns:mc="http://schemas.openxmlformats.org/markup-compatibility/2006">
              <mc:Choice xmlns:v="urn:schemas-microsoft-com:vml" Requires="v">
                <p:oleObj spid="_x0000_s4284" name="Equation" r:id="rId5" imgW="2552400" imgH="279360" progId="Equation.DSMT4">
                  <p:embed/>
                </p:oleObj>
              </mc:Choice>
              <mc:Fallback>
                <p:oleObj name="Equation" r:id="rId5" imgW="2552400" imgH="279360" progId="Equation.DSMT4">
                  <p:embed/>
                  <p:pic>
                    <p:nvPicPr>
                      <p:cNvPr id="0" name=""/>
                      <p:cNvPicPr/>
                      <p:nvPr/>
                    </p:nvPicPr>
                    <p:blipFill>
                      <a:blip r:embed="rId6"/>
                      <a:stretch>
                        <a:fillRect/>
                      </a:stretch>
                    </p:blipFill>
                    <p:spPr>
                      <a:xfrm>
                        <a:off x="3741383" y="2364921"/>
                        <a:ext cx="3737408" cy="409069"/>
                      </a:xfrm>
                      <a:prstGeom prst="rect">
                        <a:avLst/>
                      </a:prstGeom>
                    </p:spPr>
                  </p:pic>
                </p:oleObj>
              </mc:Fallback>
            </mc:AlternateContent>
          </a:graphicData>
        </a:graphic>
      </p:graphicFrame>
      <p:sp>
        <p:nvSpPr>
          <p:cNvPr id="16" name="Content Placeholder 7"/>
          <p:cNvSpPr>
            <a:spLocks noGrp="1"/>
          </p:cNvSpPr>
          <p:nvPr>
            <p:ph sz="quarter" idx="16"/>
          </p:nvPr>
        </p:nvSpPr>
        <p:spPr>
          <a:xfrm>
            <a:off x="457200" y="2807211"/>
            <a:ext cx="8229600" cy="443948"/>
          </a:xfrm>
        </p:spPr>
        <p:txBody>
          <a:bodyPr/>
          <a:lstStyle/>
          <a:p>
            <a:pPr marL="0" indent="228600">
              <a:buNone/>
            </a:pPr>
            <a:r>
              <a:rPr lang="en-US" altLang="en-US" sz="2400" dirty="0">
                <a:latin typeface="+mn-lt"/>
              </a:rPr>
              <a:t>define </a:t>
            </a:r>
            <a:r>
              <a:rPr lang="en-US" altLang="en-US" sz="2400" b="1" dirty="0">
                <a:latin typeface="+mn-lt"/>
              </a:rPr>
              <a:t>synthesized </a:t>
            </a:r>
            <a:r>
              <a:rPr lang="en-US" altLang="en-US" sz="2400" b="1" dirty="0" smtClean="0">
                <a:latin typeface="+mn-lt"/>
              </a:rPr>
              <a:t>attributes</a:t>
            </a:r>
            <a:endParaRPr lang="en-US" altLang="en-US" sz="2400" b="1" dirty="0">
              <a:latin typeface="+mn-lt"/>
            </a:endParaRPr>
          </a:p>
        </p:txBody>
      </p:sp>
      <p:sp>
        <p:nvSpPr>
          <p:cNvPr id="17" name="Content Placeholder 8"/>
          <p:cNvSpPr>
            <a:spLocks noGrp="1"/>
          </p:cNvSpPr>
          <p:nvPr>
            <p:ph sz="quarter" idx="17"/>
          </p:nvPr>
        </p:nvSpPr>
        <p:spPr>
          <a:xfrm>
            <a:off x="457200" y="3392447"/>
            <a:ext cx="3419061" cy="457200"/>
          </a:xfrm>
        </p:spPr>
        <p:txBody>
          <a:bodyPr/>
          <a:lstStyle/>
          <a:p>
            <a:pPr indent="-256032"/>
            <a:r>
              <a:rPr lang="en-US" altLang="en-US" sz="2400" dirty="0">
                <a:latin typeface="+mn-lt"/>
              </a:rPr>
              <a:t>Functions of the form</a:t>
            </a:r>
            <a:endParaRPr lang="en-US" sz="2400" dirty="0">
              <a:latin typeface="+mn-lt"/>
            </a:endParaRPr>
          </a:p>
        </p:txBody>
      </p:sp>
      <p:graphicFrame>
        <p:nvGraphicFramePr>
          <p:cNvPr id="22" name="Object 9" descr="I of X sub j = f of A left parenthesis X sub 1 right parenthesis, and so on to, A left parenthesis X sub n right parenthesis"/>
          <p:cNvGraphicFramePr>
            <a:graphicFrameLocks noChangeAspect="1"/>
          </p:cNvGraphicFramePr>
          <p:nvPr>
            <p:extLst>
              <p:ext uri="{D42A27DB-BD31-4B8C-83A1-F6EECF244321}">
                <p14:modId xmlns:p14="http://schemas.microsoft.com/office/powerpoint/2010/main" val="2783329017"/>
              </p:ext>
            </p:extLst>
          </p:nvPr>
        </p:nvGraphicFramePr>
        <p:xfrm>
          <a:off x="3727656" y="3499264"/>
          <a:ext cx="3849687" cy="446088"/>
        </p:xfrm>
        <a:graphic>
          <a:graphicData uri="http://schemas.openxmlformats.org/presentationml/2006/ole">
            <mc:AlternateContent xmlns:mc="http://schemas.openxmlformats.org/markup-compatibility/2006">
              <mc:Choice xmlns:v="urn:schemas-microsoft-com:vml" Requires="v">
                <p:oleObj spid="_x0000_s4285" name="Equation" r:id="rId7" imgW="2628720" imgH="304560" progId="Equation.DSMT4">
                  <p:embed/>
                </p:oleObj>
              </mc:Choice>
              <mc:Fallback>
                <p:oleObj name="Equation" r:id="rId7" imgW="2628720" imgH="304560" progId="Equation.DSMT4">
                  <p:embed/>
                  <p:pic>
                    <p:nvPicPr>
                      <p:cNvPr id="0" name=""/>
                      <p:cNvPicPr/>
                      <p:nvPr/>
                    </p:nvPicPr>
                    <p:blipFill>
                      <a:blip r:embed="rId8"/>
                      <a:stretch>
                        <a:fillRect/>
                      </a:stretch>
                    </p:blipFill>
                    <p:spPr>
                      <a:xfrm>
                        <a:off x="3727656" y="3499264"/>
                        <a:ext cx="3849687" cy="446088"/>
                      </a:xfrm>
                      <a:prstGeom prst="rect">
                        <a:avLst/>
                      </a:prstGeom>
                    </p:spPr>
                  </p:pic>
                </p:oleObj>
              </mc:Fallback>
            </mc:AlternateContent>
          </a:graphicData>
        </a:graphic>
      </p:graphicFrame>
      <p:graphicFrame>
        <p:nvGraphicFramePr>
          <p:cNvPr id="23" name="Object 10" descr="I less than = j less than = n"/>
          <p:cNvGraphicFramePr>
            <a:graphicFrameLocks noChangeAspect="1"/>
          </p:cNvGraphicFramePr>
          <p:nvPr>
            <p:extLst>
              <p:ext uri="{D42A27DB-BD31-4B8C-83A1-F6EECF244321}">
                <p14:modId xmlns:p14="http://schemas.microsoft.com/office/powerpoint/2010/main" val="2514630356"/>
              </p:ext>
            </p:extLst>
          </p:nvPr>
        </p:nvGraphicFramePr>
        <p:xfrm>
          <a:off x="776232" y="3883595"/>
          <a:ext cx="1915189" cy="371881"/>
        </p:xfrm>
        <a:graphic>
          <a:graphicData uri="http://schemas.openxmlformats.org/presentationml/2006/ole">
            <mc:AlternateContent xmlns:mc="http://schemas.openxmlformats.org/markup-compatibility/2006">
              <mc:Choice xmlns:v="urn:schemas-microsoft-com:vml" Requires="v">
                <p:oleObj spid="_x0000_s4286" name="Equation" r:id="rId9" imgW="1307880" imgH="253800" progId="Equation.DSMT4">
                  <p:embed/>
                </p:oleObj>
              </mc:Choice>
              <mc:Fallback>
                <p:oleObj name="Equation" r:id="rId9" imgW="1307880" imgH="253800" progId="Equation.DSMT4">
                  <p:embed/>
                  <p:pic>
                    <p:nvPicPr>
                      <p:cNvPr id="0" name=""/>
                      <p:cNvPicPr/>
                      <p:nvPr/>
                    </p:nvPicPr>
                    <p:blipFill>
                      <a:blip r:embed="rId10"/>
                      <a:stretch>
                        <a:fillRect/>
                      </a:stretch>
                    </p:blipFill>
                    <p:spPr>
                      <a:xfrm>
                        <a:off x="776232" y="3883595"/>
                        <a:ext cx="1915189" cy="371881"/>
                      </a:xfrm>
                      <a:prstGeom prst="rect">
                        <a:avLst/>
                      </a:prstGeom>
                    </p:spPr>
                  </p:pic>
                </p:oleObj>
              </mc:Fallback>
            </mc:AlternateContent>
          </a:graphicData>
        </a:graphic>
      </p:graphicFrame>
      <p:sp>
        <p:nvSpPr>
          <p:cNvPr id="18" name="Content Placeholder 11"/>
          <p:cNvSpPr>
            <a:spLocks noGrp="1"/>
          </p:cNvSpPr>
          <p:nvPr>
            <p:ph sz="quarter" idx="18"/>
          </p:nvPr>
        </p:nvSpPr>
        <p:spPr>
          <a:xfrm>
            <a:off x="2534478" y="3798276"/>
            <a:ext cx="6154849" cy="457200"/>
          </a:xfrm>
        </p:spPr>
        <p:txBody>
          <a:bodyPr/>
          <a:lstStyle/>
          <a:p>
            <a:pPr marL="101600" indent="0">
              <a:buNone/>
            </a:pPr>
            <a:r>
              <a:rPr lang="en-US" altLang="en-US" sz="2400" dirty="0">
                <a:latin typeface="+mn-lt"/>
              </a:rPr>
              <a:t>define </a:t>
            </a:r>
            <a:r>
              <a:rPr lang="en-US" altLang="en-US" sz="2400" b="1" dirty="0">
                <a:latin typeface="+mn-lt"/>
              </a:rPr>
              <a:t>inherited </a:t>
            </a:r>
            <a:r>
              <a:rPr lang="en-US" altLang="en-US" sz="2400" b="1" dirty="0" smtClean="0">
                <a:latin typeface="+mn-lt"/>
              </a:rPr>
              <a:t>attributes</a:t>
            </a:r>
            <a:endParaRPr lang="en-US" altLang="en-US" sz="2400" b="1" dirty="0">
              <a:latin typeface="+mn-lt"/>
            </a:endParaRPr>
          </a:p>
        </p:txBody>
      </p:sp>
      <p:sp>
        <p:nvSpPr>
          <p:cNvPr id="19" name="Content Placeholder 12"/>
          <p:cNvSpPr>
            <a:spLocks noGrp="1"/>
          </p:cNvSpPr>
          <p:nvPr>
            <p:ph sz="quarter" idx="19"/>
          </p:nvPr>
        </p:nvSpPr>
        <p:spPr>
          <a:xfrm>
            <a:off x="454672" y="4371001"/>
            <a:ext cx="8232128" cy="544834"/>
          </a:xfrm>
        </p:spPr>
        <p:txBody>
          <a:bodyPr/>
          <a:lstStyle/>
          <a:p>
            <a:pPr indent="-256032"/>
            <a:r>
              <a:rPr lang="en-US" altLang="en-US" sz="2400" dirty="0">
                <a:latin typeface="+mn-lt"/>
              </a:rPr>
              <a:t>Initially, there are </a:t>
            </a:r>
            <a:r>
              <a:rPr lang="en-US" altLang="en-US" sz="2400" b="1" dirty="0">
                <a:latin typeface="+mn-lt"/>
              </a:rPr>
              <a:t>intrinsic attributes </a:t>
            </a:r>
            <a:r>
              <a:rPr lang="en-US" altLang="en-US" sz="2400" dirty="0">
                <a:latin typeface="+mn-lt"/>
              </a:rPr>
              <a:t>on the </a:t>
            </a:r>
            <a:r>
              <a:rPr lang="en-US" altLang="en-US" sz="2400" dirty="0" smtClean="0">
                <a:latin typeface="+mn-lt"/>
              </a:rPr>
              <a:t>leaves</a:t>
            </a:r>
            <a:endParaRPr lang="en-US" altLang="en-US" sz="2400" dirty="0">
              <a:latin typeface="+mn-lt"/>
            </a:endParaRPr>
          </a:p>
        </p:txBody>
      </p:sp>
    </p:spTree>
    <p:extLst>
      <p:ext uri="{BB962C8B-B14F-4D97-AF65-F5344CB8AC3E}">
        <p14:creationId xmlns:p14="http://schemas.microsoft.com/office/powerpoint/2010/main" val="1273163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Attribute Grammars: An </a:t>
            </a:r>
            <a:r>
              <a:rPr lang="en-US" altLang="en-US" dirty="0" smtClean="0"/>
              <a:t>Example </a:t>
            </a:r>
            <a:r>
              <a:rPr lang="en-US" altLang="en-US" sz="2000" b="0" dirty="0" smtClean="0"/>
              <a:t>(1 of 4)</a:t>
            </a:r>
            <a:endParaRPr lang="en-US" sz="2000" b="0" dirty="0"/>
          </a:p>
        </p:txBody>
      </p:sp>
      <p:sp>
        <p:nvSpPr>
          <p:cNvPr id="5" name="Content Placeholder 2"/>
          <p:cNvSpPr>
            <a:spLocks noGrp="1"/>
          </p:cNvSpPr>
          <p:nvPr>
            <p:ph sz="quarter" idx="13"/>
          </p:nvPr>
        </p:nvSpPr>
        <p:spPr/>
        <p:txBody>
          <a:bodyPr/>
          <a:lstStyle/>
          <a:p>
            <a:pPr indent="-256032"/>
            <a:r>
              <a:rPr lang="en-US" altLang="en-US" sz="2400" dirty="0">
                <a:latin typeface="+mn-lt"/>
              </a:rPr>
              <a:t>Syntax</a:t>
            </a:r>
            <a:endParaRPr lang="en-US" sz="2400" dirty="0">
              <a:latin typeface="+mn-lt"/>
            </a:endParaRPr>
          </a:p>
        </p:txBody>
      </p:sp>
      <p:pic>
        <p:nvPicPr>
          <p:cNvPr id="12" name="Picture 3" descr="Computer code. The code has 3 lines. Line 1. left angle bracket assign right angle bracket hyphen right angle bracket left angle bracket v a r right angle bracket = left angle bracket e x p r right angle bracket. Line 2. left angle bracket e x p r right angle bracket hyphen right angle bracket left angle bracket v a r right angle bracket + left angle bracket v a r right angle bracket vertical bar left angle bracket v a r right angle bracket. Line 3. left angle bracket v a r right angle bracket A vertical bar B vertical bar C."/>
          <p:cNvPicPr>
            <a:picLocks noChangeAspect="1"/>
          </p:cNvPicPr>
          <p:nvPr/>
        </p:nvPicPr>
        <p:blipFill>
          <a:blip r:embed="rId2"/>
          <a:stretch>
            <a:fillRect/>
          </a:stretch>
        </p:blipFill>
        <p:spPr>
          <a:xfrm>
            <a:off x="989169" y="2412743"/>
            <a:ext cx="7023201" cy="1774090"/>
          </a:xfrm>
          <a:prstGeom prst="rect">
            <a:avLst/>
          </a:prstGeom>
        </p:spPr>
      </p:pic>
      <p:sp>
        <p:nvSpPr>
          <p:cNvPr id="6" name="Content Placeholder 4"/>
          <p:cNvSpPr>
            <a:spLocks noGrp="1"/>
          </p:cNvSpPr>
          <p:nvPr>
            <p:ph sz="quarter" idx="14"/>
          </p:nvPr>
        </p:nvSpPr>
        <p:spPr>
          <a:xfrm>
            <a:off x="457200" y="4389777"/>
            <a:ext cx="8229600" cy="1066801"/>
          </a:xfrm>
        </p:spPr>
        <p:txBody>
          <a:bodyPr/>
          <a:lstStyle/>
          <a:p>
            <a:pPr lvl="0" indent="-256032"/>
            <a:r>
              <a:rPr lang="en-US" altLang="en-US" sz="2400" b="1" dirty="0">
                <a:solidFill>
                  <a:srgbClr val="000000"/>
                </a:solidFill>
                <a:latin typeface="Courier New" panose="02070309020205020404" pitchFamily="49" charset="0"/>
              </a:rPr>
              <a:t>actual_type</a:t>
            </a:r>
            <a:r>
              <a:rPr lang="en-US" altLang="en-US" sz="2400" dirty="0">
                <a:solidFill>
                  <a:srgbClr val="000000"/>
                </a:solidFill>
              </a:rPr>
              <a:t>: </a:t>
            </a:r>
            <a:r>
              <a:rPr lang="en-US" altLang="en-US" sz="2400" dirty="0">
                <a:solidFill>
                  <a:srgbClr val="000000"/>
                </a:solidFill>
                <a:latin typeface="+mn-lt"/>
              </a:rPr>
              <a:t>synthesized for </a:t>
            </a:r>
            <a:r>
              <a:rPr lang="en-US" altLang="en-US" sz="2400" b="1" dirty="0">
                <a:solidFill>
                  <a:srgbClr val="000000"/>
                </a:solidFill>
                <a:latin typeface="Courier New" panose="02070309020205020404" pitchFamily="49" charset="0"/>
              </a:rPr>
              <a:t>&lt;var&gt; </a:t>
            </a:r>
            <a:r>
              <a:rPr lang="en-US" altLang="en-US" sz="2400" dirty="0">
                <a:solidFill>
                  <a:srgbClr val="000000"/>
                </a:solidFill>
                <a:latin typeface="+mn-lt"/>
              </a:rPr>
              <a:t>and</a:t>
            </a:r>
            <a:r>
              <a:rPr lang="en-US" altLang="en-US" sz="2400" dirty="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&lt;expr&gt;</a:t>
            </a:r>
            <a:r>
              <a:rPr lang="en-US" altLang="en-US" sz="2400" b="1" dirty="0">
                <a:solidFill>
                  <a:srgbClr val="000000"/>
                </a:solidFill>
              </a:rPr>
              <a:t> </a:t>
            </a:r>
          </a:p>
          <a:p>
            <a:pPr lvl="0" indent="-256032"/>
            <a:r>
              <a:rPr lang="en-US" altLang="en-US" sz="2400" b="1" dirty="0">
                <a:solidFill>
                  <a:srgbClr val="000000"/>
                </a:solidFill>
                <a:latin typeface="Courier New" panose="02070309020205020404" pitchFamily="49" charset="0"/>
              </a:rPr>
              <a:t>expected_type</a:t>
            </a:r>
            <a:r>
              <a:rPr lang="en-US" altLang="en-US" sz="2400" dirty="0">
                <a:solidFill>
                  <a:srgbClr val="000000"/>
                </a:solidFill>
              </a:rPr>
              <a:t>: </a:t>
            </a:r>
            <a:r>
              <a:rPr lang="en-US" altLang="en-US" sz="2400" dirty="0">
                <a:solidFill>
                  <a:srgbClr val="000000"/>
                </a:solidFill>
                <a:latin typeface="+mn-lt"/>
              </a:rPr>
              <a:t>inherited for </a:t>
            </a:r>
            <a:r>
              <a:rPr lang="en-US" altLang="en-US" sz="2400" b="1" dirty="0">
                <a:solidFill>
                  <a:srgbClr val="000000"/>
                </a:solidFill>
                <a:latin typeface="Courier New" panose="02070309020205020404" pitchFamily="49" charset="0"/>
              </a:rPr>
              <a:t>&lt;expr</a:t>
            </a:r>
            <a:r>
              <a:rPr lang="en-US" altLang="en-US" sz="2400" b="1" dirty="0" smtClean="0">
                <a:solidFill>
                  <a:srgbClr val="000000"/>
                </a:solidFill>
                <a:latin typeface="Courier New" panose="02070309020205020404" pitchFamily="49" charset="0"/>
              </a:rPr>
              <a:t>&gt;</a:t>
            </a:r>
            <a:endParaRPr lang="en-US" altLang="en-US" sz="2400" b="1" dirty="0">
              <a:solidFill>
                <a:srgbClr val="000000"/>
              </a:solidFill>
            </a:endParaRPr>
          </a:p>
        </p:txBody>
      </p:sp>
    </p:spTree>
    <p:extLst>
      <p:ext uri="{BB962C8B-B14F-4D97-AF65-F5344CB8AC3E}">
        <p14:creationId xmlns:p14="http://schemas.microsoft.com/office/powerpoint/2010/main" val="3428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Attribute Grammars: An </a:t>
            </a:r>
            <a:r>
              <a:rPr lang="en-US" altLang="en-US" dirty="0" smtClean="0"/>
              <a:t>Example </a:t>
            </a:r>
            <a:r>
              <a:rPr lang="en-US" altLang="en-US" sz="2000" b="0" dirty="0" smtClean="0"/>
              <a:t>(2 of 4)</a:t>
            </a:r>
            <a:endParaRPr lang="en-US" sz="2000" b="0" dirty="0"/>
          </a:p>
        </p:txBody>
      </p:sp>
      <p:sp>
        <p:nvSpPr>
          <p:cNvPr id="5" name="Content Placeholder 2"/>
          <p:cNvSpPr>
            <a:spLocks noGrp="1"/>
          </p:cNvSpPr>
          <p:nvPr>
            <p:ph sz="quarter" idx="13"/>
          </p:nvPr>
        </p:nvSpPr>
        <p:spPr/>
        <p:txBody>
          <a:bodyPr/>
          <a:lstStyle/>
          <a:p>
            <a:pPr indent="-256032"/>
            <a:r>
              <a:rPr lang="en-US" altLang="en-US" sz="2400" dirty="0">
                <a:latin typeface="+mn-lt"/>
              </a:rPr>
              <a:t>Syntax rule:</a:t>
            </a:r>
            <a:endParaRPr lang="en-US" sz="2400" dirty="0">
              <a:latin typeface="+mn-lt"/>
            </a:endParaRPr>
          </a:p>
        </p:txBody>
      </p:sp>
      <p:pic>
        <p:nvPicPr>
          <p:cNvPr id="3" name="Picture 3" descr="Computer code reads, left angle bracket e x p r right angle bracket right arrow left angle bracket v a r right angle bracket left bracket 1 right bracket + left angle bracket v a r right angle bracket left bracket 2 right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102" y="1706970"/>
            <a:ext cx="5696745" cy="447737"/>
          </a:xfrm>
          <a:prstGeom prst="rect">
            <a:avLst/>
          </a:prstGeom>
        </p:spPr>
      </p:pic>
      <p:sp>
        <p:nvSpPr>
          <p:cNvPr id="6" name="Content Placeholder 4"/>
          <p:cNvSpPr>
            <a:spLocks noGrp="1"/>
          </p:cNvSpPr>
          <p:nvPr>
            <p:ph sz="quarter" idx="14"/>
          </p:nvPr>
        </p:nvSpPr>
        <p:spPr>
          <a:xfrm>
            <a:off x="457200" y="2152770"/>
            <a:ext cx="8229600" cy="470452"/>
          </a:xfrm>
        </p:spPr>
        <p:txBody>
          <a:bodyPr/>
          <a:lstStyle/>
          <a:p>
            <a:pPr marL="101600" indent="127000">
              <a:buNone/>
            </a:pPr>
            <a:r>
              <a:rPr lang="en-US" altLang="en-US" sz="2400" dirty="0">
                <a:latin typeface="+mn-lt"/>
              </a:rPr>
              <a:t>Semantic rules:</a:t>
            </a:r>
            <a:endParaRPr lang="en-US" sz="2400" dirty="0">
              <a:latin typeface="+mn-lt"/>
            </a:endParaRPr>
          </a:p>
        </p:txBody>
      </p:sp>
      <p:pic>
        <p:nvPicPr>
          <p:cNvPr id="4" name="Picture 5" descr="Computer code reads, left angle bracket e x p r right angle bracket period actual underscore type left arrow left angle bracket v a r right angle bracket left bracket 1 right bracket period actual underscore typ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71473"/>
            <a:ext cx="8249477" cy="428685"/>
          </a:xfrm>
          <a:prstGeom prst="rect">
            <a:avLst/>
          </a:prstGeom>
        </p:spPr>
      </p:pic>
      <p:sp>
        <p:nvSpPr>
          <p:cNvPr id="7" name="Content Placeholder 6"/>
          <p:cNvSpPr>
            <a:spLocks noGrp="1"/>
          </p:cNvSpPr>
          <p:nvPr>
            <p:ph sz="quarter" idx="15"/>
          </p:nvPr>
        </p:nvSpPr>
        <p:spPr>
          <a:xfrm>
            <a:off x="418701" y="3148242"/>
            <a:ext cx="8287975" cy="457200"/>
          </a:xfrm>
        </p:spPr>
        <p:txBody>
          <a:bodyPr/>
          <a:lstStyle/>
          <a:p>
            <a:pPr marL="101600" indent="0">
              <a:buNone/>
            </a:pPr>
            <a:r>
              <a:rPr lang="en-US" altLang="en-US" sz="2400" dirty="0">
                <a:latin typeface="+mn-lt"/>
              </a:rPr>
              <a:t>Predicate:</a:t>
            </a:r>
            <a:endParaRPr lang="en-US" sz="2400" dirty="0">
              <a:latin typeface="+mn-lt"/>
            </a:endParaRPr>
          </a:p>
        </p:txBody>
      </p:sp>
      <p:pic>
        <p:nvPicPr>
          <p:cNvPr id="12" name="Picture 7" descr="Computer code. The code has 2 lines. Line 1. left angle bracket v a r right angle bracket left bracket 1 right bracket period actual underscore type = = left angle bracket v a r right angle bracket left bracket 2 right bracket period actual underscore type. Line 2. left angle bracket e x p r right angle bracket period expected underscore type = = left angle bracket e x p r right angle bracket period actual underscore typ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33" y="3673573"/>
            <a:ext cx="8281743" cy="809738"/>
          </a:xfrm>
          <a:prstGeom prst="rect">
            <a:avLst/>
          </a:prstGeom>
        </p:spPr>
      </p:pic>
      <p:sp>
        <p:nvSpPr>
          <p:cNvPr id="8" name="Content Placeholder 8"/>
          <p:cNvSpPr>
            <a:spLocks noGrp="1"/>
          </p:cNvSpPr>
          <p:nvPr>
            <p:ph sz="quarter" idx="16"/>
          </p:nvPr>
        </p:nvSpPr>
        <p:spPr>
          <a:xfrm>
            <a:off x="457200" y="4509320"/>
            <a:ext cx="2266122" cy="493637"/>
          </a:xfrm>
        </p:spPr>
        <p:txBody>
          <a:bodyPr/>
          <a:lstStyle/>
          <a:p>
            <a:pPr indent="-256032"/>
            <a:r>
              <a:rPr lang="en-US" altLang="en-US" sz="2400" dirty="0">
                <a:latin typeface="+mn-lt"/>
              </a:rPr>
              <a:t>Syntax rule:</a:t>
            </a:r>
            <a:endParaRPr lang="en-US" sz="2400" dirty="0">
              <a:latin typeface="+mn-lt"/>
            </a:endParaRPr>
          </a:p>
        </p:txBody>
      </p:sp>
      <p:pic>
        <p:nvPicPr>
          <p:cNvPr id="13" name="Picture 9" descr="Computer code reads, left angle bracket v a r right angle bracket right arrow i 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6102" y="4590493"/>
            <a:ext cx="2324424" cy="438211"/>
          </a:xfrm>
          <a:prstGeom prst="rect">
            <a:avLst/>
          </a:prstGeom>
        </p:spPr>
      </p:pic>
      <p:sp>
        <p:nvSpPr>
          <p:cNvPr id="9" name="Content Placeholder 10"/>
          <p:cNvSpPr>
            <a:spLocks noGrp="1"/>
          </p:cNvSpPr>
          <p:nvPr>
            <p:ph sz="quarter" idx="17"/>
          </p:nvPr>
        </p:nvSpPr>
        <p:spPr>
          <a:xfrm>
            <a:off x="457200" y="5080722"/>
            <a:ext cx="8229600" cy="457200"/>
          </a:xfrm>
        </p:spPr>
        <p:txBody>
          <a:bodyPr/>
          <a:lstStyle/>
          <a:p>
            <a:pPr marL="101600" indent="0">
              <a:buNone/>
            </a:pPr>
            <a:r>
              <a:rPr lang="en-US" altLang="en-US" sz="2400" dirty="0">
                <a:latin typeface="+mn-lt"/>
              </a:rPr>
              <a:t>Semantic rule</a:t>
            </a:r>
            <a:r>
              <a:rPr lang="en-US" altLang="en-US" sz="2400" dirty="0" smtClean="0">
                <a:latin typeface="+mn-lt"/>
              </a:rPr>
              <a:t>:</a:t>
            </a:r>
            <a:endParaRPr lang="en-US" altLang="en-US" sz="2400" dirty="0">
              <a:latin typeface="+mn-lt"/>
            </a:endParaRPr>
          </a:p>
        </p:txBody>
      </p:sp>
      <p:pic>
        <p:nvPicPr>
          <p:cNvPr id="14" name="Picture 11" descr="Computer code reads, left angle bracket v a r right angle bracket period actual underscore type left arrow lookup left parenthesis left angle bracket v a r right angle bracket period string right parenthesi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1" y="5622920"/>
            <a:ext cx="8229600" cy="533474"/>
          </a:xfrm>
          <a:prstGeom prst="rect">
            <a:avLst/>
          </a:prstGeom>
        </p:spPr>
      </p:pic>
    </p:spTree>
    <p:extLst>
      <p:ext uri="{BB962C8B-B14F-4D97-AF65-F5344CB8AC3E}">
        <p14:creationId xmlns:p14="http://schemas.microsoft.com/office/powerpoint/2010/main" val="3231657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Attribute Grammars: An Example </a:t>
            </a:r>
            <a:r>
              <a:rPr lang="en-US" altLang="en-US" sz="2000" b="0" dirty="0" smtClean="0"/>
              <a:t>(3 of 4)</a:t>
            </a:r>
            <a:endParaRPr lang="en-US" sz="2000" b="0" dirty="0"/>
          </a:p>
        </p:txBody>
      </p:sp>
      <p:sp>
        <p:nvSpPr>
          <p:cNvPr id="6" name="Content Placeholder 2"/>
          <p:cNvSpPr>
            <a:spLocks noGrp="1"/>
          </p:cNvSpPr>
          <p:nvPr>
            <p:ph type="body" idx="1"/>
          </p:nvPr>
        </p:nvSpPr>
        <p:spPr/>
        <p:txBody>
          <a:bodyPr/>
          <a:lstStyle/>
          <a:p>
            <a:r>
              <a:rPr lang="en-US" altLang="en-US" dirty="0" smtClean="0"/>
              <a:t>How are attribute values computed?</a:t>
            </a:r>
          </a:p>
          <a:p>
            <a:pPr lvl="1"/>
            <a:r>
              <a:rPr lang="en-US" altLang="en-US" dirty="0" smtClean="0"/>
              <a:t>If all attributes were inherited, the tree could be decorated in top-down order.</a:t>
            </a:r>
          </a:p>
          <a:p>
            <a:pPr lvl="1"/>
            <a:r>
              <a:rPr lang="en-US" altLang="en-US" dirty="0" smtClean="0"/>
              <a:t>If all attributes were synthesized, the tree could be decorated in bottom-up order.</a:t>
            </a:r>
          </a:p>
          <a:p>
            <a:pPr lvl="1"/>
            <a:r>
              <a:rPr lang="en-US" altLang="en-US" dirty="0" smtClean="0"/>
              <a:t>In many cases, both kinds of attributes are used, and it is some combination of top-down and bottom-up that must be used.</a:t>
            </a:r>
            <a:endParaRPr lang="en-US" altLang="en-US" dirty="0"/>
          </a:p>
        </p:txBody>
      </p:sp>
    </p:spTree>
    <p:extLst>
      <p:ext uri="{BB962C8B-B14F-4D97-AF65-F5344CB8AC3E}">
        <p14:creationId xmlns:p14="http://schemas.microsoft.com/office/powerpoint/2010/main" val="151602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Introduction</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b="1" dirty="0"/>
              <a:t>Syntax:</a:t>
            </a:r>
            <a:r>
              <a:rPr lang="en-US" altLang="en-US" dirty="0"/>
              <a:t> the form or structure of the expressions, statements, and program units</a:t>
            </a:r>
          </a:p>
          <a:p>
            <a:pPr eaLnBrk="1" hangingPunct="1"/>
            <a:r>
              <a:rPr lang="en-US" altLang="en-US" b="1" dirty="0"/>
              <a:t>Semantics:</a:t>
            </a:r>
            <a:r>
              <a:rPr lang="en-US" altLang="en-US" dirty="0"/>
              <a:t> the meaning of the expressions,  statements, and program units</a:t>
            </a:r>
          </a:p>
          <a:p>
            <a:pPr eaLnBrk="1" hangingPunct="1"/>
            <a:r>
              <a:rPr lang="en-US" altLang="en-US" dirty="0"/>
              <a:t>Syntax and semantics provide a language’s definition</a:t>
            </a:r>
          </a:p>
          <a:p>
            <a:pPr lvl="1" eaLnBrk="1" hangingPunct="1"/>
            <a:r>
              <a:rPr lang="en-US" altLang="en-US" dirty="0"/>
              <a:t> Users of a language definition</a:t>
            </a:r>
          </a:p>
          <a:p>
            <a:pPr lvl="2" eaLnBrk="1" hangingPunct="1"/>
            <a:r>
              <a:rPr lang="en-US" altLang="en-US" dirty="0"/>
              <a:t>Other language designers</a:t>
            </a:r>
          </a:p>
          <a:p>
            <a:pPr lvl="2" eaLnBrk="1" hangingPunct="1"/>
            <a:r>
              <a:rPr lang="en-US" altLang="en-US" dirty="0"/>
              <a:t>Implementers</a:t>
            </a:r>
          </a:p>
          <a:p>
            <a:pPr lvl="2" eaLnBrk="1" hangingPunct="1"/>
            <a:r>
              <a:rPr lang="en-US" altLang="en-US" dirty="0"/>
              <a:t>Programmers (the users of the language)</a:t>
            </a:r>
          </a:p>
        </p:txBody>
      </p:sp>
    </p:spTree>
    <p:extLst>
      <p:ext uri="{BB962C8B-B14F-4D97-AF65-F5344CB8AC3E}">
        <p14:creationId xmlns:p14="http://schemas.microsoft.com/office/powerpoint/2010/main" val="1964423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Attribute Grammars: An Example </a:t>
            </a:r>
            <a:r>
              <a:rPr lang="en-US" altLang="en-US" sz="2000" b="0" dirty="0" smtClean="0"/>
              <a:t>(4 </a:t>
            </a:r>
            <a:r>
              <a:rPr lang="en-US" altLang="en-US" sz="2000" b="0" dirty="0"/>
              <a:t>of 4)</a:t>
            </a:r>
            <a:endParaRPr lang="en-US" dirty="0"/>
          </a:p>
        </p:txBody>
      </p:sp>
      <p:pic>
        <p:nvPicPr>
          <p:cNvPr id="5" name="Picture 2" descr="Computer code. The code has 6 lines. Line 1. left angle bracket e x p r right angle bracket period expected underscore type left arrow inherited from parent. Line 2. left angle bracket v a r right angle bracket left bracket 1 right bracket period actual underscore type left arrow lookup left parenthesis A right parenthesis. Line 3. left angle bracket v a r right angle bracket left bracket 2 right bracket period actual underscore type left arrow lookup left parenthesis B right parenthesis. Line 4. left angle bracket v a r right angle bracket left bracket 1 right bracket period actual underscore type = question mark left angle bracket v a r right angle bracket left bracket 2 right bracket period actual underscore type. Line 5. left angle bracket e x p r right angle bracket period actual underscore type left arrow left angle bracket v a r right angle bracket left bracket 1 right bracket period actual underscore type. Line 6. left angle bracket e x p r right angle bracket period actual underscore type = question mark left angle bracket e x p r right angle bracket period expected underscore type."/>
          <p:cNvPicPr>
            <a:picLocks noChangeAspect="1"/>
          </p:cNvPicPr>
          <p:nvPr/>
        </p:nvPicPr>
        <p:blipFill>
          <a:blip r:embed="rId2"/>
          <a:stretch>
            <a:fillRect/>
          </a:stretch>
        </p:blipFill>
        <p:spPr>
          <a:xfrm>
            <a:off x="457200" y="1571356"/>
            <a:ext cx="7742591" cy="3397429"/>
          </a:xfrm>
          <a:prstGeom prst="rect">
            <a:avLst/>
          </a:prstGeom>
        </p:spPr>
      </p:pic>
    </p:spTree>
    <p:extLst>
      <p:ext uri="{BB962C8B-B14F-4D97-AF65-F5344CB8AC3E}">
        <p14:creationId xmlns:p14="http://schemas.microsoft.com/office/powerpoint/2010/main" val="4225884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Semantics</a:t>
            </a:r>
            <a:endParaRPr lang="en-US" sz="2000" b="0" dirty="0"/>
          </a:p>
        </p:txBody>
      </p:sp>
      <p:sp>
        <p:nvSpPr>
          <p:cNvPr id="6" name="Content Placeholder 2"/>
          <p:cNvSpPr>
            <a:spLocks noGrp="1"/>
          </p:cNvSpPr>
          <p:nvPr>
            <p:ph type="body" idx="1"/>
          </p:nvPr>
        </p:nvSpPr>
        <p:spPr/>
        <p:txBody>
          <a:bodyPr/>
          <a:lstStyle/>
          <a:p>
            <a:pPr eaLnBrk="1" hangingPunct="1"/>
            <a:r>
              <a:rPr lang="en-US" altLang="en-US" sz="2200" dirty="0"/>
              <a:t>There is no single widely acceptable notation or formalism for describing semantics</a:t>
            </a:r>
          </a:p>
          <a:p>
            <a:pPr eaLnBrk="1" hangingPunct="1"/>
            <a:r>
              <a:rPr lang="en-US" altLang="en-US" sz="2200" dirty="0"/>
              <a:t>Several needs for a methodology and notation for semantics:</a:t>
            </a:r>
          </a:p>
          <a:p>
            <a:pPr lvl="1" eaLnBrk="1" hangingPunct="1"/>
            <a:r>
              <a:rPr lang="en-US" altLang="en-US" sz="2200" dirty="0"/>
              <a:t>Programmers need to know what statements mean</a:t>
            </a:r>
          </a:p>
          <a:p>
            <a:pPr lvl="1" eaLnBrk="1" hangingPunct="1"/>
            <a:r>
              <a:rPr lang="en-US" altLang="en-US" sz="2200" dirty="0"/>
              <a:t>Compiler writers must know exactly what language constructs do</a:t>
            </a:r>
          </a:p>
          <a:p>
            <a:pPr lvl="1" eaLnBrk="1" hangingPunct="1"/>
            <a:r>
              <a:rPr lang="en-US" altLang="en-US" sz="2200" dirty="0"/>
              <a:t>Correctness proofs would be possible</a:t>
            </a:r>
          </a:p>
          <a:p>
            <a:pPr lvl="1" eaLnBrk="1" hangingPunct="1"/>
            <a:r>
              <a:rPr lang="en-US" altLang="en-US" sz="2200" dirty="0"/>
              <a:t>Compiler generators would be possible</a:t>
            </a:r>
          </a:p>
          <a:p>
            <a:pPr lvl="1" eaLnBrk="1" hangingPunct="1"/>
            <a:r>
              <a:rPr lang="en-US" altLang="en-US" sz="2200" dirty="0"/>
              <a:t>Designers could detect ambiguities and inconsistencies</a:t>
            </a:r>
          </a:p>
        </p:txBody>
      </p:sp>
    </p:spTree>
    <p:extLst>
      <p:ext uri="{BB962C8B-B14F-4D97-AF65-F5344CB8AC3E}">
        <p14:creationId xmlns:p14="http://schemas.microsoft.com/office/powerpoint/2010/main" val="152957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Operational Semantics </a:t>
            </a:r>
            <a:r>
              <a:rPr lang="en-US" altLang="en-US" sz="2000" b="0" dirty="0" smtClean="0"/>
              <a:t>(1 of 4)</a:t>
            </a:r>
            <a:endParaRPr lang="en-US" sz="2000" b="0" dirty="0"/>
          </a:p>
        </p:txBody>
      </p:sp>
      <p:sp>
        <p:nvSpPr>
          <p:cNvPr id="6" name="Content Placeholder 2"/>
          <p:cNvSpPr>
            <a:spLocks noGrp="1"/>
          </p:cNvSpPr>
          <p:nvPr>
            <p:ph type="body" idx="1"/>
          </p:nvPr>
        </p:nvSpPr>
        <p:spPr/>
        <p:txBody>
          <a:bodyPr/>
          <a:lstStyle/>
          <a:p>
            <a:r>
              <a:rPr lang="en-US" altLang="en-US" dirty="0" smtClean="0"/>
              <a:t>Operational Semantics</a:t>
            </a:r>
          </a:p>
          <a:p>
            <a:pPr lvl="1"/>
            <a:r>
              <a:rPr lang="en-US" altLang="en-US" dirty="0" smtClean="0"/>
              <a:t>Describe the meaning of a program by executing its statements on a machine, either simulated or actual.  The change in the state of the machine (memory, registers, etc.) defines the meaning of the statement</a:t>
            </a:r>
          </a:p>
          <a:p>
            <a:r>
              <a:rPr lang="en-US" altLang="en-US" b="1" dirty="0" smtClean="0"/>
              <a:t>To use operational semantics for a high-level language, a virtual machine is needed</a:t>
            </a:r>
            <a:endParaRPr lang="en-US" altLang="en-US" b="1" dirty="0"/>
          </a:p>
        </p:txBody>
      </p:sp>
    </p:spTree>
    <p:extLst>
      <p:ext uri="{BB962C8B-B14F-4D97-AF65-F5344CB8AC3E}">
        <p14:creationId xmlns:p14="http://schemas.microsoft.com/office/powerpoint/2010/main" val="222143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Operational Semantics </a:t>
            </a:r>
            <a:r>
              <a:rPr lang="en-US" altLang="en-US" sz="2000" b="0" dirty="0" smtClean="0"/>
              <a:t>(2 of 4)</a:t>
            </a:r>
            <a:endParaRPr lang="en-US" sz="2000" b="0" dirty="0"/>
          </a:p>
        </p:txBody>
      </p:sp>
      <p:sp>
        <p:nvSpPr>
          <p:cNvPr id="6" name="Content Placeholder 2"/>
          <p:cNvSpPr>
            <a:spLocks noGrp="1"/>
          </p:cNvSpPr>
          <p:nvPr>
            <p:ph type="body" idx="1"/>
          </p:nvPr>
        </p:nvSpPr>
        <p:spPr/>
        <p:txBody>
          <a:bodyPr/>
          <a:lstStyle/>
          <a:p>
            <a:pPr eaLnBrk="1" hangingPunct="1"/>
            <a:r>
              <a:rPr lang="en-US" altLang="en-US" dirty="0"/>
              <a:t>A </a:t>
            </a:r>
            <a:r>
              <a:rPr lang="en-US" altLang="en-US" b="1" dirty="0"/>
              <a:t>hardware</a:t>
            </a:r>
            <a:r>
              <a:rPr lang="en-US" altLang="en-US" dirty="0"/>
              <a:t> pure interpreter would be too expensive</a:t>
            </a:r>
          </a:p>
          <a:p>
            <a:pPr eaLnBrk="1" hangingPunct="1"/>
            <a:r>
              <a:rPr lang="en-US" altLang="en-US" dirty="0"/>
              <a:t>A </a:t>
            </a:r>
            <a:r>
              <a:rPr lang="en-US" altLang="en-US" b="1" dirty="0"/>
              <a:t>software </a:t>
            </a:r>
            <a:r>
              <a:rPr lang="en-US" altLang="en-US" dirty="0"/>
              <a:t>pure interpreter also has problems</a:t>
            </a:r>
          </a:p>
          <a:p>
            <a:pPr lvl="1" eaLnBrk="1" hangingPunct="1"/>
            <a:r>
              <a:rPr lang="en-US" altLang="en-US" dirty="0"/>
              <a:t>The detailed characteristics of the particular computer would make actions difficult to understand</a:t>
            </a:r>
          </a:p>
          <a:p>
            <a:pPr lvl="1" eaLnBrk="1" hangingPunct="1"/>
            <a:r>
              <a:rPr lang="en-US" altLang="en-US" dirty="0"/>
              <a:t>Such a semantic definition would be machine- dependent</a:t>
            </a:r>
          </a:p>
        </p:txBody>
      </p:sp>
    </p:spTree>
    <p:extLst>
      <p:ext uri="{BB962C8B-B14F-4D97-AF65-F5344CB8AC3E}">
        <p14:creationId xmlns:p14="http://schemas.microsoft.com/office/powerpoint/2010/main" val="3522684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Operational Semantics </a:t>
            </a:r>
            <a:r>
              <a:rPr lang="en-US" altLang="en-US" sz="2000" b="0" dirty="0" smtClean="0"/>
              <a:t>(3 of 4)</a:t>
            </a:r>
            <a:endParaRPr lang="en-US" sz="2000" b="0" dirty="0"/>
          </a:p>
        </p:txBody>
      </p:sp>
      <p:sp>
        <p:nvSpPr>
          <p:cNvPr id="6" name="Content Placeholder 2"/>
          <p:cNvSpPr>
            <a:spLocks noGrp="1"/>
          </p:cNvSpPr>
          <p:nvPr>
            <p:ph type="body" idx="1"/>
          </p:nvPr>
        </p:nvSpPr>
        <p:spPr/>
        <p:txBody>
          <a:bodyPr/>
          <a:lstStyle/>
          <a:p>
            <a:pPr eaLnBrk="1" hangingPunct="1"/>
            <a:r>
              <a:rPr lang="en-US" altLang="en-US" dirty="0"/>
              <a:t>A better alternative: A complete computer simulation</a:t>
            </a:r>
          </a:p>
          <a:p>
            <a:pPr eaLnBrk="1" hangingPunct="1"/>
            <a:r>
              <a:rPr lang="en-US" altLang="en-US" dirty="0"/>
              <a:t>The process:</a:t>
            </a:r>
          </a:p>
          <a:p>
            <a:pPr lvl="1" eaLnBrk="1" hangingPunct="1"/>
            <a:r>
              <a:rPr lang="en-US" altLang="en-US" dirty="0"/>
              <a:t>Build a translator (translates source code to the machine code of an idealized computer)</a:t>
            </a:r>
          </a:p>
          <a:p>
            <a:pPr lvl="1" eaLnBrk="1" hangingPunct="1"/>
            <a:r>
              <a:rPr lang="en-US" altLang="en-US" dirty="0"/>
              <a:t>Build a simulator for the idealized computer</a:t>
            </a:r>
          </a:p>
          <a:p>
            <a:pPr eaLnBrk="1" hangingPunct="1"/>
            <a:r>
              <a:rPr lang="en-US" altLang="en-US" dirty="0"/>
              <a:t>Evaluation of operational semantics:</a:t>
            </a:r>
          </a:p>
          <a:p>
            <a:pPr lvl="1" eaLnBrk="1" hangingPunct="1"/>
            <a:r>
              <a:rPr lang="en-US" altLang="en-US" dirty="0"/>
              <a:t>Good if used informally (language manuals, etc.)</a:t>
            </a:r>
          </a:p>
          <a:p>
            <a:pPr lvl="1" eaLnBrk="1" hangingPunct="1"/>
            <a:r>
              <a:rPr lang="en-US" altLang="en-US" dirty="0"/>
              <a:t>Extremely complex if used formally (e.g., </a:t>
            </a:r>
            <a:r>
              <a:rPr lang="en-US" altLang="en-US" dirty="0" smtClean="0"/>
              <a:t>V</a:t>
            </a:r>
            <a:r>
              <a:rPr lang="en-US" altLang="en-US" sz="100" dirty="0" smtClean="0"/>
              <a:t> </a:t>
            </a:r>
            <a:r>
              <a:rPr lang="en-US" altLang="en-US" dirty="0" smtClean="0"/>
              <a:t>D</a:t>
            </a:r>
            <a:r>
              <a:rPr lang="en-US" altLang="en-US" sz="100" dirty="0" smtClean="0"/>
              <a:t> </a:t>
            </a:r>
            <a:r>
              <a:rPr lang="en-US" altLang="en-US" dirty="0" smtClean="0"/>
              <a:t>L</a:t>
            </a:r>
            <a:r>
              <a:rPr lang="en-US" altLang="en-US" dirty="0"/>
              <a:t>), it was used for describing semantics of </a:t>
            </a:r>
            <a:r>
              <a:rPr lang="en-US" altLang="en-US" dirty="0" smtClean="0"/>
              <a:t>P</a:t>
            </a:r>
            <a:r>
              <a:rPr lang="en-US" altLang="en-US" sz="100" dirty="0" smtClean="0"/>
              <a:t> </a:t>
            </a:r>
            <a:r>
              <a:rPr lang="en-US" altLang="en-US" dirty="0" smtClean="0"/>
              <a:t>L/I</a:t>
            </a:r>
            <a:r>
              <a:rPr lang="en-US" altLang="en-US" dirty="0"/>
              <a:t>.</a:t>
            </a:r>
          </a:p>
        </p:txBody>
      </p:sp>
    </p:spTree>
    <p:extLst>
      <p:ext uri="{BB962C8B-B14F-4D97-AF65-F5344CB8AC3E}">
        <p14:creationId xmlns:p14="http://schemas.microsoft.com/office/powerpoint/2010/main" val="389439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Operational Semantics </a:t>
            </a:r>
            <a:r>
              <a:rPr lang="en-US" altLang="en-US" sz="2000" b="0" dirty="0" smtClean="0"/>
              <a:t>(4 of 4)</a:t>
            </a:r>
            <a:endParaRPr lang="en-US" sz="2000" b="0" dirty="0"/>
          </a:p>
        </p:txBody>
      </p:sp>
      <p:sp>
        <p:nvSpPr>
          <p:cNvPr id="6" name="Content Placeholder 2"/>
          <p:cNvSpPr>
            <a:spLocks noGrp="1"/>
          </p:cNvSpPr>
          <p:nvPr>
            <p:ph type="body" idx="1"/>
          </p:nvPr>
        </p:nvSpPr>
        <p:spPr/>
        <p:txBody>
          <a:bodyPr/>
          <a:lstStyle/>
          <a:p>
            <a:r>
              <a:rPr lang="es-MX" altLang="en-US" dirty="0"/>
              <a:t>Uses of </a:t>
            </a:r>
            <a:r>
              <a:rPr lang="es-MX" altLang="en-US" dirty="0" err="1"/>
              <a:t>operational</a:t>
            </a:r>
            <a:r>
              <a:rPr lang="es-MX" altLang="en-US" dirty="0"/>
              <a:t> </a:t>
            </a:r>
            <a:r>
              <a:rPr lang="es-MX" altLang="en-US" dirty="0" err="1"/>
              <a:t>semantics</a:t>
            </a:r>
            <a:r>
              <a:rPr lang="es-MX" altLang="en-US" dirty="0"/>
              <a:t>:</a:t>
            </a:r>
          </a:p>
          <a:p>
            <a:pPr lvl="1"/>
            <a:r>
              <a:rPr lang="es-MX" altLang="en-US" dirty="0" err="1"/>
              <a:t>Language</a:t>
            </a:r>
            <a:r>
              <a:rPr lang="es-MX" altLang="en-US" dirty="0"/>
              <a:t> </a:t>
            </a:r>
            <a:r>
              <a:rPr lang="es-MX" altLang="en-US" dirty="0" err="1"/>
              <a:t>manuals</a:t>
            </a:r>
            <a:r>
              <a:rPr lang="es-MX" altLang="en-US" dirty="0"/>
              <a:t> and </a:t>
            </a:r>
            <a:r>
              <a:rPr lang="es-MX" altLang="en-US" dirty="0" err="1"/>
              <a:t>textbooks</a:t>
            </a:r>
            <a:endParaRPr lang="es-MX" altLang="en-US" dirty="0"/>
          </a:p>
          <a:p>
            <a:pPr lvl="1"/>
            <a:r>
              <a:rPr lang="es-MX" altLang="en-US" dirty="0" err="1"/>
              <a:t>Teaching</a:t>
            </a:r>
            <a:r>
              <a:rPr lang="es-MX" altLang="en-US" dirty="0"/>
              <a:t> </a:t>
            </a:r>
            <a:r>
              <a:rPr lang="es-MX" altLang="en-US" dirty="0" err="1"/>
              <a:t>programming</a:t>
            </a:r>
            <a:r>
              <a:rPr lang="es-MX" altLang="en-US" dirty="0"/>
              <a:t> </a:t>
            </a:r>
            <a:r>
              <a:rPr lang="es-MX" altLang="en-US" dirty="0" err="1"/>
              <a:t>languages</a:t>
            </a:r>
            <a:endParaRPr lang="es-MX" altLang="en-US" dirty="0"/>
          </a:p>
          <a:p>
            <a:r>
              <a:rPr lang="es-MX" altLang="en-US" dirty="0" err="1"/>
              <a:t>Two</a:t>
            </a:r>
            <a:r>
              <a:rPr lang="es-MX" altLang="en-US" dirty="0"/>
              <a:t> </a:t>
            </a:r>
            <a:r>
              <a:rPr lang="es-MX" altLang="en-US" dirty="0" err="1"/>
              <a:t>different</a:t>
            </a:r>
            <a:r>
              <a:rPr lang="es-MX" altLang="en-US" dirty="0"/>
              <a:t> </a:t>
            </a:r>
            <a:r>
              <a:rPr lang="es-MX" altLang="en-US" dirty="0" err="1"/>
              <a:t>levels</a:t>
            </a:r>
            <a:r>
              <a:rPr lang="es-MX" altLang="en-US" dirty="0"/>
              <a:t> of uses of </a:t>
            </a:r>
            <a:r>
              <a:rPr lang="es-MX" altLang="en-US" dirty="0" err="1"/>
              <a:t>operational</a:t>
            </a:r>
            <a:r>
              <a:rPr lang="es-MX" altLang="en-US" dirty="0"/>
              <a:t> </a:t>
            </a:r>
            <a:r>
              <a:rPr lang="es-MX" altLang="en-US" dirty="0" err="1"/>
              <a:t>semantics</a:t>
            </a:r>
            <a:r>
              <a:rPr lang="es-MX" altLang="en-US" dirty="0"/>
              <a:t>:</a:t>
            </a:r>
          </a:p>
          <a:p>
            <a:pPr lvl="1"/>
            <a:r>
              <a:rPr lang="es-MX" altLang="en-US" dirty="0"/>
              <a:t>Natural </a:t>
            </a:r>
            <a:r>
              <a:rPr lang="es-MX" altLang="en-US" dirty="0" err="1"/>
              <a:t>operational</a:t>
            </a:r>
            <a:r>
              <a:rPr lang="es-MX" altLang="en-US" dirty="0"/>
              <a:t> </a:t>
            </a:r>
            <a:r>
              <a:rPr lang="es-MX" altLang="en-US" dirty="0" err="1"/>
              <a:t>semantics</a:t>
            </a:r>
            <a:endParaRPr lang="es-MX" altLang="en-US" dirty="0"/>
          </a:p>
          <a:p>
            <a:pPr lvl="1"/>
            <a:r>
              <a:rPr lang="es-MX" altLang="en-US" dirty="0" err="1"/>
              <a:t>Structural</a:t>
            </a:r>
            <a:r>
              <a:rPr lang="es-MX" altLang="en-US" dirty="0"/>
              <a:t> </a:t>
            </a:r>
            <a:r>
              <a:rPr lang="es-MX" altLang="en-US" dirty="0" err="1"/>
              <a:t>operational</a:t>
            </a:r>
            <a:r>
              <a:rPr lang="es-MX" altLang="en-US" dirty="0"/>
              <a:t> </a:t>
            </a:r>
            <a:r>
              <a:rPr lang="es-MX" altLang="en-US" dirty="0" err="1"/>
              <a:t>semantics</a:t>
            </a:r>
            <a:endParaRPr lang="es-MX" altLang="en-US" dirty="0"/>
          </a:p>
          <a:p>
            <a:r>
              <a:rPr lang="es-MX" altLang="en-US" dirty="0" err="1"/>
              <a:t>Evaluation</a:t>
            </a:r>
            <a:endParaRPr lang="es-MX" altLang="en-US" dirty="0"/>
          </a:p>
          <a:p>
            <a:pPr lvl="1"/>
            <a:r>
              <a:rPr lang="es-MX" altLang="en-US" dirty="0" err="1"/>
              <a:t>Good</a:t>
            </a:r>
            <a:r>
              <a:rPr lang="es-MX" altLang="en-US" dirty="0"/>
              <a:t> </a:t>
            </a:r>
            <a:r>
              <a:rPr lang="es-MX" altLang="en-US" dirty="0" err="1"/>
              <a:t>if</a:t>
            </a:r>
            <a:r>
              <a:rPr lang="es-MX" altLang="en-US" dirty="0"/>
              <a:t> </a:t>
            </a:r>
            <a:r>
              <a:rPr lang="es-MX" altLang="en-US" dirty="0" err="1"/>
              <a:t>used</a:t>
            </a:r>
            <a:r>
              <a:rPr lang="es-MX" altLang="en-US" dirty="0"/>
              <a:t> </a:t>
            </a:r>
            <a:r>
              <a:rPr lang="es-MX" altLang="en-US" dirty="0" err="1"/>
              <a:t>informally</a:t>
            </a:r>
            <a:r>
              <a:rPr lang="es-MX" altLang="en-US" dirty="0"/>
              <a:t> (</a:t>
            </a:r>
            <a:r>
              <a:rPr lang="es-MX" altLang="en-US" dirty="0" err="1"/>
              <a:t>language</a:t>
            </a:r>
            <a:r>
              <a:rPr lang="es-MX" altLang="en-US" dirty="0"/>
              <a:t> </a:t>
            </a:r>
            <a:r>
              <a:rPr lang="es-MX" altLang="en-US" dirty="0" err="1"/>
              <a:t>manuals</a:t>
            </a:r>
            <a:r>
              <a:rPr lang="es-MX" altLang="en-US" dirty="0"/>
              <a:t>, etc.)</a:t>
            </a:r>
          </a:p>
          <a:p>
            <a:pPr lvl="1"/>
            <a:r>
              <a:rPr lang="es-MX" altLang="en-US" dirty="0" err="1"/>
              <a:t>Extremely</a:t>
            </a:r>
            <a:r>
              <a:rPr lang="es-MX" altLang="en-US" dirty="0"/>
              <a:t> </a:t>
            </a:r>
            <a:r>
              <a:rPr lang="es-MX" altLang="en-US" dirty="0" err="1"/>
              <a:t>complex</a:t>
            </a:r>
            <a:r>
              <a:rPr lang="es-MX" altLang="en-US" dirty="0"/>
              <a:t> </a:t>
            </a:r>
            <a:r>
              <a:rPr lang="es-MX" altLang="en-US" dirty="0" err="1"/>
              <a:t>if</a:t>
            </a:r>
            <a:r>
              <a:rPr lang="es-MX" altLang="en-US" dirty="0"/>
              <a:t> </a:t>
            </a:r>
            <a:r>
              <a:rPr lang="es-MX" altLang="en-US" dirty="0" err="1"/>
              <a:t>used</a:t>
            </a:r>
            <a:r>
              <a:rPr lang="es-MX" altLang="en-US" dirty="0"/>
              <a:t> </a:t>
            </a:r>
            <a:r>
              <a:rPr lang="es-MX" altLang="en-US" dirty="0" err="1"/>
              <a:t>formally</a:t>
            </a:r>
            <a:r>
              <a:rPr lang="es-MX" altLang="en-US" dirty="0"/>
              <a:t>  (</a:t>
            </a:r>
            <a:r>
              <a:rPr lang="es-MX" altLang="en-US" dirty="0" err="1"/>
              <a:t>e.g.,</a:t>
            </a:r>
            <a:r>
              <a:rPr lang="es-MX" altLang="en-US" dirty="0" err="1" smtClean="0"/>
              <a:t>V</a:t>
            </a:r>
            <a:r>
              <a:rPr lang="es-MX" altLang="en-US" sz="100" dirty="0" smtClean="0"/>
              <a:t> </a:t>
            </a:r>
            <a:r>
              <a:rPr lang="es-MX" altLang="en-US" dirty="0" smtClean="0"/>
              <a:t>D</a:t>
            </a:r>
            <a:r>
              <a:rPr lang="es-MX" altLang="en-US" sz="100" dirty="0" smtClean="0"/>
              <a:t> </a:t>
            </a:r>
            <a:r>
              <a:rPr lang="es-MX" altLang="en-US" dirty="0" smtClean="0"/>
              <a:t>L</a:t>
            </a:r>
            <a:r>
              <a:rPr lang="es-MX" altLang="en-US" dirty="0"/>
              <a:t>) </a:t>
            </a:r>
          </a:p>
        </p:txBody>
      </p:sp>
    </p:spTree>
    <p:extLst>
      <p:ext uri="{BB962C8B-B14F-4D97-AF65-F5344CB8AC3E}">
        <p14:creationId xmlns:p14="http://schemas.microsoft.com/office/powerpoint/2010/main" val="1937067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Denotational </a:t>
            </a:r>
            <a:r>
              <a:rPr lang="en-US" altLang="en-US" dirty="0" smtClean="0"/>
              <a:t>Semantics </a:t>
            </a:r>
            <a:r>
              <a:rPr lang="en-US" altLang="en-US" sz="2000" b="0" dirty="0" smtClean="0"/>
              <a:t>(1 of 2)</a:t>
            </a:r>
            <a:endParaRPr lang="en-US" sz="2000" b="0" dirty="0"/>
          </a:p>
        </p:txBody>
      </p:sp>
      <p:sp>
        <p:nvSpPr>
          <p:cNvPr id="6" name="Content Placeholder 2"/>
          <p:cNvSpPr>
            <a:spLocks noGrp="1"/>
          </p:cNvSpPr>
          <p:nvPr>
            <p:ph type="body" idx="1"/>
          </p:nvPr>
        </p:nvSpPr>
        <p:spPr/>
        <p:txBody>
          <a:bodyPr/>
          <a:lstStyle/>
          <a:p>
            <a:pPr eaLnBrk="1" hangingPunct="1"/>
            <a:r>
              <a:rPr lang="en-US" altLang="en-US" dirty="0"/>
              <a:t>Based on recursive function theory</a:t>
            </a:r>
          </a:p>
          <a:p>
            <a:pPr eaLnBrk="1" hangingPunct="1"/>
            <a:r>
              <a:rPr lang="en-US" altLang="en-US" dirty="0"/>
              <a:t>The most abstract semantics description method</a:t>
            </a:r>
          </a:p>
          <a:p>
            <a:pPr eaLnBrk="1" hangingPunct="1"/>
            <a:r>
              <a:rPr lang="en-US" altLang="en-US" dirty="0"/>
              <a:t>Originally developed by Scott and Strachey (1970)</a:t>
            </a:r>
          </a:p>
        </p:txBody>
      </p:sp>
    </p:spTree>
    <p:extLst>
      <p:ext uri="{BB962C8B-B14F-4D97-AF65-F5344CB8AC3E}">
        <p14:creationId xmlns:p14="http://schemas.microsoft.com/office/powerpoint/2010/main" val="4054014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smtClean="0"/>
              <a:t>Denotational Semantics </a:t>
            </a:r>
            <a:r>
              <a:rPr lang="en-US" altLang="en-US" sz="2000" b="0" smtClean="0"/>
              <a:t>(2 of 2)</a:t>
            </a:r>
            <a:endParaRPr lang="en-US" sz="2000" b="0" dirty="0"/>
          </a:p>
        </p:txBody>
      </p:sp>
      <p:sp>
        <p:nvSpPr>
          <p:cNvPr id="6" name="Content Placeholder 2"/>
          <p:cNvSpPr>
            <a:spLocks noGrp="1"/>
          </p:cNvSpPr>
          <p:nvPr>
            <p:ph type="body" idx="1"/>
          </p:nvPr>
        </p:nvSpPr>
        <p:spPr/>
        <p:txBody>
          <a:bodyPr/>
          <a:lstStyle/>
          <a:p>
            <a:pPr eaLnBrk="1" hangingPunct="1"/>
            <a:r>
              <a:rPr lang="en-US" altLang="en-US" dirty="0" smtClean="0"/>
              <a:t>The process of building a denotational specification for a language:</a:t>
            </a:r>
          </a:p>
          <a:p>
            <a:pPr lvl="1"/>
            <a:r>
              <a:rPr lang="en-US" altLang="en-US" dirty="0" smtClean="0"/>
              <a:t>Define a mathematical object for each language entity</a:t>
            </a:r>
          </a:p>
          <a:p>
            <a:pPr lvl="1" eaLnBrk="1" hangingPunct="1"/>
            <a:r>
              <a:rPr lang="en-US" altLang="en-US" dirty="0" smtClean="0"/>
              <a:t>Define a function that maps instances of the language entities onto instances of the corresponding mathematical objects</a:t>
            </a:r>
          </a:p>
          <a:p>
            <a:pPr eaLnBrk="1" hangingPunct="1"/>
            <a:r>
              <a:rPr lang="en-US" altLang="en-US" dirty="0" smtClean="0"/>
              <a:t>The meaning of language constructs are defined by only the values of the program's variables</a:t>
            </a:r>
            <a:endParaRPr lang="en-US" altLang="en-US" dirty="0"/>
          </a:p>
        </p:txBody>
      </p:sp>
    </p:spTree>
    <p:extLst>
      <p:ext uri="{BB962C8B-B14F-4D97-AF65-F5344CB8AC3E}">
        <p14:creationId xmlns:p14="http://schemas.microsoft.com/office/powerpoint/2010/main" val="1246152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Denotational Semantics: </a:t>
            </a:r>
            <a:r>
              <a:rPr lang="en-US" altLang="en-US" dirty="0" smtClean="0"/>
              <a:t>Program State</a:t>
            </a:r>
            <a:endParaRPr lang="en-US" b="0" dirty="0"/>
          </a:p>
        </p:txBody>
      </p:sp>
      <p:sp>
        <p:nvSpPr>
          <p:cNvPr id="5" name="Content Placeholder 2"/>
          <p:cNvSpPr>
            <a:spLocks noGrp="1"/>
          </p:cNvSpPr>
          <p:nvPr>
            <p:ph sz="quarter" idx="13"/>
          </p:nvPr>
        </p:nvSpPr>
        <p:spPr>
          <a:xfrm>
            <a:off x="457200" y="1600199"/>
            <a:ext cx="8229600" cy="904875"/>
          </a:xfrm>
        </p:spPr>
        <p:txBody>
          <a:bodyPr/>
          <a:lstStyle/>
          <a:p>
            <a:pPr lvl="0" indent="-256032"/>
            <a:r>
              <a:rPr lang="en-US" altLang="en-US" sz="2400" dirty="0">
                <a:solidFill>
                  <a:srgbClr val="000000"/>
                </a:solidFill>
                <a:latin typeface="+mn-lt"/>
              </a:rPr>
              <a:t>The state of a program is the values of all its current variables</a:t>
            </a:r>
          </a:p>
        </p:txBody>
      </p:sp>
      <p:pic>
        <p:nvPicPr>
          <p:cNvPr id="16" name="Picture 3" descr="s = left brace left angle bracket i sub 1 comma v sub 1 right angle bracket comma left angle bracket i sub 2 comma v sub 2 right angle bracket comma, and so on to, left angle bracket i sub n comma v sub n right angle bracket right brace"/>
          <p:cNvPicPr>
            <a:picLocks noChangeAspect="1"/>
          </p:cNvPicPr>
          <p:nvPr/>
        </p:nvPicPr>
        <p:blipFill>
          <a:blip r:embed="rId2"/>
          <a:stretch>
            <a:fillRect/>
          </a:stretch>
        </p:blipFill>
        <p:spPr>
          <a:xfrm>
            <a:off x="1191475" y="2711953"/>
            <a:ext cx="6761050" cy="640135"/>
          </a:xfrm>
          <a:prstGeom prst="rect">
            <a:avLst/>
          </a:prstGeom>
        </p:spPr>
      </p:pic>
      <p:sp>
        <p:nvSpPr>
          <p:cNvPr id="6" name="Content Placeholder 4"/>
          <p:cNvSpPr>
            <a:spLocks noGrp="1"/>
          </p:cNvSpPr>
          <p:nvPr>
            <p:ph sz="quarter" idx="14"/>
          </p:nvPr>
        </p:nvSpPr>
        <p:spPr>
          <a:xfrm>
            <a:off x="457200" y="3558967"/>
            <a:ext cx="8229600" cy="1315987"/>
          </a:xfrm>
        </p:spPr>
        <p:txBody>
          <a:bodyPr/>
          <a:lstStyle/>
          <a:p>
            <a:pPr lvl="0" indent="-256032"/>
            <a:r>
              <a:rPr lang="en-US" altLang="en-US" sz="2400" dirty="0">
                <a:solidFill>
                  <a:srgbClr val="000000"/>
                </a:solidFill>
                <a:latin typeface="+mn-lt"/>
              </a:rPr>
              <a:t>Let </a:t>
            </a:r>
            <a:r>
              <a:rPr lang="en-US" altLang="en-US" sz="2400" b="1" dirty="0" smtClean="0">
                <a:solidFill>
                  <a:srgbClr val="000000"/>
                </a:solidFill>
                <a:latin typeface="+mn-lt"/>
              </a:rPr>
              <a:t>VARMAP</a:t>
            </a:r>
            <a:r>
              <a:rPr lang="en-US" altLang="en-US" sz="2400" dirty="0" smtClean="0">
                <a:solidFill>
                  <a:srgbClr val="000000"/>
                </a:solidFill>
                <a:latin typeface="+mn-lt"/>
              </a:rPr>
              <a:t> </a:t>
            </a:r>
            <a:r>
              <a:rPr lang="en-US" altLang="en-US" sz="2400" dirty="0">
                <a:solidFill>
                  <a:srgbClr val="000000"/>
                </a:solidFill>
                <a:latin typeface="+mn-lt"/>
              </a:rPr>
              <a:t>be a function that, when given a variable name and a state, returns the current value of the variable</a:t>
            </a:r>
          </a:p>
        </p:txBody>
      </p:sp>
      <p:pic>
        <p:nvPicPr>
          <p:cNvPr id="17" name="Picture 5" descr="V A R MAP left parenthesis i sub j comma s right parenthesis = v sub j"/>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475" y="5081833"/>
            <a:ext cx="4191585" cy="562053"/>
          </a:xfrm>
          <a:prstGeom prst="rect">
            <a:avLst/>
          </a:prstGeom>
        </p:spPr>
      </p:pic>
    </p:spTree>
    <p:extLst>
      <p:ext uri="{BB962C8B-B14F-4D97-AF65-F5344CB8AC3E}">
        <p14:creationId xmlns:p14="http://schemas.microsoft.com/office/powerpoint/2010/main" val="1179960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Decimal Numbers</a:t>
            </a:r>
            <a:endParaRPr lang="en-US" dirty="0"/>
          </a:p>
        </p:txBody>
      </p:sp>
      <p:pic>
        <p:nvPicPr>
          <p:cNvPr id="5" name="Picture 2" descr="Computer code. The code has 9 lines. Line 1. left angle bracket d e c underscore n u m right angle bracket right arrow single quote 0 single quote vertical bar single quote 1 single quote vertical bar single quote 2 single quote vertical bar single quote 3 single quote vertical bar single quote 4 single quote vertical bar single quote 5 single quote vertical bar. Line 2, indented once. single quote 6 single quote vertical bar single quote 7 single quote vertical bar single quote 8 single quote vertical bar single quote 9 single quote vertical bar. Line 3, indented once. left angle bracket d e c underscore n u m right angle bracket left parenthesis single quote 0 single quote vertical bar single quote 1 single quote vertical bar single quote 2 single quote vertical bar single quote 3 single quote vertical bar. Line 4, indented twice. single quote 4 single quote vertical bar single quote 5 single quote vertical bar single quote 6 single quote vertical bar single quote 7 single quote vertical bar. Line 5, indented twice. single quote 8 single quote vertical bar single quote 9 single quote right parenthesis. Line 6. M sub d e c left parenthesis single quote 0 single quote right parenthesis = 0 comma M sub d e c left parenthesis single quote 1 single quote right parenthesis = 1 comma, and so on to, M sub d e c left parenthesis single quote 9 single quote right parenthesis = 9. Line 7. M sub d e c left parenthesis d e c underscore n u m right angle bracket single quote 0 single quote right parenthesis = 10 asterisk M sub d e c left parenthesis d e c underscore n u m right angle bracket right parenthesis. Line 8. M sub d e c left parenthesis left angle bracket d e c underscore n u m single quote 1 single quote right parenthesis = 10 asterisk M sub d e c left parenthesis left angle bracket d e c underscore n u m right angle bracket right parenthesis + 1. And so on, to line 9. M sub d e c left parenthesis left angle bracket d e c underscore n u m right angle bracket single quote 9 single quote right parenthesis = 10 asterisk M sub d e c left parenthesis d e c underscore n u m right angle bracket right parenthesis + 9."/>
          <p:cNvPicPr>
            <a:picLocks noChangeAspect="1"/>
          </p:cNvPicPr>
          <p:nvPr/>
        </p:nvPicPr>
        <p:blipFill>
          <a:blip r:embed="rId2"/>
          <a:stretch>
            <a:fillRect/>
          </a:stretch>
        </p:blipFill>
        <p:spPr>
          <a:xfrm>
            <a:off x="457200" y="1691894"/>
            <a:ext cx="7870618" cy="3913971"/>
          </a:xfrm>
          <a:prstGeom prst="rect">
            <a:avLst/>
          </a:prstGeom>
        </p:spPr>
      </p:pic>
    </p:spTree>
    <p:extLst>
      <p:ext uri="{BB962C8B-B14F-4D97-AF65-F5344CB8AC3E}">
        <p14:creationId xmlns:p14="http://schemas.microsoft.com/office/powerpoint/2010/main" val="319125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a:t>The General Problem of Describing Syntax: Terminology</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A </a:t>
            </a:r>
            <a:r>
              <a:rPr lang="en-US" altLang="en-US" b="1" dirty="0"/>
              <a:t>sentence</a:t>
            </a:r>
            <a:r>
              <a:rPr lang="en-US" altLang="en-US" i="1" dirty="0"/>
              <a:t> </a:t>
            </a:r>
            <a:r>
              <a:rPr lang="en-US" altLang="en-US" dirty="0"/>
              <a:t>is a string of characters over some </a:t>
            </a:r>
            <a:r>
              <a:rPr lang="en-US" altLang="en-US" dirty="0" smtClean="0"/>
              <a:t>alphabet</a:t>
            </a:r>
            <a:endParaRPr lang="en-US" altLang="en-US" dirty="0"/>
          </a:p>
          <a:p>
            <a:pPr eaLnBrk="1" hangingPunct="1"/>
            <a:r>
              <a:rPr lang="en-US" altLang="en-US" dirty="0"/>
              <a:t>A </a:t>
            </a:r>
            <a:r>
              <a:rPr lang="en-US" altLang="en-US" b="1" dirty="0"/>
              <a:t>language</a:t>
            </a:r>
            <a:r>
              <a:rPr lang="en-US" altLang="en-US" dirty="0"/>
              <a:t> is a set of </a:t>
            </a:r>
            <a:r>
              <a:rPr lang="en-US" altLang="en-US" dirty="0" smtClean="0"/>
              <a:t>sentences</a:t>
            </a:r>
            <a:endParaRPr lang="en-US" altLang="en-US" dirty="0"/>
          </a:p>
          <a:p>
            <a:pPr eaLnBrk="1" hangingPunct="1"/>
            <a:r>
              <a:rPr lang="en-US" altLang="en-US" dirty="0"/>
              <a:t>A</a:t>
            </a:r>
            <a:r>
              <a:rPr lang="en-US" altLang="en-US" i="1" dirty="0"/>
              <a:t> </a:t>
            </a:r>
            <a:r>
              <a:rPr lang="en-US" altLang="en-US" b="1" dirty="0"/>
              <a:t>lexeme</a:t>
            </a:r>
            <a:r>
              <a:rPr lang="en-US" altLang="en-US" i="1" dirty="0"/>
              <a:t> </a:t>
            </a:r>
            <a:r>
              <a:rPr lang="en-US" altLang="en-US" dirty="0"/>
              <a:t>is the lowest level syntactic unit of a language (e.g., *, </a:t>
            </a:r>
            <a:r>
              <a:rPr lang="en-US" altLang="en-US" dirty="0">
                <a:latin typeface="Courier New" panose="02070309020205020404" pitchFamily="49" charset="0"/>
                <a:cs typeface="Courier New" panose="02070309020205020404" pitchFamily="49" charset="0"/>
              </a:rPr>
              <a:t>sum, begin</a:t>
            </a:r>
            <a:r>
              <a:rPr lang="en-US" altLang="en-US" dirty="0" smtClean="0"/>
              <a:t>)</a:t>
            </a:r>
            <a:endParaRPr lang="en-US" altLang="en-US" dirty="0"/>
          </a:p>
          <a:p>
            <a:pPr eaLnBrk="1" hangingPunct="1"/>
            <a:r>
              <a:rPr lang="en-US" altLang="en-US" dirty="0"/>
              <a:t>A </a:t>
            </a:r>
            <a:r>
              <a:rPr lang="en-US" altLang="en-US" b="1" dirty="0"/>
              <a:t>token</a:t>
            </a:r>
            <a:r>
              <a:rPr lang="en-US" altLang="en-US" i="1" dirty="0"/>
              <a:t> </a:t>
            </a:r>
            <a:r>
              <a:rPr lang="en-US" altLang="en-US" dirty="0"/>
              <a:t>is a category of lexemes (e.g., identifier)</a:t>
            </a:r>
          </a:p>
        </p:txBody>
      </p:sp>
    </p:spTree>
    <p:extLst>
      <p:ext uri="{BB962C8B-B14F-4D97-AF65-F5344CB8AC3E}">
        <p14:creationId xmlns:p14="http://schemas.microsoft.com/office/powerpoint/2010/main" val="32347071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Expressions </a:t>
            </a:r>
            <a:r>
              <a:rPr lang="en-US" altLang="en-US" sz="2000" b="0" dirty="0" smtClean="0"/>
              <a:t>(1 of 2)</a:t>
            </a:r>
            <a:endParaRPr lang="en-US" sz="2000" b="0" dirty="0"/>
          </a:p>
        </p:txBody>
      </p:sp>
      <p:sp>
        <p:nvSpPr>
          <p:cNvPr id="5" name="Content Placeholder 2"/>
          <p:cNvSpPr>
            <a:spLocks noGrp="1"/>
          </p:cNvSpPr>
          <p:nvPr>
            <p:ph sz="quarter" idx="13"/>
          </p:nvPr>
        </p:nvSpPr>
        <p:spPr>
          <a:xfrm>
            <a:off x="457200" y="1600200"/>
            <a:ext cx="3781425" cy="609600"/>
          </a:xfrm>
        </p:spPr>
        <p:txBody>
          <a:bodyPr/>
          <a:lstStyle/>
          <a:p>
            <a:pPr lvl="0" indent="-256032"/>
            <a:r>
              <a:rPr lang="en-US" altLang="en-US" sz="2400" dirty="0">
                <a:solidFill>
                  <a:srgbClr val="000000"/>
                </a:solidFill>
                <a:latin typeface="+mn-lt"/>
              </a:rPr>
              <a:t>Map expressions onto Z</a:t>
            </a:r>
          </a:p>
        </p:txBody>
      </p:sp>
      <p:graphicFrame>
        <p:nvGraphicFramePr>
          <p:cNvPr id="10" name="Object 3" descr="union left brace error right brace"/>
          <p:cNvGraphicFramePr>
            <a:graphicFrameLocks noChangeAspect="1"/>
          </p:cNvGraphicFramePr>
          <p:nvPr>
            <p:extLst>
              <p:ext uri="{D42A27DB-BD31-4B8C-83A1-F6EECF244321}">
                <p14:modId xmlns:p14="http://schemas.microsoft.com/office/powerpoint/2010/main" val="3072951849"/>
              </p:ext>
            </p:extLst>
          </p:nvPr>
        </p:nvGraphicFramePr>
        <p:xfrm>
          <a:off x="4238625" y="1700465"/>
          <a:ext cx="1329477" cy="409069"/>
        </p:xfrm>
        <a:graphic>
          <a:graphicData uri="http://schemas.openxmlformats.org/presentationml/2006/ole">
            <mc:AlternateContent xmlns:mc="http://schemas.openxmlformats.org/markup-compatibility/2006">
              <mc:Choice xmlns:v="urn:schemas-microsoft-com:vml" Requires="v">
                <p:oleObj spid="_x0000_s5159" name="Equation" r:id="rId3" imgW="825480" imgH="253800" progId="Equation.DSMT4">
                  <p:embed/>
                </p:oleObj>
              </mc:Choice>
              <mc:Fallback>
                <p:oleObj name="Equation" r:id="rId3" imgW="825480" imgH="253800" progId="Equation.DSMT4">
                  <p:embed/>
                  <p:pic>
                    <p:nvPicPr>
                      <p:cNvPr id="0" name=""/>
                      <p:cNvPicPr/>
                      <p:nvPr/>
                    </p:nvPicPr>
                    <p:blipFill>
                      <a:blip r:embed="rId4"/>
                      <a:stretch>
                        <a:fillRect/>
                      </a:stretch>
                    </p:blipFill>
                    <p:spPr>
                      <a:xfrm>
                        <a:off x="4238625" y="1700465"/>
                        <a:ext cx="1329477" cy="409069"/>
                      </a:xfrm>
                      <a:prstGeom prst="rect">
                        <a:avLst/>
                      </a:prstGeom>
                    </p:spPr>
                  </p:pic>
                </p:oleObj>
              </mc:Fallback>
            </mc:AlternateContent>
          </a:graphicData>
        </a:graphic>
      </p:graphicFrame>
      <p:sp>
        <p:nvSpPr>
          <p:cNvPr id="6" name="Content Placeholder 4"/>
          <p:cNvSpPr>
            <a:spLocks noGrp="1"/>
          </p:cNvSpPr>
          <p:nvPr>
            <p:ph sz="quarter" idx="14"/>
          </p:nvPr>
        </p:nvSpPr>
        <p:spPr>
          <a:xfrm>
            <a:off x="457200" y="2362199"/>
            <a:ext cx="8229600" cy="1304925"/>
          </a:xfrm>
        </p:spPr>
        <p:txBody>
          <a:bodyPr/>
          <a:lstStyle/>
          <a:p>
            <a:pPr lvl="0" indent="-256032"/>
            <a:r>
              <a:rPr lang="en-US" altLang="en-US" sz="2400" dirty="0">
                <a:solidFill>
                  <a:srgbClr val="000000"/>
                </a:solidFill>
                <a:latin typeface="+mn-lt"/>
              </a:rPr>
              <a:t>We assume expressions are decimal numbers, variables, or binary expressions having one arithmetic operator and two operands, each of which can be an expression</a:t>
            </a:r>
          </a:p>
        </p:txBody>
      </p:sp>
    </p:spTree>
    <p:extLst>
      <p:ext uri="{BB962C8B-B14F-4D97-AF65-F5344CB8AC3E}">
        <p14:creationId xmlns:p14="http://schemas.microsoft.com/office/powerpoint/2010/main" val="2752857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Expressions </a:t>
            </a:r>
            <a:r>
              <a:rPr lang="en-US" altLang="en-US" sz="2000" b="0" dirty="0" smtClean="0"/>
              <a:t>(2 of 2)</a:t>
            </a:r>
            <a:endParaRPr lang="en-US" sz="2000" b="0" dirty="0"/>
          </a:p>
        </p:txBody>
      </p:sp>
      <p:pic>
        <p:nvPicPr>
          <p:cNvPr id="8" name="Picture 2" descr="Computer code. The code has 17 lines. Line 1. M sub e left parenthesis left angle bracket e x p r right angle bracket comma s right parenthesis delta =. Line 2, indented once. case left angle bracket e x p r right angle bracket of. Line 3, indented twice. left angle bracket d e c underscore n u m right angle bracket = right angle bracket M sub d e c left parenthesis d e c underscore n u m right angle bracket comma s right parenthesis. Line 4, indented twice. left angle bracket v a r right angle bracket = right angle bracket. Line 5, indented three times. if V A R MAP left parenthesis left angle bracket v a r right angle bracket comma s right parenthesis = = u n d e f. Line 6, indented 4 times. then error. Line 7, indented 2. else V A R MAP left parenthesis left angle bracket v a r right angle bracket comma s right parenthesis. Line 8, indented twice. left angle bracket binary underscore e x p r right angle bracket = right angle bracket. Line 9, indented 3 times. if left parenthesis M sub e left parenthesis left angle bracket binary underscore e x p r right angle bracket period left angle bracket left underscore e x p r right angle bracket comma s right parenthesis = = u n d e f. Line 10, indented 4 times. OR M sub e left parenthesis left angle bracket binary underscore e x p r right angle bracket period left angle bracket right underscore e x p r right angle bracket comma s right parenthesis =. Line 11, indented 5 times. u n d e f right parenthesis. Line 12, indented 4 times. then error. Line 13, indented 3 times. if left parenthesis left angle bracket binary underscore e x p r right angle bracket period left angle bracket operator right angle bracket = = single quote + single quote then. Line 14, indented 4 times. M sub e left parenthesis binary underscore e x p r right angle bracket period left angle bracket left underscore e x p r right angle bracket comma s right parenthesis +. Line 15, indented 5 times. M sub e left parenthesis left angle bracket binary underscore e x p r right angle bracket period left angle bracket right underscore e x p r right angle bracket comma s right parenthesis. Line 16, indented 3 times. else M sub e left parenthesis left angle bracket binary e x p r right angle bracket period left angle bracket left underscore e x p r right angle bracket comma s right parenthesis asterisk. Line 17, indented 4 times. M sub e left parenthesis left angle bracket binary underscore e x p r right angle bracket period left angle bracket right underscore e x p r right angle bracket comma s right parenthesis. And so on."/>
          <p:cNvPicPr>
            <a:picLocks noChangeAspect="1"/>
          </p:cNvPicPr>
          <p:nvPr/>
        </p:nvPicPr>
        <p:blipFill>
          <a:blip r:embed="rId2"/>
          <a:stretch>
            <a:fillRect/>
          </a:stretch>
        </p:blipFill>
        <p:spPr>
          <a:xfrm>
            <a:off x="1017724" y="1609725"/>
            <a:ext cx="7108552" cy="4334632"/>
          </a:xfrm>
          <a:prstGeom prst="rect">
            <a:avLst/>
          </a:prstGeom>
        </p:spPr>
      </p:pic>
    </p:spTree>
    <p:extLst>
      <p:ext uri="{BB962C8B-B14F-4D97-AF65-F5344CB8AC3E}">
        <p14:creationId xmlns:p14="http://schemas.microsoft.com/office/powerpoint/2010/main" val="1946052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Assignment Statements</a:t>
            </a:r>
            <a:endParaRPr lang="en-US" sz="2000" b="0" dirty="0"/>
          </a:p>
        </p:txBody>
      </p:sp>
      <p:sp>
        <p:nvSpPr>
          <p:cNvPr id="5" name="Content Placeholder 2"/>
          <p:cNvSpPr>
            <a:spLocks noGrp="1"/>
          </p:cNvSpPr>
          <p:nvPr>
            <p:ph sz="quarter" idx="13"/>
          </p:nvPr>
        </p:nvSpPr>
        <p:spPr>
          <a:xfrm>
            <a:off x="457200" y="1600200"/>
            <a:ext cx="4333875" cy="609600"/>
          </a:xfrm>
        </p:spPr>
        <p:txBody>
          <a:bodyPr/>
          <a:lstStyle/>
          <a:p>
            <a:pPr lvl="0" indent="-256032"/>
            <a:r>
              <a:rPr lang="en-US" altLang="en-US" sz="2400" dirty="0"/>
              <a:t>Maps state sets to state sets</a:t>
            </a:r>
            <a:endParaRPr lang="en-US" altLang="en-US" sz="2400" dirty="0">
              <a:solidFill>
                <a:srgbClr val="000000"/>
              </a:solidFill>
              <a:latin typeface="+mn-lt"/>
            </a:endParaRPr>
          </a:p>
        </p:txBody>
      </p:sp>
      <p:graphicFrame>
        <p:nvGraphicFramePr>
          <p:cNvPr id="10" name="Object 3" descr="union left brace error right brace"/>
          <p:cNvGraphicFramePr>
            <a:graphicFrameLocks noChangeAspect="1"/>
          </p:cNvGraphicFramePr>
          <p:nvPr>
            <p:extLst>
              <p:ext uri="{D42A27DB-BD31-4B8C-83A1-F6EECF244321}">
                <p14:modId xmlns:p14="http://schemas.microsoft.com/office/powerpoint/2010/main" val="2941474175"/>
              </p:ext>
            </p:extLst>
          </p:nvPr>
        </p:nvGraphicFramePr>
        <p:xfrm>
          <a:off x="4808113" y="1700465"/>
          <a:ext cx="1329477" cy="409069"/>
        </p:xfrm>
        <a:graphic>
          <a:graphicData uri="http://schemas.openxmlformats.org/presentationml/2006/ole">
            <mc:AlternateContent xmlns:mc="http://schemas.openxmlformats.org/markup-compatibility/2006">
              <mc:Choice xmlns:v="urn:schemas-microsoft-com:vml" Requires="v">
                <p:oleObj spid="_x0000_s6181" name="Equation" r:id="rId3" imgW="825480" imgH="253800" progId="Equation.DSMT4">
                  <p:embed/>
                </p:oleObj>
              </mc:Choice>
              <mc:Fallback>
                <p:oleObj name="Equation" r:id="rId3" imgW="825480" imgH="253800" progId="Equation.DSMT4">
                  <p:embed/>
                  <p:pic>
                    <p:nvPicPr>
                      <p:cNvPr id="10" name="Object 3"/>
                      <p:cNvPicPr/>
                      <p:nvPr/>
                    </p:nvPicPr>
                    <p:blipFill>
                      <a:blip r:embed="rId4"/>
                      <a:stretch>
                        <a:fillRect/>
                      </a:stretch>
                    </p:blipFill>
                    <p:spPr>
                      <a:xfrm>
                        <a:off x="4808113" y="1700465"/>
                        <a:ext cx="1329477" cy="409069"/>
                      </a:xfrm>
                      <a:prstGeom prst="rect">
                        <a:avLst/>
                      </a:prstGeom>
                    </p:spPr>
                  </p:pic>
                </p:oleObj>
              </mc:Fallback>
            </mc:AlternateContent>
          </a:graphicData>
        </a:graphic>
      </p:graphicFrame>
      <p:pic>
        <p:nvPicPr>
          <p:cNvPr id="4" name="Picture 4" descr="Computer code. The code has 9 lines. Line 1. M sub a left parenthesis x colon = E comma s right parenthesis delta =. Line 2, indented once. if M sub e left parenthesis E comma s right parenthesis = = error. Line 3, indented twice. then error. Line 4, indented twice. else s single quote =. Line 5, indented twice. left brace left angle bracket i sub 1 comma v sub 1 single quote right angle bracket comma left angle bracket i sub 2 comma v sub 2 single quote comma, and so on to, comma left angle bracket i sub n comma v sub n single quote right angle bracket right brace comma. Line 6, indented three times. where for j = 1 comma 2 comma, and so on to, n comma. Line 7, indented four times. if i sub j = = x. Line 8, indented five times. then v sub j single quote = M sub e left parenthesis E comma s right parenthesis. Line 9, indented five times. else v sub j single quote = V A R MAP left parenthesis i sub j comma s right parenthesi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736" y="2497349"/>
            <a:ext cx="7802064" cy="3429479"/>
          </a:xfrm>
          <a:prstGeom prst="rect">
            <a:avLst/>
          </a:prstGeom>
        </p:spPr>
      </p:pic>
    </p:spTree>
    <p:extLst>
      <p:ext uri="{BB962C8B-B14F-4D97-AF65-F5344CB8AC3E}">
        <p14:creationId xmlns:p14="http://schemas.microsoft.com/office/powerpoint/2010/main" val="1863049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Logical Pretest Loops</a:t>
            </a:r>
            <a:endParaRPr lang="en-US" sz="2000" b="0" dirty="0"/>
          </a:p>
        </p:txBody>
      </p:sp>
      <p:sp>
        <p:nvSpPr>
          <p:cNvPr id="5" name="Content Placeholder 2"/>
          <p:cNvSpPr>
            <a:spLocks noGrp="1"/>
          </p:cNvSpPr>
          <p:nvPr>
            <p:ph sz="quarter" idx="13"/>
          </p:nvPr>
        </p:nvSpPr>
        <p:spPr>
          <a:xfrm>
            <a:off x="457200" y="1600200"/>
            <a:ext cx="4333875" cy="609600"/>
          </a:xfrm>
        </p:spPr>
        <p:txBody>
          <a:bodyPr/>
          <a:lstStyle/>
          <a:p>
            <a:pPr lvl="0" indent="-256032"/>
            <a:r>
              <a:rPr lang="en-US" altLang="en-US" sz="2400" dirty="0"/>
              <a:t>Maps state sets to state sets</a:t>
            </a:r>
            <a:endParaRPr lang="en-US" altLang="en-US" sz="2400" dirty="0">
              <a:solidFill>
                <a:srgbClr val="000000"/>
              </a:solidFill>
              <a:latin typeface="+mn-lt"/>
            </a:endParaRPr>
          </a:p>
        </p:txBody>
      </p:sp>
      <p:graphicFrame>
        <p:nvGraphicFramePr>
          <p:cNvPr id="10" name="Object 3" descr="union left brace error right brace"/>
          <p:cNvGraphicFramePr>
            <a:graphicFrameLocks noChangeAspect="1"/>
          </p:cNvGraphicFramePr>
          <p:nvPr>
            <p:extLst>
              <p:ext uri="{D42A27DB-BD31-4B8C-83A1-F6EECF244321}">
                <p14:modId xmlns:p14="http://schemas.microsoft.com/office/powerpoint/2010/main" val="2401581429"/>
              </p:ext>
            </p:extLst>
          </p:nvPr>
        </p:nvGraphicFramePr>
        <p:xfrm>
          <a:off x="4808113" y="1700465"/>
          <a:ext cx="1329477" cy="409069"/>
        </p:xfrm>
        <a:graphic>
          <a:graphicData uri="http://schemas.openxmlformats.org/presentationml/2006/ole">
            <mc:AlternateContent xmlns:mc="http://schemas.openxmlformats.org/markup-compatibility/2006">
              <mc:Choice xmlns:v="urn:schemas-microsoft-com:vml" Requires="v">
                <p:oleObj spid="_x0000_s7205" name="Equation" r:id="rId3" imgW="825480" imgH="253800" progId="Equation.DSMT4">
                  <p:embed/>
                </p:oleObj>
              </mc:Choice>
              <mc:Fallback>
                <p:oleObj name="Equation" r:id="rId3" imgW="825480" imgH="253800" progId="Equation.DSMT4">
                  <p:embed/>
                  <p:pic>
                    <p:nvPicPr>
                      <p:cNvPr id="10" name="Object 3"/>
                      <p:cNvPicPr/>
                      <p:nvPr/>
                    </p:nvPicPr>
                    <p:blipFill>
                      <a:blip r:embed="rId4"/>
                      <a:stretch>
                        <a:fillRect/>
                      </a:stretch>
                    </p:blipFill>
                    <p:spPr>
                      <a:xfrm>
                        <a:off x="4808113" y="1700465"/>
                        <a:ext cx="1329477" cy="409069"/>
                      </a:xfrm>
                      <a:prstGeom prst="rect">
                        <a:avLst/>
                      </a:prstGeom>
                    </p:spPr>
                  </p:pic>
                </p:oleObj>
              </mc:Fallback>
            </mc:AlternateContent>
          </a:graphicData>
        </a:graphic>
      </p:graphicFrame>
      <p:pic>
        <p:nvPicPr>
          <p:cNvPr id="3" name="Picture 4" descr="Computer code. The code has 8 lines. Line 1. M sub 1 left parenthesis while B do L comma s right parenthesis delta =. Line 2, indented once. if M sub b left parenthesis B comma s right parenthesis = = u n d e f. Line 3, indented twice. then error. Line 4, indented twice. else if M sub b left parenthesis B comma s right parenthesis = = false. Line 5, indented 3 times. then s. Line 6, indented 3 times. else if M sub s 1 left parenthesis L comma s right parenthesis = = error. Line 7, indented 4 times. then error. Line 8, indented 4 times. else M sub 1 left parenthesis while B do L comma M sub s 1 left parenthesis L comma s right parenthesis right parenthesis.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057" y="2414808"/>
            <a:ext cx="7517140" cy="3057085"/>
          </a:xfrm>
          <a:prstGeom prst="rect">
            <a:avLst/>
          </a:prstGeom>
        </p:spPr>
      </p:pic>
    </p:spTree>
    <p:extLst>
      <p:ext uri="{BB962C8B-B14F-4D97-AF65-F5344CB8AC3E}">
        <p14:creationId xmlns:p14="http://schemas.microsoft.com/office/powerpoint/2010/main" val="3535498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smtClean="0"/>
              <a:t>Loop Meaning</a:t>
            </a:r>
            <a:endParaRPr lang="en-US" dirty="0"/>
          </a:p>
        </p:txBody>
      </p:sp>
      <p:sp>
        <p:nvSpPr>
          <p:cNvPr id="6" name="Content Placeholder 2"/>
          <p:cNvSpPr>
            <a:spLocks noGrp="1"/>
          </p:cNvSpPr>
          <p:nvPr>
            <p:ph type="body" idx="1"/>
          </p:nvPr>
        </p:nvSpPr>
        <p:spPr/>
        <p:txBody>
          <a:bodyPr/>
          <a:lstStyle/>
          <a:p>
            <a:r>
              <a:rPr lang="en-US" altLang="en-US" smtClean="0"/>
              <a:t>The meaning of the loop is the value of the program variables after the statements in the loop have been executed the prescribed number of  times, assuming there have been no errors</a:t>
            </a:r>
          </a:p>
          <a:p>
            <a:r>
              <a:rPr lang="en-US" altLang="en-US" smtClean="0"/>
              <a:t>In essence, the loop has been converted from  iteration to recursion, where the recursive control  is mathematically defined by other recursive state mapping functions</a:t>
            </a:r>
          </a:p>
          <a:p>
            <a:pPr lvl="1"/>
            <a:r>
              <a:rPr lang="en-US" altLang="en-US" smtClean="0"/>
              <a:t>Recursion, when compared to iteration, is easier to describe with mathematical rigor</a:t>
            </a:r>
            <a:endParaRPr lang="en-US" altLang="en-US" dirty="0" smtClean="0"/>
          </a:p>
        </p:txBody>
      </p:sp>
    </p:spTree>
    <p:extLst>
      <p:ext uri="{BB962C8B-B14F-4D97-AF65-F5344CB8AC3E}">
        <p14:creationId xmlns:p14="http://schemas.microsoft.com/office/powerpoint/2010/main" val="4253324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Evaluation of Denotational Semantics</a:t>
            </a:r>
            <a:endParaRPr lang="en-US" dirty="0"/>
          </a:p>
        </p:txBody>
      </p:sp>
      <p:sp>
        <p:nvSpPr>
          <p:cNvPr id="6" name="Content Placeholder 2"/>
          <p:cNvSpPr>
            <a:spLocks noGrp="1"/>
          </p:cNvSpPr>
          <p:nvPr>
            <p:ph type="body" idx="1"/>
          </p:nvPr>
        </p:nvSpPr>
        <p:spPr/>
        <p:txBody>
          <a:bodyPr/>
          <a:lstStyle/>
          <a:p>
            <a:pPr eaLnBrk="1" hangingPunct="1"/>
            <a:r>
              <a:rPr lang="en-US" altLang="en-US" dirty="0"/>
              <a:t>Can be used to prove the correctness of programs</a:t>
            </a:r>
          </a:p>
          <a:p>
            <a:pPr eaLnBrk="1" hangingPunct="1"/>
            <a:r>
              <a:rPr lang="en-US" altLang="en-US" dirty="0"/>
              <a:t>Provides a rigorous way to think about programs</a:t>
            </a:r>
          </a:p>
          <a:p>
            <a:pPr eaLnBrk="1" hangingPunct="1"/>
            <a:r>
              <a:rPr lang="en-US" altLang="en-US" dirty="0"/>
              <a:t>Can be an aid to language design</a:t>
            </a:r>
          </a:p>
          <a:p>
            <a:pPr eaLnBrk="1" hangingPunct="1"/>
            <a:r>
              <a:rPr lang="en-US" altLang="en-US" dirty="0"/>
              <a:t>Has been used in compiler generation systems </a:t>
            </a:r>
          </a:p>
          <a:p>
            <a:pPr eaLnBrk="1" hangingPunct="1"/>
            <a:r>
              <a:rPr lang="en-US" altLang="en-US" dirty="0"/>
              <a:t>Because of its complexity, it are of little use to language </a:t>
            </a:r>
            <a:r>
              <a:rPr lang="en-US" altLang="en-US" dirty="0" smtClean="0"/>
              <a:t>users</a:t>
            </a:r>
            <a:endParaRPr lang="en-US" altLang="en-US" dirty="0"/>
          </a:p>
        </p:txBody>
      </p:sp>
    </p:spTree>
    <p:extLst>
      <p:ext uri="{BB962C8B-B14F-4D97-AF65-F5344CB8AC3E}">
        <p14:creationId xmlns:p14="http://schemas.microsoft.com/office/powerpoint/2010/main" val="2725625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Axiomatic </a:t>
            </a:r>
            <a:r>
              <a:rPr lang="en-US" altLang="en-US" dirty="0" smtClean="0"/>
              <a:t>Semantics </a:t>
            </a:r>
            <a:r>
              <a:rPr lang="en-US" altLang="en-US" sz="2000" b="0" dirty="0" smtClean="0"/>
              <a:t>(1 of 2)</a:t>
            </a:r>
            <a:endParaRPr lang="en-US" sz="2000" b="0" dirty="0"/>
          </a:p>
        </p:txBody>
      </p:sp>
      <p:sp>
        <p:nvSpPr>
          <p:cNvPr id="6" name="Content Placeholder 2"/>
          <p:cNvSpPr>
            <a:spLocks noGrp="1"/>
          </p:cNvSpPr>
          <p:nvPr>
            <p:ph type="body" idx="1"/>
          </p:nvPr>
        </p:nvSpPr>
        <p:spPr/>
        <p:txBody>
          <a:bodyPr/>
          <a:lstStyle/>
          <a:p>
            <a:pPr eaLnBrk="1" hangingPunct="1"/>
            <a:r>
              <a:rPr lang="en-US" altLang="en-US" dirty="0"/>
              <a:t>Based on formal logic (predicate calculus)</a:t>
            </a:r>
          </a:p>
          <a:p>
            <a:pPr eaLnBrk="1" hangingPunct="1"/>
            <a:r>
              <a:rPr lang="en-US" altLang="en-US" dirty="0"/>
              <a:t>Original purpose: formal program verification</a:t>
            </a:r>
          </a:p>
          <a:p>
            <a:pPr eaLnBrk="1" hangingPunct="1"/>
            <a:r>
              <a:rPr lang="en-US" altLang="en-US" dirty="0"/>
              <a:t>Axioms or inference rules are defined for each statement type in the language (to allow transformations of logic expressions into more formal logic expressions)</a:t>
            </a:r>
          </a:p>
          <a:p>
            <a:pPr eaLnBrk="1" hangingPunct="1"/>
            <a:r>
              <a:rPr lang="en-US" altLang="en-US" dirty="0"/>
              <a:t>The logic expressions are called </a:t>
            </a:r>
            <a:r>
              <a:rPr lang="en-US" altLang="en-US" b="1" dirty="0" smtClean="0"/>
              <a:t>assertions</a:t>
            </a:r>
            <a:endParaRPr lang="en-US" altLang="en-US" b="1" dirty="0"/>
          </a:p>
        </p:txBody>
      </p:sp>
    </p:spTree>
    <p:extLst>
      <p:ext uri="{BB962C8B-B14F-4D97-AF65-F5344CB8AC3E}">
        <p14:creationId xmlns:p14="http://schemas.microsoft.com/office/powerpoint/2010/main" val="3043455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Axiomatic Semantics </a:t>
            </a:r>
            <a:r>
              <a:rPr lang="en-US" altLang="en-US" sz="2000" b="0" dirty="0" smtClean="0"/>
              <a:t>(2 of 2)</a:t>
            </a:r>
            <a:endParaRPr lang="en-US" sz="2000" b="0" dirty="0"/>
          </a:p>
        </p:txBody>
      </p:sp>
      <p:sp>
        <p:nvSpPr>
          <p:cNvPr id="6" name="Content Placeholder 2"/>
          <p:cNvSpPr>
            <a:spLocks noGrp="1"/>
          </p:cNvSpPr>
          <p:nvPr>
            <p:ph type="body" idx="1"/>
          </p:nvPr>
        </p:nvSpPr>
        <p:spPr/>
        <p:txBody>
          <a:bodyPr/>
          <a:lstStyle/>
          <a:p>
            <a:pPr lvl="0"/>
            <a:r>
              <a:rPr lang="en-US" altLang="en-US" dirty="0" smtClean="0">
                <a:solidFill>
                  <a:srgbClr val="000000"/>
                </a:solidFill>
              </a:rPr>
              <a:t>An assertion before a statement (a </a:t>
            </a:r>
            <a:r>
              <a:rPr lang="en-US" altLang="en-US" b="1" dirty="0" smtClean="0">
                <a:solidFill>
                  <a:srgbClr val="000000"/>
                </a:solidFill>
              </a:rPr>
              <a:t>precondition</a:t>
            </a:r>
            <a:r>
              <a:rPr lang="en-US" altLang="en-US" dirty="0" smtClean="0">
                <a:solidFill>
                  <a:srgbClr val="000000"/>
                </a:solidFill>
              </a:rPr>
              <a:t>) states the relationships and constraints among variables that are true at that point in execution</a:t>
            </a:r>
          </a:p>
          <a:p>
            <a:pPr lvl="0"/>
            <a:r>
              <a:rPr lang="en-US" altLang="en-US" dirty="0" smtClean="0">
                <a:solidFill>
                  <a:srgbClr val="000000"/>
                </a:solidFill>
              </a:rPr>
              <a:t>An assertion following a statement is a  </a:t>
            </a:r>
            <a:r>
              <a:rPr lang="en-US" altLang="en-US" b="1" dirty="0" err="1" smtClean="0">
                <a:solidFill>
                  <a:srgbClr val="000000"/>
                </a:solidFill>
              </a:rPr>
              <a:t>postcondition</a:t>
            </a:r>
            <a:endParaRPr lang="en-US" altLang="en-US" b="1" dirty="0" smtClean="0">
              <a:solidFill>
                <a:srgbClr val="000000"/>
              </a:solidFill>
            </a:endParaRPr>
          </a:p>
          <a:p>
            <a:pPr lvl="0"/>
            <a:r>
              <a:rPr lang="en-US" altLang="en-US" dirty="0" smtClean="0">
                <a:solidFill>
                  <a:srgbClr val="000000"/>
                </a:solidFill>
              </a:rPr>
              <a:t>A </a:t>
            </a:r>
            <a:r>
              <a:rPr lang="en-US" altLang="en-US" b="1" dirty="0" smtClean="0">
                <a:solidFill>
                  <a:srgbClr val="000000"/>
                </a:solidFill>
              </a:rPr>
              <a:t>weakest precondition </a:t>
            </a:r>
            <a:r>
              <a:rPr lang="en-US" altLang="en-US" dirty="0" smtClean="0">
                <a:solidFill>
                  <a:srgbClr val="000000"/>
                </a:solidFill>
              </a:rPr>
              <a:t>is the least restrictive precondition that will guarantee the </a:t>
            </a:r>
            <a:r>
              <a:rPr lang="en-US" altLang="en-US" dirty="0" err="1" smtClean="0">
                <a:solidFill>
                  <a:srgbClr val="000000"/>
                </a:solidFill>
              </a:rPr>
              <a:t>postcondition</a:t>
            </a:r>
            <a:endParaRPr lang="en-US" altLang="en-US" dirty="0">
              <a:solidFill>
                <a:srgbClr val="000000"/>
              </a:solidFill>
            </a:endParaRPr>
          </a:p>
        </p:txBody>
      </p:sp>
    </p:spTree>
    <p:extLst>
      <p:ext uri="{BB962C8B-B14F-4D97-AF65-F5344CB8AC3E}">
        <p14:creationId xmlns:p14="http://schemas.microsoft.com/office/powerpoint/2010/main" val="2801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Axiomatic Semantics Form</a:t>
            </a:r>
            <a:endParaRPr lang="en-US" sz="2000" b="0" dirty="0"/>
          </a:p>
        </p:txBody>
      </p:sp>
      <p:sp>
        <p:nvSpPr>
          <p:cNvPr id="5" name="Content Placeholder 2"/>
          <p:cNvSpPr>
            <a:spLocks noGrp="1"/>
          </p:cNvSpPr>
          <p:nvPr>
            <p:ph sz="quarter" idx="13"/>
          </p:nvPr>
        </p:nvSpPr>
        <p:spPr/>
        <p:txBody>
          <a:bodyPr/>
          <a:lstStyle/>
          <a:p>
            <a:pPr lvl="0" indent="-256032"/>
            <a:r>
              <a:rPr lang="en-US" altLang="en-US" sz="2400" dirty="0">
                <a:solidFill>
                  <a:srgbClr val="000000"/>
                </a:solidFill>
                <a:latin typeface="+mn-lt"/>
              </a:rPr>
              <a:t>Pre-, post form:  </a:t>
            </a:r>
            <a:r>
              <a:rPr lang="en-US" altLang="en-US" sz="2400" dirty="0">
                <a:solidFill>
                  <a:srgbClr val="000000"/>
                </a:solidFill>
                <a:latin typeface="+mn-lt"/>
                <a:cs typeface="Courier New" panose="02070309020205020404" pitchFamily="49" charset="0"/>
              </a:rPr>
              <a:t>{P} statement {Q</a:t>
            </a:r>
            <a:r>
              <a:rPr lang="en-US" altLang="en-US" sz="2400" dirty="0" smtClean="0">
                <a:solidFill>
                  <a:srgbClr val="000000"/>
                </a:solidFill>
                <a:latin typeface="+mn-lt"/>
                <a:cs typeface="Courier New" panose="02070309020205020404" pitchFamily="49" charset="0"/>
              </a:rPr>
              <a:t>}</a:t>
            </a:r>
            <a:endParaRPr lang="en-US" altLang="en-US" sz="2400" dirty="0">
              <a:solidFill>
                <a:srgbClr val="000000"/>
              </a:solidFill>
              <a:latin typeface="+mn-lt"/>
            </a:endParaRPr>
          </a:p>
        </p:txBody>
      </p:sp>
      <p:sp>
        <p:nvSpPr>
          <p:cNvPr id="4" name="Content Placeholder 3"/>
          <p:cNvSpPr>
            <a:spLocks noGrp="1"/>
          </p:cNvSpPr>
          <p:nvPr>
            <p:ph sz="quarter" idx="14"/>
          </p:nvPr>
        </p:nvSpPr>
        <p:spPr>
          <a:xfrm>
            <a:off x="457200" y="2162174"/>
            <a:ext cx="2162175" cy="962026"/>
          </a:xfrm>
        </p:spPr>
        <p:txBody>
          <a:bodyPr/>
          <a:lstStyle/>
          <a:p>
            <a:pPr lvl="0" indent="-256032"/>
            <a:r>
              <a:rPr lang="en-US" altLang="en-US" sz="2400" dirty="0">
                <a:solidFill>
                  <a:srgbClr val="000000"/>
                </a:solidFill>
              </a:rPr>
              <a:t>An example</a:t>
            </a:r>
          </a:p>
          <a:p>
            <a:pPr lvl="1" indent="-283464"/>
            <a:r>
              <a:rPr lang="en-US" altLang="en-US" sz="2400" dirty="0">
                <a:solidFill>
                  <a:srgbClr val="000000"/>
                </a:solidFill>
              </a:rPr>
              <a:t>a = b + </a:t>
            </a:r>
            <a:r>
              <a:rPr lang="en-US" altLang="en-US" sz="2400" dirty="0" smtClean="0">
                <a:solidFill>
                  <a:srgbClr val="000000"/>
                </a:solidFill>
              </a:rPr>
              <a:t>1</a:t>
            </a:r>
            <a:endParaRPr lang="en-US" altLang="en-US" sz="2400" dirty="0">
              <a:solidFill>
                <a:srgbClr val="000000"/>
              </a:solidFill>
            </a:endParaRPr>
          </a:p>
        </p:txBody>
      </p:sp>
      <p:graphicFrame>
        <p:nvGraphicFramePr>
          <p:cNvPr id="14" name="Object 4" descr="left brace a greater than 1 right brace"/>
          <p:cNvGraphicFramePr>
            <a:graphicFrameLocks noChangeAspect="1"/>
          </p:cNvGraphicFramePr>
          <p:nvPr>
            <p:extLst>
              <p:ext uri="{D42A27DB-BD31-4B8C-83A1-F6EECF244321}">
                <p14:modId xmlns:p14="http://schemas.microsoft.com/office/powerpoint/2010/main" val="2589594763"/>
              </p:ext>
            </p:extLst>
          </p:nvPr>
        </p:nvGraphicFramePr>
        <p:xfrm>
          <a:off x="2619375" y="2691572"/>
          <a:ext cx="1076325" cy="409069"/>
        </p:xfrm>
        <a:graphic>
          <a:graphicData uri="http://schemas.openxmlformats.org/presentationml/2006/ole">
            <mc:AlternateContent xmlns:mc="http://schemas.openxmlformats.org/markup-compatibility/2006">
              <mc:Choice xmlns:v="urn:schemas-microsoft-com:vml" Requires="v">
                <p:oleObj spid="_x0000_s8293" name="Equation" r:id="rId3" imgW="558720" imgH="253800" progId="Equation.DSMT4">
                  <p:embed/>
                </p:oleObj>
              </mc:Choice>
              <mc:Fallback>
                <p:oleObj name="Equation" r:id="rId3" imgW="558720" imgH="253800" progId="Equation.DSMT4">
                  <p:embed/>
                  <p:pic>
                    <p:nvPicPr>
                      <p:cNvPr id="0" name=""/>
                      <p:cNvPicPr/>
                      <p:nvPr/>
                    </p:nvPicPr>
                    <p:blipFill>
                      <a:blip r:embed="rId4"/>
                      <a:stretch>
                        <a:fillRect/>
                      </a:stretch>
                    </p:blipFill>
                    <p:spPr>
                      <a:xfrm>
                        <a:off x="2619375" y="2691572"/>
                        <a:ext cx="1076325" cy="409069"/>
                      </a:xfrm>
                      <a:prstGeom prst="rect">
                        <a:avLst/>
                      </a:prstGeom>
                    </p:spPr>
                  </p:pic>
                </p:oleObj>
              </mc:Fallback>
            </mc:AlternateContent>
          </a:graphicData>
        </a:graphic>
      </p:graphicFrame>
      <p:sp>
        <p:nvSpPr>
          <p:cNvPr id="7" name="Content Placeholder 5"/>
          <p:cNvSpPr>
            <a:spLocks noGrp="1"/>
          </p:cNvSpPr>
          <p:nvPr>
            <p:ph sz="quarter" idx="15"/>
          </p:nvPr>
        </p:nvSpPr>
        <p:spPr>
          <a:xfrm>
            <a:off x="459728" y="3038475"/>
            <a:ext cx="8229600" cy="533400"/>
          </a:xfrm>
        </p:spPr>
        <p:txBody>
          <a:bodyPr/>
          <a:lstStyle/>
          <a:p>
            <a:pPr lvl="1" indent="-283464"/>
            <a:r>
              <a:rPr lang="en-US" altLang="en-US" sz="2400" dirty="0">
                <a:solidFill>
                  <a:srgbClr val="000000"/>
                </a:solidFill>
              </a:rPr>
              <a:t>One possible precondition</a:t>
            </a:r>
            <a:r>
              <a:rPr lang="en-US" altLang="en-US" sz="2400" dirty="0" smtClean="0">
                <a:solidFill>
                  <a:srgbClr val="000000"/>
                </a:solidFill>
              </a:rPr>
              <a:t>:</a:t>
            </a:r>
            <a:endParaRPr lang="en-US" altLang="en-US" sz="2400" dirty="0">
              <a:solidFill>
                <a:srgbClr val="000000"/>
              </a:solidFill>
            </a:endParaRPr>
          </a:p>
        </p:txBody>
      </p:sp>
      <p:graphicFrame>
        <p:nvGraphicFramePr>
          <p:cNvPr id="15" name="Object 6" descr="left brace b greater than 10 right brace"/>
          <p:cNvGraphicFramePr>
            <a:graphicFrameLocks noChangeAspect="1"/>
          </p:cNvGraphicFramePr>
          <p:nvPr>
            <p:extLst>
              <p:ext uri="{D42A27DB-BD31-4B8C-83A1-F6EECF244321}">
                <p14:modId xmlns:p14="http://schemas.microsoft.com/office/powerpoint/2010/main" val="3713749675"/>
              </p:ext>
            </p:extLst>
          </p:nvPr>
        </p:nvGraphicFramePr>
        <p:xfrm>
          <a:off x="4977948" y="3143503"/>
          <a:ext cx="1241877" cy="409069"/>
        </p:xfrm>
        <a:graphic>
          <a:graphicData uri="http://schemas.openxmlformats.org/presentationml/2006/ole">
            <mc:AlternateContent xmlns:mc="http://schemas.openxmlformats.org/markup-compatibility/2006">
              <mc:Choice xmlns:v="urn:schemas-microsoft-com:vml" Requires="v">
                <p:oleObj spid="_x0000_s8294" name="Equation" r:id="rId5" imgW="672840" imgH="253800" progId="Equation.DSMT4">
                  <p:embed/>
                </p:oleObj>
              </mc:Choice>
              <mc:Fallback>
                <p:oleObj name="Equation" r:id="rId5" imgW="672840" imgH="253800" progId="Equation.DSMT4">
                  <p:embed/>
                  <p:pic>
                    <p:nvPicPr>
                      <p:cNvPr id="0" name=""/>
                      <p:cNvPicPr/>
                      <p:nvPr/>
                    </p:nvPicPr>
                    <p:blipFill>
                      <a:blip r:embed="rId6"/>
                      <a:stretch>
                        <a:fillRect/>
                      </a:stretch>
                    </p:blipFill>
                    <p:spPr>
                      <a:xfrm>
                        <a:off x="4977948" y="3143503"/>
                        <a:ext cx="1241877" cy="409069"/>
                      </a:xfrm>
                      <a:prstGeom prst="rect">
                        <a:avLst/>
                      </a:prstGeom>
                    </p:spPr>
                  </p:pic>
                </p:oleObj>
              </mc:Fallback>
            </mc:AlternateContent>
          </a:graphicData>
        </a:graphic>
      </p:graphicFrame>
      <p:sp>
        <p:nvSpPr>
          <p:cNvPr id="8" name="Content Placeholder 7"/>
          <p:cNvSpPr>
            <a:spLocks noGrp="1"/>
          </p:cNvSpPr>
          <p:nvPr>
            <p:ph sz="quarter" idx="16"/>
          </p:nvPr>
        </p:nvSpPr>
        <p:spPr>
          <a:xfrm>
            <a:off x="457200" y="3571875"/>
            <a:ext cx="8229600" cy="609600"/>
          </a:xfrm>
        </p:spPr>
        <p:txBody>
          <a:bodyPr/>
          <a:lstStyle/>
          <a:p>
            <a:pPr lvl="1" indent="-283464"/>
            <a:r>
              <a:rPr lang="en-US" altLang="en-US" sz="2400" dirty="0">
                <a:solidFill>
                  <a:srgbClr val="000000"/>
                </a:solidFill>
              </a:rPr>
              <a:t>Weakest precondition</a:t>
            </a:r>
            <a:r>
              <a:rPr lang="en-US" altLang="en-US" sz="2400" dirty="0" smtClean="0">
                <a:solidFill>
                  <a:srgbClr val="000000"/>
                </a:solidFill>
              </a:rPr>
              <a:t>:</a:t>
            </a:r>
            <a:endParaRPr lang="en-US" altLang="en-US" sz="2400" dirty="0">
              <a:solidFill>
                <a:srgbClr val="000000"/>
              </a:solidFill>
            </a:endParaRPr>
          </a:p>
        </p:txBody>
      </p:sp>
      <p:graphicFrame>
        <p:nvGraphicFramePr>
          <p:cNvPr id="16" name="Object 8" descr="left brace b greater than 0 right brace"/>
          <p:cNvGraphicFramePr>
            <a:graphicFrameLocks noChangeAspect="1"/>
          </p:cNvGraphicFramePr>
          <p:nvPr>
            <p:extLst>
              <p:ext uri="{D42A27DB-BD31-4B8C-83A1-F6EECF244321}">
                <p14:modId xmlns:p14="http://schemas.microsoft.com/office/powerpoint/2010/main" val="1405815613"/>
              </p:ext>
            </p:extLst>
          </p:nvPr>
        </p:nvGraphicFramePr>
        <p:xfrm>
          <a:off x="4371445" y="3672140"/>
          <a:ext cx="1105430" cy="409069"/>
        </p:xfrm>
        <a:graphic>
          <a:graphicData uri="http://schemas.openxmlformats.org/presentationml/2006/ole">
            <mc:AlternateContent xmlns:mc="http://schemas.openxmlformats.org/markup-compatibility/2006">
              <mc:Choice xmlns:v="urn:schemas-microsoft-com:vml" Requires="v">
                <p:oleObj spid="_x0000_s8295" name="Equation" r:id="rId7" imgW="583920" imgH="253800" progId="Equation.DSMT4">
                  <p:embed/>
                </p:oleObj>
              </mc:Choice>
              <mc:Fallback>
                <p:oleObj name="Equation" r:id="rId7" imgW="583920" imgH="253800" progId="Equation.DSMT4">
                  <p:embed/>
                  <p:pic>
                    <p:nvPicPr>
                      <p:cNvPr id="0" name=""/>
                      <p:cNvPicPr/>
                      <p:nvPr/>
                    </p:nvPicPr>
                    <p:blipFill>
                      <a:blip r:embed="rId8"/>
                      <a:stretch>
                        <a:fillRect/>
                      </a:stretch>
                    </p:blipFill>
                    <p:spPr>
                      <a:xfrm>
                        <a:off x="4371445" y="3672140"/>
                        <a:ext cx="1105430" cy="409069"/>
                      </a:xfrm>
                      <a:prstGeom prst="rect">
                        <a:avLst/>
                      </a:prstGeom>
                    </p:spPr>
                  </p:pic>
                </p:oleObj>
              </mc:Fallback>
            </mc:AlternateContent>
          </a:graphicData>
        </a:graphic>
      </p:graphicFrame>
    </p:spTree>
    <p:extLst>
      <p:ext uri="{BB962C8B-B14F-4D97-AF65-F5344CB8AC3E}">
        <p14:creationId xmlns:p14="http://schemas.microsoft.com/office/powerpoint/2010/main" val="2684056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Program Proof Process</a:t>
            </a:r>
            <a:endParaRPr lang="en-US" b="0" dirty="0"/>
          </a:p>
        </p:txBody>
      </p:sp>
      <p:sp>
        <p:nvSpPr>
          <p:cNvPr id="6" name="Content Placeholder 2"/>
          <p:cNvSpPr>
            <a:spLocks noGrp="1"/>
          </p:cNvSpPr>
          <p:nvPr>
            <p:ph type="body" idx="1"/>
          </p:nvPr>
        </p:nvSpPr>
        <p:spPr/>
        <p:txBody>
          <a:bodyPr/>
          <a:lstStyle/>
          <a:p>
            <a:pPr eaLnBrk="1" hangingPunct="1"/>
            <a:r>
              <a:rPr lang="en-US" altLang="en-US" dirty="0"/>
              <a:t>The </a:t>
            </a:r>
            <a:r>
              <a:rPr lang="en-US" altLang="en-US" dirty="0" err="1"/>
              <a:t>postcondition</a:t>
            </a:r>
            <a:r>
              <a:rPr lang="en-US" altLang="en-US" dirty="0"/>
              <a:t> for the entire program is the desired result</a:t>
            </a:r>
          </a:p>
          <a:p>
            <a:pPr lvl="1" eaLnBrk="1" hangingPunct="1"/>
            <a:r>
              <a:rPr lang="en-US" altLang="en-US" dirty="0"/>
              <a:t>Work back through the program to the first statement.  If the precondition on the first statement is the same as the program specification, the program is correct.</a:t>
            </a:r>
          </a:p>
        </p:txBody>
      </p:sp>
    </p:spTree>
    <p:extLst>
      <p:ext uri="{BB962C8B-B14F-4D97-AF65-F5344CB8AC3E}">
        <p14:creationId xmlns:p14="http://schemas.microsoft.com/office/powerpoint/2010/main" val="225266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Formal Definition of Languages</a:t>
            </a:r>
          </a:p>
        </p:txBody>
      </p:sp>
      <p:sp>
        <p:nvSpPr>
          <p:cNvPr id="7173" name="Content Placeholder 2"/>
          <p:cNvSpPr>
            <a:spLocks noGrp="1" noChangeArrowheads="1"/>
          </p:cNvSpPr>
          <p:nvPr>
            <p:ph type="body" idx="1"/>
          </p:nvPr>
        </p:nvSpPr>
        <p:spPr/>
        <p:txBody>
          <a:bodyPr/>
          <a:lstStyle/>
          <a:p>
            <a:r>
              <a:rPr lang="en-US" altLang="en-US" sz="2000" dirty="0" smtClean="0"/>
              <a:t>Recognizers</a:t>
            </a:r>
          </a:p>
          <a:p>
            <a:pPr lvl="1"/>
            <a:r>
              <a:rPr lang="en-US" altLang="en-US" sz="2000" dirty="0" smtClean="0"/>
              <a:t>A recognition device reads input strings over the alphabet of the language and decides whether the input strings belong to the language </a:t>
            </a:r>
          </a:p>
          <a:p>
            <a:pPr lvl="1"/>
            <a:r>
              <a:rPr lang="en-US" altLang="en-US" sz="2000" dirty="0" smtClean="0"/>
              <a:t>Example: syntax analysis part of a compiler</a:t>
            </a:r>
          </a:p>
          <a:p>
            <a:pPr lvl="2"/>
            <a:r>
              <a:rPr lang="en-US" altLang="en-US" sz="2000" dirty="0" smtClean="0"/>
              <a:t>Detailed discussion of syntax analysis appears in Chapter 4</a:t>
            </a:r>
          </a:p>
          <a:p>
            <a:r>
              <a:rPr lang="en-US" altLang="en-US" sz="2000" dirty="0" smtClean="0"/>
              <a:t>Generators</a:t>
            </a:r>
          </a:p>
          <a:p>
            <a:pPr lvl="1"/>
            <a:r>
              <a:rPr lang="en-US" altLang="en-US" sz="2000" dirty="0" smtClean="0"/>
              <a:t>A device that generates sentences of a language</a:t>
            </a:r>
          </a:p>
          <a:p>
            <a:pPr lvl="1"/>
            <a:r>
              <a:rPr lang="en-US" altLang="en-US" sz="2000" dirty="0" smtClean="0"/>
              <a:t>One can determine if the syntax of a particular sentence is syntactically correct by comparing it to the structure of the generator</a:t>
            </a:r>
            <a:endParaRPr lang="en-US" altLang="en-US" sz="2000" dirty="0"/>
          </a:p>
        </p:txBody>
      </p:sp>
    </p:spTree>
    <p:extLst>
      <p:ext uri="{BB962C8B-B14F-4D97-AF65-F5344CB8AC3E}">
        <p14:creationId xmlns:p14="http://schemas.microsoft.com/office/powerpoint/2010/main" val="176211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Axiomatic Semantics: Assignment</a:t>
            </a:r>
            <a:endParaRPr lang="en-US" sz="2000" b="0" dirty="0"/>
          </a:p>
        </p:txBody>
      </p:sp>
      <p:sp>
        <p:nvSpPr>
          <p:cNvPr id="5" name="Content Placeholder 2"/>
          <p:cNvSpPr>
            <a:spLocks noGrp="1"/>
          </p:cNvSpPr>
          <p:nvPr>
            <p:ph sz="quarter" idx="13"/>
          </p:nvPr>
        </p:nvSpPr>
        <p:spPr/>
        <p:txBody>
          <a:bodyPr/>
          <a:lstStyle/>
          <a:p>
            <a:pPr lvl="0" indent="-256032"/>
            <a:r>
              <a:rPr lang="en-US" altLang="en-US" sz="2400" dirty="0">
                <a:latin typeface="+mn-lt"/>
              </a:rPr>
              <a:t>An axiom for assignment statements</a:t>
            </a:r>
            <a:endParaRPr lang="en-US" altLang="en-US" sz="2400" dirty="0">
              <a:solidFill>
                <a:srgbClr val="000000"/>
              </a:solidFill>
              <a:latin typeface="+mn-lt"/>
            </a:endParaRPr>
          </a:p>
        </p:txBody>
      </p:sp>
      <p:graphicFrame>
        <p:nvGraphicFramePr>
          <p:cNvPr id="9" name="Object 3" descr="left parenthesis x = E right parenthesis colon left brace Q sub, x right arrow E right brace x = E left brace Q right brace"/>
          <p:cNvGraphicFramePr>
            <a:graphicFrameLocks noChangeAspect="1"/>
          </p:cNvGraphicFramePr>
          <p:nvPr>
            <p:extLst>
              <p:ext uri="{D42A27DB-BD31-4B8C-83A1-F6EECF244321}">
                <p14:modId xmlns:p14="http://schemas.microsoft.com/office/powerpoint/2010/main" val="3698328764"/>
              </p:ext>
            </p:extLst>
          </p:nvPr>
        </p:nvGraphicFramePr>
        <p:xfrm>
          <a:off x="1040017" y="2288207"/>
          <a:ext cx="3927067" cy="490884"/>
        </p:xfrm>
        <a:graphic>
          <a:graphicData uri="http://schemas.openxmlformats.org/presentationml/2006/ole">
            <mc:AlternateContent xmlns:mc="http://schemas.openxmlformats.org/markup-compatibility/2006">
              <mc:Choice xmlns:v="urn:schemas-microsoft-com:vml" Requires="v">
                <p:oleObj spid="_x0000_s9282" name="Equation" r:id="rId3" imgW="2438280" imgH="304560" progId="Equation.DSMT4">
                  <p:embed/>
                </p:oleObj>
              </mc:Choice>
              <mc:Fallback>
                <p:oleObj name="Equation" r:id="rId3" imgW="2438280" imgH="304560" progId="Equation.DSMT4">
                  <p:embed/>
                  <p:pic>
                    <p:nvPicPr>
                      <p:cNvPr id="0" name=""/>
                      <p:cNvPicPr/>
                      <p:nvPr/>
                    </p:nvPicPr>
                    <p:blipFill>
                      <a:blip r:embed="rId4"/>
                      <a:stretch>
                        <a:fillRect/>
                      </a:stretch>
                    </p:blipFill>
                    <p:spPr>
                      <a:xfrm>
                        <a:off x="1040017" y="2288207"/>
                        <a:ext cx="3927067" cy="490884"/>
                      </a:xfrm>
                      <a:prstGeom prst="rect">
                        <a:avLst/>
                      </a:prstGeom>
                    </p:spPr>
                  </p:pic>
                </p:oleObj>
              </mc:Fallback>
            </mc:AlternateContent>
          </a:graphicData>
        </a:graphic>
      </p:graphicFrame>
      <p:sp>
        <p:nvSpPr>
          <p:cNvPr id="4" name="Content Placeholder 4"/>
          <p:cNvSpPr>
            <a:spLocks noGrp="1"/>
          </p:cNvSpPr>
          <p:nvPr>
            <p:ph sz="quarter" idx="14"/>
          </p:nvPr>
        </p:nvSpPr>
        <p:spPr>
          <a:xfrm>
            <a:off x="457200" y="2857499"/>
            <a:ext cx="8229600" cy="619126"/>
          </a:xfrm>
        </p:spPr>
        <p:txBody>
          <a:bodyPr/>
          <a:lstStyle/>
          <a:p>
            <a:pPr indent="-256032" eaLnBrk="1" hangingPunct="1"/>
            <a:r>
              <a:rPr lang="en-US" altLang="en-US" sz="2400" dirty="0">
                <a:latin typeface="+mn-lt"/>
              </a:rPr>
              <a:t>The Rule of Consequence:</a:t>
            </a:r>
          </a:p>
        </p:txBody>
      </p:sp>
      <p:graphicFrame>
        <p:nvGraphicFramePr>
          <p:cNvPr id="13" name="Object 5" descr="left brace P right brace S left brace Q right brace comma P prime, implies, P comma Q implies Q prime, over, left brace P prime right brace S left brace Q prime right brace"/>
          <p:cNvGraphicFramePr>
            <a:graphicFrameLocks noGrp="1" noChangeAspect="1"/>
          </p:cNvGraphicFramePr>
          <p:nvPr>
            <p:ph sz="half" idx="4294967295"/>
            <p:extLst>
              <p:ext uri="{D42A27DB-BD31-4B8C-83A1-F6EECF244321}">
                <p14:modId xmlns:p14="http://schemas.microsoft.com/office/powerpoint/2010/main" val="3589102897"/>
              </p:ext>
            </p:extLst>
          </p:nvPr>
        </p:nvGraphicFramePr>
        <p:xfrm>
          <a:off x="1040017" y="3555033"/>
          <a:ext cx="3382963" cy="876300"/>
        </p:xfrm>
        <a:graphic>
          <a:graphicData uri="http://schemas.openxmlformats.org/presentationml/2006/ole">
            <mc:AlternateContent xmlns:mc="http://schemas.openxmlformats.org/markup-compatibility/2006">
              <mc:Choice xmlns:v="urn:schemas-microsoft-com:vml" Requires="v">
                <p:oleObj spid="_x0000_s9283" name="Equation" r:id="rId5" imgW="1765300" imgH="457200" progId="Equation.DSMT4">
                  <p:embed/>
                </p:oleObj>
              </mc:Choice>
              <mc:Fallback>
                <p:oleObj name="Equation" r:id="rId5" imgW="1765300" imgH="457200" progId="Equation.DSMT4">
                  <p:embed/>
                  <p:pic>
                    <p:nvPicPr>
                      <p:cNvPr id="9114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0017" y="3555033"/>
                        <a:ext cx="3382963"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1684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Axiomatic Semantics: Sequences</a:t>
            </a:r>
            <a:endParaRPr lang="en-US" b="0" dirty="0"/>
          </a:p>
        </p:txBody>
      </p:sp>
      <p:sp>
        <p:nvSpPr>
          <p:cNvPr id="6" name="Content Placeholder 2"/>
          <p:cNvSpPr>
            <a:spLocks noGrp="1"/>
          </p:cNvSpPr>
          <p:nvPr>
            <p:ph type="body" idx="1"/>
          </p:nvPr>
        </p:nvSpPr>
        <p:spPr/>
        <p:txBody>
          <a:bodyPr/>
          <a:lstStyle/>
          <a:p>
            <a:pPr eaLnBrk="1" hangingPunct="1"/>
            <a:r>
              <a:rPr lang="en-US" altLang="en-US" dirty="0"/>
              <a:t>An inference rule for sequences of the form S1; </a:t>
            </a:r>
            <a:r>
              <a:rPr lang="en-US" altLang="en-US" dirty="0" smtClean="0"/>
              <a:t>S2</a:t>
            </a:r>
            <a:endParaRPr lang="en-US" altLang="en-US" dirty="0"/>
          </a:p>
          <a:p>
            <a:pPr marL="685800" indent="0" eaLnBrk="1" hangingPunct="1">
              <a:buFontTx/>
              <a:buNone/>
            </a:pPr>
            <a:r>
              <a:rPr lang="en-US" altLang="en-US" dirty="0" smtClean="0"/>
              <a:t>{</a:t>
            </a:r>
            <a:r>
              <a:rPr lang="en-US" altLang="en-US" dirty="0"/>
              <a:t>P1} S1 {P2}</a:t>
            </a:r>
          </a:p>
          <a:p>
            <a:pPr marL="685800" indent="0" eaLnBrk="1" hangingPunct="1">
              <a:buFontTx/>
              <a:buNone/>
            </a:pPr>
            <a:r>
              <a:rPr lang="en-US" altLang="en-US" dirty="0" smtClean="0"/>
              <a:t>{</a:t>
            </a:r>
            <a:r>
              <a:rPr lang="en-US" altLang="en-US" dirty="0"/>
              <a:t>P2} S2 {P3}</a:t>
            </a:r>
          </a:p>
        </p:txBody>
      </p:sp>
      <p:graphicFrame>
        <p:nvGraphicFramePr>
          <p:cNvPr id="4" name="Object 3" descr="left brace P 1 right brace S 1 left brace P 2 right brace comma left brace P 2 right brace S 2 left brace P 3 right brace, over, left brace P 1 right brace S 1 semicolon S 2 left brace P 3 right brace"/>
          <p:cNvGraphicFramePr>
            <a:graphicFrameLocks noChangeAspect="1"/>
          </p:cNvGraphicFramePr>
          <p:nvPr>
            <p:extLst>
              <p:ext uri="{D42A27DB-BD31-4B8C-83A1-F6EECF244321}">
                <p14:modId xmlns:p14="http://schemas.microsoft.com/office/powerpoint/2010/main" val="135554051"/>
              </p:ext>
            </p:extLst>
          </p:nvPr>
        </p:nvGraphicFramePr>
        <p:xfrm>
          <a:off x="1729409" y="3517865"/>
          <a:ext cx="4038600" cy="849313"/>
        </p:xfrm>
        <a:graphic>
          <a:graphicData uri="http://schemas.openxmlformats.org/presentationml/2006/ole">
            <mc:AlternateContent xmlns:mc="http://schemas.openxmlformats.org/markup-compatibility/2006">
              <mc:Choice xmlns:v="urn:schemas-microsoft-com:vml" Requires="v">
                <p:oleObj spid="_x0000_s10274" name="Equation" r:id="rId3" imgW="1701800" imgH="406400" progId="Equation.DSMT4">
                  <p:embed/>
                </p:oleObj>
              </mc:Choice>
              <mc:Fallback>
                <p:oleObj name="Equation" r:id="rId3" imgW="1701800" imgH="406400" progId="Equation.DSMT4">
                  <p:embed/>
                  <p:pic>
                    <p:nvPicPr>
                      <p:cNvPr id="9319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409" y="3517865"/>
                        <a:ext cx="40386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02480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Axiomatic Semantics: </a:t>
            </a:r>
            <a:r>
              <a:rPr lang="en-US" altLang="en-US" dirty="0" smtClean="0"/>
              <a:t>Selection</a:t>
            </a:r>
            <a:endParaRPr lang="en-US" b="0" dirty="0"/>
          </a:p>
        </p:txBody>
      </p:sp>
      <p:sp>
        <p:nvSpPr>
          <p:cNvPr id="6" name="Content Placeholder 2"/>
          <p:cNvSpPr>
            <a:spLocks noGrp="1"/>
          </p:cNvSpPr>
          <p:nvPr>
            <p:ph type="body" idx="1"/>
          </p:nvPr>
        </p:nvSpPr>
        <p:spPr/>
        <p:txBody>
          <a:bodyPr/>
          <a:lstStyle/>
          <a:p>
            <a:r>
              <a:rPr lang="en-US" altLang="en-US" dirty="0"/>
              <a:t>An inference rules for selection</a:t>
            </a:r>
          </a:p>
          <a:p>
            <a:pPr lvl="1"/>
            <a:r>
              <a:rPr lang="en-US" altLang="en-US" b="1" dirty="0">
                <a:latin typeface="Courier New" panose="02070309020205020404" pitchFamily="49" charset="0"/>
                <a:cs typeface="Courier New" panose="02070309020205020404" pitchFamily="49" charset="0"/>
              </a:rPr>
              <a:t>if</a:t>
            </a:r>
            <a:r>
              <a:rPr lang="en-US" altLang="en-US" dirty="0"/>
              <a:t> B </a:t>
            </a:r>
            <a:r>
              <a:rPr lang="en-US" altLang="en-US" b="1" dirty="0">
                <a:latin typeface="Courier New" panose="02070309020205020404" pitchFamily="49" charset="0"/>
                <a:cs typeface="Courier New" panose="02070309020205020404" pitchFamily="49" charset="0"/>
              </a:rPr>
              <a:t>then</a:t>
            </a:r>
            <a:r>
              <a:rPr lang="en-US" altLang="en-US" dirty="0"/>
              <a:t> S1 </a:t>
            </a:r>
            <a:r>
              <a:rPr lang="en-US" altLang="en-US" b="1" dirty="0">
                <a:latin typeface="Courier New" panose="02070309020205020404" pitchFamily="49" charset="0"/>
                <a:cs typeface="Courier New" panose="02070309020205020404" pitchFamily="49" charset="0"/>
              </a:rPr>
              <a:t>else</a:t>
            </a:r>
            <a:r>
              <a:rPr lang="en-US" altLang="en-US" dirty="0"/>
              <a:t> </a:t>
            </a:r>
            <a:r>
              <a:rPr lang="en-US" altLang="en-US" dirty="0" smtClean="0"/>
              <a:t>S2</a:t>
            </a:r>
            <a:endParaRPr lang="en-US" altLang="en-US" dirty="0"/>
          </a:p>
        </p:txBody>
      </p:sp>
      <p:graphicFrame>
        <p:nvGraphicFramePr>
          <p:cNvPr id="3" name="Object 3" descr="left brace B and P right brace S 1 left brace Q right brace comma left brace left parenthesis not B right parenthesis and P right brace S 2 left brace Q right brace, over, left brace P right brace if B then S 1 else S 2 left brace Q right brace"/>
          <p:cNvGraphicFramePr>
            <a:graphicFrameLocks noChangeAspect="1"/>
          </p:cNvGraphicFramePr>
          <p:nvPr>
            <p:extLst>
              <p:ext uri="{D42A27DB-BD31-4B8C-83A1-F6EECF244321}">
                <p14:modId xmlns:p14="http://schemas.microsoft.com/office/powerpoint/2010/main" val="1369790852"/>
              </p:ext>
            </p:extLst>
          </p:nvPr>
        </p:nvGraphicFramePr>
        <p:xfrm>
          <a:off x="805881" y="2690869"/>
          <a:ext cx="5911055" cy="1002220"/>
        </p:xfrm>
        <a:graphic>
          <a:graphicData uri="http://schemas.openxmlformats.org/presentationml/2006/ole">
            <mc:AlternateContent xmlns:mc="http://schemas.openxmlformats.org/markup-compatibility/2006">
              <mc:Choice xmlns:v="urn:schemas-microsoft-com:vml" Requires="v">
                <p:oleObj spid="_x0000_s11298" name="Equation" r:id="rId3" imgW="3670200" imgH="622080" progId="Equation.DSMT4">
                  <p:embed/>
                </p:oleObj>
              </mc:Choice>
              <mc:Fallback>
                <p:oleObj name="Equation" r:id="rId3" imgW="3670200" imgH="622080" progId="Equation.DSMT4">
                  <p:embed/>
                  <p:pic>
                    <p:nvPicPr>
                      <p:cNvPr id="0" name=""/>
                      <p:cNvPicPr/>
                      <p:nvPr/>
                    </p:nvPicPr>
                    <p:blipFill>
                      <a:blip r:embed="rId4"/>
                      <a:stretch>
                        <a:fillRect/>
                      </a:stretch>
                    </p:blipFill>
                    <p:spPr>
                      <a:xfrm>
                        <a:off x="805881" y="2690869"/>
                        <a:ext cx="5911055" cy="1002220"/>
                      </a:xfrm>
                      <a:prstGeom prst="rect">
                        <a:avLst/>
                      </a:prstGeom>
                    </p:spPr>
                  </p:pic>
                </p:oleObj>
              </mc:Fallback>
            </mc:AlternateContent>
          </a:graphicData>
        </a:graphic>
      </p:graphicFrame>
    </p:spTree>
    <p:extLst>
      <p:ext uri="{BB962C8B-B14F-4D97-AF65-F5344CB8AC3E}">
        <p14:creationId xmlns:p14="http://schemas.microsoft.com/office/powerpoint/2010/main" val="4046994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Axiomatic </a:t>
            </a:r>
            <a:r>
              <a:rPr lang="en-US" altLang="en-US" dirty="0" smtClean="0"/>
              <a:t>Semantics: Loops</a:t>
            </a:r>
            <a:endParaRPr lang="en-US" dirty="0"/>
          </a:p>
        </p:txBody>
      </p:sp>
      <p:sp>
        <p:nvSpPr>
          <p:cNvPr id="6" name="Content Placeholder 2"/>
          <p:cNvSpPr>
            <a:spLocks noGrp="1"/>
          </p:cNvSpPr>
          <p:nvPr>
            <p:ph sz="quarter" idx="13"/>
          </p:nvPr>
        </p:nvSpPr>
        <p:spPr>
          <a:xfrm>
            <a:off x="457200" y="1600200"/>
            <a:ext cx="8229600" cy="1013791"/>
          </a:xfrm>
        </p:spPr>
        <p:txBody>
          <a:bodyPr/>
          <a:lstStyle/>
          <a:p>
            <a:pPr lvl="0" indent="-256032"/>
            <a:r>
              <a:rPr lang="en-US" altLang="en-US" sz="2400" dirty="0">
                <a:solidFill>
                  <a:srgbClr val="000000"/>
                </a:solidFill>
                <a:latin typeface="+mn-lt"/>
              </a:rPr>
              <a:t>An inference rule for logical pretest loops</a:t>
            </a:r>
          </a:p>
          <a:p>
            <a:pPr lvl="0">
              <a:buNone/>
            </a:pPr>
            <a:r>
              <a:rPr lang="en-US" altLang="en-US" sz="2400" dirty="0">
                <a:solidFill>
                  <a:srgbClr val="000000"/>
                </a:solidFill>
              </a:rPr>
              <a:t>	</a:t>
            </a:r>
            <a:r>
              <a:rPr lang="en-US" altLang="en-US" sz="2400" dirty="0" smtClean="0">
                <a:solidFill>
                  <a:srgbClr val="000000"/>
                </a:solidFill>
              </a:rPr>
              <a:t>{</a:t>
            </a:r>
            <a:r>
              <a:rPr lang="en-US" altLang="en-US" sz="2400" dirty="0">
                <a:solidFill>
                  <a:srgbClr val="000000"/>
                </a:solidFill>
              </a:rPr>
              <a:t>P} </a:t>
            </a:r>
            <a:r>
              <a:rPr lang="en-US" altLang="en-US" sz="2400" b="1" dirty="0">
                <a:solidFill>
                  <a:srgbClr val="000000"/>
                </a:solidFill>
                <a:latin typeface="Courier New" panose="02070309020205020404" pitchFamily="49" charset="0"/>
                <a:cs typeface="Courier New" panose="02070309020205020404" pitchFamily="49" charset="0"/>
              </a:rPr>
              <a:t>while</a:t>
            </a:r>
            <a:r>
              <a:rPr lang="en-US" altLang="en-US" sz="2400" dirty="0">
                <a:solidFill>
                  <a:srgbClr val="000000"/>
                </a:solidFill>
              </a:rPr>
              <a:t> B </a:t>
            </a:r>
            <a:r>
              <a:rPr lang="en-US" altLang="en-US" sz="2400" b="1" dirty="0">
                <a:solidFill>
                  <a:srgbClr val="000000"/>
                </a:solidFill>
                <a:latin typeface="Courier New" panose="02070309020205020404" pitchFamily="49" charset="0"/>
                <a:cs typeface="Courier New" panose="02070309020205020404" pitchFamily="49" charset="0"/>
              </a:rPr>
              <a:t>do</a:t>
            </a:r>
            <a:r>
              <a:rPr lang="en-US" altLang="en-US" sz="2400" dirty="0">
                <a:solidFill>
                  <a:srgbClr val="000000"/>
                </a:solidFill>
              </a:rPr>
              <a:t> S </a:t>
            </a:r>
            <a:r>
              <a:rPr lang="en-US" altLang="en-US" sz="2400" b="1" dirty="0">
                <a:solidFill>
                  <a:srgbClr val="000000"/>
                </a:solidFill>
                <a:latin typeface="Courier New" panose="02070309020205020404" pitchFamily="49" charset="0"/>
                <a:cs typeface="Courier New" panose="02070309020205020404" pitchFamily="49" charset="0"/>
              </a:rPr>
              <a:t>end</a:t>
            </a:r>
            <a:r>
              <a:rPr lang="en-US" altLang="en-US" sz="2400" dirty="0">
                <a:solidFill>
                  <a:srgbClr val="000000"/>
                </a:solidFill>
              </a:rPr>
              <a:t> {Q</a:t>
            </a:r>
            <a:r>
              <a:rPr lang="en-US" altLang="en-US" sz="2400" dirty="0" smtClean="0">
                <a:solidFill>
                  <a:srgbClr val="000000"/>
                </a:solidFill>
              </a:rPr>
              <a:t>}</a:t>
            </a:r>
            <a:endParaRPr lang="en-US" altLang="en-US" sz="2400" dirty="0">
              <a:solidFill>
                <a:srgbClr val="000000"/>
              </a:solidFill>
            </a:endParaRPr>
          </a:p>
        </p:txBody>
      </p:sp>
      <p:graphicFrame>
        <p:nvGraphicFramePr>
          <p:cNvPr id="13" name="Object 4" descr="left parenthesis I and B right parenthesis S left brace I right brace, over, left brace I right brace while B do S left brace I and left parenthesis not B right parenthesis right brace"/>
          <p:cNvGraphicFramePr>
            <a:graphicFrameLocks noGrp="1" noChangeAspect="1"/>
          </p:cNvGraphicFramePr>
          <p:nvPr>
            <p:ph sz="half" idx="4294967295"/>
            <p:extLst>
              <p:ext uri="{D42A27DB-BD31-4B8C-83A1-F6EECF244321}">
                <p14:modId xmlns:p14="http://schemas.microsoft.com/office/powerpoint/2010/main" val="1739062850"/>
              </p:ext>
            </p:extLst>
          </p:nvPr>
        </p:nvGraphicFramePr>
        <p:xfrm>
          <a:off x="1204506" y="2848097"/>
          <a:ext cx="4827160" cy="914337"/>
        </p:xfrm>
        <a:graphic>
          <a:graphicData uri="http://schemas.openxmlformats.org/presentationml/2006/ole">
            <mc:AlternateContent xmlns:mc="http://schemas.openxmlformats.org/markup-compatibility/2006">
              <mc:Choice xmlns:v="urn:schemas-microsoft-com:vml" Requires="v">
                <p:oleObj spid="_x0000_s12321" name="Equation" r:id="rId3" imgW="1943100" imgH="419100" progId="Equation.DSMT4">
                  <p:embed/>
                </p:oleObj>
              </mc:Choice>
              <mc:Fallback>
                <p:oleObj name="Equation" r:id="rId3" imgW="1943100" imgH="419100" progId="Equation.DSMT4">
                  <p:embed/>
                  <p:pic>
                    <p:nvPicPr>
                      <p:cNvPr id="9626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506" y="2848097"/>
                        <a:ext cx="4827160" cy="9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Content Placeholder 3"/>
          <p:cNvSpPr>
            <a:spLocks noGrp="1"/>
          </p:cNvSpPr>
          <p:nvPr>
            <p:ph sz="quarter" idx="14"/>
          </p:nvPr>
        </p:nvSpPr>
        <p:spPr>
          <a:xfrm>
            <a:off x="457200" y="4440487"/>
            <a:ext cx="8229600" cy="569844"/>
          </a:xfrm>
        </p:spPr>
        <p:txBody>
          <a:bodyPr/>
          <a:lstStyle/>
          <a:p>
            <a:pPr marL="228600" lvl="0" indent="0">
              <a:buNone/>
            </a:pPr>
            <a:r>
              <a:rPr lang="en-US" altLang="en-US" sz="2400" dirty="0" smtClean="0">
                <a:solidFill>
                  <a:srgbClr val="000000"/>
                </a:solidFill>
                <a:latin typeface="+mn-lt"/>
              </a:rPr>
              <a:t>where </a:t>
            </a:r>
            <a:r>
              <a:rPr lang="en-US" altLang="en-US" sz="2400" dirty="0">
                <a:solidFill>
                  <a:srgbClr val="000000"/>
                </a:solidFill>
                <a:latin typeface="+mn-lt"/>
              </a:rPr>
              <a:t>I is the loop invariant (the inductive hypothesis</a:t>
            </a:r>
            <a:r>
              <a:rPr lang="en-US" altLang="en-US" sz="2400" dirty="0" smtClean="0">
                <a:solidFill>
                  <a:srgbClr val="000000"/>
                </a:solidFill>
                <a:latin typeface="+mn-lt"/>
              </a:rPr>
              <a:t>)</a:t>
            </a:r>
            <a:endParaRPr lang="en-US" altLang="en-US" sz="2400" dirty="0">
              <a:solidFill>
                <a:srgbClr val="000000"/>
              </a:solidFill>
              <a:latin typeface="+mn-lt"/>
            </a:endParaRPr>
          </a:p>
        </p:txBody>
      </p:sp>
    </p:spTree>
    <p:extLst>
      <p:ext uri="{BB962C8B-B14F-4D97-AF65-F5344CB8AC3E}">
        <p14:creationId xmlns:p14="http://schemas.microsoft.com/office/powerpoint/2010/main" val="2909593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Axiomatic Semantics: Axioms</a:t>
            </a:r>
            <a:endParaRPr lang="en-US" dirty="0"/>
          </a:p>
        </p:txBody>
      </p:sp>
      <p:sp>
        <p:nvSpPr>
          <p:cNvPr id="6" name="Content Placeholder 2"/>
          <p:cNvSpPr>
            <a:spLocks noGrp="1"/>
          </p:cNvSpPr>
          <p:nvPr>
            <p:ph sz="quarter" idx="13"/>
          </p:nvPr>
        </p:nvSpPr>
        <p:spPr>
          <a:xfrm>
            <a:off x="457200" y="1600200"/>
            <a:ext cx="8229600" cy="1252330"/>
          </a:xfrm>
        </p:spPr>
        <p:txBody>
          <a:bodyPr/>
          <a:lstStyle/>
          <a:p>
            <a:pPr lvl="0" indent="-256032"/>
            <a:r>
              <a:rPr lang="en-US" altLang="en-US" sz="2200" dirty="0">
                <a:solidFill>
                  <a:srgbClr val="000000"/>
                </a:solidFill>
                <a:latin typeface="+mn-lt"/>
              </a:rPr>
              <a:t>Characteristics of the loop invariant: I must meet the following conditions:</a:t>
            </a:r>
          </a:p>
          <a:p>
            <a:pPr lvl="1" indent="-283464"/>
            <a:r>
              <a:rPr lang="en-US" altLang="en-US" sz="2200" dirty="0">
                <a:solidFill>
                  <a:srgbClr val="000000"/>
                </a:solidFill>
                <a:latin typeface="+mn-lt"/>
              </a:rPr>
              <a:t>P</a:t>
            </a:r>
            <a:endParaRPr lang="en-US" sz="2200" dirty="0">
              <a:latin typeface="+mn-lt"/>
            </a:endParaRPr>
          </a:p>
        </p:txBody>
      </p:sp>
      <p:graphicFrame>
        <p:nvGraphicFramePr>
          <p:cNvPr id="16" name="Object 3" descr="implies"/>
          <p:cNvGraphicFramePr>
            <a:graphicFrameLocks noChangeAspect="1"/>
          </p:cNvGraphicFramePr>
          <p:nvPr>
            <p:extLst>
              <p:ext uri="{D42A27DB-BD31-4B8C-83A1-F6EECF244321}">
                <p14:modId xmlns:p14="http://schemas.microsoft.com/office/powerpoint/2010/main" val="2728591993"/>
              </p:ext>
            </p:extLst>
          </p:nvPr>
        </p:nvGraphicFramePr>
        <p:xfrm>
          <a:off x="1548946" y="2504758"/>
          <a:ext cx="321170" cy="236652"/>
        </p:xfrm>
        <a:graphic>
          <a:graphicData uri="http://schemas.openxmlformats.org/presentationml/2006/ole">
            <mc:AlternateContent xmlns:mc="http://schemas.openxmlformats.org/markup-compatibility/2006">
              <mc:Choice xmlns:v="urn:schemas-microsoft-com:vml" Requires="v">
                <p:oleObj spid="_x0000_s13372" name="Equation" r:id="rId3" imgW="241200" imgH="177480" progId="Equation.DSMT4">
                  <p:embed/>
                </p:oleObj>
              </mc:Choice>
              <mc:Fallback>
                <p:oleObj name="Equation" r:id="rId3" imgW="241200" imgH="177480" progId="Equation.DSMT4">
                  <p:embed/>
                  <p:pic>
                    <p:nvPicPr>
                      <p:cNvPr id="0" name=""/>
                      <p:cNvPicPr/>
                      <p:nvPr/>
                    </p:nvPicPr>
                    <p:blipFill>
                      <a:blip r:embed="rId4"/>
                      <a:stretch>
                        <a:fillRect/>
                      </a:stretch>
                    </p:blipFill>
                    <p:spPr>
                      <a:xfrm>
                        <a:off x="1548946" y="2504758"/>
                        <a:ext cx="321170" cy="236652"/>
                      </a:xfrm>
                      <a:prstGeom prst="rect">
                        <a:avLst/>
                      </a:prstGeom>
                    </p:spPr>
                  </p:pic>
                </p:oleObj>
              </mc:Fallback>
            </mc:AlternateContent>
          </a:graphicData>
        </a:graphic>
      </p:graphicFrame>
      <p:sp>
        <p:nvSpPr>
          <p:cNvPr id="7" name="Content Placeholder 4"/>
          <p:cNvSpPr>
            <a:spLocks noGrp="1"/>
          </p:cNvSpPr>
          <p:nvPr>
            <p:ph sz="quarter" idx="14"/>
          </p:nvPr>
        </p:nvSpPr>
        <p:spPr>
          <a:xfrm>
            <a:off x="1779104" y="2338773"/>
            <a:ext cx="6907696" cy="446882"/>
          </a:xfrm>
        </p:spPr>
        <p:txBody>
          <a:bodyPr/>
          <a:lstStyle/>
          <a:p>
            <a:pPr marL="60325" lvl="1" indent="0">
              <a:buNone/>
            </a:pPr>
            <a:r>
              <a:rPr lang="en-US" altLang="en-US" sz="2200" dirty="0" smtClean="0">
                <a:solidFill>
                  <a:srgbClr val="000000"/>
                </a:solidFill>
                <a:latin typeface="+mn-lt"/>
              </a:rPr>
              <a:t>I the </a:t>
            </a:r>
            <a:r>
              <a:rPr lang="en-US" altLang="en-US" sz="2200" dirty="0">
                <a:solidFill>
                  <a:srgbClr val="000000"/>
                </a:solidFill>
                <a:latin typeface="+mn-lt"/>
              </a:rPr>
              <a:t>loop invariant must be true </a:t>
            </a:r>
            <a:r>
              <a:rPr lang="en-US" altLang="en-US" sz="2200" dirty="0" smtClean="0">
                <a:solidFill>
                  <a:srgbClr val="000000"/>
                </a:solidFill>
                <a:latin typeface="+mn-lt"/>
              </a:rPr>
              <a:t>initially</a:t>
            </a:r>
            <a:endParaRPr lang="en-US" altLang="en-US" sz="2200" dirty="0">
              <a:solidFill>
                <a:srgbClr val="000000"/>
              </a:solidFill>
              <a:latin typeface="+mn-lt"/>
            </a:endParaRPr>
          </a:p>
        </p:txBody>
      </p:sp>
      <p:sp>
        <p:nvSpPr>
          <p:cNvPr id="8" name="Content Placeholder 5"/>
          <p:cNvSpPr>
            <a:spLocks noGrp="1"/>
          </p:cNvSpPr>
          <p:nvPr>
            <p:ph sz="quarter" idx="15"/>
          </p:nvPr>
        </p:nvSpPr>
        <p:spPr>
          <a:xfrm>
            <a:off x="457200" y="2839825"/>
            <a:ext cx="8229600" cy="2169495"/>
          </a:xfrm>
        </p:spPr>
        <p:txBody>
          <a:bodyPr/>
          <a:lstStyle/>
          <a:p>
            <a:pPr lvl="1" indent="-283464"/>
            <a:r>
              <a:rPr lang="en-US" altLang="en-US" sz="2200" dirty="0">
                <a:solidFill>
                  <a:srgbClr val="000000"/>
                </a:solidFill>
                <a:latin typeface="+mn-lt"/>
              </a:rPr>
              <a:t>{I} B {</a:t>
            </a:r>
            <a:r>
              <a:rPr lang="en-US" altLang="en-US" sz="2200" dirty="0" smtClean="0">
                <a:solidFill>
                  <a:srgbClr val="000000"/>
                </a:solidFill>
                <a:latin typeface="+mn-lt"/>
              </a:rPr>
              <a:t>I} evaluation </a:t>
            </a:r>
            <a:r>
              <a:rPr lang="en-US" altLang="en-US" sz="2200" dirty="0">
                <a:solidFill>
                  <a:srgbClr val="000000"/>
                </a:solidFill>
                <a:latin typeface="+mn-lt"/>
              </a:rPr>
              <a:t>of the Boolean must not change the validity of I</a:t>
            </a:r>
          </a:p>
          <a:p>
            <a:pPr lvl="1" indent="-283464"/>
            <a:r>
              <a:rPr lang="en-US" altLang="en-US" sz="2200" dirty="0">
                <a:solidFill>
                  <a:srgbClr val="000000"/>
                </a:solidFill>
                <a:latin typeface="+mn-lt"/>
              </a:rPr>
              <a:t>{I and B} S {</a:t>
            </a:r>
            <a:r>
              <a:rPr lang="en-US" altLang="en-US" sz="2200" dirty="0" smtClean="0">
                <a:solidFill>
                  <a:srgbClr val="000000"/>
                </a:solidFill>
                <a:latin typeface="+mn-lt"/>
              </a:rPr>
              <a:t>I} I </a:t>
            </a:r>
            <a:r>
              <a:rPr lang="en-US" altLang="en-US" sz="2200" dirty="0">
                <a:solidFill>
                  <a:srgbClr val="000000"/>
                </a:solidFill>
                <a:latin typeface="+mn-lt"/>
              </a:rPr>
              <a:t>is not changed by executing the body of the loop</a:t>
            </a:r>
          </a:p>
          <a:p>
            <a:pPr lvl="1" indent="-283464"/>
            <a:r>
              <a:rPr lang="en-US" altLang="en-US" sz="2200" dirty="0">
                <a:solidFill>
                  <a:srgbClr val="000000"/>
                </a:solidFill>
                <a:latin typeface="+mn-lt"/>
              </a:rPr>
              <a:t>(I and (not B))</a:t>
            </a:r>
            <a:endParaRPr lang="en-US" sz="2200" dirty="0">
              <a:latin typeface="+mn-lt"/>
            </a:endParaRPr>
          </a:p>
        </p:txBody>
      </p:sp>
      <p:graphicFrame>
        <p:nvGraphicFramePr>
          <p:cNvPr id="17" name="Object 6" descr="implies"/>
          <p:cNvGraphicFramePr>
            <a:graphicFrameLocks noChangeAspect="1"/>
          </p:cNvGraphicFramePr>
          <p:nvPr>
            <p:extLst>
              <p:ext uri="{D42A27DB-BD31-4B8C-83A1-F6EECF244321}">
                <p14:modId xmlns:p14="http://schemas.microsoft.com/office/powerpoint/2010/main" val="2351959295"/>
              </p:ext>
            </p:extLst>
          </p:nvPr>
        </p:nvGraphicFramePr>
        <p:xfrm>
          <a:off x="3063007" y="4516951"/>
          <a:ext cx="321170" cy="236652"/>
        </p:xfrm>
        <a:graphic>
          <a:graphicData uri="http://schemas.openxmlformats.org/presentationml/2006/ole">
            <mc:AlternateContent xmlns:mc="http://schemas.openxmlformats.org/markup-compatibility/2006">
              <mc:Choice xmlns:v="urn:schemas-microsoft-com:vml" Requires="v">
                <p:oleObj spid="_x0000_s13373" name="Equation" r:id="rId5" imgW="241200" imgH="177480" progId="Equation.DSMT4">
                  <p:embed/>
                </p:oleObj>
              </mc:Choice>
              <mc:Fallback>
                <p:oleObj name="Equation" r:id="rId5" imgW="241200" imgH="177480" progId="Equation.DSMT4">
                  <p:embed/>
                  <p:pic>
                    <p:nvPicPr>
                      <p:cNvPr id="16" name="Object 15"/>
                      <p:cNvPicPr/>
                      <p:nvPr/>
                    </p:nvPicPr>
                    <p:blipFill>
                      <a:blip r:embed="rId4"/>
                      <a:stretch>
                        <a:fillRect/>
                      </a:stretch>
                    </p:blipFill>
                    <p:spPr>
                      <a:xfrm>
                        <a:off x="3063007" y="4516951"/>
                        <a:ext cx="321170" cy="236652"/>
                      </a:xfrm>
                      <a:prstGeom prst="rect">
                        <a:avLst/>
                      </a:prstGeom>
                    </p:spPr>
                  </p:pic>
                </p:oleObj>
              </mc:Fallback>
            </mc:AlternateContent>
          </a:graphicData>
        </a:graphic>
      </p:graphicFrame>
      <p:sp>
        <p:nvSpPr>
          <p:cNvPr id="9" name="Content Placeholder 7"/>
          <p:cNvSpPr>
            <a:spLocks noGrp="1"/>
          </p:cNvSpPr>
          <p:nvPr>
            <p:ph sz="quarter" idx="16"/>
          </p:nvPr>
        </p:nvSpPr>
        <p:spPr>
          <a:xfrm>
            <a:off x="3260037" y="4343223"/>
            <a:ext cx="5426763" cy="427560"/>
          </a:xfrm>
        </p:spPr>
        <p:txBody>
          <a:bodyPr/>
          <a:lstStyle/>
          <a:p>
            <a:pPr marL="101600" indent="0">
              <a:buNone/>
            </a:pPr>
            <a:r>
              <a:rPr lang="en-US" altLang="en-US" sz="2200" dirty="0">
                <a:latin typeface="+mn-lt"/>
              </a:rPr>
              <a:t>Q </a:t>
            </a:r>
            <a:r>
              <a:rPr lang="en-US" altLang="en-US" sz="2200" dirty="0" smtClean="0">
                <a:latin typeface="+mn-lt"/>
              </a:rPr>
              <a:t>if </a:t>
            </a:r>
            <a:r>
              <a:rPr lang="en-US" altLang="en-US" sz="2200" dirty="0">
                <a:latin typeface="+mn-lt"/>
              </a:rPr>
              <a:t>I is true and B is false, Q is </a:t>
            </a:r>
            <a:r>
              <a:rPr lang="en-US" altLang="en-US" sz="2200" dirty="0" smtClean="0">
                <a:latin typeface="+mn-lt"/>
              </a:rPr>
              <a:t>implied</a:t>
            </a:r>
            <a:endParaRPr lang="en-US" altLang="en-US" sz="2200" dirty="0">
              <a:latin typeface="+mn-lt"/>
            </a:endParaRPr>
          </a:p>
        </p:txBody>
      </p:sp>
      <p:sp>
        <p:nvSpPr>
          <p:cNvPr id="10" name="Content Placeholder 8"/>
          <p:cNvSpPr>
            <a:spLocks noGrp="1"/>
          </p:cNvSpPr>
          <p:nvPr>
            <p:ph sz="quarter" idx="17"/>
          </p:nvPr>
        </p:nvSpPr>
        <p:spPr>
          <a:xfrm>
            <a:off x="457200" y="4805414"/>
            <a:ext cx="8229600" cy="495351"/>
          </a:xfrm>
        </p:spPr>
        <p:txBody>
          <a:bodyPr/>
          <a:lstStyle/>
          <a:p>
            <a:pPr lvl="1" indent="-283464"/>
            <a:r>
              <a:rPr lang="en-US" altLang="en-US" sz="2200" dirty="0">
                <a:solidFill>
                  <a:srgbClr val="000000"/>
                </a:solidFill>
                <a:latin typeface="+mn-lt"/>
              </a:rPr>
              <a:t>The loop terminates c</a:t>
            </a:r>
            <a:r>
              <a:rPr lang="en-US" altLang="en-US" sz="2200" dirty="0" smtClean="0">
                <a:solidFill>
                  <a:srgbClr val="000000"/>
                </a:solidFill>
                <a:latin typeface="+mn-lt"/>
              </a:rPr>
              <a:t>an </a:t>
            </a:r>
            <a:r>
              <a:rPr lang="en-US" altLang="en-US" sz="2200" dirty="0">
                <a:solidFill>
                  <a:srgbClr val="000000"/>
                </a:solidFill>
                <a:latin typeface="+mn-lt"/>
              </a:rPr>
              <a:t>be difficult to </a:t>
            </a:r>
            <a:r>
              <a:rPr lang="en-US" altLang="en-US" sz="2200" dirty="0" smtClean="0">
                <a:solidFill>
                  <a:srgbClr val="000000"/>
                </a:solidFill>
                <a:latin typeface="+mn-lt"/>
              </a:rPr>
              <a:t>prove</a:t>
            </a:r>
            <a:endParaRPr lang="en-US" sz="2200" dirty="0">
              <a:latin typeface="+mn-lt"/>
            </a:endParaRPr>
          </a:p>
        </p:txBody>
      </p:sp>
    </p:spTree>
    <p:extLst>
      <p:ext uri="{BB962C8B-B14F-4D97-AF65-F5344CB8AC3E}">
        <p14:creationId xmlns:p14="http://schemas.microsoft.com/office/powerpoint/2010/main" val="109431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Loop Invariant</a:t>
            </a:r>
            <a:endParaRPr lang="en-US" b="0" dirty="0"/>
          </a:p>
        </p:txBody>
      </p:sp>
      <p:sp>
        <p:nvSpPr>
          <p:cNvPr id="6" name="Content Placeholder 2"/>
          <p:cNvSpPr>
            <a:spLocks noGrp="1"/>
          </p:cNvSpPr>
          <p:nvPr>
            <p:ph type="body" idx="1"/>
          </p:nvPr>
        </p:nvSpPr>
        <p:spPr/>
        <p:txBody>
          <a:bodyPr/>
          <a:lstStyle/>
          <a:p>
            <a:pPr eaLnBrk="1" hangingPunct="1"/>
            <a:r>
              <a:rPr lang="en-US" altLang="en-US" dirty="0"/>
              <a:t>The loop invariant I is a weakened version of the loop </a:t>
            </a:r>
            <a:r>
              <a:rPr lang="en-US" altLang="en-US" dirty="0" err="1"/>
              <a:t>postcondition</a:t>
            </a:r>
            <a:r>
              <a:rPr lang="en-US" altLang="en-US" dirty="0"/>
              <a:t>, and it is also a precondition.</a:t>
            </a:r>
          </a:p>
          <a:p>
            <a:pPr eaLnBrk="1" hangingPunct="1"/>
            <a:r>
              <a:rPr lang="en-US" altLang="en-US" dirty="0"/>
              <a:t>I must be weak enough to be satisfied prior to the beginning of the loop, but when combined with the loop exit condition, it must be strong enough to force the truth of the </a:t>
            </a:r>
            <a:r>
              <a:rPr lang="en-US" altLang="en-US" dirty="0" err="1"/>
              <a:t>postcondition</a:t>
            </a:r>
            <a:endParaRPr lang="en-US" altLang="en-US" dirty="0"/>
          </a:p>
        </p:txBody>
      </p:sp>
    </p:spTree>
    <p:extLst>
      <p:ext uri="{BB962C8B-B14F-4D97-AF65-F5344CB8AC3E}">
        <p14:creationId xmlns:p14="http://schemas.microsoft.com/office/powerpoint/2010/main" val="4103902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Evaluation of Axiomatic Semantics</a:t>
            </a:r>
            <a:endParaRPr lang="en-US" b="0" dirty="0"/>
          </a:p>
        </p:txBody>
      </p:sp>
      <p:sp>
        <p:nvSpPr>
          <p:cNvPr id="6" name="Content Placeholder 2"/>
          <p:cNvSpPr>
            <a:spLocks noGrp="1"/>
          </p:cNvSpPr>
          <p:nvPr>
            <p:ph type="body" idx="1"/>
          </p:nvPr>
        </p:nvSpPr>
        <p:spPr/>
        <p:txBody>
          <a:bodyPr/>
          <a:lstStyle/>
          <a:p>
            <a:pPr eaLnBrk="1" hangingPunct="1"/>
            <a:r>
              <a:rPr lang="en-US" altLang="en-US" dirty="0"/>
              <a:t>Developing axioms or inference rules for all of the statements in a language is difficult</a:t>
            </a:r>
          </a:p>
          <a:p>
            <a:pPr eaLnBrk="1" hangingPunct="1"/>
            <a:r>
              <a:rPr lang="en-US" altLang="en-US" dirty="0"/>
              <a:t>It is a good tool for correctness proofs, and an excellent framework for reasoning about  programs, but it is not as useful for language users and compiler writers</a:t>
            </a:r>
          </a:p>
          <a:p>
            <a:pPr eaLnBrk="1" hangingPunct="1"/>
            <a:r>
              <a:rPr lang="en-US" altLang="en-US" dirty="0"/>
              <a:t>Its usefulness in describing the meaning of a programming language is limited for language users or compiler writers</a:t>
            </a:r>
          </a:p>
        </p:txBody>
      </p:sp>
    </p:spTree>
    <p:extLst>
      <p:ext uri="{BB962C8B-B14F-4D97-AF65-F5344CB8AC3E}">
        <p14:creationId xmlns:p14="http://schemas.microsoft.com/office/powerpoint/2010/main" val="3834226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Denotation Semantics vs Operational Semantics</a:t>
            </a:r>
            <a:endParaRPr lang="en-US" b="0" dirty="0"/>
          </a:p>
        </p:txBody>
      </p:sp>
      <p:sp>
        <p:nvSpPr>
          <p:cNvPr id="6" name="Content Placeholder 2"/>
          <p:cNvSpPr>
            <a:spLocks noGrp="1"/>
          </p:cNvSpPr>
          <p:nvPr>
            <p:ph type="body" idx="1"/>
          </p:nvPr>
        </p:nvSpPr>
        <p:spPr/>
        <p:txBody>
          <a:bodyPr/>
          <a:lstStyle/>
          <a:p>
            <a:pPr eaLnBrk="1" hangingPunct="1"/>
            <a:r>
              <a:rPr lang="en-US" altLang="en-US" dirty="0"/>
              <a:t>In operational semantics, the state changes are defined by coded algorithms</a:t>
            </a:r>
          </a:p>
          <a:p>
            <a:pPr eaLnBrk="1" hangingPunct="1"/>
            <a:r>
              <a:rPr lang="en-US" altLang="en-US" dirty="0"/>
              <a:t>In denotational semantics, the state changes are defined by rigorous mathematical functions</a:t>
            </a:r>
          </a:p>
        </p:txBody>
      </p:sp>
    </p:spTree>
    <p:extLst>
      <p:ext uri="{BB962C8B-B14F-4D97-AF65-F5344CB8AC3E}">
        <p14:creationId xmlns:p14="http://schemas.microsoft.com/office/powerpoint/2010/main" val="1249017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Summary</a:t>
            </a:r>
            <a:endParaRPr lang="en-US" b="0" dirty="0"/>
          </a:p>
        </p:txBody>
      </p:sp>
      <p:sp>
        <p:nvSpPr>
          <p:cNvPr id="6" name="Content Placeholder 2"/>
          <p:cNvSpPr>
            <a:spLocks noGrp="1"/>
          </p:cNvSpPr>
          <p:nvPr>
            <p:ph type="body" idx="1"/>
          </p:nvPr>
        </p:nvSpPr>
        <p:spPr/>
        <p:txBody>
          <a:bodyPr/>
          <a:lstStyle/>
          <a:p>
            <a:pPr eaLnBrk="1" hangingPunct="1"/>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 </a:t>
            </a:r>
            <a:r>
              <a:rPr lang="en-US" altLang="en-US" dirty="0"/>
              <a:t>and context-free grammars are equivalent meta-languages</a:t>
            </a:r>
          </a:p>
          <a:p>
            <a:pPr lvl="1" eaLnBrk="1" hangingPunct="1"/>
            <a:r>
              <a:rPr lang="en-US" altLang="en-US" dirty="0"/>
              <a:t>Well-suited for describing the syntax of programming languages</a:t>
            </a:r>
          </a:p>
          <a:p>
            <a:pPr eaLnBrk="1" hangingPunct="1"/>
            <a:r>
              <a:rPr lang="en-US" altLang="en-US" dirty="0"/>
              <a:t>An attribute grammar is a descriptive formalism that can describe both the syntax and the semantics of a language</a:t>
            </a:r>
          </a:p>
          <a:p>
            <a:pPr eaLnBrk="1" hangingPunct="1"/>
            <a:r>
              <a:rPr lang="en-US" altLang="en-US" dirty="0"/>
              <a:t>Three primary methods of semantics description</a:t>
            </a:r>
          </a:p>
          <a:p>
            <a:pPr lvl="1" eaLnBrk="1" hangingPunct="1"/>
            <a:r>
              <a:rPr lang="en-US" altLang="en-US" dirty="0"/>
              <a:t>Operation, axiomatic, denotational</a:t>
            </a:r>
          </a:p>
        </p:txBody>
      </p:sp>
    </p:spTree>
    <p:extLst>
      <p:ext uri="{BB962C8B-B14F-4D97-AF65-F5344CB8AC3E}">
        <p14:creationId xmlns:p14="http://schemas.microsoft.com/office/powerpoint/2010/main" val="2114729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A copyright notice reads as follows. 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title="Copyright Notice"/>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 </a:t>
            </a:r>
            <a:r>
              <a:rPr lang="en-US" altLang="en-US" dirty="0"/>
              <a:t>and Context-Free Grammars</a:t>
            </a:r>
            <a:endParaRPr lang="en-US" altLang="en-US" dirty="0" smtClean="0"/>
          </a:p>
        </p:txBody>
      </p:sp>
      <p:sp>
        <p:nvSpPr>
          <p:cNvPr id="7173" name="Content Placeholder 2"/>
          <p:cNvSpPr>
            <a:spLocks noGrp="1" noChangeArrowheads="1"/>
          </p:cNvSpPr>
          <p:nvPr>
            <p:ph type="body" idx="1"/>
          </p:nvPr>
        </p:nvSpPr>
        <p:spPr/>
        <p:txBody>
          <a:bodyPr/>
          <a:lstStyle/>
          <a:p>
            <a:pPr eaLnBrk="1" hangingPunct="1"/>
            <a:r>
              <a:rPr lang="en-US" altLang="en-US" dirty="0"/>
              <a:t>Context-Free Grammars</a:t>
            </a:r>
          </a:p>
          <a:p>
            <a:pPr lvl="1" eaLnBrk="1" hangingPunct="1"/>
            <a:r>
              <a:rPr lang="en-US" altLang="en-US" dirty="0"/>
              <a:t>Developed by Noam Chomsky in the mid-1950s</a:t>
            </a:r>
          </a:p>
          <a:p>
            <a:pPr lvl="1" eaLnBrk="1" hangingPunct="1"/>
            <a:r>
              <a:rPr lang="en-US" altLang="en-US" dirty="0"/>
              <a:t>Language generators, meant to describe the syntax of natural languages</a:t>
            </a:r>
          </a:p>
          <a:p>
            <a:pPr lvl="1" eaLnBrk="1" hangingPunct="1"/>
            <a:r>
              <a:rPr lang="en-US" altLang="en-US" dirty="0"/>
              <a:t>Define a class of languages called context-free </a:t>
            </a:r>
            <a:r>
              <a:rPr lang="en-US" altLang="en-US" dirty="0" smtClean="0"/>
              <a:t>languages</a:t>
            </a:r>
            <a:endParaRPr lang="en-US" altLang="en-US" dirty="0"/>
          </a:p>
          <a:p>
            <a:pPr eaLnBrk="1" hangingPunct="1"/>
            <a:r>
              <a:rPr lang="en-US" altLang="en-US" dirty="0"/>
              <a:t>Backus-Naur Form (1959)</a:t>
            </a:r>
          </a:p>
          <a:p>
            <a:pPr lvl="1" eaLnBrk="1" hangingPunct="1"/>
            <a:r>
              <a:rPr lang="en-US" altLang="en-US" dirty="0"/>
              <a:t>Invented by John Backus to describe the syntax of Algol 58</a:t>
            </a:r>
          </a:p>
          <a:p>
            <a:pPr lvl="1" eaLnBrk="1" hangingPunct="1"/>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 </a:t>
            </a:r>
            <a:r>
              <a:rPr lang="en-US" altLang="en-US" dirty="0"/>
              <a:t>is equivalent to context-free grammars</a:t>
            </a:r>
          </a:p>
        </p:txBody>
      </p:sp>
    </p:spTree>
    <p:extLst>
      <p:ext uri="{BB962C8B-B14F-4D97-AF65-F5344CB8AC3E}">
        <p14:creationId xmlns:p14="http://schemas.microsoft.com/office/powerpoint/2010/main" val="3160899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 Fundamentals </a:t>
            </a:r>
            <a:r>
              <a:rPr lang="en-US" altLang="en-US" sz="2000" b="0" dirty="0" smtClean="0"/>
              <a:t>(1 of 2)</a:t>
            </a:r>
          </a:p>
        </p:txBody>
      </p:sp>
      <p:sp>
        <p:nvSpPr>
          <p:cNvPr id="7173" name="Content Placeholder 2"/>
          <p:cNvSpPr>
            <a:spLocks noGrp="1" noChangeArrowheads="1"/>
          </p:cNvSpPr>
          <p:nvPr>
            <p:ph type="body" idx="1"/>
          </p:nvPr>
        </p:nvSpPr>
        <p:spPr/>
        <p:txBody>
          <a:bodyPr/>
          <a:lstStyle/>
          <a:p>
            <a:r>
              <a:rPr lang="en-US" altLang="en-US" dirty="0" smtClean="0"/>
              <a:t>In B</a:t>
            </a:r>
            <a:r>
              <a:rPr lang="en-US" altLang="en-US" sz="100" dirty="0" smtClean="0"/>
              <a:t> </a:t>
            </a:r>
            <a:r>
              <a:rPr lang="en-US" altLang="en-US" dirty="0" smtClean="0"/>
              <a:t>N</a:t>
            </a:r>
            <a:r>
              <a:rPr lang="en-US" altLang="en-US" sz="100" dirty="0" smtClean="0"/>
              <a:t> </a:t>
            </a:r>
            <a:r>
              <a:rPr lang="en-US" altLang="en-US" dirty="0" smtClean="0"/>
              <a:t>F, abstractions are used to represent classes of syntactic structures they act like syntactic variables (also called </a:t>
            </a:r>
            <a:r>
              <a:rPr lang="en-US" altLang="en-US" b="1" dirty="0" smtClean="0"/>
              <a:t>nonterminal symbols</a:t>
            </a:r>
            <a:r>
              <a:rPr lang="en-US" altLang="en-US" dirty="0" smtClean="0"/>
              <a:t>, or just </a:t>
            </a:r>
            <a:r>
              <a:rPr lang="en-US" altLang="en-US" b="1" dirty="0" smtClean="0"/>
              <a:t>terminals</a:t>
            </a:r>
            <a:r>
              <a:rPr lang="en-US" altLang="en-US" dirty="0" smtClean="0"/>
              <a:t>)</a:t>
            </a:r>
          </a:p>
          <a:p>
            <a:r>
              <a:rPr lang="en-US" altLang="en-US" b="1" dirty="0" smtClean="0"/>
              <a:t>Terminals</a:t>
            </a:r>
            <a:r>
              <a:rPr lang="en-US" altLang="en-US" dirty="0" smtClean="0"/>
              <a:t> are lexemes or tokens</a:t>
            </a:r>
          </a:p>
          <a:p>
            <a:r>
              <a:rPr lang="en-US" altLang="en-US" dirty="0" smtClean="0"/>
              <a:t>A rule has a left-hand side (L</a:t>
            </a:r>
            <a:r>
              <a:rPr lang="en-US" altLang="en-US" sz="100" dirty="0" smtClean="0"/>
              <a:t> </a:t>
            </a:r>
            <a:r>
              <a:rPr lang="en-US" altLang="en-US" dirty="0" smtClean="0"/>
              <a:t>H</a:t>
            </a:r>
            <a:r>
              <a:rPr lang="en-US" altLang="en-US" sz="100" dirty="0" smtClean="0"/>
              <a:t> </a:t>
            </a:r>
            <a:r>
              <a:rPr lang="en-US" altLang="en-US" dirty="0" smtClean="0"/>
              <a:t>S), which is a nonterminal, and a right-hand side (R</a:t>
            </a:r>
            <a:r>
              <a:rPr lang="en-US" altLang="en-US" sz="100" dirty="0" smtClean="0"/>
              <a:t> </a:t>
            </a:r>
            <a:r>
              <a:rPr lang="en-US" altLang="en-US" dirty="0" smtClean="0"/>
              <a:t>H</a:t>
            </a:r>
            <a:r>
              <a:rPr lang="en-US" altLang="en-US" sz="100" dirty="0" smtClean="0"/>
              <a:t> </a:t>
            </a:r>
            <a:r>
              <a:rPr lang="en-US" altLang="en-US" dirty="0" smtClean="0"/>
              <a:t>S), which is a string of terminals and/or </a:t>
            </a:r>
            <a:r>
              <a:rPr lang="en-US" altLang="en-US" dirty="0" err="1" smtClean="0"/>
              <a:t>nonterminals</a:t>
            </a:r>
            <a:endParaRPr lang="en-US" altLang="en-US" dirty="0"/>
          </a:p>
        </p:txBody>
      </p:sp>
    </p:spTree>
    <p:extLst>
      <p:ext uri="{BB962C8B-B14F-4D97-AF65-F5344CB8AC3E}">
        <p14:creationId xmlns:p14="http://schemas.microsoft.com/office/powerpoint/2010/main" val="214177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 Fundamentals </a:t>
            </a:r>
            <a:r>
              <a:rPr lang="en-US" altLang="en-US" sz="2000" b="0" dirty="0" smtClean="0"/>
              <a:t>(2 of 2)</a:t>
            </a:r>
            <a:endParaRPr lang="en-US" dirty="0"/>
          </a:p>
        </p:txBody>
      </p:sp>
      <p:sp>
        <p:nvSpPr>
          <p:cNvPr id="3" name="Content Placeholder 2"/>
          <p:cNvSpPr>
            <a:spLocks noGrp="1"/>
          </p:cNvSpPr>
          <p:nvPr>
            <p:ph sz="quarter" idx="13"/>
          </p:nvPr>
        </p:nvSpPr>
        <p:spPr>
          <a:xfrm>
            <a:off x="457200" y="1600199"/>
            <a:ext cx="8229600" cy="854765"/>
          </a:xfrm>
        </p:spPr>
        <p:txBody>
          <a:bodyPr/>
          <a:lstStyle/>
          <a:p>
            <a:pPr lvl="0" indent="-256032"/>
            <a:r>
              <a:rPr lang="en-US" altLang="en-US" sz="2400" dirty="0" err="1" smtClean="0">
                <a:solidFill>
                  <a:srgbClr val="000000"/>
                </a:solidFill>
                <a:latin typeface="+mn-lt"/>
              </a:rPr>
              <a:t>Nonterminals</a:t>
            </a:r>
            <a:r>
              <a:rPr lang="en-US" altLang="en-US" sz="2400" dirty="0" smtClean="0">
                <a:solidFill>
                  <a:srgbClr val="000000"/>
                </a:solidFill>
                <a:latin typeface="+mn-lt"/>
              </a:rPr>
              <a:t> are often enclosed in angle brackets</a:t>
            </a:r>
          </a:p>
          <a:p>
            <a:pPr lvl="1" indent="-283464"/>
            <a:r>
              <a:rPr lang="en-US" altLang="en-US" sz="2400" dirty="0" smtClean="0">
                <a:solidFill>
                  <a:srgbClr val="000000"/>
                </a:solidFill>
                <a:latin typeface="+mn-lt"/>
              </a:rPr>
              <a:t>Examples of B</a:t>
            </a:r>
            <a:r>
              <a:rPr lang="en-US" altLang="en-US" sz="100" dirty="0" smtClean="0">
                <a:solidFill>
                  <a:srgbClr val="000000"/>
                </a:solidFill>
                <a:latin typeface="+mn-lt"/>
              </a:rPr>
              <a:t> </a:t>
            </a:r>
            <a:r>
              <a:rPr lang="en-US" altLang="en-US" sz="2400" dirty="0" smtClean="0">
                <a:solidFill>
                  <a:srgbClr val="000000"/>
                </a:solidFill>
                <a:latin typeface="+mn-lt"/>
              </a:rPr>
              <a:t>N</a:t>
            </a:r>
            <a:r>
              <a:rPr lang="en-US" altLang="en-US" sz="100" dirty="0" smtClean="0">
                <a:solidFill>
                  <a:srgbClr val="000000"/>
                </a:solidFill>
                <a:latin typeface="+mn-lt"/>
              </a:rPr>
              <a:t> </a:t>
            </a:r>
            <a:r>
              <a:rPr lang="en-US" altLang="en-US" sz="2400" dirty="0" smtClean="0">
                <a:solidFill>
                  <a:srgbClr val="000000"/>
                </a:solidFill>
                <a:latin typeface="+mn-lt"/>
              </a:rPr>
              <a:t>F rules:</a:t>
            </a:r>
            <a:endParaRPr lang="en-US" altLang="en-US" sz="2400" dirty="0">
              <a:solidFill>
                <a:srgbClr val="000000"/>
              </a:solidFill>
              <a:latin typeface="+mn-lt"/>
            </a:endParaRPr>
          </a:p>
        </p:txBody>
      </p:sp>
      <p:pic>
        <p:nvPicPr>
          <p:cNvPr id="9" name="Picture 3" descr="Computer code. The code has two lines. Line 1. left angle bracket i d e n t underscore list right angle bracket right arrow identifier vertical bar identifier comma left angle bracket i d e n t underscore list right angle bracket. Line 2, indented once. left angle bracket if underscore s t m t right angle bracket right arrow if left angle bracket logic underscore e x p r right angle bracket then left angle bracket s t m t right angle bracket."/>
          <p:cNvPicPr>
            <a:picLocks noChangeAspect="1"/>
          </p:cNvPicPr>
          <p:nvPr/>
        </p:nvPicPr>
        <p:blipFill>
          <a:blip r:embed="rId2"/>
          <a:stretch>
            <a:fillRect/>
          </a:stretch>
        </p:blipFill>
        <p:spPr>
          <a:xfrm>
            <a:off x="940603" y="2759642"/>
            <a:ext cx="7262794" cy="737680"/>
          </a:xfrm>
          <a:prstGeom prst="rect">
            <a:avLst/>
          </a:prstGeom>
        </p:spPr>
      </p:pic>
      <p:sp>
        <p:nvSpPr>
          <p:cNvPr id="4" name="Content Placeholder 4"/>
          <p:cNvSpPr>
            <a:spLocks noGrp="1"/>
          </p:cNvSpPr>
          <p:nvPr>
            <p:ph sz="quarter" idx="14"/>
          </p:nvPr>
        </p:nvSpPr>
        <p:spPr>
          <a:xfrm>
            <a:off x="457200" y="3798688"/>
            <a:ext cx="8229600" cy="1424608"/>
          </a:xfrm>
        </p:spPr>
        <p:txBody>
          <a:bodyPr/>
          <a:lstStyle/>
          <a:p>
            <a:pPr indent="-256032"/>
            <a:r>
              <a:rPr lang="en-US" altLang="en-US" sz="2400" dirty="0" smtClean="0">
                <a:latin typeface="+mn-lt"/>
              </a:rPr>
              <a:t>Grammar: a finite non-empty set of rules</a:t>
            </a:r>
          </a:p>
          <a:p>
            <a:pPr indent="-256032"/>
            <a:r>
              <a:rPr lang="en-US" altLang="en-US" sz="2400" dirty="0" smtClean="0">
                <a:latin typeface="+mn-lt"/>
              </a:rPr>
              <a:t>A </a:t>
            </a:r>
            <a:r>
              <a:rPr lang="en-US" altLang="en-US" sz="2400" b="1" dirty="0" smtClean="0">
                <a:latin typeface="+mn-lt"/>
              </a:rPr>
              <a:t>start symbol </a:t>
            </a:r>
            <a:r>
              <a:rPr lang="en-US" altLang="en-US" sz="2400" dirty="0" smtClean="0">
                <a:latin typeface="+mn-lt"/>
              </a:rPr>
              <a:t>is a special element of the </a:t>
            </a:r>
            <a:r>
              <a:rPr lang="en-US" altLang="en-US" sz="2400" dirty="0" err="1" smtClean="0">
                <a:latin typeface="+mn-lt"/>
              </a:rPr>
              <a:t>nonterminals</a:t>
            </a:r>
            <a:r>
              <a:rPr lang="en-US" altLang="en-US" sz="2400" dirty="0" smtClean="0">
                <a:latin typeface="+mn-lt"/>
              </a:rPr>
              <a:t> of a grammar</a:t>
            </a:r>
            <a:endParaRPr lang="en-US" altLang="en-US" sz="2400" dirty="0">
              <a:latin typeface="+mn-lt"/>
            </a:endParaRPr>
          </a:p>
        </p:txBody>
      </p:sp>
    </p:spTree>
    <p:extLst>
      <p:ext uri="{BB962C8B-B14F-4D97-AF65-F5344CB8AC3E}">
        <p14:creationId xmlns:p14="http://schemas.microsoft.com/office/powerpoint/2010/main" val="221355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noChangeArrowheads="1"/>
          </p:cNvSpPr>
          <p:nvPr>
            <p:ph type="title"/>
          </p:nvPr>
        </p:nvSpPr>
        <p:spPr/>
        <p:txBody>
          <a:bodyPr/>
          <a:lstStyle/>
          <a:p>
            <a:r>
              <a:rPr lang="en-US" altLang="en-US" dirty="0" smtClean="0"/>
              <a:t>B</a:t>
            </a:r>
            <a:r>
              <a:rPr lang="en-US" altLang="en-US" sz="100" dirty="0" smtClean="0"/>
              <a:t> </a:t>
            </a:r>
            <a:r>
              <a:rPr lang="en-US" altLang="en-US" dirty="0" smtClean="0"/>
              <a:t>N</a:t>
            </a:r>
            <a:r>
              <a:rPr lang="en-US" altLang="en-US" sz="100" dirty="0" smtClean="0"/>
              <a:t> </a:t>
            </a:r>
            <a:r>
              <a:rPr lang="en-US" altLang="en-US" dirty="0" smtClean="0"/>
              <a:t>F </a:t>
            </a:r>
            <a:r>
              <a:rPr lang="en-US" altLang="en-US" dirty="0"/>
              <a:t>Rules</a:t>
            </a:r>
            <a:endParaRPr lang="en-US" altLang="en-US" sz="2000" b="0" dirty="0" smtClean="0"/>
          </a:p>
        </p:txBody>
      </p:sp>
      <p:sp>
        <p:nvSpPr>
          <p:cNvPr id="7173" name="Content Placeholder 2"/>
          <p:cNvSpPr>
            <a:spLocks noGrp="1" noChangeArrowheads="1"/>
          </p:cNvSpPr>
          <p:nvPr>
            <p:ph type="body" idx="1"/>
          </p:nvPr>
        </p:nvSpPr>
        <p:spPr>
          <a:xfrm>
            <a:off x="457200" y="1600200"/>
            <a:ext cx="8229600" cy="954157"/>
          </a:xfrm>
        </p:spPr>
        <p:txBody>
          <a:bodyPr/>
          <a:lstStyle/>
          <a:p>
            <a:pPr lvl="0"/>
            <a:r>
              <a:rPr lang="en-US" altLang="en-US" dirty="0">
                <a:solidFill>
                  <a:srgbClr val="000000"/>
                </a:solidFill>
              </a:rPr>
              <a:t>An abstraction (or nonterminal symbol) can have more than one </a:t>
            </a:r>
            <a:r>
              <a:rPr lang="en-US" altLang="en-US" dirty="0" smtClean="0">
                <a:solidFill>
                  <a:srgbClr val="000000"/>
                </a:solidFill>
              </a:rPr>
              <a:t>R</a:t>
            </a:r>
            <a:r>
              <a:rPr lang="en-US" altLang="en-US" sz="100" dirty="0" smtClean="0">
                <a:solidFill>
                  <a:srgbClr val="000000"/>
                </a:solidFill>
              </a:rPr>
              <a:t> </a:t>
            </a:r>
            <a:r>
              <a:rPr lang="en-US" altLang="en-US" dirty="0" smtClean="0">
                <a:solidFill>
                  <a:srgbClr val="000000"/>
                </a:solidFill>
              </a:rPr>
              <a:t>H</a:t>
            </a:r>
            <a:r>
              <a:rPr lang="en-US" altLang="en-US" sz="100" dirty="0" smtClean="0">
                <a:solidFill>
                  <a:srgbClr val="000000"/>
                </a:solidFill>
              </a:rPr>
              <a:t> </a:t>
            </a:r>
            <a:r>
              <a:rPr lang="en-US" altLang="en-US" dirty="0" smtClean="0">
                <a:solidFill>
                  <a:srgbClr val="000000"/>
                </a:solidFill>
              </a:rPr>
              <a:t>S</a:t>
            </a:r>
            <a:endParaRPr lang="en-US" altLang="en-US" dirty="0">
              <a:solidFill>
                <a:srgbClr val="000000"/>
              </a:solidFill>
            </a:endParaRPr>
          </a:p>
        </p:txBody>
      </p:sp>
      <p:pic>
        <p:nvPicPr>
          <p:cNvPr id="4" name="Picture 3" descr="Computer code. The code has two lines. Line 1. left angle bracket s t m t right angle bracket right arrow left angle bracket single underscore s t m t right angle bracket. Line 2, indented twice. vertical bar begin left angle bracket s t m t underscore list right angle bracket end."/>
          <p:cNvPicPr>
            <a:picLocks noChangeAspect="1"/>
          </p:cNvPicPr>
          <p:nvPr/>
        </p:nvPicPr>
        <p:blipFill>
          <a:blip r:embed="rId3"/>
          <a:stretch>
            <a:fillRect/>
          </a:stretch>
        </p:blipFill>
        <p:spPr>
          <a:xfrm>
            <a:off x="1103075" y="2841907"/>
            <a:ext cx="6937849" cy="1103472"/>
          </a:xfrm>
          <a:prstGeom prst="rect">
            <a:avLst/>
          </a:prstGeom>
        </p:spPr>
      </p:pic>
    </p:spTree>
    <p:extLst>
      <p:ext uri="{BB962C8B-B14F-4D97-AF65-F5344CB8AC3E}">
        <p14:creationId xmlns:p14="http://schemas.microsoft.com/office/powerpoint/2010/main" val="2144193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168B98B-D46B-4E1E-B6F3-9D4AA5F07D63}">
  <ds:schemaRefs>
    <ds:schemaRef ds:uri="http://schemas.microsoft.com/office/2006/documentManagement/types"/>
    <ds:schemaRef ds:uri="http://purl.org/dc/terms/"/>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9B9563B-0449-45BC-92CD-DEF6112AFD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7097</TotalTime>
  <Words>2254</Words>
  <Application>Microsoft Office PowerPoint</Application>
  <PresentationFormat>On-screen Show (4:3)</PresentationFormat>
  <Paragraphs>270</Paragraphs>
  <Slides>59</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8" baseType="lpstr">
      <vt:lpstr>Arial</vt:lpstr>
      <vt:lpstr>Courier New</vt:lpstr>
      <vt:lpstr>Lucida Sans Unicode</vt:lpstr>
      <vt:lpstr>Noto Sans Symbols</vt:lpstr>
      <vt:lpstr>Times</vt:lpstr>
      <vt:lpstr>Times New Roman</vt:lpstr>
      <vt:lpstr>Verdana</vt:lpstr>
      <vt:lpstr>508 Lecture</vt:lpstr>
      <vt:lpstr>Equation</vt:lpstr>
      <vt:lpstr>Concepts of Programming Languages</vt:lpstr>
      <vt:lpstr>Objectives</vt:lpstr>
      <vt:lpstr>Introduction</vt:lpstr>
      <vt:lpstr>The General Problem of Describing Syntax: Terminology</vt:lpstr>
      <vt:lpstr>Formal Definition of Languages</vt:lpstr>
      <vt:lpstr>B N F and Context-Free Grammars</vt:lpstr>
      <vt:lpstr>B N F Fundamentals (1 of 2)</vt:lpstr>
      <vt:lpstr>B N F Fundamentals (2 of 2)</vt:lpstr>
      <vt:lpstr>B N F Rules</vt:lpstr>
      <vt:lpstr>Describing Lists</vt:lpstr>
      <vt:lpstr>An Example Grammar</vt:lpstr>
      <vt:lpstr>An Example Derivation</vt:lpstr>
      <vt:lpstr>Derivations</vt:lpstr>
      <vt:lpstr>Parse Tree</vt:lpstr>
      <vt:lpstr>Ambiguity in Grammars</vt:lpstr>
      <vt:lpstr>An Ambiguous Expression Grammar</vt:lpstr>
      <vt:lpstr>An Unambiguous Expression Grammar</vt:lpstr>
      <vt:lpstr>Associativity of Operators</vt:lpstr>
      <vt:lpstr>Unambiguous Grammar for Selector</vt:lpstr>
      <vt:lpstr>Extended B N F</vt:lpstr>
      <vt:lpstr>B N F and E B N F</vt:lpstr>
      <vt:lpstr>Recent Variations in E B N F</vt:lpstr>
      <vt:lpstr>Static Semantics</vt:lpstr>
      <vt:lpstr>Attribute Grammars</vt:lpstr>
      <vt:lpstr>Attribute Grammars : Definition</vt:lpstr>
      <vt:lpstr>Attribute Grammars: Definition</vt:lpstr>
      <vt:lpstr>Attribute Grammars: An Example (1 of 4)</vt:lpstr>
      <vt:lpstr>Attribute Grammars: An Example (2 of 4)</vt:lpstr>
      <vt:lpstr>Attribute Grammars: An Example (3 of 4)</vt:lpstr>
      <vt:lpstr>Attribute Grammars: An Example (4 of 4)</vt:lpstr>
      <vt:lpstr>Semantics</vt:lpstr>
      <vt:lpstr>Operational Semantics (1 of 4)</vt:lpstr>
      <vt:lpstr>Operational Semantics (2 of 4)</vt:lpstr>
      <vt:lpstr>Operational Semantics (3 of 4)</vt:lpstr>
      <vt:lpstr>Operational Semantics (4 of 4)</vt:lpstr>
      <vt:lpstr>Denotational Semantics (1 of 2)</vt:lpstr>
      <vt:lpstr>Denotational Semantics (2 of 2)</vt:lpstr>
      <vt:lpstr>Denotational Semantics: Program State</vt:lpstr>
      <vt:lpstr>Decimal Numbers</vt:lpstr>
      <vt:lpstr>Expressions (1 of 2)</vt:lpstr>
      <vt:lpstr>Expressions (2 of 2)</vt:lpstr>
      <vt:lpstr>Assignment Statements</vt:lpstr>
      <vt:lpstr>Logical Pretest Loops</vt:lpstr>
      <vt:lpstr>Loop Meaning</vt:lpstr>
      <vt:lpstr>Evaluation of Denotational Semantics</vt:lpstr>
      <vt:lpstr>Axiomatic Semantics (1 of 2)</vt:lpstr>
      <vt:lpstr>Axiomatic Semantics (2 of 2)</vt:lpstr>
      <vt:lpstr>Axiomatic Semantics Form</vt:lpstr>
      <vt:lpstr>Program Proof Process</vt:lpstr>
      <vt:lpstr>Axiomatic Semantics: Assignment</vt:lpstr>
      <vt:lpstr>Axiomatic Semantics: Sequences</vt:lpstr>
      <vt:lpstr>Axiomatic Semantics: Selection</vt:lpstr>
      <vt:lpstr>Axiomatic Semantics: Loops</vt:lpstr>
      <vt:lpstr>Axiomatic Semantics: Axioms</vt:lpstr>
      <vt:lpstr>Loop Invariant</vt:lpstr>
      <vt:lpstr>Evaluation of Axiomatic Semantics</vt:lpstr>
      <vt:lpstr>Denotation Semantics vs Operational Semantics</vt:lpstr>
      <vt:lpstr>Summary</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Programming Languages, 11e</dc:title>
  <dc:subject>Engineering Computer Science</dc:subject>
  <dc:creator>Sebesta</dc:creator>
  <cp:keywords>Engineering Computer Science</cp:keywords>
  <cp:lastModifiedBy>Pasupuleti, Rajeswari (Cognizant)</cp:lastModifiedBy>
  <cp:revision>136</cp:revision>
  <dcterms:modified xsi:type="dcterms:W3CDTF">2018-03-15T07:04:36Z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