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8"/>
  </p:notesMasterIdLst>
  <p:handoutMasterIdLst>
    <p:handoutMasterId r:id="rId49"/>
  </p:handoutMasterIdLst>
  <p:sldIdLst>
    <p:sldId id="412" r:id="rId5"/>
    <p:sldId id="414" r:id="rId6"/>
    <p:sldId id="621" r:id="rId7"/>
    <p:sldId id="622" r:id="rId8"/>
    <p:sldId id="677" r:id="rId9"/>
    <p:sldId id="624" r:id="rId10"/>
    <p:sldId id="625" r:id="rId11"/>
    <p:sldId id="626" r:id="rId12"/>
    <p:sldId id="627" r:id="rId13"/>
    <p:sldId id="628" r:id="rId14"/>
    <p:sldId id="629" r:id="rId15"/>
    <p:sldId id="630" r:id="rId16"/>
    <p:sldId id="631" r:id="rId17"/>
    <p:sldId id="632" r:id="rId18"/>
    <p:sldId id="633" r:id="rId19"/>
    <p:sldId id="634" r:id="rId20"/>
    <p:sldId id="678" r:id="rId21"/>
    <p:sldId id="679" r:id="rId22"/>
    <p:sldId id="637" r:id="rId23"/>
    <p:sldId id="638" r:id="rId24"/>
    <p:sldId id="639" r:id="rId25"/>
    <p:sldId id="640" r:id="rId26"/>
    <p:sldId id="641" r:id="rId27"/>
    <p:sldId id="642" r:id="rId28"/>
    <p:sldId id="680" r:id="rId29"/>
    <p:sldId id="661" r:id="rId30"/>
    <p:sldId id="662" r:id="rId31"/>
    <p:sldId id="663" r:id="rId32"/>
    <p:sldId id="664" r:id="rId33"/>
    <p:sldId id="681" r:id="rId34"/>
    <p:sldId id="682" r:id="rId35"/>
    <p:sldId id="666" r:id="rId36"/>
    <p:sldId id="667" r:id="rId37"/>
    <p:sldId id="668" r:id="rId38"/>
    <p:sldId id="669" r:id="rId39"/>
    <p:sldId id="670" r:id="rId40"/>
    <p:sldId id="671" r:id="rId41"/>
    <p:sldId id="672" r:id="rId42"/>
    <p:sldId id="673" r:id="rId43"/>
    <p:sldId id="674" r:id="rId44"/>
    <p:sldId id="683" r:id="rId45"/>
    <p:sldId id="676" r:id="rId46"/>
    <p:sldId id="685"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79" autoAdjust="0"/>
    <p:restoredTop sz="86395" autoAdjust="0"/>
  </p:normalViewPr>
  <p:slideViewPr>
    <p:cSldViewPr snapToGrid="0" snapToObjects="1">
      <p:cViewPr varScale="1">
        <p:scale>
          <a:sx n="96" d="100"/>
          <a:sy n="96" d="100"/>
        </p:scale>
        <p:origin x="1578" y="78"/>
      </p:cViewPr>
      <p:guideLst>
        <p:guide orient="horz" pos="2136"/>
        <p:guide pos="2880"/>
      </p:guideLst>
    </p:cSldViewPr>
  </p:slideViewPr>
  <p:outlineViewPr>
    <p:cViewPr>
      <p:scale>
        <a:sx n="33" d="100"/>
        <a:sy n="33" d="100"/>
      </p:scale>
      <p:origin x="0" y="-292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E1CEE55-8BDE-4C4E-9A79-B20EF1250C5D}" type="slidenum">
              <a:rPr lang="en-US" altLang="en-US" sz="1200" smtClean="0"/>
              <a:pPr/>
              <a:t>12</a:t>
            </a:fld>
            <a:endParaRPr lang="en-US" alt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5537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15E1B98-7EA5-4069-8A37-A1F9F9191AED}" type="slidenum">
              <a:rPr lang="en-US" altLang="en-US" sz="1200" smtClean="0"/>
              <a:pPr/>
              <a:t>13</a:t>
            </a:fld>
            <a:endParaRPr lang="en-US" alt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65876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FEC76A5-CEC6-449B-A747-7960B1FC7358}" type="slidenum">
              <a:rPr lang="en-US" altLang="en-US" sz="1200" smtClean="0"/>
              <a:pPr/>
              <a:t>14</a:t>
            </a:fld>
            <a:endParaRPr lang="en-US" alt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119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3797C17-BB0A-4ABD-90F2-C07D7861601D}" type="slidenum">
              <a:rPr lang="en-US" altLang="en-US" sz="1200" smtClean="0"/>
              <a:pPr/>
              <a:t>15</a:t>
            </a:fld>
            <a:endParaRPr lang="en-US" alt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70134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EE59940-026D-4D1C-866D-3300519C15FD}" type="slidenum">
              <a:rPr lang="en-US" altLang="en-US" sz="1200" smtClean="0"/>
              <a:pPr/>
              <a:t>16</a:t>
            </a:fld>
            <a:endParaRPr lang="en-US" alt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4795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0676890-3570-423F-88B0-CA141CE01523}" type="slidenum">
              <a:rPr lang="en-US" altLang="en-US" sz="1200" smtClean="0"/>
              <a:pPr/>
              <a:t>19</a:t>
            </a:fld>
            <a:endParaRPr lang="en-US" alt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4103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7AFA920-75D0-4B2C-95F0-7BC50241D2C3}" type="slidenum">
              <a:rPr lang="en-US" altLang="en-US" sz="1200" smtClean="0"/>
              <a:pPr/>
              <a:t>20</a:t>
            </a:fld>
            <a:endParaRPr lang="en-US" alt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8458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D6B04F9-720E-4361-9342-366EE76C0647}" type="slidenum">
              <a:rPr lang="en-US" altLang="en-US" sz="1200" smtClean="0"/>
              <a:pPr/>
              <a:t>21</a:t>
            </a:fld>
            <a:endParaRPr lang="en-US" alt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7174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43064B3-D181-4BCC-B893-CD5ED0641BB3}" type="slidenum">
              <a:rPr lang="en-US" altLang="en-US" sz="1200" smtClean="0"/>
              <a:pPr/>
              <a:t>22</a:t>
            </a:fld>
            <a:endParaRPr lang="en-US" alt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30727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B0D370B-5073-4540-BE3B-E78A27DACCEC}" type="slidenum">
              <a:rPr lang="en-US" altLang="en-US" sz="1200" smtClean="0"/>
              <a:pPr/>
              <a:t>23</a:t>
            </a:fld>
            <a:endParaRPr lang="en-US" alt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5874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C459F75-AA47-4CD6-B822-2D1B3869594D}" type="slidenum">
              <a:rPr lang="en-US" altLang="en-US" sz="1200" smtClean="0"/>
              <a:pPr/>
              <a:t>24</a:t>
            </a:fld>
            <a:endParaRPr lang="en-US" alt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63558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664F186-80E3-4539-8E8F-7AD6E2B0CB0B}" type="slidenum">
              <a:rPr lang="en-US" altLang="en-US" sz="1200" smtClean="0"/>
              <a:pPr/>
              <a:t>26</a:t>
            </a:fld>
            <a:endParaRPr lang="en-US" alt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8689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49B52C0-1E2E-470C-A527-00E22FDAE596}" type="slidenum">
              <a:rPr lang="en-US" altLang="en-US" sz="1200" smtClean="0"/>
              <a:pPr/>
              <a:t>3</a:t>
            </a:fld>
            <a:endParaRPr lang="en-US" altLang="en-US" sz="12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5364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B4765BA-6F3E-4F5A-87C2-B38CE2D8D73F}" type="slidenum">
              <a:rPr lang="en-US" altLang="en-US" sz="1200" smtClean="0"/>
              <a:pPr/>
              <a:t>4</a:t>
            </a:fld>
            <a:endParaRPr lang="en-US" alt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4033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B4294C8-8DC5-45E9-8B38-5AAFBEF81FF4}" type="slidenum">
              <a:rPr lang="en-US" altLang="en-US" sz="1200" smtClean="0"/>
              <a:pPr/>
              <a:t>6</a:t>
            </a:fld>
            <a:endParaRPr lang="en-US" altLang="en-US"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6822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5242649-21DC-4101-A4F5-2F758E91ED57}" type="slidenum">
              <a:rPr lang="en-US" altLang="en-US" sz="1200" smtClean="0"/>
              <a:pPr/>
              <a:t>8</a:t>
            </a:fld>
            <a:endParaRPr lang="en-US" alt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192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8BA975D-F8E3-412F-972F-F8FBF19ACE27}" type="slidenum">
              <a:rPr lang="en-US" altLang="en-US" sz="1200" smtClean="0"/>
              <a:pPr/>
              <a:t>9</a:t>
            </a:fld>
            <a:endParaRPr lang="en-US" alt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335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2436E99-EAC8-403E-82A4-CE120D57A8D1}" type="slidenum">
              <a:rPr lang="en-US" altLang="en-US" sz="1200" smtClean="0"/>
              <a:pPr/>
              <a:t>10</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0582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1BAD970-75EA-49B9-86EB-D54C31B99B71}" type="slidenum">
              <a:rPr lang="en-US" altLang="en-US" sz="1200" smtClean="0"/>
              <a:pPr/>
              <a:t>11</a:t>
            </a:fld>
            <a:endParaRPr lang="en-US" alt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933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635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4380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6" r:id="rId3"/>
    <p:sldLayoutId id="2147483667" r:id="rId4"/>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5</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Names, Bindings, and Scopes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le 1"/>
          <p:cNvSpPr>
            <a:spLocks noGrp="1" noChangeArrowheads="1"/>
          </p:cNvSpPr>
          <p:nvPr>
            <p:ph type="title"/>
          </p:nvPr>
        </p:nvSpPr>
        <p:spPr/>
        <p:txBody>
          <a:bodyPr/>
          <a:lstStyle/>
          <a:p>
            <a:pPr eaLnBrk="1" hangingPunct="1"/>
            <a:r>
              <a:rPr lang="en-US" altLang="en-US" dirty="0" smtClean="0"/>
              <a:t>Variables Attributes </a:t>
            </a:r>
            <a:r>
              <a:rPr lang="en-US" altLang="en-US" sz="2000" b="0" dirty="0" smtClean="0"/>
              <a:t>(1 of 3)</a:t>
            </a:r>
          </a:p>
        </p:txBody>
      </p:sp>
      <p:sp>
        <p:nvSpPr>
          <p:cNvPr id="22533" name="Content Placeholder 2"/>
          <p:cNvSpPr>
            <a:spLocks noGrp="1" noChangeArrowheads="1"/>
          </p:cNvSpPr>
          <p:nvPr>
            <p:ph type="body" idx="1"/>
          </p:nvPr>
        </p:nvSpPr>
        <p:spPr/>
        <p:txBody>
          <a:bodyPr/>
          <a:lstStyle/>
          <a:p>
            <a:pPr eaLnBrk="1" hangingPunct="1"/>
            <a:r>
              <a:rPr lang="en-US" altLang="en-US" sz="2000" dirty="0" smtClean="0">
                <a:solidFill>
                  <a:schemeClr val="tx1"/>
                </a:solidFill>
              </a:rPr>
              <a:t>Name - not all variables have them</a:t>
            </a:r>
          </a:p>
          <a:p>
            <a:pPr eaLnBrk="1" hangingPunct="1"/>
            <a:r>
              <a:rPr lang="en-US" altLang="en-US" sz="2000" dirty="0" smtClean="0">
                <a:solidFill>
                  <a:schemeClr val="tx1"/>
                </a:solidFill>
              </a:rPr>
              <a:t>Address - the memory address with which it is associated </a:t>
            </a:r>
          </a:p>
          <a:p>
            <a:pPr lvl="1" eaLnBrk="1" hangingPunct="1"/>
            <a:r>
              <a:rPr lang="en-US" altLang="en-US" sz="2000" dirty="0" smtClean="0">
                <a:solidFill>
                  <a:schemeClr val="tx1"/>
                </a:solidFill>
              </a:rPr>
              <a:t>A variable may have different addresses at different times during execution</a:t>
            </a:r>
          </a:p>
          <a:p>
            <a:pPr lvl="1" eaLnBrk="1" hangingPunct="1"/>
            <a:r>
              <a:rPr lang="en-US" altLang="en-US" sz="2000" dirty="0" smtClean="0">
                <a:solidFill>
                  <a:schemeClr val="tx1"/>
                </a:solidFill>
              </a:rPr>
              <a:t>A variable may have different addresses at different places in a program</a:t>
            </a:r>
          </a:p>
          <a:p>
            <a:pPr lvl="1" eaLnBrk="1" hangingPunct="1"/>
            <a:r>
              <a:rPr lang="en-US" altLang="en-US" sz="2000" dirty="0" smtClean="0">
                <a:solidFill>
                  <a:schemeClr val="tx1"/>
                </a:solidFill>
              </a:rPr>
              <a:t>If two variable names can be used to access the same memory location, they are called aliases</a:t>
            </a:r>
          </a:p>
          <a:p>
            <a:pPr lvl="1" eaLnBrk="1" hangingPunct="1"/>
            <a:r>
              <a:rPr lang="en-US" altLang="en-US" sz="2000" dirty="0" smtClean="0">
                <a:solidFill>
                  <a:schemeClr val="tx1"/>
                </a:solidFill>
              </a:rPr>
              <a:t>Aliases are created via pointers, reference variables, C and C++ unions</a:t>
            </a:r>
          </a:p>
          <a:p>
            <a:pPr lvl="1" eaLnBrk="1" hangingPunct="1"/>
            <a:r>
              <a:rPr lang="en-US" altLang="en-US" sz="2000" dirty="0" smtClean="0">
                <a:solidFill>
                  <a:schemeClr val="tx1"/>
                </a:solidFill>
              </a:rPr>
              <a:t>Aliases are harmful to readability (program readers must remember all of them) </a:t>
            </a:r>
          </a:p>
        </p:txBody>
      </p:sp>
    </p:spTree>
    <p:extLst>
      <p:ext uri="{BB962C8B-B14F-4D97-AF65-F5344CB8AC3E}">
        <p14:creationId xmlns:p14="http://schemas.microsoft.com/office/powerpoint/2010/main" val="2209832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noChangeArrowheads="1"/>
          </p:cNvSpPr>
          <p:nvPr>
            <p:ph type="title"/>
          </p:nvPr>
        </p:nvSpPr>
        <p:spPr/>
        <p:txBody>
          <a:bodyPr/>
          <a:lstStyle/>
          <a:p>
            <a:pPr eaLnBrk="1" hangingPunct="1"/>
            <a:r>
              <a:rPr lang="en-US" altLang="en-US" dirty="0"/>
              <a:t>Variables Attributes </a:t>
            </a:r>
            <a:r>
              <a:rPr lang="en-US" altLang="en-US" sz="2000" b="0" dirty="0" smtClean="0"/>
              <a:t>(2 </a:t>
            </a:r>
            <a:r>
              <a:rPr lang="en-US" altLang="en-US" sz="2000" b="0" dirty="0"/>
              <a:t>of </a:t>
            </a:r>
            <a:r>
              <a:rPr lang="en-US" altLang="en-US" sz="2000" b="0" dirty="0" smtClean="0"/>
              <a:t>3)</a:t>
            </a:r>
            <a:endParaRPr lang="en-US" altLang="en-US" dirty="0" smtClean="0"/>
          </a:p>
        </p:txBody>
      </p:sp>
      <p:sp>
        <p:nvSpPr>
          <p:cNvPr id="24581" name="Content Placeholder 2"/>
          <p:cNvSpPr>
            <a:spLocks noGrp="1" noChangeArrowheads="1"/>
          </p:cNvSpPr>
          <p:nvPr>
            <p:ph type="body" idx="1"/>
          </p:nvPr>
        </p:nvSpPr>
        <p:spPr/>
        <p:txBody>
          <a:bodyPr/>
          <a:lstStyle/>
          <a:p>
            <a:pPr eaLnBrk="1" hangingPunct="1"/>
            <a:r>
              <a:rPr lang="en-US" altLang="en-US" sz="2400" b="1" dirty="0" smtClean="0"/>
              <a:t>Type </a:t>
            </a:r>
            <a:r>
              <a:rPr lang="en-US" altLang="en-US" sz="2400" dirty="0" smtClean="0"/>
              <a:t>- determines the range of values of variables and the set of operations that are defined for values of that type; in the case of floating point, type also determines the precision</a:t>
            </a:r>
          </a:p>
          <a:p>
            <a:pPr eaLnBrk="1" hangingPunct="1"/>
            <a:r>
              <a:rPr lang="en-US" altLang="en-US" sz="2400" b="1" dirty="0" smtClean="0"/>
              <a:t>Value</a:t>
            </a:r>
            <a:r>
              <a:rPr lang="en-US" altLang="en-US" sz="2400" dirty="0" smtClean="0"/>
              <a:t> - the contents of the location with which the variable is associated</a:t>
            </a:r>
          </a:p>
          <a:p>
            <a:pPr lvl="1"/>
            <a:r>
              <a:rPr lang="en-US" altLang="en-US" dirty="0" smtClean="0"/>
              <a:t>The l-value of a variable is its address</a:t>
            </a:r>
          </a:p>
          <a:p>
            <a:pPr lvl="1"/>
            <a:r>
              <a:rPr lang="en-US" altLang="en-US" sz="2400" dirty="0" smtClean="0"/>
              <a:t>The </a:t>
            </a:r>
            <a:r>
              <a:rPr lang="en-US" altLang="en-US" sz="2400" dirty="0" err="1" smtClean="0"/>
              <a:t>r-value</a:t>
            </a:r>
            <a:r>
              <a:rPr lang="en-US" altLang="en-US" sz="2400" dirty="0" smtClean="0"/>
              <a:t> of a variable is its value</a:t>
            </a:r>
          </a:p>
          <a:p>
            <a:pPr eaLnBrk="1" hangingPunct="1"/>
            <a:r>
              <a:rPr lang="en-US" altLang="en-US" sz="2400" b="1" dirty="0" smtClean="0"/>
              <a:t>Abstract memory cell </a:t>
            </a:r>
            <a:r>
              <a:rPr lang="en-US" altLang="en-US" sz="2400" dirty="0" smtClean="0"/>
              <a:t>- the physical cell or collection of cells associated with a variable   </a:t>
            </a:r>
          </a:p>
        </p:txBody>
      </p:sp>
    </p:spTree>
    <p:extLst>
      <p:ext uri="{BB962C8B-B14F-4D97-AF65-F5344CB8AC3E}">
        <p14:creationId xmlns:p14="http://schemas.microsoft.com/office/powerpoint/2010/main" val="756900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noChangeArrowheads="1"/>
          </p:cNvSpPr>
          <p:nvPr>
            <p:ph type="title"/>
          </p:nvPr>
        </p:nvSpPr>
        <p:spPr/>
        <p:txBody>
          <a:bodyPr/>
          <a:lstStyle/>
          <a:p>
            <a:pPr eaLnBrk="1" hangingPunct="1"/>
            <a:r>
              <a:rPr lang="en-US" altLang="en-US" smtClean="0"/>
              <a:t>The Concept of Binding</a:t>
            </a:r>
          </a:p>
        </p:txBody>
      </p:sp>
      <p:sp>
        <p:nvSpPr>
          <p:cNvPr id="26629" name="Content Placeholder 2"/>
          <p:cNvSpPr>
            <a:spLocks noGrp="1" noChangeArrowheads="1"/>
          </p:cNvSpPr>
          <p:nvPr>
            <p:ph type="body" idx="1"/>
          </p:nvPr>
        </p:nvSpPr>
        <p:spPr/>
        <p:txBody>
          <a:bodyPr/>
          <a:lstStyle/>
          <a:p>
            <a:pPr marL="0" indent="0" eaLnBrk="1" hangingPunct="1">
              <a:buFontTx/>
              <a:buNone/>
            </a:pPr>
            <a:r>
              <a:rPr lang="en-US" altLang="en-US" dirty="0" smtClean="0"/>
              <a:t>A </a:t>
            </a:r>
            <a:r>
              <a:rPr lang="en-US" altLang="en-US" b="1" dirty="0" smtClean="0"/>
              <a:t>binding</a:t>
            </a:r>
            <a:r>
              <a:rPr lang="en-US" altLang="en-US" dirty="0" smtClean="0"/>
              <a:t> is an association between an entity and an attribute, such as between a variable and its type or value, or between an operation and a symbol</a:t>
            </a:r>
          </a:p>
          <a:p>
            <a:pPr eaLnBrk="1" hangingPunct="1"/>
            <a:r>
              <a:rPr lang="en-US" altLang="en-US" b="1" dirty="0" smtClean="0"/>
              <a:t>Binding time </a:t>
            </a:r>
            <a:r>
              <a:rPr lang="en-US" altLang="en-US" dirty="0" smtClean="0"/>
              <a:t>is the time at which a binding takes place.</a:t>
            </a:r>
          </a:p>
        </p:txBody>
      </p:sp>
    </p:spTree>
    <p:extLst>
      <p:ext uri="{BB962C8B-B14F-4D97-AF65-F5344CB8AC3E}">
        <p14:creationId xmlns:p14="http://schemas.microsoft.com/office/powerpoint/2010/main" val="1121318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itle 1"/>
          <p:cNvSpPr>
            <a:spLocks noGrp="1" noChangeArrowheads="1"/>
          </p:cNvSpPr>
          <p:nvPr>
            <p:ph type="title"/>
          </p:nvPr>
        </p:nvSpPr>
        <p:spPr/>
        <p:txBody>
          <a:bodyPr/>
          <a:lstStyle/>
          <a:p>
            <a:pPr eaLnBrk="1" hangingPunct="1"/>
            <a:r>
              <a:rPr lang="en-US" altLang="en-US" dirty="0" smtClean="0"/>
              <a:t>Possible Binding Times</a:t>
            </a:r>
          </a:p>
        </p:txBody>
      </p:sp>
      <p:sp>
        <p:nvSpPr>
          <p:cNvPr id="28677" name="Content Placeholder 2"/>
          <p:cNvSpPr>
            <a:spLocks noGrp="1" noChangeArrowheads="1"/>
          </p:cNvSpPr>
          <p:nvPr>
            <p:ph type="body" idx="1"/>
          </p:nvPr>
        </p:nvSpPr>
        <p:spPr>
          <a:xfrm>
            <a:off x="533400" y="1447800"/>
            <a:ext cx="7772400" cy="4724400"/>
          </a:xfrm>
        </p:spPr>
        <p:txBody>
          <a:bodyPr/>
          <a:lstStyle/>
          <a:p>
            <a:pPr eaLnBrk="1" hangingPunct="1"/>
            <a:r>
              <a:rPr lang="en-US" altLang="en-US" dirty="0" smtClean="0">
                <a:solidFill>
                  <a:schemeClr val="tx1"/>
                </a:solidFill>
              </a:rPr>
              <a:t>Language design time --  bind operator symbols to operations</a:t>
            </a:r>
          </a:p>
          <a:p>
            <a:pPr eaLnBrk="1" hangingPunct="1"/>
            <a:r>
              <a:rPr lang="en-US" altLang="en-US" dirty="0" smtClean="0">
                <a:solidFill>
                  <a:schemeClr val="tx1"/>
                </a:solidFill>
              </a:rPr>
              <a:t>Language implementation time-- bind floating point type to a representation</a:t>
            </a:r>
          </a:p>
          <a:p>
            <a:pPr eaLnBrk="1" hangingPunct="1"/>
            <a:r>
              <a:rPr lang="en-US" altLang="en-US" dirty="0" smtClean="0">
                <a:solidFill>
                  <a:schemeClr val="tx1"/>
                </a:solidFill>
              </a:rPr>
              <a:t>Compile time -- bind a variable to a type in C or Java</a:t>
            </a:r>
          </a:p>
          <a:p>
            <a:pPr eaLnBrk="1" hangingPunct="1"/>
            <a:r>
              <a:rPr lang="en-US" altLang="en-US" dirty="0" smtClean="0">
                <a:solidFill>
                  <a:schemeClr val="tx1"/>
                </a:solidFill>
              </a:rPr>
              <a:t>Load time -- bind a C or C++ </a:t>
            </a:r>
            <a:r>
              <a:rPr lang="en-US" altLang="en-US" b="1" dirty="0" smtClean="0">
                <a:solidFill>
                  <a:schemeClr val="tx1"/>
                </a:solidFill>
                <a:latin typeface="Courier New" panose="02070309020205020404" pitchFamily="49" charset="0"/>
              </a:rPr>
              <a:t>static</a:t>
            </a:r>
            <a:r>
              <a:rPr lang="en-US" altLang="en-US" dirty="0" smtClean="0">
                <a:solidFill>
                  <a:schemeClr val="tx1"/>
                </a:solidFill>
              </a:rPr>
              <a:t> variable to a memory cell)</a:t>
            </a:r>
          </a:p>
          <a:p>
            <a:pPr eaLnBrk="1" hangingPunct="1"/>
            <a:r>
              <a:rPr lang="en-US" altLang="en-US" dirty="0" smtClean="0">
                <a:solidFill>
                  <a:schemeClr val="tx1"/>
                </a:solidFill>
              </a:rPr>
              <a:t>Runtime -- bind a </a:t>
            </a:r>
            <a:r>
              <a:rPr lang="en-US" altLang="en-US" dirty="0" err="1" smtClean="0">
                <a:solidFill>
                  <a:schemeClr val="tx1"/>
                </a:solidFill>
              </a:rPr>
              <a:t>nonstatic</a:t>
            </a:r>
            <a:r>
              <a:rPr lang="en-US" altLang="en-US" dirty="0" smtClean="0">
                <a:solidFill>
                  <a:schemeClr val="tx1"/>
                </a:solidFill>
              </a:rPr>
              <a:t> local variable to a memory cell</a:t>
            </a:r>
          </a:p>
        </p:txBody>
      </p:sp>
    </p:spTree>
    <p:extLst>
      <p:ext uri="{BB962C8B-B14F-4D97-AF65-F5344CB8AC3E}">
        <p14:creationId xmlns:p14="http://schemas.microsoft.com/office/powerpoint/2010/main" val="3491131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itle 1"/>
          <p:cNvSpPr>
            <a:spLocks noGrp="1" noChangeArrowheads="1"/>
          </p:cNvSpPr>
          <p:nvPr>
            <p:ph type="title"/>
          </p:nvPr>
        </p:nvSpPr>
        <p:spPr/>
        <p:txBody>
          <a:bodyPr/>
          <a:lstStyle/>
          <a:p>
            <a:pPr eaLnBrk="1" hangingPunct="1"/>
            <a:r>
              <a:rPr lang="en-US" altLang="en-US" smtClean="0"/>
              <a:t>Static and Dynamic Binding</a:t>
            </a:r>
          </a:p>
        </p:txBody>
      </p:sp>
      <p:sp>
        <p:nvSpPr>
          <p:cNvPr id="30725" name="Content Placeholder 2"/>
          <p:cNvSpPr>
            <a:spLocks noGrp="1" noChangeArrowheads="1"/>
          </p:cNvSpPr>
          <p:nvPr>
            <p:ph type="body" idx="1"/>
          </p:nvPr>
        </p:nvSpPr>
        <p:spPr/>
        <p:txBody>
          <a:bodyPr/>
          <a:lstStyle/>
          <a:p>
            <a:pPr eaLnBrk="1" hangingPunct="1"/>
            <a:r>
              <a:rPr lang="en-US" altLang="en-US" dirty="0" smtClean="0"/>
              <a:t>A binding is </a:t>
            </a:r>
            <a:r>
              <a:rPr lang="en-US" altLang="en-US" b="1" dirty="0" smtClean="0"/>
              <a:t>static </a:t>
            </a:r>
            <a:r>
              <a:rPr lang="en-US" altLang="en-US" dirty="0" smtClean="0"/>
              <a:t>if it first occurs before run time and remains unchanged throughout program execution.</a:t>
            </a:r>
          </a:p>
          <a:p>
            <a:pPr eaLnBrk="1" hangingPunct="1"/>
            <a:r>
              <a:rPr lang="en-US" altLang="en-US" dirty="0" smtClean="0"/>
              <a:t>A binding is </a:t>
            </a:r>
            <a:r>
              <a:rPr lang="en-US" altLang="en-US" b="1" dirty="0" smtClean="0"/>
              <a:t>dynamic</a:t>
            </a:r>
            <a:r>
              <a:rPr lang="en-US" altLang="en-US" dirty="0" smtClean="0"/>
              <a:t> if it first occurs during execution or can change during execution of the program</a:t>
            </a:r>
          </a:p>
        </p:txBody>
      </p:sp>
    </p:spTree>
    <p:extLst>
      <p:ext uri="{BB962C8B-B14F-4D97-AF65-F5344CB8AC3E}">
        <p14:creationId xmlns:p14="http://schemas.microsoft.com/office/powerpoint/2010/main" val="2615046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itle 1"/>
          <p:cNvSpPr>
            <a:spLocks noGrp="1" noChangeArrowheads="1"/>
          </p:cNvSpPr>
          <p:nvPr>
            <p:ph type="title"/>
          </p:nvPr>
        </p:nvSpPr>
        <p:spPr/>
        <p:txBody>
          <a:bodyPr/>
          <a:lstStyle/>
          <a:p>
            <a:pPr eaLnBrk="1" hangingPunct="1"/>
            <a:r>
              <a:rPr lang="en-US" altLang="en-US" smtClean="0"/>
              <a:t>Type Binding</a:t>
            </a:r>
          </a:p>
        </p:txBody>
      </p:sp>
      <p:sp>
        <p:nvSpPr>
          <p:cNvPr id="32773" name="Content Placeholder 2"/>
          <p:cNvSpPr>
            <a:spLocks noGrp="1" noChangeArrowheads="1"/>
          </p:cNvSpPr>
          <p:nvPr>
            <p:ph type="body" idx="1"/>
          </p:nvPr>
        </p:nvSpPr>
        <p:spPr/>
        <p:txBody>
          <a:bodyPr/>
          <a:lstStyle/>
          <a:p>
            <a:pPr eaLnBrk="1" hangingPunct="1"/>
            <a:r>
              <a:rPr lang="en-US" altLang="en-US" dirty="0" smtClean="0"/>
              <a:t>How is a type specified?</a:t>
            </a:r>
          </a:p>
          <a:p>
            <a:pPr eaLnBrk="1" hangingPunct="1"/>
            <a:r>
              <a:rPr lang="en-US" altLang="en-US" dirty="0" smtClean="0"/>
              <a:t>When does the binding take place?</a:t>
            </a:r>
          </a:p>
          <a:p>
            <a:pPr eaLnBrk="1" hangingPunct="1"/>
            <a:r>
              <a:rPr lang="en-US" altLang="en-US" dirty="0" smtClean="0"/>
              <a:t>If static, the type may be specified by either an explicit or an implicit declaration</a:t>
            </a:r>
          </a:p>
        </p:txBody>
      </p:sp>
    </p:spTree>
    <p:extLst>
      <p:ext uri="{BB962C8B-B14F-4D97-AF65-F5344CB8AC3E}">
        <p14:creationId xmlns:p14="http://schemas.microsoft.com/office/powerpoint/2010/main" val="2351343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itle 1"/>
          <p:cNvSpPr>
            <a:spLocks noGrp="1" noChangeArrowheads="1"/>
          </p:cNvSpPr>
          <p:nvPr>
            <p:ph type="title"/>
          </p:nvPr>
        </p:nvSpPr>
        <p:spPr/>
        <p:txBody>
          <a:bodyPr/>
          <a:lstStyle/>
          <a:p>
            <a:r>
              <a:rPr lang="en-US" altLang="en-US" dirty="0" smtClean="0"/>
              <a:t>Explicit/Implicit Declaration </a:t>
            </a:r>
            <a:r>
              <a:rPr lang="en-US" altLang="en-US" sz="2000" b="0" dirty="0" smtClean="0"/>
              <a:t>(1 of 2)</a:t>
            </a:r>
          </a:p>
        </p:txBody>
      </p:sp>
      <p:sp>
        <p:nvSpPr>
          <p:cNvPr id="34821" name="Content Placeholder 2"/>
          <p:cNvSpPr>
            <a:spLocks noGrp="1" noChangeArrowheads="1"/>
          </p:cNvSpPr>
          <p:nvPr>
            <p:ph type="body" idx="1"/>
          </p:nvPr>
        </p:nvSpPr>
        <p:spPr/>
        <p:txBody>
          <a:bodyPr/>
          <a:lstStyle/>
          <a:p>
            <a:r>
              <a:rPr lang="en-US" altLang="en-US" dirty="0" smtClean="0"/>
              <a:t>An </a:t>
            </a:r>
            <a:r>
              <a:rPr lang="en-US" altLang="en-US" b="1" dirty="0" smtClean="0"/>
              <a:t>explicit declaration </a:t>
            </a:r>
            <a:r>
              <a:rPr lang="en-US" altLang="en-US" dirty="0" smtClean="0"/>
              <a:t>is a program statement used for declaring the types of variables</a:t>
            </a:r>
          </a:p>
          <a:p>
            <a:r>
              <a:rPr lang="en-US" altLang="en-US" dirty="0" smtClean="0"/>
              <a:t>An </a:t>
            </a:r>
            <a:r>
              <a:rPr lang="en-US" altLang="en-US" b="1" dirty="0" smtClean="0"/>
              <a:t>implicit declaration </a:t>
            </a:r>
            <a:r>
              <a:rPr lang="en-US" altLang="en-US" dirty="0" smtClean="0"/>
              <a:t>is a default mechanism for specifying types of variables through default conventions, rather than declaration statements</a:t>
            </a:r>
          </a:p>
          <a:p>
            <a:r>
              <a:rPr lang="en-US" altLang="en-US" dirty="0" smtClean="0"/>
              <a:t>Basic, Perl, Ruby, JavaScript, and P</a:t>
            </a:r>
            <a:r>
              <a:rPr lang="en-US" altLang="en-US" sz="100" dirty="0" smtClean="0"/>
              <a:t> </a:t>
            </a:r>
            <a:r>
              <a:rPr lang="en-US" altLang="en-US" dirty="0" smtClean="0"/>
              <a:t>H</a:t>
            </a:r>
            <a:r>
              <a:rPr lang="en-US" altLang="en-US" sz="100" dirty="0" smtClean="0"/>
              <a:t> </a:t>
            </a:r>
            <a:r>
              <a:rPr lang="en-US" altLang="en-US" dirty="0" smtClean="0"/>
              <a:t>P provide implicit declarations</a:t>
            </a:r>
          </a:p>
          <a:p>
            <a:pPr lvl="1"/>
            <a:r>
              <a:rPr lang="en-US" altLang="en-US" dirty="0" smtClean="0"/>
              <a:t>Advantage: </a:t>
            </a:r>
            <a:r>
              <a:rPr lang="en-US" altLang="en-US" dirty="0" err="1" smtClean="0"/>
              <a:t>writability</a:t>
            </a:r>
            <a:r>
              <a:rPr lang="en-US" altLang="en-US" dirty="0" smtClean="0"/>
              <a:t> (a minor convenience)</a:t>
            </a:r>
          </a:p>
          <a:p>
            <a:pPr lvl="1"/>
            <a:r>
              <a:rPr lang="en-US" altLang="en-US" dirty="0" smtClean="0"/>
              <a:t>Disadvantage: reliability (less trouble with Perl)</a:t>
            </a:r>
          </a:p>
        </p:txBody>
      </p:sp>
    </p:spTree>
    <p:extLst>
      <p:ext uri="{BB962C8B-B14F-4D97-AF65-F5344CB8AC3E}">
        <p14:creationId xmlns:p14="http://schemas.microsoft.com/office/powerpoint/2010/main" val="4165909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Explicit/Implicit Declaration </a:t>
            </a:r>
            <a:r>
              <a:rPr lang="en-US" altLang="en-US" sz="2000" b="0" dirty="0"/>
              <a:t>(2 of 2)</a:t>
            </a:r>
            <a:endParaRPr lang="en-US" dirty="0"/>
          </a:p>
        </p:txBody>
      </p:sp>
      <p:sp>
        <p:nvSpPr>
          <p:cNvPr id="8" name="Content Placeholder 2"/>
          <p:cNvSpPr>
            <a:spLocks noGrp="1"/>
          </p:cNvSpPr>
          <p:nvPr>
            <p:ph sz="quarter" idx="13"/>
          </p:nvPr>
        </p:nvSpPr>
        <p:spPr>
          <a:xfrm>
            <a:off x="457200" y="1600200"/>
            <a:ext cx="8229600" cy="1242391"/>
          </a:xfrm>
        </p:spPr>
        <p:txBody>
          <a:bodyPr/>
          <a:lstStyle/>
          <a:p>
            <a:pPr lvl="0" indent="-256032">
              <a:defRPr/>
            </a:pPr>
            <a:r>
              <a:rPr lang="en-US" altLang="en-US" sz="2400" dirty="0">
                <a:solidFill>
                  <a:srgbClr val="000000"/>
                </a:solidFill>
                <a:latin typeface="+mn-lt"/>
              </a:rPr>
              <a:t>Some languages use type inferencing to determine types of variables (context)</a:t>
            </a:r>
          </a:p>
          <a:p>
            <a:pPr lvl="1" indent="-283464">
              <a:defRPr/>
            </a:pPr>
            <a:r>
              <a:rPr lang="en-US" altLang="en-US" sz="2400" dirty="0">
                <a:solidFill>
                  <a:srgbClr val="000000"/>
                </a:solidFill>
                <a:latin typeface="+mn-lt"/>
              </a:rPr>
              <a:t>C</a:t>
            </a:r>
            <a:endParaRPr lang="en-US" sz="2400"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3417562383"/>
              </p:ext>
            </p:extLst>
          </p:nvPr>
        </p:nvGraphicFramePr>
        <p:xfrm>
          <a:off x="1449428" y="2520857"/>
          <a:ext cx="530304" cy="321734"/>
        </p:xfrm>
        <a:graphic>
          <a:graphicData uri="http://schemas.openxmlformats.org/presentationml/2006/ole">
            <mc:AlternateContent xmlns:mc="http://schemas.openxmlformats.org/markup-compatibility/2006">
              <mc:Choice xmlns:v="urn:schemas-microsoft-com:vml" Requires="v">
                <p:oleObj spid="_x0000_s2086" name="Equation" r:id="rId3" imgW="126720" imgH="164880" progId="Equation.DSMT4">
                  <p:embed/>
                </p:oleObj>
              </mc:Choice>
              <mc:Fallback>
                <p:oleObj name="Equation" r:id="rId3" imgW="126720" imgH="164880" progId="Equation.DSMT4">
                  <p:embed/>
                  <p:pic>
                    <p:nvPicPr>
                      <p:cNvPr id="15" name="Object 3"/>
                      <p:cNvPicPr/>
                      <p:nvPr/>
                    </p:nvPicPr>
                    <p:blipFill>
                      <a:blip r:embed="rId4"/>
                      <a:stretch>
                        <a:fillRect/>
                      </a:stretch>
                    </p:blipFill>
                    <p:spPr>
                      <a:xfrm>
                        <a:off x="1449428" y="2520857"/>
                        <a:ext cx="530304" cy="321734"/>
                      </a:xfrm>
                      <a:prstGeom prst="rect">
                        <a:avLst/>
                      </a:prstGeom>
                    </p:spPr>
                  </p:pic>
                </p:oleObj>
              </mc:Fallback>
            </mc:AlternateContent>
          </a:graphicData>
        </a:graphic>
      </p:graphicFrame>
      <p:sp>
        <p:nvSpPr>
          <p:cNvPr id="9" name="Content Placeholder 4"/>
          <p:cNvSpPr>
            <a:spLocks noGrp="1"/>
          </p:cNvSpPr>
          <p:nvPr>
            <p:ph sz="quarter" idx="14"/>
          </p:nvPr>
        </p:nvSpPr>
        <p:spPr>
          <a:xfrm>
            <a:off x="1615191" y="2411896"/>
            <a:ext cx="7071610" cy="495300"/>
          </a:xfrm>
        </p:spPr>
        <p:txBody>
          <a:bodyPr/>
          <a:lstStyle/>
          <a:p>
            <a:pPr marL="101600" indent="0">
              <a:buNone/>
            </a:pPr>
            <a:r>
              <a:rPr lang="en-US" altLang="en-US" sz="2400" dirty="0">
                <a:solidFill>
                  <a:srgbClr val="000000"/>
                </a:solidFill>
                <a:latin typeface="+mn-lt"/>
              </a:rPr>
              <a:t>a variable can be declared with</a:t>
            </a:r>
            <a:r>
              <a:rPr lang="en-US" altLang="en-US" sz="2400" dirty="0">
                <a:solidFill>
                  <a:srgbClr val="000000"/>
                </a:solidFill>
              </a:rPr>
              <a:t> </a:t>
            </a:r>
            <a:r>
              <a:rPr lang="en-US" altLang="en-US" sz="2400" b="1" dirty="0" err="1">
                <a:solidFill>
                  <a:srgbClr val="000000"/>
                </a:solidFill>
                <a:latin typeface="Courier New" panose="02070309020205020404" pitchFamily="49" charset="0"/>
                <a:cs typeface="Courier New" panose="02070309020205020404" pitchFamily="49" charset="0"/>
              </a:rPr>
              <a:t>var</a:t>
            </a:r>
            <a:r>
              <a:rPr lang="en-US" altLang="en-US" sz="2400" dirty="0">
                <a:solidFill>
                  <a:srgbClr val="000000"/>
                </a:solidFill>
              </a:rPr>
              <a:t> </a:t>
            </a:r>
            <a:r>
              <a:rPr lang="en-US" altLang="en-US" sz="2400" dirty="0">
                <a:solidFill>
                  <a:srgbClr val="000000"/>
                </a:solidFill>
                <a:latin typeface="+mn-lt"/>
              </a:rPr>
              <a:t>and an initial</a:t>
            </a:r>
            <a:endParaRPr lang="en-US" dirty="0">
              <a:latin typeface="+mn-lt"/>
            </a:endParaRPr>
          </a:p>
        </p:txBody>
      </p:sp>
      <p:sp>
        <p:nvSpPr>
          <p:cNvPr id="10" name="Content Placeholder 5"/>
          <p:cNvSpPr>
            <a:spLocks noGrp="1"/>
          </p:cNvSpPr>
          <p:nvPr>
            <p:ph sz="quarter" idx="15"/>
          </p:nvPr>
        </p:nvSpPr>
        <p:spPr>
          <a:xfrm>
            <a:off x="457201" y="2731052"/>
            <a:ext cx="8229600" cy="1805978"/>
          </a:xfrm>
        </p:spPr>
        <p:txBody>
          <a:bodyPr/>
          <a:lstStyle/>
          <a:p>
            <a:pPr marL="458788" lvl="1" indent="287338">
              <a:buNone/>
              <a:defRPr/>
            </a:pPr>
            <a:r>
              <a:rPr lang="en-US" altLang="en-US" sz="2400" dirty="0">
                <a:solidFill>
                  <a:srgbClr val="000000"/>
                </a:solidFill>
                <a:latin typeface="+mn-lt"/>
              </a:rPr>
              <a:t>value. The initial value sets the type</a:t>
            </a:r>
          </a:p>
          <a:p>
            <a:pPr lvl="1" indent="-283464">
              <a:defRPr/>
            </a:pPr>
            <a:r>
              <a:rPr lang="en-US" altLang="en-US" sz="2400" dirty="0">
                <a:solidFill>
                  <a:srgbClr val="000000"/>
                </a:solidFill>
                <a:latin typeface="+mn-lt"/>
              </a:rPr>
              <a:t>Visual Basic 9.0+, M</a:t>
            </a:r>
            <a:r>
              <a:rPr lang="en-US" altLang="en-US" sz="100" dirty="0">
                <a:solidFill>
                  <a:srgbClr val="000000"/>
                </a:solidFill>
                <a:latin typeface="+mn-lt"/>
              </a:rPr>
              <a:t> </a:t>
            </a:r>
            <a:r>
              <a:rPr lang="en-US" altLang="en-US" sz="2400" dirty="0">
                <a:solidFill>
                  <a:srgbClr val="000000"/>
                </a:solidFill>
                <a:latin typeface="+mn-lt"/>
              </a:rPr>
              <a:t>L, Haskell, and F# use type inferencing. The context of the appearance of a variable determines its type</a:t>
            </a:r>
          </a:p>
        </p:txBody>
      </p:sp>
    </p:spTree>
    <p:extLst>
      <p:ext uri="{BB962C8B-B14F-4D97-AF65-F5344CB8AC3E}">
        <p14:creationId xmlns:p14="http://schemas.microsoft.com/office/powerpoint/2010/main" val="406931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Dynamic Type Binding</a:t>
            </a:r>
            <a:endParaRPr lang="en-US" dirty="0"/>
          </a:p>
        </p:txBody>
      </p:sp>
      <p:sp>
        <p:nvSpPr>
          <p:cNvPr id="8" name="Content Placeholder 2"/>
          <p:cNvSpPr>
            <a:spLocks noGrp="1"/>
          </p:cNvSpPr>
          <p:nvPr>
            <p:ph sz="quarter" idx="13"/>
          </p:nvPr>
        </p:nvSpPr>
        <p:spPr>
          <a:xfrm>
            <a:off x="457200" y="1600201"/>
            <a:ext cx="8229600" cy="438398"/>
          </a:xfrm>
        </p:spPr>
        <p:txBody>
          <a:bodyPr/>
          <a:lstStyle/>
          <a:p>
            <a:pPr lvl="0" indent="-256032">
              <a:defRPr/>
            </a:pPr>
            <a:r>
              <a:rPr lang="en-US" altLang="en-US" sz="2200" dirty="0">
                <a:solidFill>
                  <a:srgbClr val="000000"/>
                </a:solidFill>
                <a:latin typeface="+mn-lt"/>
              </a:rPr>
              <a:t>Dynamic Type Binding (JavaScript, Python, Ruby, P</a:t>
            </a:r>
            <a:r>
              <a:rPr lang="en-US" altLang="en-US" sz="100" dirty="0">
                <a:solidFill>
                  <a:srgbClr val="000000"/>
                </a:solidFill>
                <a:latin typeface="+mn-lt"/>
              </a:rPr>
              <a:t> </a:t>
            </a:r>
            <a:r>
              <a:rPr lang="en-US" altLang="en-US" sz="2200" dirty="0">
                <a:solidFill>
                  <a:srgbClr val="000000"/>
                </a:solidFill>
                <a:latin typeface="+mn-lt"/>
              </a:rPr>
              <a:t>H</a:t>
            </a:r>
            <a:r>
              <a:rPr lang="en-US" altLang="en-US" sz="100" dirty="0">
                <a:solidFill>
                  <a:srgbClr val="000000"/>
                </a:solidFill>
                <a:latin typeface="+mn-lt"/>
              </a:rPr>
              <a:t> </a:t>
            </a:r>
            <a:r>
              <a:rPr lang="en-US" altLang="en-US" sz="2200" dirty="0">
                <a:solidFill>
                  <a:srgbClr val="000000"/>
                </a:solidFill>
                <a:latin typeface="+mn-lt"/>
              </a:rPr>
              <a:t>P, and C</a:t>
            </a:r>
            <a:endParaRPr lang="en-US" sz="2200"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389447220"/>
              </p:ext>
            </p:extLst>
          </p:nvPr>
        </p:nvGraphicFramePr>
        <p:xfrm>
          <a:off x="8461405" y="1697724"/>
          <a:ext cx="530304" cy="321734"/>
        </p:xfrm>
        <a:graphic>
          <a:graphicData uri="http://schemas.openxmlformats.org/presentationml/2006/ole">
            <mc:AlternateContent xmlns:mc="http://schemas.openxmlformats.org/markup-compatibility/2006">
              <mc:Choice xmlns:v="urn:schemas-microsoft-com:vml" Requires="v">
                <p:oleObj spid="_x0000_s3107" name="Equation" r:id="rId3" imgW="126720" imgH="164880" progId="Equation.DSMT4">
                  <p:embed/>
                </p:oleObj>
              </mc:Choice>
              <mc:Fallback>
                <p:oleObj name="Equation" r:id="rId3" imgW="126720" imgH="164880" progId="Equation.DSMT4">
                  <p:embed/>
                  <p:pic>
                    <p:nvPicPr>
                      <p:cNvPr id="15" name="Object 3"/>
                      <p:cNvPicPr/>
                      <p:nvPr/>
                    </p:nvPicPr>
                    <p:blipFill>
                      <a:blip r:embed="rId4"/>
                      <a:stretch>
                        <a:fillRect/>
                      </a:stretch>
                    </p:blipFill>
                    <p:spPr>
                      <a:xfrm>
                        <a:off x="8461405" y="1697724"/>
                        <a:ext cx="530304" cy="321734"/>
                      </a:xfrm>
                      <a:prstGeom prst="rect">
                        <a:avLst/>
                      </a:prstGeom>
                    </p:spPr>
                  </p:pic>
                </p:oleObj>
              </mc:Fallback>
            </mc:AlternateContent>
          </a:graphicData>
        </a:graphic>
      </p:graphicFrame>
      <p:sp>
        <p:nvSpPr>
          <p:cNvPr id="9" name="Content Placeholder 4"/>
          <p:cNvSpPr>
            <a:spLocks noGrp="1"/>
          </p:cNvSpPr>
          <p:nvPr>
            <p:ph sz="quarter" idx="14"/>
          </p:nvPr>
        </p:nvSpPr>
        <p:spPr>
          <a:xfrm>
            <a:off x="457200" y="2118110"/>
            <a:ext cx="8229600" cy="3706219"/>
          </a:xfrm>
        </p:spPr>
        <p:txBody>
          <a:bodyPr/>
          <a:lstStyle/>
          <a:p>
            <a:pPr marL="0" lvl="0" indent="228600">
              <a:buNone/>
            </a:pPr>
            <a:r>
              <a:rPr lang="en-US" altLang="en-US" sz="2200" dirty="0">
                <a:solidFill>
                  <a:srgbClr val="000000"/>
                </a:solidFill>
                <a:latin typeface="+mn-lt"/>
              </a:rPr>
              <a:t>(limited))</a:t>
            </a:r>
          </a:p>
          <a:p>
            <a:pPr lvl="0" indent="-256032"/>
            <a:r>
              <a:rPr lang="en-US" altLang="en-US" sz="2200" dirty="0">
                <a:solidFill>
                  <a:srgbClr val="000000"/>
                </a:solidFill>
                <a:latin typeface="+mn-lt"/>
              </a:rPr>
              <a:t>Specified through an assignment statement e.g., </a:t>
            </a:r>
            <a:r>
              <a:rPr lang="en-US" altLang="en-US" sz="2200" dirty="0" smtClean="0">
                <a:solidFill>
                  <a:srgbClr val="000000"/>
                </a:solidFill>
                <a:latin typeface="+mn-lt"/>
              </a:rPr>
              <a:t>JavaScript</a:t>
            </a:r>
          </a:p>
          <a:p>
            <a:pPr marL="0" lvl="0" indent="1203325">
              <a:buNone/>
            </a:pPr>
            <a:r>
              <a:rPr lang="en-US" altLang="en-US" sz="2200" b="1" dirty="0" smtClean="0">
                <a:solidFill>
                  <a:srgbClr val="000000"/>
                </a:solidFill>
                <a:latin typeface="Courier New" panose="02070309020205020404" pitchFamily="49" charset="0"/>
              </a:rPr>
              <a:t>list </a:t>
            </a:r>
            <a:r>
              <a:rPr lang="en-US" altLang="en-US" sz="2200" b="1" dirty="0">
                <a:solidFill>
                  <a:srgbClr val="000000"/>
                </a:solidFill>
                <a:latin typeface="Courier New" panose="02070309020205020404" pitchFamily="49" charset="0"/>
              </a:rPr>
              <a:t>= [2, 4.33, 6, 8</a:t>
            </a:r>
            <a:r>
              <a:rPr lang="en-US" altLang="en-US" sz="2200" b="1" dirty="0" smtClean="0">
                <a:solidFill>
                  <a:srgbClr val="000000"/>
                </a:solidFill>
                <a:latin typeface="Courier New" panose="02070309020205020404" pitchFamily="49" charset="0"/>
              </a:rPr>
              <a:t>];</a:t>
            </a:r>
          </a:p>
          <a:p>
            <a:pPr marL="0" lvl="0" indent="1203325">
              <a:buNone/>
            </a:pPr>
            <a:r>
              <a:rPr lang="en-US" altLang="en-US" sz="2200" b="1" dirty="0" smtClean="0">
                <a:solidFill>
                  <a:srgbClr val="000000"/>
                </a:solidFill>
                <a:latin typeface="Courier New" panose="02070309020205020404" pitchFamily="49" charset="0"/>
              </a:rPr>
              <a:t>list </a:t>
            </a:r>
            <a:r>
              <a:rPr lang="en-US" altLang="en-US" sz="2200" b="1" dirty="0">
                <a:solidFill>
                  <a:srgbClr val="000000"/>
                </a:solidFill>
                <a:latin typeface="Courier New" panose="02070309020205020404" pitchFamily="49" charset="0"/>
              </a:rPr>
              <a:t>= 17.3;</a:t>
            </a:r>
          </a:p>
          <a:p>
            <a:pPr lvl="1" indent="-283464"/>
            <a:r>
              <a:rPr lang="en-US" altLang="en-US" sz="2200" dirty="0">
                <a:solidFill>
                  <a:srgbClr val="000000"/>
                </a:solidFill>
                <a:latin typeface="+mn-lt"/>
              </a:rPr>
              <a:t>Advantage: flexibility (generic program units)</a:t>
            </a:r>
          </a:p>
          <a:p>
            <a:pPr lvl="1" indent="-283464"/>
            <a:r>
              <a:rPr lang="en-US" altLang="en-US" sz="2200" dirty="0">
                <a:solidFill>
                  <a:srgbClr val="000000"/>
                </a:solidFill>
                <a:latin typeface="+mn-lt"/>
              </a:rPr>
              <a:t>Disadvantages: </a:t>
            </a:r>
          </a:p>
          <a:p>
            <a:pPr lvl="2" indent="-228600"/>
            <a:r>
              <a:rPr lang="en-US" altLang="en-US" sz="2200" dirty="0">
                <a:solidFill>
                  <a:srgbClr val="000000"/>
                </a:solidFill>
                <a:latin typeface="+mn-lt"/>
              </a:rPr>
              <a:t>High cost (dynamic type checking and interpretation)</a:t>
            </a:r>
          </a:p>
          <a:p>
            <a:pPr lvl="2" indent="-228600"/>
            <a:r>
              <a:rPr lang="en-US" altLang="en-US" sz="2200" dirty="0">
                <a:solidFill>
                  <a:srgbClr val="000000"/>
                </a:solidFill>
                <a:latin typeface="+mn-lt"/>
              </a:rPr>
              <a:t>Type error detection by the compiler is difficult</a:t>
            </a:r>
          </a:p>
        </p:txBody>
      </p:sp>
    </p:spTree>
    <p:extLst>
      <p:ext uri="{BB962C8B-B14F-4D97-AF65-F5344CB8AC3E}">
        <p14:creationId xmlns:p14="http://schemas.microsoft.com/office/powerpoint/2010/main" val="3537518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itle 1"/>
          <p:cNvSpPr>
            <a:spLocks noGrp="1" noChangeArrowheads="1"/>
          </p:cNvSpPr>
          <p:nvPr>
            <p:ph type="title"/>
          </p:nvPr>
        </p:nvSpPr>
        <p:spPr/>
        <p:txBody>
          <a:bodyPr/>
          <a:lstStyle/>
          <a:p>
            <a:pPr eaLnBrk="1" hangingPunct="1"/>
            <a:r>
              <a:rPr lang="en-US" altLang="en-US" dirty="0" smtClean="0"/>
              <a:t>Variable Attributes </a:t>
            </a:r>
            <a:r>
              <a:rPr lang="en-US" altLang="en-US" sz="2000" b="0" dirty="0" smtClean="0"/>
              <a:t>(3 of 3)</a:t>
            </a:r>
          </a:p>
        </p:txBody>
      </p:sp>
      <p:sp>
        <p:nvSpPr>
          <p:cNvPr id="39941" name="Content Placeholder 2"/>
          <p:cNvSpPr>
            <a:spLocks noGrp="1" noChangeArrowheads="1"/>
          </p:cNvSpPr>
          <p:nvPr>
            <p:ph type="body" idx="1"/>
          </p:nvPr>
        </p:nvSpPr>
        <p:spPr/>
        <p:txBody>
          <a:bodyPr/>
          <a:lstStyle/>
          <a:p>
            <a:pPr eaLnBrk="1" hangingPunct="1"/>
            <a:r>
              <a:rPr lang="en-US" altLang="en-US" dirty="0" smtClean="0">
                <a:solidFill>
                  <a:schemeClr val="tx1"/>
                </a:solidFill>
              </a:rPr>
              <a:t>Storage Bindings &amp; Lifetime</a:t>
            </a:r>
          </a:p>
          <a:p>
            <a:pPr lvl="1" eaLnBrk="1" hangingPunct="1"/>
            <a:r>
              <a:rPr lang="en-US" altLang="en-US" dirty="0" smtClean="0">
                <a:solidFill>
                  <a:schemeClr val="tx1"/>
                </a:solidFill>
              </a:rPr>
              <a:t>Allocation - getting a cell from some pool of available cells</a:t>
            </a:r>
          </a:p>
          <a:p>
            <a:pPr lvl="1" eaLnBrk="1" hangingPunct="1"/>
            <a:r>
              <a:rPr lang="en-US" altLang="en-US" dirty="0" smtClean="0">
                <a:solidFill>
                  <a:schemeClr val="tx1"/>
                </a:solidFill>
              </a:rPr>
              <a:t>Deallocation - putting a cell back into the pool</a:t>
            </a:r>
          </a:p>
          <a:p>
            <a:pPr eaLnBrk="1" hangingPunct="1"/>
            <a:r>
              <a:rPr lang="en-US" altLang="en-US" dirty="0" smtClean="0">
                <a:solidFill>
                  <a:schemeClr val="tx1"/>
                </a:solidFill>
              </a:rPr>
              <a:t>The lifetime of a variable is the time during which it is bound to a particular memory cell</a:t>
            </a:r>
          </a:p>
        </p:txBody>
      </p:sp>
    </p:spTree>
    <p:extLst>
      <p:ext uri="{BB962C8B-B14F-4D97-AF65-F5344CB8AC3E}">
        <p14:creationId xmlns:p14="http://schemas.microsoft.com/office/powerpoint/2010/main" val="1501094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a:t>
            </a:r>
            <a:endParaRPr lang="en-US" altLang="en-US" sz="2000" b="0" dirty="0" smtClean="0"/>
          </a:p>
        </p:txBody>
      </p:sp>
      <p:sp>
        <p:nvSpPr>
          <p:cNvPr id="7173"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5.1 </a:t>
            </a:r>
            <a:r>
              <a:rPr lang="en-US" altLang="en-US" dirty="0" smtClean="0"/>
              <a:t>Introduction</a:t>
            </a:r>
          </a:p>
          <a:p>
            <a:pPr marL="0" indent="0" eaLnBrk="1" hangingPunct="1">
              <a:lnSpc>
                <a:spcPct val="90000"/>
              </a:lnSpc>
              <a:buNone/>
            </a:pPr>
            <a:r>
              <a:rPr lang="en-US" altLang="en-US" b="1" dirty="0" smtClean="0">
                <a:solidFill>
                  <a:schemeClr val="tx2"/>
                </a:solidFill>
              </a:rPr>
              <a:t>5.2 </a:t>
            </a:r>
            <a:r>
              <a:rPr lang="en-US" altLang="en-US" dirty="0" smtClean="0"/>
              <a:t>Names</a:t>
            </a:r>
          </a:p>
          <a:p>
            <a:pPr marL="0" indent="0" eaLnBrk="1" hangingPunct="1">
              <a:lnSpc>
                <a:spcPct val="90000"/>
              </a:lnSpc>
              <a:buNone/>
            </a:pPr>
            <a:r>
              <a:rPr lang="en-US" altLang="en-US" b="1" dirty="0" smtClean="0">
                <a:solidFill>
                  <a:schemeClr val="tx2"/>
                </a:solidFill>
              </a:rPr>
              <a:t>5.3 </a:t>
            </a:r>
            <a:r>
              <a:rPr lang="en-US" altLang="en-US" dirty="0" smtClean="0"/>
              <a:t>Variables</a:t>
            </a:r>
            <a:endParaRPr lang="en-US" altLang="en-US" dirty="0"/>
          </a:p>
          <a:p>
            <a:pPr marL="0" indent="0" eaLnBrk="1" hangingPunct="1">
              <a:lnSpc>
                <a:spcPct val="90000"/>
              </a:lnSpc>
              <a:buNone/>
            </a:pPr>
            <a:r>
              <a:rPr lang="en-US" altLang="en-US" b="1" dirty="0" smtClean="0">
                <a:solidFill>
                  <a:schemeClr val="tx2"/>
                </a:solidFill>
              </a:rPr>
              <a:t>5.4 </a:t>
            </a:r>
            <a:r>
              <a:rPr lang="en-US" altLang="en-US" dirty="0" smtClean="0"/>
              <a:t>The </a:t>
            </a:r>
            <a:r>
              <a:rPr lang="en-US" altLang="en-US" dirty="0"/>
              <a:t>Concept of Binding</a:t>
            </a:r>
          </a:p>
          <a:p>
            <a:pPr marL="0" indent="0" eaLnBrk="1" hangingPunct="1">
              <a:lnSpc>
                <a:spcPct val="90000"/>
              </a:lnSpc>
              <a:buNone/>
            </a:pPr>
            <a:r>
              <a:rPr lang="en-US" altLang="en-US" b="1" dirty="0" smtClean="0">
                <a:solidFill>
                  <a:schemeClr val="tx2"/>
                </a:solidFill>
              </a:rPr>
              <a:t>5.5 </a:t>
            </a:r>
            <a:r>
              <a:rPr lang="en-US" altLang="en-US" dirty="0" smtClean="0"/>
              <a:t>Scope </a:t>
            </a:r>
            <a:endParaRPr lang="en-US" altLang="en-US" dirty="0"/>
          </a:p>
          <a:p>
            <a:pPr marL="0" indent="0" eaLnBrk="1" hangingPunct="1">
              <a:lnSpc>
                <a:spcPct val="90000"/>
              </a:lnSpc>
              <a:buNone/>
            </a:pPr>
            <a:r>
              <a:rPr lang="en-US" altLang="en-US" b="1" dirty="0" smtClean="0">
                <a:solidFill>
                  <a:schemeClr val="tx2"/>
                </a:solidFill>
              </a:rPr>
              <a:t>5.6 </a:t>
            </a:r>
            <a:r>
              <a:rPr lang="en-US" altLang="en-US" dirty="0" smtClean="0"/>
              <a:t>Scope </a:t>
            </a:r>
            <a:r>
              <a:rPr lang="en-US" altLang="en-US" dirty="0"/>
              <a:t>and Lifetime</a:t>
            </a:r>
          </a:p>
          <a:p>
            <a:pPr marL="0" indent="0" eaLnBrk="1" hangingPunct="1">
              <a:lnSpc>
                <a:spcPct val="90000"/>
              </a:lnSpc>
              <a:buNone/>
            </a:pPr>
            <a:r>
              <a:rPr lang="en-US" altLang="en-US" b="1" dirty="0" smtClean="0">
                <a:solidFill>
                  <a:schemeClr val="tx2"/>
                </a:solidFill>
              </a:rPr>
              <a:t>5.7 </a:t>
            </a:r>
            <a:r>
              <a:rPr lang="en-US" altLang="en-US" dirty="0" smtClean="0"/>
              <a:t>Referencing </a:t>
            </a:r>
            <a:r>
              <a:rPr lang="en-US" altLang="en-US" dirty="0"/>
              <a:t>Environments</a:t>
            </a:r>
          </a:p>
          <a:p>
            <a:pPr marL="0" indent="0" eaLnBrk="1" hangingPunct="1">
              <a:lnSpc>
                <a:spcPct val="90000"/>
              </a:lnSpc>
              <a:buNone/>
            </a:pPr>
            <a:r>
              <a:rPr lang="en-US" altLang="en-US" b="1" dirty="0" smtClean="0">
                <a:solidFill>
                  <a:schemeClr val="tx2"/>
                </a:solidFill>
              </a:rPr>
              <a:t>5.8 </a:t>
            </a:r>
            <a:r>
              <a:rPr lang="en-US" altLang="en-US" dirty="0" smtClean="0"/>
              <a:t>Named </a:t>
            </a:r>
            <a:r>
              <a:rPr lang="en-US" altLang="en-US" dirty="0"/>
              <a:t>Constants</a:t>
            </a:r>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noChangeArrowheads="1"/>
          </p:cNvSpPr>
          <p:nvPr>
            <p:ph type="title"/>
          </p:nvPr>
        </p:nvSpPr>
        <p:spPr/>
        <p:txBody>
          <a:bodyPr/>
          <a:lstStyle/>
          <a:p>
            <a:r>
              <a:rPr lang="en-US" altLang="en-US" dirty="0"/>
              <a:t>Categories of Variables by Lifetimes </a:t>
            </a:r>
            <a:r>
              <a:rPr lang="en-US" altLang="en-US" sz="2000" b="0" dirty="0"/>
              <a:t>(1 of </a:t>
            </a:r>
            <a:r>
              <a:rPr lang="en-US" altLang="en-US" sz="2000" b="0" dirty="0" smtClean="0"/>
              <a:t>4)</a:t>
            </a:r>
            <a:endParaRPr lang="en-US" altLang="en-US" dirty="0" smtClean="0"/>
          </a:p>
        </p:txBody>
      </p:sp>
      <p:sp>
        <p:nvSpPr>
          <p:cNvPr id="41989" name="Content Placeholder 2"/>
          <p:cNvSpPr>
            <a:spLocks noGrp="1" noChangeArrowheads="1"/>
          </p:cNvSpPr>
          <p:nvPr>
            <p:ph type="body" idx="1"/>
          </p:nvPr>
        </p:nvSpPr>
        <p:spPr/>
        <p:txBody>
          <a:bodyPr/>
          <a:lstStyle/>
          <a:p>
            <a:r>
              <a:rPr lang="en-US" altLang="en-US" dirty="0" smtClean="0"/>
              <a:t>Static--bound to memory cells before execution begins and remains bound to the same memory cell throughout execution, e.g., C and C++ </a:t>
            </a:r>
            <a:r>
              <a:rPr lang="en-US" altLang="en-US" b="1" dirty="0" smtClean="0">
                <a:latin typeface="Courier New" panose="02070309020205020404" pitchFamily="49" charset="0"/>
                <a:cs typeface="Courier New" panose="02070309020205020404" pitchFamily="49" charset="0"/>
              </a:rPr>
              <a:t>static</a:t>
            </a:r>
            <a:r>
              <a:rPr lang="en-US" altLang="en-US" dirty="0" smtClean="0"/>
              <a:t> variables in functions</a:t>
            </a:r>
          </a:p>
          <a:p>
            <a:pPr lvl="1"/>
            <a:r>
              <a:rPr lang="en-US" altLang="en-US" dirty="0" smtClean="0"/>
              <a:t>Advantages: efficiency  (direct addressing), history-sensitive subprogram support</a:t>
            </a:r>
          </a:p>
          <a:p>
            <a:pPr lvl="1"/>
            <a:r>
              <a:rPr lang="en-US" altLang="en-US" dirty="0" smtClean="0"/>
              <a:t>Disadvantage: lack of flexibility  (no recursion)</a:t>
            </a:r>
          </a:p>
        </p:txBody>
      </p:sp>
    </p:spTree>
    <p:extLst>
      <p:ext uri="{BB962C8B-B14F-4D97-AF65-F5344CB8AC3E}">
        <p14:creationId xmlns:p14="http://schemas.microsoft.com/office/powerpoint/2010/main" val="2749050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itle 1"/>
          <p:cNvSpPr>
            <a:spLocks noGrp="1" noChangeArrowheads="1"/>
          </p:cNvSpPr>
          <p:nvPr>
            <p:ph type="title"/>
          </p:nvPr>
        </p:nvSpPr>
        <p:spPr/>
        <p:txBody>
          <a:bodyPr/>
          <a:lstStyle/>
          <a:p>
            <a:pPr eaLnBrk="1" hangingPunct="1"/>
            <a:r>
              <a:rPr lang="en-US" altLang="en-US" dirty="0"/>
              <a:t>Categories of Variables by Lifetimes </a:t>
            </a:r>
            <a:r>
              <a:rPr lang="en-US" altLang="en-US" sz="2000" b="0" dirty="0" smtClean="0"/>
              <a:t>(2 </a:t>
            </a:r>
            <a:r>
              <a:rPr lang="en-US" altLang="en-US" sz="2000" b="0" dirty="0"/>
              <a:t>of 4)</a:t>
            </a:r>
            <a:endParaRPr lang="en-US" altLang="en-US" sz="2000" b="0" dirty="0" smtClean="0"/>
          </a:p>
        </p:txBody>
      </p:sp>
      <p:sp>
        <p:nvSpPr>
          <p:cNvPr id="44037" name="Content Placeholder 2"/>
          <p:cNvSpPr>
            <a:spLocks noGrp="1" noChangeArrowheads="1"/>
          </p:cNvSpPr>
          <p:nvPr>
            <p:ph type="body" idx="1"/>
          </p:nvPr>
        </p:nvSpPr>
        <p:spPr/>
        <p:txBody>
          <a:bodyPr/>
          <a:lstStyle/>
          <a:p>
            <a:pPr eaLnBrk="1" hangingPunct="1"/>
            <a:r>
              <a:rPr lang="en-US" altLang="en-US" sz="2000" dirty="0" smtClean="0"/>
              <a:t>Stack-dynamic--Storage bindings are created for variables when their declaration statements are </a:t>
            </a:r>
            <a:r>
              <a:rPr lang="en-US" altLang="en-US" sz="2000" b="1" dirty="0" smtClean="0"/>
              <a:t>elaborated. </a:t>
            </a:r>
            <a:r>
              <a:rPr lang="en-US" altLang="en-US" sz="2000" dirty="0" smtClean="0"/>
              <a:t>(A declaration is elaborated when the executable code associated with it is executed)</a:t>
            </a:r>
          </a:p>
          <a:p>
            <a:pPr eaLnBrk="1" hangingPunct="1"/>
            <a:r>
              <a:rPr lang="en-US" altLang="en-US" sz="2000" dirty="0" smtClean="0"/>
              <a:t>If scalar, all attributes except address are statically bound</a:t>
            </a:r>
          </a:p>
          <a:p>
            <a:pPr lvl="1" eaLnBrk="1" hangingPunct="1"/>
            <a:r>
              <a:rPr lang="en-US" altLang="en-US" sz="2000" dirty="0" smtClean="0"/>
              <a:t>local variables in C subprograms (not declared </a:t>
            </a:r>
            <a:r>
              <a:rPr lang="en-US" altLang="en-US" sz="2000" b="1" dirty="0" smtClean="0">
                <a:latin typeface="Courier New" panose="02070309020205020404" pitchFamily="49" charset="0"/>
                <a:cs typeface="Courier New" panose="02070309020205020404" pitchFamily="49" charset="0"/>
              </a:rPr>
              <a:t>static</a:t>
            </a:r>
            <a:r>
              <a:rPr lang="en-US" altLang="en-US" sz="2000" dirty="0" smtClean="0"/>
              <a:t>) and Java methods</a:t>
            </a:r>
          </a:p>
          <a:p>
            <a:pPr eaLnBrk="1" hangingPunct="1"/>
            <a:r>
              <a:rPr lang="en-US" altLang="en-US" sz="2000" dirty="0" smtClean="0"/>
              <a:t>Advantage: allows recursion; conserves storage</a:t>
            </a:r>
          </a:p>
          <a:p>
            <a:pPr eaLnBrk="1" hangingPunct="1"/>
            <a:r>
              <a:rPr lang="en-US" altLang="en-US" sz="2000" dirty="0" smtClean="0"/>
              <a:t>Disadvantages: </a:t>
            </a:r>
          </a:p>
          <a:p>
            <a:pPr lvl="1" eaLnBrk="1" hangingPunct="1"/>
            <a:r>
              <a:rPr lang="en-US" altLang="en-US" sz="2000" dirty="0" smtClean="0"/>
              <a:t>Overhead of allocation and deallocation</a:t>
            </a:r>
          </a:p>
          <a:p>
            <a:pPr lvl="1" eaLnBrk="1" hangingPunct="1"/>
            <a:r>
              <a:rPr lang="en-US" altLang="en-US" sz="2000" dirty="0" smtClean="0"/>
              <a:t>Subprograms cannot be history sensitive</a:t>
            </a:r>
          </a:p>
          <a:p>
            <a:pPr lvl="1" eaLnBrk="1" hangingPunct="1"/>
            <a:r>
              <a:rPr lang="en-US" altLang="en-US" sz="2000" dirty="0" smtClean="0"/>
              <a:t>Inefficient references (indirect addressing)</a:t>
            </a:r>
          </a:p>
        </p:txBody>
      </p:sp>
    </p:spTree>
    <p:extLst>
      <p:ext uri="{BB962C8B-B14F-4D97-AF65-F5344CB8AC3E}">
        <p14:creationId xmlns:p14="http://schemas.microsoft.com/office/powerpoint/2010/main" val="567356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noChangeArrowheads="1"/>
          </p:cNvSpPr>
          <p:nvPr>
            <p:ph type="title"/>
          </p:nvPr>
        </p:nvSpPr>
        <p:spPr/>
        <p:txBody>
          <a:bodyPr/>
          <a:lstStyle/>
          <a:p>
            <a:r>
              <a:rPr lang="en-US" altLang="en-US" dirty="0"/>
              <a:t>Categories of Variables by Lifetimes </a:t>
            </a:r>
            <a:r>
              <a:rPr lang="en-US" altLang="en-US" sz="2000" b="0" dirty="0" smtClean="0"/>
              <a:t>(3 </a:t>
            </a:r>
            <a:r>
              <a:rPr lang="en-US" altLang="en-US" sz="2000" b="0" dirty="0"/>
              <a:t>of 4)</a:t>
            </a:r>
            <a:endParaRPr lang="en-US" altLang="en-US" sz="2000" dirty="0" smtClean="0"/>
          </a:p>
        </p:txBody>
      </p:sp>
      <p:sp>
        <p:nvSpPr>
          <p:cNvPr id="46085" name="Content Placeholder 2"/>
          <p:cNvSpPr>
            <a:spLocks noGrp="1" noChangeArrowheads="1"/>
          </p:cNvSpPr>
          <p:nvPr>
            <p:ph type="body" idx="1"/>
          </p:nvPr>
        </p:nvSpPr>
        <p:spPr/>
        <p:txBody>
          <a:bodyPr/>
          <a:lstStyle/>
          <a:p>
            <a:r>
              <a:rPr lang="en-US" altLang="en-US" b="1" dirty="0" smtClean="0"/>
              <a:t>Explicit heap-dynamic </a:t>
            </a:r>
            <a:r>
              <a:rPr lang="en-US" altLang="en-US" dirty="0" smtClean="0"/>
              <a:t>-- Allocated and deallocated by explicit directives, specified by the programmer, which take effect during execution</a:t>
            </a:r>
          </a:p>
          <a:p>
            <a:r>
              <a:rPr lang="en-US" altLang="en-US" dirty="0" smtClean="0"/>
              <a:t>Referenced only through pointers or references, e.g. dynamic objects in C++ (via </a:t>
            </a:r>
            <a:r>
              <a:rPr lang="en-US" altLang="en-US" b="1" dirty="0" smtClean="0">
                <a:latin typeface="Courier New" panose="02070309020205020404" pitchFamily="49" charset="0"/>
                <a:cs typeface="Courier New" panose="02070309020205020404" pitchFamily="49" charset="0"/>
              </a:rPr>
              <a:t>new</a:t>
            </a:r>
            <a:r>
              <a:rPr lang="en-US" altLang="en-US" dirty="0" smtClean="0"/>
              <a:t> and </a:t>
            </a:r>
            <a:r>
              <a:rPr lang="en-US" altLang="en-US" b="1" dirty="0" smtClean="0">
                <a:latin typeface="Courier New" panose="02070309020205020404" pitchFamily="49" charset="0"/>
                <a:cs typeface="Courier New" panose="02070309020205020404" pitchFamily="49" charset="0"/>
              </a:rPr>
              <a:t>delete</a:t>
            </a:r>
            <a:r>
              <a:rPr lang="en-US" altLang="en-US" dirty="0" smtClean="0"/>
              <a:t>), all objects in Java</a:t>
            </a:r>
          </a:p>
          <a:p>
            <a:r>
              <a:rPr lang="en-US" altLang="en-US" dirty="0" smtClean="0"/>
              <a:t>Advantage: provides for dynamic storage management</a:t>
            </a:r>
          </a:p>
          <a:p>
            <a:r>
              <a:rPr lang="en-US" altLang="en-US" dirty="0" smtClean="0"/>
              <a:t>Disadvantage: inefficient and unreliable</a:t>
            </a:r>
          </a:p>
        </p:txBody>
      </p:sp>
    </p:spTree>
    <p:extLst>
      <p:ext uri="{BB962C8B-B14F-4D97-AF65-F5344CB8AC3E}">
        <p14:creationId xmlns:p14="http://schemas.microsoft.com/office/powerpoint/2010/main" val="3721676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itle 1"/>
          <p:cNvSpPr>
            <a:spLocks noGrp="1" noChangeArrowheads="1"/>
          </p:cNvSpPr>
          <p:nvPr>
            <p:ph type="title"/>
          </p:nvPr>
        </p:nvSpPr>
        <p:spPr/>
        <p:txBody>
          <a:bodyPr/>
          <a:lstStyle/>
          <a:p>
            <a:r>
              <a:rPr lang="en-US" altLang="en-US" dirty="0" smtClean="0"/>
              <a:t>Categories of Variables by Lifetimes </a:t>
            </a:r>
            <a:r>
              <a:rPr lang="en-US" altLang="en-US" sz="2000" b="0" dirty="0" smtClean="0"/>
              <a:t>(4 of 4)</a:t>
            </a:r>
          </a:p>
        </p:txBody>
      </p:sp>
      <p:sp>
        <p:nvSpPr>
          <p:cNvPr id="48133" name="Content Placeholder 2"/>
          <p:cNvSpPr>
            <a:spLocks noGrp="1" noChangeArrowheads="1"/>
          </p:cNvSpPr>
          <p:nvPr>
            <p:ph type="body" idx="1"/>
          </p:nvPr>
        </p:nvSpPr>
        <p:spPr/>
        <p:txBody>
          <a:bodyPr/>
          <a:lstStyle/>
          <a:p>
            <a:r>
              <a:rPr lang="en-US" altLang="en-US" b="1" dirty="0" smtClean="0"/>
              <a:t>Implicit heap-dynamic-</a:t>
            </a:r>
            <a:r>
              <a:rPr lang="en-US" altLang="en-US" dirty="0" smtClean="0"/>
              <a:t>-Allocation and deallocation caused by assignment statements</a:t>
            </a:r>
          </a:p>
          <a:p>
            <a:pPr lvl="1"/>
            <a:r>
              <a:rPr lang="en-US" altLang="en-US" dirty="0" smtClean="0"/>
              <a:t>all variables in A</a:t>
            </a:r>
            <a:r>
              <a:rPr lang="en-US" altLang="en-US" sz="100" dirty="0" smtClean="0"/>
              <a:t> </a:t>
            </a:r>
            <a:r>
              <a:rPr lang="en-US" altLang="en-US" dirty="0" smtClean="0"/>
              <a:t>P</a:t>
            </a:r>
            <a:r>
              <a:rPr lang="en-US" altLang="en-US" sz="100" dirty="0" smtClean="0"/>
              <a:t> </a:t>
            </a:r>
            <a:r>
              <a:rPr lang="en-US" altLang="en-US" dirty="0" smtClean="0"/>
              <a:t>L; all strings and arrays in Perl, JavaScript, and P</a:t>
            </a:r>
            <a:r>
              <a:rPr lang="en-US" altLang="en-US" sz="100" dirty="0" smtClean="0"/>
              <a:t> </a:t>
            </a:r>
            <a:r>
              <a:rPr lang="en-US" altLang="en-US" dirty="0" smtClean="0"/>
              <a:t>H</a:t>
            </a:r>
            <a:r>
              <a:rPr lang="en-US" altLang="en-US" sz="100" dirty="0" smtClean="0"/>
              <a:t> </a:t>
            </a:r>
            <a:r>
              <a:rPr lang="en-US" altLang="en-US" dirty="0" smtClean="0"/>
              <a:t>P</a:t>
            </a:r>
          </a:p>
          <a:p>
            <a:r>
              <a:rPr lang="en-US" altLang="en-US" dirty="0" smtClean="0"/>
              <a:t>Advantage: flexibility (generic code)</a:t>
            </a:r>
          </a:p>
          <a:p>
            <a:r>
              <a:rPr lang="en-US" altLang="en-US" dirty="0" smtClean="0"/>
              <a:t>Disadvantages: </a:t>
            </a:r>
          </a:p>
          <a:p>
            <a:pPr lvl="1"/>
            <a:r>
              <a:rPr lang="en-US" altLang="en-US" dirty="0" smtClean="0"/>
              <a:t>Inefficient, because all attributes are dynamic</a:t>
            </a:r>
          </a:p>
          <a:p>
            <a:pPr lvl="1"/>
            <a:r>
              <a:rPr lang="en-US" altLang="en-US" dirty="0" smtClean="0"/>
              <a:t>Loss of error detection</a:t>
            </a:r>
          </a:p>
        </p:txBody>
      </p:sp>
    </p:spTree>
    <p:extLst>
      <p:ext uri="{BB962C8B-B14F-4D97-AF65-F5344CB8AC3E}">
        <p14:creationId xmlns:p14="http://schemas.microsoft.com/office/powerpoint/2010/main" val="743530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itle 1"/>
          <p:cNvSpPr>
            <a:spLocks noGrp="1" noChangeArrowheads="1"/>
          </p:cNvSpPr>
          <p:nvPr>
            <p:ph type="title"/>
          </p:nvPr>
        </p:nvSpPr>
        <p:spPr/>
        <p:txBody>
          <a:bodyPr/>
          <a:lstStyle/>
          <a:p>
            <a:pPr eaLnBrk="1" hangingPunct="1"/>
            <a:r>
              <a:rPr lang="en-US" altLang="en-US" dirty="0" smtClean="0"/>
              <a:t>Variable Attributes: Scope</a:t>
            </a:r>
          </a:p>
        </p:txBody>
      </p:sp>
      <p:sp>
        <p:nvSpPr>
          <p:cNvPr id="50181" name="Content Placeholder 2"/>
          <p:cNvSpPr>
            <a:spLocks noGrp="1" noChangeArrowheads="1"/>
          </p:cNvSpPr>
          <p:nvPr>
            <p:ph type="body" idx="1"/>
          </p:nvPr>
        </p:nvSpPr>
        <p:spPr>
          <a:xfrm>
            <a:off x="457200" y="1524000"/>
            <a:ext cx="8153400" cy="4572000"/>
          </a:xfrm>
        </p:spPr>
        <p:txBody>
          <a:bodyPr/>
          <a:lstStyle/>
          <a:p>
            <a:pPr eaLnBrk="1" hangingPunct="1"/>
            <a:r>
              <a:rPr lang="en-US" altLang="en-US" sz="2400" dirty="0" smtClean="0"/>
              <a:t>The </a:t>
            </a:r>
            <a:r>
              <a:rPr lang="en-US" altLang="en-US" sz="2400" b="1" dirty="0" smtClean="0"/>
              <a:t>scope</a:t>
            </a:r>
            <a:r>
              <a:rPr lang="en-US" altLang="en-US" sz="2400" dirty="0" smtClean="0"/>
              <a:t> of a variable is the range of statements over which it is visible</a:t>
            </a:r>
          </a:p>
          <a:p>
            <a:pPr eaLnBrk="1" hangingPunct="1"/>
            <a:r>
              <a:rPr lang="en-US" altLang="en-US" sz="2400" dirty="0" smtClean="0"/>
              <a:t>The </a:t>
            </a:r>
            <a:r>
              <a:rPr lang="en-US" altLang="en-US" sz="2400" b="1" dirty="0" smtClean="0"/>
              <a:t>local variables </a:t>
            </a:r>
            <a:r>
              <a:rPr lang="en-US" altLang="en-US" sz="2400" dirty="0" smtClean="0"/>
              <a:t>of a program unit are those that are declared in that unit</a:t>
            </a:r>
          </a:p>
          <a:p>
            <a:pPr eaLnBrk="1" hangingPunct="1"/>
            <a:r>
              <a:rPr lang="en-US" altLang="en-US" sz="2400" dirty="0" smtClean="0"/>
              <a:t>The </a:t>
            </a:r>
            <a:r>
              <a:rPr lang="en-US" altLang="en-US" sz="2400" b="1" dirty="0" smtClean="0"/>
              <a:t>nonlocal variables </a:t>
            </a:r>
            <a:r>
              <a:rPr lang="en-US" altLang="en-US" sz="2400" dirty="0" smtClean="0"/>
              <a:t>of a program unit are those that are visible in the unit but not declared there</a:t>
            </a:r>
          </a:p>
          <a:p>
            <a:pPr eaLnBrk="1" hangingPunct="1"/>
            <a:r>
              <a:rPr lang="en-US" altLang="en-US" sz="2400" b="1" dirty="0" smtClean="0"/>
              <a:t>Global variables </a:t>
            </a:r>
            <a:r>
              <a:rPr lang="en-US" altLang="en-US" sz="2400" dirty="0" smtClean="0"/>
              <a:t>are a special category of nonlocal variables</a:t>
            </a:r>
          </a:p>
          <a:p>
            <a:pPr eaLnBrk="1" hangingPunct="1"/>
            <a:r>
              <a:rPr lang="en-US" altLang="en-US" sz="2400" dirty="0" smtClean="0"/>
              <a:t>The scope rules of a language determine how references to names are associated with variables</a:t>
            </a:r>
          </a:p>
        </p:txBody>
      </p:sp>
    </p:spTree>
    <p:extLst>
      <p:ext uri="{BB962C8B-B14F-4D97-AF65-F5344CB8AC3E}">
        <p14:creationId xmlns:p14="http://schemas.microsoft.com/office/powerpoint/2010/main" val="3977976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Static Scope </a:t>
            </a:r>
            <a:r>
              <a:rPr lang="en-US" altLang="en-US" sz="2000" b="0" dirty="0"/>
              <a:t>(1 of 2)</a:t>
            </a:r>
            <a:endParaRPr lang="en-US" dirty="0"/>
          </a:p>
        </p:txBody>
      </p:sp>
      <p:sp>
        <p:nvSpPr>
          <p:cNvPr id="8" name="Content Placeholder 2"/>
          <p:cNvSpPr>
            <a:spLocks noGrp="1"/>
          </p:cNvSpPr>
          <p:nvPr>
            <p:ph sz="quarter" idx="13"/>
          </p:nvPr>
        </p:nvSpPr>
        <p:spPr>
          <a:xfrm>
            <a:off x="457200" y="1600200"/>
            <a:ext cx="8229600" cy="3896139"/>
          </a:xfrm>
        </p:spPr>
        <p:txBody>
          <a:bodyPr/>
          <a:lstStyle/>
          <a:p>
            <a:pPr lvl="0" indent="-256032"/>
            <a:r>
              <a:rPr lang="en-US" altLang="en-US" sz="2000" dirty="0">
                <a:solidFill>
                  <a:srgbClr val="000000"/>
                </a:solidFill>
                <a:latin typeface="+mn-lt"/>
              </a:rPr>
              <a:t>Based on program text</a:t>
            </a:r>
          </a:p>
          <a:p>
            <a:pPr lvl="0" indent="-256032"/>
            <a:r>
              <a:rPr lang="en-US" altLang="en-US" sz="2000" dirty="0">
                <a:solidFill>
                  <a:srgbClr val="000000"/>
                </a:solidFill>
                <a:latin typeface="+mn-lt"/>
              </a:rPr>
              <a:t>To connect a name reference to a variable, you (or the compiler) must find the declaration</a:t>
            </a:r>
          </a:p>
          <a:p>
            <a:pPr lvl="0" indent="-256032"/>
            <a:r>
              <a:rPr lang="en-US" altLang="en-US" sz="2000" b="1" dirty="0">
                <a:solidFill>
                  <a:srgbClr val="000000"/>
                </a:solidFill>
                <a:latin typeface="+mn-lt"/>
              </a:rPr>
              <a:t>Search process</a:t>
            </a:r>
            <a:r>
              <a:rPr lang="en-US" altLang="en-US" sz="2000" dirty="0">
                <a:solidFill>
                  <a:srgbClr val="000000"/>
                </a:solidFill>
                <a:latin typeface="+mn-lt"/>
              </a:rPr>
              <a:t>: search declarations, first locally, then in increasingly larger enclosing scopes, until one is found for the given name</a:t>
            </a:r>
          </a:p>
          <a:p>
            <a:pPr lvl="0" indent="-256032"/>
            <a:r>
              <a:rPr lang="en-US" altLang="en-US" sz="2000" dirty="0">
                <a:solidFill>
                  <a:srgbClr val="000000"/>
                </a:solidFill>
                <a:latin typeface="+mn-lt"/>
              </a:rPr>
              <a:t>Enclosing static scopes (to a specific scope) are called its </a:t>
            </a:r>
            <a:r>
              <a:rPr lang="en-US" altLang="en-US" sz="2000" b="1" dirty="0">
                <a:solidFill>
                  <a:srgbClr val="000000"/>
                </a:solidFill>
                <a:latin typeface="+mn-lt"/>
              </a:rPr>
              <a:t>static ancestors</a:t>
            </a:r>
            <a:r>
              <a:rPr lang="en-US" altLang="en-US" sz="2000" dirty="0">
                <a:solidFill>
                  <a:srgbClr val="000000"/>
                </a:solidFill>
                <a:latin typeface="+mn-lt"/>
              </a:rPr>
              <a:t>; the nearest static ancestor is called a </a:t>
            </a:r>
            <a:r>
              <a:rPr lang="en-US" altLang="en-US" sz="2000" b="1" dirty="0">
                <a:solidFill>
                  <a:srgbClr val="000000"/>
                </a:solidFill>
                <a:latin typeface="+mn-lt"/>
              </a:rPr>
              <a:t>static parent</a:t>
            </a:r>
          </a:p>
          <a:p>
            <a:pPr lvl="0" indent="-256032"/>
            <a:r>
              <a:rPr lang="en-US" altLang="en-US" sz="2000" dirty="0">
                <a:solidFill>
                  <a:srgbClr val="000000"/>
                </a:solidFill>
                <a:latin typeface="+mn-lt"/>
              </a:rPr>
              <a:t>Some languages allow nested subprogram definitions, which create nested static scopes (e.g., Ada, JavaScript, Common Lisp, Scheme, Fortran 2003+, F</a:t>
            </a:r>
            <a:endParaRPr lang="en-US" sz="2400" dirty="0">
              <a:latin typeface="+mn-lt"/>
            </a:endParaRPr>
          </a:p>
        </p:txBody>
      </p:sp>
      <p:graphicFrame>
        <p:nvGraphicFramePr>
          <p:cNvPr id="15" name="Object 3" descr="F hash"/>
          <p:cNvGraphicFramePr>
            <a:graphicFrameLocks noChangeAspect="1"/>
          </p:cNvGraphicFramePr>
          <p:nvPr>
            <p:extLst>
              <p:ext uri="{D42A27DB-BD31-4B8C-83A1-F6EECF244321}">
                <p14:modId xmlns:p14="http://schemas.microsoft.com/office/powerpoint/2010/main" val="2521014467"/>
              </p:ext>
            </p:extLst>
          </p:nvPr>
        </p:nvGraphicFramePr>
        <p:xfrm>
          <a:off x="2622245" y="5492472"/>
          <a:ext cx="530304" cy="321734"/>
        </p:xfrm>
        <a:graphic>
          <a:graphicData uri="http://schemas.openxmlformats.org/presentationml/2006/ole">
            <mc:AlternateContent xmlns:mc="http://schemas.openxmlformats.org/markup-compatibility/2006">
              <mc:Choice xmlns:v="urn:schemas-microsoft-com:vml" Requires="v">
                <p:oleObj spid="_x0000_s4128" name="Equation" r:id="rId3" imgW="126720" imgH="164880" progId="Equation.DSMT4">
                  <p:embed/>
                </p:oleObj>
              </mc:Choice>
              <mc:Fallback>
                <p:oleObj name="Equation" r:id="rId3" imgW="126720" imgH="164880" progId="Equation.DSMT4">
                  <p:embed/>
                  <p:pic>
                    <p:nvPicPr>
                      <p:cNvPr id="15" name="Object 3"/>
                      <p:cNvPicPr/>
                      <p:nvPr/>
                    </p:nvPicPr>
                    <p:blipFill>
                      <a:blip r:embed="rId4"/>
                      <a:stretch>
                        <a:fillRect/>
                      </a:stretch>
                    </p:blipFill>
                    <p:spPr>
                      <a:xfrm>
                        <a:off x="2622245" y="5492472"/>
                        <a:ext cx="530304" cy="321734"/>
                      </a:xfrm>
                      <a:prstGeom prst="rect">
                        <a:avLst/>
                      </a:prstGeom>
                    </p:spPr>
                  </p:pic>
                </p:oleObj>
              </mc:Fallback>
            </mc:AlternateContent>
          </a:graphicData>
        </a:graphic>
      </p:graphicFrame>
      <p:sp>
        <p:nvSpPr>
          <p:cNvPr id="9" name="Content Placeholder 4"/>
          <p:cNvSpPr>
            <a:spLocks noGrp="1"/>
          </p:cNvSpPr>
          <p:nvPr>
            <p:ph sz="quarter" idx="14"/>
          </p:nvPr>
        </p:nvSpPr>
        <p:spPr>
          <a:xfrm>
            <a:off x="2778068" y="5399342"/>
            <a:ext cx="5789463" cy="495300"/>
          </a:xfrm>
        </p:spPr>
        <p:txBody>
          <a:bodyPr/>
          <a:lstStyle/>
          <a:p>
            <a:pPr marL="0" lvl="0" indent="0">
              <a:buNone/>
            </a:pPr>
            <a:r>
              <a:rPr lang="en-US" altLang="en-US" sz="2000" dirty="0" smtClean="0">
                <a:solidFill>
                  <a:srgbClr val="000000"/>
                </a:solidFill>
                <a:latin typeface="+mn-lt"/>
              </a:rPr>
              <a:t>, </a:t>
            </a:r>
            <a:r>
              <a:rPr lang="en-US" altLang="en-US" sz="2000" dirty="0">
                <a:solidFill>
                  <a:srgbClr val="000000"/>
                </a:solidFill>
                <a:latin typeface="+mn-lt"/>
              </a:rPr>
              <a:t>and Python)</a:t>
            </a:r>
          </a:p>
        </p:txBody>
      </p:sp>
    </p:spTree>
    <p:extLst>
      <p:ext uri="{BB962C8B-B14F-4D97-AF65-F5344CB8AC3E}">
        <p14:creationId xmlns:p14="http://schemas.microsoft.com/office/powerpoint/2010/main" val="4059027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itle 1"/>
          <p:cNvSpPr>
            <a:spLocks noGrp="1" noChangeArrowheads="1"/>
          </p:cNvSpPr>
          <p:nvPr>
            <p:ph type="title"/>
          </p:nvPr>
        </p:nvSpPr>
        <p:spPr/>
        <p:txBody>
          <a:bodyPr/>
          <a:lstStyle/>
          <a:p>
            <a:r>
              <a:rPr lang="en-US" altLang="en-US" dirty="0" smtClean="0"/>
              <a:t>Static Scope </a:t>
            </a:r>
            <a:r>
              <a:rPr lang="en-US" altLang="en-US" sz="2000" b="0" dirty="0" smtClean="0"/>
              <a:t>(2 of 2)</a:t>
            </a:r>
          </a:p>
        </p:txBody>
      </p:sp>
      <p:sp>
        <p:nvSpPr>
          <p:cNvPr id="52229" name="Content Placeholder 2"/>
          <p:cNvSpPr>
            <a:spLocks noGrp="1" noChangeArrowheads="1"/>
          </p:cNvSpPr>
          <p:nvPr>
            <p:ph type="body" idx="1"/>
          </p:nvPr>
        </p:nvSpPr>
        <p:spPr/>
        <p:txBody>
          <a:bodyPr/>
          <a:lstStyle/>
          <a:p>
            <a:pPr eaLnBrk="1" hangingPunct="1"/>
            <a:r>
              <a:rPr lang="en-US" altLang="en-US" dirty="0"/>
              <a:t>Variables can be hidden from a unit by having a "closer" variable with the same name</a:t>
            </a:r>
          </a:p>
        </p:txBody>
      </p:sp>
    </p:spTree>
    <p:extLst>
      <p:ext uri="{BB962C8B-B14F-4D97-AF65-F5344CB8AC3E}">
        <p14:creationId xmlns:p14="http://schemas.microsoft.com/office/powerpoint/2010/main" val="2781735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sz="3600" dirty="0"/>
              <a:t>Blocks</a:t>
            </a:r>
            <a:endParaRPr lang="en-US" dirty="0"/>
          </a:p>
        </p:txBody>
      </p:sp>
      <p:sp>
        <p:nvSpPr>
          <p:cNvPr id="6" name="Content Placeholder 2"/>
          <p:cNvSpPr>
            <a:spLocks noGrp="1"/>
          </p:cNvSpPr>
          <p:nvPr>
            <p:ph sz="quarter" idx="13"/>
          </p:nvPr>
        </p:nvSpPr>
        <p:spPr>
          <a:xfrm>
            <a:off x="457200" y="1600199"/>
            <a:ext cx="8229600" cy="1192697"/>
          </a:xfrm>
        </p:spPr>
        <p:txBody>
          <a:bodyPr/>
          <a:lstStyle/>
          <a:p>
            <a:pPr marL="740664" lvl="1" indent="-283464"/>
            <a:r>
              <a:rPr lang="en-US" altLang="en-US" sz="2400" dirty="0">
                <a:solidFill>
                  <a:srgbClr val="000000"/>
                </a:solidFill>
                <a:latin typeface="+mn-lt"/>
              </a:rPr>
              <a:t>A method of creating static scopes inside program units--from ALGOL 60</a:t>
            </a:r>
          </a:p>
          <a:p>
            <a:pPr marL="740664" lvl="1" indent="-283464"/>
            <a:r>
              <a:rPr lang="en-US" altLang="en-US" sz="2400" dirty="0">
                <a:solidFill>
                  <a:srgbClr val="000000"/>
                </a:solidFill>
                <a:latin typeface="+mn-lt"/>
              </a:rPr>
              <a:t>Example in C</a:t>
            </a:r>
            <a:r>
              <a:rPr lang="en-US" altLang="en-US" sz="2400" dirty="0" smtClean="0">
                <a:solidFill>
                  <a:srgbClr val="000000"/>
                </a:solidFill>
                <a:latin typeface="+mn-lt"/>
              </a:rPr>
              <a:t>:</a:t>
            </a:r>
          </a:p>
        </p:txBody>
      </p:sp>
      <p:pic>
        <p:nvPicPr>
          <p:cNvPr id="13" name="Picture 3" descr="Computer code. The code has 9 lines. The lines read as follows. Line 1. void sub left parenthesis right parenthesis left brace. Line 2, indented once. I n t count semicolon. Line 3, indented once. while left parenthesis period period period right parenthesis left brace. Line 4, indented twice. I n t count semicolon. Line 5, indented twice. count plus plus semicolon. Line 6, indented twice. period period period. Line 7, indented once. right brace. Line 8, indented once. period period period. Line 9. right brace."/>
          <p:cNvPicPr>
            <a:picLocks noChangeAspect="1"/>
          </p:cNvPicPr>
          <p:nvPr/>
        </p:nvPicPr>
        <p:blipFill rotWithShape="1">
          <a:blip r:embed="rId3"/>
          <a:srcRect b="4669"/>
          <a:stretch/>
        </p:blipFill>
        <p:spPr>
          <a:xfrm>
            <a:off x="1527568" y="2884049"/>
            <a:ext cx="3286029" cy="2365423"/>
          </a:xfrm>
          <a:prstGeom prst="rect">
            <a:avLst/>
          </a:prstGeom>
        </p:spPr>
      </p:pic>
      <p:sp>
        <p:nvSpPr>
          <p:cNvPr id="7" name="Content Placeholder 4"/>
          <p:cNvSpPr>
            <a:spLocks noGrp="1"/>
          </p:cNvSpPr>
          <p:nvPr>
            <p:ph sz="quarter" idx="14"/>
          </p:nvPr>
        </p:nvSpPr>
        <p:spPr>
          <a:xfrm>
            <a:off x="457200" y="5340626"/>
            <a:ext cx="8229600" cy="453888"/>
          </a:xfrm>
        </p:spPr>
        <p:txBody>
          <a:bodyPr/>
          <a:lstStyle/>
          <a:p>
            <a:pPr marL="802386" lvl="1" indent="-342900"/>
            <a:r>
              <a:rPr lang="en-US" altLang="en-US" sz="2400" dirty="0">
                <a:solidFill>
                  <a:srgbClr val="000000"/>
                </a:solidFill>
                <a:latin typeface="+mn-lt"/>
              </a:rPr>
              <a:t>Note: legal in C and C++, but not in Java and </a:t>
            </a:r>
            <a:r>
              <a:rPr lang="en-US" altLang="en-US" sz="2400" dirty="0" smtClean="0">
                <a:solidFill>
                  <a:srgbClr val="000000"/>
                </a:solidFill>
                <a:latin typeface="+mn-lt"/>
              </a:rPr>
              <a:t>C</a:t>
            </a:r>
            <a:endParaRPr lang="en-US" altLang="en-US" sz="2400" dirty="0">
              <a:solidFill>
                <a:srgbClr val="000000"/>
              </a:solidFill>
              <a:latin typeface="+mn-lt"/>
            </a:endParaRPr>
          </a:p>
        </p:txBody>
      </p:sp>
      <p:graphicFrame>
        <p:nvGraphicFramePr>
          <p:cNvPr id="12" name="Object 5" descr="C hash"/>
          <p:cNvGraphicFramePr>
            <a:graphicFrameLocks noChangeAspect="1"/>
          </p:cNvGraphicFramePr>
          <p:nvPr>
            <p:extLst>
              <p:ext uri="{D42A27DB-BD31-4B8C-83A1-F6EECF244321}">
                <p14:modId xmlns:p14="http://schemas.microsoft.com/office/powerpoint/2010/main" val="1373562114"/>
              </p:ext>
            </p:extLst>
          </p:nvPr>
        </p:nvGraphicFramePr>
        <p:xfrm>
          <a:off x="7694732" y="5455290"/>
          <a:ext cx="530304" cy="321734"/>
        </p:xfrm>
        <a:graphic>
          <a:graphicData uri="http://schemas.openxmlformats.org/presentationml/2006/ole">
            <mc:AlternateContent xmlns:mc="http://schemas.openxmlformats.org/markup-compatibility/2006">
              <mc:Choice xmlns:v="urn:schemas-microsoft-com:vml" Requires="v">
                <p:oleObj spid="_x0000_s5149" name="Equation" r:id="rId4" imgW="126720" imgH="164880" progId="Equation.DSMT4">
                  <p:embed/>
                </p:oleObj>
              </mc:Choice>
              <mc:Fallback>
                <p:oleObj name="Equation" r:id="rId4" imgW="126720" imgH="164880" progId="Equation.DSMT4">
                  <p:embed/>
                  <p:pic>
                    <p:nvPicPr>
                      <p:cNvPr id="15" name="Object 3"/>
                      <p:cNvPicPr/>
                      <p:nvPr/>
                    </p:nvPicPr>
                    <p:blipFill>
                      <a:blip r:embed="rId5"/>
                      <a:stretch>
                        <a:fillRect/>
                      </a:stretch>
                    </p:blipFill>
                    <p:spPr>
                      <a:xfrm>
                        <a:off x="7694732" y="5455290"/>
                        <a:ext cx="530304" cy="321734"/>
                      </a:xfrm>
                      <a:prstGeom prst="rect">
                        <a:avLst/>
                      </a:prstGeom>
                    </p:spPr>
                  </p:pic>
                </p:oleObj>
              </mc:Fallback>
            </mc:AlternateContent>
          </a:graphicData>
        </a:graphic>
      </p:graphicFrame>
      <p:sp>
        <p:nvSpPr>
          <p:cNvPr id="11" name="Content Placeholder 6"/>
          <p:cNvSpPr>
            <a:spLocks noGrp="1"/>
          </p:cNvSpPr>
          <p:nvPr>
            <p:ph sz="quarter" idx="15"/>
          </p:nvPr>
        </p:nvSpPr>
        <p:spPr>
          <a:xfrm>
            <a:off x="457200" y="5714999"/>
            <a:ext cx="8229600" cy="447262"/>
          </a:xfrm>
        </p:spPr>
        <p:txBody>
          <a:bodyPr/>
          <a:lstStyle/>
          <a:p>
            <a:pPr marL="101600" indent="703263">
              <a:buNone/>
            </a:pPr>
            <a:r>
              <a:rPr lang="en-US" altLang="en-US" sz="2400" dirty="0" smtClean="0">
                <a:solidFill>
                  <a:srgbClr val="000000"/>
                </a:solidFill>
                <a:latin typeface="+mn-lt"/>
              </a:rPr>
              <a:t>- too error-prone</a:t>
            </a:r>
            <a:endParaRPr lang="en-US" altLang="en-US" sz="2400" dirty="0">
              <a:solidFill>
                <a:srgbClr val="000000"/>
              </a:solidFill>
              <a:latin typeface="+mn-lt"/>
            </a:endParaRPr>
          </a:p>
        </p:txBody>
      </p:sp>
    </p:spTree>
    <p:extLst>
      <p:ext uri="{BB962C8B-B14F-4D97-AF65-F5344CB8AC3E}">
        <p14:creationId xmlns:p14="http://schemas.microsoft.com/office/powerpoint/2010/main" val="980786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LET</a:t>
            </a:r>
            <a:r>
              <a:rPr lang="en-US" altLang="en-US" dirty="0"/>
              <a:t> </a:t>
            </a:r>
            <a:r>
              <a:rPr lang="en-US" altLang="en-US" dirty="0" smtClean="0"/>
              <a:t>Construct </a:t>
            </a:r>
            <a:r>
              <a:rPr lang="en-US" altLang="en-US" sz="2000" b="0" dirty="0" smtClean="0"/>
              <a:t>(1 of 2)</a:t>
            </a:r>
            <a:endParaRPr lang="en-US" sz="2000" b="0" dirty="0"/>
          </a:p>
        </p:txBody>
      </p:sp>
      <p:sp>
        <p:nvSpPr>
          <p:cNvPr id="6" name="Content Placeholder 2"/>
          <p:cNvSpPr>
            <a:spLocks noGrp="1"/>
          </p:cNvSpPr>
          <p:nvPr>
            <p:ph sz="quarter" idx="13"/>
          </p:nvPr>
        </p:nvSpPr>
        <p:spPr>
          <a:xfrm>
            <a:off x="457200" y="1600199"/>
            <a:ext cx="8229600" cy="2335697"/>
          </a:xfrm>
        </p:spPr>
        <p:txBody>
          <a:bodyPr/>
          <a:lstStyle/>
          <a:p>
            <a:pPr lvl="0" indent="-256032"/>
            <a:r>
              <a:rPr lang="en-US" altLang="en-US" sz="2200" dirty="0">
                <a:solidFill>
                  <a:srgbClr val="000000"/>
                </a:solidFill>
                <a:latin typeface="+mn-lt"/>
              </a:rPr>
              <a:t>Most functional languages include some form of </a:t>
            </a:r>
            <a:r>
              <a:rPr lang="en-US" altLang="en-US" sz="2200" b="1" dirty="0">
                <a:solidFill>
                  <a:srgbClr val="000000"/>
                </a:solidFill>
                <a:latin typeface="Courier New" panose="02070309020205020404" pitchFamily="49" charset="0"/>
                <a:cs typeface="Courier New" panose="02070309020205020404" pitchFamily="49" charset="0"/>
              </a:rPr>
              <a:t>let</a:t>
            </a:r>
            <a:r>
              <a:rPr lang="en-US" altLang="en-US" sz="2200" dirty="0">
                <a:solidFill>
                  <a:srgbClr val="000000"/>
                </a:solidFill>
              </a:rPr>
              <a:t> </a:t>
            </a:r>
            <a:r>
              <a:rPr lang="en-US" altLang="en-US" sz="2200" dirty="0">
                <a:solidFill>
                  <a:srgbClr val="000000"/>
                </a:solidFill>
                <a:latin typeface="+mn-lt"/>
              </a:rPr>
              <a:t>construct</a:t>
            </a:r>
          </a:p>
          <a:p>
            <a:pPr lvl="0" indent="-256032"/>
            <a:r>
              <a:rPr lang="en-US" altLang="en-US" sz="2200" dirty="0">
                <a:solidFill>
                  <a:srgbClr val="000000"/>
                </a:solidFill>
                <a:latin typeface="+mn-lt"/>
              </a:rPr>
              <a:t>A let construct has two parts</a:t>
            </a:r>
          </a:p>
          <a:p>
            <a:pPr lvl="1" indent="-283464"/>
            <a:r>
              <a:rPr lang="en-US" altLang="en-US" sz="2200" dirty="0">
                <a:solidFill>
                  <a:srgbClr val="000000"/>
                </a:solidFill>
                <a:latin typeface="+mn-lt"/>
              </a:rPr>
              <a:t>The first part binds names to values</a:t>
            </a:r>
          </a:p>
          <a:p>
            <a:pPr lvl="1" indent="-283464"/>
            <a:r>
              <a:rPr lang="en-US" altLang="en-US" sz="2200" dirty="0">
                <a:solidFill>
                  <a:srgbClr val="000000"/>
                </a:solidFill>
                <a:latin typeface="+mn-lt"/>
              </a:rPr>
              <a:t>The second part uses the names defined in the first part</a:t>
            </a:r>
          </a:p>
          <a:p>
            <a:pPr lvl="0" indent="-256032"/>
            <a:r>
              <a:rPr lang="en-US" altLang="en-US" sz="2200" dirty="0">
                <a:solidFill>
                  <a:srgbClr val="000000"/>
                </a:solidFill>
                <a:latin typeface="+mn-lt"/>
              </a:rPr>
              <a:t>In Scheme:</a:t>
            </a:r>
          </a:p>
        </p:txBody>
      </p:sp>
      <p:pic>
        <p:nvPicPr>
          <p:cNvPr id="8" name="Picture 3" descr="Computer code. The code has 5 lines. Line 1. left parenthesis LET left parenthesis. Line 2, indented twice. left parenthesis name sub 1 expression sub 1 right parenthesis. Line 3, indented twice. period period period. Line 4, indented twice. left parenthesis name sub n expression sub n right parenthesis. Line 5, indented once. right parenthesis."/>
          <p:cNvPicPr>
            <a:picLocks noChangeAspect="1"/>
          </p:cNvPicPr>
          <p:nvPr/>
        </p:nvPicPr>
        <p:blipFill>
          <a:blip r:embed="rId2"/>
          <a:stretch>
            <a:fillRect/>
          </a:stretch>
        </p:blipFill>
        <p:spPr>
          <a:xfrm>
            <a:off x="1139191" y="4132911"/>
            <a:ext cx="3742049" cy="1991736"/>
          </a:xfrm>
          <a:prstGeom prst="rect">
            <a:avLst/>
          </a:prstGeom>
        </p:spPr>
      </p:pic>
    </p:spTree>
    <p:extLst>
      <p:ext uri="{BB962C8B-B14F-4D97-AF65-F5344CB8AC3E}">
        <p14:creationId xmlns:p14="http://schemas.microsoft.com/office/powerpoint/2010/main" val="268650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LET</a:t>
            </a:r>
            <a:r>
              <a:rPr lang="en-US" altLang="en-US" dirty="0"/>
              <a:t> </a:t>
            </a:r>
            <a:r>
              <a:rPr lang="en-US" altLang="en-US" dirty="0" smtClean="0"/>
              <a:t>Construct </a:t>
            </a:r>
            <a:r>
              <a:rPr lang="en-US" altLang="en-US" sz="2000" b="0" dirty="0" smtClean="0"/>
              <a:t>(2 of 2)</a:t>
            </a:r>
            <a:endParaRPr lang="en-US" sz="2000" b="0" dirty="0"/>
          </a:p>
        </p:txBody>
      </p:sp>
      <p:sp>
        <p:nvSpPr>
          <p:cNvPr id="6" name="Content Placeholder 2"/>
          <p:cNvSpPr>
            <a:spLocks noGrp="1"/>
          </p:cNvSpPr>
          <p:nvPr>
            <p:ph sz="quarter" idx="13"/>
          </p:nvPr>
        </p:nvSpPr>
        <p:spPr>
          <a:xfrm>
            <a:off x="457200" y="1600200"/>
            <a:ext cx="8229600" cy="417443"/>
          </a:xfrm>
        </p:spPr>
        <p:txBody>
          <a:bodyPr/>
          <a:lstStyle/>
          <a:p>
            <a:pPr indent="-256032"/>
            <a:r>
              <a:rPr lang="en-US" altLang="en-US" sz="2000" dirty="0">
                <a:latin typeface="+mn-lt"/>
              </a:rPr>
              <a:t>In </a:t>
            </a:r>
            <a:r>
              <a:rPr lang="en-US" altLang="en-US" sz="2000" dirty="0" smtClean="0">
                <a:latin typeface="+mn-lt"/>
              </a:rPr>
              <a:t>M</a:t>
            </a:r>
            <a:r>
              <a:rPr lang="en-US" altLang="en-US" sz="100" dirty="0" smtClean="0">
                <a:latin typeface="+mn-lt"/>
              </a:rPr>
              <a:t> </a:t>
            </a:r>
            <a:r>
              <a:rPr lang="en-US" altLang="en-US" sz="2000" dirty="0" smtClean="0">
                <a:latin typeface="+mn-lt"/>
              </a:rPr>
              <a:t>L</a:t>
            </a:r>
            <a:r>
              <a:rPr lang="en-US" altLang="en-US" sz="2000" dirty="0">
                <a:latin typeface="+mn-lt"/>
              </a:rPr>
              <a:t>:</a:t>
            </a:r>
          </a:p>
        </p:txBody>
      </p:sp>
      <p:pic>
        <p:nvPicPr>
          <p:cNvPr id="14" name="Picture 3" descr="Computer code. The code has 7 lines. Line 1. let. Line 2, indented twice. v a l name sub 1 = expression sub 1. Line 3, indented twice. period period period. Line 4, indented twice. v a l name sub n = expression sub n. Line 5, indented once. in. Line 6, indented twice. expression. Line 7, indented once. end semicolon. "/>
          <p:cNvPicPr>
            <a:picLocks noChangeAspect="1"/>
          </p:cNvPicPr>
          <p:nvPr/>
        </p:nvPicPr>
        <p:blipFill>
          <a:blip r:embed="rId3"/>
          <a:stretch>
            <a:fillRect/>
          </a:stretch>
        </p:blipFill>
        <p:spPr>
          <a:xfrm>
            <a:off x="457200" y="2101275"/>
            <a:ext cx="3541529" cy="2244631"/>
          </a:xfrm>
          <a:prstGeom prst="rect">
            <a:avLst/>
          </a:prstGeom>
        </p:spPr>
      </p:pic>
      <p:sp>
        <p:nvSpPr>
          <p:cNvPr id="2" name="Content Placeholder 4"/>
          <p:cNvSpPr>
            <a:spLocks noGrp="1"/>
          </p:cNvSpPr>
          <p:nvPr>
            <p:ph sz="quarter" idx="14"/>
          </p:nvPr>
        </p:nvSpPr>
        <p:spPr>
          <a:xfrm>
            <a:off x="457200" y="4429539"/>
            <a:ext cx="705678" cy="400878"/>
          </a:xfrm>
        </p:spPr>
        <p:txBody>
          <a:bodyPr/>
          <a:lstStyle/>
          <a:p>
            <a:pPr lvl="0" indent="-256032"/>
            <a:r>
              <a:rPr lang="en-US" altLang="en-US" sz="2000" dirty="0" smtClean="0">
                <a:solidFill>
                  <a:srgbClr val="000000"/>
                </a:solidFill>
                <a:latin typeface="+mn-lt"/>
                <a:cs typeface="Courier New" panose="02070309020205020404" pitchFamily="49" charset="0"/>
              </a:rPr>
              <a:t>In</a:t>
            </a:r>
            <a:endParaRPr lang="en-US" altLang="en-US" sz="2000" dirty="0">
              <a:solidFill>
                <a:srgbClr val="000000"/>
              </a:solidFill>
              <a:latin typeface="+mn-lt"/>
              <a:cs typeface="Courier New" panose="02070309020205020404" pitchFamily="49" charset="0"/>
            </a:endParaRPr>
          </a:p>
        </p:txBody>
      </p:sp>
      <p:graphicFrame>
        <p:nvGraphicFramePr>
          <p:cNvPr id="10" name="Object 5" descr="F hash"/>
          <p:cNvGraphicFramePr>
            <a:graphicFrameLocks noChangeAspect="1"/>
          </p:cNvGraphicFramePr>
          <p:nvPr>
            <p:extLst>
              <p:ext uri="{D42A27DB-BD31-4B8C-83A1-F6EECF244321}">
                <p14:modId xmlns:p14="http://schemas.microsoft.com/office/powerpoint/2010/main" val="3421558545"/>
              </p:ext>
            </p:extLst>
          </p:nvPr>
        </p:nvGraphicFramePr>
        <p:xfrm>
          <a:off x="1034209" y="4512499"/>
          <a:ext cx="544471" cy="346482"/>
        </p:xfrm>
        <a:graphic>
          <a:graphicData uri="http://schemas.openxmlformats.org/presentationml/2006/ole">
            <mc:AlternateContent xmlns:mc="http://schemas.openxmlformats.org/markup-compatibility/2006">
              <mc:Choice xmlns:v="urn:schemas-microsoft-com:vml" Requires="v">
                <p:oleObj spid="_x0000_s6170" name="Equation" r:id="rId4" imgW="279360" imgH="177480" progId="Equation.DSMT4">
                  <p:embed/>
                </p:oleObj>
              </mc:Choice>
              <mc:Fallback>
                <p:oleObj name="Equation" r:id="rId4" imgW="279360" imgH="177480" progId="Equation.DSMT4">
                  <p:embed/>
                  <p:pic>
                    <p:nvPicPr>
                      <p:cNvPr id="0" name=""/>
                      <p:cNvPicPr/>
                      <p:nvPr/>
                    </p:nvPicPr>
                    <p:blipFill>
                      <a:blip r:embed="rId5"/>
                      <a:stretch>
                        <a:fillRect/>
                      </a:stretch>
                    </p:blipFill>
                    <p:spPr>
                      <a:xfrm>
                        <a:off x="1034209" y="4512499"/>
                        <a:ext cx="544471" cy="346482"/>
                      </a:xfrm>
                      <a:prstGeom prst="rect">
                        <a:avLst/>
                      </a:prstGeom>
                    </p:spPr>
                  </p:pic>
                </p:oleObj>
              </mc:Fallback>
            </mc:AlternateContent>
          </a:graphicData>
        </a:graphic>
      </p:graphicFrame>
      <p:sp>
        <p:nvSpPr>
          <p:cNvPr id="11" name="Content Placeholder 6"/>
          <p:cNvSpPr>
            <a:spLocks noGrp="1"/>
          </p:cNvSpPr>
          <p:nvPr>
            <p:ph sz="quarter" idx="15"/>
          </p:nvPr>
        </p:nvSpPr>
        <p:spPr>
          <a:xfrm>
            <a:off x="457200" y="4887544"/>
            <a:ext cx="8229600" cy="1205141"/>
          </a:xfrm>
        </p:spPr>
        <p:txBody>
          <a:bodyPr/>
          <a:lstStyle/>
          <a:p>
            <a:pPr lvl="1" indent="-283464"/>
            <a:r>
              <a:rPr lang="en-US" altLang="en-US" sz="2000" dirty="0">
                <a:solidFill>
                  <a:srgbClr val="000000"/>
                </a:solidFill>
                <a:latin typeface="+mn-lt"/>
                <a:cs typeface="Courier New" panose="02070309020205020404" pitchFamily="49" charset="0"/>
              </a:rPr>
              <a:t>First part: </a:t>
            </a:r>
            <a:r>
              <a:rPr lang="en-US" altLang="en-US" sz="2000" b="1" dirty="0">
                <a:solidFill>
                  <a:srgbClr val="000000"/>
                </a:solidFill>
                <a:latin typeface="Courier New" panose="02070309020205020404" pitchFamily="49" charset="0"/>
                <a:cs typeface="Courier New" panose="02070309020205020404" pitchFamily="49" charset="0"/>
              </a:rPr>
              <a:t>let</a:t>
            </a:r>
            <a:r>
              <a:rPr lang="en-US" altLang="en-US" sz="2000" dirty="0">
                <a:solidFill>
                  <a:srgbClr val="000000"/>
                </a:solidFill>
                <a:cs typeface="Courier New" panose="02070309020205020404" pitchFamily="49" charset="0"/>
              </a:rPr>
              <a:t> </a:t>
            </a:r>
            <a:r>
              <a:rPr lang="en-US" altLang="en-US" sz="2000" dirty="0" err="1">
                <a:solidFill>
                  <a:srgbClr val="000000"/>
                </a:solidFill>
                <a:latin typeface="+mn-lt"/>
                <a:cs typeface="Courier New" panose="02070309020205020404" pitchFamily="49" charset="0"/>
              </a:rPr>
              <a:t>left_side</a:t>
            </a:r>
            <a:r>
              <a:rPr lang="en-US" altLang="en-US" sz="2000" dirty="0">
                <a:solidFill>
                  <a:srgbClr val="000000"/>
                </a:solidFill>
                <a:latin typeface="+mn-lt"/>
                <a:cs typeface="Courier New" panose="02070309020205020404" pitchFamily="49" charset="0"/>
              </a:rPr>
              <a:t> = expression</a:t>
            </a:r>
          </a:p>
          <a:p>
            <a:pPr lvl="1" indent="-283464"/>
            <a:r>
              <a:rPr lang="en-US" altLang="en-US" sz="2000" dirty="0">
                <a:solidFill>
                  <a:srgbClr val="000000"/>
                </a:solidFill>
                <a:latin typeface="+mn-lt"/>
                <a:cs typeface="Courier New" panose="02070309020205020404" pitchFamily="49" charset="0"/>
              </a:rPr>
              <a:t>(</a:t>
            </a:r>
            <a:r>
              <a:rPr lang="en-US" altLang="en-US" sz="2000" dirty="0" err="1">
                <a:solidFill>
                  <a:srgbClr val="000000"/>
                </a:solidFill>
                <a:latin typeface="+mn-lt"/>
                <a:cs typeface="Courier New" panose="02070309020205020404" pitchFamily="49" charset="0"/>
              </a:rPr>
              <a:t>left_side</a:t>
            </a:r>
            <a:r>
              <a:rPr lang="en-US" altLang="en-US" sz="2000" dirty="0">
                <a:solidFill>
                  <a:srgbClr val="000000"/>
                </a:solidFill>
                <a:latin typeface="+mn-lt"/>
                <a:cs typeface="Courier New" panose="02070309020205020404" pitchFamily="49" charset="0"/>
              </a:rPr>
              <a:t> is either a name or a tuple pattern)</a:t>
            </a:r>
          </a:p>
          <a:p>
            <a:pPr lvl="1" indent="-283464"/>
            <a:r>
              <a:rPr lang="en-US" altLang="en-US" sz="2000" dirty="0">
                <a:solidFill>
                  <a:srgbClr val="000000"/>
                </a:solidFill>
                <a:latin typeface="+mn-lt"/>
                <a:cs typeface="Courier New" panose="02070309020205020404" pitchFamily="49" charset="0"/>
              </a:rPr>
              <a:t>All that follows is the second </a:t>
            </a:r>
            <a:r>
              <a:rPr lang="en-US" altLang="en-US" sz="2000" dirty="0" smtClean="0">
                <a:solidFill>
                  <a:srgbClr val="000000"/>
                </a:solidFill>
                <a:latin typeface="+mn-lt"/>
                <a:cs typeface="Courier New" panose="02070309020205020404" pitchFamily="49" charset="0"/>
              </a:rPr>
              <a:t>part</a:t>
            </a:r>
            <a:endParaRPr lang="en-US" altLang="en-US" sz="2000" dirty="0">
              <a:solidFill>
                <a:srgbClr val="000000"/>
              </a:solidFill>
              <a:latin typeface="+mn-lt"/>
              <a:cs typeface="Courier New" panose="02070309020205020404" pitchFamily="49" charset="0"/>
            </a:endParaRPr>
          </a:p>
        </p:txBody>
      </p:sp>
    </p:spTree>
    <p:extLst>
      <p:ext uri="{BB962C8B-B14F-4D97-AF65-F5344CB8AC3E}">
        <p14:creationId xmlns:p14="http://schemas.microsoft.com/office/powerpoint/2010/main" val="290937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noChangeArrowheads="1"/>
          </p:cNvSpPr>
          <p:nvPr>
            <p:ph type="title"/>
          </p:nvPr>
        </p:nvSpPr>
        <p:spPr/>
        <p:txBody>
          <a:bodyPr/>
          <a:lstStyle/>
          <a:p>
            <a:pPr eaLnBrk="1" hangingPunct="1"/>
            <a:r>
              <a:rPr lang="en-US" altLang="en-US" smtClean="0"/>
              <a:t>Introduction</a:t>
            </a:r>
          </a:p>
        </p:txBody>
      </p:sp>
      <p:sp>
        <p:nvSpPr>
          <p:cNvPr id="9221" name="Content Placeholder 2"/>
          <p:cNvSpPr>
            <a:spLocks noGrp="1" noChangeArrowheads="1"/>
          </p:cNvSpPr>
          <p:nvPr>
            <p:ph type="body" idx="1"/>
          </p:nvPr>
        </p:nvSpPr>
        <p:spPr/>
        <p:txBody>
          <a:bodyPr/>
          <a:lstStyle/>
          <a:p>
            <a:pPr eaLnBrk="1" hangingPunct="1"/>
            <a:r>
              <a:rPr lang="en-US" altLang="en-US" smtClean="0"/>
              <a:t>Imperative languages are abstractions of von Neumann architecture</a:t>
            </a:r>
          </a:p>
          <a:p>
            <a:pPr lvl="1" eaLnBrk="1" hangingPunct="1"/>
            <a:r>
              <a:rPr lang="en-US" altLang="en-US" smtClean="0"/>
              <a:t>Memory</a:t>
            </a:r>
          </a:p>
          <a:p>
            <a:pPr lvl="1" eaLnBrk="1" hangingPunct="1"/>
            <a:r>
              <a:rPr lang="en-US" altLang="en-US" smtClean="0"/>
              <a:t>Processor</a:t>
            </a:r>
          </a:p>
          <a:p>
            <a:pPr eaLnBrk="1" hangingPunct="1"/>
            <a:r>
              <a:rPr lang="en-US" altLang="en-US" smtClean="0"/>
              <a:t>Variables are characterized by attributes</a:t>
            </a:r>
          </a:p>
          <a:p>
            <a:pPr lvl="1" eaLnBrk="1" hangingPunct="1"/>
            <a:r>
              <a:rPr lang="en-US" altLang="en-US" smtClean="0"/>
              <a:t>To design a type, must consider scope, lifetime, type checking, initialization, and type compatibility</a:t>
            </a:r>
          </a:p>
        </p:txBody>
      </p:sp>
    </p:spTree>
    <p:extLst>
      <p:ext uri="{BB962C8B-B14F-4D97-AF65-F5344CB8AC3E}">
        <p14:creationId xmlns:p14="http://schemas.microsoft.com/office/powerpoint/2010/main" val="797207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Declaration Order </a:t>
            </a:r>
            <a:r>
              <a:rPr lang="en-US" altLang="en-US" sz="2000" b="0" dirty="0"/>
              <a:t>(1 of 2)</a:t>
            </a:r>
            <a:endParaRPr lang="en-US" sz="2000" b="0" dirty="0"/>
          </a:p>
        </p:txBody>
      </p:sp>
      <p:sp>
        <p:nvSpPr>
          <p:cNvPr id="8" name="Content Placeholder 2"/>
          <p:cNvSpPr>
            <a:spLocks noGrp="1"/>
          </p:cNvSpPr>
          <p:nvPr>
            <p:ph sz="quarter" idx="13"/>
          </p:nvPr>
        </p:nvSpPr>
        <p:spPr/>
        <p:txBody>
          <a:bodyPr/>
          <a:lstStyle/>
          <a:p>
            <a:pPr indent="-256032"/>
            <a:r>
              <a:rPr lang="en-US" altLang="en-US" sz="2400" dirty="0">
                <a:solidFill>
                  <a:srgbClr val="000000"/>
                </a:solidFill>
                <a:latin typeface="+mn-lt"/>
              </a:rPr>
              <a:t>C99, C++, Java, and</a:t>
            </a:r>
            <a:endParaRPr lang="en-US" dirty="0">
              <a:latin typeface="+mn-lt"/>
            </a:endParaRPr>
          </a:p>
        </p:txBody>
      </p:sp>
      <p:graphicFrame>
        <p:nvGraphicFramePr>
          <p:cNvPr id="18" name="Object 3" descr="C hash"/>
          <p:cNvGraphicFramePr>
            <a:graphicFrameLocks noChangeAspect="1"/>
          </p:cNvGraphicFramePr>
          <p:nvPr>
            <p:extLst>
              <p:ext uri="{D42A27DB-BD31-4B8C-83A1-F6EECF244321}">
                <p14:modId xmlns:p14="http://schemas.microsoft.com/office/powerpoint/2010/main" val="3380978787"/>
              </p:ext>
            </p:extLst>
          </p:nvPr>
        </p:nvGraphicFramePr>
        <p:xfrm>
          <a:off x="3622440" y="1708316"/>
          <a:ext cx="445477" cy="346482"/>
        </p:xfrm>
        <a:graphic>
          <a:graphicData uri="http://schemas.openxmlformats.org/presentationml/2006/ole">
            <mc:AlternateContent xmlns:mc="http://schemas.openxmlformats.org/markup-compatibility/2006">
              <mc:Choice xmlns:v="urn:schemas-microsoft-com:vml" Requires="v">
                <p:oleObj spid="_x0000_s7214" name="Equation" r:id="rId3" imgW="228600" imgH="177480" progId="Equation.DSMT4">
                  <p:embed/>
                </p:oleObj>
              </mc:Choice>
              <mc:Fallback>
                <p:oleObj name="Equation" r:id="rId3" imgW="228600" imgH="177480" progId="Equation.DSMT4">
                  <p:embed/>
                  <p:pic>
                    <p:nvPicPr>
                      <p:cNvPr id="0" name=""/>
                      <p:cNvPicPr/>
                      <p:nvPr/>
                    </p:nvPicPr>
                    <p:blipFill>
                      <a:blip r:embed="rId4"/>
                      <a:stretch>
                        <a:fillRect/>
                      </a:stretch>
                    </p:blipFill>
                    <p:spPr>
                      <a:xfrm>
                        <a:off x="3622440" y="1708316"/>
                        <a:ext cx="445477" cy="346482"/>
                      </a:xfrm>
                      <a:prstGeom prst="rect">
                        <a:avLst/>
                      </a:prstGeom>
                    </p:spPr>
                  </p:pic>
                </p:oleObj>
              </mc:Fallback>
            </mc:AlternateContent>
          </a:graphicData>
        </a:graphic>
      </p:graphicFrame>
      <p:sp>
        <p:nvSpPr>
          <p:cNvPr id="9" name="Content Placeholder 4"/>
          <p:cNvSpPr>
            <a:spLocks noGrp="1"/>
          </p:cNvSpPr>
          <p:nvPr>
            <p:ph sz="quarter" idx="14"/>
          </p:nvPr>
        </p:nvSpPr>
        <p:spPr>
          <a:xfrm>
            <a:off x="3876259" y="1585292"/>
            <a:ext cx="4810541" cy="490330"/>
          </a:xfrm>
        </p:spPr>
        <p:txBody>
          <a:bodyPr/>
          <a:lstStyle/>
          <a:p>
            <a:pPr marL="101600" indent="0">
              <a:buNone/>
            </a:pPr>
            <a:r>
              <a:rPr lang="en-US" altLang="en-US" sz="2400" dirty="0">
                <a:solidFill>
                  <a:srgbClr val="000000"/>
                </a:solidFill>
                <a:latin typeface="+mn-lt"/>
              </a:rPr>
              <a:t>allow variable declarations to</a:t>
            </a:r>
            <a:endParaRPr lang="en-US" dirty="0">
              <a:latin typeface="+mn-lt"/>
            </a:endParaRPr>
          </a:p>
        </p:txBody>
      </p:sp>
      <p:sp>
        <p:nvSpPr>
          <p:cNvPr id="12" name="Content Placeholder 5"/>
          <p:cNvSpPr>
            <a:spLocks noGrp="1"/>
          </p:cNvSpPr>
          <p:nvPr>
            <p:ph sz="quarter" idx="15"/>
          </p:nvPr>
        </p:nvSpPr>
        <p:spPr>
          <a:xfrm>
            <a:off x="459728" y="1995866"/>
            <a:ext cx="8229600" cy="1650621"/>
          </a:xfrm>
        </p:spPr>
        <p:txBody>
          <a:bodyPr/>
          <a:lstStyle/>
          <a:p>
            <a:pPr marL="0" lvl="0" indent="228600">
              <a:buNone/>
            </a:pPr>
            <a:r>
              <a:rPr lang="en-US" altLang="en-US" sz="2400" dirty="0">
                <a:solidFill>
                  <a:srgbClr val="000000"/>
                </a:solidFill>
                <a:latin typeface="+mn-lt"/>
              </a:rPr>
              <a:t>appear anywhere a statement can appear</a:t>
            </a:r>
          </a:p>
          <a:p>
            <a:pPr lvl="1" indent="-283464"/>
            <a:r>
              <a:rPr lang="en-US" altLang="en-US" sz="2400" dirty="0">
                <a:solidFill>
                  <a:srgbClr val="000000"/>
                </a:solidFill>
                <a:latin typeface="+mn-lt"/>
              </a:rPr>
              <a:t>In C99, C++, and Java, the scope of all local variables is from the declaration to the end of the block</a:t>
            </a:r>
          </a:p>
          <a:p>
            <a:pPr lvl="1" indent="-283464"/>
            <a:r>
              <a:rPr lang="en-US" altLang="en-US" sz="2400" dirty="0">
                <a:solidFill>
                  <a:srgbClr val="000000"/>
                </a:solidFill>
                <a:latin typeface="+mn-lt"/>
              </a:rPr>
              <a:t>In</a:t>
            </a:r>
            <a:endParaRPr lang="en-US" dirty="0">
              <a:latin typeface="+mn-lt"/>
            </a:endParaRPr>
          </a:p>
        </p:txBody>
      </p:sp>
      <p:graphicFrame>
        <p:nvGraphicFramePr>
          <p:cNvPr id="19" name="Object 6" descr="C hash"/>
          <p:cNvGraphicFramePr>
            <a:graphicFrameLocks noChangeAspect="1"/>
          </p:cNvGraphicFramePr>
          <p:nvPr>
            <p:extLst>
              <p:ext uri="{D42A27DB-BD31-4B8C-83A1-F6EECF244321}">
                <p14:modId xmlns:p14="http://schemas.microsoft.com/office/powerpoint/2010/main" val="1424333813"/>
              </p:ext>
            </p:extLst>
          </p:nvPr>
        </p:nvGraphicFramePr>
        <p:xfrm>
          <a:off x="1570667" y="3370649"/>
          <a:ext cx="445477" cy="346482"/>
        </p:xfrm>
        <a:graphic>
          <a:graphicData uri="http://schemas.openxmlformats.org/presentationml/2006/ole">
            <mc:AlternateContent xmlns:mc="http://schemas.openxmlformats.org/markup-compatibility/2006">
              <mc:Choice xmlns:v="urn:schemas-microsoft-com:vml" Requires="v">
                <p:oleObj spid="_x0000_s7215" name="Equation" r:id="rId5" imgW="228600" imgH="177480" progId="Equation.DSMT4">
                  <p:embed/>
                </p:oleObj>
              </mc:Choice>
              <mc:Fallback>
                <p:oleObj name="Equation" r:id="rId5" imgW="228600" imgH="177480" progId="Equation.DSMT4">
                  <p:embed/>
                  <p:pic>
                    <p:nvPicPr>
                      <p:cNvPr id="18" name="Object 17"/>
                      <p:cNvPicPr/>
                      <p:nvPr/>
                    </p:nvPicPr>
                    <p:blipFill>
                      <a:blip r:embed="rId6"/>
                      <a:stretch>
                        <a:fillRect/>
                      </a:stretch>
                    </p:blipFill>
                    <p:spPr>
                      <a:xfrm>
                        <a:off x="1570667" y="3370649"/>
                        <a:ext cx="445477" cy="346482"/>
                      </a:xfrm>
                      <a:prstGeom prst="rect">
                        <a:avLst/>
                      </a:prstGeom>
                    </p:spPr>
                  </p:pic>
                </p:oleObj>
              </mc:Fallback>
            </mc:AlternateContent>
          </a:graphicData>
        </a:graphic>
      </p:graphicFrame>
      <p:sp>
        <p:nvSpPr>
          <p:cNvPr id="13" name="Content Placeholder 7"/>
          <p:cNvSpPr>
            <a:spLocks noGrp="1"/>
          </p:cNvSpPr>
          <p:nvPr>
            <p:ph sz="quarter" idx="16"/>
          </p:nvPr>
        </p:nvSpPr>
        <p:spPr>
          <a:xfrm>
            <a:off x="1738920" y="3263137"/>
            <a:ext cx="6950408" cy="475423"/>
          </a:xfrm>
        </p:spPr>
        <p:txBody>
          <a:bodyPr/>
          <a:lstStyle/>
          <a:p>
            <a:pPr marL="101600" indent="0">
              <a:buNone/>
            </a:pPr>
            <a:r>
              <a:rPr lang="en-US" sz="2400" dirty="0" smtClean="0">
                <a:latin typeface="+mn-lt"/>
              </a:rPr>
              <a:t>, </a:t>
            </a:r>
            <a:r>
              <a:rPr lang="en-US" altLang="en-US" sz="2400" dirty="0">
                <a:solidFill>
                  <a:srgbClr val="000000"/>
                </a:solidFill>
                <a:latin typeface="+mn-lt"/>
              </a:rPr>
              <a:t>the scope of any variable declared in a block </a:t>
            </a:r>
            <a:r>
              <a:rPr lang="en-US" altLang="en-US" sz="2400" dirty="0" smtClean="0">
                <a:solidFill>
                  <a:srgbClr val="000000"/>
                </a:solidFill>
                <a:latin typeface="+mn-lt"/>
              </a:rPr>
              <a:t>is</a:t>
            </a:r>
            <a:endParaRPr lang="en-US" sz="2400" dirty="0">
              <a:latin typeface="+mn-lt"/>
            </a:endParaRPr>
          </a:p>
        </p:txBody>
      </p:sp>
      <p:sp>
        <p:nvSpPr>
          <p:cNvPr id="15" name="Content Placeholder 8"/>
          <p:cNvSpPr>
            <a:spLocks noGrp="1"/>
          </p:cNvSpPr>
          <p:nvPr>
            <p:ph sz="quarter" idx="17"/>
          </p:nvPr>
        </p:nvSpPr>
        <p:spPr>
          <a:xfrm>
            <a:off x="459728" y="3607802"/>
            <a:ext cx="8229600" cy="2107200"/>
          </a:xfrm>
        </p:spPr>
        <p:txBody>
          <a:bodyPr/>
          <a:lstStyle/>
          <a:p>
            <a:pPr marL="746125" lvl="1" indent="0">
              <a:buNone/>
            </a:pPr>
            <a:r>
              <a:rPr lang="en-US" altLang="en-US" sz="2400" dirty="0">
                <a:solidFill>
                  <a:srgbClr val="000000"/>
                </a:solidFill>
                <a:latin typeface="+mn-lt"/>
              </a:rPr>
              <a:t>the whole block, regardless of the position of the declaration in the block</a:t>
            </a:r>
          </a:p>
          <a:p>
            <a:pPr lvl="2" indent="-228600"/>
            <a:r>
              <a:rPr lang="en-US" altLang="en-US" sz="2400" dirty="0">
                <a:solidFill>
                  <a:srgbClr val="000000"/>
                </a:solidFill>
                <a:latin typeface="+mn-lt"/>
              </a:rPr>
              <a:t>However, a variable still must be declared before it can be </a:t>
            </a:r>
            <a:r>
              <a:rPr lang="en-US" altLang="en-US" sz="2400" dirty="0" smtClean="0">
                <a:solidFill>
                  <a:srgbClr val="000000"/>
                </a:solidFill>
                <a:latin typeface="+mn-lt"/>
              </a:rPr>
              <a:t>used</a:t>
            </a:r>
            <a:endParaRPr lang="en-US" altLang="en-US" sz="2400" dirty="0">
              <a:solidFill>
                <a:srgbClr val="000000"/>
              </a:solidFill>
              <a:latin typeface="+mn-lt"/>
            </a:endParaRPr>
          </a:p>
        </p:txBody>
      </p:sp>
    </p:spTree>
    <p:extLst>
      <p:ext uri="{BB962C8B-B14F-4D97-AF65-F5344CB8AC3E}">
        <p14:creationId xmlns:p14="http://schemas.microsoft.com/office/powerpoint/2010/main" val="311200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Declaration Order </a:t>
            </a:r>
            <a:r>
              <a:rPr lang="en-US" altLang="en-US" sz="2000" b="0" dirty="0" smtClean="0"/>
              <a:t>(2 </a:t>
            </a:r>
            <a:r>
              <a:rPr lang="en-US" altLang="en-US" sz="2000" b="0" dirty="0"/>
              <a:t>of 2)</a:t>
            </a:r>
            <a:endParaRPr lang="en-US" sz="2000" b="0" dirty="0"/>
          </a:p>
        </p:txBody>
      </p:sp>
      <p:sp>
        <p:nvSpPr>
          <p:cNvPr id="3" name="Content Placeholder 2"/>
          <p:cNvSpPr>
            <a:spLocks noGrp="1"/>
          </p:cNvSpPr>
          <p:nvPr>
            <p:ph sz="quarter" idx="13"/>
          </p:nvPr>
        </p:nvSpPr>
        <p:spPr>
          <a:xfrm>
            <a:off x="457200" y="1600200"/>
            <a:ext cx="2912165" cy="609600"/>
          </a:xfrm>
        </p:spPr>
        <p:txBody>
          <a:bodyPr/>
          <a:lstStyle/>
          <a:p>
            <a:pPr indent="-256032"/>
            <a:r>
              <a:rPr lang="en-US" altLang="en-US" sz="2400" dirty="0">
                <a:solidFill>
                  <a:srgbClr val="000000"/>
                </a:solidFill>
                <a:latin typeface="+mn-lt"/>
              </a:rPr>
              <a:t>In C++, Java, </a:t>
            </a:r>
            <a:r>
              <a:rPr lang="en-US" altLang="en-US" sz="2400" dirty="0" smtClean="0">
                <a:solidFill>
                  <a:srgbClr val="000000"/>
                </a:solidFill>
                <a:latin typeface="+mn-lt"/>
              </a:rPr>
              <a:t>and</a:t>
            </a:r>
            <a:endParaRPr lang="en-US" dirty="0">
              <a:latin typeface="+mn-lt"/>
            </a:endParaRPr>
          </a:p>
        </p:txBody>
      </p:sp>
      <p:graphicFrame>
        <p:nvGraphicFramePr>
          <p:cNvPr id="18" name="Object 3" descr="C hash"/>
          <p:cNvGraphicFramePr>
            <a:graphicFrameLocks noChangeAspect="1"/>
          </p:cNvGraphicFramePr>
          <p:nvPr>
            <p:extLst>
              <p:ext uri="{D42A27DB-BD31-4B8C-83A1-F6EECF244321}">
                <p14:modId xmlns:p14="http://schemas.microsoft.com/office/powerpoint/2010/main" val="3065472628"/>
              </p:ext>
            </p:extLst>
          </p:nvPr>
        </p:nvGraphicFramePr>
        <p:xfrm>
          <a:off x="3264632" y="1707084"/>
          <a:ext cx="445477" cy="346482"/>
        </p:xfrm>
        <a:graphic>
          <a:graphicData uri="http://schemas.openxmlformats.org/presentationml/2006/ole">
            <mc:AlternateContent xmlns:mc="http://schemas.openxmlformats.org/markup-compatibility/2006">
              <mc:Choice xmlns:v="urn:schemas-microsoft-com:vml" Requires="v">
                <p:oleObj spid="_x0000_s8214" name="Equation" r:id="rId3" imgW="228600" imgH="177480" progId="Equation.DSMT4">
                  <p:embed/>
                </p:oleObj>
              </mc:Choice>
              <mc:Fallback>
                <p:oleObj name="Equation" r:id="rId3" imgW="228600" imgH="177480" progId="Equation.DSMT4">
                  <p:embed/>
                  <p:pic>
                    <p:nvPicPr>
                      <p:cNvPr id="18" name="Object 3"/>
                      <p:cNvPicPr/>
                      <p:nvPr/>
                    </p:nvPicPr>
                    <p:blipFill>
                      <a:blip r:embed="rId4"/>
                      <a:stretch>
                        <a:fillRect/>
                      </a:stretch>
                    </p:blipFill>
                    <p:spPr>
                      <a:xfrm>
                        <a:off x="3264632" y="1707084"/>
                        <a:ext cx="445477" cy="346482"/>
                      </a:xfrm>
                      <a:prstGeom prst="rect">
                        <a:avLst/>
                      </a:prstGeom>
                    </p:spPr>
                  </p:pic>
                </p:oleObj>
              </mc:Fallback>
            </mc:AlternateContent>
          </a:graphicData>
        </a:graphic>
      </p:graphicFrame>
      <p:sp>
        <p:nvSpPr>
          <p:cNvPr id="4" name="Content Placeholder 4"/>
          <p:cNvSpPr>
            <a:spLocks noGrp="1"/>
          </p:cNvSpPr>
          <p:nvPr>
            <p:ph sz="quarter" idx="14"/>
          </p:nvPr>
        </p:nvSpPr>
        <p:spPr>
          <a:xfrm>
            <a:off x="3487370" y="1611006"/>
            <a:ext cx="5199430" cy="480391"/>
          </a:xfrm>
        </p:spPr>
        <p:txBody>
          <a:bodyPr/>
          <a:lstStyle/>
          <a:p>
            <a:pPr marL="101600" indent="0">
              <a:buNone/>
            </a:pPr>
            <a:r>
              <a:rPr lang="en-US" altLang="en-US" sz="2400" dirty="0" smtClean="0">
                <a:solidFill>
                  <a:srgbClr val="000000"/>
                </a:solidFill>
              </a:rPr>
              <a:t>, </a:t>
            </a:r>
            <a:r>
              <a:rPr lang="en-US" altLang="en-US" sz="2400" dirty="0">
                <a:solidFill>
                  <a:srgbClr val="000000"/>
                </a:solidFill>
                <a:latin typeface="+mn-lt"/>
              </a:rPr>
              <a:t>variables can be declared in </a:t>
            </a:r>
            <a:r>
              <a:rPr lang="en-US" altLang="en-US" sz="2400" b="1" dirty="0">
                <a:solidFill>
                  <a:srgbClr val="000000"/>
                </a:solidFill>
                <a:latin typeface="Courier New" panose="02070309020205020404" pitchFamily="49" charset="0"/>
                <a:cs typeface="Courier New" panose="02070309020205020404" pitchFamily="49" charset="0"/>
              </a:rPr>
              <a:t>for</a:t>
            </a:r>
            <a:endParaRPr lang="en-US" sz="2400" b="1" dirty="0"/>
          </a:p>
        </p:txBody>
      </p:sp>
      <p:sp>
        <p:nvSpPr>
          <p:cNvPr id="6" name="Content Placeholder 5"/>
          <p:cNvSpPr>
            <a:spLocks noGrp="1"/>
          </p:cNvSpPr>
          <p:nvPr>
            <p:ph sz="quarter" idx="15"/>
          </p:nvPr>
        </p:nvSpPr>
        <p:spPr>
          <a:xfrm>
            <a:off x="457200" y="2067399"/>
            <a:ext cx="8229600" cy="1441113"/>
          </a:xfrm>
        </p:spPr>
        <p:txBody>
          <a:bodyPr/>
          <a:lstStyle/>
          <a:p>
            <a:pPr marL="0" lvl="0" indent="228600">
              <a:buNone/>
            </a:pPr>
            <a:r>
              <a:rPr lang="en-US" altLang="en-US" sz="2400" dirty="0">
                <a:solidFill>
                  <a:srgbClr val="000000"/>
                </a:solidFill>
                <a:latin typeface="+mn-lt"/>
              </a:rPr>
              <a:t>statements</a:t>
            </a:r>
          </a:p>
          <a:p>
            <a:pPr lvl="1" indent="-283464"/>
            <a:r>
              <a:rPr lang="en-US" altLang="en-US" sz="2400" dirty="0">
                <a:solidFill>
                  <a:srgbClr val="000000"/>
                </a:solidFill>
                <a:latin typeface="+mn-lt"/>
              </a:rPr>
              <a:t>The scope of such variables is restricted to the </a:t>
            </a:r>
            <a:r>
              <a:rPr lang="en-US" altLang="en-US" sz="2400" b="1" dirty="0">
                <a:solidFill>
                  <a:srgbClr val="000000"/>
                </a:solidFill>
                <a:latin typeface="Courier New" panose="02070309020205020404" pitchFamily="49" charset="0"/>
                <a:cs typeface="Courier New" panose="02070309020205020404" pitchFamily="49" charset="0"/>
              </a:rPr>
              <a:t>for</a:t>
            </a:r>
            <a:r>
              <a:rPr lang="en-US" altLang="en-US" sz="2400" dirty="0">
                <a:solidFill>
                  <a:srgbClr val="000000"/>
                </a:solidFill>
              </a:rPr>
              <a:t> </a:t>
            </a:r>
            <a:r>
              <a:rPr lang="en-US" altLang="en-US" sz="2400" dirty="0" smtClean="0">
                <a:solidFill>
                  <a:srgbClr val="000000"/>
                </a:solidFill>
                <a:latin typeface="+mn-lt"/>
              </a:rPr>
              <a:t>construct</a:t>
            </a:r>
            <a:endParaRPr lang="en-US" altLang="en-US" sz="2400" dirty="0">
              <a:solidFill>
                <a:srgbClr val="000000"/>
              </a:solidFill>
              <a:latin typeface="+mn-lt"/>
            </a:endParaRPr>
          </a:p>
        </p:txBody>
      </p:sp>
    </p:spTree>
    <p:extLst>
      <p:ext uri="{BB962C8B-B14F-4D97-AF65-F5344CB8AC3E}">
        <p14:creationId xmlns:p14="http://schemas.microsoft.com/office/powerpoint/2010/main" val="1235602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Global </a:t>
            </a:r>
            <a:r>
              <a:rPr lang="en-US" altLang="en-US" dirty="0" smtClean="0"/>
              <a:t>Scope </a:t>
            </a:r>
            <a:r>
              <a:rPr lang="en-US" altLang="en-US" sz="2000" b="0" dirty="0" smtClean="0"/>
              <a:t>(1 of 3)</a:t>
            </a:r>
          </a:p>
        </p:txBody>
      </p:sp>
      <p:sp>
        <p:nvSpPr>
          <p:cNvPr id="60419" name="Content Placeholder 2"/>
          <p:cNvSpPr>
            <a:spLocks noGrp="1"/>
          </p:cNvSpPr>
          <p:nvPr>
            <p:ph idx="1"/>
          </p:nvPr>
        </p:nvSpPr>
        <p:spPr/>
        <p:txBody>
          <a:bodyPr/>
          <a:lstStyle/>
          <a:p>
            <a:r>
              <a:rPr lang="en-US" altLang="en-US" dirty="0"/>
              <a:t>C, C++,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a:t>
            </a:r>
            <a:r>
              <a:rPr lang="en-US" altLang="en-US" dirty="0"/>
              <a:t>, and Python support a program structure that consists of a sequence of function definitions in a file</a:t>
            </a:r>
          </a:p>
          <a:p>
            <a:pPr lvl="1"/>
            <a:r>
              <a:rPr lang="en-US" altLang="en-US" dirty="0"/>
              <a:t>These languages allow variable declarations to appear outside function definitions</a:t>
            </a:r>
          </a:p>
          <a:p>
            <a:r>
              <a:rPr lang="en-US" altLang="en-US" dirty="0"/>
              <a:t>C and C++have both declarations (just attributes) and definitions (attributes and storage)</a:t>
            </a:r>
          </a:p>
          <a:p>
            <a:pPr lvl="1"/>
            <a:r>
              <a:rPr lang="en-US" altLang="en-US" dirty="0"/>
              <a:t>A declaration outside a function definition specifies that it is defined in another file</a:t>
            </a:r>
          </a:p>
        </p:txBody>
      </p:sp>
    </p:spTree>
    <p:extLst>
      <p:ext uri="{BB962C8B-B14F-4D97-AF65-F5344CB8AC3E}">
        <p14:creationId xmlns:p14="http://schemas.microsoft.com/office/powerpoint/2010/main" val="2524614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Global </a:t>
            </a:r>
            <a:r>
              <a:rPr lang="en-US" altLang="en-US" dirty="0" smtClean="0"/>
              <a:t>Scope </a:t>
            </a:r>
            <a:r>
              <a:rPr lang="en-US" altLang="en-US" sz="2000" b="0" dirty="0" smtClean="0"/>
              <a:t>(2 of 3)</a:t>
            </a:r>
          </a:p>
        </p:txBody>
      </p:sp>
      <p:sp>
        <p:nvSpPr>
          <p:cNvPr id="60419" name="Content Placeholder 2"/>
          <p:cNvSpPr>
            <a:spLocks noGrp="1"/>
          </p:cNvSpPr>
          <p:nvPr>
            <p:ph idx="1"/>
          </p:nvPr>
        </p:nvSpPr>
        <p:spPr/>
        <p:txBody>
          <a:bodyPr/>
          <a:lstStyle/>
          <a:p>
            <a:r>
              <a:rPr lang="en-US" altLang="en-US" sz="2200" dirty="0" smtClean="0"/>
              <a:t>P</a:t>
            </a:r>
            <a:r>
              <a:rPr lang="en-US" altLang="en-US" sz="100" dirty="0" smtClean="0"/>
              <a:t> </a:t>
            </a:r>
            <a:r>
              <a:rPr lang="en-US" altLang="en-US" sz="2200" dirty="0" smtClean="0"/>
              <a:t>H</a:t>
            </a:r>
            <a:r>
              <a:rPr lang="en-US" altLang="en-US" sz="100" dirty="0" smtClean="0"/>
              <a:t> </a:t>
            </a:r>
            <a:r>
              <a:rPr lang="en-US" altLang="en-US" sz="2200" dirty="0" smtClean="0"/>
              <a:t>P </a:t>
            </a:r>
            <a:endParaRPr lang="en-US" altLang="en-US" sz="2200" dirty="0"/>
          </a:p>
          <a:p>
            <a:pPr lvl="1"/>
            <a:r>
              <a:rPr lang="en-US" altLang="en-US" sz="2200" dirty="0"/>
              <a:t>Programs are embedded in </a:t>
            </a:r>
            <a:r>
              <a:rPr lang="en-US" altLang="en-US" sz="2200" dirty="0" smtClean="0"/>
              <a:t>H</a:t>
            </a:r>
            <a:r>
              <a:rPr lang="en-US" altLang="en-US" sz="100" dirty="0" smtClean="0"/>
              <a:t> </a:t>
            </a:r>
            <a:r>
              <a:rPr lang="en-US" altLang="en-US" sz="2200" dirty="0" smtClean="0"/>
              <a:t>T</a:t>
            </a:r>
            <a:r>
              <a:rPr lang="en-US" altLang="en-US" sz="100" dirty="0" smtClean="0"/>
              <a:t> </a:t>
            </a:r>
            <a:r>
              <a:rPr lang="en-US" altLang="en-US" sz="2200" dirty="0" smtClean="0"/>
              <a:t>M</a:t>
            </a:r>
            <a:r>
              <a:rPr lang="en-US" altLang="en-US" sz="100" dirty="0" smtClean="0"/>
              <a:t> </a:t>
            </a:r>
            <a:r>
              <a:rPr lang="en-US" altLang="en-US" sz="2200" dirty="0" smtClean="0"/>
              <a:t>L </a:t>
            </a:r>
            <a:r>
              <a:rPr lang="en-US" altLang="en-US" sz="2200" dirty="0"/>
              <a:t>markup documents, in any number of fragments, some statements and some function definitions</a:t>
            </a:r>
          </a:p>
          <a:p>
            <a:pPr lvl="1"/>
            <a:r>
              <a:rPr lang="en-US" altLang="en-US" sz="2200" dirty="0"/>
              <a:t>The scope of a variable (implicitly) declared in a function is local to the function</a:t>
            </a:r>
          </a:p>
          <a:p>
            <a:pPr lvl="1"/>
            <a:r>
              <a:rPr lang="en-US" altLang="en-US" sz="2200" dirty="0"/>
              <a:t>The scope of a variable implicitly declared outside functions is from the declaration to the end of the program, but skips over any intervening functions</a:t>
            </a:r>
          </a:p>
          <a:p>
            <a:pPr lvl="2"/>
            <a:r>
              <a:rPr lang="en-US" altLang="en-US" sz="2200" dirty="0"/>
              <a:t>Global variables can be accessed in a function through the </a:t>
            </a:r>
            <a:r>
              <a:rPr lang="en-US" altLang="en-US" sz="2200" b="1" dirty="0">
                <a:latin typeface="Courier New" panose="02070309020205020404" pitchFamily="49" charset="0"/>
                <a:cs typeface="Courier New" panose="02070309020205020404" pitchFamily="49" charset="0"/>
              </a:rPr>
              <a:t>$GLOBALS</a:t>
            </a:r>
            <a:r>
              <a:rPr lang="en-US" altLang="en-US" sz="2200" b="1" dirty="0"/>
              <a:t> </a:t>
            </a:r>
            <a:r>
              <a:rPr lang="en-US" altLang="en-US" sz="2200" dirty="0"/>
              <a:t>array or by declaring it </a:t>
            </a:r>
            <a:r>
              <a:rPr lang="en-US" altLang="en-US" sz="2200" b="1" dirty="0">
                <a:latin typeface="Courier New" panose="02070309020205020404" pitchFamily="49" charset="0"/>
                <a:cs typeface="Courier New" panose="02070309020205020404" pitchFamily="49" charset="0"/>
              </a:rPr>
              <a:t>global</a:t>
            </a:r>
          </a:p>
        </p:txBody>
      </p:sp>
    </p:spTree>
    <p:extLst>
      <p:ext uri="{BB962C8B-B14F-4D97-AF65-F5344CB8AC3E}">
        <p14:creationId xmlns:p14="http://schemas.microsoft.com/office/powerpoint/2010/main" val="28656950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Global </a:t>
            </a:r>
            <a:r>
              <a:rPr lang="en-US" altLang="en-US" dirty="0" smtClean="0"/>
              <a:t>Scope </a:t>
            </a:r>
            <a:r>
              <a:rPr lang="en-US" altLang="en-US" sz="2000" b="0" dirty="0" smtClean="0"/>
              <a:t>(3 of 3)</a:t>
            </a:r>
          </a:p>
        </p:txBody>
      </p:sp>
      <p:sp>
        <p:nvSpPr>
          <p:cNvPr id="60419" name="Content Placeholder 2"/>
          <p:cNvSpPr>
            <a:spLocks noGrp="1"/>
          </p:cNvSpPr>
          <p:nvPr>
            <p:ph idx="1"/>
          </p:nvPr>
        </p:nvSpPr>
        <p:spPr/>
        <p:txBody>
          <a:bodyPr/>
          <a:lstStyle/>
          <a:p>
            <a:r>
              <a:rPr lang="en-US" altLang="en-US" dirty="0"/>
              <a:t>Python</a:t>
            </a:r>
          </a:p>
          <a:p>
            <a:pPr lvl="1"/>
            <a:r>
              <a:rPr lang="en-US" altLang="en-US" dirty="0"/>
              <a:t>A global variable can be referenced in functions, but can be assigned in a function only if it has been declared to be </a:t>
            </a:r>
            <a:r>
              <a:rPr lang="en-US" altLang="en-US" sz="2000" b="1" dirty="0">
                <a:latin typeface="Courier New" panose="02070309020205020404" pitchFamily="49" charset="0"/>
                <a:cs typeface="Courier New" panose="02070309020205020404" pitchFamily="49" charset="0"/>
              </a:rPr>
              <a:t>global</a:t>
            </a:r>
            <a:r>
              <a:rPr lang="en-US" altLang="en-US" dirty="0"/>
              <a:t> in the function</a:t>
            </a:r>
          </a:p>
        </p:txBody>
      </p:sp>
    </p:spTree>
    <p:extLst>
      <p:ext uri="{BB962C8B-B14F-4D97-AF65-F5344CB8AC3E}">
        <p14:creationId xmlns:p14="http://schemas.microsoft.com/office/powerpoint/2010/main" val="3405238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Evaluation of Static Scoping</a:t>
            </a:r>
            <a:endParaRPr lang="en-US" altLang="en-US" b="0" dirty="0" smtClean="0"/>
          </a:p>
        </p:txBody>
      </p:sp>
      <p:sp>
        <p:nvSpPr>
          <p:cNvPr id="60419" name="Content Placeholder 2"/>
          <p:cNvSpPr>
            <a:spLocks noGrp="1"/>
          </p:cNvSpPr>
          <p:nvPr>
            <p:ph idx="1"/>
          </p:nvPr>
        </p:nvSpPr>
        <p:spPr/>
        <p:txBody>
          <a:bodyPr/>
          <a:lstStyle/>
          <a:p>
            <a:pPr eaLnBrk="1" hangingPunct="1"/>
            <a:r>
              <a:rPr lang="en-US" altLang="en-US" dirty="0"/>
              <a:t>Works well in many situations</a:t>
            </a:r>
          </a:p>
          <a:p>
            <a:pPr eaLnBrk="1" hangingPunct="1"/>
            <a:r>
              <a:rPr lang="en-US" altLang="en-US" dirty="0"/>
              <a:t>Problems:</a:t>
            </a:r>
          </a:p>
          <a:p>
            <a:pPr lvl="1" eaLnBrk="1" hangingPunct="1"/>
            <a:r>
              <a:rPr lang="en-US" altLang="en-US" dirty="0"/>
              <a:t>In most cases, too much access is possible</a:t>
            </a:r>
          </a:p>
          <a:p>
            <a:pPr lvl="1" eaLnBrk="1" hangingPunct="1"/>
            <a:r>
              <a:rPr lang="en-US" altLang="en-US" dirty="0"/>
              <a:t>As a program evolves, the initial structure is destroyed and local variables often become global; subprograms also gravitate toward become global, rather than nested</a:t>
            </a:r>
          </a:p>
        </p:txBody>
      </p:sp>
    </p:spTree>
    <p:extLst>
      <p:ext uri="{BB962C8B-B14F-4D97-AF65-F5344CB8AC3E}">
        <p14:creationId xmlns:p14="http://schemas.microsoft.com/office/powerpoint/2010/main" val="2336557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Dynamic </a:t>
            </a:r>
            <a:r>
              <a:rPr lang="en-US" altLang="en-US" dirty="0" smtClean="0"/>
              <a:t>Scope</a:t>
            </a:r>
            <a:endParaRPr lang="en-US" altLang="en-US" b="0" dirty="0" smtClean="0"/>
          </a:p>
        </p:txBody>
      </p:sp>
      <p:sp>
        <p:nvSpPr>
          <p:cNvPr id="60419" name="Content Placeholder 2"/>
          <p:cNvSpPr>
            <a:spLocks noGrp="1"/>
          </p:cNvSpPr>
          <p:nvPr>
            <p:ph idx="1"/>
          </p:nvPr>
        </p:nvSpPr>
        <p:spPr/>
        <p:txBody>
          <a:bodyPr/>
          <a:lstStyle/>
          <a:p>
            <a:pPr eaLnBrk="1" hangingPunct="1"/>
            <a:r>
              <a:rPr lang="en-US" altLang="en-US" dirty="0"/>
              <a:t>Based on calling sequences of program units, not their textual layout (temporal versus spatial)</a:t>
            </a:r>
          </a:p>
          <a:p>
            <a:pPr eaLnBrk="1" hangingPunct="1"/>
            <a:r>
              <a:rPr lang="en-US" altLang="en-US" dirty="0"/>
              <a:t>References to variables are connected to declarations by searching back through the chain of subprogram calls that forced execution to this point</a:t>
            </a:r>
          </a:p>
        </p:txBody>
      </p:sp>
    </p:spTree>
    <p:extLst>
      <p:ext uri="{BB962C8B-B14F-4D97-AF65-F5344CB8AC3E}">
        <p14:creationId xmlns:p14="http://schemas.microsoft.com/office/powerpoint/2010/main" val="25150309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Scope </a:t>
            </a:r>
            <a:r>
              <a:rPr lang="en-US" altLang="en-US" dirty="0" smtClean="0"/>
              <a:t>Example </a:t>
            </a:r>
            <a:r>
              <a:rPr lang="en-US" altLang="en-US" sz="2000" b="0" dirty="0" smtClean="0"/>
              <a:t>(1 of 2)</a:t>
            </a:r>
            <a:endParaRPr lang="en-US" sz="2000" b="0" dirty="0"/>
          </a:p>
        </p:txBody>
      </p:sp>
      <p:pic>
        <p:nvPicPr>
          <p:cNvPr id="4" name="Picture 2" descr="Computer code has 10 lines. Line 1. function big left parenthesis right parenthesis left brace. Line 2, indented once. function sub1 left parenthesis right parenthesis left brace. Line 3, indented twice. v a r x equals 7 semicolon. Line 4, indented once. right brace. Line 5. function sub2 left parenthesis right parenthesis left brace. Line 6, indented twice. v a r y equals x semicolon. Line 7, indented twice. v a r z equals 3 semicolon. Line 8, indented once. right brace. Line 9, indented once. v a r x equals 3 semicolon. Line 10. right brace. Note, bog calls sub 1, sub 1 calls sub 2, sub 2 uses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40563"/>
            <a:ext cx="5753903" cy="2333951"/>
          </a:xfrm>
          <a:prstGeom prst="rect">
            <a:avLst/>
          </a:prstGeom>
        </p:spPr>
      </p:pic>
      <p:sp>
        <p:nvSpPr>
          <p:cNvPr id="6" name="Content Placeholder 3"/>
          <p:cNvSpPr>
            <a:spLocks noGrp="1"/>
          </p:cNvSpPr>
          <p:nvPr>
            <p:ph sz="quarter" idx="13"/>
          </p:nvPr>
        </p:nvSpPr>
        <p:spPr>
          <a:xfrm>
            <a:off x="457200" y="4204254"/>
            <a:ext cx="8229600" cy="1828800"/>
          </a:xfrm>
        </p:spPr>
        <p:txBody>
          <a:bodyPr/>
          <a:lstStyle/>
          <a:p>
            <a:pPr indent="-256032"/>
            <a:r>
              <a:rPr lang="en-US" altLang="en-US" sz="2400" dirty="0" smtClean="0">
                <a:latin typeface="+mn-lt"/>
              </a:rPr>
              <a:t>Static scoping</a:t>
            </a:r>
          </a:p>
          <a:p>
            <a:pPr marL="740664" lvl="1" indent="-283464"/>
            <a:r>
              <a:rPr lang="en-US" altLang="en-US" sz="2400" dirty="0" smtClean="0">
                <a:latin typeface="+mn-lt"/>
              </a:rPr>
              <a:t>Reference </a:t>
            </a:r>
            <a:r>
              <a:rPr lang="en-US" altLang="en-US" sz="2400" dirty="0">
                <a:latin typeface="+mn-lt"/>
              </a:rPr>
              <a:t>to </a:t>
            </a:r>
            <a:r>
              <a:rPr lang="en-US" altLang="en-US" sz="2400" b="1" dirty="0">
                <a:latin typeface="Courier New" panose="02070309020205020404" pitchFamily="49" charset="0"/>
                <a:cs typeface="Courier New" panose="02070309020205020404" pitchFamily="49" charset="0"/>
              </a:rPr>
              <a:t>x </a:t>
            </a:r>
            <a:r>
              <a:rPr lang="en-US" altLang="en-US" sz="2400" dirty="0">
                <a:latin typeface="+mn-lt"/>
              </a:rPr>
              <a:t>in </a:t>
            </a:r>
            <a:r>
              <a:rPr lang="en-US" altLang="en-US" sz="2400" b="1" dirty="0">
                <a:latin typeface="Courier New" panose="02070309020205020404" pitchFamily="49" charset="0"/>
                <a:cs typeface="Courier New" panose="02070309020205020404" pitchFamily="49" charset="0"/>
              </a:rPr>
              <a:t>sub2</a:t>
            </a:r>
            <a:r>
              <a:rPr lang="en-US" altLang="en-US" sz="2400" dirty="0">
                <a:latin typeface="+mn-lt"/>
              </a:rPr>
              <a:t> is to </a:t>
            </a:r>
            <a:r>
              <a:rPr lang="en-US" altLang="en-US" sz="2400" b="1" dirty="0" err="1">
                <a:latin typeface="Courier New" panose="02070309020205020404" pitchFamily="49" charset="0"/>
                <a:cs typeface="Courier New" panose="02070309020205020404" pitchFamily="49" charset="0"/>
              </a:rPr>
              <a:t>big</a:t>
            </a:r>
            <a:r>
              <a:rPr lang="en-US" altLang="en-US" sz="2400" dirty="0" err="1">
                <a:latin typeface="+mn-lt"/>
              </a:rPr>
              <a:t>'s</a:t>
            </a:r>
            <a:r>
              <a:rPr lang="en-US" altLang="en-US" sz="2400" dirty="0">
                <a:latin typeface="+mn-lt"/>
              </a:rPr>
              <a:t> </a:t>
            </a:r>
            <a:r>
              <a:rPr lang="en-US" altLang="en-US" sz="2400" dirty="0">
                <a:latin typeface="+mn-lt"/>
                <a:cs typeface="Courier New" panose="02070309020205020404" pitchFamily="49" charset="0"/>
              </a:rPr>
              <a:t>x</a:t>
            </a:r>
          </a:p>
          <a:p>
            <a:pPr indent="-256032"/>
            <a:r>
              <a:rPr lang="en-US" altLang="en-US" sz="2400" dirty="0">
                <a:latin typeface="+mn-lt"/>
              </a:rPr>
              <a:t>Dynamic scoping </a:t>
            </a:r>
            <a:endParaRPr lang="en-US" altLang="en-US" sz="2400" dirty="0" smtClean="0">
              <a:latin typeface="+mn-lt"/>
            </a:endParaRPr>
          </a:p>
          <a:p>
            <a:pPr marL="740664" lvl="1" indent="-283464"/>
            <a:r>
              <a:rPr lang="en-US" altLang="en-US" sz="2400" dirty="0" smtClean="0">
                <a:latin typeface="+mn-lt"/>
              </a:rPr>
              <a:t>Reference </a:t>
            </a:r>
            <a:r>
              <a:rPr lang="en-US" altLang="en-US" sz="2400" dirty="0">
                <a:latin typeface="+mn-lt"/>
              </a:rPr>
              <a:t>to </a:t>
            </a:r>
            <a:r>
              <a:rPr lang="en-US" altLang="en-US" sz="2400" b="1" dirty="0">
                <a:latin typeface="Courier New" panose="02070309020205020404" pitchFamily="49" charset="0"/>
                <a:cs typeface="Courier New" panose="02070309020205020404" pitchFamily="49" charset="0"/>
              </a:rPr>
              <a:t>x</a:t>
            </a:r>
            <a:r>
              <a:rPr lang="en-US" altLang="en-US" sz="2400" dirty="0">
                <a:latin typeface="+mn-lt"/>
              </a:rPr>
              <a:t> in </a:t>
            </a:r>
            <a:r>
              <a:rPr lang="en-US" altLang="en-US" sz="2400" b="1" dirty="0">
                <a:latin typeface="Courier New" panose="02070309020205020404" pitchFamily="49" charset="0"/>
                <a:cs typeface="Courier New" panose="02070309020205020404" pitchFamily="49" charset="0"/>
              </a:rPr>
              <a:t>sub2</a:t>
            </a:r>
            <a:r>
              <a:rPr lang="en-US" altLang="en-US" sz="2400" dirty="0">
                <a:latin typeface="+mn-lt"/>
              </a:rPr>
              <a:t> is to </a:t>
            </a:r>
            <a:r>
              <a:rPr lang="en-US" altLang="en-US" sz="2400" b="1" dirty="0">
                <a:latin typeface="Courier New" panose="02070309020205020404" pitchFamily="49" charset="0"/>
                <a:cs typeface="Courier New" panose="02070309020205020404" pitchFamily="49" charset="0"/>
              </a:rPr>
              <a:t>sub1</a:t>
            </a:r>
            <a:r>
              <a:rPr lang="en-US" altLang="en-US" sz="2400" dirty="0">
                <a:latin typeface="+mn-lt"/>
              </a:rPr>
              <a:t>'s </a:t>
            </a:r>
            <a:r>
              <a:rPr lang="en-US" altLang="en-US" sz="2400" dirty="0">
                <a:latin typeface="+mn-lt"/>
                <a:cs typeface="Courier New" panose="02070309020205020404" pitchFamily="49" charset="0"/>
              </a:rPr>
              <a:t>x</a:t>
            </a:r>
          </a:p>
        </p:txBody>
      </p:sp>
    </p:spTree>
    <p:extLst>
      <p:ext uri="{BB962C8B-B14F-4D97-AF65-F5344CB8AC3E}">
        <p14:creationId xmlns:p14="http://schemas.microsoft.com/office/powerpoint/2010/main" val="1081517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Scope Example </a:t>
            </a:r>
            <a:r>
              <a:rPr lang="en-US" altLang="en-US" sz="2000" b="0" dirty="0" smtClean="0"/>
              <a:t>(2 </a:t>
            </a:r>
            <a:r>
              <a:rPr lang="en-US" altLang="en-US" sz="2000" b="0" dirty="0"/>
              <a:t>of 2)</a:t>
            </a:r>
            <a:endParaRPr lang="en-US" altLang="en-US" sz="2000" b="0" dirty="0" smtClean="0"/>
          </a:p>
        </p:txBody>
      </p:sp>
      <p:sp>
        <p:nvSpPr>
          <p:cNvPr id="60419" name="Content Placeholder 2"/>
          <p:cNvSpPr>
            <a:spLocks noGrp="1"/>
          </p:cNvSpPr>
          <p:nvPr>
            <p:ph idx="1"/>
          </p:nvPr>
        </p:nvSpPr>
        <p:spPr/>
        <p:txBody>
          <a:bodyPr/>
          <a:lstStyle/>
          <a:p>
            <a:pPr>
              <a:defRPr/>
            </a:pPr>
            <a:r>
              <a:rPr lang="en-US" dirty="0" smtClean="0"/>
              <a:t>Evaluation </a:t>
            </a:r>
            <a:r>
              <a:rPr lang="en-US" dirty="0"/>
              <a:t>of Dynamic Scoping:</a:t>
            </a:r>
          </a:p>
          <a:p>
            <a:pPr lvl="1" eaLnBrk="1" hangingPunct="1">
              <a:defRPr/>
            </a:pPr>
            <a:r>
              <a:rPr lang="en-US" b="1" dirty="0"/>
              <a:t>Advantage:</a:t>
            </a:r>
            <a:r>
              <a:rPr lang="en-US" dirty="0"/>
              <a:t> convenience</a:t>
            </a:r>
          </a:p>
          <a:p>
            <a:pPr lvl="1">
              <a:defRPr/>
            </a:pPr>
            <a:r>
              <a:rPr lang="en-US" b="1" dirty="0"/>
              <a:t>Disadvantages: </a:t>
            </a:r>
          </a:p>
          <a:p>
            <a:pPr marL="429768" lvl="2" indent="-429768">
              <a:spcBef>
                <a:spcPts val="1500"/>
              </a:spcBef>
              <a:buFont typeface="+mj-lt"/>
              <a:buAutoNum type="arabicPeriod"/>
              <a:defRPr/>
            </a:pPr>
            <a:r>
              <a:rPr lang="en-US" dirty="0"/>
              <a:t>While a subprogram is executing, its variables are visible to all subprograms it calls</a:t>
            </a:r>
          </a:p>
          <a:p>
            <a:pPr marL="429768" lvl="2" indent="-429768">
              <a:spcBef>
                <a:spcPts val="1500"/>
              </a:spcBef>
              <a:buFont typeface="+mj-lt"/>
              <a:buAutoNum type="arabicPeriod"/>
              <a:defRPr/>
            </a:pPr>
            <a:r>
              <a:rPr lang="en-US" dirty="0" smtClean="0"/>
              <a:t>Impossible </a:t>
            </a:r>
            <a:r>
              <a:rPr lang="en-US" dirty="0"/>
              <a:t>to statically type check</a:t>
            </a:r>
          </a:p>
          <a:p>
            <a:pPr marL="429768" lvl="2" indent="-429768">
              <a:spcBef>
                <a:spcPts val="1500"/>
              </a:spcBef>
              <a:buFont typeface="+mj-lt"/>
              <a:buAutoNum type="arabicPeriod"/>
              <a:defRPr/>
            </a:pPr>
            <a:r>
              <a:rPr lang="en-US" dirty="0" smtClean="0"/>
              <a:t>Poor </a:t>
            </a:r>
            <a:r>
              <a:rPr lang="en-US" dirty="0"/>
              <a:t>readability- it is not possible to </a:t>
            </a:r>
            <a:r>
              <a:rPr lang="en-US" dirty="0" smtClean="0"/>
              <a:t>statically determine </a:t>
            </a:r>
            <a:r>
              <a:rPr lang="en-US" dirty="0"/>
              <a:t>the type of a variable</a:t>
            </a:r>
          </a:p>
        </p:txBody>
      </p:sp>
    </p:spTree>
    <p:extLst>
      <p:ext uri="{BB962C8B-B14F-4D97-AF65-F5344CB8AC3E}">
        <p14:creationId xmlns:p14="http://schemas.microsoft.com/office/powerpoint/2010/main" val="3508297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Scope and Lifetime</a:t>
            </a:r>
            <a:endParaRPr lang="en-US" altLang="en-US" sz="2000" b="0" dirty="0" smtClean="0"/>
          </a:p>
        </p:txBody>
      </p:sp>
      <p:sp>
        <p:nvSpPr>
          <p:cNvPr id="60419" name="Content Placeholder 2"/>
          <p:cNvSpPr>
            <a:spLocks noGrp="1"/>
          </p:cNvSpPr>
          <p:nvPr>
            <p:ph idx="1"/>
          </p:nvPr>
        </p:nvSpPr>
        <p:spPr/>
        <p:txBody>
          <a:bodyPr/>
          <a:lstStyle/>
          <a:p>
            <a:pPr eaLnBrk="1" hangingPunct="1"/>
            <a:r>
              <a:rPr lang="en-US" altLang="en-US" dirty="0">
                <a:solidFill>
                  <a:schemeClr val="tx1"/>
                </a:solidFill>
              </a:rPr>
              <a:t>Scope and lifetime are sometimes closely related, but are different concepts</a:t>
            </a:r>
          </a:p>
          <a:p>
            <a:pPr eaLnBrk="1" hangingPunct="1"/>
            <a:r>
              <a:rPr lang="en-US" altLang="en-US" dirty="0">
                <a:solidFill>
                  <a:schemeClr val="tx1"/>
                </a:solidFill>
              </a:rPr>
              <a:t>Consider a </a:t>
            </a:r>
            <a:r>
              <a:rPr lang="en-US" altLang="en-US" b="1" dirty="0">
                <a:solidFill>
                  <a:schemeClr val="tx1"/>
                </a:solidFill>
                <a:latin typeface="Courier New" panose="02070309020205020404" pitchFamily="49" charset="0"/>
              </a:rPr>
              <a:t>static</a:t>
            </a:r>
            <a:r>
              <a:rPr lang="en-US" altLang="en-US" dirty="0">
                <a:solidFill>
                  <a:schemeClr val="tx1"/>
                </a:solidFill>
              </a:rPr>
              <a:t> variable in a C or C++ function</a:t>
            </a:r>
          </a:p>
        </p:txBody>
      </p:sp>
    </p:spTree>
    <p:extLst>
      <p:ext uri="{BB962C8B-B14F-4D97-AF65-F5344CB8AC3E}">
        <p14:creationId xmlns:p14="http://schemas.microsoft.com/office/powerpoint/2010/main" val="2232405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noChangeArrowheads="1"/>
          </p:cNvSpPr>
          <p:nvPr>
            <p:ph type="title"/>
          </p:nvPr>
        </p:nvSpPr>
        <p:spPr/>
        <p:txBody>
          <a:bodyPr/>
          <a:lstStyle/>
          <a:p>
            <a:pPr eaLnBrk="1" hangingPunct="1"/>
            <a:r>
              <a:rPr lang="en-US" altLang="en-US" dirty="0" smtClean="0"/>
              <a:t>Names </a:t>
            </a:r>
            <a:r>
              <a:rPr lang="en-US" altLang="en-US" sz="2000" b="0" dirty="0" smtClean="0"/>
              <a:t>(1 of 5)</a:t>
            </a:r>
          </a:p>
        </p:txBody>
      </p:sp>
      <p:sp>
        <p:nvSpPr>
          <p:cNvPr id="11269" name="Content Placeholder 2"/>
          <p:cNvSpPr>
            <a:spLocks noGrp="1" noChangeArrowheads="1"/>
          </p:cNvSpPr>
          <p:nvPr>
            <p:ph type="body" idx="1"/>
          </p:nvPr>
        </p:nvSpPr>
        <p:spPr/>
        <p:txBody>
          <a:bodyPr/>
          <a:lstStyle/>
          <a:p>
            <a:pPr eaLnBrk="1" hangingPunct="1"/>
            <a:r>
              <a:rPr lang="en-US" altLang="en-US" dirty="0" smtClean="0"/>
              <a:t>Design issues for names:</a:t>
            </a:r>
          </a:p>
          <a:p>
            <a:pPr lvl="1" eaLnBrk="1" hangingPunct="1"/>
            <a:r>
              <a:rPr lang="en-US" altLang="en-US" dirty="0" smtClean="0"/>
              <a:t>Are names case sensitive?</a:t>
            </a:r>
          </a:p>
          <a:p>
            <a:pPr lvl="1" eaLnBrk="1" hangingPunct="1"/>
            <a:r>
              <a:rPr lang="en-US" altLang="en-US" dirty="0" smtClean="0"/>
              <a:t>Are special words reserved words or keywords?</a:t>
            </a:r>
          </a:p>
        </p:txBody>
      </p:sp>
    </p:spTree>
    <p:extLst>
      <p:ext uri="{BB962C8B-B14F-4D97-AF65-F5344CB8AC3E}">
        <p14:creationId xmlns:p14="http://schemas.microsoft.com/office/powerpoint/2010/main" val="308827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Referencing Environments</a:t>
            </a:r>
            <a:endParaRPr lang="en-US" altLang="en-US" sz="2000" b="0" dirty="0" smtClean="0"/>
          </a:p>
        </p:txBody>
      </p:sp>
      <p:sp>
        <p:nvSpPr>
          <p:cNvPr id="60419" name="Content Placeholder 2"/>
          <p:cNvSpPr>
            <a:spLocks noGrp="1"/>
          </p:cNvSpPr>
          <p:nvPr>
            <p:ph idx="1"/>
          </p:nvPr>
        </p:nvSpPr>
        <p:spPr/>
        <p:txBody>
          <a:bodyPr/>
          <a:lstStyle/>
          <a:p>
            <a:pPr eaLnBrk="1" hangingPunct="1"/>
            <a:r>
              <a:rPr lang="en-US" altLang="en-US" dirty="0">
                <a:solidFill>
                  <a:schemeClr val="tx1"/>
                </a:solidFill>
              </a:rPr>
              <a:t>The </a:t>
            </a:r>
            <a:r>
              <a:rPr lang="en-US" altLang="en-US" b="1" dirty="0">
                <a:solidFill>
                  <a:schemeClr val="tx1"/>
                </a:solidFill>
              </a:rPr>
              <a:t>referencing environment </a:t>
            </a:r>
            <a:r>
              <a:rPr lang="en-US" altLang="en-US" dirty="0">
                <a:solidFill>
                  <a:schemeClr val="tx1"/>
                </a:solidFill>
              </a:rPr>
              <a:t>of a statement is the collection of all names that are visible in the statement</a:t>
            </a:r>
          </a:p>
          <a:p>
            <a:pPr eaLnBrk="1" hangingPunct="1"/>
            <a:r>
              <a:rPr lang="en-US" altLang="en-US" dirty="0">
                <a:solidFill>
                  <a:schemeClr val="tx1"/>
                </a:solidFill>
              </a:rPr>
              <a:t>In a static-scoped language, it is the local variables plus all of the visible variables in all of the enclosing scopes </a:t>
            </a:r>
          </a:p>
          <a:p>
            <a:pPr eaLnBrk="1" hangingPunct="1"/>
            <a:r>
              <a:rPr lang="en-US" altLang="en-US" dirty="0">
                <a:solidFill>
                  <a:schemeClr val="tx1"/>
                </a:solidFill>
              </a:rPr>
              <a:t>A subprogram is active if its execution has begun but has not yet terminated</a:t>
            </a:r>
          </a:p>
          <a:p>
            <a:pPr eaLnBrk="1" hangingPunct="1"/>
            <a:r>
              <a:rPr lang="en-US" altLang="en-US" dirty="0">
                <a:solidFill>
                  <a:schemeClr val="tx1"/>
                </a:solidFill>
              </a:rPr>
              <a:t>In a dynamic-scoped language, the referencing environment is the local variables plus all visible variables in all active subprograms</a:t>
            </a:r>
          </a:p>
        </p:txBody>
      </p:sp>
    </p:spTree>
    <p:extLst>
      <p:ext uri="{BB962C8B-B14F-4D97-AF65-F5344CB8AC3E}">
        <p14:creationId xmlns:p14="http://schemas.microsoft.com/office/powerpoint/2010/main" val="1581096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Named Constants</a:t>
            </a:r>
            <a:endParaRPr lang="en-US" dirty="0"/>
          </a:p>
        </p:txBody>
      </p:sp>
      <p:sp>
        <p:nvSpPr>
          <p:cNvPr id="8" name="Content Placeholder 2"/>
          <p:cNvSpPr>
            <a:spLocks noGrp="1"/>
          </p:cNvSpPr>
          <p:nvPr>
            <p:ph sz="quarter" idx="13"/>
          </p:nvPr>
        </p:nvSpPr>
        <p:spPr>
          <a:xfrm>
            <a:off x="457200" y="1600200"/>
            <a:ext cx="8229600" cy="3319670"/>
          </a:xfrm>
        </p:spPr>
        <p:txBody>
          <a:bodyPr/>
          <a:lstStyle/>
          <a:p>
            <a:pPr lvl="0" indent="-256032"/>
            <a:r>
              <a:rPr lang="en-US" altLang="en-US" sz="1800" dirty="0">
                <a:solidFill>
                  <a:srgbClr val="000000"/>
                </a:solidFill>
                <a:latin typeface="+mn-lt"/>
              </a:rPr>
              <a:t>A </a:t>
            </a:r>
            <a:r>
              <a:rPr lang="en-US" altLang="en-US" sz="1800" b="1" dirty="0">
                <a:solidFill>
                  <a:srgbClr val="000000"/>
                </a:solidFill>
                <a:latin typeface="+mn-lt"/>
              </a:rPr>
              <a:t>named constant </a:t>
            </a:r>
            <a:r>
              <a:rPr lang="en-US" altLang="en-US" sz="1800" dirty="0">
                <a:solidFill>
                  <a:srgbClr val="000000"/>
                </a:solidFill>
                <a:latin typeface="+mn-lt"/>
              </a:rPr>
              <a:t>is a variable that is bound to a value only when it is bound to storage</a:t>
            </a:r>
          </a:p>
          <a:p>
            <a:pPr lvl="0" indent="-256032"/>
            <a:r>
              <a:rPr lang="en-US" altLang="en-US" sz="1800" dirty="0">
                <a:solidFill>
                  <a:srgbClr val="000000"/>
                </a:solidFill>
                <a:latin typeface="+mn-lt"/>
              </a:rPr>
              <a:t>Advantages: readability and modifiability</a:t>
            </a:r>
          </a:p>
          <a:p>
            <a:pPr lvl="0" indent="-256032"/>
            <a:r>
              <a:rPr lang="en-US" altLang="en-US" sz="1800" dirty="0">
                <a:solidFill>
                  <a:srgbClr val="000000"/>
                </a:solidFill>
                <a:latin typeface="+mn-lt"/>
              </a:rPr>
              <a:t>Used to parameterize programs</a:t>
            </a:r>
          </a:p>
          <a:p>
            <a:pPr lvl="0" indent="-256032"/>
            <a:r>
              <a:rPr lang="en-US" altLang="en-US" sz="1800" dirty="0">
                <a:solidFill>
                  <a:srgbClr val="000000"/>
                </a:solidFill>
                <a:latin typeface="+mn-lt"/>
              </a:rPr>
              <a:t>The binding of values to named constants can be either static (called </a:t>
            </a:r>
            <a:r>
              <a:rPr lang="en-US" altLang="en-US" sz="1800" b="1" dirty="0">
                <a:solidFill>
                  <a:srgbClr val="000000"/>
                </a:solidFill>
                <a:latin typeface="+mn-lt"/>
              </a:rPr>
              <a:t>manifest constants</a:t>
            </a:r>
            <a:r>
              <a:rPr lang="en-US" altLang="en-US" sz="1800" dirty="0">
                <a:solidFill>
                  <a:srgbClr val="000000"/>
                </a:solidFill>
                <a:latin typeface="+mn-lt"/>
              </a:rPr>
              <a:t>) or dynamic</a:t>
            </a:r>
          </a:p>
          <a:p>
            <a:pPr lvl="0" indent="-256032"/>
            <a:r>
              <a:rPr lang="en-US" altLang="en-US" sz="1800" dirty="0">
                <a:solidFill>
                  <a:srgbClr val="000000"/>
                </a:solidFill>
                <a:latin typeface="+mn-lt"/>
              </a:rPr>
              <a:t>Languages: </a:t>
            </a:r>
          </a:p>
          <a:p>
            <a:pPr lvl="1" indent="-283464"/>
            <a:r>
              <a:rPr lang="en-US" altLang="en-US" sz="1800" dirty="0">
                <a:solidFill>
                  <a:srgbClr val="000000"/>
                </a:solidFill>
                <a:latin typeface="+mn-lt"/>
              </a:rPr>
              <a:t>C++ and Java: expressions of any kind, dynamically bound</a:t>
            </a:r>
          </a:p>
          <a:p>
            <a:pPr lvl="1" indent="-283464"/>
            <a:r>
              <a:rPr lang="en-US" altLang="en-US" sz="1800" dirty="0">
                <a:solidFill>
                  <a:srgbClr val="000000"/>
                </a:solidFill>
                <a:latin typeface="+mn-lt"/>
              </a:rPr>
              <a:t>C</a:t>
            </a:r>
            <a:endParaRPr lang="en-US" sz="1800"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1654649748"/>
              </p:ext>
            </p:extLst>
          </p:nvPr>
        </p:nvGraphicFramePr>
        <p:xfrm>
          <a:off x="1448881" y="4806117"/>
          <a:ext cx="204535" cy="265895"/>
        </p:xfrm>
        <a:graphic>
          <a:graphicData uri="http://schemas.openxmlformats.org/presentationml/2006/ole">
            <mc:AlternateContent xmlns:mc="http://schemas.openxmlformats.org/markup-compatibility/2006">
              <mc:Choice xmlns:v="urn:schemas-microsoft-com:vml" Requires="v">
                <p:oleObj spid="_x0000_s9237"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1448881" y="4806117"/>
                        <a:ext cx="204535" cy="265895"/>
                      </a:xfrm>
                      <a:prstGeom prst="rect">
                        <a:avLst/>
                      </a:prstGeom>
                    </p:spPr>
                  </p:pic>
                </p:oleObj>
              </mc:Fallback>
            </mc:AlternateContent>
          </a:graphicData>
        </a:graphic>
      </p:graphicFrame>
      <p:sp>
        <p:nvSpPr>
          <p:cNvPr id="9" name="Content Placeholder 4"/>
          <p:cNvSpPr>
            <a:spLocks noGrp="1"/>
          </p:cNvSpPr>
          <p:nvPr>
            <p:ph sz="quarter" idx="14"/>
          </p:nvPr>
        </p:nvSpPr>
        <p:spPr>
          <a:xfrm>
            <a:off x="1470991" y="4707249"/>
            <a:ext cx="7205870" cy="386556"/>
          </a:xfrm>
        </p:spPr>
        <p:txBody>
          <a:bodyPr/>
          <a:lstStyle/>
          <a:p>
            <a:pPr marL="101600" indent="0">
              <a:buNone/>
            </a:pPr>
            <a:r>
              <a:rPr lang="en-US" altLang="en-US" sz="1800" dirty="0">
                <a:solidFill>
                  <a:schemeClr val="tx1"/>
                </a:solidFill>
                <a:latin typeface="+mn-lt"/>
              </a:rPr>
              <a:t>has two kinds, </a:t>
            </a:r>
            <a:r>
              <a:rPr lang="en-US" altLang="en-US" sz="1800" b="1" dirty="0" err="1">
                <a:solidFill>
                  <a:schemeClr val="tx1"/>
                </a:solidFill>
                <a:latin typeface="Courier New" panose="02070309020205020404" pitchFamily="49" charset="0"/>
              </a:rPr>
              <a:t>readonly</a:t>
            </a:r>
            <a:r>
              <a:rPr lang="en-US" altLang="en-US" sz="1800" dirty="0">
                <a:solidFill>
                  <a:schemeClr val="tx1"/>
                </a:solidFill>
              </a:rPr>
              <a:t> </a:t>
            </a:r>
            <a:r>
              <a:rPr lang="en-US" altLang="en-US" sz="1800" dirty="0">
                <a:solidFill>
                  <a:schemeClr val="tx1"/>
                </a:solidFill>
                <a:latin typeface="+mn-lt"/>
              </a:rPr>
              <a:t>and</a:t>
            </a:r>
            <a:r>
              <a:rPr lang="en-US" altLang="en-US" sz="1800" dirty="0">
                <a:solidFill>
                  <a:schemeClr val="tx1"/>
                </a:solidFill>
              </a:rPr>
              <a:t> </a:t>
            </a:r>
            <a:r>
              <a:rPr lang="en-US" altLang="en-US" sz="1800" b="1" dirty="0" err="1" smtClean="0">
                <a:solidFill>
                  <a:schemeClr val="tx1"/>
                </a:solidFill>
                <a:latin typeface="Courier New" panose="02070309020205020404" pitchFamily="49" charset="0"/>
              </a:rPr>
              <a:t>const</a:t>
            </a:r>
            <a:endParaRPr lang="en-US" altLang="en-US" sz="1800" b="1" dirty="0">
              <a:solidFill>
                <a:schemeClr val="tx1"/>
              </a:solidFill>
              <a:latin typeface="Courier New" panose="02070309020205020404" pitchFamily="49" charset="0"/>
            </a:endParaRPr>
          </a:p>
        </p:txBody>
      </p:sp>
      <p:sp>
        <p:nvSpPr>
          <p:cNvPr id="10" name="Content Placeholder 5"/>
          <p:cNvSpPr>
            <a:spLocks noGrp="1"/>
          </p:cNvSpPr>
          <p:nvPr>
            <p:ph sz="quarter" idx="15"/>
          </p:nvPr>
        </p:nvSpPr>
        <p:spPr>
          <a:xfrm>
            <a:off x="437322" y="5112999"/>
            <a:ext cx="8229600" cy="840540"/>
          </a:xfrm>
        </p:spPr>
        <p:txBody>
          <a:bodyPr/>
          <a:lstStyle/>
          <a:p>
            <a:pPr lvl="2" indent="-228600"/>
            <a:r>
              <a:rPr lang="en-US" altLang="en-US" sz="1800" dirty="0" smtClean="0">
                <a:solidFill>
                  <a:schemeClr val="tx1"/>
                </a:solidFill>
                <a:latin typeface="+mn-lt"/>
              </a:rPr>
              <a:t>The </a:t>
            </a:r>
            <a:r>
              <a:rPr lang="en-US" altLang="en-US" sz="1800" dirty="0">
                <a:solidFill>
                  <a:schemeClr val="tx1"/>
                </a:solidFill>
                <a:latin typeface="+mn-lt"/>
              </a:rPr>
              <a:t>values of </a:t>
            </a:r>
            <a:r>
              <a:rPr lang="en-US" altLang="en-US" sz="1800" b="1" dirty="0" err="1">
                <a:solidFill>
                  <a:schemeClr val="tx1"/>
                </a:solidFill>
                <a:latin typeface="Courier New" panose="02070309020205020404" pitchFamily="49" charset="0"/>
              </a:rPr>
              <a:t>const</a:t>
            </a:r>
            <a:r>
              <a:rPr lang="en-US" altLang="en-US" sz="1800" dirty="0">
                <a:solidFill>
                  <a:schemeClr val="tx1"/>
                </a:solidFill>
              </a:rPr>
              <a:t> </a:t>
            </a:r>
            <a:r>
              <a:rPr lang="en-US" altLang="en-US" sz="1800" dirty="0">
                <a:solidFill>
                  <a:schemeClr val="tx1"/>
                </a:solidFill>
                <a:latin typeface="+mn-lt"/>
              </a:rPr>
              <a:t>named constants are bound at compile time</a:t>
            </a:r>
          </a:p>
          <a:p>
            <a:pPr lvl="2" indent="-228600"/>
            <a:r>
              <a:rPr lang="en-US" altLang="en-US" sz="1800" dirty="0">
                <a:solidFill>
                  <a:schemeClr val="tx1"/>
                </a:solidFill>
                <a:latin typeface="+mn-lt"/>
              </a:rPr>
              <a:t>The values of </a:t>
            </a:r>
            <a:r>
              <a:rPr lang="en-US" altLang="en-US" sz="1800" b="1" dirty="0" err="1">
                <a:solidFill>
                  <a:schemeClr val="tx1"/>
                </a:solidFill>
                <a:latin typeface="Courier New" panose="02070309020205020404" pitchFamily="49" charset="0"/>
              </a:rPr>
              <a:t>readonly</a:t>
            </a:r>
            <a:r>
              <a:rPr lang="en-US" altLang="en-US" sz="1800" dirty="0">
                <a:solidFill>
                  <a:schemeClr val="tx1"/>
                </a:solidFill>
              </a:rPr>
              <a:t> </a:t>
            </a:r>
            <a:r>
              <a:rPr lang="en-US" altLang="en-US" sz="1800" dirty="0">
                <a:solidFill>
                  <a:schemeClr val="tx1"/>
                </a:solidFill>
                <a:latin typeface="+mn-lt"/>
              </a:rPr>
              <a:t>named constants are dynamically </a:t>
            </a:r>
            <a:r>
              <a:rPr lang="en-US" altLang="en-US" sz="1800" dirty="0" smtClean="0">
                <a:solidFill>
                  <a:schemeClr val="tx1"/>
                </a:solidFill>
                <a:latin typeface="+mn-lt"/>
              </a:rPr>
              <a:t>bound</a:t>
            </a:r>
            <a:endParaRPr lang="en-US" altLang="en-US" sz="1800" dirty="0">
              <a:solidFill>
                <a:schemeClr val="tx1"/>
              </a:solidFill>
              <a:latin typeface="+mn-lt"/>
            </a:endParaRPr>
          </a:p>
        </p:txBody>
      </p:sp>
    </p:spTree>
    <p:extLst>
      <p:ext uri="{BB962C8B-B14F-4D97-AF65-F5344CB8AC3E}">
        <p14:creationId xmlns:p14="http://schemas.microsoft.com/office/powerpoint/2010/main" val="3568310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Summary</a:t>
            </a:r>
            <a:endParaRPr lang="en-US" altLang="en-US" sz="2000" b="0" dirty="0" smtClean="0"/>
          </a:p>
        </p:txBody>
      </p:sp>
      <p:sp>
        <p:nvSpPr>
          <p:cNvPr id="60419" name="Content Placeholder 2"/>
          <p:cNvSpPr>
            <a:spLocks noGrp="1"/>
          </p:cNvSpPr>
          <p:nvPr>
            <p:ph idx="1"/>
          </p:nvPr>
        </p:nvSpPr>
        <p:spPr/>
        <p:txBody>
          <a:bodyPr/>
          <a:lstStyle/>
          <a:p>
            <a:pPr eaLnBrk="1" hangingPunct="1"/>
            <a:r>
              <a:rPr lang="en-US" altLang="en-US" dirty="0"/>
              <a:t>Case sensitivity and the relationship of names to special words represent design issues of names</a:t>
            </a:r>
          </a:p>
          <a:p>
            <a:pPr eaLnBrk="1" hangingPunct="1"/>
            <a:r>
              <a:rPr lang="en-US" altLang="en-US" dirty="0"/>
              <a:t>Variables are characterized by the sextuples: name, address, value, type, lifetime, scope</a:t>
            </a:r>
          </a:p>
          <a:p>
            <a:pPr eaLnBrk="1" hangingPunct="1"/>
            <a:r>
              <a:rPr lang="en-US" altLang="en-US" dirty="0"/>
              <a:t>Binding is the association of attributes with program entities</a:t>
            </a:r>
          </a:p>
          <a:p>
            <a:pPr eaLnBrk="1" hangingPunct="1"/>
            <a:r>
              <a:rPr lang="en-US" altLang="en-US" dirty="0"/>
              <a:t>Scalar variables are categorized as: static, stack dynamic, explicit heap dynamic, implicit heap dynamic</a:t>
            </a:r>
          </a:p>
          <a:p>
            <a:pPr eaLnBrk="1" hangingPunct="1"/>
            <a:r>
              <a:rPr lang="en-US" altLang="en-US" dirty="0"/>
              <a:t>Strong typing means detecting all type errors</a:t>
            </a:r>
          </a:p>
        </p:txBody>
      </p:sp>
    </p:spTree>
    <p:extLst>
      <p:ext uri="{BB962C8B-B14F-4D97-AF65-F5344CB8AC3E}">
        <p14:creationId xmlns:p14="http://schemas.microsoft.com/office/powerpoint/2010/main" val="11983138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48478"/>
            <a:ext cx="8229600" cy="1066799"/>
          </a:xfrm>
        </p:spPr>
        <p:txBody>
          <a:bodyPr anchor="b"/>
          <a:lstStyle/>
          <a:p>
            <a:r>
              <a:rPr lang="en-US" dirty="0">
                <a:solidFill>
                  <a:schemeClr val="lt2"/>
                </a:solidFill>
              </a:rPr>
              <a:t>Copyright</a:t>
            </a:r>
            <a:endParaRPr lang="en-US" dirty="0"/>
          </a:p>
        </p:txBody>
      </p:sp>
      <p:pic>
        <p:nvPicPr>
          <p:cNvPr id="9"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2">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87150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Names </a:t>
            </a:r>
            <a:r>
              <a:rPr lang="en-US" altLang="en-US" sz="2000" b="0" dirty="0"/>
              <a:t>(2 of 5)</a:t>
            </a:r>
            <a:endParaRPr lang="en-US" dirty="0"/>
          </a:p>
        </p:txBody>
      </p:sp>
      <p:sp>
        <p:nvSpPr>
          <p:cNvPr id="8" name="Content Placeholder 2"/>
          <p:cNvSpPr>
            <a:spLocks noGrp="1"/>
          </p:cNvSpPr>
          <p:nvPr>
            <p:ph sz="quarter" idx="13"/>
          </p:nvPr>
        </p:nvSpPr>
        <p:spPr>
          <a:xfrm>
            <a:off x="457200" y="1600200"/>
            <a:ext cx="8229600" cy="2931806"/>
          </a:xfrm>
        </p:spPr>
        <p:txBody>
          <a:bodyPr/>
          <a:lstStyle/>
          <a:p>
            <a:pPr lvl="0" indent="-256032"/>
            <a:r>
              <a:rPr lang="en-US" altLang="en-US" sz="2400" dirty="0">
                <a:solidFill>
                  <a:srgbClr val="000000"/>
                </a:solidFill>
                <a:latin typeface="+mn-lt"/>
              </a:rPr>
              <a:t>Length</a:t>
            </a:r>
          </a:p>
          <a:p>
            <a:pPr lvl="1" indent="-283464"/>
            <a:r>
              <a:rPr lang="en-US" altLang="en-US" sz="2400" dirty="0">
                <a:solidFill>
                  <a:srgbClr val="000000"/>
                </a:solidFill>
                <a:latin typeface="+mn-lt"/>
              </a:rPr>
              <a:t>If too short, they cannot be connotative</a:t>
            </a:r>
          </a:p>
          <a:p>
            <a:pPr lvl="1" indent="-283464"/>
            <a:r>
              <a:rPr lang="en-US" altLang="en-US" sz="2400" dirty="0">
                <a:solidFill>
                  <a:srgbClr val="000000"/>
                </a:solidFill>
                <a:latin typeface="+mn-lt"/>
              </a:rPr>
              <a:t>Language examples:</a:t>
            </a:r>
          </a:p>
          <a:p>
            <a:pPr lvl="2" indent="-228600"/>
            <a:r>
              <a:rPr lang="en-US" altLang="en-US" sz="2400" dirty="0">
                <a:solidFill>
                  <a:srgbClr val="000000"/>
                </a:solidFill>
                <a:latin typeface="+mn-lt"/>
              </a:rPr>
              <a:t>C99: no limit but only the first 63 are significant; also, external names are limited to a maximum of 31</a:t>
            </a:r>
          </a:p>
          <a:p>
            <a:pPr lvl="2" indent="-228600"/>
            <a:r>
              <a:rPr lang="en-US" altLang="en-US" sz="2400" dirty="0">
                <a:solidFill>
                  <a:srgbClr val="000000"/>
                </a:solidFill>
                <a:latin typeface="+mn-lt"/>
              </a:rPr>
              <a:t>C</a:t>
            </a:r>
            <a:endParaRPr lang="en-US" sz="2400"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712591210"/>
              </p:ext>
            </p:extLst>
          </p:nvPr>
        </p:nvGraphicFramePr>
        <p:xfrm>
          <a:off x="1837054" y="4210272"/>
          <a:ext cx="530304" cy="321734"/>
        </p:xfrm>
        <a:graphic>
          <a:graphicData uri="http://schemas.openxmlformats.org/presentationml/2006/ole">
            <mc:AlternateContent xmlns:mc="http://schemas.openxmlformats.org/markup-compatibility/2006">
              <mc:Choice xmlns:v="urn:schemas-microsoft-com:vml" Requires="v">
                <p:oleObj spid="_x0000_s1066"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1837054" y="4210272"/>
                        <a:ext cx="530304" cy="321734"/>
                      </a:xfrm>
                      <a:prstGeom prst="rect">
                        <a:avLst/>
                      </a:prstGeom>
                    </p:spPr>
                  </p:pic>
                </p:oleObj>
              </mc:Fallback>
            </mc:AlternateContent>
          </a:graphicData>
        </a:graphic>
      </p:graphicFrame>
      <p:sp>
        <p:nvSpPr>
          <p:cNvPr id="9" name="Content Placeholder 4"/>
          <p:cNvSpPr>
            <a:spLocks noGrp="1"/>
          </p:cNvSpPr>
          <p:nvPr>
            <p:ph sz="quarter" idx="14"/>
          </p:nvPr>
        </p:nvSpPr>
        <p:spPr>
          <a:xfrm>
            <a:off x="2037522" y="4089953"/>
            <a:ext cx="6649278" cy="495300"/>
          </a:xfrm>
        </p:spPr>
        <p:txBody>
          <a:bodyPr/>
          <a:lstStyle/>
          <a:p>
            <a:pPr marL="101600" indent="0">
              <a:buNone/>
            </a:pPr>
            <a:r>
              <a:rPr lang="en-US" altLang="en-US" sz="2400" dirty="0">
                <a:solidFill>
                  <a:srgbClr val="000000"/>
                </a:solidFill>
                <a:latin typeface="+mn-lt"/>
              </a:rPr>
              <a:t>and Java: no limit, and all are significant</a:t>
            </a:r>
            <a:endParaRPr lang="en-US" dirty="0">
              <a:latin typeface="+mn-lt"/>
            </a:endParaRPr>
          </a:p>
        </p:txBody>
      </p:sp>
      <p:sp>
        <p:nvSpPr>
          <p:cNvPr id="10" name="Content Placeholder 5"/>
          <p:cNvSpPr>
            <a:spLocks noGrp="1"/>
          </p:cNvSpPr>
          <p:nvPr>
            <p:ph sz="quarter" idx="15"/>
          </p:nvPr>
        </p:nvSpPr>
        <p:spPr>
          <a:xfrm>
            <a:off x="457200" y="4625009"/>
            <a:ext cx="8229600" cy="533400"/>
          </a:xfrm>
        </p:spPr>
        <p:txBody>
          <a:bodyPr/>
          <a:lstStyle/>
          <a:p>
            <a:pPr lvl="2" indent="-228600"/>
            <a:r>
              <a:rPr lang="en-US" altLang="en-US" sz="2400" dirty="0">
                <a:solidFill>
                  <a:srgbClr val="000000"/>
                </a:solidFill>
                <a:latin typeface="+mn-lt"/>
              </a:rPr>
              <a:t>C++: no limit, but implementers often impose </a:t>
            </a:r>
            <a:r>
              <a:rPr lang="en-US" altLang="en-US" sz="2400" dirty="0" smtClean="0">
                <a:solidFill>
                  <a:srgbClr val="000000"/>
                </a:solidFill>
                <a:latin typeface="+mn-lt"/>
              </a:rPr>
              <a:t>one</a:t>
            </a:r>
            <a:endParaRPr lang="en-US" altLang="en-US" sz="2400" dirty="0">
              <a:solidFill>
                <a:srgbClr val="000000"/>
              </a:solidFill>
              <a:latin typeface="+mn-lt"/>
            </a:endParaRPr>
          </a:p>
        </p:txBody>
      </p:sp>
    </p:spTree>
    <p:extLst>
      <p:ext uri="{BB962C8B-B14F-4D97-AF65-F5344CB8AC3E}">
        <p14:creationId xmlns:p14="http://schemas.microsoft.com/office/powerpoint/2010/main" val="13763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
          <p:cNvSpPr>
            <a:spLocks noGrp="1" noChangeArrowheads="1"/>
          </p:cNvSpPr>
          <p:nvPr>
            <p:ph type="title"/>
          </p:nvPr>
        </p:nvSpPr>
        <p:spPr/>
        <p:txBody>
          <a:bodyPr/>
          <a:lstStyle/>
          <a:p>
            <a:pPr eaLnBrk="1" hangingPunct="1"/>
            <a:r>
              <a:rPr lang="en-US" altLang="en-US" dirty="0"/>
              <a:t>Names </a:t>
            </a:r>
            <a:r>
              <a:rPr lang="en-US" altLang="en-US" sz="2000" b="0" dirty="0" smtClean="0"/>
              <a:t>(3 </a:t>
            </a:r>
            <a:r>
              <a:rPr lang="en-US" altLang="en-US" sz="2000" b="0" dirty="0"/>
              <a:t>of 5)</a:t>
            </a:r>
            <a:endParaRPr lang="en-US" altLang="en-US" dirty="0" smtClean="0"/>
          </a:p>
        </p:txBody>
      </p:sp>
      <p:sp>
        <p:nvSpPr>
          <p:cNvPr id="15365" name="Content Placeholder 2"/>
          <p:cNvSpPr>
            <a:spLocks noGrp="1" noChangeArrowheads="1"/>
          </p:cNvSpPr>
          <p:nvPr>
            <p:ph type="body" idx="1"/>
          </p:nvPr>
        </p:nvSpPr>
        <p:spPr/>
        <p:txBody>
          <a:bodyPr/>
          <a:lstStyle/>
          <a:p>
            <a:pPr eaLnBrk="1" hangingPunct="1"/>
            <a:r>
              <a:rPr lang="en-US" altLang="en-US" dirty="0" smtClean="0">
                <a:solidFill>
                  <a:schemeClr val="tx1"/>
                </a:solidFill>
              </a:rPr>
              <a:t>Special characters</a:t>
            </a:r>
          </a:p>
          <a:p>
            <a:pPr lvl="1" eaLnBrk="1" hangingPunct="1"/>
            <a:r>
              <a:rPr lang="en-US" altLang="en-US" dirty="0" smtClean="0">
                <a:solidFill>
                  <a:schemeClr val="tx1"/>
                </a:solidFill>
              </a:rPr>
              <a:t>P</a:t>
            </a:r>
            <a:r>
              <a:rPr lang="en-US" altLang="en-US" sz="100" dirty="0" smtClean="0">
                <a:solidFill>
                  <a:schemeClr val="tx1"/>
                </a:solidFill>
              </a:rPr>
              <a:t> </a:t>
            </a:r>
            <a:r>
              <a:rPr lang="en-US" altLang="en-US" dirty="0" smtClean="0">
                <a:solidFill>
                  <a:schemeClr val="tx1"/>
                </a:solidFill>
              </a:rPr>
              <a:t>H</a:t>
            </a:r>
            <a:r>
              <a:rPr lang="en-US" altLang="en-US" sz="100" dirty="0" smtClean="0">
                <a:solidFill>
                  <a:schemeClr val="tx1"/>
                </a:solidFill>
              </a:rPr>
              <a:t> </a:t>
            </a:r>
            <a:r>
              <a:rPr lang="en-US" altLang="en-US" dirty="0" smtClean="0">
                <a:solidFill>
                  <a:schemeClr val="tx1"/>
                </a:solidFill>
              </a:rPr>
              <a:t>P: all variable names must begin with dollar signs</a:t>
            </a:r>
          </a:p>
          <a:p>
            <a:pPr lvl="1" eaLnBrk="1" hangingPunct="1"/>
            <a:r>
              <a:rPr lang="en-US" altLang="en-US" dirty="0" smtClean="0">
                <a:solidFill>
                  <a:schemeClr val="tx1"/>
                </a:solidFill>
              </a:rPr>
              <a:t>Perl: all variable names begin with special characters, which specify the variable’s type</a:t>
            </a:r>
          </a:p>
          <a:p>
            <a:pPr lvl="1" eaLnBrk="1" hangingPunct="1"/>
            <a:r>
              <a:rPr lang="en-US" altLang="en-US" dirty="0" smtClean="0">
                <a:solidFill>
                  <a:schemeClr val="tx1"/>
                </a:solidFill>
              </a:rPr>
              <a:t>Ruby: variable names that begin with </a:t>
            </a:r>
            <a:r>
              <a:rPr lang="en-US" altLang="en-US" dirty="0" smtClean="0">
                <a:solidFill>
                  <a:schemeClr val="tx1"/>
                </a:solidFill>
                <a:cs typeface="Courier New" panose="02070309020205020404" pitchFamily="49" charset="0"/>
              </a:rPr>
              <a:t>@</a:t>
            </a:r>
            <a:r>
              <a:rPr lang="en-US" altLang="en-US" dirty="0" smtClean="0">
                <a:solidFill>
                  <a:schemeClr val="tx1"/>
                </a:solidFill>
              </a:rPr>
              <a:t> are instance variables; those that begin with </a:t>
            </a:r>
            <a:r>
              <a:rPr lang="en-US" altLang="en-US" dirty="0" smtClean="0">
                <a:solidFill>
                  <a:schemeClr val="tx1"/>
                </a:solidFill>
                <a:cs typeface="Courier New" panose="02070309020205020404" pitchFamily="49" charset="0"/>
              </a:rPr>
              <a:t>@@</a:t>
            </a:r>
            <a:r>
              <a:rPr lang="en-US" altLang="en-US" dirty="0" smtClean="0">
                <a:solidFill>
                  <a:schemeClr val="tx1"/>
                </a:solidFill>
              </a:rPr>
              <a:t> are class variables</a:t>
            </a:r>
          </a:p>
        </p:txBody>
      </p:sp>
    </p:spTree>
    <p:extLst>
      <p:ext uri="{BB962C8B-B14F-4D97-AF65-F5344CB8AC3E}">
        <p14:creationId xmlns:p14="http://schemas.microsoft.com/office/powerpoint/2010/main" val="350513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Names </a:t>
            </a:r>
            <a:r>
              <a:rPr lang="en-US" altLang="en-US" sz="2000" b="0" dirty="0" smtClean="0"/>
              <a:t>(4 </a:t>
            </a:r>
            <a:r>
              <a:rPr lang="en-US" altLang="en-US" sz="2000" b="0" dirty="0"/>
              <a:t>of 5)</a:t>
            </a:r>
            <a:endParaRPr lang="en-US" altLang="en-US" dirty="0" smtClean="0"/>
          </a:p>
        </p:txBody>
      </p:sp>
      <p:sp>
        <p:nvSpPr>
          <p:cNvPr id="17411" name="Content Placeholder 2"/>
          <p:cNvSpPr>
            <a:spLocks noGrp="1"/>
          </p:cNvSpPr>
          <p:nvPr>
            <p:ph idx="1"/>
          </p:nvPr>
        </p:nvSpPr>
        <p:spPr/>
        <p:txBody>
          <a:bodyPr/>
          <a:lstStyle/>
          <a:p>
            <a:pPr eaLnBrk="1" hangingPunct="1"/>
            <a:r>
              <a:rPr lang="en-US" altLang="en-US" dirty="0" smtClean="0">
                <a:solidFill>
                  <a:schemeClr val="tx1"/>
                </a:solidFill>
              </a:rPr>
              <a:t>Case sensitivity</a:t>
            </a:r>
          </a:p>
          <a:p>
            <a:pPr lvl="1" eaLnBrk="1" hangingPunct="1"/>
            <a:r>
              <a:rPr lang="en-US" altLang="en-US" dirty="0" smtClean="0">
                <a:solidFill>
                  <a:schemeClr val="tx1"/>
                </a:solidFill>
              </a:rPr>
              <a:t>Disadvantage: readability (names that look alike are different)</a:t>
            </a:r>
          </a:p>
          <a:p>
            <a:pPr lvl="2" eaLnBrk="1" hangingPunct="1"/>
            <a:r>
              <a:rPr lang="en-US" altLang="en-US" dirty="0" smtClean="0">
                <a:solidFill>
                  <a:schemeClr val="tx1"/>
                </a:solidFill>
              </a:rPr>
              <a:t>Names in the C-based languages are case sensitive</a:t>
            </a:r>
          </a:p>
          <a:p>
            <a:pPr lvl="2" eaLnBrk="1" hangingPunct="1"/>
            <a:r>
              <a:rPr lang="en-US" altLang="en-US" dirty="0" smtClean="0">
                <a:solidFill>
                  <a:schemeClr val="tx1"/>
                </a:solidFill>
              </a:rPr>
              <a:t>Names in others are not</a:t>
            </a:r>
          </a:p>
          <a:p>
            <a:pPr lvl="2" eaLnBrk="1" hangingPunct="1"/>
            <a:r>
              <a:rPr lang="en-US" altLang="en-US" dirty="0" smtClean="0">
                <a:solidFill>
                  <a:schemeClr val="tx1"/>
                </a:solidFill>
              </a:rPr>
              <a:t>Worse in C++, Java, and C#  because predefined  names are mixed case  (e.g. </a:t>
            </a:r>
            <a:r>
              <a:rPr lang="en-US" altLang="en-US" b="1" dirty="0" err="1" smtClean="0">
                <a:latin typeface="Courier New" panose="02070309020205020404" pitchFamily="49" charset="0"/>
              </a:rPr>
              <a:t>IndexOutOfBoundsException</a:t>
            </a:r>
            <a:r>
              <a:rPr lang="en-US" altLang="en-US" b="1" dirty="0" smtClean="0"/>
              <a:t>)</a:t>
            </a:r>
          </a:p>
        </p:txBody>
      </p:sp>
    </p:spTree>
    <p:extLst>
      <p:ext uri="{BB962C8B-B14F-4D97-AF65-F5344CB8AC3E}">
        <p14:creationId xmlns:p14="http://schemas.microsoft.com/office/powerpoint/2010/main" val="1915462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noChangeArrowheads="1"/>
          </p:cNvSpPr>
          <p:nvPr>
            <p:ph type="title"/>
          </p:nvPr>
        </p:nvSpPr>
        <p:spPr/>
        <p:txBody>
          <a:bodyPr/>
          <a:lstStyle/>
          <a:p>
            <a:pPr eaLnBrk="1" hangingPunct="1"/>
            <a:r>
              <a:rPr lang="en-US" altLang="en-US" dirty="0"/>
              <a:t>Names </a:t>
            </a:r>
            <a:r>
              <a:rPr lang="en-US" altLang="en-US" sz="2000" b="0" dirty="0" smtClean="0"/>
              <a:t>(</a:t>
            </a:r>
            <a:r>
              <a:rPr lang="en-US" altLang="en-US" sz="2000" b="0" dirty="0"/>
              <a:t>5</a:t>
            </a:r>
            <a:r>
              <a:rPr lang="en-US" altLang="en-US" sz="2000" b="0" dirty="0" smtClean="0"/>
              <a:t> </a:t>
            </a:r>
            <a:r>
              <a:rPr lang="en-US" altLang="en-US" sz="2000" b="0" dirty="0"/>
              <a:t>of 5)</a:t>
            </a:r>
            <a:endParaRPr lang="en-US" altLang="en-US" dirty="0" smtClean="0"/>
          </a:p>
        </p:txBody>
      </p:sp>
      <p:sp>
        <p:nvSpPr>
          <p:cNvPr id="10245" name="Content Placeholder 2"/>
          <p:cNvSpPr>
            <a:spLocks noGrp="1" noChangeArrowheads="1"/>
          </p:cNvSpPr>
          <p:nvPr>
            <p:ph type="body" idx="1"/>
          </p:nvPr>
        </p:nvSpPr>
        <p:spPr/>
        <p:txBody>
          <a:bodyPr/>
          <a:lstStyle/>
          <a:p>
            <a:pPr eaLnBrk="1" hangingPunct="1">
              <a:defRPr/>
            </a:pPr>
            <a:r>
              <a:rPr lang="en-US" altLang="en-US" dirty="0" smtClean="0">
                <a:solidFill>
                  <a:schemeClr val="tx1"/>
                </a:solidFill>
              </a:rPr>
              <a:t>Special words</a:t>
            </a:r>
          </a:p>
          <a:p>
            <a:pPr marL="740664" lvl="1">
              <a:defRPr/>
            </a:pPr>
            <a:r>
              <a:rPr lang="en-US" altLang="en-US" dirty="0" smtClean="0">
                <a:solidFill>
                  <a:schemeClr val="tx1"/>
                </a:solidFill>
              </a:rPr>
              <a:t>An aid to readability; used to delimit or separate statement clauses</a:t>
            </a:r>
          </a:p>
          <a:p>
            <a:pPr marL="740664" lvl="1">
              <a:defRPr/>
            </a:pPr>
            <a:r>
              <a:rPr lang="en-US" altLang="en-US" dirty="0" smtClean="0">
                <a:solidFill>
                  <a:schemeClr val="tx1"/>
                </a:solidFill>
              </a:rPr>
              <a:t>A </a:t>
            </a:r>
            <a:r>
              <a:rPr lang="en-US" altLang="en-US" b="1" dirty="0" smtClean="0">
                <a:solidFill>
                  <a:schemeClr val="tx1"/>
                </a:solidFill>
              </a:rPr>
              <a:t>keyword</a:t>
            </a:r>
            <a:r>
              <a:rPr lang="en-US" altLang="en-US" dirty="0" smtClean="0">
                <a:solidFill>
                  <a:schemeClr val="tx1"/>
                </a:solidFill>
              </a:rPr>
              <a:t> is a word that is special only in certain contexts</a:t>
            </a:r>
            <a:endParaRPr lang="en-US" altLang="en-US" i="1" dirty="0" smtClean="0">
              <a:solidFill>
                <a:schemeClr val="tx1"/>
              </a:solidFill>
            </a:endParaRPr>
          </a:p>
          <a:p>
            <a:pPr marL="740664" lvl="1">
              <a:defRPr/>
            </a:pPr>
            <a:r>
              <a:rPr lang="en-US" altLang="en-US" dirty="0" smtClean="0">
                <a:solidFill>
                  <a:schemeClr val="tx1"/>
                </a:solidFill>
              </a:rPr>
              <a:t>A </a:t>
            </a:r>
            <a:r>
              <a:rPr lang="en-US" altLang="en-US" b="1" dirty="0" smtClean="0">
                <a:solidFill>
                  <a:schemeClr val="tx1"/>
                </a:solidFill>
              </a:rPr>
              <a:t>reserved word </a:t>
            </a:r>
            <a:r>
              <a:rPr lang="en-US" altLang="en-US" dirty="0" smtClean="0">
                <a:solidFill>
                  <a:schemeClr val="tx1"/>
                </a:solidFill>
              </a:rPr>
              <a:t>is a special word that cannot be used as a user-defined name</a:t>
            </a:r>
          </a:p>
          <a:p>
            <a:pPr marL="740664" lvl="1">
              <a:defRPr/>
            </a:pPr>
            <a:r>
              <a:rPr lang="en-US" altLang="en-US" dirty="0" smtClean="0">
                <a:solidFill>
                  <a:schemeClr val="tx1"/>
                </a:solidFill>
              </a:rPr>
              <a:t>Potential problem with reserved words: If there are too many, many collisions occur (e.g., COBOL has 300 reserved words!)</a:t>
            </a:r>
          </a:p>
        </p:txBody>
      </p:sp>
    </p:spTree>
    <p:extLst>
      <p:ext uri="{BB962C8B-B14F-4D97-AF65-F5344CB8AC3E}">
        <p14:creationId xmlns:p14="http://schemas.microsoft.com/office/powerpoint/2010/main" val="3715535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1"/>
          <p:cNvSpPr>
            <a:spLocks noGrp="1" noChangeArrowheads="1"/>
          </p:cNvSpPr>
          <p:nvPr>
            <p:ph type="title"/>
          </p:nvPr>
        </p:nvSpPr>
        <p:spPr/>
        <p:txBody>
          <a:bodyPr/>
          <a:lstStyle/>
          <a:p>
            <a:pPr eaLnBrk="1" hangingPunct="1"/>
            <a:r>
              <a:rPr lang="en-US" altLang="en-US" dirty="0" smtClean="0"/>
              <a:t>Variables</a:t>
            </a:r>
          </a:p>
        </p:txBody>
      </p:sp>
      <p:sp>
        <p:nvSpPr>
          <p:cNvPr id="20485" name="Content Placeholder 2"/>
          <p:cNvSpPr>
            <a:spLocks noGrp="1" noChangeArrowheads="1"/>
          </p:cNvSpPr>
          <p:nvPr>
            <p:ph type="body" idx="1"/>
          </p:nvPr>
        </p:nvSpPr>
        <p:spPr/>
        <p:txBody>
          <a:bodyPr/>
          <a:lstStyle/>
          <a:p>
            <a:pPr eaLnBrk="1" hangingPunct="1"/>
            <a:r>
              <a:rPr lang="en-US" altLang="en-US" dirty="0" smtClean="0">
                <a:solidFill>
                  <a:schemeClr val="tx1"/>
                </a:solidFill>
              </a:rPr>
              <a:t>A variable is an abstraction of a memory cell</a:t>
            </a:r>
          </a:p>
          <a:p>
            <a:pPr eaLnBrk="1" hangingPunct="1"/>
            <a:r>
              <a:rPr lang="en-US" altLang="en-US" dirty="0" smtClean="0">
                <a:solidFill>
                  <a:schemeClr val="tx1"/>
                </a:solidFill>
              </a:rPr>
              <a:t>Variables can be characterized as a sextuple of attributes:</a:t>
            </a:r>
          </a:p>
          <a:p>
            <a:pPr lvl="1" eaLnBrk="1" hangingPunct="1"/>
            <a:r>
              <a:rPr lang="en-US" altLang="en-US" dirty="0" smtClean="0">
                <a:solidFill>
                  <a:schemeClr val="tx1"/>
                </a:solidFill>
              </a:rPr>
              <a:t>Name</a:t>
            </a:r>
          </a:p>
          <a:p>
            <a:pPr lvl="1" eaLnBrk="1" hangingPunct="1"/>
            <a:r>
              <a:rPr lang="en-US" altLang="en-US" dirty="0" smtClean="0">
                <a:solidFill>
                  <a:schemeClr val="tx1"/>
                </a:solidFill>
              </a:rPr>
              <a:t>Address</a:t>
            </a:r>
          </a:p>
          <a:p>
            <a:pPr lvl="1" eaLnBrk="1" hangingPunct="1"/>
            <a:r>
              <a:rPr lang="en-US" altLang="en-US" dirty="0" smtClean="0">
                <a:solidFill>
                  <a:schemeClr val="tx1"/>
                </a:solidFill>
              </a:rPr>
              <a:t>Value</a:t>
            </a:r>
          </a:p>
          <a:p>
            <a:pPr lvl="1" eaLnBrk="1" hangingPunct="1"/>
            <a:r>
              <a:rPr lang="en-US" altLang="en-US" dirty="0" smtClean="0">
                <a:solidFill>
                  <a:schemeClr val="tx1"/>
                </a:solidFill>
              </a:rPr>
              <a:t>Type</a:t>
            </a:r>
          </a:p>
          <a:p>
            <a:pPr lvl="1" eaLnBrk="1" hangingPunct="1"/>
            <a:r>
              <a:rPr lang="en-US" altLang="en-US" dirty="0" smtClean="0">
                <a:solidFill>
                  <a:schemeClr val="tx1"/>
                </a:solidFill>
              </a:rPr>
              <a:t>Lifetime</a:t>
            </a:r>
          </a:p>
          <a:p>
            <a:pPr lvl="1" eaLnBrk="1" hangingPunct="1"/>
            <a:r>
              <a:rPr lang="en-US" altLang="en-US" dirty="0" smtClean="0">
                <a:solidFill>
                  <a:schemeClr val="tx1"/>
                </a:solidFill>
              </a:rPr>
              <a:t>Scope</a:t>
            </a:r>
          </a:p>
        </p:txBody>
      </p:sp>
    </p:spTree>
    <p:extLst>
      <p:ext uri="{BB962C8B-B14F-4D97-AF65-F5344CB8AC3E}">
        <p14:creationId xmlns:p14="http://schemas.microsoft.com/office/powerpoint/2010/main" val="2988616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68B98B-D46B-4E1E-B6F3-9D4AA5F07D63}">
  <ds:schemaRefs>
    <ds:schemaRef ds:uri="http://schemas.openxmlformats.org/package/2006/metadata/core-properties"/>
    <ds:schemaRef ds:uri="http://purl.org/dc/elements/1.1/"/>
    <ds:schemaRef ds:uri="http://www.w3.org/XML/1998/namespace"/>
    <ds:schemaRef ds:uri="http://schemas.microsoft.com/office/2006/metadata/properties"/>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7011</TotalTime>
  <Words>2415</Words>
  <Application>Microsoft Office PowerPoint</Application>
  <PresentationFormat>On-screen Show (4:3)</PresentationFormat>
  <Paragraphs>270</Paragraphs>
  <Slides>43</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vt:lpstr>
      <vt:lpstr>Introduction</vt:lpstr>
      <vt:lpstr>Names (1 of 5)</vt:lpstr>
      <vt:lpstr>Names (2 of 5)</vt:lpstr>
      <vt:lpstr>Names (3 of 5)</vt:lpstr>
      <vt:lpstr>Names (4 of 5)</vt:lpstr>
      <vt:lpstr>Names (5 of 5)</vt:lpstr>
      <vt:lpstr>Variables</vt:lpstr>
      <vt:lpstr>Variables Attributes (1 of 3)</vt:lpstr>
      <vt:lpstr>Variables Attributes (2 of 3)</vt:lpstr>
      <vt:lpstr>The Concept of Binding</vt:lpstr>
      <vt:lpstr>Possible Binding Times</vt:lpstr>
      <vt:lpstr>Static and Dynamic Binding</vt:lpstr>
      <vt:lpstr>Type Binding</vt:lpstr>
      <vt:lpstr>Explicit/Implicit Declaration (1 of 2)</vt:lpstr>
      <vt:lpstr>Explicit/Implicit Declaration (2 of 2)</vt:lpstr>
      <vt:lpstr>Dynamic Type Binding</vt:lpstr>
      <vt:lpstr>Variable Attributes (3 of 3)</vt:lpstr>
      <vt:lpstr>Categories of Variables by Lifetimes (1 of 4)</vt:lpstr>
      <vt:lpstr>Categories of Variables by Lifetimes (2 of 4)</vt:lpstr>
      <vt:lpstr>Categories of Variables by Lifetimes (3 of 4)</vt:lpstr>
      <vt:lpstr>Categories of Variables by Lifetimes (4 of 4)</vt:lpstr>
      <vt:lpstr>Variable Attributes: Scope</vt:lpstr>
      <vt:lpstr>Static Scope (1 of 2)</vt:lpstr>
      <vt:lpstr>Static Scope (2 of 2)</vt:lpstr>
      <vt:lpstr>Blocks</vt:lpstr>
      <vt:lpstr>The LET Construct (1 of 2)</vt:lpstr>
      <vt:lpstr>The LET Construct (2 of 2)</vt:lpstr>
      <vt:lpstr>Declaration Order (1 of 2)</vt:lpstr>
      <vt:lpstr>Declaration Order (2 of 2)</vt:lpstr>
      <vt:lpstr>Global Scope (1 of 3)</vt:lpstr>
      <vt:lpstr>Global Scope (2 of 3)</vt:lpstr>
      <vt:lpstr>Global Scope (3 of 3)</vt:lpstr>
      <vt:lpstr>Evaluation of Static Scoping</vt:lpstr>
      <vt:lpstr>Dynamic Scope</vt:lpstr>
      <vt:lpstr>Scope Example (1 of 2)</vt:lpstr>
      <vt:lpstr>Scope Example (2 of 2)</vt:lpstr>
      <vt:lpstr>Scope and Lifetime</vt:lpstr>
      <vt:lpstr>Referencing Environments</vt:lpstr>
      <vt:lpstr>Named Constants</vt:lpstr>
      <vt:lpstr>Summary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173</cp:revision>
  <dcterms:modified xsi:type="dcterms:W3CDTF">2018-03-15T06:57:33Z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