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95"/>
  </p:notesMasterIdLst>
  <p:handoutMasterIdLst>
    <p:handoutMasterId r:id="rId96"/>
  </p:handoutMasterIdLst>
  <p:sldIdLst>
    <p:sldId id="412" r:id="rId5"/>
    <p:sldId id="414" r:id="rId6"/>
    <p:sldId id="706" r:id="rId7"/>
    <p:sldId id="707" r:id="rId8"/>
    <p:sldId id="708" r:id="rId9"/>
    <p:sldId id="709" r:id="rId10"/>
    <p:sldId id="710" r:id="rId11"/>
    <p:sldId id="711" r:id="rId12"/>
    <p:sldId id="793" r:id="rId13"/>
    <p:sldId id="713" r:id="rId14"/>
    <p:sldId id="794" r:id="rId15"/>
    <p:sldId id="715" r:id="rId16"/>
    <p:sldId id="716" r:id="rId17"/>
    <p:sldId id="717" r:id="rId18"/>
    <p:sldId id="718" r:id="rId19"/>
    <p:sldId id="719" r:id="rId20"/>
    <p:sldId id="720" r:id="rId21"/>
    <p:sldId id="721" r:id="rId22"/>
    <p:sldId id="722" r:id="rId23"/>
    <p:sldId id="723" r:id="rId24"/>
    <p:sldId id="724" r:id="rId25"/>
    <p:sldId id="795" r:id="rId26"/>
    <p:sldId id="726" r:id="rId27"/>
    <p:sldId id="727" r:id="rId28"/>
    <p:sldId id="728" r:id="rId29"/>
    <p:sldId id="796" r:id="rId30"/>
    <p:sldId id="730" r:id="rId31"/>
    <p:sldId id="731" r:id="rId32"/>
    <p:sldId id="732" r:id="rId33"/>
    <p:sldId id="797" r:id="rId34"/>
    <p:sldId id="734" r:id="rId35"/>
    <p:sldId id="735" r:id="rId36"/>
    <p:sldId id="736" r:id="rId37"/>
    <p:sldId id="737" r:id="rId38"/>
    <p:sldId id="798" r:id="rId39"/>
    <p:sldId id="739" r:id="rId40"/>
    <p:sldId id="740" r:id="rId41"/>
    <p:sldId id="741" r:id="rId42"/>
    <p:sldId id="742" r:id="rId43"/>
    <p:sldId id="743" r:id="rId44"/>
    <p:sldId id="744" r:id="rId45"/>
    <p:sldId id="745" r:id="rId46"/>
    <p:sldId id="746" r:id="rId47"/>
    <p:sldId id="747" r:id="rId48"/>
    <p:sldId id="748" r:id="rId49"/>
    <p:sldId id="749" r:id="rId50"/>
    <p:sldId id="750" r:id="rId51"/>
    <p:sldId id="751" r:id="rId52"/>
    <p:sldId id="752" r:id="rId53"/>
    <p:sldId id="799" r:id="rId54"/>
    <p:sldId id="754" r:id="rId55"/>
    <p:sldId id="755" r:id="rId56"/>
    <p:sldId id="756" r:id="rId57"/>
    <p:sldId id="800" r:id="rId58"/>
    <p:sldId id="758" r:id="rId59"/>
    <p:sldId id="759" r:id="rId60"/>
    <p:sldId id="760" r:id="rId61"/>
    <p:sldId id="761" r:id="rId62"/>
    <p:sldId id="762" r:id="rId63"/>
    <p:sldId id="763" r:id="rId64"/>
    <p:sldId id="764" r:id="rId65"/>
    <p:sldId id="765" r:id="rId66"/>
    <p:sldId id="801" r:id="rId67"/>
    <p:sldId id="767" r:id="rId68"/>
    <p:sldId id="768" r:id="rId69"/>
    <p:sldId id="769" r:id="rId70"/>
    <p:sldId id="770" r:id="rId71"/>
    <p:sldId id="771" r:id="rId72"/>
    <p:sldId id="772" r:id="rId73"/>
    <p:sldId id="773" r:id="rId74"/>
    <p:sldId id="802" r:id="rId75"/>
    <p:sldId id="775" r:id="rId76"/>
    <p:sldId id="776" r:id="rId77"/>
    <p:sldId id="777" r:id="rId78"/>
    <p:sldId id="778" r:id="rId79"/>
    <p:sldId id="779" r:id="rId80"/>
    <p:sldId id="780" r:id="rId81"/>
    <p:sldId id="804" r:id="rId82"/>
    <p:sldId id="782" r:id="rId83"/>
    <p:sldId id="783" r:id="rId84"/>
    <p:sldId id="784" r:id="rId85"/>
    <p:sldId id="805" r:id="rId86"/>
    <p:sldId id="806" r:id="rId87"/>
    <p:sldId id="787" r:id="rId88"/>
    <p:sldId id="788" r:id="rId89"/>
    <p:sldId id="789" r:id="rId90"/>
    <p:sldId id="790" r:id="rId91"/>
    <p:sldId id="791" r:id="rId92"/>
    <p:sldId id="792" r:id="rId93"/>
    <p:sldId id="298" r:id="rId9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79" autoAdjust="0"/>
    <p:restoredTop sz="86395" autoAdjust="0"/>
  </p:normalViewPr>
  <p:slideViewPr>
    <p:cSldViewPr snapToGrid="0" snapToObjects="1">
      <p:cViewPr varScale="1">
        <p:scale>
          <a:sx n="52" d="100"/>
          <a:sy n="52" d="100"/>
        </p:scale>
        <p:origin x="84" y="10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3399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94208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104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28412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002791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82741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06200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13056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17533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390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1297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91776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77555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62855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10578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5591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212413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32339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917834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563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2634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6934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10221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12382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45109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78049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01937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951488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50998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01346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2668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510645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268087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83408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826809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428416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51353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009673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118492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9016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136459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60428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1943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719246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35059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293557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997869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492267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489283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281412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3986195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6557045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8536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082270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81</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371823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04505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267323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733372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136001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558124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6943588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80473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7874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10</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5926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ordered lis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38313"/>
            <a:ext cx="8232775" cy="2198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4241800"/>
            <a:ext cx="8232775" cy="1639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869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2015 Pearson.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BEF449B4-F754-4514-9A5A-FA4C2DBA0726}" type="slidenum">
              <a:rPr lang="en-US" altLang="en-US"/>
              <a:pPr>
                <a:defRPr/>
              </a:pPr>
              <a:t>‹#›</a:t>
            </a:fld>
            <a:endParaRPr lang="en-US" altLang="en-US"/>
          </a:p>
        </p:txBody>
      </p:sp>
      <p:sp>
        <p:nvSpPr>
          <p:cNvPr id="5"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4985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635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30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3" r:id="rId3"/>
    <p:sldLayoutId id="2147483665" r:id="rId4"/>
    <p:sldLayoutId id="2147483666" r:id="rId5"/>
    <p:sldLayoutId id="2147483667" r:id="rId6"/>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3.jpeg"/><Relationship Id="rId5" Type="http://schemas.openxmlformats.org/officeDocument/2006/relationships/image" Target="../media/image22.wmf"/><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12.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7.xml"/><Relationship Id="rId7" Type="http://schemas.openxmlformats.org/officeDocument/2006/relationships/image" Target="../media/image39.w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38.wmf"/><Relationship Id="rId10" Type="http://schemas.openxmlformats.org/officeDocument/2006/relationships/image" Target="../media/image40.wmf"/><Relationship Id="rId4" Type="http://schemas.openxmlformats.org/officeDocument/2006/relationships/oleObject" Target="../embeddings/oleObject15.bin"/><Relationship Id="rId9" Type="http://schemas.openxmlformats.org/officeDocument/2006/relationships/oleObject" Target="../embeddings/oleObject1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38.xml"/><Relationship Id="rId7" Type="http://schemas.openxmlformats.org/officeDocument/2006/relationships/image" Target="../media/image42.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20.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43.wmf"/></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24.bin"/><Relationship Id="rId4" Type="http://schemas.openxmlformats.org/officeDocument/2006/relationships/image" Target="../media/image46.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48.wmf"/><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41.xml"/><Relationship Id="rId7" Type="http://schemas.openxmlformats.org/officeDocument/2006/relationships/image" Target="../media/image50.w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49.wmf"/><Relationship Id="rId4" Type="http://schemas.openxmlformats.org/officeDocument/2006/relationships/oleObject" Target="../embeddings/oleObject2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52.wmf"/><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54.png"/><Relationship Id="rId5" Type="http://schemas.openxmlformats.org/officeDocument/2006/relationships/image" Target="../media/image53.w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55.png"/><Relationship Id="rId5" Type="http://schemas.openxmlformats.org/officeDocument/2006/relationships/image" Target="../media/image53.wmf"/><Relationship Id="rId4" Type="http://schemas.openxmlformats.org/officeDocument/2006/relationships/oleObject" Target="../embeddings/oleObject3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56.png"/><Relationship Id="rId5" Type="http://schemas.openxmlformats.org/officeDocument/2006/relationships/image" Target="../media/image53.wmf"/><Relationship Id="rId4" Type="http://schemas.openxmlformats.org/officeDocument/2006/relationships/oleObject" Target="../embeddings/oleObject31.bin"/></Relationships>
</file>

<file path=ppt/slides/_rels/slide6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47.xml"/><Relationship Id="rId7"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59.png"/><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oleObject" Target="../embeddings/oleObject32.bin"/><Relationship Id="rId9" Type="http://schemas.openxmlformats.org/officeDocument/2006/relationships/oleObject" Target="../embeddings/oleObject34.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60.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62.wmf"/><Relationship Id="rId5" Type="http://schemas.openxmlformats.org/officeDocument/2006/relationships/oleObject" Target="../embeddings/oleObject37.bin"/><Relationship Id="rId4" Type="http://schemas.openxmlformats.org/officeDocument/2006/relationships/image" Target="../media/image61.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62.wmf"/><Relationship Id="rId5" Type="http://schemas.openxmlformats.org/officeDocument/2006/relationships/oleObject" Target="../embeddings/oleObject39.bin"/><Relationship Id="rId4" Type="http://schemas.openxmlformats.org/officeDocument/2006/relationships/image" Target="../media/image6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5.xml"/><Relationship Id="rId1" Type="http://schemas.openxmlformats.org/officeDocument/2006/relationships/vmlDrawing" Target="../drawings/vmlDrawing24.vml"/><Relationship Id="rId5" Type="http://schemas.openxmlformats.org/officeDocument/2006/relationships/oleObject" Target="../embeddings/oleObject41.bin"/><Relationship Id="rId4" Type="http://schemas.openxmlformats.org/officeDocument/2006/relationships/image" Target="../media/image65.w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67.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image" Target="../media/image70.wmf"/><Relationship Id="rId5" Type="http://schemas.openxmlformats.org/officeDocument/2006/relationships/oleObject" Target="../embeddings/oleObject44.bin"/><Relationship Id="rId4" Type="http://schemas.openxmlformats.org/officeDocument/2006/relationships/image" Target="../media/image69.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1.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Data Types</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Primitive Data Types: </a:t>
            </a:r>
            <a:r>
              <a:rPr lang="en-US" altLang="en-US" dirty="0" smtClean="0"/>
              <a:t>Boolean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dirty="0"/>
              <a:t>Simplest of all</a:t>
            </a:r>
          </a:p>
          <a:p>
            <a:pPr eaLnBrk="1" hangingPunct="1"/>
            <a:r>
              <a:rPr lang="en-US" altLang="en-US" dirty="0"/>
              <a:t>Range of values: two elements, one for “true” and one for “false”</a:t>
            </a:r>
          </a:p>
          <a:p>
            <a:pPr eaLnBrk="1" hangingPunct="1"/>
            <a:r>
              <a:rPr lang="en-US" altLang="en-US" dirty="0"/>
              <a:t>Could be implemented as bits, but often as bytes</a:t>
            </a:r>
          </a:p>
          <a:p>
            <a:pPr lvl="1" eaLnBrk="1" hangingPunct="1"/>
            <a:r>
              <a:rPr lang="en-US" altLang="en-US" dirty="0"/>
              <a:t>Advantage: </a:t>
            </a:r>
            <a:r>
              <a:rPr lang="en-US" altLang="en-US" dirty="0" smtClean="0"/>
              <a:t>readability</a:t>
            </a:r>
            <a:endParaRPr lang="en-US" altLang="en-US" dirty="0"/>
          </a:p>
        </p:txBody>
      </p:sp>
    </p:spTree>
    <p:extLst>
      <p:ext uri="{BB962C8B-B14F-4D97-AF65-F5344CB8AC3E}">
        <p14:creationId xmlns:p14="http://schemas.microsoft.com/office/powerpoint/2010/main" val="4203643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Primitive Data Types: </a:t>
            </a:r>
            <a:r>
              <a:rPr lang="en-US" altLang="en-US" dirty="0" smtClean="0"/>
              <a:t>Boolean </a:t>
            </a:r>
            <a:r>
              <a:rPr lang="en-US" altLang="en-US" sz="2000" b="0" dirty="0" smtClean="0"/>
              <a:t>(2 </a:t>
            </a:r>
            <a:r>
              <a:rPr lang="en-US" altLang="en-US" sz="2000" b="0" dirty="0"/>
              <a:t>of 2)</a:t>
            </a:r>
            <a:endParaRPr lang="en-US" dirty="0"/>
          </a:p>
        </p:txBody>
      </p:sp>
      <p:sp>
        <p:nvSpPr>
          <p:cNvPr id="6" name="Content Placeholder 2"/>
          <p:cNvSpPr>
            <a:spLocks noGrp="1"/>
          </p:cNvSpPr>
          <p:nvPr>
            <p:ph sz="quarter" idx="13"/>
          </p:nvPr>
        </p:nvSpPr>
        <p:spPr>
          <a:xfrm>
            <a:off x="457200" y="1600199"/>
            <a:ext cx="8229600" cy="2504661"/>
          </a:xfrm>
        </p:spPr>
        <p:txBody>
          <a:bodyPr/>
          <a:lstStyle/>
          <a:p>
            <a:pPr lvl="0" indent="-256032"/>
            <a:r>
              <a:rPr lang="en-US" altLang="en-US" sz="2400" dirty="0">
                <a:solidFill>
                  <a:srgbClr val="000000"/>
                </a:solidFill>
                <a:latin typeface="+mn-lt"/>
              </a:rPr>
              <a:t>Stored as numeric </a:t>
            </a:r>
            <a:r>
              <a:rPr lang="en-US" altLang="en-US" sz="2400" dirty="0" err="1">
                <a:solidFill>
                  <a:srgbClr val="000000"/>
                </a:solidFill>
                <a:latin typeface="+mn-lt"/>
              </a:rPr>
              <a:t>codings</a:t>
            </a:r>
            <a:endParaRPr lang="en-US" altLang="en-US" sz="2400" dirty="0">
              <a:solidFill>
                <a:srgbClr val="000000"/>
              </a:solidFill>
              <a:latin typeface="+mn-lt"/>
            </a:endParaRPr>
          </a:p>
          <a:p>
            <a:pPr lvl="0" indent="-256032"/>
            <a:r>
              <a:rPr lang="en-US" altLang="en-US" sz="2400" dirty="0">
                <a:solidFill>
                  <a:srgbClr val="000000"/>
                </a:solidFill>
                <a:latin typeface="+mn-lt"/>
              </a:rPr>
              <a:t>Most commonly used coding: ASCII</a:t>
            </a:r>
          </a:p>
          <a:p>
            <a:pPr lvl="0" indent="-256032"/>
            <a:r>
              <a:rPr lang="en-US" altLang="en-US" sz="2400" dirty="0">
                <a:solidFill>
                  <a:srgbClr val="000000"/>
                </a:solidFill>
                <a:latin typeface="+mn-lt"/>
              </a:rPr>
              <a:t>An alternative, 16-bit coding: Unicode (</a:t>
            </a:r>
            <a:r>
              <a:rPr lang="en-US" altLang="en-US" sz="2400" dirty="0" smtClean="0">
                <a:solidFill>
                  <a:srgbClr val="000000"/>
                </a:solidFill>
                <a:latin typeface="+mn-lt"/>
              </a:rPr>
              <a:t>U</a:t>
            </a:r>
            <a:r>
              <a:rPr lang="en-US" altLang="en-US" sz="100" dirty="0" smtClean="0">
                <a:solidFill>
                  <a:srgbClr val="000000"/>
                </a:solidFill>
                <a:latin typeface="+mn-lt"/>
              </a:rPr>
              <a:t> </a:t>
            </a:r>
            <a:r>
              <a:rPr lang="en-US" altLang="en-US" sz="2400" dirty="0" smtClean="0">
                <a:solidFill>
                  <a:srgbClr val="000000"/>
                </a:solidFill>
                <a:latin typeface="+mn-lt"/>
              </a:rPr>
              <a:t>C</a:t>
            </a:r>
            <a:r>
              <a:rPr lang="en-US" altLang="en-US" sz="100" dirty="0" smtClean="0">
                <a:solidFill>
                  <a:srgbClr val="000000"/>
                </a:solidFill>
                <a:latin typeface="+mn-lt"/>
              </a:rPr>
              <a:t> </a:t>
            </a:r>
            <a:r>
              <a:rPr lang="en-US" altLang="en-US" sz="2400" dirty="0" smtClean="0">
                <a:solidFill>
                  <a:srgbClr val="000000"/>
                </a:solidFill>
                <a:latin typeface="+mn-lt"/>
              </a:rPr>
              <a:t>S-2</a:t>
            </a:r>
            <a:r>
              <a:rPr lang="en-US" altLang="en-US" sz="2400" dirty="0">
                <a:solidFill>
                  <a:srgbClr val="000000"/>
                </a:solidFill>
                <a:latin typeface="+mn-lt"/>
              </a:rPr>
              <a:t>)</a:t>
            </a:r>
          </a:p>
          <a:p>
            <a:pPr lvl="1" indent="-283464"/>
            <a:r>
              <a:rPr lang="en-US" altLang="en-US" sz="2400" dirty="0">
                <a:solidFill>
                  <a:srgbClr val="000000"/>
                </a:solidFill>
                <a:latin typeface="+mn-lt"/>
              </a:rPr>
              <a:t>Includes characters from most natural languages</a:t>
            </a:r>
          </a:p>
          <a:p>
            <a:pPr lvl="1" indent="-283464"/>
            <a:r>
              <a:rPr lang="en-US" altLang="en-US" sz="2400" dirty="0">
                <a:solidFill>
                  <a:srgbClr val="000000"/>
                </a:solidFill>
                <a:latin typeface="+mn-lt"/>
              </a:rPr>
              <a:t>Originally used in Java</a:t>
            </a:r>
          </a:p>
          <a:p>
            <a:pPr lvl="1" indent="-283464"/>
            <a:r>
              <a:rPr lang="en-US" altLang="en-US" sz="2400" dirty="0">
                <a:solidFill>
                  <a:srgbClr val="000000"/>
                </a:solidFill>
                <a:latin typeface="+mn-lt"/>
              </a:rPr>
              <a:t>C</a:t>
            </a:r>
            <a:endParaRPr lang="en-US" dirty="0">
              <a:latin typeface="+mn-lt"/>
            </a:endParaRPr>
          </a:p>
        </p:txBody>
      </p:sp>
      <p:graphicFrame>
        <p:nvGraphicFramePr>
          <p:cNvPr id="14" name="Object 3" descr="C hash"/>
          <p:cNvGraphicFramePr>
            <a:graphicFrameLocks noChangeAspect="1"/>
          </p:cNvGraphicFramePr>
          <p:nvPr>
            <p:extLst>
              <p:ext uri="{D42A27DB-BD31-4B8C-83A1-F6EECF244321}">
                <p14:modId xmlns:p14="http://schemas.microsoft.com/office/powerpoint/2010/main" val="2714929058"/>
              </p:ext>
            </p:extLst>
          </p:nvPr>
        </p:nvGraphicFramePr>
        <p:xfrm>
          <a:off x="1478438" y="4134439"/>
          <a:ext cx="272237" cy="353907"/>
        </p:xfrm>
        <a:graphic>
          <a:graphicData uri="http://schemas.openxmlformats.org/presentationml/2006/ole">
            <mc:AlternateContent xmlns:mc="http://schemas.openxmlformats.org/markup-compatibility/2006">
              <mc:Choice xmlns:v="urn:schemas-microsoft-com:vml" Requires="v">
                <p:oleObj spid="_x0000_s24639"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1478438" y="4134439"/>
                        <a:ext cx="272237" cy="353907"/>
                      </a:xfrm>
                      <a:prstGeom prst="rect">
                        <a:avLst/>
                      </a:prstGeom>
                    </p:spPr>
                  </p:pic>
                </p:oleObj>
              </mc:Fallback>
            </mc:AlternateContent>
          </a:graphicData>
        </a:graphic>
      </p:graphicFrame>
      <p:sp>
        <p:nvSpPr>
          <p:cNvPr id="9" name="Content Placeholder 4"/>
          <p:cNvSpPr>
            <a:spLocks noGrp="1"/>
          </p:cNvSpPr>
          <p:nvPr>
            <p:ph sz="quarter" idx="16"/>
          </p:nvPr>
        </p:nvSpPr>
        <p:spPr>
          <a:xfrm>
            <a:off x="1710918" y="4030317"/>
            <a:ext cx="6936125" cy="443948"/>
          </a:xfrm>
        </p:spPr>
        <p:txBody>
          <a:bodyPr/>
          <a:lstStyle/>
          <a:p>
            <a:pPr marL="458788" lvl="1" indent="-458788">
              <a:buNone/>
            </a:pPr>
            <a:r>
              <a:rPr lang="en-US" altLang="en-US" sz="2400" dirty="0">
                <a:solidFill>
                  <a:srgbClr val="000000"/>
                </a:solidFill>
                <a:latin typeface="+mn-lt"/>
              </a:rPr>
              <a:t>and JavaScript also support </a:t>
            </a:r>
            <a:r>
              <a:rPr lang="en-US" altLang="en-US" sz="2400" dirty="0" smtClean="0">
                <a:solidFill>
                  <a:srgbClr val="000000"/>
                </a:solidFill>
                <a:latin typeface="+mn-lt"/>
              </a:rPr>
              <a:t>Unicode</a:t>
            </a:r>
            <a:endParaRPr lang="en-US" altLang="en-US" sz="2400" dirty="0">
              <a:solidFill>
                <a:srgbClr val="000000"/>
              </a:solidFill>
              <a:latin typeface="+mn-lt"/>
            </a:endParaRPr>
          </a:p>
        </p:txBody>
      </p:sp>
      <p:sp>
        <p:nvSpPr>
          <p:cNvPr id="10" name="Content Placeholder 5"/>
          <p:cNvSpPr>
            <a:spLocks noGrp="1"/>
          </p:cNvSpPr>
          <p:nvPr>
            <p:ph sz="quarter" idx="17"/>
          </p:nvPr>
        </p:nvSpPr>
        <p:spPr>
          <a:xfrm>
            <a:off x="457200" y="4572000"/>
            <a:ext cx="8229600" cy="1053548"/>
          </a:xfrm>
        </p:spPr>
        <p:txBody>
          <a:bodyPr/>
          <a:lstStyle/>
          <a:p>
            <a:pPr lvl="0" indent="-256032"/>
            <a:r>
              <a:rPr lang="en-US" altLang="en-US" sz="2400" dirty="0">
                <a:solidFill>
                  <a:srgbClr val="000000"/>
                </a:solidFill>
                <a:latin typeface="+mn-lt"/>
              </a:rPr>
              <a:t>32-bit Unicode (</a:t>
            </a:r>
            <a:r>
              <a:rPr lang="en-US" altLang="en-US" sz="2400" dirty="0" smtClean="0">
                <a:solidFill>
                  <a:srgbClr val="000000"/>
                </a:solidFill>
                <a:latin typeface="+mn-lt"/>
              </a:rPr>
              <a:t>U</a:t>
            </a:r>
            <a:r>
              <a:rPr lang="en-US" altLang="en-US" sz="100" dirty="0" smtClean="0">
                <a:solidFill>
                  <a:srgbClr val="000000"/>
                </a:solidFill>
                <a:latin typeface="+mn-lt"/>
              </a:rPr>
              <a:t> </a:t>
            </a:r>
            <a:r>
              <a:rPr lang="en-US" altLang="en-US" sz="2400" dirty="0" smtClean="0">
                <a:solidFill>
                  <a:srgbClr val="000000"/>
                </a:solidFill>
                <a:latin typeface="+mn-lt"/>
              </a:rPr>
              <a:t>C</a:t>
            </a:r>
            <a:r>
              <a:rPr lang="en-US" altLang="en-US" sz="100" dirty="0" smtClean="0">
                <a:solidFill>
                  <a:srgbClr val="000000"/>
                </a:solidFill>
                <a:latin typeface="+mn-lt"/>
              </a:rPr>
              <a:t> </a:t>
            </a:r>
            <a:r>
              <a:rPr lang="en-US" altLang="en-US" sz="2400" dirty="0" smtClean="0">
                <a:solidFill>
                  <a:srgbClr val="000000"/>
                </a:solidFill>
                <a:latin typeface="+mn-lt"/>
              </a:rPr>
              <a:t>S-4</a:t>
            </a:r>
            <a:r>
              <a:rPr lang="en-US" altLang="en-US" sz="2400" dirty="0">
                <a:solidFill>
                  <a:srgbClr val="000000"/>
                </a:solidFill>
                <a:latin typeface="+mn-lt"/>
              </a:rPr>
              <a:t>)</a:t>
            </a:r>
          </a:p>
          <a:p>
            <a:pPr lvl="1" indent="-283464"/>
            <a:r>
              <a:rPr lang="en-US" altLang="en-US" sz="2400" dirty="0">
                <a:solidFill>
                  <a:srgbClr val="000000"/>
                </a:solidFill>
                <a:latin typeface="+mn-lt"/>
              </a:rPr>
              <a:t>Supported by Fortran, starting with </a:t>
            </a:r>
            <a:r>
              <a:rPr lang="en-US" altLang="en-US" sz="2400" dirty="0" smtClean="0">
                <a:solidFill>
                  <a:srgbClr val="000000"/>
                </a:solidFill>
                <a:latin typeface="+mn-lt"/>
              </a:rPr>
              <a:t>2003</a:t>
            </a:r>
            <a:endParaRPr lang="en-US" altLang="en-US" sz="2400" dirty="0">
              <a:solidFill>
                <a:srgbClr val="000000"/>
              </a:solidFill>
              <a:latin typeface="+mn-lt"/>
            </a:endParaRPr>
          </a:p>
        </p:txBody>
      </p:sp>
    </p:spTree>
    <p:extLst>
      <p:ext uri="{BB962C8B-B14F-4D97-AF65-F5344CB8AC3E}">
        <p14:creationId xmlns:p14="http://schemas.microsoft.com/office/powerpoint/2010/main" val="416564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Types </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Values are sequences of characters</a:t>
            </a:r>
          </a:p>
          <a:p>
            <a:pPr eaLnBrk="1" hangingPunct="1"/>
            <a:r>
              <a:rPr lang="en-US" altLang="en-US" dirty="0"/>
              <a:t>Design issues:</a:t>
            </a:r>
          </a:p>
          <a:p>
            <a:pPr lvl="1" eaLnBrk="1" hangingPunct="1"/>
            <a:r>
              <a:rPr lang="en-US" altLang="en-US" dirty="0"/>
              <a:t>Is it a primitive type or just a special kind of array?</a:t>
            </a:r>
          </a:p>
          <a:p>
            <a:pPr lvl="1" eaLnBrk="1" hangingPunct="1"/>
            <a:r>
              <a:rPr lang="en-US" altLang="en-US" dirty="0"/>
              <a:t>Should the length of strings be static or dynamic?</a:t>
            </a:r>
          </a:p>
        </p:txBody>
      </p:sp>
    </p:spTree>
    <p:extLst>
      <p:ext uri="{BB962C8B-B14F-4D97-AF65-F5344CB8AC3E}">
        <p14:creationId xmlns:p14="http://schemas.microsoft.com/office/powerpoint/2010/main" val="1018494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Types Operations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Typical operations:</a:t>
            </a:r>
          </a:p>
          <a:p>
            <a:pPr lvl="1" eaLnBrk="1" hangingPunct="1"/>
            <a:r>
              <a:rPr lang="en-US" altLang="en-US" dirty="0"/>
              <a:t>Assignment and copying</a:t>
            </a:r>
          </a:p>
          <a:p>
            <a:pPr lvl="1" eaLnBrk="1" hangingPunct="1"/>
            <a:r>
              <a:rPr lang="en-US" altLang="en-US" dirty="0"/>
              <a:t>Comparison (=, &gt;, etc.)  </a:t>
            </a:r>
          </a:p>
          <a:p>
            <a:pPr lvl="1" eaLnBrk="1" hangingPunct="1"/>
            <a:r>
              <a:rPr lang="en-US" altLang="en-US" dirty="0"/>
              <a:t>Catenation</a:t>
            </a:r>
          </a:p>
          <a:p>
            <a:pPr lvl="1" eaLnBrk="1" hangingPunct="1"/>
            <a:r>
              <a:rPr lang="en-US" altLang="en-US" dirty="0"/>
              <a:t>Substring reference</a:t>
            </a:r>
          </a:p>
          <a:p>
            <a:pPr lvl="1" eaLnBrk="1" hangingPunct="1"/>
            <a:r>
              <a:rPr lang="en-US" altLang="en-US" dirty="0"/>
              <a:t>Pattern matching</a:t>
            </a:r>
          </a:p>
        </p:txBody>
      </p:sp>
    </p:spTree>
    <p:extLst>
      <p:ext uri="{BB962C8B-B14F-4D97-AF65-F5344CB8AC3E}">
        <p14:creationId xmlns:p14="http://schemas.microsoft.com/office/powerpoint/2010/main" val="2323965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Type in Certain </a:t>
            </a:r>
            <a:r>
              <a:rPr lang="en-US" altLang="en-US" dirty="0" smtClean="0"/>
              <a:t>Languages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lnSpc>
                <a:spcPct val="90000"/>
              </a:lnSpc>
            </a:pPr>
            <a:r>
              <a:rPr lang="en-US" altLang="en-US" dirty="0"/>
              <a:t>C and C++</a:t>
            </a:r>
          </a:p>
          <a:p>
            <a:pPr lvl="1" eaLnBrk="1" hangingPunct="1">
              <a:lnSpc>
                <a:spcPct val="90000"/>
              </a:lnSpc>
            </a:pPr>
            <a:r>
              <a:rPr lang="en-US" altLang="en-US" dirty="0"/>
              <a:t>Not primitive</a:t>
            </a:r>
          </a:p>
          <a:p>
            <a:pPr lvl="1" eaLnBrk="1" hangingPunct="1">
              <a:lnSpc>
                <a:spcPct val="90000"/>
              </a:lnSpc>
            </a:pPr>
            <a:r>
              <a:rPr lang="en-US" altLang="en-US" dirty="0"/>
              <a:t>Use </a:t>
            </a:r>
            <a:r>
              <a:rPr lang="en-US" altLang="en-US" b="1" dirty="0">
                <a:latin typeface="Courier New" panose="02070309020205020404" pitchFamily="49" charset="0"/>
              </a:rPr>
              <a:t>char</a:t>
            </a:r>
            <a:r>
              <a:rPr lang="en-US" altLang="en-US" dirty="0"/>
              <a:t> arrays and a library of functions that provide operations</a:t>
            </a:r>
          </a:p>
          <a:p>
            <a:pPr eaLnBrk="1" hangingPunct="1">
              <a:lnSpc>
                <a:spcPct val="90000"/>
              </a:lnSpc>
            </a:pPr>
            <a:r>
              <a:rPr lang="en-US" altLang="en-US" dirty="0"/>
              <a:t>SNOBOL4 (a string manipulation language)</a:t>
            </a:r>
          </a:p>
          <a:p>
            <a:pPr lvl="1" eaLnBrk="1" hangingPunct="1">
              <a:lnSpc>
                <a:spcPct val="90000"/>
              </a:lnSpc>
            </a:pPr>
            <a:r>
              <a:rPr lang="en-US" altLang="en-US" dirty="0"/>
              <a:t>Primitive</a:t>
            </a:r>
          </a:p>
          <a:p>
            <a:pPr lvl="1" eaLnBrk="1" hangingPunct="1">
              <a:lnSpc>
                <a:spcPct val="90000"/>
              </a:lnSpc>
            </a:pPr>
            <a:r>
              <a:rPr lang="en-US" altLang="en-US" dirty="0"/>
              <a:t>Many operations, including elaborate pattern matching</a:t>
            </a:r>
          </a:p>
          <a:p>
            <a:pPr eaLnBrk="1" hangingPunct="1">
              <a:lnSpc>
                <a:spcPct val="90000"/>
              </a:lnSpc>
            </a:pPr>
            <a:r>
              <a:rPr lang="en-US" altLang="en-US" dirty="0"/>
              <a:t>Fortran and Python</a:t>
            </a:r>
          </a:p>
          <a:p>
            <a:pPr lvl="1" eaLnBrk="1" hangingPunct="1">
              <a:lnSpc>
                <a:spcPct val="90000"/>
              </a:lnSpc>
            </a:pPr>
            <a:r>
              <a:rPr lang="en-US" altLang="en-US" dirty="0"/>
              <a:t>Primitive type with assignment and several </a:t>
            </a:r>
            <a:r>
              <a:rPr lang="en-US" altLang="en-US" dirty="0" smtClean="0"/>
              <a:t>operations</a:t>
            </a:r>
            <a:endParaRPr lang="en-US" altLang="en-US" dirty="0"/>
          </a:p>
        </p:txBody>
      </p:sp>
    </p:spTree>
    <p:extLst>
      <p:ext uri="{BB962C8B-B14F-4D97-AF65-F5344CB8AC3E}">
        <p14:creationId xmlns:p14="http://schemas.microsoft.com/office/powerpoint/2010/main" val="3120436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Type in Certain </a:t>
            </a:r>
            <a:r>
              <a:rPr lang="en-US" altLang="en-US" dirty="0" smtClean="0"/>
              <a:t>Languages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lnSpc>
                <a:spcPct val="90000"/>
              </a:lnSpc>
            </a:pPr>
            <a:r>
              <a:rPr lang="en-US" altLang="en-US" dirty="0" smtClean="0"/>
              <a:t>Java</a:t>
            </a:r>
            <a:endParaRPr lang="en-US" altLang="en-US" dirty="0"/>
          </a:p>
          <a:p>
            <a:pPr lvl="1" eaLnBrk="1" hangingPunct="1">
              <a:lnSpc>
                <a:spcPct val="90000"/>
              </a:lnSpc>
            </a:pPr>
            <a:r>
              <a:rPr lang="en-US" altLang="en-US" dirty="0"/>
              <a:t>Primitive via the </a:t>
            </a:r>
            <a:r>
              <a:rPr lang="en-US" altLang="en-US" b="1" dirty="0">
                <a:latin typeface="Courier New" panose="02070309020205020404" pitchFamily="49" charset="0"/>
                <a:cs typeface="Courier New" panose="02070309020205020404" pitchFamily="49" charset="0"/>
              </a:rPr>
              <a:t>String</a:t>
            </a:r>
            <a:r>
              <a:rPr lang="en-US" altLang="en-US" dirty="0"/>
              <a:t> class</a:t>
            </a:r>
          </a:p>
          <a:p>
            <a:pPr eaLnBrk="1" hangingPunct="1">
              <a:lnSpc>
                <a:spcPct val="90000"/>
              </a:lnSpc>
            </a:pPr>
            <a:r>
              <a:rPr lang="en-US" altLang="en-US" dirty="0"/>
              <a:t>Perl, JavaScript, Ruby, and </a:t>
            </a:r>
            <a:r>
              <a:rPr lang="en-US" altLang="en-US" dirty="0" smtClean="0"/>
              <a:t>P</a:t>
            </a:r>
            <a:r>
              <a:rPr lang="en-US" altLang="en-US" sz="100" dirty="0" smtClean="0"/>
              <a:t> </a:t>
            </a:r>
            <a:r>
              <a:rPr lang="en-US" altLang="en-US" dirty="0" smtClean="0"/>
              <a:t>H</a:t>
            </a:r>
            <a:r>
              <a:rPr lang="en-US" altLang="en-US" sz="100" dirty="0" smtClean="0"/>
              <a:t> </a:t>
            </a:r>
            <a:r>
              <a:rPr lang="en-US" altLang="en-US" dirty="0" smtClean="0"/>
              <a:t>P </a:t>
            </a:r>
          </a:p>
          <a:p>
            <a:pPr lvl="1">
              <a:lnSpc>
                <a:spcPct val="90000"/>
              </a:lnSpc>
            </a:pPr>
            <a:r>
              <a:rPr lang="en-US" altLang="en-US" dirty="0" smtClean="0"/>
              <a:t>Provide </a:t>
            </a:r>
            <a:r>
              <a:rPr lang="en-US" altLang="en-US" dirty="0"/>
              <a:t>built-in pattern matching, using </a:t>
            </a:r>
            <a:r>
              <a:rPr lang="en-US" altLang="en-US" dirty="0" smtClean="0"/>
              <a:t>regular expressions</a:t>
            </a:r>
            <a:endParaRPr lang="en-US" altLang="en-US" dirty="0"/>
          </a:p>
        </p:txBody>
      </p:sp>
    </p:spTree>
    <p:extLst>
      <p:ext uri="{BB962C8B-B14F-4D97-AF65-F5344CB8AC3E}">
        <p14:creationId xmlns:p14="http://schemas.microsoft.com/office/powerpoint/2010/main" val="990690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Length Options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Static: COBOL, Java’s </a:t>
            </a:r>
            <a:r>
              <a:rPr lang="en-US" altLang="en-US" dirty="0">
                <a:latin typeface="Courier New" panose="02070309020205020404" pitchFamily="49" charset="0"/>
                <a:cs typeface="Courier New" panose="02070309020205020404" pitchFamily="49" charset="0"/>
              </a:rPr>
              <a:t>String</a:t>
            </a:r>
            <a:r>
              <a:rPr lang="en-US" altLang="en-US" dirty="0"/>
              <a:t> class</a:t>
            </a:r>
            <a:endParaRPr lang="en-US" altLang="en-US" b="1" dirty="0">
              <a:latin typeface="Courier New" panose="02070309020205020404" pitchFamily="49" charset="0"/>
            </a:endParaRPr>
          </a:p>
          <a:p>
            <a:pPr eaLnBrk="1" hangingPunct="1"/>
            <a:r>
              <a:rPr lang="en-US" altLang="en-US" b="1" dirty="0"/>
              <a:t>Limited Dynamic Length: </a:t>
            </a:r>
            <a:r>
              <a:rPr lang="en-US" altLang="en-US" dirty="0"/>
              <a:t>C and C++</a:t>
            </a:r>
          </a:p>
          <a:p>
            <a:pPr lvl="1" eaLnBrk="1" hangingPunct="1"/>
            <a:r>
              <a:rPr lang="en-US" altLang="en-US" dirty="0"/>
              <a:t>In these languages, a special character is used to indicate the end of a string’s characters, rather than maintaining the length</a:t>
            </a:r>
          </a:p>
          <a:p>
            <a:pPr eaLnBrk="1" hangingPunct="1"/>
            <a:r>
              <a:rPr lang="en-US" altLang="en-US" b="1" dirty="0"/>
              <a:t>Dynamic </a:t>
            </a:r>
            <a:r>
              <a:rPr lang="en-US" altLang="en-US" dirty="0"/>
              <a:t>(no maximum): SNOBOL4, Perl, JavaScript</a:t>
            </a:r>
          </a:p>
        </p:txBody>
      </p:sp>
    </p:spTree>
    <p:extLst>
      <p:ext uri="{BB962C8B-B14F-4D97-AF65-F5344CB8AC3E}">
        <p14:creationId xmlns:p14="http://schemas.microsoft.com/office/powerpoint/2010/main" val="3708874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Type Evaluation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Aid to </a:t>
            </a:r>
            <a:r>
              <a:rPr lang="en-US" altLang="en-US" dirty="0" err="1"/>
              <a:t>writability</a:t>
            </a:r>
            <a:endParaRPr lang="en-US" altLang="en-US" dirty="0"/>
          </a:p>
          <a:p>
            <a:pPr eaLnBrk="1" hangingPunct="1"/>
            <a:r>
              <a:rPr lang="en-US" altLang="en-US" dirty="0"/>
              <a:t>As a primitive type with static length, they are inexpensive to provide--why not have them?</a:t>
            </a:r>
          </a:p>
          <a:p>
            <a:pPr eaLnBrk="1" hangingPunct="1"/>
            <a:r>
              <a:rPr lang="en-US" altLang="en-US" dirty="0"/>
              <a:t>Dynamic length is nice, but is it worth the expense?</a:t>
            </a:r>
          </a:p>
        </p:txBody>
      </p:sp>
    </p:spTree>
    <p:extLst>
      <p:ext uri="{BB962C8B-B14F-4D97-AF65-F5344CB8AC3E}">
        <p14:creationId xmlns:p14="http://schemas.microsoft.com/office/powerpoint/2010/main" val="2356684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Character String Implementation</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Static length: compile-time descriptor</a:t>
            </a:r>
          </a:p>
          <a:p>
            <a:pPr eaLnBrk="1" hangingPunct="1"/>
            <a:r>
              <a:rPr lang="en-US" altLang="en-US" dirty="0"/>
              <a:t>Limited dynamic length: may need a run-time descriptor for length (but not in C and C++)</a:t>
            </a:r>
          </a:p>
          <a:p>
            <a:pPr eaLnBrk="1" hangingPunct="1"/>
            <a:r>
              <a:rPr lang="en-US" altLang="en-US" dirty="0"/>
              <a:t>Dynamic length: need run-time descriptor; allocation/deallocation is the biggest implementation problem</a:t>
            </a:r>
          </a:p>
        </p:txBody>
      </p:sp>
    </p:spTree>
    <p:extLst>
      <p:ext uri="{BB962C8B-B14F-4D97-AF65-F5344CB8AC3E}">
        <p14:creationId xmlns:p14="http://schemas.microsoft.com/office/powerpoint/2010/main" val="2674548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Compile- and Run-Time Descriptors</a:t>
            </a:r>
            <a:endParaRPr lang="en-US" dirty="0"/>
          </a:p>
        </p:txBody>
      </p:sp>
      <p:pic>
        <p:nvPicPr>
          <p:cNvPr id="3" name="Picture 2" descr="A diagram of a compile-time descriptor for static strings shows 3 blocks of storage, which are static string, length, and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65" y="2460880"/>
            <a:ext cx="2504821" cy="139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163765" y="4057650"/>
            <a:ext cx="25048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eaLnBrk="1" hangingPunct="1">
              <a:buFontTx/>
              <a:buNone/>
            </a:pPr>
            <a:r>
              <a:rPr lang="en-US" altLang="en-US" sz="2400" dirty="0">
                <a:solidFill>
                  <a:schemeClr val="tx1"/>
                </a:solidFill>
                <a:latin typeface="+mn-lt"/>
              </a:rPr>
              <a:t>Compile-time descriptor for static strings</a:t>
            </a:r>
          </a:p>
        </p:txBody>
      </p:sp>
      <p:pic>
        <p:nvPicPr>
          <p:cNvPr id="4" name="Picture 4" descr="A diagram of a run-time descriptor for limited dynamic strings shows 4 blocks of storage, which are limited dynamic string, maximum length, current length, and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903" y="2032524"/>
            <a:ext cx="2773744" cy="182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559903" y="4076700"/>
            <a:ext cx="27737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eaLnBrk="1" hangingPunct="1">
              <a:buFontTx/>
              <a:buNone/>
            </a:pPr>
            <a:r>
              <a:rPr lang="en-US" altLang="en-US" sz="2400" dirty="0">
                <a:solidFill>
                  <a:schemeClr val="tx1"/>
                </a:solidFill>
                <a:latin typeface="+mn-lt"/>
              </a:rPr>
              <a:t>Run-time descriptor for limited dynamic strings</a:t>
            </a:r>
          </a:p>
        </p:txBody>
      </p:sp>
    </p:spTree>
    <p:extLst>
      <p:ext uri="{BB962C8B-B14F-4D97-AF65-F5344CB8AC3E}">
        <p14:creationId xmlns:p14="http://schemas.microsoft.com/office/powerpoint/2010/main" val="301634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7173"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4.1 </a:t>
            </a:r>
            <a:r>
              <a:rPr lang="en-US" altLang="en-US" dirty="0" smtClean="0"/>
              <a:t>Introduction</a:t>
            </a:r>
            <a:endParaRPr lang="en-US" altLang="en-US" dirty="0"/>
          </a:p>
          <a:p>
            <a:pPr marL="0" indent="0" eaLnBrk="1" hangingPunct="1">
              <a:lnSpc>
                <a:spcPct val="90000"/>
              </a:lnSpc>
              <a:buNone/>
            </a:pPr>
            <a:r>
              <a:rPr lang="en-US" altLang="en-US" b="1" dirty="0" smtClean="0">
                <a:solidFill>
                  <a:schemeClr val="tx2"/>
                </a:solidFill>
              </a:rPr>
              <a:t>4.2 </a:t>
            </a:r>
            <a:r>
              <a:rPr lang="en-US" altLang="en-US" dirty="0" smtClean="0"/>
              <a:t>Primitive </a:t>
            </a:r>
            <a:r>
              <a:rPr lang="en-US" altLang="en-US" dirty="0"/>
              <a:t>Data Types</a:t>
            </a:r>
          </a:p>
          <a:p>
            <a:pPr marL="0" indent="0" eaLnBrk="1" hangingPunct="1">
              <a:lnSpc>
                <a:spcPct val="90000"/>
              </a:lnSpc>
              <a:buNone/>
            </a:pPr>
            <a:r>
              <a:rPr lang="en-US" altLang="en-US" b="1" dirty="0" smtClean="0">
                <a:solidFill>
                  <a:schemeClr val="tx2"/>
                </a:solidFill>
              </a:rPr>
              <a:t>4.3 </a:t>
            </a:r>
            <a:r>
              <a:rPr lang="en-US" altLang="en-US" dirty="0" smtClean="0"/>
              <a:t>Character </a:t>
            </a:r>
            <a:r>
              <a:rPr lang="en-US" altLang="en-US" dirty="0"/>
              <a:t>String Types</a:t>
            </a:r>
          </a:p>
          <a:p>
            <a:pPr marL="0" indent="0" eaLnBrk="1" hangingPunct="1">
              <a:lnSpc>
                <a:spcPct val="90000"/>
              </a:lnSpc>
              <a:buNone/>
            </a:pPr>
            <a:r>
              <a:rPr lang="en-US" altLang="en-US" b="1" dirty="0" smtClean="0">
                <a:solidFill>
                  <a:schemeClr val="tx2"/>
                </a:solidFill>
              </a:rPr>
              <a:t>4.4 </a:t>
            </a:r>
            <a:r>
              <a:rPr lang="en-US" altLang="en-US" dirty="0" smtClean="0"/>
              <a:t>Enumeration </a:t>
            </a:r>
            <a:r>
              <a:rPr lang="en-US" altLang="en-US" dirty="0"/>
              <a:t>Types</a:t>
            </a:r>
          </a:p>
          <a:p>
            <a:pPr marL="0" indent="0" eaLnBrk="1" hangingPunct="1">
              <a:lnSpc>
                <a:spcPct val="90000"/>
              </a:lnSpc>
              <a:buNone/>
            </a:pPr>
            <a:r>
              <a:rPr lang="en-US" altLang="en-US" b="1" dirty="0" smtClean="0">
                <a:solidFill>
                  <a:schemeClr val="tx2"/>
                </a:solidFill>
              </a:rPr>
              <a:t>4.5 </a:t>
            </a:r>
            <a:r>
              <a:rPr lang="en-US" altLang="en-US" dirty="0" smtClean="0"/>
              <a:t>Array </a:t>
            </a:r>
            <a:r>
              <a:rPr lang="en-US" altLang="en-US" dirty="0"/>
              <a:t>Types</a:t>
            </a:r>
          </a:p>
          <a:p>
            <a:pPr marL="0" indent="0" eaLnBrk="1" hangingPunct="1">
              <a:lnSpc>
                <a:spcPct val="90000"/>
              </a:lnSpc>
              <a:buNone/>
            </a:pPr>
            <a:r>
              <a:rPr lang="en-US" altLang="en-US" b="1" dirty="0" smtClean="0">
                <a:solidFill>
                  <a:schemeClr val="tx2"/>
                </a:solidFill>
              </a:rPr>
              <a:t>4.6 </a:t>
            </a:r>
            <a:r>
              <a:rPr lang="en-US" altLang="en-US" dirty="0" smtClean="0"/>
              <a:t>Associative </a:t>
            </a:r>
            <a:r>
              <a:rPr lang="en-US" altLang="en-US" dirty="0"/>
              <a:t>Arrays</a:t>
            </a:r>
          </a:p>
          <a:p>
            <a:pPr marL="0" indent="0" eaLnBrk="1" hangingPunct="1">
              <a:lnSpc>
                <a:spcPct val="90000"/>
              </a:lnSpc>
              <a:buNone/>
            </a:pPr>
            <a:r>
              <a:rPr lang="en-US" altLang="en-US" b="1" dirty="0" smtClean="0">
                <a:solidFill>
                  <a:schemeClr val="tx2"/>
                </a:solidFill>
              </a:rPr>
              <a:t>4.7 </a:t>
            </a:r>
            <a:r>
              <a:rPr lang="en-US" altLang="en-US" dirty="0" smtClean="0"/>
              <a:t>Record </a:t>
            </a:r>
            <a:r>
              <a:rPr lang="en-US" altLang="en-US" dirty="0"/>
              <a:t>Types</a:t>
            </a:r>
          </a:p>
          <a:p>
            <a:pPr marL="0" indent="0" eaLnBrk="1" hangingPunct="1">
              <a:lnSpc>
                <a:spcPct val="90000"/>
              </a:lnSpc>
              <a:buNone/>
            </a:pPr>
            <a:r>
              <a:rPr lang="en-US" altLang="en-US" b="1" dirty="0" smtClean="0">
                <a:solidFill>
                  <a:schemeClr val="tx2"/>
                </a:solidFill>
              </a:rPr>
              <a:t>4.8 </a:t>
            </a:r>
            <a:r>
              <a:rPr lang="en-US" altLang="en-US" dirty="0" smtClean="0"/>
              <a:t>Tuple Types</a:t>
            </a:r>
            <a:endParaRPr lang="en-US" altLang="en-US" dirty="0"/>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User-Defined Ordinal Types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An ordinal type is one in which the range of possible values can be easily associated with the set of positive integers</a:t>
            </a:r>
          </a:p>
          <a:p>
            <a:pPr eaLnBrk="1" hangingPunct="1"/>
            <a:r>
              <a:rPr lang="en-US" altLang="en-US" dirty="0"/>
              <a:t>Examples of primitive ordinal types in Java</a:t>
            </a:r>
          </a:p>
          <a:p>
            <a:pPr lvl="1" eaLnBrk="1" hangingPunct="1"/>
            <a:r>
              <a:rPr lang="en-US" altLang="en-US" b="1" dirty="0">
                <a:latin typeface="Courier New" panose="02070309020205020404" pitchFamily="49" charset="0"/>
                <a:cs typeface="Courier New" panose="02070309020205020404" pitchFamily="49" charset="0"/>
              </a:rPr>
              <a:t>integer</a:t>
            </a:r>
          </a:p>
          <a:p>
            <a:pPr lvl="1" eaLnBrk="1" hangingPunct="1"/>
            <a:r>
              <a:rPr lang="en-US" altLang="en-US" b="1" dirty="0">
                <a:latin typeface="Courier New" panose="02070309020205020404" pitchFamily="49" charset="0"/>
                <a:cs typeface="Courier New" panose="02070309020205020404" pitchFamily="49" charset="0"/>
              </a:rPr>
              <a:t>char</a:t>
            </a:r>
          </a:p>
          <a:p>
            <a:pPr lvl="1" eaLnBrk="1" hangingPunct="1"/>
            <a:r>
              <a:rPr lang="en-US" altLang="en-US" b="1" dirty="0" err="1">
                <a:latin typeface="Courier New" panose="02070309020205020404" pitchFamily="49" charset="0"/>
                <a:cs typeface="Courier New" panose="02070309020205020404" pitchFamily="49" charset="0"/>
              </a:rPr>
              <a:t>boolean</a:t>
            </a:r>
            <a:endParaRPr lang="en-US"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491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Enumeration Types</a:t>
            </a:r>
            <a:endParaRPr lang="en-US" dirty="0"/>
          </a:p>
        </p:txBody>
      </p:sp>
      <p:sp>
        <p:nvSpPr>
          <p:cNvPr id="6" name="Content Placeholder 2"/>
          <p:cNvSpPr>
            <a:spLocks noGrp="1"/>
          </p:cNvSpPr>
          <p:nvPr>
            <p:ph sz="quarter" idx="13"/>
          </p:nvPr>
        </p:nvSpPr>
        <p:spPr>
          <a:xfrm>
            <a:off x="457200" y="1600200"/>
            <a:ext cx="8229600" cy="844826"/>
          </a:xfrm>
        </p:spPr>
        <p:txBody>
          <a:bodyPr/>
          <a:lstStyle/>
          <a:p>
            <a:pPr lvl="0" indent="-256032"/>
            <a:r>
              <a:rPr lang="en-US" altLang="en-US" sz="2400" dirty="0">
                <a:solidFill>
                  <a:srgbClr val="000000"/>
                </a:solidFill>
                <a:latin typeface="+mn-lt"/>
              </a:rPr>
              <a:t>All possible values, which are named constants, are provided in the </a:t>
            </a:r>
            <a:r>
              <a:rPr lang="en-US" altLang="en-US" sz="2400" dirty="0" smtClean="0">
                <a:solidFill>
                  <a:srgbClr val="000000"/>
                </a:solidFill>
                <a:latin typeface="+mn-lt"/>
              </a:rPr>
              <a:t>definition</a:t>
            </a:r>
          </a:p>
        </p:txBody>
      </p:sp>
      <p:graphicFrame>
        <p:nvGraphicFramePr>
          <p:cNvPr id="2" name="Object 3" descr="C hash"/>
          <p:cNvGraphicFramePr>
            <a:graphicFrameLocks noChangeAspect="1"/>
          </p:cNvGraphicFramePr>
          <p:nvPr>
            <p:extLst>
              <p:ext uri="{D42A27DB-BD31-4B8C-83A1-F6EECF244321}">
                <p14:modId xmlns:p14="http://schemas.microsoft.com/office/powerpoint/2010/main" val="1789021378"/>
              </p:ext>
            </p:extLst>
          </p:nvPr>
        </p:nvGraphicFramePr>
        <p:xfrm>
          <a:off x="487017" y="2632419"/>
          <a:ext cx="2097157" cy="387842"/>
        </p:xfrm>
        <a:graphic>
          <a:graphicData uri="http://schemas.openxmlformats.org/presentationml/2006/ole">
            <mc:AlternateContent xmlns:mc="http://schemas.openxmlformats.org/markup-compatibility/2006">
              <mc:Choice xmlns:v="urn:schemas-microsoft-com:vml" Requires="v">
                <p:oleObj spid="_x0000_s39949" name="Equation" r:id="rId3" imgW="927000" imgH="203040" progId="Equation.DSMT4">
                  <p:embed/>
                </p:oleObj>
              </mc:Choice>
              <mc:Fallback>
                <p:oleObj name="Equation" r:id="rId3" imgW="927000" imgH="203040" progId="Equation.DSMT4">
                  <p:embed/>
                  <p:pic>
                    <p:nvPicPr>
                      <p:cNvPr id="0" name=""/>
                      <p:cNvPicPr/>
                      <p:nvPr/>
                    </p:nvPicPr>
                    <p:blipFill>
                      <a:blip r:embed="rId4"/>
                      <a:stretch>
                        <a:fillRect/>
                      </a:stretch>
                    </p:blipFill>
                    <p:spPr>
                      <a:xfrm>
                        <a:off x="487017" y="2632419"/>
                        <a:ext cx="2097157" cy="387842"/>
                      </a:xfrm>
                      <a:prstGeom prst="rect">
                        <a:avLst/>
                      </a:prstGeom>
                    </p:spPr>
                  </p:pic>
                </p:oleObj>
              </mc:Fallback>
            </mc:AlternateContent>
          </a:graphicData>
        </a:graphic>
      </p:graphicFrame>
      <p:pic>
        <p:nvPicPr>
          <p:cNvPr id="13" name="Picture 4" descr="Computer code reads, e n u m days left brace m o n comma t u e comma w e d comma t h u comma f r i comma sat comma sun right brace semicolon."/>
          <p:cNvPicPr>
            <a:picLocks noChangeAspect="1"/>
          </p:cNvPicPr>
          <p:nvPr/>
        </p:nvPicPr>
        <p:blipFill rotWithShape="1">
          <a:blip r:embed="rId5"/>
          <a:srcRect b="24354"/>
          <a:stretch/>
        </p:blipFill>
        <p:spPr>
          <a:xfrm>
            <a:off x="666750" y="3102675"/>
            <a:ext cx="7315834" cy="405836"/>
          </a:xfrm>
          <a:prstGeom prst="rect">
            <a:avLst/>
          </a:prstGeom>
        </p:spPr>
      </p:pic>
      <p:sp>
        <p:nvSpPr>
          <p:cNvPr id="7" name="Content Placeholder 5"/>
          <p:cNvSpPr>
            <a:spLocks noGrp="1"/>
          </p:cNvSpPr>
          <p:nvPr>
            <p:ph sz="quarter" idx="14"/>
          </p:nvPr>
        </p:nvSpPr>
        <p:spPr>
          <a:xfrm>
            <a:off x="457200" y="3590925"/>
            <a:ext cx="8229600" cy="2495550"/>
          </a:xfrm>
        </p:spPr>
        <p:txBody>
          <a:bodyPr/>
          <a:lstStyle/>
          <a:p>
            <a:pPr lvl="0" indent="-256032"/>
            <a:r>
              <a:rPr lang="en-US" altLang="en-US" sz="2400" dirty="0">
                <a:solidFill>
                  <a:srgbClr val="000000"/>
                </a:solidFill>
                <a:latin typeface="+mn-lt"/>
              </a:rPr>
              <a:t>Design issues</a:t>
            </a:r>
          </a:p>
          <a:p>
            <a:pPr lvl="1" indent="-283464"/>
            <a:r>
              <a:rPr lang="en-US" altLang="en-US" sz="2400" dirty="0">
                <a:solidFill>
                  <a:srgbClr val="000000"/>
                </a:solidFill>
                <a:latin typeface="+mn-lt"/>
              </a:rPr>
              <a:t>Is an enumeration constant allowed to appear in more than one type definition, and if so, how is the type of an occurrence of that constant checked?</a:t>
            </a:r>
          </a:p>
          <a:p>
            <a:pPr lvl="1" indent="-283464"/>
            <a:r>
              <a:rPr lang="en-US" altLang="en-US" sz="2400" dirty="0">
                <a:solidFill>
                  <a:srgbClr val="000000"/>
                </a:solidFill>
                <a:latin typeface="+mn-lt"/>
              </a:rPr>
              <a:t>Are enumeration values coerced to integer?</a:t>
            </a:r>
          </a:p>
          <a:p>
            <a:pPr lvl="1" indent="-283464"/>
            <a:r>
              <a:rPr lang="en-US" altLang="en-US" sz="2400" dirty="0">
                <a:solidFill>
                  <a:srgbClr val="000000"/>
                </a:solidFill>
                <a:latin typeface="+mn-lt"/>
              </a:rPr>
              <a:t>Any other type coerced to an enumeration type</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103796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Evaluation of Enumerated Type</a:t>
            </a:r>
            <a:endParaRPr lang="en-US" dirty="0"/>
          </a:p>
        </p:txBody>
      </p:sp>
      <p:sp>
        <p:nvSpPr>
          <p:cNvPr id="6" name="Content Placeholder 2"/>
          <p:cNvSpPr>
            <a:spLocks noGrp="1"/>
          </p:cNvSpPr>
          <p:nvPr>
            <p:ph sz="quarter" idx="13"/>
          </p:nvPr>
        </p:nvSpPr>
        <p:spPr>
          <a:xfrm>
            <a:off x="457200" y="1600200"/>
            <a:ext cx="8229600" cy="2604052"/>
          </a:xfrm>
        </p:spPr>
        <p:txBody>
          <a:bodyPr/>
          <a:lstStyle/>
          <a:p>
            <a:pPr lvl="0" indent="-256032"/>
            <a:r>
              <a:rPr lang="en-US" altLang="en-US" sz="2400" dirty="0">
                <a:solidFill>
                  <a:srgbClr val="000000"/>
                </a:solidFill>
                <a:latin typeface="+mn-lt"/>
              </a:rPr>
              <a:t>Aid to readability, e.g., no need to code a color as a number</a:t>
            </a:r>
          </a:p>
          <a:p>
            <a:pPr lvl="0" indent="-256032"/>
            <a:r>
              <a:rPr lang="en-US" altLang="en-US" sz="2400" dirty="0">
                <a:solidFill>
                  <a:srgbClr val="000000"/>
                </a:solidFill>
                <a:latin typeface="+mn-lt"/>
              </a:rPr>
              <a:t>Aid to reliability, e.g., compiler can check: </a:t>
            </a:r>
          </a:p>
          <a:p>
            <a:pPr lvl="1" indent="-283464"/>
            <a:r>
              <a:rPr lang="en-US" altLang="en-US" sz="2400" dirty="0">
                <a:solidFill>
                  <a:srgbClr val="000000"/>
                </a:solidFill>
                <a:latin typeface="+mn-lt"/>
              </a:rPr>
              <a:t>operations (don’t allow colors to be added) </a:t>
            </a:r>
          </a:p>
          <a:p>
            <a:pPr lvl="1" indent="-283464"/>
            <a:r>
              <a:rPr lang="en-US" altLang="en-US" sz="2400" dirty="0">
                <a:solidFill>
                  <a:srgbClr val="000000"/>
                </a:solidFill>
                <a:latin typeface="+mn-lt"/>
              </a:rPr>
              <a:t>No enumeration variable can be assigned a value outside its defined range</a:t>
            </a:r>
          </a:p>
          <a:p>
            <a:pPr lvl="1" indent="-283464"/>
            <a:r>
              <a:rPr lang="en-US" altLang="en-US" sz="2400" dirty="0">
                <a:solidFill>
                  <a:srgbClr val="000000"/>
                </a:solidFill>
                <a:latin typeface="+mn-lt"/>
              </a:rPr>
              <a:t>C</a:t>
            </a:r>
            <a:endParaRPr lang="en-US" dirty="0">
              <a:latin typeface="+mn-lt"/>
            </a:endParaRPr>
          </a:p>
        </p:txBody>
      </p:sp>
      <p:graphicFrame>
        <p:nvGraphicFramePr>
          <p:cNvPr id="13" name="Object 3" descr="C hash"/>
          <p:cNvGraphicFramePr>
            <a:graphicFrameLocks noChangeAspect="1"/>
          </p:cNvGraphicFramePr>
          <p:nvPr>
            <p:extLst>
              <p:ext uri="{D42A27DB-BD31-4B8C-83A1-F6EECF244321}">
                <p14:modId xmlns:p14="http://schemas.microsoft.com/office/powerpoint/2010/main" val="3340158554"/>
              </p:ext>
            </p:extLst>
          </p:nvPr>
        </p:nvGraphicFramePr>
        <p:xfrm>
          <a:off x="1469944" y="4330935"/>
          <a:ext cx="247488" cy="321734"/>
        </p:xfrm>
        <a:graphic>
          <a:graphicData uri="http://schemas.openxmlformats.org/presentationml/2006/ole">
            <mc:AlternateContent xmlns:mc="http://schemas.openxmlformats.org/markup-compatibility/2006">
              <mc:Choice xmlns:v="urn:schemas-microsoft-com:vml" Requires="v">
                <p:oleObj spid="_x0000_s25658"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1469944" y="4330935"/>
                        <a:ext cx="247488" cy="321734"/>
                      </a:xfrm>
                      <a:prstGeom prst="rect">
                        <a:avLst/>
                      </a:prstGeom>
                    </p:spPr>
                  </p:pic>
                </p:oleObj>
              </mc:Fallback>
            </mc:AlternateContent>
          </a:graphicData>
        </a:graphic>
      </p:graphicFrame>
      <p:sp>
        <p:nvSpPr>
          <p:cNvPr id="10" name="Content Placeholder 4"/>
          <p:cNvSpPr>
            <a:spLocks noGrp="1"/>
          </p:cNvSpPr>
          <p:nvPr>
            <p:ph sz="quarter" idx="17"/>
          </p:nvPr>
        </p:nvSpPr>
        <p:spPr>
          <a:xfrm>
            <a:off x="1550504" y="4204252"/>
            <a:ext cx="7116417" cy="457200"/>
          </a:xfrm>
        </p:spPr>
        <p:txBody>
          <a:bodyPr/>
          <a:lstStyle/>
          <a:p>
            <a:pPr marL="101600" indent="0">
              <a:buNone/>
            </a:pPr>
            <a:r>
              <a:rPr lang="en-US" altLang="en-US" sz="2400" dirty="0">
                <a:solidFill>
                  <a:srgbClr val="000000"/>
                </a:solidFill>
                <a:latin typeface="+mn-lt"/>
              </a:rPr>
              <a:t>and Java 5.0 provide better support for</a:t>
            </a:r>
            <a:endParaRPr lang="en-US" dirty="0">
              <a:latin typeface="+mn-lt"/>
            </a:endParaRPr>
          </a:p>
        </p:txBody>
      </p:sp>
      <p:sp>
        <p:nvSpPr>
          <p:cNvPr id="11" name="Content Placeholder 5"/>
          <p:cNvSpPr>
            <a:spLocks noGrp="1"/>
          </p:cNvSpPr>
          <p:nvPr>
            <p:ph sz="quarter" idx="18"/>
          </p:nvPr>
        </p:nvSpPr>
        <p:spPr>
          <a:xfrm>
            <a:off x="457200" y="4542184"/>
            <a:ext cx="8229600" cy="1232452"/>
          </a:xfrm>
        </p:spPr>
        <p:txBody>
          <a:bodyPr/>
          <a:lstStyle/>
          <a:p>
            <a:pPr marL="746125" lvl="1" indent="0">
              <a:buNone/>
            </a:pPr>
            <a:r>
              <a:rPr lang="en-US" altLang="en-US" sz="2400" dirty="0">
                <a:solidFill>
                  <a:srgbClr val="000000"/>
                </a:solidFill>
                <a:latin typeface="+mn-lt"/>
              </a:rPr>
              <a:t>enumeration than C++ because enumeration type variables in these languages are not coerced into integer </a:t>
            </a:r>
            <a:r>
              <a:rPr lang="en-US" altLang="en-US" sz="2400" dirty="0" smtClean="0">
                <a:solidFill>
                  <a:srgbClr val="000000"/>
                </a:solidFill>
                <a:latin typeface="+mn-lt"/>
              </a:rPr>
              <a:t>types</a:t>
            </a:r>
            <a:endParaRPr lang="en-US" altLang="en-US" sz="2400" dirty="0">
              <a:solidFill>
                <a:srgbClr val="000000"/>
              </a:solidFill>
              <a:latin typeface="+mn-lt"/>
            </a:endParaRPr>
          </a:p>
        </p:txBody>
      </p:sp>
    </p:spTree>
    <p:extLst>
      <p:ext uri="{BB962C8B-B14F-4D97-AF65-F5344CB8AC3E}">
        <p14:creationId xmlns:p14="http://schemas.microsoft.com/office/powerpoint/2010/main" val="406287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Array Types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An array is a homogeneous aggregate of data elements in which an individual element is identified by its position in the aggregate, relative to the first element.</a:t>
            </a:r>
          </a:p>
        </p:txBody>
      </p:sp>
    </p:spTree>
    <p:extLst>
      <p:ext uri="{BB962C8B-B14F-4D97-AF65-F5344CB8AC3E}">
        <p14:creationId xmlns:p14="http://schemas.microsoft.com/office/powerpoint/2010/main" val="2351001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Array Design Issues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sz="2000" dirty="0"/>
              <a:t>What types are legal for subscripts?</a:t>
            </a:r>
          </a:p>
          <a:p>
            <a:pPr eaLnBrk="1" hangingPunct="1"/>
            <a:r>
              <a:rPr lang="en-US" altLang="en-US" sz="2000" dirty="0"/>
              <a:t>Are subscripting expressions in element references range checked?</a:t>
            </a:r>
          </a:p>
          <a:p>
            <a:pPr eaLnBrk="1" hangingPunct="1"/>
            <a:r>
              <a:rPr lang="en-US" altLang="en-US" sz="2000" dirty="0"/>
              <a:t>When are subscript ranges bound?</a:t>
            </a:r>
          </a:p>
          <a:p>
            <a:pPr eaLnBrk="1" hangingPunct="1"/>
            <a:r>
              <a:rPr lang="en-US" altLang="en-US" sz="2000" dirty="0"/>
              <a:t>When does allocation take place?</a:t>
            </a:r>
          </a:p>
          <a:p>
            <a:pPr eaLnBrk="1" hangingPunct="1"/>
            <a:r>
              <a:rPr lang="en-US" altLang="en-US" sz="2000" dirty="0"/>
              <a:t>Are ragged or rectangular multidimensional arrays allowed, or both?</a:t>
            </a:r>
          </a:p>
          <a:p>
            <a:pPr eaLnBrk="1" hangingPunct="1"/>
            <a:r>
              <a:rPr lang="en-US" altLang="en-US" sz="2000" dirty="0"/>
              <a:t>What is the maximum number of subscripts?</a:t>
            </a:r>
          </a:p>
          <a:p>
            <a:pPr eaLnBrk="1" hangingPunct="1"/>
            <a:r>
              <a:rPr lang="en-US" altLang="en-US" sz="2000" dirty="0"/>
              <a:t>Can array objects be initialized?</a:t>
            </a:r>
          </a:p>
          <a:p>
            <a:pPr eaLnBrk="1" hangingPunct="1"/>
            <a:r>
              <a:rPr lang="en-US" altLang="en-US" sz="2000" dirty="0"/>
              <a:t>Are any kind of slices supported?</a:t>
            </a:r>
          </a:p>
        </p:txBody>
      </p:sp>
    </p:spTree>
    <p:extLst>
      <p:ext uri="{BB962C8B-B14F-4D97-AF65-F5344CB8AC3E}">
        <p14:creationId xmlns:p14="http://schemas.microsoft.com/office/powerpoint/2010/main" val="4028123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Array Indexing</a:t>
            </a:r>
            <a:endParaRPr lang="en-US" dirty="0"/>
          </a:p>
        </p:txBody>
      </p:sp>
      <p:sp>
        <p:nvSpPr>
          <p:cNvPr id="6" name="Content Placeholder 2"/>
          <p:cNvSpPr>
            <a:spLocks noGrp="1"/>
          </p:cNvSpPr>
          <p:nvPr>
            <p:ph sz="quarter" idx="13"/>
          </p:nvPr>
        </p:nvSpPr>
        <p:spPr>
          <a:xfrm>
            <a:off x="457200" y="1600200"/>
            <a:ext cx="8229600" cy="857250"/>
          </a:xfrm>
        </p:spPr>
        <p:txBody>
          <a:bodyPr/>
          <a:lstStyle/>
          <a:p>
            <a:pPr indent="-256032" eaLnBrk="1" hangingPunct="1"/>
            <a:r>
              <a:rPr lang="en-US" altLang="en-US" sz="2400" b="1" dirty="0">
                <a:latin typeface="+mn-lt"/>
              </a:rPr>
              <a:t>Indexing</a:t>
            </a:r>
            <a:r>
              <a:rPr lang="en-US" altLang="en-US" sz="2400" dirty="0">
                <a:latin typeface="+mn-lt"/>
              </a:rPr>
              <a:t> (or subscripting) is a mapping from indices to elements</a:t>
            </a:r>
          </a:p>
        </p:txBody>
      </p:sp>
      <p:pic>
        <p:nvPicPr>
          <p:cNvPr id="2" name="Picture 3" descr="Computer code reads, array underscore name left parenthesis index underscore value underscore list right parenthesis right arrow an el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02" y="2633607"/>
            <a:ext cx="6058746" cy="390580"/>
          </a:xfrm>
          <a:prstGeom prst="rect">
            <a:avLst/>
          </a:prstGeom>
        </p:spPr>
      </p:pic>
      <p:sp>
        <p:nvSpPr>
          <p:cNvPr id="7" name="Content Placeholder 4"/>
          <p:cNvSpPr>
            <a:spLocks noGrp="1"/>
          </p:cNvSpPr>
          <p:nvPr>
            <p:ph sz="quarter" idx="14"/>
          </p:nvPr>
        </p:nvSpPr>
        <p:spPr>
          <a:xfrm>
            <a:off x="457200" y="3200344"/>
            <a:ext cx="8229600" cy="2743256"/>
          </a:xfrm>
        </p:spPr>
        <p:txBody>
          <a:bodyPr/>
          <a:lstStyle/>
          <a:p>
            <a:pPr lvl="0" indent="-256032"/>
            <a:r>
              <a:rPr lang="en-US" altLang="en-US" sz="2400" dirty="0">
                <a:solidFill>
                  <a:srgbClr val="000000"/>
                </a:solidFill>
                <a:latin typeface="+mn-lt"/>
              </a:rPr>
              <a:t>Index Syntax</a:t>
            </a:r>
          </a:p>
          <a:p>
            <a:pPr lvl="1" indent="-283464"/>
            <a:r>
              <a:rPr lang="en-US" altLang="en-US" sz="2400" dirty="0">
                <a:solidFill>
                  <a:srgbClr val="000000"/>
                </a:solidFill>
                <a:latin typeface="+mn-lt"/>
              </a:rPr>
              <a:t>Fortran and Ada use parentheses</a:t>
            </a:r>
          </a:p>
          <a:p>
            <a:pPr lvl="2" indent="-228600"/>
            <a:r>
              <a:rPr lang="en-US" altLang="en-US" sz="2400" dirty="0">
                <a:solidFill>
                  <a:srgbClr val="000000"/>
                </a:solidFill>
                <a:latin typeface="+mn-lt"/>
              </a:rPr>
              <a:t>Ada explicitly uses parentheses to show uniformity between array references and function calls because both are </a:t>
            </a:r>
            <a:r>
              <a:rPr lang="en-US" altLang="en-US" sz="2400" b="1" dirty="0">
                <a:solidFill>
                  <a:srgbClr val="000000"/>
                </a:solidFill>
                <a:latin typeface="+mn-lt"/>
              </a:rPr>
              <a:t>mappings</a:t>
            </a:r>
          </a:p>
          <a:p>
            <a:pPr lvl="1" indent="-283464"/>
            <a:r>
              <a:rPr lang="en-US" altLang="en-US" sz="2400" dirty="0">
                <a:solidFill>
                  <a:srgbClr val="000000"/>
                </a:solidFill>
                <a:latin typeface="+mn-lt"/>
              </a:rPr>
              <a:t>Most other languages use brackets</a:t>
            </a:r>
          </a:p>
        </p:txBody>
      </p:sp>
    </p:spTree>
    <p:extLst>
      <p:ext uri="{BB962C8B-B14F-4D97-AF65-F5344CB8AC3E}">
        <p14:creationId xmlns:p14="http://schemas.microsoft.com/office/powerpoint/2010/main" val="308017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Index (Subscript) Types</a:t>
            </a:r>
            <a:endParaRPr lang="en-US" dirty="0"/>
          </a:p>
        </p:txBody>
      </p:sp>
      <p:sp>
        <p:nvSpPr>
          <p:cNvPr id="3" name="Content Placeholder 2"/>
          <p:cNvSpPr>
            <a:spLocks noGrp="1"/>
          </p:cNvSpPr>
          <p:nvPr>
            <p:ph sz="quarter" idx="13"/>
          </p:nvPr>
        </p:nvSpPr>
        <p:spPr>
          <a:xfrm>
            <a:off x="457200" y="1599167"/>
            <a:ext cx="8232775" cy="2940809"/>
          </a:xfrm>
        </p:spPr>
        <p:txBody>
          <a:bodyPr/>
          <a:lstStyle/>
          <a:p>
            <a:pPr lvl="0" indent="-256032"/>
            <a:r>
              <a:rPr lang="en-US" altLang="en-US" sz="2400" dirty="0">
                <a:solidFill>
                  <a:srgbClr val="000000"/>
                </a:solidFill>
                <a:latin typeface="+mn-lt"/>
              </a:rPr>
              <a:t>FORTRAN, C: integer only</a:t>
            </a:r>
          </a:p>
          <a:p>
            <a:pPr lvl="0" indent="-256032"/>
            <a:r>
              <a:rPr lang="en-US" altLang="en-US" sz="2400" dirty="0">
                <a:solidFill>
                  <a:srgbClr val="000000"/>
                </a:solidFill>
                <a:latin typeface="+mn-lt"/>
              </a:rPr>
              <a:t>Java: integer types only</a:t>
            </a:r>
          </a:p>
          <a:p>
            <a:pPr lvl="0" indent="-256032"/>
            <a:r>
              <a:rPr lang="en-US" altLang="en-US" sz="2400" dirty="0">
                <a:solidFill>
                  <a:srgbClr val="000000"/>
                </a:solidFill>
                <a:latin typeface="+mn-lt"/>
              </a:rPr>
              <a:t>Index range checking</a:t>
            </a:r>
          </a:p>
          <a:p>
            <a:pPr lvl="1" indent="-283464"/>
            <a:r>
              <a:rPr lang="en-US" altLang="en-US" sz="2400" dirty="0">
                <a:solidFill>
                  <a:srgbClr val="000000"/>
                </a:solidFill>
                <a:latin typeface="+mn-lt"/>
              </a:rPr>
              <a:t>C, C++, Perl, and Fortran do not specify range checking</a:t>
            </a:r>
          </a:p>
          <a:p>
            <a:pPr lvl="1" indent="-283464"/>
            <a:r>
              <a:rPr lang="en-US" altLang="en-US" sz="2400" dirty="0">
                <a:solidFill>
                  <a:srgbClr val="000000"/>
                </a:solidFill>
                <a:latin typeface="+mn-lt"/>
              </a:rPr>
              <a:t>Java, M</a:t>
            </a:r>
            <a:r>
              <a:rPr lang="en-US" altLang="en-US" sz="100" dirty="0">
                <a:solidFill>
                  <a:srgbClr val="000000"/>
                </a:solidFill>
                <a:latin typeface="+mn-lt"/>
              </a:rPr>
              <a:t> </a:t>
            </a:r>
            <a:r>
              <a:rPr lang="en-US" altLang="en-US" sz="2400" dirty="0">
                <a:solidFill>
                  <a:srgbClr val="000000"/>
                </a:solidFill>
                <a:latin typeface="+mn-lt"/>
              </a:rPr>
              <a:t>L, C</a:t>
            </a:r>
            <a:endParaRPr lang="en-US" sz="2400" dirty="0">
              <a:latin typeface="+mn-lt"/>
            </a:endParaRPr>
          </a:p>
        </p:txBody>
      </p:sp>
      <p:graphicFrame>
        <p:nvGraphicFramePr>
          <p:cNvPr id="5" name="Object 3" descr="C hash"/>
          <p:cNvGraphicFramePr>
            <a:graphicFrameLocks noChangeAspect="1"/>
          </p:cNvGraphicFramePr>
          <p:nvPr>
            <p:extLst>
              <p:ext uri="{D42A27DB-BD31-4B8C-83A1-F6EECF244321}">
                <p14:modId xmlns:p14="http://schemas.microsoft.com/office/powerpoint/2010/main" val="3548583685"/>
              </p:ext>
            </p:extLst>
          </p:nvPr>
        </p:nvGraphicFramePr>
        <p:xfrm>
          <a:off x="2892288" y="4110936"/>
          <a:ext cx="247488" cy="321734"/>
        </p:xfrm>
        <a:graphic>
          <a:graphicData uri="http://schemas.openxmlformats.org/presentationml/2006/ole">
            <mc:AlternateContent xmlns:mc="http://schemas.openxmlformats.org/markup-compatibility/2006">
              <mc:Choice xmlns:v="urn:schemas-microsoft-com:vml" Requires="v">
                <p:oleObj spid="_x0000_s26678"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2892288" y="4110936"/>
                        <a:ext cx="247488" cy="321734"/>
                      </a:xfrm>
                      <a:prstGeom prst="rect">
                        <a:avLst/>
                      </a:prstGeom>
                    </p:spPr>
                  </p:pic>
                </p:oleObj>
              </mc:Fallback>
            </mc:AlternateContent>
          </a:graphicData>
        </a:graphic>
      </p:graphicFrame>
      <p:sp>
        <p:nvSpPr>
          <p:cNvPr id="4" name="Content Placeholder 4"/>
          <p:cNvSpPr>
            <a:spLocks noGrp="1"/>
          </p:cNvSpPr>
          <p:nvPr>
            <p:ph sz="quarter" idx="14"/>
          </p:nvPr>
        </p:nvSpPr>
        <p:spPr>
          <a:xfrm>
            <a:off x="2971801" y="3973445"/>
            <a:ext cx="5638661" cy="499165"/>
          </a:xfrm>
        </p:spPr>
        <p:txBody>
          <a:bodyPr/>
          <a:lstStyle/>
          <a:p>
            <a:pPr marL="101600" indent="0">
              <a:buNone/>
            </a:pPr>
            <a:r>
              <a:rPr lang="en-US" altLang="en-US" sz="2400" dirty="0">
                <a:latin typeface="+mn-lt"/>
              </a:rPr>
              <a:t>specify range </a:t>
            </a:r>
            <a:r>
              <a:rPr lang="en-US" altLang="en-US" sz="2400" dirty="0" smtClean="0">
                <a:latin typeface="+mn-lt"/>
              </a:rPr>
              <a:t>checking</a:t>
            </a:r>
            <a:endParaRPr lang="en-US" altLang="en-US" sz="2400" dirty="0">
              <a:latin typeface="+mn-lt"/>
            </a:endParaRPr>
          </a:p>
        </p:txBody>
      </p:sp>
    </p:spTree>
    <p:extLst>
      <p:ext uri="{BB962C8B-B14F-4D97-AF65-F5344CB8AC3E}">
        <p14:creationId xmlns:p14="http://schemas.microsoft.com/office/powerpoint/2010/main" val="3997516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200" dirty="0"/>
              <a:t>Subscript Binding and Array </a:t>
            </a:r>
            <a:r>
              <a:rPr lang="en-US" altLang="en-US" sz="3200" dirty="0" smtClean="0"/>
              <a:t>Categories </a:t>
            </a:r>
            <a:r>
              <a:rPr lang="en-US" altLang="en-US" sz="2000" b="0" dirty="0" smtClean="0"/>
              <a:t>(1 of 4)</a:t>
            </a:r>
          </a:p>
        </p:txBody>
      </p:sp>
      <p:sp>
        <p:nvSpPr>
          <p:cNvPr id="7173" name="Content Placeholder 2"/>
          <p:cNvSpPr>
            <a:spLocks noGrp="1" noChangeArrowheads="1"/>
          </p:cNvSpPr>
          <p:nvPr>
            <p:ph type="body" idx="1"/>
          </p:nvPr>
        </p:nvSpPr>
        <p:spPr/>
        <p:txBody>
          <a:bodyPr/>
          <a:lstStyle/>
          <a:p>
            <a:pPr eaLnBrk="1" hangingPunct="1"/>
            <a:r>
              <a:rPr lang="en-US" altLang="en-US" b="1" dirty="0"/>
              <a:t>Static</a:t>
            </a:r>
            <a:r>
              <a:rPr lang="en-US" altLang="en-US" dirty="0">
                <a:solidFill>
                  <a:schemeClr val="accent1"/>
                </a:solidFill>
              </a:rPr>
              <a:t>:</a:t>
            </a:r>
            <a:r>
              <a:rPr lang="en-US" altLang="en-US" dirty="0"/>
              <a:t> subscript ranges are statically bound and storage allocation is static (before run-time)</a:t>
            </a:r>
          </a:p>
          <a:p>
            <a:pPr lvl="1" eaLnBrk="1" hangingPunct="1"/>
            <a:r>
              <a:rPr lang="en-US" altLang="en-US" dirty="0"/>
              <a:t>Advantage: efficiency (no dynamic allocation)</a:t>
            </a:r>
          </a:p>
          <a:p>
            <a:pPr eaLnBrk="1" hangingPunct="1"/>
            <a:r>
              <a:rPr lang="en-US" altLang="en-US" b="1" dirty="0"/>
              <a:t>Fixed stack-dynamic</a:t>
            </a:r>
            <a:r>
              <a:rPr lang="en-US" altLang="en-US" dirty="0"/>
              <a:t>: subscript ranges are statically bound, but the allocation is done at declaration time</a:t>
            </a:r>
          </a:p>
          <a:p>
            <a:pPr lvl="1" eaLnBrk="1" hangingPunct="1"/>
            <a:r>
              <a:rPr lang="en-US" altLang="en-US" dirty="0"/>
              <a:t>Advantage: space </a:t>
            </a:r>
            <a:r>
              <a:rPr lang="en-US" altLang="en-US" dirty="0" smtClean="0"/>
              <a:t>efficiency</a:t>
            </a:r>
            <a:endParaRPr lang="en-US" altLang="en-US" dirty="0"/>
          </a:p>
        </p:txBody>
      </p:sp>
    </p:spTree>
    <p:extLst>
      <p:ext uri="{BB962C8B-B14F-4D97-AF65-F5344CB8AC3E}">
        <p14:creationId xmlns:p14="http://schemas.microsoft.com/office/powerpoint/2010/main" val="498158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200" dirty="0"/>
              <a:t>Subscript Binding and Array </a:t>
            </a:r>
            <a:r>
              <a:rPr lang="en-US" altLang="en-US" sz="3200" dirty="0" smtClean="0"/>
              <a:t>Categories </a:t>
            </a:r>
            <a:r>
              <a:rPr lang="en-US" altLang="en-US" sz="2000" b="0" dirty="0" smtClean="0"/>
              <a:t>(2 of 4)</a:t>
            </a:r>
          </a:p>
        </p:txBody>
      </p:sp>
      <p:sp>
        <p:nvSpPr>
          <p:cNvPr id="7173" name="Content Placeholder 2"/>
          <p:cNvSpPr>
            <a:spLocks noGrp="1" noChangeArrowheads="1"/>
          </p:cNvSpPr>
          <p:nvPr>
            <p:ph type="body" idx="1"/>
          </p:nvPr>
        </p:nvSpPr>
        <p:spPr/>
        <p:txBody>
          <a:bodyPr/>
          <a:lstStyle/>
          <a:p>
            <a:pPr eaLnBrk="1" hangingPunct="1"/>
            <a:r>
              <a:rPr lang="en-US" altLang="en-US" b="1" dirty="0"/>
              <a:t>Fixed heap-dynamic</a:t>
            </a:r>
            <a:r>
              <a:rPr lang="en-US" altLang="en-US" dirty="0"/>
              <a:t>: similar to fixed stack-dynamic: storage binding is dynamic but fixed after allocation (i.e., binding is done when requested and storage is allocated from heap, not stack)</a:t>
            </a:r>
          </a:p>
        </p:txBody>
      </p:sp>
    </p:spTree>
    <p:extLst>
      <p:ext uri="{BB962C8B-B14F-4D97-AF65-F5344CB8AC3E}">
        <p14:creationId xmlns:p14="http://schemas.microsoft.com/office/powerpoint/2010/main" val="220365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z="3200" dirty="0"/>
              <a:t>Subscript Binding and Array </a:t>
            </a:r>
            <a:r>
              <a:rPr lang="en-US" altLang="en-US" sz="3200" dirty="0" smtClean="0"/>
              <a:t>Categories </a:t>
            </a:r>
            <a:r>
              <a:rPr lang="en-US" altLang="en-US" sz="2000" b="0" dirty="0" smtClean="0"/>
              <a:t>(3 of 4)</a:t>
            </a:r>
          </a:p>
        </p:txBody>
      </p:sp>
      <p:sp>
        <p:nvSpPr>
          <p:cNvPr id="7173" name="Content Placeholder 2"/>
          <p:cNvSpPr>
            <a:spLocks noGrp="1" noChangeArrowheads="1"/>
          </p:cNvSpPr>
          <p:nvPr>
            <p:ph type="body" idx="1"/>
          </p:nvPr>
        </p:nvSpPr>
        <p:spPr/>
        <p:txBody>
          <a:bodyPr/>
          <a:lstStyle/>
          <a:p>
            <a:pPr eaLnBrk="1" hangingPunct="1"/>
            <a:r>
              <a:rPr lang="en-US" altLang="en-US" dirty="0"/>
              <a:t>Heap-dynamic: binding of subscript ranges and storage allocation is dynamic and can change any number of times</a:t>
            </a:r>
          </a:p>
          <a:p>
            <a:pPr lvl="1" eaLnBrk="1" hangingPunct="1"/>
            <a:r>
              <a:rPr lang="en-US" altLang="en-US" dirty="0"/>
              <a:t>Advantage: flexibility (arrays can grow or shrink during program execution)</a:t>
            </a:r>
          </a:p>
        </p:txBody>
      </p:sp>
    </p:spTree>
    <p:extLst>
      <p:ext uri="{BB962C8B-B14F-4D97-AF65-F5344CB8AC3E}">
        <p14:creationId xmlns:p14="http://schemas.microsoft.com/office/powerpoint/2010/main" val="1079105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(2 of 2)</a:t>
            </a:r>
          </a:p>
        </p:txBody>
      </p:sp>
      <p:sp>
        <p:nvSpPr>
          <p:cNvPr id="7173" name="Content Placeholder 2"/>
          <p:cNvSpPr>
            <a:spLocks noGrp="1" noChangeArrowheads="1"/>
          </p:cNvSpPr>
          <p:nvPr>
            <p:ph type="body" idx="1"/>
          </p:nvPr>
        </p:nvSpPr>
        <p:spPr/>
        <p:txBody>
          <a:bodyPr/>
          <a:lstStyle/>
          <a:p>
            <a:pPr marL="0" indent="0" eaLnBrk="1" hangingPunct="1">
              <a:lnSpc>
                <a:spcPct val="90000"/>
              </a:lnSpc>
              <a:buNone/>
            </a:pPr>
            <a:r>
              <a:rPr lang="en-US" altLang="en-US" b="1" dirty="0" smtClean="0">
                <a:solidFill>
                  <a:schemeClr val="tx2"/>
                </a:solidFill>
              </a:rPr>
              <a:t>4.9 </a:t>
            </a:r>
            <a:r>
              <a:rPr lang="en-US" altLang="en-US" dirty="0" smtClean="0"/>
              <a:t>List </a:t>
            </a:r>
            <a:r>
              <a:rPr lang="en-US" altLang="en-US" dirty="0"/>
              <a:t>Types</a:t>
            </a:r>
          </a:p>
          <a:p>
            <a:pPr marL="0" indent="0" eaLnBrk="1" hangingPunct="1">
              <a:lnSpc>
                <a:spcPct val="90000"/>
              </a:lnSpc>
              <a:buNone/>
            </a:pPr>
            <a:r>
              <a:rPr lang="en-US" altLang="en-US" b="1" dirty="0" smtClean="0">
                <a:solidFill>
                  <a:schemeClr val="tx2"/>
                </a:solidFill>
              </a:rPr>
              <a:t>4.10 </a:t>
            </a:r>
            <a:r>
              <a:rPr lang="en-US" altLang="en-US" dirty="0" smtClean="0"/>
              <a:t>Union </a:t>
            </a:r>
            <a:r>
              <a:rPr lang="en-US" altLang="en-US" dirty="0"/>
              <a:t>Types</a:t>
            </a:r>
          </a:p>
          <a:p>
            <a:pPr marL="0" indent="0" eaLnBrk="1" hangingPunct="1">
              <a:lnSpc>
                <a:spcPct val="90000"/>
              </a:lnSpc>
              <a:buNone/>
            </a:pPr>
            <a:r>
              <a:rPr lang="en-US" altLang="en-US" b="1" dirty="0" smtClean="0">
                <a:solidFill>
                  <a:schemeClr val="tx2"/>
                </a:solidFill>
              </a:rPr>
              <a:t>4.11 </a:t>
            </a:r>
            <a:r>
              <a:rPr lang="en-US" altLang="en-US" dirty="0" smtClean="0"/>
              <a:t>Pointer </a:t>
            </a:r>
            <a:r>
              <a:rPr lang="en-US" altLang="en-US" dirty="0"/>
              <a:t>and Reference Types</a:t>
            </a:r>
          </a:p>
          <a:p>
            <a:pPr marL="0" indent="0" eaLnBrk="1" hangingPunct="1">
              <a:lnSpc>
                <a:spcPct val="90000"/>
              </a:lnSpc>
              <a:buNone/>
            </a:pPr>
            <a:r>
              <a:rPr lang="en-US" altLang="en-US" b="1" dirty="0" smtClean="0">
                <a:solidFill>
                  <a:schemeClr val="tx2"/>
                </a:solidFill>
              </a:rPr>
              <a:t>4.12 </a:t>
            </a:r>
            <a:r>
              <a:rPr lang="en-US" altLang="en-US" dirty="0" smtClean="0"/>
              <a:t>Type </a:t>
            </a:r>
            <a:r>
              <a:rPr lang="en-US" altLang="en-US" dirty="0"/>
              <a:t>Checking</a:t>
            </a:r>
          </a:p>
          <a:p>
            <a:pPr marL="0" indent="0" eaLnBrk="1" hangingPunct="1">
              <a:lnSpc>
                <a:spcPct val="90000"/>
              </a:lnSpc>
              <a:buNone/>
            </a:pPr>
            <a:r>
              <a:rPr lang="en-US" altLang="en-US" b="1" dirty="0" smtClean="0">
                <a:solidFill>
                  <a:schemeClr val="tx2"/>
                </a:solidFill>
              </a:rPr>
              <a:t>4.13 </a:t>
            </a:r>
            <a:r>
              <a:rPr lang="en-US" altLang="en-US" dirty="0" smtClean="0"/>
              <a:t>Strong </a:t>
            </a:r>
            <a:r>
              <a:rPr lang="en-US" altLang="en-US" dirty="0"/>
              <a:t>Typing</a:t>
            </a:r>
          </a:p>
          <a:p>
            <a:pPr marL="0" indent="0" eaLnBrk="1" hangingPunct="1">
              <a:lnSpc>
                <a:spcPct val="90000"/>
              </a:lnSpc>
              <a:buNone/>
            </a:pPr>
            <a:r>
              <a:rPr lang="en-US" altLang="en-US" b="1" dirty="0" smtClean="0">
                <a:solidFill>
                  <a:schemeClr val="tx2"/>
                </a:solidFill>
              </a:rPr>
              <a:t>4.14 </a:t>
            </a:r>
            <a:r>
              <a:rPr lang="en-US" altLang="en-US" dirty="0" smtClean="0"/>
              <a:t>Type </a:t>
            </a:r>
            <a:r>
              <a:rPr lang="en-US" altLang="en-US" dirty="0"/>
              <a:t>Equivalence</a:t>
            </a:r>
          </a:p>
          <a:p>
            <a:pPr marL="0" indent="0" eaLnBrk="1" hangingPunct="1">
              <a:lnSpc>
                <a:spcPct val="90000"/>
              </a:lnSpc>
              <a:buNone/>
            </a:pPr>
            <a:r>
              <a:rPr lang="en-US" altLang="en-US" b="1" dirty="0" smtClean="0">
                <a:solidFill>
                  <a:schemeClr val="tx2"/>
                </a:solidFill>
              </a:rPr>
              <a:t>4.15 </a:t>
            </a:r>
            <a:r>
              <a:rPr lang="en-US" altLang="en-US" dirty="0" smtClean="0"/>
              <a:t>Theory </a:t>
            </a:r>
            <a:r>
              <a:rPr lang="en-US" altLang="en-US" dirty="0"/>
              <a:t>and Data Types</a:t>
            </a:r>
          </a:p>
        </p:txBody>
      </p:sp>
    </p:spTree>
    <p:extLst>
      <p:ext uri="{BB962C8B-B14F-4D97-AF65-F5344CB8AC3E}">
        <p14:creationId xmlns:p14="http://schemas.microsoft.com/office/powerpoint/2010/main" val="383247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sz="3200" dirty="0"/>
              <a:t>Subscript Binding and Array Categories </a:t>
            </a:r>
            <a:r>
              <a:rPr lang="en-US" altLang="en-US" sz="2000" b="0" dirty="0"/>
              <a:t>(4 of 4)</a:t>
            </a:r>
            <a:endParaRPr lang="en-US" dirty="0"/>
          </a:p>
        </p:txBody>
      </p:sp>
      <p:sp>
        <p:nvSpPr>
          <p:cNvPr id="6" name="Content Placeholder 2"/>
          <p:cNvSpPr>
            <a:spLocks noGrp="1"/>
          </p:cNvSpPr>
          <p:nvPr>
            <p:ph sz="quarter" idx="13"/>
          </p:nvPr>
        </p:nvSpPr>
        <p:spPr>
          <a:xfrm>
            <a:off x="457200" y="1600199"/>
            <a:ext cx="8229600" cy="2506801"/>
          </a:xfrm>
        </p:spPr>
        <p:txBody>
          <a:bodyPr/>
          <a:lstStyle/>
          <a:p>
            <a:pPr lvl="0" indent="-256032"/>
            <a:r>
              <a:rPr lang="en-US" altLang="en-US" sz="2400" dirty="0">
                <a:solidFill>
                  <a:srgbClr val="000000"/>
                </a:solidFill>
                <a:latin typeface="+mn-lt"/>
              </a:rPr>
              <a:t>C and C++ arrays that include </a:t>
            </a:r>
            <a:r>
              <a:rPr lang="en-US" altLang="en-US" sz="2400" b="1" dirty="0">
                <a:solidFill>
                  <a:srgbClr val="000000"/>
                </a:solidFill>
                <a:latin typeface="+mn-lt"/>
                <a:cs typeface="Courier New" panose="02070309020205020404" pitchFamily="49" charset="0"/>
              </a:rPr>
              <a:t>static</a:t>
            </a:r>
            <a:r>
              <a:rPr lang="en-US" altLang="en-US" sz="2400" dirty="0">
                <a:solidFill>
                  <a:srgbClr val="000000"/>
                </a:solidFill>
                <a:latin typeface="+mn-lt"/>
              </a:rPr>
              <a:t> modifier are static</a:t>
            </a:r>
          </a:p>
          <a:p>
            <a:pPr lvl="0" indent="-256032"/>
            <a:r>
              <a:rPr lang="en-US" altLang="en-US" sz="2400" dirty="0">
                <a:solidFill>
                  <a:srgbClr val="000000"/>
                </a:solidFill>
                <a:latin typeface="+mn-lt"/>
              </a:rPr>
              <a:t>C and C++ arrays without </a:t>
            </a:r>
            <a:r>
              <a:rPr lang="en-US" altLang="en-US" sz="2400" b="1" dirty="0">
                <a:solidFill>
                  <a:srgbClr val="000000"/>
                </a:solidFill>
                <a:latin typeface="+mn-lt"/>
                <a:cs typeface="Courier New" panose="02070309020205020404" pitchFamily="49" charset="0"/>
              </a:rPr>
              <a:t>static</a:t>
            </a:r>
            <a:r>
              <a:rPr lang="en-US" altLang="en-US" sz="2400" dirty="0">
                <a:solidFill>
                  <a:srgbClr val="000000"/>
                </a:solidFill>
                <a:latin typeface="+mn-lt"/>
              </a:rPr>
              <a:t> modifier are fixed stack-dynamic</a:t>
            </a:r>
          </a:p>
          <a:p>
            <a:pPr lvl="0" indent="-256032"/>
            <a:r>
              <a:rPr lang="en-US" altLang="en-US" sz="2400" dirty="0">
                <a:solidFill>
                  <a:srgbClr val="000000"/>
                </a:solidFill>
                <a:latin typeface="+mn-lt"/>
              </a:rPr>
              <a:t>C and C++ provide fixed heap-dynamic arrays</a:t>
            </a:r>
          </a:p>
          <a:p>
            <a:pPr lvl="0" indent="-256032"/>
            <a:r>
              <a:rPr lang="en-US" altLang="en-US" sz="2400" dirty="0">
                <a:solidFill>
                  <a:srgbClr val="000000"/>
                </a:solidFill>
                <a:latin typeface="+mn-lt"/>
              </a:rPr>
              <a:t>C</a:t>
            </a:r>
            <a:endParaRPr lang="en-US" dirty="0">
              <a:latin typeface="+mn-lt"/>
            </a:endParaRPr>
          </a:p>
        </p:txBody>
      </p:sp>
      <p:graphicFrame>
        <p:nvGraphicFramePr>
          <p:cNvPr id="13" name="Object 3" descr="C hash"/>
          <p:cNvGraphicFramePr>
            <a:graphicFrameLocks noChangeAspect="1"/>
          </p:cNvGraphicFramePr>
          <p:nvPr>
            <p:extLst>
              <p:ext uri="{D42A27DB-BD31-4B8C-83A1-F6EECF244321}">
                <p14:modId xmlns:p14="http://schemas.microsoft.com/office/powerpoint/2010/main" val="1060121996"/>
              </p:ext>
            </p:extLst>
          </p:nvPr>
        </p:nvGraphicFramePr>
        <p:xfrm>
          <a:off x="979500" y="3749879"/>
          <a:ext cx="247488" cy="321734"/>
        </p:xfrm>
        <a:graphic>
          <a:graphicData uri="http://schemas.openxmlformats.org/presentationml/2006/ole">
            <mc:AlternateContent xmlns:mc="http://schemas.openxmlformats.org/markup-compatibility/2006">
              <mc:Choice xmlns:v="urn:schemas-microsoft-com:vml" Requires="v">
                <p:oleObj spid="_x0000_s27698"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79500" y="3749879"/>
                        <a:ext cx="247488" cy="321734"/>
                      </a:xfrm>
                      <a:prstGeom prst="rect">
                        <a:avLst/>
                      </a:prstGeom>
                    </p:spPr>
                  </p:pic>
                </p:oleObj>
              </mc:Fallback>
            </mc:AlternateContent>
          </a:graphicData>
        </a:graphic>
      </p:graphicFrame>
      <p:sp>
        <p:nvSpPr>
          <p:cNvPr id="7" name="Content Placeholder 4"/>
          <p:cNvSpPr>
            <a:spLocks noGrp="1"/>
          </p:cNvSpPr>
          <p:nvPr>
            <p:ph sz="quarter" idx="14"/>
          </p:nvPr>
        </p:nvSpPr>
        <p:spPr>
          <a:xfrm>
            <a:off x="1063488" y="3646488"/>
            <a:ext cx="7625840" cy="460513"/>
          </a:xfrm>
        </p:spPr>
        <p:txBody>
          <a:bodyPr/>
          <a:lstStyle/>
          <a:p>
            <a:pPr marL="101600" indent="0">
              <a:buNone/>
            </a:pPr>
            <a:r>
              <a:rPr lang="en-US" altLang="en-US" sz="2400" dirty="0">
                <a:solidFill>
                  <a:srgbClr val="000000"/>
                </a:solidFill>
                <a:latin typeface="+mn-lt"/>
              </a:rPr>
              <a:t>includes a second array class </a:t>
            </a:r>
            <a:r>
              <a:rPr lang="en-US" altLang="en-US" sz="2400" b="1" dirty="0" err="1">
                <a:solidFill>
                  <a:srgbClr val="000000"/>
                </a:solidFill>
                <a:latin typeface="Courier New" panose="02070309020205020404" pitchFamily="49" charset="0"/>
                <a:cs typeface="Courier New" panose="02070309020205020404" pitchFamily="49" charset="0"/>
              </a:rPr>
              <a:t>ArrayList</a:t>
            </a:r>
            <a:r>
              <a:rPr lang="en-US" altLang="en-US" sz="2400" dirty="0">
                <a:solidFill>
                  <a:srgbClr val="000000"/>
                </a:solidFill>
              </a:rPr>
              <a:t> </a:t>
            </a:r>
            <a:r>
              <a:rPr lang="en-US" altLang="en-US" sz="2400" dirty="0">
                <a:solidFill>
                  <a:srgbClr val="000000"/>
                </a:solidFill>
                <a:latin typeface="+mn-lt"/>
              </a:rPr>
              <a:t>that</a:t>
            </a:r>
            <a:endParaRPr lang="en-US" dirty="0">
              <a:latin typeface="+mn-lt"/>
            </a:endParaRPr>
          </a:p>
        </p:txBody>
      </p:sp>
      <p:sp>
        <p:nvSpPr>
          <p:cNvPr id="10" name="Content Placeholder 5"/>
          <p:cNvSpPr>
            <a:spLocks noGrp="1"/>
          </p:cNvSpPr>
          <p:nvPr>
            <p:ph sz="quarter" idx="17"/>
          </p:nvPr>
        </p:nvSpPr>
        <p:spPr>
          <a:xfrm>
            <a:off x="459728" y="4037428"/>
            <a:ext cx="8229600" cy="1436688"/>
          </a:xfrm>
        </p:spPr>
        <p:txBody>
          <a:bodyPr/>
          <a:lstStyle/>
          <a:p>
            <a:pPr marL="0" lvl="0" indent="228600">
              <a:buNone/>
            </a:pPr>
            <a:r>
              <a:rPr lang="en-US" altLang="en-US" sz="2400" dirty="0">
                <a:solidFill>
                  <a:srgbClr val="000000"/>
                </a:solidFill>
                <a:latin typeface="+mn-lt"/>
              </a:rPr>
              <a:t>provides fixed heap-dynamic</a:t>
            </a:r>
          </a:p>
          <a:p>
            <a:pPr lvl="0" indent="-256032"/>
            <a:r>
              <a:rPr lang="en-US" altLang="en-US" sz="2400" dirty="0">
                <a:solidFill>
                  <a:srgbClr val="000000"/>
                </a:solidFill>
                <a:latin typeface="+mn-lt"/>
              </a:rPr>
              <a:t>Perl, JavaScript, Python, and Ruby support heap-dynamic </a:t>
            </a:r>
            <a:r>
              <a:rPr lang="en-US" altLang="en-US" sz="2400" dirty="0" smtClean="0">
                <a:solidFill>
                  <a:srgbClr val="000000"/>
                </a:solidFill>
                <a:latin typeface="+mn-lt"/>
              </a:rPr>
              <a:t>arrays</a:t>
            </a:r>
            <a:endParaRPr lang="en-US" altLang="en-US" sz="2400" dirty="0">
              <a:solidFill>
                <a:srgbClr val="000000"/>
              </a:solidFill>
              <a:latin typeface="+mn-lt"/>
            </a:endParaRPr>
          </a:p>
        </p:txBody>
      </p:sp>
    </p:spTree>
    <p:extLst>
      <p:ext uri="{BB962C8B-B14F-4D97-AF65-F5344CB8AC3E}">
        <p14:creationId xmlns:p14="http://schemas.microsoft.com/office/powerpoint/2010/main" val="399017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Array </a:t>
            </a:r>
            <a:r>
              <a:rPr lang="en-US" altLang="en-US" dirty="0" smtClean="0"/>
              <a:t>Initialization </a:t>
            </a:r>
            <a:r>
              <a:rPr lang="en-US" altLang="en-US" sz="2000" b="0" dirty="0" smtClean="0"/>
              <a:t>(1 of 2)</a:t>
            </a:r>
            <a:endParaRPr lang="en-US" sz="2000" b="0" dirty="0"/>
          </a:p>
        </p:txBody>
      </p:sp>
      <p:sp>
        <p:nvSpPr>
          <p:cNvPr id="6" name="Content Placeholder 2"/>
          <p:cNvSpPr>
            <a:spLocks noGrp="1"/>
          </p:cNvSpPr>
          <p:nvPr>
            <p:ph sz="quarter" idx="13"/>
          </p:nvPr>
        </p:nvSpPr>
        <p:spPr>
          <a:xfrm>
            <a:off x="457200" y="1600200"/>
            <a:ext cx="8229600" cy="1292306"/>
          </a:xfrm>
        </p:spPr>
        <p:txBody>
          <a:bodyPr/>
          <a:lstStyle/>
          <a:p>
            <a:pPr indent="-256032" eaLnBrk="1" hangingPunct="1"/>
            <a:r>
              <a:rPr lang="en-US" altLang="en-US" sz="2400" dirty="0">
                <a:latin typeface="+mn-lt"/>
              </a:rPr>
              <a:t>Some language allow initialization at the time of storage allocation</a:t>
            </a:r>
          </a:p>
          <a:p>
            <a:pPr lvl="1" indent="-283464" eaLnBrk="1" hangingPunct="1"/>
            <a:r>
              <a:rPr lang="en-US" altLang="en-US" sz="2400" dirty="0">
                <a:latin typeface="+mn-lt"/>
              </a:rPr>
              <a:t>C, C++, Java, C# example</a:t>
            </a:r>
          </a:p>
        </p:txBody>
      </p:sp>
      <p:pic>
        <p:nvPicPr>
          <p:cNvPr id="8" name="Picture 3" descr="Computer code reads, i n t list left bracket right bracket equals left brace 4 comma 5 comma 7 comma 83 right brace semicolon."/>
          <p:cNvPicPr>
            <a:picLocks noChangeAspect="1"/>
          </p:cNvPicPr>
          <p:nvPr/>
        </p:nvPicPr>
        <p:blipFill>
          <a:blip r:embed="rId2"/>
          <a:stretch>
            <a:fillRect/>
          </a:stretch>
        </p:blipFill>
        <p:spPr>
          <a:xfrm>
            <a:off x="1123950" y="2911809"/>
            <a:ext cx="4572396" cy="536494"/>
          </a:xfrm>
          <a:prstGeom prst="rect">
            <a:avLst/>
          </a:prstGeom>
        </p:spPr>
      </p:pic>
      <p:sp>
        <p:nvSpPr>
          <p:cNvPr id="7" name="Content Placeholder 4"/>
          <p:cNvSpPr>
            <a:spLocks noGrp="1"/>
          </p:cNvSpPr>
          <p:nvPr>
            <p:ph sz="quarter" idx="14"/>
          </p:nvPr>
        </p:nvSpPr>
        <p:spPr>
          <a:xfrm>
            <a:off x="457200" y="3333750"/>
            <a:ext cx="8229600" cy="514350"/>
          </a:xfrm>
        </p:spPr>
        <p:txBody>
          <a:bodyPr/>
          <a:lstStyle/>
          <a:p>
            <a:pPr lvl="1" indent="-283464"/>
            <a:r>
              <a:rPr lang="en-US" altLang="en-US" sz="2400" dirty="0">
                <a:solidFill>
                  <a:srgbClr val="000000"/>
                </a:solidFill>
                <a:latin typeface="+mn-lt"/>
              </a:rPr>
              <a:t>Character strings in C and C++</a:t>
            </a:r>
          </a:p>
        </p:txBody>
      </p:sp>
      <p:pic>
        <p:nvPicPr>
          <p:cNvPr id="9" name="Picture 5" descr="Computer code reads, c h a r name left bracket right bracket equals double quote freddie double quote semicolon."/>
          <p:cNvPicPr>
            <a:picLocks noChangeAspect="1"/>
          </p:cNvPicPr>
          <p:nvPr/>
        </p:nvPicPr>
        <p:blipFill>
          <a:blip r:embed="rId3"/>
          <a:stretch>
            <a:fillRect/>
          </a:stretch>
        </p:blipFill>
        <p:spPr>
          <a:xfrm>
            <a:off x="1123950" y="3752850"/>
            <a:ext cx="4115157" cy="536494"/>
          </a:xfrm>
          <a:prstGeom prst="rect">
            <a:avLst/>
          </a:prstGeom>
        </p:spPr>
      </p:pic>
      <p:sp>
        <p:nvSpPr>
          <p:cNvPr id="14" name="Content Placeholder 6"/>
          <p:cNvSpPr>
            <a:spLocks noGrp="1"/>
          </p:cNvSpPr>
          <p:nvPr>
            <p:ph sz="quarter" idx="15"/>
          </p:nvPr>
        </p:nvSpPr>
        <p:spPr>
          <a:xfrm>
            <a:off x="457200" y="4095750"/>
            <a:ext cx="8229600" cy="533400"/>
          </a:xfrm>
        </p:spPr>
        <p:txBody>
          <a:bodyPr/>
          <a:lstStyle/>
          <a:p>
            <a:pPr lvl="1" indent="-283464"/>
            <a:r>
              <a:rPr lang="en-US" altLang="en-US" sz="2400" dirty="0">
                <a:solidFill>
                  <a:srgbClr val="000000"/>
                </a:solidFill>
                <a:latin typeface="+mn-lt"/>
              </a:rPr>
              <a:t>Arrays of strings in C and C</a:t>
            </a:r>
            <a:r>
              <a:rPr lang="en-US" altLang="en-US" sz="2400" dirty="0" smtClean="0">
                <a:solidFill>
                  <a:srgbClr val="000000"/>
                </a:solidFill>
                <a:latin typeface="+mn-lt"/>
              </a:rPr>
              <a:t>++</a:t>
            </a:r>
            <a:endParaRPr lang="en-US" altLang="en-US" sz="2400" dirty="0">
              <a:solidFill>
                <a:srgbClr val="000000"/>
              </a:solidFill>
              <a:latin typeface="+mn-lt"/>
            </a:endParaRPr>
          </a:p>
        </p:txBody>
      </p:sp>
      <p:pic>
        <p:nvPicPr>
          <p:cNvPr id="17" name="Picture 7" descr="Computer code reads, c h a r asterisk names left bracket right bracket equals left brace double quote Bob double quote comma double quote Jake double quote comma double quote Joe double quote right brace semicolon."/>
          <p:cNvPicPr>
            <a:picLocks noChangeAspect="1"/>
          </p:cNvPicPr>
          <p:nvPr/>
        </p:nvPicPr>
        <p:blipFill>
          <a:blip r:embed="rId4"/>
          <a:stretch>
            <a:fillRect/>
          </a:stretch>
        </p:blipFill>
        <p:spPr>
          <a:xfrm>
            <a:off x="1123950" y="4500037"/>
            <a:ext cx="6401355" cy="536494"/>
          </a:xfrm>
          <a:prstGeom prst="rect">
            <a:avLst/>
          </a:prstGeom>
        </p:spPr>
      </p:pic>
      <p:sp>
        <p:nvSpPr>
          <p:cNvPr id="15" name="Content Placeholder 8"/>
          <p:cNvSpPr>
            <a:spLocks noGrp="1"/>
          </p:cNvSpPr>
          <p:nvPr>
            <p:ph sz="quarter" idx="16"/>
          </p:nvPr>
        </p:nvSpPr>
        <p:spPr>
          <a:xfrm>
            <a:off x="457200" y="4853513"/>
            <a:ext cx="8229600" cy="484471"/>
          </a:xfrm>
        </p:spPr>
        <p:txBody>
          <a:bodyPr/>
          <a:lstStyle/>
          <a:p>
            <a:pPr lvl="1" indent="-283464"/>
            <a:r>
              <a:rPr lang="en-US" altLang="en-US" sz="2400" dirty="0">
                <a:solidFill>
                  <a:srgbClr val="000000"/>
                </a:solidFill>
                <a:latin typeface="+mn-lt"/>
              </a:rPr>
              <a:t>Java initialization of String </a:t>
            </a:r>
            <a:r>
              <a:rPr lang="en-US" altLang="en-US" sz="2400" dirty="0" smtClean="0">
                <a:solidFill>
                  <a:srgbClr val="000000"/>
                </a:solidFill>
                <a:latin typeface="+mn-lt"/>
              </a:rPr>
              <a:t>objects</a:t>
            </a:r>
            <a:endParaRPr lang="en-US" altLang="en-US" sz="2400" dirty="0">
              <a:solidFill>
                <a:srgbClr val="000000"/>
              </a:solidFill>
              <a:latin typeface="+mn-lt"/>
            </a:endParaRPr>
          </a:p>
        </p:txBody>
      </p:sp>
      <p:pic>
        <p:nvPicPr>
          <p:cNvPr id="18" name="Picture 9" descr="Computer code reads, String left bracket right bracket names equals left bracket double quote Bob double quote comma double quote Jake double quote comma double quote Joe double quote right bracket semicolon."/>
          <p:cNvPicPr>
            <a:picLocks noChangeAspect="1"/>
          </p:cNvPicPr>
          <p:nvPr/>
        </p:nvPicPr>
        <p:blipFill>
          <a:blip r:embed="rId5"/>
          <a:stretch>
            <a:fillRect/>
          </a:stretch>
        </p:blipFill>
        <p:spPr>
          <a:xfrm>
            <a:off x="1123949" y="5337984"/>
            <a:ext cx="6401355" cy="536494"/>
          </a:xfrm>
          <a:prstGeom prst="rect">
            <a:avLst/>
          </a:prstGeom>
        </p:spPr>
      </p:pic>
    </p:spTree>
    <p:extLst>
      <p:ext uri="{BB962C8B-B14F-4D97-AF65-F5344CB8AC3E}">
        <p14:creationId xmlns:p14="http://schemas.microsoft.com/office/powerpoint/2010/main" val="531407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Heterogeneous Arrays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heterogeneous array </a:t>
            </a:r>
            <a:r>
              <a:rPr lang="en-US" altLang="en-US" dirty="0"/>
              <a:t>is one in which the elements need not be of the same type</a:t>
            </a:r>
          </a:p>
          <a:p>
            <a:pPr eaLnBrk="1" hangingPunct="1"/>
            <a:r>
              <a:rPr lang="en-US" altLang="en-US" dirty="0"/>
              <a:t>Supported by Perl, Python, JavaScript, and Ruby</a:t>
            </a:r>
          </a:p>
        </p:txBody>
      </p:sp>
    </p:spTree>
    <p:extLst>
      <p:ext uri="{BB962C8B-B14F-4D97-AF65-F5344CB8AC3E}">
        <p14:creationId xmlns:p14="http://schemas.microsoft.com/office/powerpoint/2010/main" val="491571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Array Initialization </a:t>
            </a:r>
            <a:r>
              <a:rPr lang="en-US" altLang="en-US" sz="2000" b="0" dirty="0" smtClean="0"/>
              <a:t>(2 </a:t>
            </a:r>
            <a:r>
              <a:rPr lang="en-US" altLang="en-US" sz="2000" b="0" dirty="0"/>
              <a:t>of 2)</a:t>
            </a:r>
            <a:endParaRPr lang="en-US" dirty="0"/>
          </a:p>
        </p:txBody>
      </p:sp>
      <p:sp>
        <p:nvSpPr>
          <p:cNvPr id="6" name="Content Placeholder 2"/>
          <p:cNvSpPr>
            <a:spLocks noGrp="1"/>
          </p:cNvSpPr>
          <p:nvPr>
            <p:ph sz="quarter" idx="13"/>
          </p:nvPr>
        </p:nvSpPr>
        <p:spPr>
          <a:xfrm>
            <a:off x="457200" y="1600200"/>
            <a:ext cx="8229600" cy="514350"/>
          </a:xfrm>
        </p:spPr>
        <p:txBody>
          <a:bodyPr/>
          <a:lstStyle/>
          <a:p>
            <a:pPr indent="-256032"/>
            <a:r>
              <a:rPr lang="en-US" altLang="en-US" sz="2400" dirty="0">
                <a:latin typeface="+mn-lt"/>
              </a:rPr>
              <a:t>C-based languages</a:t>
            </a:r>
          </a:p>
        </p:txBody>
      </p:sp>
      <p:pic>
        <p:nvPicPr>
          <p:cNvPr id="4" name="Picture 3" descr="Computer code reads, i n t list left bracket right bracket equals left brace 1 comma 3 comma 5 comma 7 right brace. Computer code reads, c h a r asterisk names left bracket right bracket equals left brace double quote Mike double quote comma double quote Fred double quote comma double quote Mary Lou double quote right brac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183" y="2135282"/>
            <a:ext cx="7343934" cy="701485"/>
          </a:xfrm>
          <a:prstGeom prst="rect">
            <a:avLst/>
          </a:prstGeom>
        </p:spPr>
      </p:pic>
      <p:sp>
        <p:nvSpPr>
          <p:cNvPr id="7" name="Content Placeholder 4"/>
          <p:cNvSpPr>
            <a:spLocks noGrp="1"/>
          </p:cNvSpPr>
          <p:nvPr>
            <p:ph sz="quarter" idx="14"/>
          </p:nvPr>
        </p:nvSpPr>
        <p:spPr>
          <a:xfrm>
            <a:off x="457200" y="2924175"/>
            <a:ext cx="8229600" cy="1009650"/>
          </a:xfrm>
        </p:spPr>
        <p:txBody>
          <a:bodyPr/>
          <a:lstStyle/>
          <a:p>
            <a:pPr indent="-256032"/>
            <a:r>
              <a:rPr lang="en-US" altLang="en-US" sz="2400" dirty="0">
                <a:latin typeface="+mn-lt"/>
                <a:cs typeface="Courier New" panose="02070309020205020404" pitchFamily="49" charset="0"/>
              </a:rPr>
              <a:t>Python</a:t>
            </a:r>
          </a:p>
          <a:p>
            <a:pPr lvl="1" indent="-283464"/>
            <a:r>
              <a:rPr lang="en-US" altLang="en-US" sz="2400" dirty="0">
                <a:latin typeface="+mn-lt"/>
                <a:cs typeface="Courier New" panose="02070309020205020404" pitchFamily="49" charset="0"/>
              </a:rPr>
              <a:t>List comprehensions</a:t>
            </a:r>
          </a:p>
        </p:txBody>
      </p:sp>
      <p:pic>
        <p:nvPicPr>
          <p:cNvPr id="10" name="Picture 5" descr="Computer code. The code has 2 lines. Line 1. list = left bracket x asterisk asterisk 2 for x in range left parenthesis 12 right parenthesis if x percent 3 = = 0 right bracket. Line 2, indented once. puts left bracket 0 comma 9 comma 36 comma 81 comma right bracket in lis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183" y="4007325"/>
            <a:ext cx="7326614" cy="736125"/>
          </a:xfrm>
          <a:prstGeom prst="rect">
            <a:avLst/>
          </a:prstGeom>
        </p:spPr>
      </p:pic>
    </p:spTree>
    <p:extLst>
      <p:ext uri="{BB962C8B-B14F-4D97-AF65-F5344CB8AC3E}">
        <p14:creationId xmlns:p14="http://schemas.microsoft.com/office/powerpoint/2010/main" val="4035285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Arrays Operations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L </a:t>
            </a:r>
            <a:r>
              <a:rPr lang="en-US" altLang="en-US" dirty="0"/>
              <a:t>provides the most powerful array processing operations for vectors and matrixes as well as unary operators (for example, to reverse column elements)</a:t>
            </a:r>
          </a:p>
          <a:p>
            <a:pPr eaLnBrk="1" hangingPunct="1"/>
            <a:r>
              <a:rPr lang="en-US" altLang="en-US" dirty="0"/>
              <a:t>Python’s array assignments, but they are only reference changes. Python also supports array catenation and element membership operations</a:t>
            </a:r>
          </a:p>
          <a:p>
            <a:pPr eaLnBrk="1" hangingPunct="1"/>
            <a:r>
              <a:rPr lang="en-US" altLang="en-US" dirty="0"/>
              <a:t>Ruby also provides array catenation</a:t>
            </a:r>
          </a:p>
        </p:txBody>
      </p:sp>
    </p:spTree>
    <p:extLst>
      <p:ext uri="{BB962C8B-B14F-4D97-AF65-F5344CB8AC3E}">
        <p14:creationId xmlns:p14="http://schemas.microsoft.com/office/powerpoint/2010/main" val="1393082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Rectangular and Jagged Arrays</a:t>
            </a:r>
            <a:endParaRPr lang="en-US" dirty="0"/>
          </a:p>
        </p:txBody>
      </p:sp>
      <p:sp>
        <p:nvSpPr>
          <p:cNvPr id="6" name="Content Placeholder 2"/>
          <p:cNvSpPr>
            <a:spLocks noGrp="1"/>
          </p:cNvSpPr>
          <p:nvPr>
            <p:ph sz="quarter" idx="13"/>
          </p:nvPr>
        </p:nvSpPr>
        <p:spPr>
          <a:xfrm>
            <a:off x="457200" y="1600199"/>
            <a:ext cx="8229600" cy="3261877"/>
          </a:xfrm>
        </p:spPr>
        <p:txBody>
          <a:bodyPr/>
          <a:lstStyle/>
          <a:p>
            <a:pPr lvl="0" indent="-256032">
              <a:lnSpc>
                <a:spcPct val="90000"/>
              </a:lnSpc>
            </a:pPr>
            <a:r>
              <a:rPr lang="en-US" altLang="en-US" sz="2400" dirty="0">
                <a:solidFill>
                  <a:srgbClr val="000000"/>
                </a:solidFill>
                <a:latin typeface="+mn-lt"/>
              </a:rPr>
              <a:t>A rectangular array is a multi-dimensioned array in which all of the rows have the same number of elements and all columns have the same number of elements</a:t>
            </a:r>
          </a:p>
          <a:p>
            <a:pPr lvl="0" indent="-256032">
              <a:lnSpc>
                <a:spcPct val="90000"/>
              </a:lnSpc>
            </a:pPr>
            <a:r>
              <a:rPr lang="en-US" altLang="en-US" sz="2400" dirty="0">
                <a:solidFill>
                  <a:srgbClr val="000000"/>
                </a:solidFill>
                <a:latin typeface="+mn-lt"/>
              </a:rPr>
              <a:t>A jagged matrix has rows with varying number of elements</a:t>
            </a:r>
          </a:p>
          <a:p>
            <a:pPr lvl="1" indent="-283464">
              <a:lnSpc>
                <a:spcPct val="90000"/>
              </a:lnSpc>
            </a:pPr>
            <a:r>
              <a:rPr lang="en-US" altLang="en-US" sz="2400" dirty="0">
                <a:solidFill>
                  <a:srgbClr val="000000"/>
                </a:solidFill>
                <a:latin typeface="+mn-lt"/>
              </a:rPr>
              <a:t>Possible when multi-dimensioned arrays actually appear as arrays of arrays</a:t>
            </a:r>
          </a:p>
          <a:p>
            <a:pPr lvl="0" indent="-256032">
              <a:lnSpc>
                <a:spcPct val="90000"/>
              </a:lnSpc>
            </a:pPr>
            <a:r>
              <a:rPr lang="en-US" altLang="en-US" sz="2400" dirty="0">
                <a:solidFill>
                  <a:srgbClr val="000000"/>
                </a:solidFill>
                <a:latin typeface="+mn-lt"/>
              </a:rPr>
              <a:t>C, C++, and Java support jagged arrays</a:t>
            </a:r>
          </a:p>
          <a:p>
            <a:pPr lvl="0" indent="-256032">
              <a:lnSpc>
                <a:spcPct val="90000"/>
              </a:lnSpc>
            </a:pPr>
            <a:r>
              <a:rPr lang="en-US" altLang="en-US" sz="2400" dirty="0">
                <a:solidFill>
                  <a:srgbClr val="000000"/>
                </a:solidFill>
                <a:latin typeface="+mn-lt"/>
              </a:rPr>
              <a:t>F</a:t>
            </a:r>
            <a:endParaRPr lang="en-US" dirty="0">
              <a:latin typeface="+mn-lt"/>
            </a:endParaRPr>
          </a:p>
        </p:txBody>
      </p:sp>
      <p:graphicFrame>
        <p:nvGraphicFramePr>
          <p:cNvPr id="13" name="Object 3" descr="F hash"/>
          <p:cNvGraphicFramePr>
            <a:graphicFrameLocks noChangeAspect="1"/>
          </p:cNvGraphicFramePr>
          <p:nvPr>
            <p:extLst>
              <p:ext uri="{D42A27DB-BD31-4B8C-83A1-F6EECF244321}">
                <p14:modId xmlns:p14="http://schemas.microsoft.com/office/powerpoint/2010/main" val="2703297898"/>
              </p:ext>
            </p:extLst>
          </p:nvPr>
        </p:nvGraphicFramePr>
        <p:xfrm>
          <a:off x="944217" y="4947846"/>
          <a:ext cx="247488" cy="321734"/>
        </p:xfrm>
        <a:graphic>
          <a:graphicData uri="http://schemas.openxmlformats.org/presentationml/2006/ole">
            <mc:AlternateContent xmlns:mc="http://schemas.openxmlformats.org/markup-compatibility/2006">
              <mc:Choice xmlns:v="urn:schemas-microsoft-com:vml" Requires="v">
                <p:oleObj spid="_x0000_s28768"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44217" y="4947846"/>
                        <a:ext cx="247488" cy="321734"/>
                      </a:xfrm>
                      <a:prstGeom prst="rect">
                        <a:avLst/>
                      </a:prstGeom>
                    </p:spPr>
                  </p:pic>
                </p:oleObj>
              </mc:Fallback>
            </mc:AlternateContent>
          </a:graphicData>
        </a:graphic>
      </p:graphicFrame>
      <p:sp>
        <p:nvSpPr>
          <p:cNvPr id="9" name="Content Placeholder 4"/>
          <p:cNvSpPr>
            <a:spLocks noGrp="1"/>
          </p:cNvSpPr>
          <p:nvPr>
            <p:ph sz="quarter" idx="16"/>
          </p:nvPr>
        </p:nvSpPr>
        <p:spPr>
          <a:xfrm>
            <a:off x="1023729" y="4835973"/>
            <a:ext cx="1143001" cy="451644"/>
          </a:xfrm>
        </p:spPr>
        <p:txBody>
          <a:bodyPr/>
          <a:lstStyle/>
          <a:p>
            <a:pPr marL="101600" indent="0">
              <a:buNone/>
            </a:pPr>
            <a:r>
              <a:rPr lang="en-US" altLang="en-US" sz="2400" dirty="0">
                <a:solidFill>
                  <a:srgbClr val="000000"/>
                </a:solidFill>
                <a:latin typeface="+mn-lt"/>
              </a:rPr>
              <a:t>and C</a:t>
            </a:r>
            <a:endParaRPr lang="en-US" dirty="0">
              <a:latin typeface="+mn-lt"/>
            </a:endParaRPr>
          </a:p>
        </p:txBody>
      </p:sp>
      <p:graphicFrame>
        <p:nvGraphicFramePr>
          <p:cNvPr id="14" name="Object 5" descr="C hash"/>
          <p:cNvGraphicFramePr>
            <a:graphicFrameLocks noChangeAspect="1"/>
          </p:cNvGraphicFramePr>
          <p:nvPr>
            <p:extLst>
              <p:ext uri="{D42A27DB-BD31-4B8C-83A1-F6EECF244321}">
                <p14:modId xmlns:p14="http://schemas.microsoft.com/office/powerpoint/2010/main" val="3013473203"/>
              </p:ext>
            </p:extLst>
          </p:nvPr>
        </p:nvGraphicFramePr>
        <p:xfrm>
          <a:off x="1997762" y="4957785"/>
          <a:ext cx="247488" cy="321734"/>
        </p:xfrm>
        <a:graphic>
          <a:graphicData uri="http://schemas.openxmlformats.org/presentationml/2006/ole">
            <mc:AlternateContent xmlns:mc="http://schemas.openxmlformats.org/markup-compatibility/2006">
              <mc:Choice xmlns:v="urn:schemas-microsoft-com:vml" Requires="v">
                <p:oleObj spid="_x0000_s28769" name="Equation" r:id="rId5" imgW="126720" imgH="164880" progId="Equation.DSMT4">
                  <p:embed/>
                </p:oleObj>
              </mc:Choice>
              <mc:Fallback>
                <p:oleObj name="Equation" r:id="rId5" imgW="126720" imgH="164880" progId="Equation.DSMT4">
                  <p:embed/>
                  <p:pic>
                    <p:nvPicPr>
                      <p:cNvPr id="13" name="Object 12"/>
                      <p:cNvPicPr/>
                      <p:nvPr/>
                    </p:nvPicPr>
                    <p:blipFill>
                      <a:blip r:embed="rId6"/>
                      <a:stretch>
                        <a:fillRect/>
                      </a:stretch>
                    </p:blipFill>
                    <p:spPr>
                      <a:xfrm>
                        <a:off x="1997762" y="4957785"/>
                        <a:ext cx="247488" cy="321734"/>
                      </a:xfrm>
                      <a:prstGeom prst="rect">
                        <a:avLst/>
                      </a:prstGeom>
                    </p:spPr>
                  </p:pic>
                </p:oleObj>
              </mc:Fallback>
            </mc:AlternateContent>
          </a:graphicData>
        </a:graphic>
      </p:graphicFrame>
      <p:sp>
        <p:nvSpPr>
          <p:cNvPr id="11" name="Content Placeholder 6"/>
          <p:cNvSpPr>
            <a:spLocks noGrp="1"/>
          </p:cNvSpPr>
          <p:nvPr>
            <p:ph sz="quarter" idx="18"/>
          </p:nvPr>
        </p:nvSpPr>
        <p:spPr>
          <a:xfrm>
            <a:off x="2166730" y="4870174"/>
            <a:ext cx="6321287" cy="457200"/>
          </a:xfrm>
        </p:spPr>
        <p:txBody>
          <a:bodyPr/>
          <a:lstStyle/>
          <a:p>
            <a:pPr marL="0" lvl="0" indent="0">
              <a:lnSpc>
                <a:spcPct val="90000"/>
              </a:lnSpc>
              <a:buNone/>
            </a:pPr>
            <a:r>
              <a:rPr lang="en-US" altLang="en-US" sz="2400" dirty="0">
                <a:solidFill>
                  <a:srgbClr val="000000"/>
                </a:solidFill>
                <a:latin typeface="+mn-lt"/>
              </a:rPr>
              <a:t>support rectangular arrays and jagged </a:t>
            </a:r>
            <a:r>
              <a:rPr lang="en-US" altLang="en-US" sz="2400" dirty="0" smtClean="0">
                <a:solidFill>
                  <a:srgbClr val="000000"/>
                </a:solidFill>
                <a:latin typeface="+mn-lt"/>
              </a:rPr>
              <a:t>arrays</a:t>
            </a:r>
            <a:endParaRPr lang="en-US" altLang="en-US" sz="2400" dirty="0">
              <a:solidFill>
                <a:srgbClr val="000000"/>
              </a:solidFill>
              <a:latin typeface="+mn-lt"/>
            </a:endParaRPr>
          </a:p>
        </p:txBody>
      </p:sp>
    </p:spTree>
    <p:extLst>
      <p:ext uri="{BB962C8B-B14F-4D97-AF65-F5344CB8AC3E}">
        <p14:creationId xmlns:p14="http://schemas.microsoft.com/office/powerpoint/2010/main" val="951918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Slices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slice is some substructure of an array; nothing more than a referencing mechanism</a:t>
            </a:r>
          </a:p>
          <a:p>
            <a:pPr eaLnBrk="1" hangingPunct="1"/>
            <a:r>
              <a:rPr lang="en-US" altLang="en-US" dirty="0"/>
              <a:t>Slices are only useful in languages that have array operations    </a:t>
            </a:r>
          </a:p>
        </p:txBody>
      </p:sp>
    </p:spTree>
    <p:extLst>
      <p:ext uri="{BB962C8B-B14F-4D97-AF65-F5344CB8AC3E}">
        <p14:creationId xmlns:p14="http://schemas.microsoft.com/office/powerpoint/2010/main" val="3527060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Slice Examples</a:t>
            </a:r>
            <a:endParaRPr lang="en-US" altLang="en-US"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Python</a:t>
            </a:r>
          </a:p>
          <a:p>
            <a:pPr lvl="1" eaLnBrk="1" hangingPunct="1">
              <a:buFontTx/>
              <a:buNone/>
            </a:pPr>
            <a:r>
              <a:rPr lang="en-US" altLang="en-US" dirty="0">
                <a:latin typeface="Courier New" panose="02070309020205020404" pitchFamily="49" charset="0"/>
                <a:cs typeface="Courier New" panose="02070309020205020404" pitchFamily="49" charset="0"/>
              </a:rPr>
              <a:t>vector = [2, 4, 6, 8, 10, 12, 14, 16]</a:t>
            </a:r>
          </a:p>
          <a:p>
            <a:pPr lvl="1" eaLnBrk="1" hangingPunct="1">
              <a:buFontTx/>
              <a:buNone/>
            </a:pPr>
            <a:r>
              <a:rPr lang="en-US" altLang="en-US" dirty="0">
                <a:latin typeface="Courier New" panose="02070309020205020404" pitchFamily="49" charset="0"/>
                <a:cs typeface="Courier New" panose="02070309020205020404" pitchFamily="49" charset="0"/>
              </a:rPr>
              <a:t>mat = [[1, 2, 3], [4, 5, 6], [7, 8, 9</a:t>
            </a:r>
            <a:r>
              <a:rPr lang="en-US" altLang="en-US" dirty="0" smtClean="0">
                <a:latin typeface="Courier New" panose="02070309020205020404" pitchFamily="49" charset="0"/>
                <a:cs typeface="Courier New" panose="02070309020205020404" pitchFamily="49" charset="0"/>
              </a:rPr>
              <a:t>]]</a:t>
            </a:r>
          </a:p>
          <a:p>
            <a:pPr lvl="1" eaLnBrk="1" hangingPunct="1">
              <a:buFontTx/>
              <a:buNone/>
            </a:pPr>
            <a:r>
              <a:rPr lang="en-US" altLang="en-US" dirty="0" smtClean="0">
                <a:latin typeface="Courier New" panose="02070309020205020404" pitchFamily="49" charset="0"/>
                <a:cs typeface="Courier New" panose="02070309020205020404" pitchFamily="49" charset="0"/>
              </a:rPr>
              <a:t>vector </a:t>
            </a:r>
            <a:r>
              <a:rPr lang="en-US" altLang="en-US" dirty="0">
                <a:latin typeface="Courier New" panose="02070309020205020404" pitchFamily="49" charset="0"/>
                <a:cs typeface="Courier New" panose="02070309020205020404" pitchFamily="49" charset="0"/>
              </a:rPr>
              <a:t>(3:6)</a:t>
            </a:r>
            <a:r>
              <a:rPr lang="en-US" altLang="en-US" dirty="0"/>
              <a:t> is a three-element array</a:t>
            </a:r>
          </a:p>
          <a:p>
            <a:pPr lvl="1" eaLnBrk="1" hangingPunct="1">
              <a:buFontTx/>
              <a:buNone/>
            </a:pPr>
            <a:r>
              <a:rPr lang="en-US" altLang="en-US" dirty="0">
                <a:latin typeface="Courier New" panose="02070309020205020404" pitchFamily="49" charset="0"/>
                <a:cs typeface="Courier New" panose="02070309020205020404" pitchFamily="49" charset="0"/>
              </a:rPr>
              <a:t>mat[0][0:2]</a:t>
            </a:r>
            <a:r>
              <a:rPr lang="en-US" altLang="en-US" dirty="0"/>
              <a:t> is the first and second element of the first row of </a:t>
            </a:r>
            <a:r>
              <a:rPr lang="en-US" altLang="en-US" dirty="0">
                <a:latin typeface="Courier New" panose="02070309020205020404" pitchFamily="49" charset="0"/>
                <a:cs typeface="Courier New" panose="02070309020205020404" pitchFamily="49" charset="0"/>
              </a:rPr>
              <a:t>mat</a:t>
            </a:r>
          </a:p>
          <a:p>
            <a:pPr eaLnBrk="1" hangingPunct="1"/>
            <a:r>
              <a:rPr lang="en-US" altLang="en-US" dirty="0"/>
              <a:t>Ruby supports slices with the </a:t>
            </a:r>
            <a:r>
              <a:rPr lang="en-US" altLang="en-US" dirty="0">
                <a:latin typeface="Courier New" panose="02070309020205020404" pitchFamily="49" charset="0"/>
                <a:cs typeface="Courier New" panose="02070309020205020404" pitchFamily="49" charset="0"/>
              </a:rPr>
              <a:t>slice</a:t>
            </a:r>
            <a:r>
              <a:rPr lang="en-US" altLang="en-US" dirty="0"/>
              <a:t> method</a:t>
            </a:r>
          </a:p>
          <a:p>
            <a:pPr lvl="1" eaLnBrk="1" hangingPunct="1">
              <a:buFontTx/>
              <a:buNone/>
            </a:pPr>
            <a:r>
              <a:rPr lang="en-US" altLang="en-US" dirty="0" err="1">
                <a:latin typeface="Courier New" panose="02070309020205020404" pitchFamily="49" charset="0"/>
                <a:cs typeface="Courier New" panose="02070309020205020404" pitchFamily="49" charset="0"/>
              </a:rPr>
              <a:t>list.slice</a:t>
            </a:r>
            <a:r>
              <a:rPr lang="en-US" altLang="en-US" dirty="0">
                <a:latin typeface="Courier New" panose="02070309020205020404" pitchFamily="49" charset="0"/>
                <a:cs typeface="Courier New" panose="02070309020205020404" pitchFamily="49" charset="0"/>
              </a:rPr>
              <a:t>(2, 2) </a:t>
            </a:r>
            <a:r>
              <a:rPr lang="en-US" altLang="en-US" dirty="0"/>
              <a:t>returns the third and fourth elements of </a:t>
            </a:r>
            <a:r>
              <a:rPr lang="en-US" altLang="en-US" dirty="0" smtClean="0">
                <a:latin typeface="Courier New" panose="02070309020205020404" pitchFamily="49" charset="0"/>
                <a:cs typeface="Courier New" panose="02070309020205020404" pitchFamily="49" charset="0"/>
              </a:rPr>
              <a:t>list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1266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Implementation of </a:t>
            </a:r>
            <a:r>
              <a:rPr lang="en-US" altLang="en-US" dirty="0" smtClean="0"/>
              <a:t>Arrays</a:t>
            </a:r>
            <a:endParaRPr lang="en-US" altLang="en-US" b="0" dirty="0" smtClean="0"/>
          </a:p>
        </p:txBody>
      </p:sp>
      <p:sp>
        <p:nvSpPr>
          <p:cNvPr id="7173" name="Content Placeholder 2"/>
          <p:cNvSpPr>
            <a:spLocks noGrp="1" noChangeArrowheads="1"/>
          </p:cNvSpPr>
          <p:nvPr>
            <p:ph type="body" idx="1"/>
          </p:nvPr>
        </p:nvSpPr>
        <p:spPr>
          <a:xfrm>
            <a:off x="457200" y="1600201"/>
            <a:ext cx="8229600" cy="1466850"/>
          </a:xfrm>
        </p:spPr>
        <p:txBody>
          <a:bodyPr/>
          <a:lstStyle/>
          <a:p>
            <a:pPr eaLnBrk="1" hangingPunct="1"/>
            <a:r>
              <a:rPr lang="en-US" altLang="en-US" dirty="0"/>
              <a:t>Access function maps subscript expressions to an address in the array </a:t>
            </a:r>
          </a:p>
          <a:p>
            <a:pPr eaLnBrk="1" hangingPunct="1"/>
            <a:r>
              <a:rPr lang="en-US" altLang="en-US" dirty="0"/>
              <a:t>Access function for single-dimensioned arrays:</a:t>
            </a:r>
          </a:p>
        </p:txBody>
      </p:sp>
      <p:graphicFrame>
        <p:nvGraphicFramePr>
          <p:cNvPr id="2" name="Object 3" descr="Computer code reads address left parenthesis list left bracket k right bracket right parenthesis = address left parenthesis list left bracket lower underscore bound right bracket right parenthesis + left parenthesis left parenthesis k hyphen lower underscore bound right parenthesis asterisk element underscore size right parenthesis."/>
          <p:cNvGraphicFramePr>
            <a:graphicFrameLocks noChangeAspect="1"/>
          </p:cNvGraphicFramePr>
          <p:nvPr>
            <p:extLst>
              <p:ext uri="{D42A27DB-BD31-4B8C-83A1-F6EECF244321}">
                <p14:modId xmlns:p14="http://schemas.microsoft.com/office/powerpoint/2010/main" val="3381688719"/>
              </p:ext>
            </p:extLst>
          </p:nvPr>
        </p:nvGraphicFramePr>
        <p:xfrm>
          <a:off x="683260" y="3206750"/>
          <a:ext cx="7459980" cy="279400"/>
        </p:xfrm>
        <a:graphic>
          <a:graphicData uri="http://schemas.openxmlformats.org/presentationml/2006/ole">
            <mc:AlternateContent xmlns:mc="http://schemas.openxmlformats.org/markup-compatibility/2006">
              <mc:Choice xmlns:v="urn:schemas-microsoft-com:vml" Requires="v">
                <p:oleObj spid="_x0000_s11356" name="Equation" r:id="rId4" imgW="6781680" imgH="253800" progId="Equation.DSMT4">
                  <p:embed/>
                </p:oleObj>
              </mc:Choice>
              <mc:Fallback>
                <p:oleObj name="Equation" r:id="rId4" imgW="6781680" imgH="253800" progId="Equation.DSMT4">
                  <p:embed/>
                  <p:pic>
                    <p:nvPicPr>
                      <p:cNvPr id="0" name=""/>
                      <p:cNvPicPr/>
                      <p:nvPr/>
                    </p:nvPicPr>
                    <p:blipFill>
                      <a:blip r:embed="rId5"/>
                      <a:stretch>
                        <a:fillRect/>
                      </a:stretch>
                    </p:blipFill>
                    <p:spPr>
                      <a:xfrm>
                        <a:off x="683260" y="3206750"/>
                        <a:ext cx="7459980" cy="279400"/>
                      </a:xfrm>
                      <a:prstGeom prst="rect">
                        <a:avLst/>
                      </a:prstGeom>
                    </p:spPr>
                  </p:pic>
                </p:oleObj>
              </mc:Fallback>
            </mc:AlternateContent>
          </a:graphicData>
        </a:graphic>
      </p:graphicFrame>
      <p:pic>
        <p:nvPicPr>
          <p:cNvPr id="5" name="Picture 4" descr="The location of the I, j element in a matrix, which is shown as a 7 by 7 grid. The seven columns, from left to right, are labeled 0, 1, ellipsis, j minus 1, j, ellipsis, and n minus 1. The seven rows, from top to bottom, are labeled 0, 1, ellipsis, i minus 1, j, ellipsis, and m minus 1. The cell corresponding to column j, row i, is marked."/>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73374" y="3747658"/>
            <a:ext cx="2397252" cy="225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602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Accessing Multi-dimensioned Arrays</a:t>
            </a:r>
            <a:endParaRPr lang="en-US" altLang="en-US" b="0" dirty="0" smtClean="0"/>
          </a:p>
        </p:txBody>
      </p:sp>
      <p:sp>
        <p:nvSpPr>
          <p:cNvPr id="7173" name="Content Placeholder 2"/>
          <p:cNvSpPr>
            <a:spLocks noGrp="1" noChangeArrowheads="1"/>
          </p:cNvSpPr>
          <p:nvPr>
            <p:ph type="body" idx="1"/>
          </p:nvPr>
        </p:nvSpPr>
        <p:spPr>
          <a:xfrm>
            <a:off x="457200" y="1600201"/>
            <a:ext cx="8229600" cy="1914524"/>
          </a:xfrm>
        </p:spPr>
        <p:txBody>
          <a:bodyPr/>
          <a:lstStyle/>
          <a:p>
            <a:pPr eaLnBrk="1" hangingPunct="1"/>
            <a:r>
              <a:rPr lang="en-US" altLang="en-US" dirty="0"/>
              <a:t>Two common ways:</a:t>
            </a:r>
          </a:p>
          <a:p>
            <a:pPr lvl="1" eaLnBrk="1" hangingPunct="1"/>
            <a:r>
              <a:rPr lang="en-US" altLang="en-US" dirty="0"/>
              <a:t>Row major order (by rows) – used in most languages</a:t>
            </a:r>
          </a:p>
          <a:p>
            <a:pPr lvl="1" eaLnBrk="1" hangingPunct="1"/>
            <a:r>
              <a:rPr lang="en-US" altLang="en-US" dirty="0"/>
              <a:t>Column major order (by columns) – used in Fortran</a:t>
            </a:r>
          </a:p>
          <a:p>
            <a:pPr lvl="1" eaLnBrk="1" hangingPunct="1"/>
            <a:r>
              <a:rPr lang="en-US" altLang="en-US" dirty="0"/>
              <a:t>A compile-time </a:t>
            </a:r>
            <a:r>
              <a:rPr lang="en-US" altLang="en-US" dirty="0" smtClean="0"/>
              <a:t>descriptor for </a:t>
            </a:r>
            <a:r>
              <a:rPr lang="en-US" altLang="en-US" dirty="0"/>
              <a:t>a </a:t>
            </a:r>
            <a:r>
              <a:rPr lang="en-US" altLang="en-US" dirty="0" smtClean="0"/>
              <a:t>multidimensional array</a:t>
            </a:r>
            <a:endParaRPr lang="en-US" altLang="en-US" dirty="0"/>
          </a:p>
        </p:txBody>
      </p:sp>
      <p:pic>
        <p:nvPicPr>
          <p:cNvPr id="6" name="Picture 3" descr="A diagram of a compile time descriptor for a multidimensional array shows 8 blocks of storage. They are multi dimensioned array, element type, index type, number of dimensions, index range 0, and so on, index range n minus 1, and addres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6791" y="3612500"/>
            <a:ext cx="2493818" cy="25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735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Introduction</a:t>
            </a:r>
            <a:endParaRPr lang="en-US" altLang="en-US" dirty="0" smtClean="0"/>
          </a:p>
        </p:txBody>
      </p:sp>
      <p:sp>
        <p:nvSpPr>
          <p:cNvPr id="7173" name="Content Placeholder 2"/>
          <p:cNvSpPr>
            <a:spLocks noGrp="1" noChangeArrowheads="1"/>
          </p:cNvSpPr>
          <p:nvPr>
            <p:ph type="body" idx="1"/>
          </p:nvPr>
        </p:nvSpPr>
        <p:spPr/>
        <p:txBody>
          <a:bodyPr/>
          <a:lstStyle/>
          <a:p>
            <a:r>
              <a:rPr lang="en-US" altLang="en-US" dirty="0" smtClean="0"/>
              <a:t>A </a:t>
            </a:r>
            <a:r>
              <a:rPr lang="en-US" altLang="en-US" b="1" dirty="0" smtClean="0"/>
              <a:t>data type </a:t>
            </a:r>
            <a:r>
              <a:rPr lang="en-US" altLang="en-US" dirty="0" smtClean="0"/>
              <a:t>defines a collection of data objects and a set of predefined operations on those objects</a:t>
            </a:r>
          </a:p>
          <a:p>
            <a:r>
              <a:rPr lang="en-US" altLang="en-US" dirty="0" smtClean="0"/>
              <a:t>A </a:t>
            </a:r>
            <a:r>
              <a:rPr lang="en-US" altLang="en-US" b="1" dirty="0" smtClean="0"/>
              <a:t>descriptor</a:t>
            </a:r>
            <a:r>
              <a:rPr lang="en-US" altLang="en-US" dirty="0" smtClean="0"/>
              <a:t> is the collection of the attributes of a variable</a:t>
            </a:r>
          </a:p>
          <a:p>
            <a:r>
              <a:rPr lang="en-US" altLang="en-US" dirty="0" smtClean="0"/>
              <a:t>An </a:t>
            </a:r>
            <a:r>
              <a:rPr lang="en-US" altLang="en-US" b="1" dirty="0" smtClean="0"/>
              <a:t>object</a:t>
            </a:r>
            <a:r>
              <a:rPr lang="en-US" altLang="en-US" dirty="0" smtClean="0"/>
              <a:t> represents an instance of a user-defined (abstract data) type</a:t>
            </a:r>
          </a:p>
          <a:p>
            <a:r>
              <a:rPr lang="en-US" altLang="en-US" dirty="0" smtClean="0"/>
              <a:t>One design issue for all data types: What operations are defined and how are they specified?</a:t>
            </a:r>
            <a:endParaRPr lang="en-US" altLang="en-US" dirty="0"/>
          </a:p>
        </p:txBody>
      </p:sp>
    </p:spTree>
    <p:extLst>
      <p:ext uri="{BB962C8B-B14F-4D97-AF65-F5344CB8AC3E}">
        <p14:creationId xmlns:p14="http://schemas.microsoft.com/office/powerpoint/2010/main" val="682307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Locating an Element in a Multi-dimensioned Array</a:t>
            </a:r>
            <a:endParaRPr lang="en-US" altLang="en-US" b="0" dirty="0" smtClean="0"/>
          </a:p>
        </p:txBody>
      </p:sp>
      <p:sp>
        <p:nvSpPr>
          <p:cNvPr id="7173" name="Content Placeholder 2"/>
          <p:cNvSpPr>
            <a:spLocks noGrp="1" noChangeArrowheads="1"/>
          </p:cNvSpPr>
          <p:nvPr>
            <p:ph type="body" idx="1"/>
          </p:nvPr>
        </p:nvSpPr>
        <p:spPr>
          <a:xfrm>
            <a:off x="457200" y="1600201"/>
            <a:ext cx="8229600" cy="504824"/>
          </a:xfrm>
        </p:spPr>
        <p:txBody>
          <a:bodyPr/>
          <a:lstStyle/>
          <a:p>
            <a:r>
              <a:rPr lang="en-US" altLang="en-US" dirty="0">
                <a:solidFill>
                  <a:schemeClr val="tx1"/>
                </a:solidFill>
              </a:rPr>
              <a:t>General format</a:t>
            </a:r>
          </a:p>
        </p:txBody>
      </p:sp>
      <p:graphicFrame>
        <p:nvGraphicFramePr>
          <p:cNvPr id="2" name="Object 3" descr="Computer code reads, Location left parenthesis a left bracket I comma j right bracket right parenthesis = address of a left bracket row underscore l b comma c o l underscore l b right bracket + left parenthesis left parenthesis left parenthesis I hyphen row underscore l b right parenthesis asterisk n right parenthesis + left parenthesis j minus c o l underscore l b right parenthesis right parenthesis element underscore size."/>
          <p:cNvGraphicFramePr>
            <a:graphicFrameLocks noChangeAspect="1"/>
          </p:cNvGraphicFramePr>
          <p:nvPr>
            <p:extLst>
              <p:ext uri="{D42A27DB-BD31-4B8C-83A1-F6EECF244321}">
                <p14:modId xmlns:p14="http://schemas.microsoft.com/office/powerpoint/2010/main" val="1204480379"/>
              </p:ext>
            </p:extLst>
          </p:nvPr>
        </p:nvGraphicFramePr>
        <p:xfrm>
          <a:off x="773322" y="2204867"/>
          <a:ext cx="6879806" cy="892516"/>
        </p:xfrm>
        <a:graphic>
          <a:graphicData uri="http://schemas.openxmlformats.org/presentationml/2006/ole">
            <mc:AlternateContent xmlns:mc="http://schemas.openxmlformats.org/markup-compatibility/2006">
              <mc:Choice xmlns:v="urn:schemas-microsoft-com:vml" Requires="v">
                <p:oleObj spid="_x0000_s12381" name="Equation" r:id="rId4" imgW="4698720" imgH="609480" progId="Equation.DSMT4">
                  <p:embed/>
                </p:oleObj>
              </mc:Choice>
              <mc:Fallback>
                <p:oleObj name="Equation" r:id="rId4" imgW="4698720" imgH="609480" progId="Equation.DSMT4">
                  <p:embed/>
                  <p:pic>
                    <p:nvPicPr>
                      <p:cNvPr id="0" name=""/>
                      <p:cNvPicPr/>
                      <p:nvPr/>
                    </p:nvPicPr>
                    <p:blipFill>
                      <a:blip r:embed="rId5"/>
                      <a:stretch>
                        <a:fillRect/>
                      </a:stretch>
                    </p:blipFill>
                    <p:spPr>
                      <a:xfrm>
                        <a:off x="773322" y="2204867"/>
                        <a:ext cx="6879806" cy="892516"/>
                      </a:xfrm>
                      <a:prstGeom prst="rect">
                        <a:avLst/>
                      </a:prstGeom>
                    </p:spPr>
                  </p:pic>
                </p:oleObj>
              </mc:Fallback>
            </mc:AlternateContent>
          </a:graphicData>
        </a:graphic>
      </p:graphicFrame>
      <p:pic>
        <p:nvPicPr>
          <p:cNvPr id="7" name="Picture 4" descr="The location of the I, j element in a matrix, which is shown as a 7 by 7 grid. The seven columns, from left to right, are labeled 0, 1, ellipsis, j minus 1, j, ellipsis, and n minus 1. The seven rows, from top to bottom, are labeled 0, 1, ellipsis, i minus 1, j, ellipsis, and m minus 1. The cell corresponding to column j, row i, is mark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2083" y="3235325"/>
            <a:ext cx="2959835" cy="285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438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Compile-Time Descriptors</a:t>
            </a:r>
            <a:endParaRPr lang="en-US" dirty="0"/>
          </a:p>
        </p:txBody>
      </p:sp>
      <p:pic>
        <p:nvPicPr>
          <p:cNvPr id="5" name="Picture 2" descr="A diagram of a compile time descriptor for a single dimensional array shows 6 blocks of storage. They are array, element type, index type, index lower bound, index upper bound,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1981200"/>
            <a:ext cx="191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581025" y="5000625"/>
            <a:ext cx="36808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eaLnBrk="1" hangingPunct="1">
              <a:buFontTx/>
              <a:buNone/>
            </a:pPr>
            <a:r>
              <a:rPr lang="en-US" altLang="en-US" sz="2400" dirty="0">
                <a:solidFill>
                  <a:schemeClr val="tx1"/>
                </a:solidFill>
                <a:latin typeface="+mn-lt"/>
              </a:rPr>
              <a:t>Single-dimensioned array</a:t>
            </a:r>
          </a:p>
        </p:txBody>
      </p:sp>
      <p:pic>
        <p:nvPicPr>
          <p:cNvPr id="6" name="Picture 4" descr="A diagram of a compile time descriptor for a multidimensional array shows 8 blocks of storage. They are multi dimensioned array, element type, index type, number of dimensions, index range 1, and so on, index range n, and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676400"/>
            <a:ext cx="31607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4975134" y="5009717"/>
            <a:ext cx="3268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eaLnBrk="1" hangingPunct="1">
              <a:buFontTx/>
              <a:buNone/>
            </a:pPr>
            <a:r>
              <a:rPr lang="en-US" altLang="en-US" sz="2400" dirty="0">
                <a:solidFill>
                  <a:schemeClr val="tx1"/>
                </a:solidFill>
                <a:latin typeface="+mn-lt"/>
              </a:rPr>
              <a:t>Multidimensional array</a:t>
            </a:r>
          </a:p>
        </p:txBody>
      </p:sp>
    </p:spTree>
    <p:extLst>
      <p:ext uri="{BB962C8B-B14F-4D97-AF65-F5344CB8AC3E}">
        <p14:creationId xmlns:p14="http://schemas.microsoft.com/office/powerpoint/2010/main" val="174348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Associative Arrays</a:t>
            </a:r>
            <a:endParaRPr lang="en-US" altLang="en-US" dirty="0" smtClean="0"/>
          </a:p>
        </p:txBody>
      </p:sp>
      <p:sp>
        <p:nvSpPr>
          <p:cNvPr id="7173" name="Content Placeholder 2"/>
          <p:cNvSpPr>
            <a:spLocks noGrp="1" noChangeArrowheads="1"/>
          </p:cNvSpPr>
          <p:nvPr>
            <p:ph type="body" idx="1"/>
          </p:nvPr>
        </p:nvSpPr>
        <p:spPr/>
        <p:txBody>
          <a:bodyPr/>
          <a:lstStyle/>
          <a:p>
            <a:r>
              <a:rPr lang="en-US" dirty="0" smtClean="0"/>
              <a:t>An </a:t>
            </a:r>
            <a:r>
              <a:rPr lang="en-US" b="1" dirty="0" smtClean="0"/>
              <a:t>associative array </a:t>
            </a:r>
            <a:r>
              <a:rPr lang="en-US" dirty="0" smtClean="0"/>
              <a:t>is an unordered collection of data elements that are indexed by an equal number of values called </a:t>
            </a:r>
            <a:r>
              <a:rPr lang="en-US" b="1" dirty="0" smtClean="0"/>
              <a:t>keys</a:t>
            </a:r>
            <a:r>
              <a:rPr lang="en-US" dirty="0" smtClean="0"/>
              <a:t> </a:t>
            </a:r>
          </a:p>
          <a:p>
            <a:pPr lvl="1"/>
            <a:r>
              <a:rPr lang="en-US" dirty="0" smtClean="0"/>
              <a:t>User-defined keys must be stored</a:t>
            </a:r>
          </a:p>
          <a:p>
            <a:r>
              <a:rPr lang="en-US" dirty="0" smtClean="0"/>
              <a:t>Design issues:</a:t>
            </a:r>
          </a:p>
          <a:p>
            <a:pPr lvl="1"/>
            <a:r>
              <a:rPr lang="en-US" dirty="0" smtClean="0"/>
              <a:t>What is the form of references to elements?</a:t>
            </a:r>
          </a:p>
          <a:p>
            <a:pPr lvl="1"/>
            <a:r>
              <a:rPr lang="en-US" dirty="0" smtClean="0"/>
              <a:t>Is the size static or dynamic?</a:t>
            </a:r>
          </a:p>
          <a:p>
            <a:r>
              <a:rPr lang="en-US" dirty="0" smtClean="0"/>
              <a:t>Built-in type in Perl, Python, Ruby, and </a:t>
            </a:r>
            <a:r>
              <a:rPr lang="en-US" dirty="0" err="1" smtClean="0"/>
              <a:t>Lua</a:t>
            </a:r>
            <a:endParaRPr lang="en-US" dirty="0" smtClean="0"/>
          </a:p>
          <a:p>
            <a:pPr lvl="1"/>
            <a:r>
              <a:rPr lang="en-US" dirty="0" smtClean="0"/>
              <a:t>In </a:t>
            </a:r>
            <a:r>
              <a:rPr lang="en-US" dirty="0" err="1" smtClean="0"/>
              <a:t>Lua</a:t>
            </a:r>
            <a:r>
              <a:rPr lang="en-US" dirty="0" smtClean="0"/>
              <a:t>, they are supported by tables</a:t>
            </a:r>
            <a:endParaRPr lang="en-US" dirty="0"/>
          </a:p>
        </p:txBody>
      </p:sp>
    </p:spTree>
    <p:extLst>
      <p:ext uri="{BB962C8B-B14F-4D97-AF65-F5344CB8AC3E}">
        <p14:creationId xmlns:p14="http://schemas.microsoft.com/office/powerpoint/2010/main" val="600444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Associative Arrays in Perl</a:t>
            </a:r>
            <a:endParaRPr lang="en-US" sz="2000" b="0" dirty="0"/>
          </a:p>
        </p:txBody>
      </p:sp>
      <p:sp>
        <p:nvSpPr>
          <p:cNvPr id="6" name="Content Placeholder 2"/>
          <p:cNvSpPr>
            <a:spLocks noGrp="1"/>
          </p:cNvSpPr>
          <p:nvPr>
            <p:ph sz="quarter" idx="13"/>
          </p:nvPr>
        </p:nvSpPr>
        <p:spPr>
          <a:xfrm>
            <a:off x="457200" y="1600200"/>
            <a:ext cx="8229600" cy="911812"/>
          </a:xfrm>
        </p:spPr>
        <p:txBody>
          <a:bodyPr/>
          <a:lstStyle/>
          <a:p>
            <a:pPr indent="-256032" eaLnBrk="1" hangingPunct="1"/>
            <a:r>
              <a:rPr lang="en-US" altLang="en-US" sz="2400" dirty="0">
                <a:latin typeface="+mn-lt"/>
              </a:rPr>
              <a:t>Names begin with </a:t>
            </a:r>
            <a:r>
              <a:rPr lang="en-US" altLang="en-US" sz="2400" b="1" dirty="0" smtClean="0">
                <a:latin typeface="+mn-lt"/>
              </a:rPr>
              <a:t>%; </a:t>
            </a:r>
            <a:r>
              <a:rPr lang="en-US" altLang="en-US" sz="2400" dirty="0" smtClean="0">
                <a:latin typeface="+mn-lt"/>
              </a:rPr>
              <a:t>literals </a:t>
            </a:r>
            <a:r>
              <a:rPr lang="en-US" altLang="en-US" sz="2400" dirty="0">
                <a:latin typeface="+mn-lt"/>
              </a:rPr>
              <a:t>are delimited by parentheses</a:t>
            </a:r>
          </a:p>
        </p:txBody>
      </p:sp>
      <p:pic>
        <p:nvPicPr>
          <p:cNvPr id="11" name="Picture 3" descr="Computer code reads, percent hi underscore temps = left parenthesis double quote M o n double quote = right angle bracket 77 comma double quote T u e double quote = right angle bracket 79 comma double quote Wed double quote = right angle bracket 65 comma period period period right parenthesis semicolon."/>
          <p:cNvPicPr>
            <a:picLocks noChangeAspect="1"/>
          </p:cNvPicPr>
          <p:nvPr/>
        </p:nvPicPr>
        <p:blipFill>
          <a:blip r:embed="rId2"/>
          <a:stretch>
            <a:fillRect/>
          </a:stretch>
        </p:blipFill>
        <p:spPr>
          <a:xfrm>
            <a:off x="789025" y="2589948"/>
            <a:ext cx="7897775" cy="487722"/>
          </a:xfrm>
          <a:prstGeom prst="rect">
            <a:avLst/>
          </a:prstGeom>
        </p:spPr>
      </p:pic>
      <p:sp>
        <p:nvSpPr>
          <p:cNvPr id="7" name="Content Placeholder 4"/>
          <p:cNvSpPr>
            <a:spLocks noGrp="1"/>
          </p:cNvSpPr>
          <p:nvPr>
            <p:ph sz="quarter" idx="14"/>
          </p:nvPr>
        </p:nvSpPr>
        <p:spPr>
          <a:xfrm>
            <a:off x="457200" y="3155934"/>
            <a:ext cx="8229600" cy="514350"/>
          </a:xfrm>
        </p:spPr>
        <p:txBody>
          <a:bodyPr/>
          <a:lstStyle/>
          <a:p>
            <a:pPr lvl="0" indent="-256032"/>
            <a:r>
              <a:rPr lang="en-US" altLang="en-US" sz="2400" dirty="0">
                <a:solidFill>
                  <a:srgbClr val="000000"/>
                </a:solidFill>
              </a:rPr>
              <a:t>Subscripting is done using braces and keys</a:t>
            </a:r>
          </a:p>
        </p:txBody>
      </p:sp>
      <p:pic>
        <p:nvPicPr>
          <p:cNvPr id="13" name="Picture 5" descr="Computer code reads, dollar sign hi underscore temps left brace double quote Wed double quote right brace = 83 semicolon."/>
          <p:cNvPicPr>
            <a:picLocks noChangeAspect="1"/>
          </p:cNvPicPr>
          <p:nvPr/>
        </p:nvPicPr>
        <p:blipFill>
          <a:blip r:embed="rId3"/>
          <a:stretch>
            <a:fillRect/>
          </a:stretch>
        </p:blipFill>
        <p:spPr>
          <a:xfrm>
            <a:off x="789025" y="3748220"/>
            <a:ext cx="3657917" cy="536494"/>
          </a:xfrm>
          <a:prstGeom prst="rect">
            <a:avLst/>
          </a:prstGeom>
        </p:spPr>
      </p:pic>
      <p:sp>
        <p:nvSpPr>
          <p:cNvPr id="14" name="Content Placeholder 6"/>
          <p:cNvSpPr>
            <a:spLocks noGrp="1"/>
          </p:cNvSpPr>
          <p:nvPr>
            <p:ph sz="quarter" idx="15"/>
          </p:nvPr>
        </p:nvSpPr>
        <p:spPr>
          <a:xfrm>
            <a:off x="457200" y="4340328"/>
            <a:ext cx="8229600" cy="507897"/>
          </a:xfrm>
        </p:spPr>
        <p:txBody>
          <a:bodyPr/>
          <a:lstStyle/>
          <a:p>
            <a:pPr lvl="1" indent="-283464"/>
            <a:r>
              <a:rPr lang="en-US" altLang="en-US" sz="2400" dirty="0">
                <a:solidFill>
                  <a:srgbClr val="000000"/>
                </a:solidFill>
                <a:latin typeface="+mn-lt"/>
              </a:rPr>
              <a:t>Elements can be removed with </a:t>
            </a:r>
            <a:r>
              <a:rPr lang="en-US" altLang="en-US" sz="2400" b="1" dirty="0" smtClean="0">
                <a:solidFill>
                  <a:srgbClr val="000000"/>
                </a:solidFill>
                <a:latin typeface="+mn-lt"/>
              </a:rPr>
              <a:t>delete</a:t>
            </a:r>
            <a:endParaRPr lang="en-US" altLang="en-US" sz="2400" dirty="0">
              <a:solidFill>
                <a:srgbClr val="000000"/>
              </a:solidFill>
              <a:latin typeface="+mn-lt"/>
            </a:endParaRPr>
          </a:p>
        </p:txBody>
      </p:sp>
      <p:pic>
        <p:nvPicPr>
          <p:cNvPr id="19" name="Picture 7" descr="Computer code reads, delete dollar sign hi underscore temps left brace double quote T u e double quote right brace semicolon."/>
          <p:cNvPicPr>
            <a:picLocks noChangeAspect="1"/>
          </p:cNvPicPr>
          <p:nvPr/>
        </p:nvPicPr>
        <p:blipFill>
          <a:blip r:embed="rId4"/>
          <a:stretch>
            <a:fillRect/>
          </a:stretch>
        </p:blipFill>
        <p:spPr>
          <a:xfrm>
            <a:off x="1152525" y="4933972"/>
            <a:ext cx="3962743" cy="536494"/>
          </a:xfrm>
          <a:prstGeom prst="rect">
            <a:avLst/>
          </a:prstGeom>
        </p:spPr>
      </p:pic>
    </p:spTree>
    <p:extLst>
      <p:ext uri="{BB962C8B-B14F-4D97-AF65-F5344CB8AC3E}">
        <p14:creationId xmlns:p14="http://schemas.microsoft.com/office/powerpoint/2010/main" val="3264278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Record Types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record</a:t>
            </a:r>
            <a:r>
              <a:rPr lang="en-US" altLang="en-US" dirty="0"/>
              <a:t> is a possibly heterogeneous aggregate of data elements in which the individual elements are identified by names</a:t>
            </a:r>
          </a:p>
          <a:p>
            <a:pPr eaLnBrk="1" hangingPunct="1"/>
            <a:r>
              <a:rPr lang="en-US" altLang="en-US" dirty="0"/>
              <a:t>Design issues:</a:t>
            </a:r>
          </a:p>
          <a:p>
            <a:pPr lvl="1" eaLnBrk="1" hangingPunct="1"/>
            <a:r>
              <a:rPr lang="en-US" altLang="en-US" dirty="0"/>
              <a:t>What is the syntactic form of references to the field? </a:t>
            </a:r>
          </a:p>
          <a:p>
            <a:pPr lvl="1" eaLnBrk="1" hangingPunct="1"/>
            <a:r>
              <a:rPr lang="en-US" altLang="en-US" dirty="0"/>
              <a:t>Are elliptical references allowed</a:t>
            </a:r>
          </a:p>
        </p:txBody>
      </p:sp>
    </p:spTree>
    <p:extLst>
      <p:ext uri="{BB962C8B-B14F-4D97-AF65-F5344CB8AC3E}">
        <p14:creationId xmlns:p14="http://schemas.microsoft.com/office/powerpoint/2010/main" val="39538106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Definition of Records in COBOL</a:t>
            </a:r>
            <a:endParaRPr lang="en-US" altLang="en-US" dirty="0" smtClean="0"/>
          </a:p>
        </p:txBody>
      </p:sp>
      <p:sp>
        <p:nvSpPr>
          <p:cNvPr id="7173" name="Content Placeholder 2"/>
          <p:cNvSpPr>
            <a:spLocks noGrp="1" noChangeArrowheads="1"/>
          </p:cNvSpPr>
          <p:nvPr>
            <p:ph type="body" idx="1"/>
          </p:nvPr>
        </p:nvSpPr>
        <p:spPr>
          <a:xfrm>
            <a:off x="457200" y="1600201"/>
            <a:ext cx="8229600" cy="914400"/>
          </a:xfrm>
        </p:spPr>
        <p:txBody>
          <a:bodyPr/>
          <a:lstStyle/>
          <a:p>
            <a:pPr eaLnBrk="1" hangingPunct="1"/>
            <a:r>
              <a:rPr lang="en-US" altLang="en-US" dirty="0"/>
              <a:t>COBOL uses level numbers to show nested records; others use recursive definition</a:t>
            </a:r>
          </a:p>
        </p:txBody>
      </p:sp>
      <p:pic>
        <p:nvPicPr>
          <p:cNvPr id="4" name="Picture 3" descr="Computer code. The code has 6 lines. The lines read as follows. Line 1. 01 EMPLOYEE hyphen RECORD period. Line 2, indented once. 02 EMPLOYEE hyphen NAME period. Line 3, indented twice. 05 FIRST PICTURE IS X left parenthesis 20 right parenthesis period. Line 4, indented twice. 05 Middle PICTURE IS X left parenthesis 10 right parenthesis period. Line 5, indented twice. 05 LAST PICTURE IS X left parenthesis 20 right parenthesis period. Line 6, indented once. 02 HOURLY hyphen RATE PICTURE IS 9 9 V 9 9 period."/>
          <p:cNvPicPr>
            <a:picLocks noChangeAspect="1"/>
          </p:cNvPicPr>
          <p:nvPr/>
        </p:nvPicPr>
        <p:blipFill>
          <a:blip r:embed="rId3"/>
          <a:stretch>
            <a:fillRect/>
          </a:stretch>
        </p:blipFill>
        <p:spPr>
          <a:xfrm>
            <a:off x="857250" y="2802152"/>
            <a:ext cx="4572396" cy="2365453"/>
          </a:xfrm>
          <a:prstGeom prst="rect">
            <a:avLst/>
          </a:prstGeom>
        </p:spPr>
      </p:pic>
    </p:spTree>
    <p:extLst>
      <p:ext uri="{BB962C8B-B14F-4D97-AF65-F5344CB8AC3E}">
        <p14:creationId xmlns:p14="http://schemas.microsoft.com/office/powerpoint/2010/main" val="386409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References to Records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sz="2000" dirty="0">
                <a:solidFill>
                  <a:schemeClr val="tx1"/>
                </a:solidFill>
              </a:rPr>
              <a:t>Record field references</a:t>
            </a:r>
          </a:p>
          <a:p>
            <a:pPr lvl="1" eaLnBrk="1" hangingPunct="1">
              <a:lnSpc>
                <a:spcPct val="90000"/>
              </a:lnSpc>
              <a:buFontTx/>
              <a:buNone/>
            </a:pPr>
            <a:r>
              <a:rPr lang="en-US" altLang="en-US" sz="2000" dirty="0">
                <a:solidFill>
                  <a:schemeClr val="tx1"/>
                </a:solidFill>
              </a:rPr>
              <a:t>1. COBOL</a:t>
            </a:r>
          </a:p>
          <a:p>
            <a:pPr lvl="1" eaLnBrk="1" hangingPunct="1">
              <a:lnSpc>
                <a:spcPct val="90000"/>
              </a:lnSpc>
              <a:buFontTx/>
              <a:buNone/>
            </a:pPr>
            <a:r>
              <a:rPr lang="en-US" altLang="en-US" sz="2000" dirty="0" err="1">
                <a:solidFill>
                  <a:schemeClr val="tx1"/>
                </a:solidFill>
              </a:rPr>
              <a:t>field_name</a:t>
            </a:r>
            <a:r>
              <a:rPr lang="en-US" altLang="en-US" sz="2000" dirty="0">
                <a:solidFill>
                  <a:schemeClr val="tx1"/>
                </a:solidFill>
              </a:rPr>
              <a:t> </a:t>
            </a:r>
            <a:r>
              <a:rPr lang="en-US" altLang="en-US" sz="2000" b="1" dirty="0">
                <a:solidFill>
                  <a:schemeClr val="tx1"/>
                </a:solidFill>
                <a:latin typeface="Courier New" panose="02070309020205020404" pitchFamily="49" charset="0"/>
              </a:rPr>
              <a:t>OF</a:t>
            </a:r>
            <a:r>
              <a:rPr lang="en-US" altLang="en-US" sz="2000" dirty="0">
                <a:solidFill>
                  <a:schemeClr val="tx1"/>
                </a:solidFill>
              </a:rPr>
              <a:t> record_name_1 </a:t>
            </a:r>
            <a:r>
              <a:rPr lang="en-US" altLang="en-US" sz="2000" b="1" dirty="0">
                <a:solidFill>
                  <a:schemeClr val="tx1"/>
                </a:solidFill>
                <a:latin typeface="Courier New" panose="02070309020205020404" pitchFamily="49" charset="0"/>
              </a:rPr>
              <a:t>OF</a:t>
            </a:r>
            <a:r>
              <a:rPr lang="en-US" altLang="en-US" sz="2000" b="1" dirty="0">
                <a:solidFill>
                  <a:schemeClr val="tx1"/>
                </a:solidFill>
              </a:rPr>
              <a:t> ... </a:t>
            </a:r>
            <a:r>
              <a:rPr lang="en-US" altLang="en-US" sz="2000" b="1" dirty="0">
                <a:solidFill>
                  <a:schemeClr val="tx1"/>
                </a:solidFill>
                <a:latin typeface="Courier New" panose="02070309020205020404" pitchFamily="49" charset="0"/>
              </a:rPr>
              <a:t>OF</a:t>
            </a:r>
            <a:r>
              <a:rPr lang="en-US" altLang="en-US" sz="2000" b="1" dirty="0">
                <a:solidFill>
                  <a:schemeClr val="tx1"/>
                </a:solidFill>
              </a:rPr>
              <a:t> </a:t>
            </a:r>
            <a:r>
              <a:rPr lang="en-US" altLang="en-US" sz="2000" dirty="0" err="1">
                <a:solidFill>
                  <a:schemeClr val="tx1"/>
                </a:solidFill>
              </a:rPr>
              <a:t>record_name_n</a:t>
            </a:r>
            <a:endParaRPr lang="en-US" altLang="en-US" sz="2000" dirty="0">
              <a:solidFill>
                <a:schemeClr val="tx1"/>
              </a:solidFill>
            </a:endParaRPr>
          </a:p>
          <a:p>
            <a:pPr lvl="1" eaLnBrk="1" hangingPunct="1">
              <a:lnSpc>
                <a:spcPct val="90000"/>
              </a:lnSpc>
              <a:buFontTx/>
              <a:buNone/>
            </a:pPr>
            <a:r>
              <a:rPr lang="en-US" altLang="en-US" sz="2000" dirty="0">
                <a:solidFill>
                  <a:schemeClr val="tx1"/>
                </a:solidFill>
              </a:rPr>
              <a:t>2. Others (dot notation)</a:t>
            </a:r>
          </a:p>
          <a:p>
            <a:pPr marL="457200" lvl="1" indent="0" eaLnBrk="1" hangingPunct="1">
              <a:lnSpc>
                <a:spcPct val="90000"/>
              </a:lnSpc>
              <a:buFontTx/>
              <a:buNone/>
              <a:tabLst>
                <a:tab pos="457200" algn="l"/>
              </a:tabLst>
            </a:pPr>
            <a:r>
              <a:rPr lang="en-US" altLang="en-US" sz="2000" dirty="0">
                <a:solidFill>
                  <a:schemeClr val="tx1"/>
                </a:solidFill>
              </a:rPr>
              <a:t>record_name_1.record_name_2. </a:t>
            </a:r>
            <a:r>
              <a:rPr lang="en-US" altLang="en-US" sz="2000" dirty="0" smtClean="0">
                <a:solidFill>
                  <a:schemeClr val="tx1"/>
                </a:solidFill>
              </a:rPr>
              <a:t>... </a:t>
            </a:r>
            <a:r>
              <a:rPr lang="en-US" altLang="en-US" sz="2000" dirty="0" err="1" smtClean="0">
                <a:solidFill>
                  <a:schemeClr val="tx1"/>
                </a:solidFill>
              </a:rPr>
              <a:t>record_name_n.field_name</a:t>
            </a:r>
            <a:endParaRPr lang="en-US" altLang="en-US" sz="2000" dirty="0" smtClean="0">
              <a:solidFill>
                <a:schemeClr val="tx1"/>
              </a:solidFill>
            </a:endParaRPr>
          </a:p>
          <a:p>
            <a:pPr eaLnBrk="1" hangingPunct="1"/>
            <a:r>
              <a:rPr lang="en-US" altLang="en-US" sz="2000" dirty="0" smtClean="0">
                <a:solidFill>
                  <a:schemeClr val="tx1"/>
                </a:solidFill>
              </a:rPr>
              <a:t>Fully qualified references must include all record names</a:t>
            </a:r>
          </a:p>
          <a:p>
            <a:pPr eaLnBrk="1" hangingPunct="1"/>
            <a:r>
              <a:rPr lang="en-US" altLang="en-US" sz="2000" dirty="0" smtClean="0">
                <a:solidFill>
                  <a:schemeClr val="tx1"/>
                </a:solidFill>
              </a:rPr>
              <a:t>Elliptical </a:t>
            </a:r>
            <a:r>
              <a:rPr lang="en-US" altLang="en-US" sz="2000" dirty="0">
                <a:solidFill>
                  <a:schemeClr val="tx1"/>
                </a:solidFill>
              </a:rPr>
              <a:t>references allow leaving out record names as long as the reference is unambiguous, for example in </a:t>
            </a:r>
            <a:r>
              <a:rPr lang="en-US" altLang="en-US" sz="2000" dirty="0" smtClean="0">
                <a:solidFill>
                  <a:schemeClr val="tx1"/>
                </a:solidFill>
              </a:rPr>
              <a:t>COBOL </a:t>
            </a:r>
            <a:r>
              <a:rPr lang="en-US" altLang="en-US" sz="2000" b="1" dirty="0" smtClean="0">
                <a:solidFill>
                  <a:schemeClr val="tx1"/>
                </a:solidFill>
                <a:latin typeface="Courier New" panose="02070309020205020404" pitchFamily="49" charset="0"/>
                <a:cs typeface="Courier New" panose="02070309020205020404" pitchFamily="49" charset="0"/>
              </a:rPr>
              <a:t>FIRST</a:t>
            </a:r>
            <a:r>
              <a:rPr lang="en-US" altLang="en-US" sz="2000" b="1" dirty="0">
                <a:solidFill>
                  <a:schemeClr val="tx1"/>
                </a:solidFill>
                <a:latin typeface="Courier New" panose="02070309020205020404" pitchFamily="49" charset="0"/>
                <a:cs typeface="Courier New" panose="02070309020205020404" pitchFamily="49" charset="0"/>
              </a:rPr>
              <a:t>, FIRST OF EMP-NAME</a:t>
            </a:r>
            <a:r>
              <a:rPr lang="en-US" altLang="en-US" sz="2000" b="1" dirty="0">
                <a:solidFill>
                  <a:schemeClr val="tx1"/>
                </a:solidFill>
              </a:rPr>
              <a:t>, </a:t>
            </a:r>
            <a:r>
              <a:rPr lang="en-US" altLang="en-US" sz="2000" dirty="0">
                <a:solidFill>
                  <a:schemeClr val="tx1"/>
                </a:solidFill>
              </a:rPr>
              <a:t>and </a:t>
            </a:r>
            <a:r>
              <a:rPr lang="en-US" altLang="en-US" sz="2000" b="1" dirty="0">
                <a:solidFill>
                  <a:schemeClr val="tx1"/>
                </a:solidFill>
                <a:latin typeface="Courier New" panose="02070309020205020404" pitchFamily="49" charset="0"/>
                <a:cs typeface="Courier New" panose="02070309020205020404" pitchFamily="49" charset="0"/>
              </a:rPr>
              <a:t>FIRST</a:t>
            </a:r>
            <a:r>
              <a:rPr lang="en-US" altLang="en-US" sz="2000" dirty="0">
                <a:solidFill>
                  <a:schemeClr val="tx1"/>
                </a:solidFill>
              </a:rPr>
              <a:t> of EMP-REC are elliptical references to the employee’s first name</a:t>
            </a:r>
          </a:p>
        </p:txBody>
      </p:sp>
    </p:spTree>
    <p:extLst>
      <p:ext uri="{BB962C8B-B14F-4D97-AF65-F5344CB8AC3E}">
        <p14:creationId xmlns:p14="http://schemas.microsoft.com/office/powerpoint/2010/main" val="864693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and Comparison to Arrays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Records are used when collection of data values is heterogeneous</a:t>
            </a:r>
          </a:p>
          <a:p>
            <a:pPr eaLnBrk="1" hangingPunct="1"/>
            <a:r>
              <a:rPr lang="en-US" altLang="en-US" dirty="0"/>
              <a:t>Access to array elements is much slower than access to record fields, because subscripts are dynamic (field names are static)</a:t>
            </a:r>
          </a:p>
          <a:p>
            <a:pPr eaLnBrk="1" hangingPunct="1"/>
            <a:r>
              <a:rPr lang="en-US" altLang="en-US" dirty="0"/>
              <a:t>Dynamic subscripts could be used with record field access, but it would disallow type checking and it would be much slower</a:t>
            </a:r>
          </a:p>
        </p:txBody>
      </p:sp>
    </p:spTree>
    <p:extLst>
      <p:ext uri="{BB962C8B-B14F-4D97-AF65-F5344CB8AC3E}">
        <p14:creationId xmlns:p14="http://schemas.microsoft.com/office/powerpoint/2010/main" val="3983376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Record Type</a:t>
            </a:r>
            <a:endParaRPr lang="en-US" dirty="0"/>
          </a:p>
        </p:txBody>
      </p:sp>
      <p:sp>
        <p:nvSpPr>
          <p:cNvPr id="6" name="Text Box 5"/>
          <p:cNvSpPr txBox="1">
            <a:spLocks noChangeArrowheads="1"/>
          </p:cNvSpPr>
          <p:nvPr/>
        </p:nvSpPr>
        <p:spPr bwMode="auto">
          <a:xfrm>
            <a:off x="457200" y="2819400"/>
            <a:ext cx="3971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400" dirty="0">
                <a:solidFill>
                  <a:schemeClr val="tx1"/>
                </a:solidFill>
                <a:latin typeface="+mn-lt"/>
              </a:rPr>
              <a:t>Offset address relative to the beginning of the records is associated with each field</a:t>
            </a:r>
          </a:p>
        </p:txBody>
      </p:sp>
      <p:pic>
        <p:nvPicPr>
          <p:cNvPr id="5" name="Picture 4" descr="A diagram of a compile time descriptor for a record shows 9 blocks of storage, which includes Field 1 and Field n. The first group is record, followed by the Field 1 group, which contains name, type, and offset. An empty slot is between Field 1 and the Field n group, which contains the three blocks name, type, and offset, followed by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676400"/>
            <a:ext cx="29527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30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Tuple </a:t>
            </a:r>
            <a:r>
              <a:rPr lang="en-US" altLang="en-US" dirty="0" smtClean="0"/>
              <a:t>Types </a:t>
            </a:r>
            <a:r>
              <a:rPr lang="en-US" altLang="en-US" sz="2000" b="0" dirty="0" smtClean="0"/>
              <a:t>(1 of 2)</a:t>
            </a:r>
          </a:p>
        </p:txBody>
      </p:sp>
      <p:sp>
        <p:nvSpPr>
          <p:cNvPr id="7173" name="Content Placeholder 2"/>
          <p:cNvSpPr>
            <a:spLocks noGrp="1" noChangeArrowheads="1"/>
          </p:cNvSpPr>
          <p:nvPr>
            <p:ph type="body" idx="1"/>
          </p:nvPr>
        </p:nvSpPr>
        <p:spPr/>
        <p:txBody>
          <a:bodyPr/>
          <a:lstStyle/>
          <a:p>
            <a:r>
              <a:rPr lang="en-US" altLang="en-US" dirty="0"/>
              <a:t>A tuple is a data type that is similar to a record, except that the elements are not named</a:t>
            </a:r>
          </a:p>
          <a:p>
            <a:r>
              <a:rPr lang="en-US" altLang="en-US" dirty="0"/>
              <a:t>Used in Python, ML, and F# to allow functions to return multiple values</a:t>
            </a:r>
          </a:p>
          <a:p>
            <a:pPr lvl="1"/>
            <a:r>
              <a:rPr lang="en-US" altLang="en-US" dirty="0"/>
              <a:t>Python</a:t>
            </a:r>
          </a:p>
          <a:p>
            <a:pPr lvl="2"/>
            <a:r>
              <a:rPr lang="en-US" altLang="en-US" dirty="0"/>
              <a:t>Closely related to its lists, but immutable</a:t>
            </a:r>
          </a:p>
          <a:p>
            <a:pPr lvl="2"/>
            <a:r>
              <a:rPr lang="en-US" altLang="en-US" dirty="0"/>
              <a:t>Create with a tuple literal</a:t>
            </a:r>
          </a:p>
          <a:p>
            <a:pPr lvl="2">
              <a:buFontTx/>
              <a:buNone/>
            </a:pPr>
            <a:r>
              <a:rPr lang="en-US" altLang="en-US" dirty="0"/>
              <a:t>    </a:t>
            </a:r>
            <a:r>
              <a:rPr lang="en-US" altLang="en-US" sz="2000" b="1" dirty="0" err="1">
                <a:latin typeface="Courier New" panose="02070309020205020404" pitchFamily="49" charset="0"/>
                <a:cs typeface="Courier New" panose="02070309020205020404" pitchFamily="49" charset="0"/>
              </a:rPr>
              <a:t>myTuple</a:t>
            </a:r>
            <a:r>
              <a:rPr lang="en-US" altLang="en-US" sz="2000" b="1" dirty="0">
                <a:latin typeface="Courier New" panose="02070309020205020404" pitchFamily="49" charset="0"/>
                <a:cs typeface="Courier New" panose="02070309020205020404" pitchFamily="49" charset="0"/>
              </a:rPr>
              <a:t> = (3, 5.8, ′apple′)</a:t>
            </a:r>
          </a:p>
          <a:p>
            <a:pPr lvl="2">
              <a:buFontTx/>
              <a:buNone/>
            </a:pPr>
            <a:r>
              <a:rPr lang="en-US" altLang="en-US" dirty="0"/>
              <a:t>   Referenced with subscripts (begin at </a:t>
            </a:r>
            <a:r>
              <a:rPr lang="en-US" altLang="en-US" sz="2000" dirty="0">
                <a:latin typeface="Courier New" panose="02070309020205020404" pitchFamily="49" charset="0"/>
                <a:cs typeface="Courier New" panose="02070309020205020404" pitchFamily="49" charset="0"/>
              </a:rPr>
              <a:t>1</a:t>
            </a:r>
            <a:r>
              <a:rPr lang="en-US" altLang="en-US" dirty="0"/>
              <a:t>)</a:t>
            </a:r>
          </a:p>
          <a:p>
            <a:pPr lvl="2">
              <a:buFontTx/>
              <a:buNone/>
            </a:pPr>
            <a:r>
              <a:rPr lang="en-US" altLang="en-US" dirty="0"/>
              <a:t>Catenation with </a:t>
            </a:r>
            <a:r>
              <a:rPr lang="en-US" altLang="en-US" sz="2000" dirty="0">
                <a:latin typeface="Courier New" panose="02070309020205020404" pitchFamily="49" charset="0"/>
                <a:cs typeface="Courier New" panose="02070309020205020404" pitchFamily="49" charset="0"/>
              </a:rPr>
              <a:t>+</a:t>
            </a:r>
            <a:r>
              <a:rPr lang="en-US" altLang="en-US" dirty="0"/>
              <a:t> and deleted with </a:t>
            </a:r>
            <a:r>
              <a:rPr lang="en-US" altLang="en-US" sz="2000" b="1" dirty="0">
                <a:latin typeface="Courier New" panose="02070309020205020404" pitchFamily="49" charset="0"/>
                <a:cs typeface="Courier New" panose="02070309020205020404" pitchFamily="49" charset="0"/>
              </a:rPr>
              <a:t>del</a:t>
            </a:r>
          </a:p>
        </p:txBody>
      </p:sp>
    </p:spTree>
    <p:extLst>
      <p:ext uri="{BB962C8B-B14F-4D97-AF65-F5344CB8AC3E}">
        <p14:creationId xmlns:p14="http://schemas.microsoft.com/office/powerpoint/2010/main" val="1805643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Primitive Data Types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Almost all programming languages provide a set of </a:t>
            </a:r>
            <a:r>
              <a:rPr lang="en-US" altLang="en-US" b="1" dirty="0"/>
              <a:t>primitive data types</a:t>
            </a:r>
          </a:p>
          <a:p>
            <a:pPr eaLnBrk="1" hangingPunct="1"/>
            <a:r>
              <a:rPr lang="en-US" altLang="en-US" dirty="0"/>
              <a:t>Primitive data types: Those not defined in terms of other data types</a:t>
            </a:r>
          </a:p>
          <a:p>
            <a:pPr eaLnBrk="1" hangingPunct="1"/>
            <a:r>
              <a:rPr lang="en-US" altLang="en-US" dirty="0"/>
              <a:t>Some primitive data types are merely reflections of the hardware</a:t>
            </a:r>
          </a:p>
          <a:p>
            <a:pPr eaLnBrk="1" hangingPunct="1"/>
            <a:r>
              <a:rPr lang="en-US" altLang="en-US" dirty="0"/>
              <a:t>Others require only a little non-hardware support for their implementation</a:t>
            </a:r>
          </a:p>
        </p:txBody>
      </p:sp>
    </p:spTree>
    <p:extLst>
      <p:ext uri="{BB962C8B-B14F-4D97-AF65-F5344CB8AC3E}">
        <p14:creationId xmlns:p14="http://schemas.microsoft.com/office/powerpoint/2010/main" val="3403324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Tuple Types </a:t>
            </a:r>
            <a:r>
              <a:rPr lang="en-US" altLang="en-US" sz="2000" b="0" dirty="0"/>
              <a:t>(2 of 2)</a:t>
            </a:r>
            <a:endParaRPr lang="en-US" dirty="0"/>
          </a:p>
        </p:txBody>
      </p:sp>
      <p:sp>
        <p:nvSpPr>
          <p:cNvPr id="6" name="Content Placeholder 2"/>
          <p:cNvSpPr>
            <a:spLocks noGrp="1"/>
          </p:cNvSpPr>
          <p:nvPr>
            <p:ph sz="quarter" idx="13"/>
          </p:nvPr>
        </p:nvSpPr>
        <p:spPr>
          <a:xfrm>
            <a:off x="457200" y="1600200"/>
            <a:ext cx="8229600" cy="1490870"/>
          </a:xfrm>
        </p:spPr>
        <p:txBody>
          <a:bodyPr/>
          <a:lstStyle/>
          <a:p>
            <a:pPr lvl="0" indent="-256032"/>
            <a:r>
              <a:rPr lang="en-US" altLang="en-US" sz="2200" dirty="0">
                <a:solidFill>
                  <a:srgbClr val="000000"/>
                </a:solidFill>
                <a:latin typeface="+mn-lt"/>
              </a:rPr>
              <a:t>ML</a:t>
            </a:r>
          </a:p>
          <a:p>
            <a:pPr marL="255588" lvl="0" indent="144463">
              <a:buNone/>
            </a:pPr>
            <a:r>
              <a:rPr lang="en-US" altLang="en-US" sz="2200" b="1" dirty="0" err="1">
                <a:solidFill>
                  <a:srgbClr val="000000"/>
                </a:solidFill>
                <a:latin typeface="Courier New" panose="02070309020205020404" pitchFamily="49" charset="0"/>
                <a:cs typeface="Courier New" panose="02070309020205020404" pitchFamily="49" charset="0"/>
              </a:rPr>
              <a:t>val</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b="1" dirty="0" err="1">
                <a:solidFill>
                  <a:srgbClr val="000000"/>
                </a:solidFill>
                <a:latin typeface="Courier New" panose="02070309020205020404" pitchFamily="49" charset="0"/>
                <a:cs typeface="Courier New" panose="02070309020205020404" pitchFamily="49" charset="0"/>
              </a:rPr>
              <a:t>myTuple</a:t>
            </a:r>
            <a:r>
              <a:rPr lang="en-US" altLang="en-US" sz="2200" b="1" dirty="0">
                <a:solidFill>
                  <a:srgbClr val="000000"/>
                </a:solidFill>
                <a:latin typeface="Courier New" panose="02070309020205020404" pitchFamily="49" charset="0"/>
                <a:cs typeface="Courier New" panose="02070309020205020404" pitchFamily="49" charset="0"/>
              </a:rPr>
              <a:t> = (3, 5.8, ′apple′);</a:t>
            </a:r>
          </a:p>
          <a:p>
            <a:pPr marL="740664" lvl="0" indent="-283464">
              <a:buFont typeface="Arial" panose="020B0604020202020204" pitchFamily="34" charset="0"/>
              <a:buChar char="─"/>
            </a:pPr>
            <a:r>
              <a:rPr lang="en-US" altLang="en-US" sz="2200" dirty="0">
                <a:solidFill>
                  <a:srgbClr val="000000"/>
                </a:solidFill>
                <a:latin typeface="+mn-lt"/>
              </a:rPr>
              <a:t>Access as follows</a:t>
            </a:r>
            <a:r>
              <a:rPr lang="en-US" altLang="en-US" sz="2200" dirty="0" smtClean="0">
                <a:solidFill>
                  <a:srgbClr val="000000"/>
                </a:solidFill>
                <a:latin typeface="+mn-lt"/>
              </a:rPr>
              <a:t>:</a:t>
            </a:r>
            <a:endParaRPr lang="en-US" altLang="en-US" sz="2200" dirty="0">
              <a:solidFill>
                <a:srgbClr val="000000"/>
              </a:solidFill>
              <a:latin typeface="+mn-lt"/>
            </a:endParaRPr>
          </a:p>
        </p:txBody>
      </p:sp>
      <p:graphicFrame>
        <p:nvGraphicFramePr>
          <p:cNvPr id="13" name="Object 3" descr="hash 1"/>
          <p:cNvGraphicFramePr>
            <a:graphicFrameLocks noChangeAspect="1"/>
          </p:cNvGraphicFramePr>
          <p:nvPr>
            <p:extLst>
              <p:ext uri="{D42A27DB-BD31-4B8C-83A1-F6EECF244321}">
                <p14:modId xmlns:p14="http://schemas.microsoft.com/office/powerpoint/2010/main" val="4223093891"/>
              </p:ext>
            </p:extLst>
          </p:nvPr>
        </p:nvGraphicFramePr>
        <p:xfrm>
          <a:off x="760014" y="3090176"/>
          <a:ext cx="337483" cy="292485"/>
        </p:xfrm>
        <a:graphic>
          <a:graphicData uri="http://schemas.openxmlformats.org/presentationml/2006/ole">
            <mc:AlternateContent xmlns:mc="http://schemas.openxmlformats.org/markup-compatibility/2006">
              <mc:Choice xmlns:v="urn:schemas-microsoft-com:vml" Requires="v">
                <p:oleObj spid="_x0000_s29870" name="Equation" r:id="rId3" imgW="190440" imgH="164880" progId="Equation.DSMT4">
                  <p:embed/>
                </p:oleObj>
              </mc:Choice>
              <mc:Fallback>
                <p:oleObj name="Equation" r:id="rId3" imgW="190440" imgH="164880" progId="Equation.DSMT4">
                  <p:embed/>
                  <p:pic>
                    <p:nvPicPr>
                      <p:cNvPr id="0" name=""/>
                      <p:cNvPicPr/>
                      <p:nvPr/>
                    </p:nvPicPr>
                    <p:blipFill>
                      <a:blip r:embed="rId4"/>
                      <a:stretch>
                        <a:fillRect/>
                      </a:stretch>
                    </p:blipFill>
                    <p:spPr>
                      <a:xfrm>
                        <a:off x="760014" y="3090176"/>
                        <a:ext cx="337483" cy="292485"/>
                      </a:xfrm>
                      <a:prstGeom prst="rect">
                        <a:avLst/>
                      </a:prstGeom>
                    </p:spPr>
                  </p:pic>
                </p:oleObj>
              </mc:Fallback>
            </mc:AlternateContent>
          </a:graphicData>
        </a:graphic>
      </p:graphicFrame>
      <p:sp>
        <p:nvSpPr>
          <p:cNvPr id="7" name="Content Placeholder 4"/>
          <p:cNvSpPr>
            <a:spLocks noGrp="1"/>
          </p:cNvSpPr>
          <p:nvPr>
            <p:ph sz="quarter" idx="14"/>
          </p:nvPr>
        </p:nvSpPr>
        <p:spPr>
          <a:xfrm>
            <a:off x="449789" y="2971799"/>
            <a:ext cx="8229600" cy="965227"/>
          </a:xfrm>
        </p:spPr>
        <p:txBody>
          <a:bodyPr/>
          <a:lstStyle/>
          <a:p>
            <a:pPr marL="255588" lvl="0" indent="261938">
              <a:buNone/>
            </a:pPr>
            <a:r>
              <a:rPr lang="en-US" altLang="en-US" sz="2200" b="1" dirty="0">
                <a:solidFill>
                  <a:srgbClr val="000000"/>
                </a:solidFill>
                <a:latin typeface="Courier New" panose="02070309020205020404" pitchFamily="49" charset="0"/>
                <a:cs typeface="Courier New" panose="02070309020205020404" pitchFamily="49" charset="0"/>
              </a:rPr>
              <a:t>(</a:t>
            </a:r>
            <a:r>
              <a:rPr lang="en-US" altLang="en-US" sz="2200" b="1" dirty="0" err="1">
                <a:solidFill>
                  <a:srgbClr val="000000"/>
                </a:solidFill>
                <a:latin typeface="Courier New" panose="02070309020205020404" pitchFamily="49" charset="0"/>
                <a:cs typeface="Courier New" panose="02070309020205020404" pitchFamily="49" charset="0"/>
              </a:rPr>
              <a:t>myTuple</a:t>
            </a:r>
            <a:r>
              <a:rPr lang="en-US" altLang="en-US" sz="2200" b="1" dirty="0">
                <a:solidFill>
                  <a:srgbClr val="000000"/>
                </a:solidFill>
                <a:latin typeface="Courier New" panose="02070309020205020404" pitchFamily="49" charset="0"/>
                <a:cs typeface="Courier New" panose="02070309020205020404" pitchFamily="49" charset="0"/>
              </a:rPr>
              <a:t>)</a:t>
            </a:r>
            <a:r>
              <a:rPr lang="en-US" altLang="en-US" sz="2200" b="1" dirty="0">
                <a:solidFill>
                  <a:srgbClr val="000000"/>
                </a:solidFill>
              </a:rPr>
              <a:t> </a:t>
            </a:r>
            <a:r>
              <a:rPr lang="en-US" altLang="en-US" sz="2200" dirty="0">
                <a:solidFill>
                  <a:srgbClr val="000000"/>
                </a:solidFill>
                <a:latin typeface="+mn-lt"/>
              </a:rPr>
              <a:t>is the first element</a:t>
            </a:r>
          </a:p>
          <a:p>
            <a:pPr marL="740664" lvl="0" indent="-283464">
              <a:buFont typeface="Arial" panose="020B0604020202020204" pitchFamily="34" charset="0"/>
              <a:buChar char="─"/>
            </a:pPr>
            <a:r>
              <a:rPr lang="en-US" altLang="en-US" sz="2200" dirty="0">
                <a:solidFill>
                  <a:srgbClr val="000000"/>
                </a:solidFill>
                <a:latin typeface="+mn-lt"/>
              </a:rPr>
              <a:t>A new tuple type can be defined</a:t>
            </a:r>
            <a:endParaRPr lang="en-US" sz="2200" dirty="0">
              <a:latin typeface="+mn-lt"/>
            </a:endParaRPr>
          </a:p>
        </p:txBody>
      </p:sp>
      <p:graphicFrame>
        <p:nvGraphicFramePr>
          <p:cNvPr id="14" name="Object 5" descr="type i n t Real = i n t asterisk real semicolon"/>
          <p:cNvGraphicFramePr>
            <a:graphicFrameLocks noChangeAspect="1"/>
          </p:cNvGraphicFramePr>
          <p:nvPr>
            <p:extLst>
              <p:ext uri="{D42A27DB-BD31-4B8C-83A1-F6EECF244321}">
                <p14:modId xmlns:p14="http://schemas.microsoft.com/office/powerpoint/2010/main" val="3598876459"/>
              </p:ext>
            </p:extLst>
          </p:nvPr>
        </p:nvGraphicFramePr>
        <p:xfrm>
          <a:off x="725011" y="3948502"/>
          <a:ext cx="2870849" cy="395980"/>
        </p:xfrm>
        <a:graphic>
          <a:graphicData uri="http://schemas.openxmlformats.org/presentationml/2006/ole">
            <mc:AlternateContent xmlns:mc="http://schemas.openxmlformats.org/markup-compatibility/2006">
              <mc:Choice xmlns:v="urn:schemas-microsoft-com:vml" Requires="v">
                <p:oleObj spid="_x0000_s29871" name="Equation" r:id="rId5" imgW="1473120" imgH="203040" progId="Equation.DSMT4">
                  <p:embed/>
                </p:oleObj>
              </mc:Choice>
              <mc:Fallback>
                <p:oleObj name="Equation" r:id="rId5" imgW="1473120" imgH="203040" progId="Equation.DSMT4">
                  <p:embed/>
                  <p:pic>
                    <p:nvPicPr>
                      <p:cNvPr id="0" name=""/>
                      <p:cNvPicPr/>
                      <p:nvPr/>
                    </p:nvPicPr>
                    <p:blipFill>
                      <a:blip r:embed="rId6"/>
                      <a:stretch>
                        <a:fillRect/>
                      </a:stretch>
                    </p:blipFill>
                    <p:spPr>
                      <a:xfrm>
                        <a:off x="725011" y="3948502"/>
                        <a:ext cx="2870849" cy="395980"/>
                      </a:xfrm>
                      <a:prstGeom prst="rect">
                        <a:avLst/>
                      </a:prstGeom>
                    </p:spPr>
                  </p:pic>
                </p:oleObj>
              </mc:Fallback>
            </mc:AlternateContent>
          </a:graphicData>
        </a:graphic>
      </p:graphicFrame>
      <p:sp>
        <p:nvSpPr>
          <p:cNvPr id="8" name="Content Placeholder 6"/>
          <p:cNvSpPr>
            <a:spLocks noGrp="1"/>
          </p:cNvSpPr>
          <p:nvPr>
            <p:ph sz="quarter" idx="15"/>
          </p:nvPr>
        </p:nvSpPr>
        <p:spPr>
          <a:xfrm>
            <a:off x="447535" y="4355958"/>
            <a:ext cx="624957" cy="337930"/>
          </a:xfrm>
        </p:spPr>
        <p:txBody>
          <a:bodyPr/>
          <a:lstStyle/>
          <a:p>
            <a:pPr indent="-256032"/>
            <a:r>
              <a:rPr lang="en-US" altLang="en-US" sz="2200" dirty="0">
                <a:solidFill>
                  <a:srgbClr val="000000"/>
                </a:solidFill>
                <a:latin typeface="+mn-lt"/>
              </a:rPr>
              <a:t>F</a:t>
            </a:r>
            <a:endParaRPr lang="en-US" sz="2200" dirty="0">
              <a:latin typeface="+mn-lt"/>
            </a:endParaRPr>
          </a:p>
        </p:txBody>
      </p:sp>
      <p:graphicFrame>
        <p:nvGraphicFramePr>
          <p:cNvPr id="15" name="Object 7" descr="hash"/>
          <p:cNvGraphicFramePr>
            <a:graphicFrameLocks noChangeAspect="1"/>
          </p:cNvGraphicFramePr>
          <p:nvPr>
            <p:extLst>
              <p:ext uri="{D42A27DB-BD31-4B8C-83A1-F6EECF244321}">
                <p14:modId xmlns:p14="http://schemas.microsoft.com/office/powerpoint/2010/main" val="3965772801"/>
              </p:ext>
            </p:extLst>
          </p:nvPr>
        </p:nvGraphicFramePr>
        <p:xfrm>
          <a:off x="949370" y="4473707"/>
          <a:ext cx="225266" cy="291624"/>
        </p:xfrm>
        <a:graphic>
          <a:graphicData uri="http://schemas.openxmlformats.org/presentationml/2006/ole">
            <mc:AlternateContent xmlns:mc="http://schemas.openxmlformats.org/markup-compatibility/2006">
              <mc:Choice xmlns:v="urn:schemas-microsoft-com:vml" Requires="v">
                <p:oleObj spid="_x0000_s29872" name="Equation" r:id="rId7" imgW="126720" imgH="164880" progId="Equation.DSMT4">
                  <p:embed/>
                </p:oleObj>
              </mc:Choice>
              <mc:Fallback>
                <p:oleObj name="Equation" r:id="rId7" imgW="126720" imgH="164880" progId="Equation.DSMT4">
                  <p:embed/>
                  <p:pic>
                    <p:nvPicPr>
                      <p:cNvPr id="13" name="Object 12"/>
                      <p:cNvPicPr/>
                      <p:nvPr/>
                    </p:nvPicPr>
                    <p:blipFill>
                      <a:blip r:embed="rId8"/>
                      <a:stretch>
                        <a:fillRect/>
                      </a:stretch>
                    </p:blipFill>
                    <p:spPr>
                      <a:xfrm>
                        <a:off x="949370" y="4473707"/>
                        <a:ext cx="225266" cy="291624"/>
                      </a:xfrm>
                      <a:prstGeom prst="rect">
                        <a:avLst/>
                      </a:prstGeom>
                    </p:spPr>
                  </p:pic>
                </p:oleObj>
              </mc:Fallback>
            </mc:AlternateContent>
          </a:graphicData>
        </a:graphic>
      </p:graphicFrame>
      <p:sp>
        <p:nvSpPr>
          <p:cNvPr id="22" name="Content Placeholder 8"/>
          <p:cNvSpPr>
            <a:spLocks noGrp="1"/>
          </p:cNvSpPr>
          <p:nvPr>
            <p:ph sz="quarter" idx="17"/>
          </p:nvPr>
        </p:nvSpPr>
        <p:spPr>
          <a:xfrm>
            <a:off x="760013" y="4728418"/>
            <a:ext cx="7919376" cy="457200"/>
          </a:xfrm>
        </p:spPr>
        <p:txBody>
          <a:bodyPr/>
          <a:lstStyle/>
          <a:p>
            <a:pPr lvl="0" indent="-256032">
              <a:buNone/>
            </a:pPr>
            <a:r>
              <a:rPr lang="en-US" altLang="en-US" sz="2200" b="1" dirty="0">
                <a:solidFill>
                  <a:srgbClr val="000000"/>
                </a:solidFill>
                <a:latin typeface="Courier New" panose="02070309020205020404" pitchFamily="49" charset="0"/>
                <a:cs typeface="Courier New" panose="02070309020205020404" pitchFamily="49" charset="0"/>
              </a:rPr>
              <a:t>let </a:t>
            </a:r>
            <a:r>
              <a:rPr lang="en-US" altLang="en-US" sz="2200" b="1" dirty="0" err="1">
                <a:solidFill>
                  <a:srgbClr val="000000"/>
                </a:solidFill>
                <a:latin typeface="Courier New" panose="02070309020205020404" pitchFamily="49" charset="0"/>
                <a:cs typeface="Courier New" panose="02070309020205020404" pitchFamily="49" charset="0"/>
              </a:rPr>
              <a:t>tup</a:t>
            </a:r>
            <a:r>
              <a:rPr lang="en-US" altLang="en-US" sz="2200" b="1" dirty="0">
                <a:solidFill>
                  <a:srgbClr val="000000"/>
                </a:solidFill>
                <a:latin typeface="Courier New" panose="02070309020205020404" pitchFamily="49" charset="0"/>
                <a:cs typeface="Courier New" panose="02070309020205020404" pitchFamily="49" charset="0"/>
              </a:rPr>
              <a:t> = (3, 5, 7)</a:t>
            </a:r>
          </a:p>
        </p:txBody>
      </p:sp>
      <p:sp>
        <p:nvSpPr>
          <p:cNvPr id="9" name="Content Placeholder 9"/>
          <p:cNvSpPr>
            <a:spLocks noGrp="1"/>
          </p:cNvSpPr>
          <p:nvPr>
            <p:ph sz="quarter" idx="16"/>
          </p:nvPr>
        </p:nvSpPr>
        <p:spPr>
          <a:xfrm>
            <a:off x="459728" y="5142910"/>
            <a:ext cx="8028289" cy="412369"/>
          </a:xfrm>
        </p:spPr>
        <p:txBody>
          <a:bodyPr/>
          <a:lstStyle/>
          <a:p>
            <a:pPr lvl="0" indent="-256032">
              <a:buNone/>
            </a:pPr>
            <a:r>
              <a:rPr lang="en-US" altLang="en-US" sz="2200" b="1" dirty="0">
                <a:solidFill>
                  <a:srgbClr val="000000"/>
                </a:solidFill>
                <a:latin typeface="Courier New" panose="02070309020205020404" pitchFamily="49" charset="0"/>
                <a:cs typeface="Courier New" panose="02070309020205020404" pitchFamily="49" charset="0"/>
              </a:rPr>
              <a:t>let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b="1" dirty="0">
                <a:solidFill>
                  <a:srgbClr val="000000"/>
                </a:solidFill>
                <a:latin typeface="Courier New" panose="02070309020205020404" pitchFamily="49" charset="0"/>
                <a:cs typeface="Courier New" panose="02070309020205020404" pitchFamily="49" charset="0"/>
              </a:rPr>
              <a:t>a, b, c = </a:t>
            </a:r>
            <a:r>
              <a:rPr lang="en-US" altLang="en-US" sz="2200" b="1" dirty="0" err="1">
                <a:solidFill>
                  <a:srgbClr val="000000"/>
                </a:solidFill>
                <a:latin typeface="Courier New" panose="02070309020205020404" pitchFamily="49" charset="0"/>
                <a:cs typeface="Courier New" panose="02070309020205020404" pitchFamily="49" charset="0"/>
              </a:rPr>
              <a:t>tup</a:t>
            </a:r>
            <a:r>
              <a:rPr lang="en-US" altLang="en-US" sz="2200" b="1"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000000"/>
                </a:solidFill>
                <a:latin typeface="+mn-lt"/>
                <a:cs typeface="Courier New" panose="02070309020205020404" pitchFamily="49" charset="0"/>
              </a:rPr>
              <a:t>This assigns a tuple to a tuple </a:t>
            </a:r>
            <a:r>
              <a:rPr lang="en-US" altLang="en-US" sz="2200" dirty="0" smtClean="0">
                <a:solidFill>
                  <a:srgbClr val="000000"/>
                </a:solidFill>
                <a:latin typeface="+mn-lt"/>
                <a:cs typeface="Courier New" panose="02070309020205020404" pitchFamily="49" charset="0"/>
              </a:rPr>
              <a:t>pattern</a:t>
            </a:r>
            <a:endParaRPr lang="en-US" altLang="en-US" sz="2200" dirty="0">
              <a:solidFill>
                <a:srgbClr val="000000"/>
              </a:solidFill>
              <a:latin typeface="+mn-lt"/>
              <a:cs typeface="Courier New" panose="02070309020205020404" pitchFamily="49" charset="0"/>
            </a:endParaRPr>
          </a:p>
        </p:txBody>
      </p:sp>
      <p:graphicFrame>
        <p:nvGraphicFramePr>
          <p:cNvPr id="17" name="Object 10" descr="left parenthesis a comma b comma c right parenthesis"/>
          <p:cNvGraphicFramePr>
            <a:graphicFrameLocks noChangeAspect="1"/>
          </p:cNvGraphicFramePr>
          <p:nvPr>
            <p:extLst>
              <p:ext uri="{D42A27DB-BD31-4B8C-83A1-F6EECF244321}">
                <p14:modId xmlns:p14="http://schemas.microsoft.com/office/powerpoint/2010/main" val="3543957749"/>
              </p:ext>
            </p:extLst>
          </p:nvPr>
        </p:nvGraphicFramePr>
        <p:xfrm>
          <a:off x="474273" y="5609138"/>
          <a:ext cx="989948" cy="395980"/>
        </p:xfrm>
        <a:graphic>
          <a:graphicData uri="http://schemas.openxmlformats.org/presentationml/2006/ole">
            <mc:AlternateContent xmlns:mc="http://schemas.openxmlformats.org/markup-compatibility/2006">
              <mc:Choice xmlns:v="urn:schemas-microsoft-com:vml" Requires="v">
                <p:oleObj spid="_x0000_s29873" name="Equation" r:id="rId9" imgW="507960" imgH="203040" progId="Equation.DSMT4">
                  <p:embed/>
                </p:oleObj>
              </mc:Choice>
              <mc:Fallback>
                <p:oleObj name="Equation" r:id="rId9" imgW="507960" imgH="203040" progId="Equation.DSMT4">
                  <p:embed/>
                  <p:pic>
                    <p:nvPicPr>
                      <p:cNvPr id="2" name="Object 3"/>
                      <p:cNvPicPr/>
                      <p:nvPr/>
                    </p:nvPicPr>
                    <p:blipFill>
                      <a:blip r:embed="rId10"/>
                      <a:stretch>
                        <a:fillRect/>
                      </a:stretch>
                    </p:blipFill>
                    <p:spPr>
                      <a:xfrm>
                        <a:off x="474273" y="5609138"/>
                        <a:ext cx="989948" cy="395980"/>
                      </a:xfrm>
                      <a:prstGeom prst="rect">
                        <a:avLst/>
                      </a:prstGeom>
                    </p:spPr>
                  </p:pic>
                </p:oleObj>
              </mc:Fallback>
            </mc:AlternateContent>
          </a:graphicData>
        </a:graphic>
      </p:graphicFrame>
    </p:spTree>
    <p:extLst>
      <p:ext uri="{BB962C8B-B14F-4D97-AF65-F5344CB8AC3E}">
        <p14:creationId xmlns:p14="http://schemas.microsoft.com/office/powerpoint/2010/main" val="1028971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List </a:t>
            </a:r>
            <a:r>
              <a:rPr lang="en-US" altLang="en-US" dirty="0" smtClean="0"/>
              <a:t>Types </a:t>
            </a:r>
            <a:r>
              <a:rPr lang="en-US" altLang="en-US" sz="2000" b="0" dirty="0" smtClean="0"/>
              <a:t>(1 of 6)</a:t>
            </a:r>
          </a:p>
        </p:txBody>
      </p:sp>
      <p:sp>
        <p:nvSpPr>
          <p:cNvPr id="2" name="Content Placeholder 2"/>
          <p:cNvSpPr>
            <a:spLocks noGrp="1"/>
          </p:cNvSpPr>
          <p:nvPr>
            <p:ph sz="quarter" idx="13"/>
          </p:nvPr>
        </p:nvSpPr>
        <p:spPr>
          <a:xfrm>
            <a:off x="457200" y="1600200"/>
            <a:ext cx="8229600" cy="767622"/>
          </a:xfrm>
        </p:spPr>
        <p:txBody>
          <a:bodyPr/>
          <a:lstStyle/>
          <a:p>
            <a:pPr lvl="0" indent="-256032"/>
            <a:r>
              <a:rPr lang="en-US" altLang="en-US" sz="2000" dirty="0">
                <a:solidFill>
                  <a:srgbClr val="000000"/>
                </a:solidFill>
                <a:latin typeface="+mn-lt"/>
              </a:rPr>
              <a:t>Lists in Lisp and Scheme are delimited by parentheses and use no </a:t>
            </a:r>
            <a:r>
              <a:rPr lang="en-US" altLang="en-US" sz="2000" dirty="0" smtClean="0">
                <a:solidFill>
                  <a:srgbClr val="000000"/>
                </a:solidFill>
                <a:latin typeface="+mn-lt"/>
              </a:rPr>
              <a:t>commas</a:t>
            </a:r>
            <a:endParaRPr lang="en-US" altLang="en-US" sz="2000" dirty="0">
              <a:solidFill>
                <a:srgbClr val="000000"/>
              </a:solidFill>
              <a:latin typeface="+mn-lt"/>
            </a:endParaRPr>
          </a:p>
        </p:txBody>
      </p:sp>
      <p:graphicFrame>
        <p:nvGraphicFramePr>
          <p:cNvPr id="9" name="Object 3" descr="left parenthesis A B C D right parenthesis and left parenthesis A left parenthesis B C right parenthesis D right parenthesis"/>
          <p:cNvGraphicFramePr>
            <a:graphicFrameLocks noChangeAspect="1"/>
          </p:cNvGraphicFramePr>
          <p:nvPr>
            <p:extLst>
              <p:ext uri="{D42A27DB-BD31-4B8C-83A1-F6EECF244321}">
                <p14:modId xmlns:p14="http://schemas.microsoft.com/office/powerpoint/2010/main" val="1991744499"/>
              </p:ext>
            </p:extLst>
          </p:nvPr>
        </p:nvGraphicFramePr>
        <p:xfrm>
          <a:off x="829285" y="2426674"/>
          <a:ext cx="3110281" cy="439496"/>
        </p:xfrm>
        <a:graphic>
          <a:graphicData uri="http://schemas.openxmlformats.org/presentationml/2006/ole">
            <mc:AlternateContent xmlns:mc="http://schemas.openxmlformats.org/markup-compatibility/2006">
              <mc:Choice xmlns:v="urn:schemas-microsoft-com:vml" Requires="v">
                <p:oleObj spid="_x0000_s13659" name="Equation" r:id="rId4" imgW="2336760" imgH="330120" progId="Equation.DSMT4">
                  <p:embed/>
                </p:oleObj>
              </mc:Choice>
              <mc:Fallback>
                <p:oleObj name="Equation" r:id="rId4" imgW="2336760" imgH="330120" progId="Equation.DSMT4">
                  <p:embed/>
                  <p:pic>
                    <p:nvPicPr>
                      <p:cNvPr id="0" name=""/>
                      <p:cNvPicPr/>
                      <p:nvPr/>
                    </p:nvPicPr>
                    <p:blipFill>
                      <a:blip r:embed="rId5"/>
                      <a:stretch>
                        <a:fillRect/>
                      </a:stretch>
                    </p:blipFill>
                    <p:spPr>
                      <a:xfrm>
                        <a:off x="829285" y="2426674"/>
                        <a:ext cx="3110281" cy="439496"/>
                      </a:xfrm>
                      <a:prstGeom prst="rect">
                        <a:avLst/>
                      </a:prstGeom>
                    </p:spPr>
                  </p:pic>
                </p:oleObj>
              </mc:Fallback>
            </mc:AlternateContent>
          </a:graphicData>
        </a:graphic>
      </p:graphicFrame>
      <p:sp>
        <p:nvSpPr>
          <p:cNvPr id="3" name="Content Placeholder 4"/>
          <p:cNvSpPr>
            <a:spLocks noGrp="1"/>
          </p:cNvSpPr>
          <p:nvPr>
            <p:ph sz="quarter" idx="14"/>
          </p:nvPr>
        </p:nvSpPr>
        <p:spPr>
          <a:xfrm>
            <a:off x="457201" y="2900888"/>
            <a:ext cx="8229600" cy="931544"/>
          </a:xfrm>
        </p:spPr>
        <p:txBody>
          <a:bodyPr/>
          <a:lstStyle/>
          <a:p>
            <a:pPr lvl="0" indent="-256032"/>
            <a:r>
              <a:rPr lang="en-US" altLang="en-US" sz="2000" dirty="0">
                <a:solidFill>
                  <a:srgbClr val="000000"/>
                </a:solidFill>
                <a:latin typeface="+mn-lt"/>
              </a:rPr>
              <a:t>Data and code have the same form</a:t>
            </a:r>
          </a:p>
          <a:p>
            <a:pPr marL="255588" lvl="0" indent="-255588">
              <a:buNone/>
            </a:pPr>
            <a:r>
              <a:rPr lang="en-US" altLang="en-US" sz="2000" dirty="0">
                <a:solidFill>
                  <a:srgbClr val="000000"/>
                </a:solidFill>
                <a:latin typeface="+mn-lt"/>
              </a:rPr>
              <a:t>As data, </a:t>
            </a:r>
          </a:p>
        </p:txBody>
      </p:sp>
      <p:graphicFrame>
        <p:nvGraphicFramePr>
          <p:cNvPr id="20" name="Object 5" descr="left parenthesis A B C right parenthesis"/>
          <p:cNvGraphicFramePr>
            <a:graphicFrameLocks noChangeAspect="1"/>
          </p:cNvGraphicFramePr>
          <p:nvPr>
            <p:extLst>
              <p:ext uri="{D42A27DB-BD31-4B8C-83A1-F6EECF244321}">
                <p14:modId xmlns:p14="http://schemas.microsoft.com/office/powerpoint/2010/main" val="4040790963"/>
              </p:ext>
            </p:extLst>
          </p:nvPr>
        </p:nvGraphicFramePr>
        <p:xfrm>
          <a:off x="1663092" y="3474720"/>
          <a:ext cx="914400" cy="339725"/>
        </p:xfrm>
        <a:graphic>
          <a:graphicData uri="http://schemas.openxmlformats.org/presentationml/2006/ole">
            <mc:AlternateContent xmlns:mc="http://schemas.openxmlformats.org/markup-compatibility/2006">
              <mc:Choice xmlns:v="urn:schemas-microsoft-com:vml" Requires="v">
                <p:oleObj spid="_x0000_s13660" name="Equation" r:id="rId6" imgW="685800" imgH="253800" progId="Equation.DSMT4">
                  <p:embed/>
                </p:oleObj>
              </mc:Choice>
              <mc:Fallback>
                <p:oleObj name="Equation" r:id="rId6" imgW="685800" imgH="253800" progId="Equation.DSMT4">
                  <p:embed/>
                  <p:pic>
                    <p:nvPicPr>
                      <p:cNvPr id="9" name="Object 3"/>
                      <p:cNvPicPr/>
                      <p:nvPr/>
                    </p:nvPicPr>
                    <p:blipFill>
                      <a:blip r:embed="rId7"/>
                      <a:stretch>
                        <a:fillRect/>
                      </a:stretch>
                    </p:blipFill>
                    <p:spPr>
                      <a:xfrm>
                        <a:off x="1663092" y="3474720"/>
                        <a:ext cx="914400" cy="339725"/>
                      </a:xfrm>
                      <a:prstGeom prst="rect">
                        <a:avLst/>
                      </a:prstGeom>
                    </p:spPr>
                  </p:pic>
                </p:oleObj>
              </mc:Fallback>
            </mc:AlternateContent>
          </a:graphicData>
        </a:graphic>
      </p:graphicFrame>
      <p:sp>
        <p:nvSpPr>
          <p:cNvPr id="10" name="Content Placeholder 6"/>
          <p:cNvSpPr>
            <a:spLocks noGrp="1"/>
          </p:cNvSpPr>
          <p:nvPr>
            <p:ph sz="quarter" idx="15"/>
          </p:nvPr>
        </p:nvSpPr>
        <p:spPr>
          <a:xfrm>
            <a:off x="2703209" y="3366660"/>
            <a:ext cx="5983592" cy="453813"/>
          </a:xfrm>
        </p:spPr>
        <p:txBody>
          <a:bodyPr/>
          <a:lstStyle/>
          <a:p>
            <a:pPr marL="255588" lvl="0" indent="-255588">
              <a:buNone/>
            </a:pPr>
            <a:r>
              <a:rPr lang="en-US" altLang="en-US" sz="2000" dirty="0" smtClean="0">
                <a:solidFill>
                  <a:srgbClr val="000000"/>
                </a:solidFill>
                <a:latin typeface="+mn-lt"/>
              </a:rPr>
              <a:t>is </a:t>
            </a:r>
            <a:r>
              <a:rPr lang="en-US" altLang="en-US" sz="2000" dirty="0">
                <a:solidFill>
                  <a:srgbClr val="000000"/>
                </a:solidFill>
                <a:latin typeface="+mn-lt"/>
              </a:rPr>
              <a:t>literally what it </a:t>
            </a:r>
            <a:r>
              <a:rPr lang="en-US" altLang="en-US" sz="2000" dirty="0" smtClean="0">
                <a:solidFill>
                  <a:srgbClr val="000000"/>
                </a:solidFill>
                <a:latin typeface="+mn-lt"/>
              </a:rPr>
              <a:t>is</a:t>
            </a:r>
            <a:endParaRPr lang="en-US" altLang="en-US" sz="2000" dirty="0">
              <a:solidFill>
                <a:srgbClr val="000000"/>
              </a:solidFill>
              <a:latin typeface="+mn-lt"/>
            </a:endParaRPr>
          </a:p>
        </p:txBody>
      </p:sp>
      <p:sp>
        <p:nvSpPr>
          <p:cNvPr id="11" name="Content Placeholder 7"/>
          <p:cNvSpPr>
            <a:spLocks noGrp="1"/>
          </p:cNvSpPr>
          <p:nvPr>
            <p:ph sz="quarter" idx="16"/>
          </p:nvPr>
        </p:nvSpPr>
        <p:spPr>
          <a:xfrm>
            <a:off x="457201" y="3888742"/>
            <a:ext cx="1285875" cy="430961"/>
          </a:xfrm>
        </p:spPr>
        <p:txBody>
          <a:bodyPr/>
          <a:lstStyle/>
          <a:p>
            <a:pPr marL="0" lvl="0" indent="0">
              <a:buNone/>
            </a:pPr>
            <a:r>
              <a:rPr lang="en-US" altLang="en-US" sz="2000" dirty="0">
                <a:solidFill>
                  <a:srgbClr val="000000"/>
                </a:solidFill>
                <a:latin typeface="+mn-lt"/>
              </a:rPr>
              <a:t>As code</a:t>
            </a:r>
            <a:r>
              <a:rPr lang="en-US" altLang="en-US" sz="2000" dirty="0" smtClean="0">
                <a:solidFill>
                  <a:srgbClr val="000000"/>
                </a:solidFill>
                <a:latin typeface="+mn-lt"/>
              </a:rPr>
              <a:t>,</a:t>
            </a:r>
            <a:endParaRPr lang="en-US" sz="2000" dirty="0">
              <a:latin typeface="+mn-lt"/>
            </a:endParaRPr>
          </a:p>
        </p:txBody>
      </p:sp>
      <p:graphicFrame>
        <p:nvGraphicFramePr>
          <p:cNvPr id="21" name="Object 8" descr="left parenthesis A B C right parenthesis"/>
          <p:cNvGraphicFramePr>
            <a:graphicFrameLocks noChangeAspect="1"/>
          </p:cNvGraphicFramePr>
          <p:nvPr>
            <p:extLst>
              <p:ext uri="{D42A27DB-BD31-4B8C-83A1-F6EECF244321}">
                <p14:modId xmlns:p14="http://schemas.microsoft.com/office/powerpoint/2010/main" val="3561010758"/>
              </p:ext>
            </p:extLst>
          </p:nvPr>
        </p:nvGraphicFramePr>
        <p:xfrm>
          <a:off x="1581150" y="3978484"/>
          <a:ext cx="914400" cy="332534"/>
        </p:xfrm>
        <a:graphic>
          <a:graphicData uri="http://schemas.openxmlformats.org/presentationml/2006/ole">
            <mc:AlternateContent xmlns:mc="http://schemas.openxmlformats.org/markup-compatibility/2006">
              <mc:Choice xmlns:v="urn:schemas-microsoft-com:vml" Requires="v">
                <p:oleObj spid="_x0000_s13661" name="Equation" r:id="rId8" imgW="685800" imgH="253800" progId="Equation.DSMT4">
                  <p:embed/>
                </p:oleObj>
              </mc:Choice>
              <mc:Fallback>
                <p:oleObj name="Equation" r:id="rId8" imgW="685800" imgH="253800" progId="Equation.DSMT4">
                  <p:embed/>
                  <p:pic>
                    <p:nvPicPr>
                      <p:cNvPr id="20" name="Object 3"/>
                      <p:cNvPicPr/>
                      <p:nvPr/>
                    </p:nvPicPr>
                    <p:blipFill>
                      <a:blip r:embed="rId7"/>
                      <a:stretch>
                        <a:fillRect/>
                      </a:stretch>
                    </p:blipFill>
                    <p:spPr>
                      <a:xfrm>
                        <a:off x="1581150" y="3978484"/>
                        <a:ext cx="914400" cy="332534"/>
                      </a:xfrm>
                      <a:prstGeom prst="rect">
                        <a:avLst/>
                      </a:prstGeom>
                    </p:spPr>
                  </p:pic>
                </p:oleObj>
              </mc:Fallback>
            </mc:AlternateContent>
          </a:graphicData>
        </a:graphic>
      </p:graphicFrame>
      <p:sp>
        <p:nvSpPr>
          <p:cNvPr id="12" name="Content Placeholder 9"/>
          <p:cNvSpPr>
            <a:spLocks noGrp="1"/>
          </p:cNvSpPr>
          <p:nvPr>
            <p:ph sz="quarter" idx="17"/>
          </p:nvPr>
        </p:nvSpPr>
        <p:spPr>
          <a:xfrm>
            <a:off x="2495549" y="3891284"/>
            <a:ext cx="6191251" cy="457200"/>
          </a:xfrm>
        </p:spPr>
        <p:txBody>
          <a:bodyPr/>
          <a:lstStyle/>
          <a:p>
            <a:pPr marL="0" lvl="0" indent="0">
              <a:buNone/>
            </a:pPr>
            <a:r>
              <a:rPr lang="en-US" altLang="en-US" sz="2000" dirty="0">
                <a:solidFill>
                  <a:srgbClr val="000000"/>
                </a:solidFill>
                <a:latin typeface="+mn-lt"/>
              </a:rPr>
              <a:t>is the function </a:t>
            </a:r>
            <a:r>
              <a:rPr lang="en-US" altLang="en-US" sz="2000" dirty="0">
                <a:solidFill>
                  <a:srgbClr val="000000"/>
                </a:solidFill>
                <a:latin typeface="+mn-lt"/>
                <a:cs typeface="Courier New" panose="02070309020205020404" pitchFamily="49" charset="0"/>
              </a:rPr>
              <a:t>A</a:t>
            </a:r>
            <a:r>
              <a:rPr lang="en-US" altLang="en-US" sz="2000" dirty="0">
                <a:solidFill>
                  <a:srgbClr val="000000"/>
                </a:solidFill>
                <a:latin typeface="+mn-lt"/>
              </a:rPr>
              <a:t> applied to the parameters </a:t>
            </a:r>
            <a:r>
              <a:rPr lang="en-US" altLang="en-US" sz="2000" dirty="0">
                <a:solidFill>
                  <a:srgbClr val="000000"/>
                </a:solidFill>
                <a:latin typeface="+mn-lt"/>
                <a:cs typeface="Courier New" panose="02070309020205020404" pitchFamily="49" charset="0"/>
              </a:rPr>
              <a:t>B</a:t>
            </a:r>
            <a:r>
              <a:rPr lang="en-US" altLang="en-US" sz="2000" dirty="0">
                <a:solidFill>
                  <a:srgbClr val="000000"/>
                </a:solidFill>
                <a:latin typeface="+mn-lt"/>
              </a:rPr>
              <a:t> and </a:t>
            </a:r>
            <a:r>
              <a:rPr lang="en-US" altLang="en-US" sz="2000" dirty="0" smtClean="0">
                <a:solidFill>
                  <a:srgbClr val="000000"/>
                </a:solidFill>
                <a:latin typeface="+mn-lt"/>
                <a:cs typeface="Courier New" panose="02070309020205020404" pitchFamily="49" charset="0"/>
              </a:rPr>
              <a:t>C</a:t>
            </a:r>
            <a:endParaRPr lang="en-US" altLang="en-US" sz="2000" dirty="0">
              <a:solidFill>
                <a:srgbClr val="000000"/>
              </a:solidFill>
              <a:latin typeface="+mn-lt"/>
              <a:cs typeface="Courier New" panose="02070309020205020404" pitchFamily="49" charset="0"/>
            </a:endParaRPr>
          </a:p>
        </p:txBody>
      </p:sp>
      <p:sp>
        <p:nvSpPr>
          <p:cNvPr id="19" name="Content Placeholder 10"/>
          <p:cNvSpPr>
            <a:spLocks noGrp="1"/>
          </p:cNvSpPr>
          <p:nvPr>
            <p:ph sz="quarter" idx="18"/>
          </p:nvPr>
        </p:nvSpPr>
        <p:spPr>
          <a:xfrm>
            <a:off x="457201" y="4494536"/>
            <a:ext cx="8229600" cy="734689"/>
          </a:xfrm>
        </p:spPr>
        <p:txBody>
          <a:bodyPr/>
          <a:lstStyle/>
          <a:p>
            <a:pPr lvl="0" indent="-256032"/>
            <a:r>
              <a:rPr lang="en-US" altLang="en-US" sz="2000" dirty="0">
                <a:solidFill>
                  <a:srgbClr val="000000"/>
                </a:solidFill>
                <a:latin typeface="+mn-lt"/>
                <a:cs typeface="Courier New" panose="02070309020205020404" pitchFamily="49" charset="0"/>
              </a:rPr>
              <a:t>The interpreter needs to know which a list is, so if it is data, we quote it with an </a:t>
            </a:r>
            <a:r>
              <a:rPr lang="en-US" altLang="en-US" sz="2000" dirty="0" smtClean="0">
                <a:solidFill>
                  <a:srgbClr val="000000"/>
                </a:solidFill>
                <a:latin typeface="+mn-lt"/>
                <a:cs typeface="Courier New" panose="02070309020205020404" pitchFamily="49" charset="0"/>
              </a:rPr>
              <a:t>apostrophe</a:t>
            </a:r>
            <a:endParaRPr lang="en-US" altLang="en-US" sz="2000" dirty="0">
              <a:solidFill>
                <a:srgbClr val="000000"/>
              </a:solidFill>
              <a:latin typeface="+mn-lt"/>
              <a:cs typeface="Courier New" panose="02070309020205020404" pitchFamily="49" charset="0"/>
            </a:endParaRPr>
          </a:p>
        </p:txBody>
      </p:sp>
      <p:graphicFrame>
        <p:nvGraphicFramePr>
          <p:cNvPr id="17" name="Object 11" descr="single quote left parenthesis A B C right parenthesis is data"/>
          <p:cNvGraphicFramePr>
            <a:graphicFrameLocks noChangeAspect="1"/>
          </p:cNvGraphicFramePr>
          <p:nvPr>
            <p:extLst>
              <p:ext uri="{D42A27DB-BD31-4B8C-83A1-F6EECF244321}">
                <p14:modId xmlns:p14="http://schemas.microsoft.com/office/powerpoint/2010/main" val="1553015861"/>
              </p:ext>
            </p:extLst>
          </p:nvPr>
        </p:nvGraphicFramePr>
        <p:xfrm>
          <a:off x="836411" y="5306370"/>
          <a:ext cx="1741081" cy="405689"/>
        </p:xfrm>
        <a:graphic>
          <a:graphicData uri="http://schemas.openxmlformats.org/presentationml/2006/ole">
            <mc:AlternateContent xmlns:mc="http://schemas.openxmlformats.org/markup-compatibility/2006">
              <mc:Choice xmlns:v="urn:schemas-microsoft-com:vml" Requires="v">
                <p:oleObj spid="_x0000_s13662" name="Equation" r:id="rId9" imgW="1307880" imgH="304560" progId="Equation.DSMT4">
                  <p:embed/>
                </p:oleObj>
              </mc:Choice>
              <mc:Fallback>
                <p:oleObj name="Equation" r:id="rId9" imgW="1307880" imgH="304560" progId="Equation.DSMT4">
                  <p:embed/>
                  <p:pic>
                    <p:nvPicPr>
                      <p:cNvPr id="0" name=""/>
                      <p:cNvPicPr/>
                      <p:nvPr/>
                    </p:nvPicPr>
                    <p:blipFill>
                      <a:blip r:embed="rId10"/>
                      <a:stretch>
                        <a:fillRect/>
                      </a:stretch>
                    </p:blipFill>
                    <p:spPr>
                      <a:xfrm>
                        <a:off x="836411" y="5306370"/>
                        <a:ext cx="1741081" cy="405689"/>
                      </a:xfrm>
                      <a:prstGeom prst="rect">
                        <a:avLst/>
                      </a:prstGeom>
                    </p:spPr>
                  </p:pic>
                </p:oleObj>
              </mc:Fallback>
            </mc:AlternateContent>
          </a:graphicData>
        </a:graphic>
      </p:graphicFrame>
    </p:spTree>
    <p:extLst>
      <p:ext uri="{BB962C8B-B14F-4D97-AF65-F5344CB8AC3E}">
        <p14:creationId xmlns:p14="http://schemas.microsoft.com/office/powerpoint/2010/main" val="22109351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List </a:t>
            </a:r>
            <a:r>
              <a:rPr lang="en-US" altLang="en-US" dirty="0" smtClean="0"/>
              <a:t>Types </a:t>
            </a:r>
            <a:r>
              <a:rPr lang="en-US" altLang="en-US" sz="2000" b="0" dirty="0" smtClean="0"/>
              <a:t>(2 of 6)</a:t>
            </a:r>
          </a:p>
        </p:txBody>
      </p:sp>
      <p:sp>
        <p:nvSpPr>
          <p:cNvPr id="4" name="Content Placeholder 2"/>
          <p:cNvSpPr>
            <a:spLocks noGrp="1"/>
          </p:cNvSpPr>
          <p:nvPr>
            <p:ph sz="quarter" idx="13"/>
          </p:nvPr>
        </p:nvSpPr>
        <p:spPr>
          <a:xfrm>
            <a:off x="457200" y="1600200"/>
            <a:ext cx="8229600" cy="915164"/>
          </a:xfrm>
        </p:spPr>
        <p:txBody>
          <a:bodyPr/>
          <a:lstStyle/>
          <a:p>
            <a:pPr lvl="0" indent="-256032"/>
            <a:r>
              <a:rPr lang="en-US" altLang="en-US" sz="2400" dirty="0">
                <a:solidFill>
                  <a:srgbClr val="000000"/>
                </a:solidFill>
                <a:latin typeface="+mn-lt"/>
                <a:cs typeface="Courier New" panose="02070309020205020404" pitchFamily="49" charset="0"/>
              </a:rPr>
              <a:t>List Operations in Scheme</a:t>
            </a:r>
          </a:p>
          <a:p>
            <a:pPr lvl="1" indent="-283464"/>
            <a:r>
              <a:rPr lang="en-US" altLang="en-US" sz="2000" b="1" dirty="0">
                <a:solidFill>
                  <a:srgbClr val="000000"/>
                </a:solidFill>
                <a:latin typeface="Courier New" panose="02070309020205020404" pitchFamily="49" charset="0"/>
                <a:cs typeface="Courier New" panose="02070309020205020404" pitchFamily="49" charset="0"/>
              </a:rPr>
              <a:t>CAR</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returns the first element of its list </a:t>
            </a:r>
            <a:r>
              <a:rPr lang="en-US" altLang="en-US" sz="2400" dirty="0" smtClean="0">
                <a:solidFill>
                  <a:srgbClr val="000000"/>
                </a:solidFill>
                <a:latin typeface="+mn-lt"/>
                <a:cs typeface="Courier New" panose="02070309020205020404" pitchFamily="49" charset="0"/>
              </a:rPr>
              <a:t>parameter</a:t>
            </a:r>
            <a:endParaRPr lang="en-US" altLang="en-US" sz="2400" dirty="0">
              <a:solidFill>
                <a:srgbClr val="000000"/>
              </a:solidFill>
              <a:latin typeface="+mn-lt"/>
              <a:cs typeface="Courier New" panose="02070309020205020404" pitchFamily="49" charset="0"/>
            </a:endParaRPr>
          </a:p>
        </p:txBody>
      </p:sp>
      <p:graphicFrame>
        <p:nvGraphicFramePr>
          <p:cNvPr id="14" name="Object 3" descr="left parenthesis C A R single quote left parenthesis A B C right parenthesis right parenthesis returns A"/>
          <p:cNvGraphicFramePr>
            <a:graphicFrameLocks noChangeAspect="1"/>
          </p:cNvGraphicFramePr>
          <p:nvPr>
            <p:extLst>
              <p:ext uri="{D42A27DB-BD31-4B8C-83A1-F6EECF244321}">
                <p14:modId xmlns:p14="http://schemas.microsoft.com/office/powerpoint/2010/main" val="2556394177"/>
              </p:ext>
            </p:extLst>
          </p:nvPr>
        </p:nvGraphicFramePr>
        <p:xfrm>
          <a:off x="1277938" y="2572258"/>
          <a:ext cx="2689225" cy="399542"/>
        </p:xfrm>
        <a:graphic>
          <a:graphicData uri="http://schemas.openxmlformats.org/presentationml/2006/ole">
            <mc:AlternateContent xmlns:mc="http://schemas.openxmlformats.org/markup-compatibility/2006">
              <mc:Choice xmlns:v="urn:schemas-microsoft-com:vml" Requires="v">
                <p:oleObj spid="_x0000_s15702" name="Equation" r:id="rId4" imgW="2222280" imgH="330120" progId="Equation.DSMT4">
                  <p:embed/>
                </p:oleObj>
              </mc:Choice>
              <mc:Fallback>
                <p:oleObj name="Equation" r:id="rId4" imgW="2222280" imgH="330120" progId="Equation.DSMT4">
                  <p:embed/>
                  <p:pic>
                    <p:nvPicPr>
                      <p:cNvPr id="0" name=""/>
                      <p:cNvPicPr/>
                      <p:nvPr/>
                    </p:nvPicPr>
                    <p:blipFill>
                      <a:blip r:embed="rId5"/>
                      <a:stretch>
                        <a:fillRect/>
                      </a:stretch>
                    </p:blipFill>
                    <p:spPr>
                      <a:xfrm>
                        <a:off x="1277938" y="2572258"/>
                        <a:ext cx="2689225" cy="399542"/>
                      </a:xfrm>
                      <a:prstGeom prst="rect">
                        <a:avLst/>
                      </a:prstGeom>
                    </p:spPr>
                  </p:pic>
                </p:oleObj>
              </mc:Fallback>
            </mc:AlternateContent>
          </a:graphicData>
        </a:graphic>
      </p:graphicFrame>
      <p:sp>
        <p:nvSpPr>
          <p:cNvPr id="5" name="Content Placeholder 4"/>
          <p:cNvSpPr>
            <a:spLocks noGrp="1"/>
          </p:cNvSpPr>
          <p:nvPr>
            <p:ph sz="quarter" idx="14"/>
          </p:nvPr>
        </p:nvSpPr>
        <p:spPr>
          <a:xfrm>
            <a:off x="457200" y="2895599"/>
            <a:ext cx="8229600" cy="866775"/>
          </a:xfrm>
        </p:spPr>
        <p:txBody>
          <a:bodyPr/>
          <a:lstStyle/>
          <a:p>
            <a:pPr lvl="1" indent="-283464"/>
            <a:r>
              <a:rPr lang="en-US" altLang="en-US" sz="2000" b="1" dirty="0">
                <a:solidFill>
                  <a:srgbClr val="000000"/>
                </a:solidFill>
                <a:latin typeface="Courier New" panose="02070309020205020404" pitchFamily="49" charset="0"/>
                <a:cs typeface="Courier New" panose="02070309020205020404" pitchFamily="49" charset="0"/>
              </a:rPr>
              <a:t>CDR</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returns the remainder of its list parameter after the first element has been </a:t>
            </a:r>
            <a:r>
              <a:rPr lang="en-US" altLang="en-US" sz="2400" dirty="0" smtClean="0">
                <a:solidFill>
                  <a:srgbClr val="000000"/>
                </a:solidFill>
                <a:latin typeface="+mn-lt"/>
                <a:cs typeface="Courier New" panose="02070309020205020404" pitchFamily="49" charset="0"/>
              </a:rPr>
              <a:t>removed</a:t>
            </a:r>
            <a:endParaRPr lang="en-US" altLang="en-US" sz="2400" dirty="0">
              <a:solidFill>
                <a:srgbClr val="000000"/>
              </a:solidFill>
              <a:latin typeface="+mn-lt"/>
              <a:cs typeface="Courier New" panose="02070309020205020404" pitchFamily="49" charset="0"/>
            </a:endParaRPr>
          </a:p>
        </p:txBody>
      </p:sp>
      <p:graphicFrame>
        <p:nvGraphicFramePr>
          <p:cNvPr id="15" name="Object 5" descr="left parenthesis C D R single quote left parenthesis A B C right parenthesis right parenthesis returns left parenthesis B C right parenthesis"/>
          <p:cNvGraphicFramePr>
            <a:graphicFrameLocks noChangeAspect="1"/>
          </p:cNvGraphicFramePr>
          <p:nvPr>
            <p:extLst>
              <p:ext uri="{D42A27DB-BD31-4B8C-83A1-F6EECF244321}">
                <p14:modId xmlns:p14="http://schemas.microsoft.com/office/powerpoint/2010/main" val="667589698"/>
              </p:ext>
            </p:extLst>
          </p:nvPr>
        </p:nvGraphicFramePr>
        <p:xfrm>
          <a:off x="1277938" y="3686428"/>
          <a:ext cx="3119501" cy="399542"/>
        </p:xfrm>
        <a:graphic>
          <a:graphicData uri="http://schemas.openxmlformats.org/presentationml/2006/ole">
            <mc:AlternateContent xmlns:mc="http://schemas.openxmlformats.org/markup-compatibility/2006">
              <mc:Choice xmlns:v="urn:schemas-microsoft-com:vml" Requires="v">
                <p:oleObj spid="_x0000_s15703" name="Equation" r:id="rId6" imgW="2577960" imgH="330120" progId="Equation.DSMT4">
                  <p:embed/>
                </p:oleObj>
              </mc:Choice>
              <mc:Fallback>
                <p:oleObj name="Equation" r:id="rId6" imgW="2577960" imgH="330120" progId="Equation.DSMT4">
                  <p:embed/>
                  <p:pic>
                    <p:nvPicPr>
                      <p:cNvPr id="0" name=""/>
                      <p:cNvPicPr/>
                      <p:nvPr/>
                    </p:nvPicPr>
                    <p:blipFill>
                      <a:blip r:embed="rId7"/>
                      <a:stretch>
                        <a:fillRect/>
                      </a:stretch>
                    </p:blipFill>
                    <p:spPr>
                      <a:xfrm>
                        <a:off x="1277938" y="3686428"/>
                        <a:ext cx="3119501" cy="399542"/>
                      </a:xfrm>
                      <a:prstGeom prst="rect">
                        <a:avLst/>
                      </a:prstGeom>
                    </p:spPr>
                  </p:pic>
                </p:oleObj>
              </mc:Fallback>
            </mc:AlternateContent>
          </a:graphicData>
        </a:graphic>
      </p:graphicFrame>
      <p:sp>
        <p:nvSpPr>
          <p:cNvPr id="6" name="Content Placeholder 6"/>
          <p:cNvSpPr>
            <a:spLocks noGrp="1"/>
          </p:cNvSpPr>
          <p:nvPr>
            <p:ph sz="quarter" idx="15"/>
          </p:nvPr>
        </p:nvSpPr>
        <p:spPr>
          <a:xfrm>
            <a:off x="457200" y="4010022"/>
            <a:ext cx="8229600" cy="857252"/>
          </a:xfrm>
        </p:spPr>
        <p:txBody>
          <a:bodyPr/>
          <a:lstStyle/>
          <a:p>
            <a:pPr marL="740664" lvl="1" indent="-283464">
              <a:buFontTx/>
              <a:buChar char="─"/>
            </a:pPr>
            <a:r>
              <a:rPr lang="en-US" altLang="en-US" sz="2000" b="1" dirty="0">
                <a:solidFill>
                  <a:srgbClr val="000000"/>
                </a:solidFill>
                <a:latin typeface="Courier New" panose="02070309020205020404" pitchFamily="49" charset="0"/>
                <a:cs typeface="Courier New" panose="02070309020205020404" pitchFamily="49" charset="0"/>
              </a:rPr>
              <a:t>CONS</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puts its first parameter into its second parameter, a list, to make a new </a:t>
            </a:r>
            <a:r>
              <a:rPr lang="en-US" altLang="en-US" sz="2400" dirty="0" smtClean="0">
                <a:solidFill>
                  <a:srgbClr val="000000"/>
                </a:solidFill>
                <a:latin typeface="+mn-lt"/>
                <a:cs typeface="Courier New" panose="02070309020205020404" pitchFamily="49" charset="0"/>
              </a:rPr>
              <a:t>list</a:t>
            </a:r>
            <a:endParaRPr lang="en-US" altLang="en-US" sz="2400" dirty="0">
              <a:solidFill>
                <a:srgbClr val="000000"/>
              </a:solidFill>
              <a:latin typeface="+mn-lt"/>
              <a:cs typeface="Courier New" panose="02070309020205020404" pitchFamily="49" charset="0"/>
            </a:endParaRPr>
          </a:p>
        </p:txBody>
      </p:sp>
      <p:graphicFrame>
        <p:nvGraphicFramePr>
          <p:cNvPr id="16" name="Object 7" descr="left parenthesis CONS single quote A left parenthesis B C right parenthesis right parenthesis returns left parenthesis A B C right parenthesis"/>
          <p:cNvGraphicFramePr>
            <a:graphicFrameLocks noChangeAspect="1"/>
          </p:cNvGraphicFramePr>
          <p:nvPr>
            <p:extLst>
              <p:ext uri="{D42A27DB-BD31-4B8C-83A1-F6EECF244321}">
                <p14:modId xmlns:p14="http://schemas.microsoft.com/office/powerpoint/2010/main" val="4114239177"/>
              </p:ext>
            </p:extLst>
          </p:nvPr>
        </p:nvGraphicFramePr>
        <p:xfrm>
          <a:off x="1277938" y="4924168"/>
          <a:ext cx="3519043" cy="399542"/>
        </p:xfrm>
        <a:graphic>
          <a:graphicData uri="http://schemas.openxmlformats.org/presentationml/2006/ole">
            <mc:AlternateContent xmlns:mc="http://schemas.openxmlformats.org/markup-compatibility/2006">
              <mc:Choice xmlns:v="urn:schemas-microsoft-com:vml" Requires="v">
                <p:oleObj spid="_x0000_s15704" name="Equation" r:id="rId8" imgW="2908080" imgH="330120" progId="Equation.DSMT4">
                  <p:embed/>
                </p:oleObj>
              </mc:Choice>
              <mc:Fallback>
                <p:oleObj name="Equation" r:id="rId8" imgW="2908080" imgH="330120" progId="Equation.DSMT4">
                  <p:embed/>
                  <p:pic>
                    <p:nvPicPr>
                      <p:cNvPr id="0" name=""/>
                      <p:cNvPicPr/>
                      <p:nvPr/>
                    </p:nvPicPr>
                    <p:blipFill>
                      <a:blip r:embed="rId9"/>
                      <a:stretch>
                        <a:fillRect/>
                      </a:stretch>
                    </p:blipFill>
                    <p:spPr>
                      <a:xfrm>
                        <a:off x="1277938" y="4924168"/>
                        <a:ext cx="3519043" cy="399542"/>
                      </a:xfrm>
                      <a:prstGeom prst="rect">
                        <a:avLst/>
                      </a:prstGeom>
                    </p:spPr>
                  </p:pic>
                </p:oleObj>
              </mc:Fallback>
            </mc:AlternateContent>
          </a:graphicData>
        </a:graphic>
      </p:graphicFrame>
      <p:sp>
        <p:nvSpPr>
          <p:cNvPr id="7" name="Content Placeholder 8"/>
          <p:cNvSpPr>
            <a:spLocks noGrp="1"/>
          </p:cNvSpPr>
          <p:nvPr>
            <p:ph sz="quarter" idx="16"/>
          </p:nvPr>
        </p:nvSpPr>
        <p:spPr>
          <a:xfrm>
            <a:off x="457200" y="5153025"/>
            <a:ext cx="8229600" cy="523875"/>
          </a:xfrm>
        </p:spPr>
        <p:txBody>
          <a:bodyPr/>
          <a:lstStyle/>
          <a:p>
            <a:pPr lvl="1" indent="-283464">
              <a:buFontTx/>
              <a:buChar char="-"/>
            </a:pPr>
            <a:r>
              <a:rPr lang="en-US" altLang="en-US" sz="2000" b="1" dirty="0">
                <a:solidFill>
                  <a:srgbClr val="000000"/>
                </a:solidFill>
                <a:latin typeface="Courier New" panose="02070309020205020404" pitchFamily="49" charset="0"/>
                <a:cs typeface="Courier New" panose="02070309020205020404" pitchFamily="49" charset="0"/>
              </a:rPr>
              <a:t>LIST</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returns a new list of its </a:t>
            </a:r>
            <a:r>
              <a:rPr lang="en-US" altLang="en-US" sz="2400" dirty="0" smtClean="0">
                <a:solidFill>
                  <a:srgbClr val="000000"/>
                </a:solidFill>
                <a:latin typeface="+mn-lt"/>
                <a:cs typeface="Courier New" panose="02070309020205020404" pitchFamily="49" charset="0"/>
              </a:rPr>
              <a:t>parameters</a:t>
            </a:r>
            <a:endParaRPr lang="en-US" altLang="en-US" sz="2400" dirty="0">
              <a:solidFill>
                <a:srgbClr val="000000"/>
              </a:solidFill>
              <a:latin typeface="+mn-lt"/>
              <a:cs typeface="Courier New" panose="02070309020205020404" pitchFamily="49" charset="0"/>
            </a:endParaRPr>
          </a:p>
        </p:txBody>
      </p:sp>
      <p:graphicFrame>
        <p:nvGraphicFramePr>
          <p:cNvPr id="18" name="Object 9" descr="left parenthesis LIST single quote A single quote B single quote left parenthesis C D right parenthesis right parenthesis returns left parenthesis A B left parenthesis C D right parenthesis right parenthesis"/>
          <p:cNvGraphicFramePr>
            <a:graphicFrameLocks noChangeAspect="1"/>
          </p:cNvGraphicFramePr>
          <p:nvPr>
            <p:extLst>
              <p:ext uri="{D42A27DB-BD31-4B8C-83A1-F6EECF244321}">
                <p14:modId xmlns:p14="http://schemas.microsoft.com/office/powerpoint/2010/main" val="361010188"/>
              </p:ext>
            </p:extLst>
          </p:nvPr>
        </p:nvGraphicFramePr>
        <p:xfrm>
          <a:off x="1277938" y="5628511"/>
          <a:ext cx="4010787" cy="399542"/>
        </p:xfrm>
        <a:graphic>
          <a:graphicData uri="http://schemas.openxmlformats.org/presentationml/2006/ole">
            <mc:AlternateContent xmlns:mc="http://schemas.openxmlformats.org/markup-compatibility/2006">
              <mc:Choice xmlns:v="urn:schemas-microsoft-com:vml" Requires="v">
                <p:oleObj spid="_x0000_s15705" name="Equation" r:id="rId10" imgW="3314520" imgH="330120" progId="Equation.DSMT4">
                  <p:embed/>
                </p:oleObj>
              </mc:Choice>
              <mc:Fallback>
                <p:oleObj name="Equation" r:id="rId10" imgW="3314520" imgH="330120" progId="Equation.DSMT4">
                  <p:embed/>
                  <p:pic>
                    <p:nvPicPr>
                      <p:cNvPr id="0" name=""/>
                      <p:cNvPicPr/>
                      <p:nvPr/>
                    </p:nvPicPr>
                    <p:blipFill>
                      <a:blip r:embed="rId11"/>
                      <a:stretch>
                        <a:fillRect/>
                      </a:stretch>
                    </p:blipFill>
                    <p:spPr>
                      <a:xfrm>
                        <a:off x="1277938" y="5628511"/>
                        <a:ext cx="4010787" cy="399542"/>
                      </a:xfrm>
                      <a:prstGeom prst="rect">
                        <a:avLst/>
                      </a:prstGeom>
                    </p:spPr>
                  </p:pic>
                </p:oleObj>
              </mc:Fallback>
            </mc:AlternateContent>
          </a:graphicData>
        </a:graphic>
      </p:graphicFrame>
    </p:spTree>
    <p:extLst>
      <p:ext uri="{BB962C8B-B14F-4D97-AF65-F5344CB8AC3E}">
        <p14:creationId xmlns:p14="http://schemas.microsoft.com/office/powerpoint/2010/main" val="22446148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List </a:t>
            </a:r>
            <a:r>
              <a:rPr lang="en-US" altLang="en-US" dirty="0" smtClean="0"/>
              <a:t>Types </a:t>
            </a:r>
            <a:r>
              <a:rPr lang="en-US" altLang="en-US" sz="2000" b="0" dirty="0" smtClean="0"/>
              <a:t>(3 of 6)</a:t>
            </a:r>
          </a:p>
        </p:txBody>
      </p:sp>
      <p:sp>
        <p:nvSpPr>
          <p:cNvPr id="2" name="Content Placeholder 2"/>
          <p:cNvSpPr>
            <a:spLocks noGrp="1"/>
          </p:cNvSpPr>
          <p:nvPr>
            <p:ph sz="quarter" idx="13"/>
          </p:nvPr>
        </p:nvSpPr>
        <p:spPr>
          <a:xfrm>
            <a:off x="457200" y="1600199"/>
            <a:ext cx="8229600" cy="2617575"/>
          </a:xfrm>
        </p:spPr>
        <p:txBody>
          <a:bodyPr/>
          <a:lstStyle/>
          <a:p>
            <a:pPr lvl="0" indent="-256032"/>
            <a:r>
              <a:rPr lang="en-US" altLang="en-US" sz="2400" dirty="0">
                <a:solidFill>
                  <a:srgbClr val="000000"/>
                </a:solidFill>
                <a:latin typeface="+mn-lt"/>
              </a:rPr>
              <a:t>List Operations in </a:t>
            </a:r>
            <a:r>
              <a:rPr lang="en-US" altLang="en-US" sz="2400" dirty="0" smtClean="0">
                <a:solidFill>
                  <a:srgbClr val="000000"/>
                </a:solidFill>
                <a:latin typeface="+mn-lt"/>
              </a:rPr>
              <a:t>M</a:t>
            </a:r>
            <a:r>
              <a:rPr lang="en-US" altLang="en-US" sz="100" dirty="0" smtClean="0">
                <a:solidFill>
                  <a:srgbClr val="000000"/>
                </a:solidFill>
                <a:latin typeface="+mn-lt"/>
              </a:rPr>
              <a:t> </a:t>
            </a:r>
            <a:r>
              <a:rPr lang="en-US" altLang="en-US" sz="2400" dirty="0" smtClean="0">
                <a:solidFill>
                  <a:srgbClr val="000000"/>
                </a:solidFill>
                <a:latin typeface="+mn-lt"/>
              </a:rPr>
              <a:t>L</a:t>
            </a:r>
            <a:endParaRPr lang="en-US" altLang="en-US" sz="2400" dirty="0">
              <a:solidFill>
                <a:srgbClr val="000000"/>
              </a:solidFill>
              <a:latin typeface="+mn-lt"/>
            </a:endParaRPr>
          </a:p>
          <a:p>
            <a:pPr lvl="1" indent="-283464"/>
            <a:r>
              <a:rPr lang="en-US" altLang="en-US" sz="2400" dirty="0">
                <a:solidFill>
                  <a:srgbClr val="000000"/>
                </a:solidFill>
                <a:latin typeface="+mn-lt"/>
              </a:rPr>
              <a:t>Lists are written in brackets and the elements are separated by commas</a:t>
            </a:r>
          </a:p>
          <a:p>
            <a:pPr lvl="1" indent="-283464"/>
            <a:r>
              <a:rPr lang="en-US" altLang="en-US" sz="2400" dirty="0">
                <a:solidFill>
                  <a:srgbClr val="000000"/>
                </a:solidFill>
                <a:latin typeface="+mn-lt"/>
              </a:rPr>
              <a:t>List elements must be of the same type</a:t>
            </a:r>
          </a:p>
          <a:p>
            <a:pPr lvl="1" indent="-283464"/>
            <a:r>
              <a:rPr lang="en-US" altLang="en-US" sz="2400" dirty="0">
                <a:solidFill>
                  <a:srgbClr val="000000"/>
                </a:solidFill>
                <a:latin typeface="+mn-lt"/>
              </a:rPr>
              <a:t>The Scheme </a:t>
            </a:r>
            <a:r>
              <a:rPr lang="en-US" altLang="en-US" sz="2400" b="1" dirty="0" smtClean="0">
                <a:solidFill>
                  <a:srgbClr val="000000"/>
                </a:solidFill>
                <a:latin typeface="Courier New" panose="02070309020205020404" pitchFamily="49" charset="0"/>
                <a:cs typeface="Courier New" panose="02070309020205020404" pitchFamily="49" charset="0"/>
              </a:rPr>
              <a:t>CONS</a:t>
            </a:r>
            <a:r>
              <a:rPr lang="en-US" altLang="en-US" sz="2400" dirty="0">
                <a:solidFill>
                  <a:srgbClr val="000000"/>
                </a:solidFill>
              </a:rPr>
              <a:t> </a:t>
            </a:r>
            <a:r>
              <a:rPr lang="en-US" altLang="en-US" sz="2400" dirty="0" smtClean="0">
                <a:solidFill>
                  <a:srgbClr val="000000"/>
                </a:solidFill>
                <a:latin typeface="+mn-lt"/>
              </a:rPr>
              <a:t>function </a:t>
            </a:r>
            <a:r>
              <a:rPr lang="en-US" altLang="en-US" sz="2400" dirty="0">
                <a:solidFill>
                  <a:srgbClr val="000000"/>
                </a:solidFill>
                <a:latin typeface="+mn-lt"/>
              </a:rPr>
              <a:t>is a binary operator in </a:t>
            </a:r>
            <a:r>
              <a:rPr lang="en-US" altLang="en-US" sz="2400" dirty="0" smtClean="0">
                <a:solidFill>
                  <a:srgbClr val="000000"/>
                </a:solidFill>
                <a:latin typeface="+mn-lt"/>
              </a:rPr>
              <a:t>M</a:t>
            </a:r>
            <a:r>
              <a:rPr lang="en-US" altLang="en-US" sz="100" dirty="0" smtClean="0">
                <a:solidFill>
                  <a:srgbClr val="000000"/>
                </a:solidFill>
                <a:latin typeface="+mn-lt"/>
              </a:rPr>
              <a:t> </a:t>
            </a:r>
            <a:r>
              <a:rPr lang="en-US" altLang="en-US" sz="2400" dirty="0" smtClean="0">
                <a:solidFill>
                  <a:srgbClr val="000000"/>
                </a:solidFill>
                <a:latin typeface="+mn-lt"/>
              </a:rPr>
              <a:t>L</a:t>
            </a:r>
            <a:r>
              <a:rPr lang="en-US" altLang="en-US" sz="2400" dirty="0">
                <a:solidFill>
                  <a:srgbClr val="000000"/>
                </a:solidFill>
                <a:latin typeface="+mn-lt"/>
              </a:rPr>
              <a:t>,</a:t>
            </a:r>
            <a:r>
              <a:rPr lang="en-US" altLang="en-US" sz="2400" dirty="0">
                <a:solidFill>
                  <a:srgbClr val="000000"/>
                </a:solidFill>
              </a:rPr>
              <a:t> </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400" dirty="0">
              <a:solidFill>
                <a:srgbClr val="000000"/>
              </a:solidFill>
              <a:latin typeface="Courier New" panose="02070309020205020404" pitchFamily="49" charset="0"/>
              <a:cs typeface="Courier New" panose="02070309020205020404" pitchFamily="49" charset="0"/>
            </a:endParaRPr>
          </a:p>
        </p:txBody>
      </p:sp>
      <p:pic>
        <p:nvPicPr>
          <p:cNvPr id="17" name="Picture 3" descr="Computer code reads 3 colon colon left bracket 5 comma 7 comma 9 right bracket evaluates to left bracket 3 comma 5 comma 7 comma 9 right bracket"/>
          <p:cNvPicPr>
            <a:picLocks noChangeAspect="1"/>
          </p:cNvPicPr>
          <p:nvPr/>
        </p:nvPicPr>
        <p:blipFill>
          <a:blip r:embed="rId3"/>
          <a:stretch>
            <a:fillRect/>
          </a:stretch>
        </p:blipFill>
        <p:spPr>
          <a:xfrm>
            <a:off x="1123950" y="4322548"/>
            <a:ext cx="6242845" cy="640135"/>
          </a:xfrm>
          <a:prstGeom prst="rect">
            <a:avLst/>
          </a:prstGeom>
        </p:spPr>
      </p:pic>
      <p:sp>
        <p:nvSpPr>
          <p:cNvPr id="3" name="Content Placeholder 4"/>
          <p:cNvSpPr>
            <a:spLocks noGrp="1"/>
          </p:cNvSpPr>
          <p:nvPr>
            <p:ph sz="quarter" idx="14"/>
          </p:nvPr>
        </p:nvSpPr>
        <p:spPr>
          <a:xfrm>
            <a:off x="457200" y="5067458"/>
            <a:ext cx="8229600" cy="942975"/>
          </a:xfrm>
        </p:spPr>
        <p:txBody>
          <a:bodyPr/>
          <a:lstStyle/>
          <a:p>
            <a:pPr lvl="1" indent="-283464"/>
            <a:r>
              <a:rPr lang="en-US" altLang="en-US" sz="2400" dirty="0">
                <a:solidFill>
                  <a:srgbClr val="000000"/>
                </a:solidFill>
                <a:latin typeface="+mn-lt"/>
              </a:rPr>
              <a:t>The Scheme </a:t>
            </a:r>
            <a:r>
              <a:rPr lang="en-US" altLang="en-US" sz="2400" b="1" dirty="0">
                <a:solidFill>
                  <a:srgbClr val="000000"/>
                </a:solidFill>
                <a:latin typeface="Courier New" panose="02070309020205020404" pitchFamily="49" charset="0"/>
                <a:cs typeface="Courier New" panose="02070309020205020404" pitchFamily="49" charset="0"/>
              </a:rPr>
              <a:t>CAR</a:t>
            </a:r>
            <a:r>
              <a:rPr lang="en-US" altLang="en-US" sz="2400" b="1" dirty="0">
                <a:solidFill>
                  <a:srgbClr val="000000"/>
                </a:solidFill>
                <a:latin typeface="+mn-lt"/>
              </a:rPr>
              <a:t> </a:t>
            </a:r>
            <a:r>
              <a:rPr lang="en-US" altLang="en-US" sz="2400" dirty="0">
                <a:solidFill>
                  <a:srgbClr val="000000"/>
                </a:solidFill>
                <a:latin typeface="+mn-lt"/>
              </a:rPr>
              <a:t>and </a:t>
            </a:r>
            <a:r>
              <a:rPr lang="en-US" altLang="en-US" sz="2400" b="1" dirty="0">
                <a:solidFill>
                  <a:srgbClr val="000000"/>
                </a:solidFill>
                <a:latin typeface="Courier New" panose="02070309020205020404" pitchFamily="49" charset="0"/>
                <a:cs typeface="Courier New" panose="02070309020205020404" pitchFamily="49" charset="0"/>
              </a:rPr>
              <a:t>CDR</a:t>
            </a:r>
            <a:r>
              <a:rPr lang="en-US" altLang="en-US" sz="2400" dirty="0">
                <a:solidFill>
                  <a:srgbClr val="000000"/>
                </a:solidFill>
              </a:rPr>
              <a:t> </a:t>
            </a:r>
            <a:r>
              <a:rPr lang="en-US" altLang="en-US" sz="2400" dirty="0">
                <a:solidFill>
                  <a:srgbClr val="000000"/>
                </a:solidFill>
                <a:latin typeface="+mn-lt"/>
              </a:rPr>
              <a:t>functions are named </a:t>
            </a:r>
            <a:r>
              <a:rPr lang="en-US" altLang="en-US" sz="2400" b="1" dirty="0" err="1">
                <a:solidFill>
                  <a:srgbClr val="000000"/>
                </a:solidFill>
                <a:latin typeface="Courier New" panose="02070309020205020404" pitchFamily="49" charset="0"/>
                <a:cs typeface="Courier New" panose="02070309020205020404" pitchFamily="49" charset="0"/>
              </a:rPr>
              <a:t>hd</a:t>
            </a:r>
            <a:r>
              <a:rPr lang="en-US" altLang="en-US" sz="2400" b="1" dirty="0">
                <a:solidFill>
                  <a:srgbClr val="000000"/>
                </a:solidFill>
              </a:rPr>
              <a:t> </a:t>
            </a:r>
            <a:r>
              <a:rPr lang="en-US" altLang="en-US" sz="2400" dirty="0">
                <a:solidFill>
                  <a:srgbClr val="000000"/>
                </a:solidFill>
                <a:latin typeface="+mn-lt"/>
              </a:rPr>
              <a:t>and</a:t>
            </a:r>
            <a:r>
              <a:rPr lang="en-US" altLang="en-US" sz="2400" dirty="0">
                <a:solidFill>
                  <a:srgbClr val="000000"/>
                </a:solidFill>
              </a:rPr>
              <a:t> </a:t>
            </a:r>
            <a:r>
              <a:rPr lang="en-US" altLang="en-US" sz="2400" b="1" dirty="0" err="1">
                <a:solidFill>
                  <a:srgbClr val="000000"/>
                </a:solidFill>
                <a:latin typeface="Courier New" panose="02070309020205020404" pitchFamily="49" charset="0"/>
                <a:cs typeface="Courier New" panose="02070309020205020404" pitchFamily="49" charset="0"/>
              </a:rPr>
              <a:t>tl</a:t>
            </a:r>
            <a:r>
              <a:rPr lang="en-US" altLang="en-US" sz="2400" dirty="0">
                <a:solidFill>
                  <a:srgbClr val="000000"/>
                </a:solidFill>
              </a:rPr>
              <a:t>, </a:t>
            </a:r>
            <a:r>
              <a:rPr lang="en-US" altLang="en-US" sz="2400" dirty="0" smtClean="0">
                <a:solidFill>
                  <a:srgbClr val="000000"/>
                </a:solidFill>
                <a:latin typeface="+mn-lt"/>
              </a:rPr>
              <a:t>respectively</a:t>
            </a:r>
            <a:endParaRPr lang="en-US" altLang="en-US" sz="2400" dirty="0">
              <a:solidFill>
                <a:srgbClr val="000000"/>
              </a:solidFill>
              <a:latin typeface="+mn-lt"/>
            </a:endParaRPr>
          </a:p>
        </p:txBody>
      </p:sp>
    </p:spTree>
    <p:extLst>
      <p:ext uri="{BB962C8B-B14F-4D97-AF65-F5344CB8AC3E}">
        <p14:creationId xmlns:p14="http://schemas.microsoft.com/office/powerpoint/2010/main" val="1310077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List Types </a:t>
            </a:r>
            <a:r>
              <a:rPr lang="en-US" altLang="en-US" sz="2000" b="0" dirty="0"/>
              <a:t>(4 of 6)</a:t>
            </a:r>
            <a:endParaRPr lang="en-US" dirty="0"/>
          </a:p>
        </p:txBody>
      </p:sp>
      <p:sp>
        <p:nvSpPr>
          <p:cNvPr id="6" name="Content Placeholder 2"/>
          <p:cNvSpPr>
            <a:spLocks noGrp="1"/>
          </p:cNvSpPr>
          <p:nvPr>
            <p:ph sz="quarter" idx="13"/>
          </p:nvPr>
        </p:nvSpPr>
        <p:spPr>
          <a:xfrm>
            <a:off x="457200" y="1600200"/>
            <a:ext cx="626167" cy="457250"/>
          </a:xfrm>
        </p:spPr>
        <p:txBody>
          <a:bodyPr/>
          <a:lstStyle/>
          <a:p>
            <a:pPr indent="-256032"/>
            <a:r>
              <a:rPr lang="en-US" altLang="en-US" sz="2200" dirty="0">
                <a:latin typeface="+mn-lt"/>
              </a:rPr>
              <a:t>F</a:t>
            </a:r>
            <a:endParaRPr lang="en-US" sz="2200" dirty="0">
              <a:latin typeface="+mn-lt"/>
            </a:endParaRPr>
          </a:p>
        </p:txBody>
      </p:sp>
      <p:graphicFrame>
        <p:nvGraphicFramePr>
          <p:cNvPr id="14" name="Object 3" descr="hash"/>
          <p:cNvGraphicFramePr>
            <a:graphicFrameLocks noChangeAspect="1"/>
          </p:cNvGraphicFramePr>
          <p:nvPr>
            <p:extLst>
              <p:ext uri="{D42A27DB-BD31-4B8C-83A1-F6EECF244321}">
                <p14:modId xmlns:p14="http://schemas.microsoft.com/office/powerpoint/2010/main" val="801889247"/>
              </p:ext>
            </p:extLst>
          </p:nvPr>
        </p:nvGraphicFramePr>
        <p:xfrm>
          <a:off x="959623" y="1699321"/>
          <a:ext cx="247488" cy="321734"/>
        </p:xfrm>
        <a:graphic>
          <a:graphicData uri="http://schemas.openxmlformats.org/presentationml/2006/ole">
            <mc:AlternateContent xmlns:mc="http://schemas.openxmlformats.org/markup-compatibility/2006">
              <mc:Choice xmlns:v="urn:schemas-microsoft-com:vml" Requires="v">
                <p:oleObj spid="_x0000_s30782"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59623" y="1699321"/>
                        <a:ext cx="247488" cy="321734"/>
                      </a:xfrm>
                      <a:prstGeom prst="rect">
                        <a:avLst/>
                      </a:prstGeom>
                    </p:spPr>
                  </p:pic>
                </p:oleObj>
              </mc:Fallback>
            </mc:AlternateContent>
          </a:graphicData>
        </a:graphic>
      </p:graphicFrame>
      <p:sp>
        <p:nvSpPr>
          <p:cNvPr id="7" name="Content Placeholder 4"/>
          <p:cNvSpPr>
            <a:spLocks noGrp="1"/>
          </p:cNvSpPr>
          <p:nvPr>
            <p:ph sz="quarter" idx="14"/>
          </p:nvPr>
        </p:nvSpPr>
        <p:spPr>
          <a:xfrm>
            <a:off x="1083367" y="1600108"/>
            <a:ext cx="7605961" cy="430886"/>
          </a:xfrm>
        </p:spPr>
        <p:txBody>
          <a:bodyPr/>
          <a:lstStyle/>
          <a:p>
            <a:pPr marL="101600" indent="0">
              <a:buNone/>
            </a:pPr>
            <a:r>
              <a:rPr lang="en-US" altLang="en-US" sz="2200" dirty="0" smtClean="0">
                <a:latin typeface="+mn-lt"/>
              </a:rPr>
              <a:t>Lists</a:t>
            </a:r>
            <a:endParaRPr lang="en-US" altLang="en-US" sz="2200" dirty="0">
              <a:latin typeface="+mn-lt"/>
            </a:endParaRPr>
          </a:p>
        </p:txBody>
      </p:sp>
      <p:sp>
        <p:nvSpPr>
          <p:cNvPr id="8" name="Content Placeholder 5"/>
          <p:cNvSpPr>
            <a:spLocks noGrp="1"/>
          </p:cNvSpPr>
          <p:nvPr>
            <p:ph sz="quarter" idx="15"/>
          </p:nvPr>
        </p:nvSpPr>
        <p:spPr>
          <a:xfrm>
            <a:off x="459728" y="2047511"/>
            <a:ext cx="8229600" cy="2166680"/>
          </a:xfrm>
        </p:spPr>
        <p:txBody>
          <a:bodyPr/>
          <a:lstStyle/>
          <a:p>
            <a:pPr lvl="1" indent="-283464"/>
            <a:r>
              <a:rPr lang="en-US" altLang="en-US" sz="2200" dirty="0">
                <a:latin typeface="+mn-lt"/>
              </a:rPr>
              <a:t>Like those of </a:t>
            </a:r>
            <a:r>
              <a:rPr lang="en-US" altLang="en-US" sz="2200" dirty="0" smtClean="0">
                <a:latin typeface="+mn-lt"/>
              </a:rPr>
              <a:t>M</a:t>
            </a:r>
            <a:r>
              <a:rPr lang="en-US" altLang="en-US" sz="100" dirty="0" smtClean="0">
                <a:latin typeface="+mn-lt"/>
              </a:rPr>
              <a:t> </a:t>
            </a:r>
            <a:r>
              <a:rPr lang="en-US" altLang="en-US" sz="2200" dirty="0" smtClean="0">
                <a:latin typeface="+mn-lt"/>
              </a:rPr>
              <a:t>L</a:t>
            </a:r>
            <a:r>
              <a:rPr lang="en-US" altLang="en-US" sz="2200" dirty="0">
                <a:latin typeface="+mn-lt"/>
              </a:rPr>
              <a:t>, except elements are separated by semicolons and</a:t>
            </a:r>
            <a:r>
              <a:rPr lang="en-US" altLang="en-US" sz="2200" dirty="0"/>
              <a:t> </a:t>
            </a:r>
            <a:r>
              <a:rPr lang="en-US" altLang="en-US" sz="2200" b="1" dirty="0" smtClean="0">
                <a:latin typeface="Courier New" panose="02070309020205020404" pitchFamily="49" charset="0"/>
                <a:cs typeface="Courier New" panose="02070309020205020404" pitchFamily="49" charset="0"/>
              </a:rPr>
              <a:t>h</a:t>
            </a:r>
            <a:r>
              <a:rPr lang="en-US" altLang="en-US" sz="100" b="1" dirty="0" smtClean="0">
                <a:latin typeface="Courier New" panose="02070309020205020404" pitchFamily="49" charset="0"/>
                <a:cs typeface="Courier New" panose="02070309020205020404" pitchFamily="49" charset="0"/>
              </a:rPr>
              <a:t> </a:t>
            </a:r>
            <a:r>
              <a:rPr lang="en-US" altLang="en-US" sz="2200" b="1" dirty="0" smtClean="0">
                <a:latin typeface="Courier New" panose="02070309020205020404" pitchFamily="49" charset="0"/>
                <a:cs typeface="Courier New" panose="02070309020205020404" pitchFamily="49" charset="0"/>
              </a:rPr>
              <a:t>d</a:t>
            </a:r>
            <a:r>
              <a:rPr lang="en-US" altLang="en-US" sz="2200" dirty="0" smtClean="0"/>
              <a:t> </a:t>
            </a:r>
            <a:r>
              <a:rPr lang="en-US" altLang="en-US" sz="2200" dirty="0">
                <a:latin typeface="+mn-lt"/>
              </a:rPr>
              <a:t>and</a:t>
            </a:r>
            <a:r>
              <a:rPr lang="en-US" altLang="en-US" sz="2200" dirty="0"/>
              <a:t> </a:t>
            </a:r>
            <a:r>
              <a:rPr lang="en-US" altLang="en-US" sz="2200" b="1" dirty="0" smtClean="0">
                <a:latin typeface="Courier New" panose="02070309020205020404" pitchFamily="49" charset="0"/>
                <a:cs typeface="Courier New" panose="02070309020205020404" pitchFamily="49" charset="0"/>
              </a:rPr>
              <a:t>t</a:t>
            </a:r>
            <a:r>
              <a:rPr lang="en-US" altLang="en-US" sz="100" b="1" dirty="0" smtClean="0">
                <a:latin typeface="Courier New" panose="02070309020205020404" pitchFamily="49" charset="0"/>
                <a:cs typeface="Courier New" panose="02070309020205020404" pitchFamily="49" charset="0"/>
              </a:rPr>
              <a:t> </a:t>
            </a:r>
            <a:r>
              <a:rPr lang="en-US" altLang="en-US" sz="2200" b="1" dirty="0" smtClean="0">
                <a:latin typeface="Courier New" panose="02070309020205020404" pitchFamily="49" charset="0"/>
                <a:cs typeface="Courier New" panose="02070309020205020404" pitchFamily="49" charset="0"/>
              </a:rPr>
              <a:t>l</a:t>
            </a:r>
            <a:r>
              <a:rPr lang="en-US" altLang="en-US" sz="2200" dirty="0" smtClean="0"/>
              <a:t> </a:t>
            </a:r>
            <a:r>
              <a:rPr lang="en-US" altLang="en-US" sz="2200" dirty="0">
                <a:latin typeface="+mn-lt"/>
              </a:rPr>
              <a:t>are methods of the </a:t>
            </a:r>
            <a:r>
              <a:rPr lang="en-US" altLang="en-US" sz="2200" b="1" dirty="0">
                <a:latin typeface="Courier New" panose="02070309020205020404" pitchFamily="49" charset="0"/>
                <a:cs typeface="Courier New" panose="02070309020205020404" pitchFamily="49" charset="0"/>
              </a:rPr>
              <a:t>List</a:t>
            </a:r>
            <a:r>
              <a:rPr lang="en-US" altLang="en-US" sz="2200" dirty="0"/>
              <a:t> </a:t>
            </a:r>
            <a:r>
              <a:rPr lang="en-US" altLang="en-US" sz="2200" dirty="0">
                <a:latin typeface="+mn-lt"/>
              </a:rPr>
              <a:t>class</a:t>
            </a:r>
          </a:p>
          <a:p>
            <a:pPr indent="-256032"/>
            <a:r>
              <a:rPr lang="en-US" altLang="en-US" sz="2200" dirty="0">
                <a:latin typeface="+mn-lt"/>
              </a:rPr>
              <a:t>Python Lists</a:t>
            </a:r>
          </a:p>
          <a:p>
            <a:pPr lvl="1" indent="-283464"/>
            <a:r>
              <a:rPr lang="en-US" altLang="en-US" sz="2200" dirty="0">
                <a:latin typeface="+mn-lt"/>
              </a:rPr>
              <a:t>The list data type also serves as Python’s arrays</a:t>
            </a:r>
          </a:p>
          <a:p>
            <a:pPr lvl="1" indent="-283464"/>
            <a:r>
              <a:rPr lang="en-US" altLang="en-US" sz="2200" dirty="0">
                <a:latin typeface="+mn-lt"/>
              </a:rPr>
              <a:t>Unlike Scheme, Common Lisp, </a:t>
            </a:r>
            <a:r>
              <a:rPr lang="en-US" altLang="en-US" sz="2200" dirty="0" smtClean="0">
                <a:latin typeface="+mn-lt"/>
              </a:rPr>
              <a:t>M</a:t>
            </a:r>
            <a:r>
              <a:rPr lang="en-US" altLang="en-US" sz="100" dirty="0" smtClean="0">
                <a:latin typeface="+mn-lt"/>
              </a:rPr>
              <a:t> </a:t>
            </a:r>
            <a:r>
              <a:rPr lang="en-US" altLang="en-US" sz="2200" dirty="0" smtClean="0">
                <a:latin typeface="+mn-lt"/>
              </a:rPr>
              <a:t>L</a:t>
            </a:r>
            <a:r>
              <a:rPr lang="en-US" altLang="en-US" sz="2200" dirty="0">
                <a:latin typeface="+mn-lt"/>
              </a:rPr>
              <a:t>, and F</a:t>
            </a:r>
            <a:endParaRPr lang="en-US" sz="2200" dirty="0">
              <a:latin typeface="+mn-lt"/>
            </a:endParaRPr>
          </a:p>
        </p:txBody>
      </p:sp>
      <p:graphicFrame>
        <p:nvGraphicFramePr>
          <p:cNvPr id="15" name="Object 6" descr="hash"/>
          <p:cNvGraphicFramePr>
            <a:graphicFrameLocks noChangeAspect="1"/>
          </p:cNvGraphicFramePr>
          <p:nvPr>
            <p:extLst>
              <p:ext uri="{D42A27DB-BD31-4B8C-83A1-F6EECF244321}">
                <p14:modId xmlns:p14="http://schemas.microsoft.com/office/powerpoint/2010/main" val="692761603"/>
              </p:ext>
            </p:extLst>
          </p:nvPr>
        </p:nvGraphicFramePr>
        <p:xfrm>
          <a:off x="6429458" y="3840920"/>
          <a:ext cx="247488" cy="321734"/>
        </p:xfrm>
        <a:graphic>
          <a:graphicData uri="http://schemas.openxmlformats.org/presentationml/2006/ole">
            <mc:AlternateContent xmlns:mc="http://schemas.openxmlformats.org/markup-compatibility/2006">
              <mc:Choice xmlns:v="urn:schemas-microsoft-com:vml" Requires="v">
                <p:oleObj spid="_x0000_s30783" name="Equation" r:id="rId5" imgW="126720" imgH="164880" progId="Equation.DSMT4">
                  <p:embed/>
                </p:oleObj>
              </mc:Choice>
              <mc:Fallback>
                <p:oleObj name="Equation" r:id="rId5" imgW="126720" imgH="164880" progId="Equation.DSMT4">
                  <p:embed/>
                  <p:pic>
                    <p:nvPicPr>
                      <p:cNvPr id="14" name="Object 13"/>
                      <p:cNvPicPr/>
                      <p:nvPr/>
                    </p:nvPicPr>
                    <p:blipFill>
                      <a:blip r:embed="rId6"/>
                      <a:stretch>
                        <a:fillRect/>
                      </a:stretch>
                    </p:blipFill>
                    <p:spPr>
                      <a:xfrm>
                        <a:off x="6429458" y="3840920"/>
                        <a:ext cx="247488" cy="321734"/>
                      </a:xfrm>
                      <a:prstGeom prst="rect">
                        <a:avLst/>
                      </a:prstGeom>
                    </p:spPr>
                  </p:pic>
                </p:oleObj>
              </mc:Fallback>
            </mc:AlternateContent>
          </a:graphicData>
        </a:graphic>
      </p:graphicFrame>
      <p:sp>
        <p:nvSpPr>
          <p:cNvPr id="11" name="Content Placeholder 7"/>
          <p:cNvSpPr>
            <a:spLocks noGrp="1"/>
          </p:cNvSpPr>
          <p:nvPr>
            <p:ph sz="quarter" idx="18"/>
          </p:nvPr>
        </p:nvSpPr>
        <p:spPr>
          <a:xfrm>
            <a:off x="459728" y="4234070"/>
            <a:ext cx="8229600" cy="1818860"/>
          </a:xfrm>
        </p:spPr>
        <p:txBody>
          <a:bodyPr/>
          <a:lstStyle/>
          <a:p>
            <a:pPr marL="558800" lvl="1" indent="187325">
              <a:buNone/>
            </a:pPr>
            <a:r>
              <a:rPr lang="en-US" altLang="en-US" sz="2200" dirty="0">
                <a:latin typeface="+mn-lt"/>
              </a:rPr>
              <a:t>Python’s lists are </a:t>
            </a:r>
            <a:r>
              <a:rPr lang="en-US" altLang="en-US" sz="2200" dirty="0" smtClean="0">
                <a:latin typeface="+mn-lt"/>
              </a:rPr>
              <a:t>mutable</a:t>
            </a:r>
          </a:p>
          <a:p>
            <a:pPr lvl="1" indent="-283464"/>
            <a:r>
              <a:rPr lang="en-US" altLang="en-US" sz="2200" dirty="0">
                <a:latin typeface="+mn-lt"/>
              </a:rPr>
              <a:t>Elements can be of any type</a:t>
            </a:r>
          </a:p>
          <a:p>
            <a:pPr lvl="1" indent="-283464"/>
            <a:r>
              <a:rPr lang="en-US" altLang="en-US" sz="2200" dirty="0" smtClean="0">
                <a:latin typeface="+mn-lt"/>
              </a:rPr>
              <a:t>Create </a:t>
            </a:r>
            <a:r>
              <a:rPr lang="en-US" altLang="en-US" sz="2200" dirty="0">
                <a:latin typeface="+mn-lt"/>
              </a:rPr>
              <a:t>a list with an assignment</a:t>
            </a:r>
          </a:p>
          <a:p>
            <a:pPr lvl="1" indent="0">
              <a:buFontTx/>
              <a:buNone/>
            </a:pPr>
            <a:r>
              <a:rPr lang="en-US" altLang="en-US" sz="2200" b="1" dirty="0" err="1">
                <a:latin typeface="Courier New" panose="02070309020205020404" pitchFamily="49" charset="0"/>
                <a:cs typeface="Courier New" panose="02070309020205020404" pitchFamily="49" charset="0"/>
              </a:rPr>
              <a:t>myList</a:t>
            </a:r>
            <a:r>
              <a:rPr lang="en-US" altLang="en-US" sz="2200" b="1" dirty="0">
                <a:latin typeface="Courier New" panose="02070309020205020404" pitchFamily="49" charset="0"/>
                <a:cs typeface="Courier New" panose="02070309020205020404" pitchFamily="49" charset="0"/>
              </a:rPr>
              <a:t> = [3, 5.8, "grape</a:t>
            </a:r>
            <a:r>
              <a:rPr lang="en-US" altLang="en-US" sz="2200" b="1" dirty="0" smtClean="0">
                <a:latin typeface="Courier New" panose="02070309020205020404" pitchFamily="49" charset="0"/>
              </a:rPr>
              <a:t>"</a:t>
            </a:r>
            <a:r>
              <a:rPr lang="en-US" altLang="en-US" sz="2200" b="1" dirty="0" smtClean="0">
                <a:latin typeface="Courier New" panose="02070309020205020404" pitchFamily="49" charset="0"/>
                <a:cs typeface="Courier New" panose="02070309020205020404" pitchFamily="49" charset="0"/>
              </a:rPr>
              <a:t>]</a:t>
            </a:r>
            <a:endParaRPr lang="en-US" alt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8952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List Types </a:t>
            </a:r>
            <a:r>
              <a:rPr lang="en-US" altLang="en-US" sz="2000" b="0" smtClean="0"/>
              <a:t>(5 of 6)</a:t>
            </a:r>
            <a:endParaRPr lang="en-US" altLang="en-US" sz="2000" b="0" dirty="0" smtClean="0"/>
          </a:p>
        </p:txBody>
      </p:sp>
      <p:sp>
        <p:nvSpPr>
          <p:cNvPr id="6" name="Content Placeholder 2"/>
          <p:cNvSpPr>
            <a:spLocks noGrp="1"/>
          </p:cNvSpPr>
          <p:nvPr>
            <p:ph sz="quarter" idx="13"/>
          </p:nvPr>
        </p:nvSpPr>
        <p:spPr>
          <a:xfrm>
            <a:off x="457200" y="1600200"/>
            <a:ext cx="8229600" cy="3046414"/>
          </a:xfrm>
        </p:spPr>
        <p:txBody>
          <a:bodyPr/>
          <a:lstStyle/>
          <a:p>
            <a:pPr lvl="0" indent="-256032"/>
            <a:r>
              <a:rPr lang="en-US" altLang="en-US" sz="2400" dirty="0" smtClean="0">
                <a:solidFill>
                  <a:srgbClr val="000000"/>
                </a:solidFill>
                <a:latin typeface="+mn-lt"/>
              </a:rPr>
              <a:t>Python Lists</a:t>
            </a:r>
          </a:p>
          <a:p>
            <a:pPr lvl="1" indent="-283464"/>
            <a:r>
              <a:rPr lang="en-US" altLang="en-US" sz="2400" dirty="0" smtClean="0">
                <a:solidFill>
                  <a:srgbClr val="000000"/>
                </a:solidFill>
                <a:latin typeface="+mn-lt"/>
              </a:rPr>
              <a:t>List elements are referenced with subscripting, with indices beginning at zero</a:t>
            </a:r>
          </a:p>
          <a:p>
            <a:pPr lvl="1" indent="-283464">
              <a:buNone/>
            </a:pPr>
            <a:r>
              <a:rPr lang="en-US" altLang="en-US" sz="2400" dirty="0" smtClean="0">
                <a:solidFill>
                  <a:srgbClr val="000000"/>
                </a:solidFill>
              </a:rPr>
              <a:t>    </a:t>
            </a:r>
            <a:r>
              <a:rPr lang="en-US" altLang="en-US" sz="2000" b="1" dirty="0" smtClean="0">
                <a:solidFill>
                  <a:srgbClr val="000000"/>
                </a:solidFill>
                <a:latin typeface="Courier New" panose="02070309020205020404" pitchFamily="49" charset="0"/>
                <a:cs typeface="Courier New" panose="02070309020205020404" pitchFamily="49" charset="0"/>
              </a:rPr>
              <a:t>x = </a:t>
            </a:r>
            <a:r>
              <a:rPr lang="en-US" altLang="en-US" sz="2000" b="1" dirty="0" err="1" smtClean="0">
                <a:solidFill>
                  <a:srgbClr val="000000"/>
                </a:solidFill>
                <a:latin typeface="Courier New" panose="02070309020205020404" pitchFamily="49" charset="0"/>
                <a:cs typeface="Courier New" panose="02070309020205020404" pitchFamily="49" charset="0"/>
              </a:rPr>
              <a:t>myList</a:t>
            </a:r>
            <a:r>
              <a:rPr lang="en-US" altLang="en-US" sz="2000" b="1" dirty="0" smtClean="0">
                <a:solidFill>
                  <a:srgbClr val="000000"/>
                </a:solidFill>
                <a:latin typeface="Courier New" panose="02070309020205020404" pitchFamily="49" charset="0"/>
                <a:cs typeface="Courier New" panose="02070309020205020404" pitchFamily="49" charset="0"/>
              </a:rPr>
              <a:t>[1] </a:t>
            </a:r>
            <a:r>
              <a:rPr lang="en-US" altLang="en-US" sz="2400" dirty="0" smtClean="0">
                <a:solidFill>
                  <a:srgbClr val="000000"/>
                </a:solidFill>
                <a:latin typeface="+mn-lt"/>
              </a:rPr>
              <a:t>Sets</a:t>
            </a:r>
            <a:r>
              <a:rPr lang="en-US" altLang="en-US" sz="2400" dirty="0" smtClean="0">
                <a:solidFill>
                  <a:srgbClr val="000000"/>
                </a:solidFill>
              </a:rPr>
              <a:t> </a:t>
            </a:r>
            <a:r>
              <a:rPr lang="en-US" altLang="en-US" sz="2000" b="1" dirty="0" smtClean="0">
                <a:solidFill>
                  <a:srgbClr val="000000"/>
                </a:solidFill>
                <a:latin typeface="Courier New" panose="02070309020205020404" pitchFamily="49" charset="0"/>
                <a:cs typeface="Courier New" panose="02070309020205020404" pitchFamily="49" charset="0"/>
              </a:rPr>
              <a:t>x</a:t>
            </a:r>
            <a:r>
              <a:rPr lang="en-US" altLang="en-US" sz="2400" b="1" dirty="0" smtClean="0">
                <a:solidFill>
                  <a:srgbClr val="000000"/>
                </a:solidFill>
              </a:rPr>
              <a:t> </a:t>
            </a:r>
            <a:r>
              <a:rPr lang="en-US" altLang="en-US" sz="2400" dirty="0" smtClean="0">
                <a:solidFill>
                  <a:srgbClr val="000000"/>
                </a:solidFill>
                <a:latin typeface="+mn-lt"/>
              </a:rPr>
              <a:t>to</a:t>
            </a:r>
            <a:r>
              <a:rPr lang="en-US" altLang="en-US" sz="2400" dirty="0" smtClean="0">
                <a:solidFill>
                  <a:srgbClr val="000000"/>
                </a:solidFill>
              </a:rPr>
              <a:t> </a:t>
            </a:r>
            <a:r>
              <a:rPr lang="en-US" altLang="en-US" sz="2000" b="1" dirty="0" smtClean="0">
                <a:solidFill>
                  <a:srgbClr val="000000"/>
                </a:solidFill>
                <a:latin typeface="Courier New" panose="02070309020205020404" pitchFamily="49" charset="0"/>
                <a:cs typeface="Courier New" panose="02070309020205020404" pitchFamily="49" charset="0"/>
              </a:rPr>
              <a:t>5.8</a:t>
            </a:r>
          </a:p>
          <a:p>
            <a:pPr lvl="1" indent="-283464"/>
            <a:r>
              <a:rPr lang="en-US" altLang="en-US" sz="2400" dirty="0" smtClean="0">
                <a:solidFill>
                  <a:srgbClr val="000000"/>
                </a:solidFill>
                <a:latin typeface="+mn-lt"/>
              </a:rPr>
              <a:t>List elements can be deleted with </a:t>
            </a:r>
            <a:r>
              <a:rPr lang="en-US" altLang="en-US" sz="2000" b="1" dirty="0" smtClean="0">
                <a:solidFill>
                  <a:srgbClr val="000000"/>
                </a:solidFill>
                <a:latin typeface="Courier New" panose="02070309020205020404" pitchFamily="49" charset="0"/>
                <a:cs typeface="Courier New" panose="02070309020205020404" pitchFamily="49" charset="0"/>
              </a:rPr>
              <a:t>del</a:t>
            </a:r>
          </a:p>
          <a:p>
            <a:pPr lvl="1" indent="-283464">
              <a:buNone/>
            </a:pPr>
            <a:r>
              <a:rPr lang="en-US" altLang="en-US" sz="2400" dirty="0" smtClean="0">
                <a:solidFill>
                  <a:srgbClr val="000000"/>
                </a:solidFill>
              </a:rPr>
              <a:t>    </a:t>
            </a:r>
            <a:r>
              <a:rPr lang="en-US" altLang="en-US" sz="2000" b="1" dirty="0" smtClean="0">
                <a:solidFill>
                  <a:srgbClr val="000000"/>
                </a:solidFill>
                <a:latin typeface="Courier New" panose="02070309020205020404" pitchFamily="49" charset="0"/>
                <a:cs typeface="Courier New" panose="02070309020205020404" pitchFamily="49" charset="0"/>
              </a:rPr>
              <a:t>del </a:t>
            </a:r>
            <a:r>
              <a:rPr lang="en-US" altLang="en-US" sz="2000" b="1" dirty="0" err="1" smtClean="0">
                <a:solidFill>
                  <a:srgbClr val="000000"/>
                </a:solidFill>
                <a:latin typeface="Courier New" panose="02070309020205020404" pitchFamily="49" charset="0"/>
                <a:cs typeface="Courier New" panose="02070309020205020404" pitchFamily="49" charset="0"/>
              </a:rPr>
              <a:t>myList</a:t>
            </a:r>
            <a:r>
              <a:rPr lang="en-US" altLang="en-US" sz="2000" b="1" dirty="0" smtClean="0">
                <a:solidFill>
                  <a:srgbClr val="000000"/>
                </a:solidFill>
                <a:latin typeface="Courier New" panose="02070309020205020404" pitchFamily="49" charset="0"/>
                <a:cs typeface="Courier New" panose="02070309020205020404" pitchFamily="49" charset="0"/>
              </a:rPr>
              <a:t>[1]</a:t>
            </a:r>
          </a:p>
          <a:p>
            <a:pPr lvl="1" indent="-283464"/>
            <a:r>
              <a:rPr lang="en-US" altLang="en-US" sz="2400" dirty="0" smtClean="0">
                <a:solidFill>
                  <a:srgbClr val="000000"/>
                </a:solidFill>
                <a:latin typeface="+mn-lt"/>
              </a:rPr>
              <a:t>List Comprehensions – derived from set notation</a:t>
            </a:r>
            <a:endParaRPr lang="en-US" altLang="en-US" sz="2400" dirty="0">
              <a:solidFill>
                <a:srgbClr val="000000"/>
              </a:solidFill>
              <a:latin typeface="+mn-lt"/>
            </a:endParaRPr>
          </a:p>
        </p:txBody>
      </p:sp>
      <p:graphicFrame>
        <p:nvGraphicFramePr>
          <p:cNvPr id="13" name="Object 3" descr="left bracket x asterisk x for x in range left parenthesis 6 right parenthesis if x percent 3 = 0 right bracket"/>
          <p:cNvGraphicFramePr>
            <a:graphicFrameLocks noChangeAspect="1"/>
          </p:cNvGraphicFramePr>
          <p:nvPr>
            <p:extLst>
              <p:ext uri="{D42A27DB-BD31-4B8C-83A1-F6EECF244321}">
                <p14:modId xmlns:p14="http://schemas.microsoft.com/office/powerpoint/2010/main" val="2486855119"/>
              </p:ext>
            </p:extLst>
          </p:nvPr>
        </p:nvGraphicFramePr>
        <p:xfrm>
          <a:off x="1268018" y="4684713"/>
          <a:ext cx="4837507" cy="446258"/>
        </p:xfrm>
        <a:graphic>
          <a:graphicData uri="http://schemas.openxmlformats.org/presentationml/2006/ole">
            <mc:AlternateContent xmlns:mc="http://schemas.openxmlformats.org/markup-compatibility/2006">
              <mc:Choice xmlns:v="urn:schemas-microsoft-com:vml" Requires="v">
                <p:oleObj spid="_x0000_s16471" name="Equation" r:id="rId4" imgW="3073320" imgH="304560" progId="Equation.DSMT4">
                  <p:embed/>
                </p:oleObj>
              </mc:Choice>
              <mc:Fallback>
                <p:oleObj name="Equation" r:id="rId4" imgW="3073320" imgH="304560" progId="Equation.DSMT4">
                  <p:embed/>
                  <p:pic>
                    <p:nvPicPr>
                      <p:cNvPr id="0" name=""/>
                      <p:cNvPicPr/>
                      <p:nvPr/>
                    </p:nvPicPr>
                    <p:blipFill>
                      <a:blip r:embed="rId5"/>
                      <a:stretch>
                        <a:fillRect/>
                      </a:stretch>
                    </p:blipFill>
                    <p:spPr>
                      <a:xfrm>
                        <a:off x="1268018" y="4684713"/>
                        <a:ext cx="4837507" cy="446258"/>
                      </a:xfrm>
                      <a:prstGeom prst="rect">
                        <a:avLst/>
                      </a:prstGeom>
                    </p:spPr>
                  </p:pic>
                </p:oleObj>
              </mc:Fallback>
            </mc:AlternateContent>
          </a:graphicData>
        </a:graphic>
      </p:graphicFrame>
      <p:sp>
        <p:nvSpPr>
          <p:cNvPr id="7" name="Content Placeholder 4"/>
          <p:cNvSpPr>
            <a:spLocks noGrp="1"/>
          </p:cNvSpPr>
          <p:nvPr>
            <p:ph sz="quarter" idx="14"/>
          </p:nvPr>
        </p:nvSpPr>
        <p:spPr>
          <a:xfrm>
            <a:off x="457200" y="5169070"/>
            <a:ext cx="8229600" cy="936455"/>
          </a:xfrm>
        </p:spPr>
        <p:txBody>
          <a:bodyPr/>
          <a:lstStyle/>
          <a:p>
            <a:pPr marL="571500" lvl="1" indent="-571500">
              <a:buNone/>
              <a:tabLst>
                <a:tab pos="0" algn="l"/>
              </a:tabLst>
            </a:pPr>
            <a:r>
              <a:rPr lang="en-US" altLang="en-US" sz="2000" b="1" dirty="0" smtClean="0">
                <a:solidFill>
                  <a:srgbClr val="000000"/>
                </a:solidFill>
                <a:latin typeface="Courier New" panose="02070309020205020404" pitchFamily="49" charset="0"/>
                <a:cs typeface="Courier New" panose="02070309020205020404" pitchFamily="49" charset="0"/>
              </a:rPr>
              <a:t>range(12)</a:t>
            </a:r>
            <a:r>
              <a:rPr lang="en-US" altLang="en-US" sz="2400" dirty="0" smtClean="0">
                <a:solidFill>
                  <a:srgbClr val="000000"/>
                </a:solidFill>
              </a:rPr>
              <a:t> </a:t>
            </a:r>
            <a:r>
              <a:rPr lang="en-US" altLang="en-US" sz="2400" dirty="0" smtClean="0">
                <a:solidFill>
                  <a:srgbClr val="000000"/>
                </a:solidFill>
                <a:latin typeface="+mn-lt"/>
              </a:rPr>
              <a:t>creates</a:t>
            </a:r>
            <a:r>
              <a:rPr lang="en-US" altLang="en-US" sz="2400" dirty="0" smtClean="0">
                <a:solidFill>
                  <a:srgbClr val="000000"/>
                </a:solidFill>
              </a:rPr>
              <a:t> </a:t>
            </a:r>
            <a:r>
              <a:rPr lang="en-US" altLang="en-US" sz="2000" b="1" dirty="0" smtClean="0">
                <a:solidFill>
                  <a:srgbClr val="000000"/>
                </a:solidFill>
                <a:latin typeface="Courier New" panose="02070309020205020404" pitchFamily="49" charset="0"/>
                <a:cs typeface="Courier New" panose="02070309020205020404" pitchFamily="49" charset="0"/>
              </a:rPr>
              <a:t>[0, 1, 2, 3, 4, 5, 6]</a:t>
            </a:r>
          </a:p>
          <a:p>
            <a:pPr marL="0" lvl="1" indent="0">
              <a:buNone/>
            </a:pPr>
            <a:r>
              <a:rPr lang="en-US" altLang="en-US" sz="2400" dirty="0" smtClean="0">
                <a:solidFill>
                  <a:srgbClr val="000000"/>
                </a:solidFill>
                <a:latin typeface="+mn-lt"/>
              </a:rPr>
              <a:t>Constructed list: </a:t>
            </a:r>
            <a:r>
              <a:rPr lang="en-US" altLang="en-US" sz="2000" b="1" dirty="0" smtClean="0">
                <a:solidFill>
                  <a:srgbClr val="000000"/>
                </a:solidFill>
                <a:latin typeface="Courier New" panose="02070309020205020404" pitchFamily="49" charset="0"/>
                <a:cs typeface="Courier New" panose="02070309020205020404" pitchFamily="49" charset="0"/>
              </a:rPr>
              <a:t>[0, 9, 36]</a:t>
            </a:r>
            <a:endParaRPr lang="en-US" altLang="en-US" sz="20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5299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List </a:t>
            </a:r>
            <a:r>
              <a:rPr lang="en-US" altLang="en-US" dirty="0" smtClean="0"/>
              <a:t>Types </a:t>
            </a:r>
            <a:r>
              <a:rPr lang="en-US" altLang="en-US" sz="2000" b="0" dirty="0" smtClean="0"/>
              <a:t>(6 of 6)</a:t>
            </a:r>
          </a:p>
        </p:txBody>
      </p:sp>
      <p:sp>
        <p:nvSpPr>
          <p:cNvPr id="6" name="Content Placeholder 2"/>
          <p:cNvSpPr>
            <a:spLocks noGrp="1"/>
          </p:cNvSpPr>
          <p:nvPr>
            <p:ph sz="quarter" idx="13"/>
          </p:nvPr>
        </p:nvSpPr>
        <p:spPr>
          <a:xfrm>
            <a:off x="457200" y="1600200"/>
            <a:ext cx="8229600" cy="1066800"/>
          </a:xfrm>
        </p:spPr>
        <p:txBody>
          <a:bodyPr/>
          <a:lstStyle/>
          <a:p>
            <a:pPr indent="-256032"/>
            <a:r>
              <a:rPr lang="en-US" altLang="en-US" sz="2400" dirty="0">
                <a:latin typeface="+mn-lt"/>
              </a:rPr>
              <a:t>Haskell’s List Comprehensions</a:t>
            </a:r>
          </a:p>
          <a:p>
            <a:pPr lvl="1"/>
            <a:r>
              <a:rPr lang="en-US" altLang="en-US" sz="2400" dirty="0">
                <a:latin typeface="+mn-lt"/>
              </a:rPr>
              <a:t>The original</a:t>
            </a:r>
          </a:p>
        </p:txBody>
      </p:sp>
      <p:graphicFrame>
        <p:nvGraphicFramePr>
          <p:cNvPr id="2" name="Object 3" descr="left bracket n asterisk n pipe n left arrow left bracket 1 period period 10 right bracket right bracket"/>
          <p:cNvGraphicFramePr>
            <a:graphicFrameLocks noChangeAspect="1"/>
          </p:cNvGraphicFramePr>
          <p:nvPr>
            <p:extLst>
              <p:ext uri="{D42A27DB-BD31-4B8C-83A1-F6EECF244321}">
                <p14:modId xmlns:p14="http://schemas.microsoft.com/office/powerpoint/2010/main" val="414278945"/>
              </p:ext>
            </p:extLst>
          </p:nvPr>
        </p:nvGraphicFramePr>
        <p:xfrm>
          <a:off x="1268018" y="2765445"/>
          <a:ext cx="2844893" cy="446258"/>
        </p:xfrm>
        <a:graphic>
          <a:graphicData uri="http://schemas.openxmlformats.org/presentationml/2006/ole">
            <mc:AlternateContent xmlns:mc="http://schemas.openxmlformats.org/markup-compatibility/2006">
              <mc:Choice xmlns:v="urn:schemas-microsoft-com:vml" Requires="v">
                <p:oleObj spid="_x0000_s17520" name="Equation" r:id="rId4" imgW="1942920" imgH="304560" progId="Equation.DSMT4">
                  <p:embed/>
                </p:oleObj>
              </mc:Choice>
              <mc:Fallback>
                <p:oleObj name="Equation" r:id="rId4" imgW="1942920" imgH="304560" progId="Equation.DSMT4">
                  <p:embed/>
                  <p:pic>
                    <p:nvPicPr>
                      <p:cNvPr id="0" name=""/>
                      <p:cNvPicPr/>
                      <p:nvPr/>
                    </p:nvPicPr>
                    <p:blipFill>
                      <a:blip r:embed="rId5"/>
                      <a:stretch>
                        <a:fillRect/>
                      </a:stretch>
                    </p:blipFill>
                    <p:spPr>
                      <a:xfrm>
                        <a:off x="1268018" y="2765445"/>
                        <a:ext cx="2844893" cy="446258"/>
                      </a:xfrm>
                      <a:prstGeom prst="rect">
                        <a:avLst/>
                      </a:prstGeom>
                    </p:spPr>
                  </p:pic>
                </p:oleObj>
              </mc:Fallback>
            </mc:AlternateContent>
          </a:graphicData>
        </a:graphic>
      </p:graphicFrame>
      <p:sp>
        <p:nvSpPr>
          <p:cNvPr id="7" name="Content Placeholder 4"/>
          <p:cNvSpPr>
            <a:spLocks noGrp="1"/>
          </p:cNvSpPr>
          <p:nvPr>
            <p:ph sz="quarter" idx="14"/>
          </p:nvPr>
        </p:nvSpPr>
        <p:spPr>
          <a:xfrm>
            <a:off x="457200" y="3310148"/>
            <a:ext cx="810818" cy="555455"/>
          </a:xfrm>
        </p:spPr>
        <p:txBody>
          <a:bodyPr/>
          <a:lstStyle/>
          <a:p>
            <a:pPr indent="-256032"/>
            <a:r>
              <a:rPr lang="en-US" altLang="en-US" sz="2400" dirty="0" smtClean="0">
                <a:latin typeface="+mn-lt"/>
              </a:rPr>
              <a:t>F</a:t>
            </a:r>
            <a:endParaRPr lang="en-US" altLang="en-US" sz="2400" dirty="0">
              <a:latin typeface="+mn-lt"/>
            </a:endParaRPr>
          </a:p>
        </p:txBody>
      </p:sp>
      <p:graphicFrame>
        <p:nvGraphicFramePr>
          <p:cNvPr id="10" name="Object 5" descr="hash’s"/>
          <p:cNvGraphicFramePr>
            <a:graphicFrameLocks noChangeAspect="1"/>
          </p:cNvGraphicFramePr>
          <p:nvPr>
            <p:extLst>
              <p:ext uri="{D42A27DB-BD31-4B8C-83A1-F6EECF244321}">
                <p14:modId xmlns:p14="http://schemas.microsoft.com/office/powerpoint/2010/main" val="3323328686"/>
              </p:ext>
            </p:extLst>
          </p:nvPr>
        </p:nvGraphicFramePr>
        <p:xfrm>
          <a:off x="934338" y="3432821"/>
          <a:ext cx="445477" cy="346482"/>
        </p:xfrm>
        <a:graphic>
          <a:graphicData uri="http://schemas.openxmlformats.org/presentationml/2006/ole">
            <mc:AlternateContent xmlns:mc="http://schemas.openxmlformats.org/markup-compatibility/2006">
              <mc:Choice xmlns:v="urn:schemas-microsoft-com:vml" Requires="v">
                <p:oleObj spid="_x0000_s17521" name="Equation" r:id="rId6" imgW="228600" imgH="177480" progId="Equation.DSMT4">
                  <p:embed/>
                </p:oleObj>
              </mc:Choice>
              <mc:Fallback>
                <p:oleObj name="Equation" r:id="rId6" imgW="228600" imgH="177480" progId="Equation.DSMT4">
                  <p:embed/>
                  <p:pic>
                    <p:nvPicPr>
                      <p:cNvPr id="0" name=""/>
                      <p:cNvPicPr/>
                      <p:nvPr/>
                    </p:nvPicPr>
                    <p:blipFill>
                      <a:blip r:embed="rId7"/>
                      <a:stretch>
                        <a:fillRect/>
                      </a:stretch>
                    </p:blipFill>
                    <p:spPr>
                      <a:xfrm>
                        <a:off x="934338" y="3432821"/>
                        <a:ext cx="445477" cy="346482"/>
                      </a:xfrm>
                      <a:prstGeom prst="rect">
                        <a:avLst/>
                      </a:prstGeom>
                    </p:spPr>
                  </p:pic>
                </p:oleObj>
              </mc:Fallback>
            </mc:AlternateContent>
          </a:graphicData>
        </a:graphic>
      </p:graphicFrame>
      <p:sp>
        <p:nvSpPr>
          <p:cNvPr id="12" name="Content Placeholder 6"/>
          <p:cNvSpPr>
            <a:spLocks noGrp="1"/>
          </p:cNvSpPr>
          <p:nvPr>
            <p:ph sz="quarter" idx="16"/>
          </p:nvPr>
        </p:nvSpPr>
        <p:spPr>
          <a:xfrm>
            <a:off x="1351724" y="3310148"/>
            <a:ext cx="7335076" cy="609600"/>
          </a:xfrm>
        </p:spPr>
        <p:txBody>
          <a:bodyPr/>
          <a:lstStyle/>
          <a:p>
            <a:pPr marL="0" lvl="0" indent="0">
              <a:buNone/>
            </a:pPr>
            <a:r>
              <a:rPr lang="en-US" altLang="en-US" sz="2400" dirty="0">
                <a:solidFill>
                  <a:srgbClr val="000000"/>
                </a:solidFill>
                <a:latin typeface="+mn-lt"/>
              </a:rPr>
              <a:t>List </a:t>
            </a:r>
            <a:r>
              <a:rPr lang="en-US" altLang="en-US" sz="2400" dirty="0" smtClean="0">
                <a:solidFill>
                  <a:srgbClr val="000000"/>
                </a:solidFill>
                <a:latin typeface="+mn-lt"/>
              </a:rPr>
              <a:t>Comprehensions</a:t>
            </a:r>
            <a:endParaRPr lang="en-US" altLang="en-US" sz="2400" dirty="0">
              <a:solidFill>
                <a:srgbClr val="000000"/>
              </a:solidFill>
              <a:latin typeface="+mn-lt"/>
            </a:endParaRPr>
          </a:p>
        </p:txBody>
      </p:sp>
      <p:pic>
        <p:nvPicPr>
          <p:cNvPr id="8" name="Picture 7" descr="Computer code reads, let my Array = left bracket pipe for i in 1 period period 5 hyphen right angle bracket left bracket i asterisk i right parenthesis pipe right bracket"/>
          <p:cNvPicPr>
            <a:picLocks noChangeAspect="1"/>
          </p:cNvPicPr>
          <p:nvPr/>
        </p:nvPicPr>
        <p:blipFill>
          <a:blip r:embed="rId8"/>
          <a:stretch>
            <a:fillRect/>
          </a:stretch>
        </p:blipFill>
        <p:spPr>
          <a:xfrm>
            <a:off x="1104900" y="3996366"/>
            <a:ext cx="7163421" cy="536494"/>
          </a:xfrm>
          <a:prstGeom prst="rect">
            <a:avLst/>
          </a:prstGeom>
        </p:spPr>
      </p:pic>
      <p:sp>
        <p:nvSpPr>
          <p:cNvPr id="14" name="Content Placeholder 8"/>
          <p:cNvSpPr>
            <a:spLocks noGrp="1"/>
          </p:cNvSpPr>
          <p:nvPr>
            <p:ph sz="quarter" idx="15"/>
          </p:nvPr>
        </p:nvSpPr>
        <p:spPr>
          <a:xfrm>
            <a:off x="457200" y="4627603"/>
            <a:ext cx="8229600" cy="1211222"/>
          </a:xfrm>
        </p:spPr>
        <p:txBody>
          <a:bodyPr/>
          <a:lstStyle/>
          <a:p>
            <a:pPr lvl="0" indent="-256032"/>
            <a:r>
              <a:rPr lang="en-US" altLang="en-US" sz="2400" dirty="0">
                <a:solidFill>
                  <a:srgbClr val="000000"/>
                </a:solidFill>
                <a:latin typeface="+mn-lt"/>
                <a:cs typeface="Courier New" panose="02070309020205020404" pitchFamily="49" charset="0"/>
              </a:rPr>
              <a:t>Both C</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and Java supports lists through their generic heap-dynamic collection classes,</a:t>
            </a:r>
            <a:r>
              <a:rPr lang="en-US" altLang="en-US" sz="2400" dirty="0">
                <a:solidFill>
                  <a:srgbClr val="000000"/>
                </a:solidFill>
                <a:cs typeface="Courier New" panose="02070309020205020404" pitchFamily="49" charset="0"/>
              </a:rPr>
              <a:t> </a:t>
            </a:r>
            <a:r>
              <a:rPr lang="en-US" altLang="en-US" sz="2400" b="1" dirty="0">
                <a:solidFill>
                  <a:srgbClr val="000000"/>
                </a:solidFill>
                <a:latin typeface="Courier New" panose="02070309020205020404" pitchFamily="49" charset="0"/>
                <a:cs typeface="Courier New" panose="02070309020205020404" pitchFamily="49" charset="0"/>
              </a:rPr>
              <a:t>List</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and</a:t>
            </a:r>
            <a:r>
              <a:rPr lang="en-US" altLang="en-US" sz="2400" dirty="0">
                <a:solidFill>
                  <a:srgbClr val="000000"/>
                </a:solidFill>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ArrayList</a:t>
            </a:r>
            <a:r>
              <a:rPr lang="en-US" altLang="en-US" sz="2400" dirty="0">
                <a:solidFill>
                  <a:srgbClr val="000000"/>
                </a:solidFill>
                <a:cs typeface="Courier New" panose="02070309020205020404" pitchFamily="49" charset="0"/>
              </a:rPr>
              <a:t>, </a:t>
            </a:r>
            <a:r>
              <a:rPr lang="en-US" altLang="en-US" sz="2400" dirty="0" smtClean="0">
                <a:solidFill>
                  <a:srgbClr val="000000"/>
                </a:solidFill>
                <a:latin typeface="+mn-lt"/>
                <a:cs typeface="Courier New" panose="02070309020205020404" pitchFamily="49" charset="0"/>
              </a:rPr>
              <a:t>respectively</a:t>
            </a:r>
            <a:endParaRPr lang="en-US" altLang="en-US" sz="2400"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1946453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Unions Types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union</a:t>
            </a:r>
            <a:r>
              <a:rPr lang="en-US" altLang="en-US" dirty="0"/>
              <a:t> is a type whose variables are allowed to store different type values at different times during execution</a:t>
            </a:r>
          </a:p>
          <a:p>
            <a:pPr eaLnBrk="1" hangingPunct="1"/>
            <a:r>
              <a:rPr lang="en-US" altLang="en-US" dirty="0"/>
              <a:t>Design issue </a:t>
            </a:r>
          </a:p>
          <a:p>
            <a:pPr lvl="1" eaLnBrk="1" hangingPunct="1"/>
            <a:r>
              <a:rPr lang="en-US" altLang="en-US" dirty="0"/>
              <a:t>Should type checking be required?</a:t>
            </a:r>
          </a:p>
        </p:txBody>
      </p:sp>
    </p:spTree>
    <p:extLst>
      <p:ext uri="{BB962C8B-B14F-4D97-AF65-F5344CB8AC3E}">
        <p14:creationId xmlns:p14="http://schemas.microsoft.com/office/powerpoint/2010/main" val="712656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Discriminated vs. Free Unions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C and C++ provide union constructs in which there is no language support for type checking; the union in these languages is called </a:t>
            </a:r>
            <a:r>
              <a:rPr lang="en-US" altLang="en-US" b="1" dirty="0"/>
              <a:t>free union</a:t>
            </a:r>
          </a:p>
          <a:p>
            <a:pPr eaLnBrk="1" hangingPunct="1"/>
            <a:r>
              <a:rPr lang="en-US" altLang="en-US" dirty="0"/>
              <a:t>Type checking of unions require that each union include a type indicator called a </a:t>
            </a:r>
            <a:r>
              <a:rPr lang="en-US" altLang="en-US" b="1" dirty="0"/>
              <a:t>discriminant</a:t>
            </a:r>
          </a:p>
          <a:p>
            <a:pPr lvl="1" eaLnBrk="1" hangingPunct="1"/>
            <a:r>
              <a:rPr lang="en-US" altLang="en-US" dirty="0"/>
              <a:t>Supported by </a:t>
            </a:r>
            <a:r>
              <a:rPr lang="en-US" altLang="en-US" dirty="0" smtClean="0"/>
              <a:t>M</a:t>
            </a:r>
            <a:r>
              <a:rPr lang="en-US" altLang="en-US" sz="100" dirty="0" smtClean="0"/>
              <a:t> </a:t>
            </a:r>
            <a:r>
              <a:rPr lang="en-US" altLang="en-US" dirty="0" smtClean="0"/>
              <a:t>L</a:t>
            </a:r>
            <a:r>
              <a:rPr lang="en-US" altLang="en-US" dirty="0"/>
              <a:t>, Haskell, and </a:t>
            </a:r>
            <a:r>
              <a:rPr lang="en-US" altLang="en-US" dirty="0" smtClean="0"/>
              <a:t>F</a:t>
            </a:r>
            <a:endParaRPr lang="en-US" altLang="en-US" dirty="0"/>
          </a:p>
        </p:txBody>
      </p:sp>
      <p:graphicFrame>
        <p:nvGraphicFramePr>
          <p:cNvPr id="2" name="Object 3" descr="hash"/>
          <p:cNvGraphicFramePr>
            <a:graphicFrameLocks noChangeAspect="1"/>
          </p:cNvGraphicFramePr>
          <p:nvPr>
            <p:extLst>
              <p:ext uri="{D42A27DB-BD31-4B8C-83A1-F6EECF244321}">
                <p14:modId xmlns:p14="http://schemas.microsoft.com/office/powerpoint/2010/main" val="1386675003"/>
              </p:ext>
            </p:extLst>
          </p:nvPr>
        </p:nvGraphicFramePr>
        <p:xfrm>
          <a:off x="5695067" y="3817135"/>
          <a:ext cx="247488" cy="321734"/>
        </p:xfrm>
        <a:graphic>
          <a:graphicData uri="http://schemas.openxmlformats.org/presentationml/2006/ole">
            <mc:AlternateContent xmlns:mc="http://schemas.openxmlformats.org/markup-compatibility/2006">
              <mc:Choice xmlns:v="urn:schemas-microsoft-com:vml" Requires="v">
                <p:oleObj spid="_x0000_s31770" name="Equation" r:id="rId4" imgW="126720" imgH="164880" progId="Equation.DSMT4">
                  <p:embed/>
                </p:oleObj>
              </mc:Choice>
              <mc:Fallback>
                <p:oleObj name="Equation" r:id="rId4" imgW="126720" imgH="164880" progId="Equation.DSMT4">
                  <p:embed/>
                  <p:pic>
                    <p:nvPicPr>
                      <p:cNvPr id="0" name=""/>
                      <p:cNvPicPr/>
                      <p:nvPr/>
                    </p:nvPicPr>
                    <p:blipFill>
                      <a:blip r:embed="rId5"/>
                      <a:stretch>
                        <a:fillRect/>
                      </a:stretch>
                    </p:blipFill>
                    <p:spPr>
                      <a:xfrm>
                        <a:off x="5695067" y="3817135"/>
                        <a:ext cx="247488" cy="321734"/>
                      </a:xfrm>
                      <a:prstGeom prst="rect">
                        <a:avLst/>
                      </a:prstGeom>
                    </p:spPr>
                  </p:pic>
                </p:oleObj>
              </mc:Fallback>
            </mc:AlternateContent>
          </a:graphicData>
        </a:graphic>
      </p:graphicFrame>
    </p:spTree>
    <p:extLst>
      <p:ext uri="{BB962C8B-B14F-4D97-AF65-F5344CB8AC3E}">
        <p14:creationId xmlns:p14="http://schemas.microsoft.com/office/powerpoint/2010/main" val="842696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Unions in </a:t>
            </a:r>
            <a:r>
              <a:rPr lang="en-US" altLang="en-US" dirty="0" smtClean="0"/>
              <a:t>F    </a:t>
            </a:r>
            <a:r>
              <a:rPr lang="en-US" altLang="en-US" sz="2000" b="0" dirty="0" smtClean="0"/>
              <a:t>(1 of 4)</a:t>
            </a:r>
          </a:p>
        </p:txBody>
      </p:sp>
      <p:graphicFrame>
        <p:nvGraphicFramePr>
          <p:cNvPr id="2" name="Object 2" descr="hash"/>
          <p:cNvGraphicFramePr>
            <a:graphicFrameLocks noChangeAspect="1"/>
          </p:cNvGraphicFramePr>
          <p:nvPr>
            <p:extLst>
              <p:ext uri="{D42A27DB-BD31-4B8C-83A1-F6EECF244321}">
                <p14:modId xmlns:p14="http://schemas.microsoft.com/office/powerpoint/2010/main" val="3746859709"/>
              </p:ext>
            </p:extLst>
          </p:nvPr>
        </p:nvGraphicFramePr>
        <p:xfrm>
          <a:off x="2665834" y="741718"/>
          <a:ext cx="362348" cy="471051"/>
        </p:xfrm>
        <a:graphic>
          <a:graphicData uri="http://schemas.openxmlformats.org/presentationml/2006/ole">
            <mc:AlternateContent xmlns:mc="http://schemas.openxmlformats.org/markup-compatibility/2006">
              <mc:Choice xmlns:v="urn:schemas-microsoft-com:vml" Requires="v">
                <p:oleObj spid="_x0000_s32792" name="Equation" r:id="rId4" imgW="126720" imgH="164880" progId="Equation.DSMT4">
                  <p:embed/>
                </p:oleObj>
              </mc:Choice>
              <mc:Fallback>
                <p:oleObj name="Equation" r:id="rId4" imgW="126720" imgH="164880" progId="Equation.DSMT4">
                  <p:embed/>
                  <p:pic>
                    <p:nvPicPr>
                      <p:cNvPr id="0" name=""/>
                      <p:cNvPicPr/>
                      <p:nvPr/>
                    </p:nvPicPr>
                    <p:blipFill>
                      <a:blip r:embed="rId5"/>
                      <a:stretch>
                        <a:fillRect/>
                      </a:stretch>
                    </p:blipFill>
                    <p:spPr>
                      <a:xfrm>
                        <a:off x="2665834" y="741718"/>
                        <a:ext cx="362348" cy="471051"/>
                      </a:xfrm>
                      <a:prstGeom prst="rect">
                        <a:avLst/>
                      </a:prstGeom>
                    </p:spPr>
                  </p:pic>
                </p:oleObj>
              </mc:Fallback>
            </mc:AlternateContent>
          </a:graphicData>
        </a:graphic>
      </p:graphicFrame>
      <p:sp>
        <p:nvSpPr>
          <p:cNvPr id="7173" name="Content Placeholder 3"/>
          <p:cNvSpPr>
            <a:spLocks noGrp="1" noChangeArrowheads="1"/>
          </p:cNvSpPr>
          <p:nvPr>
            <p:ph type="body" idx="1"/>
          </p:nvPr>
        </p:nvSpPr>
        <p:spPr>
          <a:xfrm>
            <a:off x="457200" y="1600201"/>
            <a:ext cx="8229600" cy="571499"/>
          </a:xfrm>
        </p:spPr>
        <p:txBody>
          <a:bodyPr/>
          <a:lstStyle/>
          <a:p>
            <a:pPr>
              <a:defRPr/>
            </a:pPr>
            <a:r>
              <a:rPr lang="en-US" dirty="0"/>
              <a:t>Defined with a type statement using OR</a:t>
            </a:r>
          </a:p>
        </p:txBody>
      </p:sp>
      <p:pic>
        <p:nvPicPr>
          <p:cNvPr id="4" name="Picture 4" descr="Two sets of computer code. The first set has lines as follows. Line 1. type I n t Real equals. Line 2, indented once. pipe I n t Value of I n t. Line 3, indented once. pipe Real Value of float semicolon semicolon. Note, I n t Real is the new typ. I n t Value and Real Value are constructors. To create a value of type i n t Real, use the second set of code. The code has 2 lines as follows. Line 1. let I r 1 equals I n t Value 17 semicolon semicolon. Line 2. let I r 2 equals Real Value 3 period 4 semicolon semicolon."/>
          <p:cNvPicPr>
            <a:picLocks noChangeAspect="1"/>
          </p:cNvPicPr>
          <p:nvPr/>
        </p:nvPicPr>
        <p:blipFill>
          <a:blip r:embed="rId6"/>
          <a:stretch>
            <a:fillRect/>
          </a:stretch>
        </p:blipFill>
        <p:spPr>
          <a:xfrm>
            <a:off x="746927" y="2301793"/>
            <a:ext cx="6556539" cy="3813102"/>
          </a:xfrm>
          <a:prstGeom prst="rect">
            <a:avLst/>
          </a:prstGeom>
        </p:spPr>
      </p:pic>
    </p:spTree>
    <p:extLst>
      <p:ext uri="{BB962C8B-B14F-4D97-AF65-F5344CB8AC3E}">
        <p14:creationId xmlns:p14="http://schemas.microsoft.com/office/powerpoint/2010/main" val="3750984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Primitive Data </a:t>
            </a:r>
            <a:r>
              <a:rPr lang="en-US" altLang="en-US" dirty="0" smtClean="0"/>
              <a:t>Types: Integer</a:t>
            </a:r>
          </a:p>
        </p:txBody>
      </p:sp>
      <p:sp>
        <p:nvSpPr>
          <p:cNvPr id="7173" name="Content Placeholder 2"/>
          <p:cNvSpPr>
            <a:spLocks noGrp="1" noChangeArrowheads="1"/>
          </p:cNvSpPr>
          <p:nvPr>
            <p:ph type="body" idx="1"/>
          </p:nvPr>
        </p:nvSpPr>
        <p:spPr/>
        <p:txBody>
          <a:bodyPr/>
          <a:lstStyle/>
          <a:p>
            <a:pPr eaLnBrk="1" hangingPunct="1"/>
            <a:r>
              <a:rPr lang="en-US" altLang="en-US" dirty="0"/>
              <a:t>Almost always an exact reflection of the hardware so the mapping is trivial</a:t>
            </a:r>
          </a:p>
          <a:p>
            <a:pPr eaLnBrk="1" hangingPunct="1"/>
            <a:r>
              <a:rPr lang="en-US" altLang="en-US" dirty="0"/>
              <a:t>There may be as many as eight different integer types in a language </a:t>
            </a:r>
          </a:p>
          <a:p>
            <a:pPr eaLnBrk="1" hangingPunct="1"/>
            <a:r>
              <a:rPr lang="en-US" altLang="en-US" dirty="0"/>
              <a:t>Java’s signed integer sizes: </a:t>
            </a:r>
            <a:r>
              <a:rPr lang="en-US" altLang="en-US" b="1" dirty="0" smtClean="0">
                <a:latin typeface="Courier New" panose="02070309020205020404" pitchFamily="49" charset="0"/>
                <a:cs typeface="Courier New" panose="02070309020205020404" pitchFamily="49" charset="0"/>
              </a:rPr>
              <a:t>byte</a:t>
            </a:r>
            <a:r>
              <a:rPr lang="en-US" altLang="en-US" dirty="0" smtClean="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short</a:t>
            </a:r>
            <a:r>
              <a:rPr lang="en-US" altLang="en-US"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int</a:t>
            </a:r>
            <a:r>
              <a:rPr lang="en-US" altLang="en-US" dirty="0" smtClean="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long</a:t>
            </a:r>
            <a:endParaRPr lang="en-US"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4728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Unions in </a:t>
            </a:r>
            <a:r>
              <a:rPr lang="en-US" altLang="en-US" dirty="0" smtClean="0"/>
              <a:t>F   </a:t>
            </a:r>
            <a:r>
              <a:rPr lang="en-US" altLang="en-US" sz="2000" b="0" dirty="0" smtClean="0"/>
              <a:t>(2 </a:t>
            </a:r>
            <a:r>
              <a:rPr lang="en-US" altLang="en-US" sz="2000" b="0" dirty="0"/>
              <a:t>of 4)</a:t>
            </a:r>
            <a:endParaRPr lang="en-US" altLang="en-US" sz="2000" b="0" dirty="0" smtClean="0"/>
          </a:p>
        </p:txBody>
      </p:sp>
      <p:graphicFrame>
        <p:nvGraphicFramePr>
          <p:cNvPr id="6" name="Object 2" descr="hash"/>
          <p:cNvGraphicFramePr>
            <a:graphicFrameLocks noChangeAspect="1"/>
          </p:cNvGraphicFramePr>
          <p:nvPr>
            <p:extLst>
              <p:ext uri="{D42A27DB-BD31-4B8C-83A1-F6EECF244321}">
                <p14:modId xmlns:p14="http://schemas.microsoft.com/office/powerpoint/2010/main" val="1582210634"/>
              </p:ext>
            </p:extLst>
          </p:nvPr>
        </p:nvGraphicFramePr>
        <p:xfrm>
          <a:off x="2665834" y="741718"/>
          <a:ext cx="362348" cy="471051"/>
        </p:xfrm>
        <a:graphic>
          <a:graphicData uri="http://schemas.openxmlformats.org/presentationml/2006/ole">
            <mc:AlternateContent xmlns:mc="http://schemas.openxmlformats.org/markup-compatibility/2006">
              <mc:Choice xmlns:v="urn:schemas-microsoft-com:vml" Requires="v">
                <p:oleObj spid="_x0000_s33816" name="Equation" r:id="rId4" imgW="126720" imgH="164880" progId="Equation.DSMT4">
                  <p:embed/>
                </p:oleObj>
              </mc:Choice>
              <mc:Fallback>
                <p:oleObj name="Equation" r:id="rId4" imgW="126720" imgH="164880" progId="Equation.DSMT4">
                  <p:embed/>
                  <p:pic>
                    <p:nvPicPr>
                      <p:cNvPr id="2" name="Object 2"/>
                      <p:cNvPicPr/>
                      <p:nvPr/>
                    </p:nvPicPr>
                    <p:blipFill>
                      <a:blip r:embed="rId5"/>
                      <a:stretch>
                        <a:fillRect/>
                      </a:stretch>
                    </p:blipFill>
                    <p:spPr>
                      <a:xfrm>
                        <a:off x="2665834" y="741718"/>
                        <a:ext cx="362348" cy="471051"/>
                      </a:xfrm>
                      <a:prstGeom prst="rect">
                        <a:avLst/>
                      </a:prstGeom>
                    </p:spPr>
                  </p:pic>
                </p:oleObj>
              </mc:Fallback>
            </mc:AlternateContent>
          </a:graphicData>
        </a:graphic>
      </p:graphicFrame>
      <p:sp>
        <p:nvSpPr>
          <p:cNvPr id="9" name="Content Placeholder 3"/>
          <p:cNvSpPr>
            <a:spLocks noGrp="1"/>
          </p:cNvSpPr>
          <p:nvPr>
            <p:ph sz="quarter" idx="13"/>
          </p:nvPr>
        </p:nvSpPr>
        <p:spPr>
          <a:xfrm>
            <a:off x="457200" y="1600200"/>
            <a:ext cx="8229600" cy="885826"/>
          </a:xfrm>
        </p:spPr>
        <p:txBody>
          <a:bodyPr/>
          <a:lstStyle/>
          <a:p>
            <a:pPr lvl="0" indent="-256032">
              <a:defRPr/>
            </a:pPr>
            <a:r>
              <a:rPr lang="en-US" sz="2400" dirty="0">
                <a:solidFill>
                  <a:srgbClr val="000000"/>
                </a:solidFill>
                <a:latin typeface="+mn-lt"/>
              </a:rPr>
              <a:t>Accessing the value of a union is done </a:t>
            </a:r>
            <a:r>
              <a:rPr lang="en-US" sz="2400" dirty="0" smtClean="0">
                <a:solidFill>
                  <a:srgbClr val="000000"/>
                </a:solidFill>
                <a:latin typeface="+mn-lt"/>
              </a:rPr>
              <a:t>with pattern matching</a:t>
            </a:r>
            <a:endParaRPr lang="en-US" sz="2400" dirty="0">
              <a:solidFill>
                <a:srgbClr val="000000"/>
              </a:solidFill>
              <a:latin typeface="+mn-lt"/>
            </a:endParaRPr>
          </a:p>
        </p:txBody>
      </p:sp>
      <p:pic>
        <p:nvPicPr>
          <p:cNvPr id="18" name="Picture 4" descr="Computer code. The code has 4 lines. The lines read as follows. Line 1. match pattern with. Line 2, indented once. pipe expression underscore list sub 1 hyphen right angle bracket expression sub 1. Line 3, indented once. pipe period period period. Line 4, indented once. pipe expression underscore list sub n hyphen right angle bracket expression sub n."/>
          <p:cNvPicPr>
            <a:picLocks noChangeAspect="1"/>
          </p:cNvPicPr>
          <p:nvPr/>
        </p:nvPicPr>
        <p:blipFill>
          <a:blip r:embed="rId6"/>
          <a:stretch>
            <a:fillRect/>
          </a:stretch>
        </p:blipFill>
        <p:spPr>
          <a:xfrm>
            <a:off x="969637" y="2580318"/>
            <a:ext cx="6057733" cy="2078362"/>
          </a:xfrm>
          <a:prstGeom prst="rect">
            <a:avLst/>
          </a:prstGeom>
        </p:spPr>
      </p:pic>
      <p:sp>
        <p:nvSpPr>
          <p:cNvPr id="10" name="Content Placeholder 5"/>
          <p:cNvSpPr>
            <a:spLocks noGrp="1"/>
          </p:cNvSpPr>
          <p:nvPr>
            <p:ph sz="quarter" idx="14"/>
          </p:nvPr>
        </p:nvSpPr>
        <p:spPr>
          <a:xfrm>
            <a:off x="457200" y="4752972"/>
            <a:ext cx="8229600" cy="1143000"/>
          </a:xfrm>
        </p:spPr>
        <p:txBody>
          <a:bodyPr/>
          <a:lstStyle/>
          <a:p>
            <a:pPr marL="740664" lvl="0" indent="-283464">
              <a:buFontTx/>
              <a:buChar char="─"/>
              <a:defRPr/>
            </a:pPr>
            <a:r>
              <a:rPr lang="en-US" sz="2400" dirty="0">
                <a:solidFill>
                  <a:srgbClr val="000000"/>
                </a:solidFill>
                <a:latin typeface="+mn-lt"/>
              </a:rPr>
              <a:t>Pattern can be any data type</a:t>
            </a:r>
          </a:p>
          <a:p>
            <a:pPr marL="740664" lvl="0" indent="-283464">
              <a:buFontTx/>
              <a:buChar char="─"/>
              <a:defRPr/>
            </a:pPr>
            <a:r>
              <a:rPr lang="en-US" sz="2400" dirty="0" smtClean="0">
                <a:solidFill>
                  <a:srgbClr val="000000"/>
                </a:solidFill>
                <a:latin typeface="+mn-lt"/>
              </a:rPr>
              <a:t>The </a:t>
            </a:r>
            <a:r>
              <a:rPr lang="en-US" sz="2400" dirty="0">
                <a:solidFill>
                  <a:srgbClr val="000000"/>
                </a:solidFill>
                <a:latin typeface="+mn-lt"/>
              </a:rPr>
              <a:t>expression list can have wild cards</a:t>
            </a:r>
            <a:r>
              <a:rPr lang="en-US" sz="2400" dirty="0">
                <a:solidFill>
                  <a:srgbClr val="000000"/>
                </a:solidFill>
              </a:rPr>
              <a:t> </a:t>
            </a:r>
            <a:r>
              <a:rPr lang="en-US" sz="2400" dirty="0" smtClean="0">
                <a:solidFill>
                  <a:srgbClr val="000000"/>
                </a:solidFill>
                <a:latin typeface="+mn-lt"/>
              </a:rPr>
              <a:t>(</a:t>
            </a:r>
            <a:r>
              <a:rPr lang="en-US" sz="2000" dirty="0" smtClean="0">
                <a:solidFill>
                  <a:srgbClr val="000000"/>
                </a:solidFill>
                <a:latin typeface="+mn-lt"/>
                <a:cs typeface="Courier New" panose="02070309020205020404" pitchFamily="49" charset="0"/>
              </a:rPr>
              <a:t>_</a:t>
            </a:r>
            <a:r>
              <a:rPr lang="en-US" sz="2400" dirty="0" smtClean="0">
                <a:solidFill>
                  <a:srgbClr val="000000"/>
                </a:solidFill>
                <a:latin typeface="+mn-lt"/>
              </a:rPr>
              <a:t>)</a:t>
            </a:r>
            <a:endParaRPr lang="en-US" sz="2400" dirty="0">
              <a:solidFill>
                <a:srgbClr val="000000"/>
              </a:solidFill>
              <a:latin typeface="+mn-lt"/>
            </a:endParaRPr>
          </a:p>
        </p:txBody>
      </p:sp>
    </p:spTree>
    <p:extLst>
      <p:ext uri="{BB962C8B-B14F-4D97-AF65-F5344CB8AC3E}">
        <p14:creationId xmlns:p14="http://schemas.microsoft.com/office/powerpoint/2010/main" val="5087988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Unions in </a:t>
            </a:r>
            <a:r>
              <a:rPr lang="en-US" altLang="en-US" dirty="0" smtClean="0"/>
              <a:t>F    </a:t>
            </a:r>
            <a:r>
              <a:rPr lang="en-US" altLang="en-US" sz="2000" b="0" dirty="0" smtClean="0"/>
              <a:t>(3 </a:t>
            </a:r>
            <a:r>
              <a:rPr lang="en-US" altLang="en-US" sz="2000" b="0" dirty="0"/>
              <a:t>of 4)</a:t>
            </a:r>
            <a:endParaRPr lang="en-US" altLang="en-US" dirty="0" smtClean="0"/>
          </a:p>
        </p:txBody>
      </p:sp>
      <p:graphicFrame>
        <p:nvGraphicFramePr>
          <p:cNvPr id="6" name="Object 2" descr="hash"/>
          <p:cNvGraphicFramePr>
            <a:graphicFrameLocks noChangeAspect="1"/>
          </p:cNvGraphicFramePr>
          <p:nvPr>
            <p:extLst>
              <p:ext uri="{D42A27DB-BD31-4B8C-83A1-F6EECF244321}">
                <p14:modId xmlns:p14="http://schemas.microsoft.com/office/powerpoint/2010/main" val="533059574"/>
              </p:ext>
            </p:extLst>
          </p:nvPr>
        </p:nvGraphicFramePr>
        <p:xfrm>
          <a:off x="2665834" y="741718"/>
          <a:ext cx="362348" cy="471051"/>
        </p:xfrm>
        <a:graphic>
          <a:graphicData uri="http://schemas.openxmlformats.org/presentationml/2006/ole">
            <mc:AlternateContent xmlns:mc="http://schemas.openxmlformats.org/markup-compatibility/2006">
              <mc:Choice xmlns:v="urn:schemas-microsoft-com:vml" Requires="v">
                <p:oleObj spid="_x0000_s34840" name="Equation" r:id="rId4" imgW="126720" imgH="164880" progId="Equation.DSMT4">
                  <p:embed/>
                </p:oleObj>
              </mc:Choice>
              <mc:Fallback>
                <p:oleObj name="Equation" r:id="rId4" imgW="126720" imgH="164880" progId="Equation.DSMT4">
                  <p:embed/>
                  <p:pic>
                    <p:nvPicPr>
                      <p:cNvPr id="2" name="Object 2"/>
                      <p:cNvPicPr/>
                      <p:nvPr/>
                    </p:nvPicPr>
                    <p:blipFill>
                      <a:blip r:embed="rId5"/>
                      <a:stretch>
                        <a:fillRect/>
                      </a:stretch>
                    </p:blipFill>
                    <p:spPr>
                      <a:xfrm>
                        <a:off x="2665834" y="741718"/>
                        <a:ext cx="362348" cy="471051"/>
                      </a:xfrm>
                      <a:prstGeom prst="rect">
                        <a:avLst/>
                      </a:prstGeom>
                    </p:spPr>
                  </p:pic>
                </p:oleObj>
              </mc:Fallback>
            </mc:AlternateContent>
          </a:graphicData>
        </a:graphic>
      </p:graphicFrame>
      <p:sp>
        <p:nvSpPr>
          <p:cNvPr id="7173" name="Content Placeholder 3"/>
          <p:cNvSpPr>
            <a:spLocks noGrp="1" noChangeArrowheads="1"/>
          </p:cNvSpPr>
          <p:nvPr>
            <p:ph type="body" idx="1"/>
          </p:nvPr>
        </p:nvSpPr>
        <p:spPr>
          <a:xfrm>
            <a:off x="457200" y="1600201"/>
            <a:ext cx="8229600" cy="542924"/>
          </a:xfrm>
        </p:spPr>
        <p:txBody>
          <a:bodyPr/>
          <a:lstStyle/>
          <a:p>
            <a:pPr marL="0" indent="0" eaLnBrk="1" hangingPunct="1">
              <a:buNone/>
            </a:pPr>
            <a:r>
              <a:rPr lang="en-US" altLang="en-US" dirty="0">
                <a:cs typeface="Courier New" panose="02070309020205020404" pitchFamily="49" charset="0"/>
              </a:rPr>
              <a:t>Example:</a:t>
            </a:r>
            <a:endParaRPr lang="en-US" altLang="en-US" dirty="0"/>
          </a:p>
        </p:txBody>
      </p:sp>
      <p:pic>
        <p:nvPicPr>
          <p:cNvPr id="5" name="Picture 4" descr="Computer code. The code has 6 lines. Line 1. let a = 7 semicolon semicolon. Line 2, indented once. let b = double quote grape double quote semicolon semicolon. Line 3, indented once. let x = match left parenthesis a comma b right parenthesis with. Line 4, indented twice. pipe 4 comma double quote apple double quote hyphen right angle bracket apple. Line 5, indented twice. pipe underscore comma double quote grape double quote hyphen right angle bracket grape. Line 6, indented twice. pipe underscore hyphen right angle bracket fruit semi colon semi colon."/>
          <p:cNvPicPr>
            <a:picLocks noChangeAspect="1"/>
          </p:cNvPicPr>
          <p:nvPr/>
        </p:nvPicPr>
        <p:blipFill>
          <a:blip r:embed="rId6"/>
          <a:stretch>
            <a:fillRect/>
          </a:stretch>
        </p:blipFill>
        <p:spPr>
          <a:xfrm>
            <a:off x="457200" y="2531478"/>
            <a:ext cx="5197290" cy="2601998"/>
          </a:xfrm>
          <a:prstGeom prst="rect">
            <a:avLst/>
          </a:prstGeom>
        </p:spPr>
      </p:pic>
    </p:spTree>
    <p:extLst>
      <p:ext uri="{BB962C8B-B14F-4D97-AF65-F5344CB8AC3E}">
        <p14:creationId xmlns:p14="http://schemas.microsoft.com/office/powerpoint/2010/main" val="20068911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Unions in </a:t>
            </a:r>
            <a:r>
              <a:rPr lang="en-US" altLang="en-US" dirty="0" smtClean="0"/>
              <a:t>F    </a:t>
            </a:r>
            <a:r>
              <a:rPr lang="en-US" altLang="en-US" sz="2000" b="0" dirty="0" smtClean="0"/>
              <a:t>(4 </a:t>
            </a:r>
            <a:r>
              <a:rPr lang="en-US" altLang="en-US" sz="2000" b="0" dirty="0"/>
              <a:t>of 4)</a:t>
            </a:r>
            <a:endParaRPr lang="en-US" altLang="en-US" sz="2000" b="0" dirty="0" smtClean="0"/>
          </a:p>
        </p:txBody>
      </p:sp>
      <p:graphicFrame>
        <p:nvGraphicFramePr>
          <p:cNvPr id="9" name="Object 2" descr="hash"/>
          <p:cNvGraphicFramePr>
            <a:graphicFrameLocks noChangeAspect="1"/>
          </p:cNvGraphicFramePr>
          <p:nvPr>
            <p:extLst>
              <p:ext uri="{D42A27DB-BD31-4B8C-83A1-F6EECF244321}">
                <p14:modId xmlns:p14="http://schemas.microsoft.com/office/powerpoint/2010/main" val="167494875"/>
              </p:ext>
            </p:extLst>
          </p:nvPr>
        </p:nvGraphicFramePr>
        <p:xfrm>
          <a:off x="2665834" y="741718"/>
          <a:ext cx="362348" cy="471051"/>
        </p:xfrm>
        <a:graphic>
          <a:graphicData uri="http://schemas.openxmlformats.org/presentationml/2006/ole">
            <mc:AlternateContent xmlns:mc="http://schemas.openxmlformats.org/markup-compatibility/2006">
              <mc:Choice xmlns:v="urn:schemas-microsoft-com:vml" Requires="v">
                <p:oleObj spid="_x0000_s18603" name="Equation" r:id="rId4" imgW="126720" imgH="164880" progId="Equation.DSMT4">
                  <p:embed/>
                </p:oleObj>
              </mc:Choice>
              <mc:Fallback>
                <p:oleObj name="Equation" r:id="rId4" imgW="126720" imgH="164880" progId="Equation.DSMT4">
                  <p:embed/>
                  <p:pic>
                    <p:nvPicPr>
                      <p:cNvPr id="2" name="Object 2"/>
                      <p:cNvPicPr/>
                      <p:nvPr/>
                    </p:nvPicPr>
                    <p:blipFill>
                      <a:blip r:embed="rId5"/>
                      <a:stretch>
                        <a:fillRect/>
                      </a:stretch>
                    </p:blipFill>
                    <p:spPr>
                      <a:xfrm>
                        <a:off x="2665834" y="741718"/>
                        <a:ext cx="362348" cy="471051"/>
                      </a:xfrm>
                      <a:prstGeom prst="rect">
                        <a:avLst/>
                      </a:prstGeom>
                    </p:spPr>
                  </p:pic>
                </p:oleObj>
              </mc:Fallback>
            </mc:AlternateContent>
          </a:graphicData>
        </a:graphic>
      </p:graphicFrame>
      <p:sp>
        <p:nvSpPr>
          <p:cNvPr id="4" name="Content Placeholder 3"/>
          <p:cNvSpPr>
            <a:spLocks noGrp="1"/>
          </p:cNvSpPr>
          <p:nvPr>
            <p:ph sz="quarter" idx="13"/>
          </p:nvPr>
        </p:nvSpPr>
        <p:spPr/>
        <p:txBody>
          <a:bodyPr/>
          <a:lstStyle/>
          <a:p>
            <a:pPr marL="0" lvl="0" indent="0">
              <a:buNone/>
            </a:pPr>
            <a:r>
              <a:rPr lang="en-US" altLang="en-US" sz="2400" dirty="0">
                <a:solidFill>
                  <a:srgbClr val="000000"/>
                </a:solidFill>
                <a:latin typeface="+mn-lt"/>
                <a:cs typeface="Courier New" panose="02070309020205020404" pitchFamily="49" charset="0"/>
              </a:rPr>
              <a:t>To display the type of the </a:t>
            </a:r>
            <a:r>
              <a:rPr lang="en-US" altLang="en-US" sz="2000" b="1" dirty="0" err="1">
                <a:solidFill>
                  <a:srgbClr val="000000"/>
                </a:solidFill>
                <a:latin typeface="Courier New" panose="02070309020205020404" pitchFamily="49" charset="0"/>
                <a:cs typeface="Courier New" panose="02070309020205020404" pitchFamily="49" charset="0"/>
              </a:rPr>
              <a:t>intReal</a:t>
            </a:r>
            <a:r>
              <a:rPr lang="en-US" altLang="en-US" sz="2400" dirty="0">
                <a:solidFill>
                  <a:srgbClr val="000000"/>
                </a:solidFill>
                <a:cs typeface="Courier New" panose="02070309020205020404" pitchFamily="49" charset="0"/>
              </a:rPr>
              <a:t> </a:t>
            </a:r>
            <a:r>
              <a:rPr lang="en-US" altLang="en-US" sz="2400" dirty="0">
                <a:solidFill>
                  <a:srgbClr val="000000"/>
                </a:solidFill>
                <a:latin typeface="+mn-lt"/>
                <a:cs typeface="Courier New" panose="02070309020205020404" pitchFamily="49" charset="0"/>
              </a:rPr>
              <a:t>union</a:t>
            </a:r>
            <a:r>
              <a:rPr lang="en-US" altLang="en-US" sz="2400" dirty="0" smtClean="0">
                <a:solidFill>
                  <a:srgbClr val="000000"/>
                </a:solidFill>
                <a:latin typeface="+mn-lt"/>
                <a:cs typeface="Courier New" panose="02070309020205020404" pitchFamily="49" charset="0"/>
              </a:rPr>
              <a:t>:</a:t>
            </a:r>
            <a:endParaRPr lang="en-US" altLang="en-US" sz="2400" dirty="0">
              <a:solidFill>
                <a:srgbClr val="000000"/>
              </a:solidFill>
              <a:latin typeface="+mn-lt"/>
              <a:cs typeface="Courier New" panose="02070309020205020404" pitchFamily="49" charset="0"/>
            </a:endParaRPr>
          </a:p>
        </p:txBody>
      </p:sp>
      <p:pic>
        <p:nvPicPr>
          <p:cNvPr id="15" name="Picture 4" descr="Computer code. The code has 4 lines. The lines read as follows. Line 1. let print Type value equals. Line 2, indented twice. match value with. Line 3, indented 3 times. pipe I n t Value value hyphen right angle bracket print f n double quote It is an integer double quote. Line 4, indented 3 times. pipe Real Value value hyphen right angle bracket print f n double quote It is a float double quote semicolon semicolon."/>
          <p:cNvPicPr>
            <a:picLocks noChangeAspect="1"/>
          </p:cNvPicPr>
          <p:nvPr/>
        </p:nvPicPr>
        <p:blipFill>
          <a:blip r:embed="rId6"/>
          <a:stretch>
            <a:fillRect/>
          </a:stretch>
        </p:blipFill>
        <p:spPr>
          <a:xfrm>
            <a:off x="457200" y="2292871"/>
            <a:ext cx="7468247" cy="1633870"/>
          </a:xfrm>
          <a:prstGeom prst="rect">
            <a:avLst/>
          </a:prstGeom>
        </p:spPr>
      </p:pic>
      <p:sp>
        <p:nvSpPr>
          <p:cNvPr id="6" name="Content Placeholder 5"/>
          <p:cNvSpPr>
            <a:spLocks noGrp="1"/>
          </p:cNvSpPr>
          <p:nvPr>
            <p:ph sz="quarter" idx="15"/>
          </p:nvPr>
        </p:nvSpPr>
        <p:spPr>
          <a:xfrm>
            <a:off x="457200" y="4144962"/>
            <a:ext cx="542925" cy="533400"/>
          </a:xfrm>
        </p:spPr>
        <p:txBody>
          <a:bodyPr/>
          <a:lstStyle/>
          <a:p>
            <a:pPr marL="101600" indent="0">
              <a:buNone/>
            </a:pPr>
            <a:r>
              <a:rPr lang="en-US" altLang="en-US" sz="2400" dirty="0">
                <a:solidFill>
                  <a:srgbClr val="000000"/>
                </a:solidFill>
                <a:latin typeface="+mn-lt"/>
                <a:cs typeface="Courier New" panose="02070309020205020404" pitchFamily="49" charset="0"/>
              </a:rPr>
              <a:t>If</a:t>
            </a:r>
            <a:endParaRPr lang="en-US" dirty="0">
              <a:latin typeface="+mn-lt"/>
            </a:endParaRPr>
          </a:p>
        </p:txBody>
      </p:sp>
      <p:graphicFrame>
        <p:nvGraphicFramePr>
          <p:cNvPr id="13" name="Object 6" descr="i r 1 and i r 2"/>
          <p:cNvGraphicFramePr>
            <a:graphicFrameLocks noChangeAspect="1"/>
          </p:cNvGraphicFramePr>
          <p:nvPr>
            <p:extLst>
              <p:ext uri="{D42A27DB-BD31-4B8C-83A1-F6EECF244321}">
                <p14:modId xmlns:p14="http://schemas.microsoft.com/office/powerpoint/2010/main" val="2461506902"/>
              </p:ext>
            </p:extLst>
          </p:nvPr>
        </p:nvGraphicFramePr>
        <p:xfrm>
          <a:off x="926557" y="4232490"/>
          <a:ext cx="1411290" cy="347709"/>
        </p:xfrm>
        <a:graphic>
          <a:graphicData uri="http://schemas.openxmlformats.org/presentationml/2006/ole">
            <mc:AlternateContent xmlns:mc="http://schemas.openxmlformats.org/markup-compatibility/2006">
              <mc:Choice xmlns:v="urn:schemas-microsoft-com:vml" Requires="v">
                <p:oleObj spid="_x0000_s18604" name="Equation" r:id="rId7" imgW="876240" imgH="215640" progId="Equation.DSMT4">
                  <p:embed/>
                </p:oleObj>
              </mc:Choice>
              <mc:Fallback>
                <p:oleObj name="Equation" r:id="rId7" imgW="876240" imgH="215640" progId="Equation.DSMT4">
                  <p:embed/>
                  <p:pic>
                    <p:nvPicPr>
                      <p:cNvPr id="0" name=""/>
                      <p:cNvPicPr/>
                      <p:nvPr/>
                    </p:nvPicPr>
                    <p:blipFill>
                      <a:blip r:embed="rId8"/>
                      <a:stretch>
                        <a:fillRect/>
                      </a:stretch>
                    </p:blipFill>
                    <p:spPr>
                      <a:xfrm>
                        <a:off x="926557" y="4232490"/>
                        <a:ext cx="1411290" cy="347709"/>
                      </a:xfrm>
                      <a:prstGeom prst="rect">
                        <a:avLst/>
                      </a:prstGeom>
                    </p:spPr>
                  </p:pic>
                </p:oleObj>
              </mc:Fallback>
            </mc:AlternateContent>
          </a:graphicData>
        </a:graphic>
      </p:graphicFrame>
      <p:sp>
        <p:nvSpPr>
          <p:cNvPr id="7" name="Content Placeholder 7"/>
          <p:cNvSpPr>
            <a:spLocks noGrp="1"/>
          </p:cNvSpPr>
          <p:nvPr>
            <p:ph sz="quarter" idx="16"/>
          </p:nvPr>
        </p:nvSpPr>
        <p:spPr>
          <a:xfrm>
            <a:off x="2264279" y="4137098"/>
            <a:ext cx="3790950" cy="477056"/>
          </a:xfrm>
        </p:spPr>
        <p:txBody>
          <a:bodyPr/>
          <a:lstStyle/>
          <a:p>
            <a:pPr marL="101600" indent="0">
              <a:buNone/>
            </a:pPr>
            <a:r>
              <a:rPr lang="en-US" altLang="en-US" sz="2400" dirty="0">
                <a:solidFill>
                  <a:srgbClr val="000000"/>
                </a:solidFill>
                <a:latin typeface="+mn-lt"/>
                <a:cs typeface="Courier New" panose="02070309020205020404" pitchFamily="49" charset="0"/>
              </a:rPr>
              <a:t>are defined as previously,</a:t>
            </a:r>
            <a:endParaRPr lang="en-US" dirty="0">
              <a:latin typeface="+mn-lt"/>
            </a:endParaRPr>
          </a:p>
        </p:txBody>
      </p:sp>
      <p:graphicFrame>
        <p:nvGraphicFramePr>
          <p:cNvPr id="2" name="Object 8" descr="Computer output. The output has 2 lines. Line 1. print Type i r 1 returns i n t. Line 2. print Type i r 2 returns float."/>
          <p:cNvGraphicFramePr>
            <a:graphicFrameLocks noChangeAspect="1"/>
          </p:cNvGraphicFramePr>
          <p:nvPr>
            <p:extLst>
              <p:ext uri="{D42A27DB-BD31-4B8C-83A1-F6EECF244321}">
                <p14:modId xmlns:p14="http://schemas.microsoft.com/office/powerpoint/2010/main" val="3581475888"/>
              </p:ext>
            </p:extLst>
          </p:nvPr>
        </p:nvGraphicFramePr>
        <p:xfrm>
          <a:off x="457200" y="4885948"/>
          <a:ext cx="4128472" cy="841457"/>
        </p:xfrm>
        <a:graphic>
          <a:graphicData uri="http://schemas.openxmlformats.org/presentationml/2006/ole">
            <mc:AlternateContent xmlns:mc="http://schemas.openxmlformats.org/markup-compatibility/2006">
              <mc:Choice xmlns:v="urn:schemas-microsoft-com:vml" Requires="v">
                <p:oleObj spid="_x0000_s18605" name="Equation" r:id="rId9" imgW="1638000" imgH="431640" progId="Equation.DSMT4">
                  <p:embed/>
                </p:oleObj>
              </mc:Choice>
              <mc:Fallback>
                <p:oleObj name="Equation" r:id="rId9" imgW="1638000" imgH="431640" progId="Equation.DSMT4">
                  <p:embed/>
                  <p:pic>
                    <p:nvPicPr>
                      <p:cNvPr id="0" name=""/>
                      <p:cNvPicPr/>
                      <p:nvPr/>
                    </p:nvPicPr>
                    <p:blipFill>
                      <a:blip r:embed="rId10"/>
                      <a:stretch>
                        <a:fillRect/>
                      </a:stretch>
                    </p:blipFill>
                    <p:spPr>
                      <a:xfrm>
                        <a:off x="457200" y="4885948"/>
                        <a:ext cx="4128472" cy="841457"/>
                      </a:xfrm>
                      <a:prstGeom prst="rect">
                        <a:avLst/>
                      </a:prstGeom>
                    </p:spPr>
                  </p:pic>
                </p:oleObj>
              </mc:Fallback>
            </mc:AlternateContent>
          </a:graphicData>
        </a:graphic>
      </p:graphicFrame>
    </p:spTree>
    <p:extLst>
      <p:ext uri="{BB962C8B-B14F-4D97-AF65-F5344CB8AC3E}">
        <p14:creationId xmlns:p14="http://schemas.microsoft.com/office/powerpoint/2010/main" val="33211979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Evaluation of Unions</a:t>
            </a:r>
            <a:endParaRPr lang="en-US" dirty="0"/>
          </a:p>
        </p:txBody>
      </p:sp>
      <p:sp>
        <p:nvSpPr>
          <p:cNvPr id="6" name="Content Placeholder 2"/>
          <p:cNvSpPr>
            <a:spLocks noGrp="1"/>
          </p:cNvSpPr>
          <p:nvPr>
            <p:ph sz="quarter" idx="13"/>
          </p:nvPr>
        </p:nvSpPr>
        <p:spPr>
          <a:xfrm>
            <a:off x="457200" y="1600200"/>
            <a:ext cx="8229600" cy="1099934"/>
          </a:xfrm>
        </p:spPr>
        <p:txBody>
          <a:bodyPr/>
          <a:lstStyle/>
          <a:p>
            <a:pPr lvl="0" indent="-256032">
              <a:defRPr/>
            </a:pPr>
            <a:r>
              <a:rPr lang="en-US" altLang="en-US" sz="2400" dirty="0">
                <a:solidFill>
                  <a:srgbClr val="000000"/>
                </a:solidFill>
                <a:latin typeface="+mn-lt"/>
              </a:rPr>
              <a:t>Free unions are unsafe</a:t>
            </a:r>
          </a:p>
          <a:p>
            <a:pPr lvl="1" indent="-283464">
              <a:defRPr/>
            </a:pPr>
            <a:r>
              <a:rPr lang="en-US" altLang="en-US" sz="2400" dirty="0">
                <a:solidFill>
                  <a:srgbClr val="000000"/>
                </a:solidFill>
                <a:latin typeface="+mn-lt"/>
              </a:rPr>
              <a:t>Do not allow type checking</a:t>
            </a:r>
          </a:p>
          <a:p>
            <a:pPr lvl="0" indent="-256032">
              <a:defRPr/>
            </a:pPr>
            <a:r>
              <a:rPr lang="en-US" altLang="en-US" sz="2400" dirty="0">
                <a:solidFill>
                  <a:srgbClr val="000000"/>
                </a:solidFill>
                <a:latin typeface="+mn-lt"/>
              </a:rPr>
              <a:t>Java and</a:t>
            </a:r>
            <a:endParaRPr lang="en-US" dirty="0">
              <a:latin typeface="+mn-lt"/>
            </a:endParaRPr>
          </a:p>
        </p:txBody>
      </p:sp>
      <p:graphicFrame>
        <p:nvGraphicFramePr>
          <p:cNvPr id="13" name="Object 3" descr="C hash"/>
          <p:cNvGraphicFramePr>
            <a:graphicFrameLocks noChangeAspect="1"/>
          </p:cNvGraphicFramePr>
          <p:nvPr>
            <p:extLst>
              <p:ext uri="{D42A27DB-BD31-4B8C-83A1-F6EECF244321}">
                <p14:modId xmlns:p14="http://schemas.microsoft.com/office/powerpoint/2010/main" val="1546225564"/>
              </p:ext>
            </p:extLst>
          </p:nvPr>
        </p:nvGraphicFramePr>
        <p:xfrm>
          <a:off x="2087556" y="2700134"/>
          <a:ext cx="445477" cy="346482"/>
        </p:xfrm>
        <a:graphic>
          <a:graphicData uri="http://schemas.openxmlformats.org/presentationml/2006/ole">
            <mc:AlternateContent xmlns:mc="http://schemas.openxmlformats.org/markup-compatibility/2006">
              <mc:Choice xmlns:v="urn:schemas-microsoft-com:vml" Requires="v">
                <p:oleObj spid="_x0000_s35863" name="Equation" r:id="rId3" imgW="228600" imgH="177480" progId="Equation.DSMT4">
                  <p:embed/>
                </p:oleObj>
              </mc:Choice>
              <mc:Fallback>
                <p:oleObj name="Equation" r:id="rId3" imgW="228600" imgH="177480" progId="Equation.DSMT4">
                  <p:embed/>
                  <p:pic>
                    <p:nvPicPr>
                      <p:cNvPr id="0" name=""/>
                      <p:cNvPicPr/>
                      <p:nvPr/>
                    </p:nvPicPr>
                    <p:blipFill>
                      <a:blip r:embed="rId4"/>
                      <a:stretch>
                        <a:fillRect/>
                      </a:stretch>
                    </p:blipFill>
                    <p:spPr>
                      <a:xfrm>
                        <a:off x="2087556" y="2700134"/>
                        <a:ext cx="445477" cy="346482"/>
                      </a:xfrm>
                      <a:prstGeom prst="rect">
                        <a:avLst/>
                      </a:prstGeom>
                    </p:spPr>
                  </p:pic>
                </p:oleObj>
              </mc:Fallback>
            </mc:AlternateContent>
          </a:graphicData>
        </a:graphic>
      </p:graphicFrame>
      <p:sp>
        <p:nvSpPr>
          <p:cNvPr id="7" name="Content Placeholder 4"/>
          <p:cNvSpPr>
            <a:spLocks noGrp="1"/>
          </p:cNvSpPr>
          <p:nvPr>
            <p:ph sz="quarter" idx="14"/>
          </p:nvPr>
        </p:nvSpPr>
        <p:spPr>
          <a:xfrm>
            <a:off x="2445028" y="2596253"/>
            <a:ext cx="6241772" cy="470452"/>
          </a:xfrm>
        </p:spPr>
        <p:txBody>
          <a:bodyPr/>
          <a:lstStyle/>
          <a:p>
            <a:pPr marL="0" lvl="0" indent="0">
              <a:buNone/>
              <a:defRPr/>
            </a:pPr>
            <a:r>
              <a:rPr lang="en-US" altLang="en-US" sz="2400" dirty="0">
                <a:solidFill>
                  <a:srgbClr val="000000"/>
                </a:solidFill>
                <a:latin typeface="+mn-lt"/>
              </a:rPr>
              <a:t>do not support </a:t>
            </a:r>
            <a:r>
              <a:rPr lang="en-US" altLang="en-US" sz="2400" dirty="0" smtClean="0">
                <a:solidFill>
                  <a:srgbClr val="000000"/>
                </a:solidFill>
                <a:latin typeface="+mn-lt"/>
              </a:rPr>
              <a:t>unions</a:t>
            </a:r>
            <a:endParaRPr lang="en-US" altLang="en-US" sz="2400" dirty="0">
              <a:solidFill>
                <a:srgbClr val="000000"/>
              </a:solidFill>
              <a:latin typeface="+mn-lt"/>
            </a:endParaRPr>
          </a:p>
        </p:txBody>
      </p:sp>
      <p:sp>
        <p:nvSpPr>
          <p:cNvPr id="8" name="Content Placeholder 5"/>
          <p:cNvSpPr>
            <a:spLocks noGrp="1"/>
          </p:cNvSpPr>
          <p:nvPr>
            <p:ph sz="quarter" idx="15"/>
          </p:nvPr>
        </p:nvSpPr>
        <p:spPr>
          <a:xfrm>
            <a:off x="459728" y="3056765"/>
            <a:ext cx="8229600" cy="928825"/>
          </a:xfrm>
        </p:spPr>
        <p:txBody>
          <a:bodyPr/>
          <a:lstStyle/>
          <a:p>
            <a:pPr lvl="1" indent="-283464"/>
            <a:r>
              <a:rPr lang="en-US" altLang="en-US" sz="2400" dirty="0">
                <a:latin typeface="+mn-lt"/>
              </a:rPr>
              <a:t>Reflective of growing concerns for safety in programming </a:t>
            </a:r>
            <a:r>
              <a:rPr lang="en-US" altLang="en-US" sz="2400" dirty="0" smtClean="0">
                <a:latin typeface="+mn-lt"/>
              </a:rPr>
              <a:t>language</a:t>
            </a:r>
            <a:endParaRPr lang="en-US" altLang="en-US" sz="2400" dirty="0">
              <a:latin typeface="+mn-lt"/>
            </a:endParaRPr>
          </a:p>
        </p:txBody>
      </p:sp>
    </p:spTree>
    <p:extLst>
      <p:ext uri="{BB962C8B-B14F-4D97-AF65-F5344CB8AC3E}">
        <p14:creationId xmlns:p14="http://schemas.microsoft.com/office/powerpoint/2010/main" val="82887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Pointer and Reference Types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pointer</a:t>
            </a:r>
            <a:r>
              <a:rPr lang="en-US" altLang="en-US" dirty="0"/>
              <a:t> type variable has a range of values that consists of memory addresses and a special value, </a:t>
            </a:r>
            <a:r>
              <a:rPr lang="en-US" altLang="en-US" b="1" dirty="0"/>
              <a:t>nil</a:t>
            </a:r>
            <a:r>
              <a:rPr lang="en-US" altLang="en-US" i="1" dirty="0"/>
              <a:t> </a:t>
            </a:r>
            <a:endParaRPr lang="en-US" altLang="en-US" dirty="0"/>
          </a:p>
          <a:p>
            <a:pPr eaLnBrk="1" hangingPunct="1"/>
            <a:r>
              <a:rPr lang="en-US" altLang="en-US" dirty="0"/>
              <a:t>Provide the power of indirect addressing</a:t>
            </a:r>
          </a:p>
          <a:p>
            <a:pPr eaLnBrk="1" hangingPunct="1"/>
            <a:r>
              <a:rPr lang="en-US" altLang="en-US" dirty="0"/>
              <a:t>Provide a way to manage dynamic memory</a:t>
            </a:r>
          </a:p>
          <a:p>
            <a:pPr eaLnBrk="1" hangingPunct="1"/>
            <a:r>
              <a:rPr lang="en-US" altLang="en-US" dirty="0"/>
              <a:t>A pointer can be used to access a location in the area where storage is dynamically created (usually called a </a:t>
            </a:r>
            <a:r>
              <a:rPr lang="en-US" altLang="en-US" b="1" dirty="0"/>
              <a:t>heap</a:t>
            </a:r>
            <a:r>
              <a:rPr lang="en-US" altLang="en-US" dirty="0"/>
              <a:t>)</a:t>
            </a:r>
            <a:endParaRPr lang="en-US" altLang="en-US" i="1" dirty="0"/>
          </a:p>
        </p:txBody>
      </p:sp>
    </p:spTree>
    <p:extLst>
      <p:ext uri="{BB962C8B-B14F-4D97-AF65-F5344CB8AC3E}">
        <p14:creationId xmlns:p14="http://schemas.microsoft.com/office/powerpoint/2010/main" val="5809070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Design Issues of Pointers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What are the scope of and lifetime of a pointer variable?</a:t>
            </a:r>
          </a:p>
          <a:p>
            <a:pPr eaLnBrk="1" hangingPunct="1"/>
            <a:r>
              <a:rPr lang="en-US" altLang="en-US" dirty="0"/>
              <a:t>What is the lifetime of a heap-dynamic variable?</a:t>
            </a:r>
          </a:p>
          <a:p>
            <a:pPr eaLnBrk="1" hangingPunct="1"/>
            <a:r>
              <a:rPr lang="en-US" altLang="en-US" dirty="0"/>
              <a:t>Are pointers restricted as to the type of value to which they can point?</a:t>
            </a:r>
          </a:p>
          <a:p>
            <a:pPr eaLnBrk="1" hangingPunct="1"/>
            <a:r>
              <a:rPr lang="en-US" altLang="en-US" dirty="0"/>
              <a:t>Are pointers used for dynamic storage management, indirect addressing, or both?</a:t>
            </a:r>
          </a:p>
          <a:p>
            <a:pPr eaLnBrk="1" hangingPunct="1"/>
            <a:r>
              <a:rPr lang="en-US" altLang="en-US" dirty="0"/>
              <a:t>Should the language support pointer types, reference types, or both?</a:t>
            </a:r>
          </a:p>
        </p:txBody>
      </p:sp>
    </p:spTree>
    <p:extLst>
      <p:ext uri="{BB962C8B-B14F-4D97-AF65-F5344CB8AC3E}">
        <p14:creationId xmlns:p14="http://schemas.microsoft.com/office/powerpoint/2010/main" val="15875962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Pointer Operations</a:t>
            </a:r>
            <a:endParaRPr lang="en-US" dirty="0"/>
          </a:p>
        </p:txBody>
      </p:sp>
      <p:sp>
        <p:nvSpPr>
          <p:cNvPr id="6" name="Content Placeholder 2"/>
          <p:cNvSpPr>
            <a:spLocks noGrp="1"/>
          </p:cNvSpPr>
          <p:nvPr>
            <p:ph sz="quarter" idx="13"/>
          </p:nvPr>
        </p:nvSpPr>
        <p:spPr>
          <a:xfrm>
            <a:off x="457200" y="1600200"/>
            <a:ext cx="8229600" cy="3226916"/>
          </a:xfrm>
        </p:spPr>
        <p:txBody>
          <a:bodyPr/>
          <a:lstStyle/>
          <a:p>
            <a:pPr lvl="0" indent="-256032"/>
            <a:r>
              <a:rPr lang="en-US" altLang="en-US" sz="2400" dirty="0">
                <a:solidFill>
                  <a:srgbClr val="000000"/>
                </a:solidFill>
                <a:latin typeface="+mn-lt"/>
              </a:rPr>
              <a:t>Two fundamental operations: assignment and dereferencing</a:t>
            </a:r>
          </a:p>
          <a:p>
            <a:pPr lvl="0" indent="-256032"/>
            <a:r>
              <a:rPr lang="en-US" altLang="en-US" sz="2400" dirty="0">
                <a:solidFill>
                  <a:srgbClr val="000000"/>
                </a:solidFill>
                <a:latin typeface="+mn-lt"/>
              </a:rPr>
              <a:t>Assignment is used to set a pointer variable’s value to some useful address</a:t>
            </a:r>
          </a:p>
          <a:p>
            <a:pPr lvl="0" indent="-256032"/>
            <a:r>
              <a:rPr lang="en-US" altLang="en-US" sz="2400" dirty="0">
                <a:solidFill>
                  <a:srgbClr val="000000"/>
                </a:solidFill>
                <a:latin typeface="+mn-lt"/>
              </a:rPr>
              <a:t>Dereferencing yields the value stored at the location represented by the pointer’s value</a:t>
            </a:r>
          </a:p>
          <a:p>
            <a:pPr lvl="1" indent="-283464"/>
            <a:r>
              <a:rPr lang="en-US" altLang="en-US" sz="2400" dirty="0">
                <a:solidFill>
                  <a:srgbClr val="000000"/>
                </a:solidFill>
                <a:latin typeface="+mn-lt"/>
              </a:rPr>
              <a:t>Dereferencing can be explicit or implicit</a:t>
            </a:r>
          </a:p>
          <a:p>
            <a:pPr lvl="1" indent="-283464"/>
            <a:r>
              <a:rPr lang="en-US" altLang="en-US" sz="2400" dirty="0">
                <a:solidFill>
                  <a:srgbClr val="000000"/>
                </a:solidFill>
                <a:latin typeface="+mn-lt"/>
              </a:rPr>
              <a:t>C++ uses an explicit operation via</a:t>
            </a:r>
            <a:endParaRPr lang="en-US" dirty="0">
              <a:latin typeface="+mn-lt"/>
            </a:endParaRPr>
          </a:p>
        </p:txBody>
      </p:sp>
      <p:graphicFrame>
        <p:nvGraphicFramePr>
          <p:cNvPr id="13" name="Object 3" descr="asterisk"/>
          <p:cNvGraphicFramePr>
            <a:graphicFrameLocks noChangeAspect="1"/>
          </p:cNvGraphicFramePr>
          <p:nvPr>
            <p:extLst>
              <p:ext uri="{D42A27DB-BD31-4B8C-83A1-F6EECF244321}">
                <p14:modId xmlns:p14="http://schemas.microsoft.com/office/powerpoint/2010/main" val="2094603283"/>
              </p:ext>
            </p:extLst>
          </p:nvPr>
        </p:nvGraphicFramePr>
        <p:xfrm>
          <a:off x="5910955" y="4817846"/>
          <a:ext cx="185941" cy="297505"/>
        </p:xfrm>
        <a:graphic>
          <a:graphicData uri="http://schemas.openxmlformats.org/presentationml/2006/ole">
            <mc:AlternateContent xmlns:mc="http://schemas.openxmlformats.org/markup-compatibility/2006">
              <mc:Choice xmlns:v="urn:schemas-microsoft-com:vml" Requires="v">
                <p:oleObj spid="_x0000_s19698" name="Equation" r:id="rId3" imgW="126720" imgH="203040" progId="Equation.DSMT4">
                  <p:embed/>
                </p:oleObj>
              </mc:Choice>
              <mc:Fallback>
                <p:oleObj name="Equation" r:id="rId3" imgW="126720" imgH="203040" progId="Equation.DSMT4">
                  <p:embed/>
                  <p:pic>
                    <p:nvPicPr>
                      <p:cNvPr id="0" name=""/>
                      <p:cNvPicPr/>
                      <p:nvPr/>
                    </p:nvPicPr>
                    <p:blipFill>
                      <a:blip r:embed="rId4"/>
                      <a:stretch>
                        <a:fillRect/>
                      </a:stretch>
                    </p:blipFill>
                    <p:spPr>
                      <a:xfrm>
                        <a:off x="5910955" y="4817846"/>
                        <a:ext cx="185941" cy="297505"/>
                      </a:xfrm>
                      <a:prstGeom prst="rect">
                        <a:avLst/>
                      </a:prstGeom>
                    </p:spPr>
                  </p:pic>
                </p:oleObj>
              </mc:Fallback>
            </mc:AlternateContent>
          </a:graphicData>
        </a:graphic>
      </p:graphicFrame>
      <p:graphicFrame>
        <p:nvGraphicFramePr>
          <p:cNvPr id="14" name="Object 4" descr="j = asterisk p t r"/>
          <p:cNvGraphicFramePr>
            <a:graphicFrameLocks noChangeAspect="1"/>
          </p:cNvGraphicFramePr>
          <p:nvPr>
            <p:extLst>
              <p:ext uri="{D42A27DB-BD31-4B8C-83A1-F6EECF244321}">
                <p14:modId xmlns:p14="http://schemas.microsoft.com/office/powerpoint/2010/main" val="636038020"/>
              </p:ext>
            </p:extLst>
          </p:nvPr>
        </p:nvGraphicFramePr>
        <p:xfrm>
          <a:off x="1737633" y="5152700"/>
          <a:ext cx="1084035" cy="409069"/>
        </p:xfrm>
        <a:graphic>
          <a:graphicData uri="http://schemas.openxmlformats.org/presentationml/2006/ole">
            <mc:AlternateContent xmlns:mc="http://schemas.openxmlformats.org/markup-compatibility/2006">
              <mc:Choice xmlns:v="urn:schemas-microsoft-com:vml" Requires="v">
                <p:oleObj spid="_x0000_s19699" name="Equation" r:id="rId5" imgW="672840" imgH="253800" progId="Equation.DSMT4">
                  <p:embed/>
                </p:oleObj>
              </mc:Choice>
              <mc:Fallback>
                <p:oleObj name="Equation" r:id="rId5" imgW="672840" imgH="253800" progId="Equation.DSMT4">
                  <p:embed/>
                  <p:pic>
                    <p:nvPicPr>
                      <p:cNvPr id="0" name=""/>
                      <p:cNvPicPr/>
                      <p:nvPr/>
                    </p:nvPicPr>
                    <p:blipFill>
                      <a:blip r:embed="rId6"/>
                      <a:stretch>
                        <a:fillRect/>
                      </a:stretch>
                    </p:blipFill>
                    <p:spPr>
                      <a:xfrm>
                        <a:off x="1737633" y="5152700"/>
                        <a:ext cx="1084035" cy="409069"/>
                      </a:xfrm>
                      <a:prstGeom prst="rect">
                        <a:avLst/>
                      </a:prstGeom>
                    </p:spPr>
                  </p:pic>
                </p:oleObj>
              </mc:Fallback>
            </mc:AlternateContent>
          </a:graphicData>
        </a:graphic>
      </p:graphicFrame>
      <p:sp>
        <p:nvSpPr>
          <p:cNvPr id="7" name="Content Placeholder 5"/>
          <p:cNvSpPr>
            <a:spLocks noGrp="1"/>
          </p:cNvSpPr>
          <p:nvPr>
            <p:ph sz="quarter" idx="14"/>
          </p:nvPr>
        </p:nvSpPr>
        <p:spPr>
          <a:xfrm>
            <a:off x="533400" y="5462379"/>
            <a:ext cx="8229600" cy="542925"/>
          </a:xfrm>
        </p:spPr>
        <p:txBody>
          <a:bodyPr/>
          <a:lstStyle/>
          <a:p>
            <a:pPr marL="628650" indent="0">
              <a:buNone/>
            </a:pPr>
            <a:r>
              <a:rPr lang="en-US" altLang="en-US" sz="2400" dirty="0">
                <a:solidFill>
                  <a:srgbClr val="000000"/>
                </a:solidFill>
                <a:latin typeface="+mn-lt"/>
              </a:rPr>
              <a:t>sets j to the value located at</a:t>
            </a:r>
            <a:endParaRPr lang="en-US" dirty="0">
              <a:latin typeface="+mn-lt"/>
            </a:endParaRPr>
          </a:p>
        </p:txBody>
      </p:sp>
      <p:graphicFrame>
        <p:nvGraphicFramePr>
          <p:cNvPr id="15" name="Object 6" descr="p t r"/>
          <p:cNvGraphicFramePr>
            <a:graphicFrameLocks noChangeAspect="1"/>
          </p:cNvGraphicFramePr>
          <p:nvPr>
            <p:extLst>
              <p:ext uri="{D42A27DB-BD31-4B8C-83A1-F6EECF244321}">
                <p14:modId xmlns:p14="http://schemas.microsoft.com/office/powerpoint/2010/main" val="3077120249"/>
              </p:ext>
            </p:extLst>
          </p:nvPr>
        </p:nvGraphicFramePr>
        <p:xfrm>
          <a:off x="5083612" y="5597798"/>
          <a:ext cx="449976" cy="368163"/>
        </p:xfrm>
        <a:graphic>
          <a:graphicData uri="http://schemas.openxmlformats.org/presentationml/2006/ole">
            <mc:AlternateContent xmlns:mc="http://schemas.openxmlformats.org/markup-compatibility/2006">
              <mc:Choice xmlns:v="urn:schemas-microsoft-com:vml" Requires="v">
                <p:oleObj spid="_x0000_s19700" name="Equation" r:id="rId7" imgW="279360" imgH="228600" progId="Equation.DSMT4">
                  <p:embed/>
                </p:oleObj>
              </mc:Choice>
              <mc:Fallback>
                <p:oleObj name="Equation" r:id="rId7" imgW="279360" imgH="228600" progId="Equation.DSMT4">
                  <p:embed/>
                  <p:pic>
                    <p:nvPicPr>
                      <p:cNvPr id="0" name=""/>
                      <p:cNvPicPr/>
                      <p:nvPr/>
                    </p:nvPicPr>
                    <p:blipFill>
                      <a:blip r:embed="rId8"/>
                      <a:stretch>
                        <a:fillRect/>
                      </a:stretch>
                    </p:blipFill>
                    <p:spPr>
                      <a:xfrm>
                        <a:off x="5083612" y="5597798"/>
                        <a:ext cx="449976" cy="368163"/>
                      </a:xfrm>
                      <a:prstGeom prst="rect">
                        <a:avLst/>
                      </a:prstGeom>
                    </p:spPr>
                  </p:pic>
                </p:oleObj>
              </mc:Fallback>
            </mc:AlternateContent>
          </a:graphicData>
        </a:graphic>
      </p:graphicFrame>
    </p:spTree>
    <p:extLst>
      <p:ext uri="{BB962C8B-B14F-4D97-AF65-F5344CB8AC3E}">
        <p14:creationId xmlns:p14="http://schemas.microsoft.com/office/powerpoint/2010/main" val="1345617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Pointer Assignment Illustrated</a:t>
            </a:r>
            <a:endParaRPr lang="en-US" altLang="en-US" dirty="0" smtClean="0"/>
          </a:p>
        </p:txBody>
      </p:sp>
      <p:pic>
        <p:nvPicPr>
          <p:cNvPr id="5" name="Picture 2" descr="A diagram depicts the assignment operation j = asterisk p t r, a pointer operation. The variable p t r has value 7080. An arrow points from here to a cell labeled 7080, which contains 206, an anonymous dynamic variable. A dashed arrow points from here to a cell labeled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1800225"/>
            <a:ext cx="58674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Content Placeholder 3"/>
          <p:cNvSpPr>
            <a:spLocks noGrp="1" noChangeArrowheads="1"/>
          </p:cNvSpPr>
          <p:nvPr>
            <p:ph type="body" idx="1"/>
          </p:nvPr>
        </p:nvSpPr>
        <p:spPr>
          <a:xfrm>
            <a:off x="457200" y="5534025"/>
            <a:ext cx="3800475" cy="592138"/>
          </a:xfrm>
        </p:spPr>
        <p:txBody>
          <a:bodyPr/>
          <a:lstStyle/>
          <a:p>
            <a:pPr marL="0" indent="0" eaLnBrk="1" hangingPunct="1">
              <a:buNone/>
              <a:defRPr/>
            </a:pPr>
            <a:r>
              <a:rPr lang="en-US" altLang="en-US" dirty="0"/>
              <a:t>The assignment operation</a:t>
            </a:r>
          </a:p>
        </p:txBody>
      </p:sp>
      <p:graphicFrame>
        <p:nvGraphicFramePr>
          <p:cNvPr id="4" name="Object 4" descr="j = asterisk p t r"/>
          <p:cNvGraphicFramePr>
            <a:graphicFrameLocks noChangeAspect="1"/>
          </p:cNvGraphicFramePr>
          <p:nvPr>
            <p:extLst>
              <p:ext uri="{D42A27DB-BD31-4B8C-83A1-F6EECF244321}">
                <p14:modId xmlns:p14="http://schemas.microsoft.com/office/powerpoint/2010/main" val="3235072597"/>
              </p:ext>
            </p:extLst>
          </p:nvPr>
        </p:nvGraphicFramePr>
        <p:xfrm>
          <a:off x="4137933" y="5625559"/>
          <a:ext cx="1084035" cy="409069"/>
        </p:xfrm>
        <a:graphic>
          <a:graphicData uri="http://schemas.openxmlformats.org/presentationml/2006/ole">
            <mc:AlternateContent xmlns:mc="http://schemas.openxmlformats.org/markup-compatibility/2006">
              <mc:Choice xmlns:v="urn:schemas-microsoft-com:vml" Requires="v">
                <p:oleObj spid="_x0000_s20562" name="Equation" r:id="rId5" imgW="672840" imgH="253800" progId="Equation.DSMT4">
                  <p:embed/>
                </p:oleObj>
              </mc:Choice>
              <mc:Fallback>
                <p:oleObj name="Equation" r:id="rId5" imgW="672840" imgH="253800" progId="Equation.DSMT4">
                  <p:embed/>
                  <p:pic>
                    <p:nvPicPr>
                      <p:cNvPr id="14" name="Object 4"/>
                      <p:cNvPicPr/>
                      <p:nvPr/>
                    </p:nvPicPr>
                    <p:blipFill>
                      <a:blip r:embed="rId6"/>
                      <a:stretch>
                        <a:fillRect/>
                      </a:stretch>
                    </p:blipFill>
                    <p:spPr>
                      <a:xfrm>
                        <a:off x="4137933" y="5625559"/>
                        <a:ext cx="1084035" cy="409069"/>
                      </a:xfrm>
                      <a:prstGeom prst="rect">
                        <a:avLst/>
                      </a:prstGeom>
                    </p:spPr>
                  </p:pic>
                </p:oleObj>
              </mc:Fallback>
            </mc:AlternateContent>
          </a:graphicData>
        </a:graphic>
      </p:graphicFrame>
    </p:spTree>
    <p:extLst>
      <p:ext uri="{BB962C8B-B14F-4D97-AF65-F5344CB8AC3E}">
        <p14:creationId xmlns:p14="http://schemas.microsoft.com/office/powerpoint/2010/main" val="207527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Problems with Pointers </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sz="2000" dirty="0"/>
              <a:t>Dangling pointers (dangerous)</a:t>
            </a:r>
          </a:p>
          <a:p>
            <a:pPr lvl="1" eaLnBrk="1" hangingPunct="1"/>
            <a:r>
              <a:rPr lang="en-US" altLang="en-US" sz="2000" dirty="0"/>
              <a:t>A pointer points to a heap-dynamic variable that has been deallocated</a:t>
            </a:r>
          </a:p>
          <a:p>
            <a:pPr eaLnBrk="1" hangingPunct="1"/>
            <a:r>
              <a:rPr lang="en-US" altLang="en-US" sz="2000" dirty="0"/>
              <a:t>Lost heap-dynamic variable</a:t>
            </a:r>
          </a:p>
          <a:p>
            <a:pPr lvl="1" eaLnBrk="1" hangingPunct="1"/>
            <a:r>
              <a:rPr lang="en-US" altLang="en-US" sz="2000" dirty="0"/>
              <a:t>An allocated heap-dynamic variable that is no longer accessible to the user program (often called </a:t>
            </a:r>
            <a:r>
              <a:rPr lang="en-US" altLang="en-US" sz="2000" b="1" dirty="0"/>
              <a:t>garbage</a:t>
            </a:r>
            <a:r>
              <a:rPr lang="en-US" altLang="en-US" sz="2000" dirty="0"/>
              <a:t>)</a:t>
            </a:r>
          </a:p>
          <a:p>
            <a:pPr lvl="2" eaLnBrk="1" hangingPunct="1"/>
            <a:r>
              <a:rPr lang="en-US" altLang="en-US" sz="2000" dirty="0"/>
              <a:t>Pointer </a:t>
            </a:r>
            <a:r>
              <a:rPr lang="en-US" altLang="en-US" sz="2000" b="1" dirty="0">
                <a:latin typeface="Courier New" panose="02070309020205020404" pitchFamily="49" charset="0"/>
                <a:cs typeface="Courier New" panose="02070309020205020404" pitchFamily="49" charset="0"/>
              </a:rPr>
              <a:t>p1</a:t>
            </a:r>
            <a:r>
              <a:rPr lang="en-US" altLang="en-US" sz="2000" dirty="0"/>
              <a:t> is set to point to a newly created heap-dynamic variable</a:t>
            </a:r>
          </a:p>
          <a:p>
            <a:pPr lvl="2" eaLnBrk="1" hangingPunct="1"/>
            <a:r>
              <a:rPr lang="en-US" altLang="en-US" sz="2000" dirty="0"/>
              <a:t>Pointer </a:t>
            </a:r>
            <a:r>
              <a:rPr lang="en-US" altLang="en-US" sz="2000" b="1" dirty="0">
                <a:latin typeface="Courier New" panose="02070309020205020404" pitchFamily="49" charset="0"/>
                <a:cs typeface="Courier New" panose="02070309020205020404" pitchFamily="49" charset="0"/>
              </a:rPr>
              <a:t>p1</a:t>
            </a:r>
            <a:r>
              <a:rPr lang="en-US" altLang="en-US" sz="2000" dirty="0"/>
              <a:t> is later set to point to another newly created heap-dynamic variable</a:t>
            </a:r>
          </a:p>
          <a:p>
            <a:pPr lvl="2" eaLnBrk="1" hangingPunct="1"/>
            <a:r>
              <a:rPr lang="en-US" altLang="en-US" sz="2000" dirty="0"/>
              <a:t>The process of losing heap-dynamic variables is called </a:t>
            </a:r>
            <a:r>
              <a:rPr lang="en-US" altLang="en-US" sz="2000" b="1" dirty="0"/>
              <a:t>memory leakage</a:t>
            </a:r>
          </a:p>
        </p:txBody>
      </p:sp>
    </p:spTree>
    <p:extLst>
      <p:ext uri="{BB962C8B-B14F-4D97-AF65-F5344CB8AC3E}">
        <p14:creationId xmlns:p14="http://schemas.microsoft.com/office/powerpoint/2010/main" val="21722117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Pointers in C and C++</a:t>
            </a:r>
            <a:endParaRPr lang="en-US" dirty="0"/>
          </a:p>
        </p:txBody>
      </p:sp>
      <p:sp>
        <p:nvSpPr>
          <p:cNvPr id="4" name="Content Placeholder 2"/>
          <p:cNvSpPr>
            <a:spLocks noGrp="1"/>
          </p:cNvSpPr>
          <p:nvPr>
            <p:ph sz="quarter" idx="13"/>
          </p:nvPr>
        </p:nvSpPr>
        <p:spPr>
          <a:xfrm>
            <a:off x="457200" y="1600199"/>
            <a:ext cx="8229600" cy="3190975"/>
          </a:xfrm>
        </p:spPr>
        <p:txBody>
          <a:bodyPr/>
          <a:lstStyle/>
          <a:p>
            <a:pPr lvl="0" indent="-256032"/>
            <a:r>
              <a:rPr lang="en-US" altLang="en-US" sz="2000" dirty="0">
                <a:solidFill>
                  <a:srgbClr val="000000"/>
                </a:solidFill>
                <a:latin typeface="+mn-lt"/>
              </a:rPr>
              <a:t>Extremely flexible but must be used with care</a:t>
            </a:r>
          </a:p>
          <a:p>
            <a:pPr lvl="0" indent="-256032"/>
            <a:r>
              <a:rPr lang="en-US" altLang="en-US" sz="2000" dirty="0">
                <a:solidFill>
                  <a:srgbClr val="000000"/>
                </a:solidFill>
                <a:latin typeface="+mn-lt"/>
              </a:rPr>
              <a:t>Pointers can point at any variable regardless of when or where it was allocated</a:t>
            </a:r>
          </a:p>
          <a:p>
            <a:pPr lvl="0" indent="-256032"/>
            <a:r>
              <a:rPr lang="en-US" altLang="en-US" sz="2000" dirty="0">
                <a:solidFill>
                  <a:srgbClr val="000000"/>
                </a:solidFill>
                <a:latin typeface="+mn-lt"/>
              </a:rPr>
              <a:t>Used for dynamic storage management and addressing</a:t>
            </a:r>
          </a:p>
          <a:p>
            <a:pPr lvl="0" indent="-256032"/>
            <a:r>
              <a:rPr lang="en-US" altLang="en-US" sz="2000" dirty="0">
                <a:solidFill>
                  <a:srgbClr val="000000"/>
                </a:solidFill>
                <a:latin typeface="+mn-lt"/>
              </a:rPr>
              <a:t>Pointer arithmetic is possible</a:t>
            </a:r>
          </a:p>
          <a:p>
            <a:pPr lvl="0" indent="-256032"/>
            <a:r>
              <a:rPr lang="en-US" altLang="en-US" sz="2000" dirty="0">
                <a:solidFill>
                  <a:srgbClr val="000000"/>
                </a:solidFill>
                <a:latin typeface="+mn-lt"/>
              </a:rPr>
              <a:t>Explicit dereferencing and address-of operators</a:t>
            </a:r>
          </a:p>
          <a:p>
            <a:pPr lvl="0" indent="-256032"/>
            <a:r>
              <a:rPr lang="en-US" altLang="en-US" sz="2000" dirty="0">
                <a:solidFill>
                  <a:srgbClr val="000000"/>
                </a:solidFill>
                <a:latin typeface="+mn-lt"/>
              </a:rPr>
              <a:t>Domain type need not be fixed</a:t>
            </a:r>
            <a:endParaRPr lang="en-US" sz="2000" dirty="0">
              <a:latin typeface="+mn-lt"/>
            </a:endParaRPr>
          </a:p>
        </p:txBody>
      </p:sp>
      <p:graphicFrame>
        <p:nvGraphicFramePr>
          <p:cNvPr id="17" name="Object 3" descr="left parenthesis void asterisk right parenthesis"/>
          <p:cNvGraphicFramePr>
            <a:graphicFrameLocks noChangeAspect="1"/>
          </p:cNvGraphicFramePr>
          <p:nvPr>
            <p:extLst>
              <p:ext uri="{D42A27DB-BD31-4B8C-83A1-F6EECF244321}">
                <p14:modId xmlns:p14="http://schemas.microsoft.com/office/powerpoint/2010/main" val="2806563489"/>
              </p:ext>
            </p:extLst>
          </p:nvPr>
        </p:nvGraphicFramePr>
        <p:xfrm>
          <a:off x="4273160" y="4457394"/>
          <a:ext cx="1004080" cy="371881"/>
        </p:xfrm>
        <a:graphic>
          <a:graphicData uri="http://schemas.openxmlformats.org/presentationml/2006/ole">
            <mc:AlternateContent xmlns:mc="http://schemas.openxmlformats.org/markup-compatibility/2006">
              <mc:Choice xmlns:v="urn:schemas-microsoft-com:vml" Requires="v">
                <p:oleObj spid="_x0000_s21664" name="Equation" r:id="rId3" imgW="685800" imgH="253800" progId="Equation.DSMT4">
                  <p:embed/>
                </p:oleObj>
              </mc:Choice>
              <mc:Fallback>
                <p:oleObj name="Equation" r:id="rId3" imgW="685800" imgH="253800" progId="Equation.DSMT4">
                  <p:embed/>
                  <p:pic>
                    <p:nvPicPr>
                      <p:cNvPr id="0" name=""/>
                      <p:cNvPicPr/>
                      <p:nvPr/>
                    </p:nvPicPr>
                    <p:blipFill>
                      <a:blip r:embed="rId4"/>
                      <a:stretch>
                        <a:fillRect/>
                      </a:stretch>
                    </p:blipFill>
                    <p:spPr>
                      <a:xfrm>
                        <a:off x="4273160" y="4457394"/>
                        <a:ext cx="1004080" cy="371881"/>
                      </a:xfrm>
                      <a:prstGeom prst="rect">
                        <a:avLst/>
                      </a:prstGeom>
                    </p:spPr>
                  </p:pic>
                </p:oleObj>
              </mc:Fallback>
            </mc:AlternateContent>
          </a:graphicData>
        </a:graphic>
      </p:graphicFrame>
      <p:graphicFrame>
        <p:nvGraphicFramePr>
          <p:cNvPr id="18" name="Object 4" descr="left parenthesis void asterisk right parenthesis"/>
          <p:cNvGraphicFramePr>
            <a:graphicFrameLocks noChangeAspect="1"/>
          </p:cNvGraphicFramePr>
          <p:nvPr>
            <p:extLst>
              <p:ext uri="{D42A27DB-BD31-4B8C-83A1-F6EECF244321}">
                <p14:modId xmlns:p14="http://schemas.microsoft.com/office/powerpoint/2010/main" val="4152379293"/>
              </p:ext>
            </p:extLst>
          </p:nvPr>
        </p:nvGraphicFramePr>
        <p:xfrm>
          <a:off x="1339460" y="4941269"/>
          <a:ext cx="1004080" cy="371881"/>
        </p:xfrm>
        <a:graphic>
          <a:graphicData uri="http://schemas.openxmlformats.org/presentationml/2006/ole">
            <mc:AlternateContent xmlns:mc="http://schemas.openxmlformats.org/markup-compatibility/2006">
              <mc:Choice xmlns:v="urn:schemas-microsoft-com:vml" Requires="v">
                <p:oleObj spid="_x0000_s21665" name="Equation" r:id="rId5" imgW="685800" imgH="253800" progId="Equation.DSMT4">
                  <p:embed/>
                </p:oleObj>
              </mc:Choice>
              <mc:Fallback>
                <p:oleObj name="Equation" r:id="rId5" imgW="685800" imgH="253800" progId="Equation.DSMT4">
                  <p:embed/>
                  <p:pic>
                    <p:nvPicPr>
                      <p:cNvPr id="17" name="Object 16"/>
                      <p:cNvPicPr/>
                      <p:nvPr/>
                    </p:nvPicPr>
                    <p:blipFill>
                      <a:blip r:embed="rId4"/>
                      <a:stretch>
                        <a:fillRect/>
                      </a:stretch>
                    </p:blipFill>
                    <p:spPr>
                      <a:xfrm>
                        <a:off x="1339460" y="4941269"/>
                        <a:ext cx="1004080" cy="371881"/>
                      </a:xfrm>
                      <a:prstGeom prst="rect">
                        <a:avLst/>
                      </a:prstGeom>
                    </p:spPr>
                  </p:pic>
                </p:oleObj>
              </mc:Fallback>
            </mc:AlternateContent>
          </a:graphicData>
        </a:graphic>
      </p:graphicFrame>
      <p:sp>
        <p:nvSpPr>
          <p:cNvPr id="8" name="Content Placeholder 5"/>
          <p:cNvSpPr>
            <a:spLocks noGrp="1"/>
          </p:cNvSpPr>
          <p:nvPr>
            <p:ph sz="quarter" idx="14"/>
          </p:nvPr>
        </p:nvSpPr>
        <p:spPr>
          <a:xfrm>
            <a:off x="2343540" y="4860762"/>
            <a:ext cx="6343260" cy="452388"/>
          </a:xfrm>
        </p:spPr>
        <p:txBody>
          <a:bodyPr/>
          <a:lstStyle/>
          <a:p>
            <a:pPr lvl="0" indent="-256032">
              <a:buNone/>
            </a:pPr>
            <a:r>
              <a:rPr lang="en-US" altLang="en-US" sz="2000" dirty="0">
                <a:solidFill>
                  <a:srgbClr val="000000"/>
                </a:solidFill>
                <a:latin typeface="+mn-lt"/>
              </a:rPr>
              <a:t>can point to any type and can be </a:t>
            </a:r>
            <a:r>
              <a:rPr lang="en-US" altLang="en-US" sz="2000" dirty="0" smtClean="0">
                <a:solidFill>
                  <a:srgbClr val="000000"/>
                </a:solidFill>
                <a:latin typeface="+mn-lt"/>
              </a:rPr>
              <a:t>type</a:t>
            </a:r>
            <a:endParaRPr lang="en-US" altLang="en-US" sz="2000" dirty="0">
              <a:solidFill>
                <a:srgbClr val="000000"/>
              </a:solidFill>
              <a:latin typeface="+mn-lt"/>
            </a:endParaRPr>
          </a:p>
        </p:txBody>
      </p:sp>
      <p:sp>
        <p:nvSpPr>
          <p:cNvPr id="9" name="Content Placeholder 6"/>
          <p:cNvSpPr>
            <a:spLocks noGrp="1"/>
          </p:cNvSpPr>
          <p:nvPr>
            <p:ph sz="quarter" idx="15"/>
          </p:nvPr>
        </p:nvSpPr>
        <p:spPr>
          <a:xfrm>
            <a:off x="457200" y="5382737"/>
            <a:ext cx="8229600" cy="438150"/>
          </a:xfrm>
        </p:spPr>
        <p:txBody>
          <a:bodyPr/>
          <a:lstStyle/>
          <a:p>
            <a:pPr marL="255588" lvl="0" indent="601663">
              <a:buNone/>
            </a:pPr>
            <a:r>
              <a:rPr lang="en-US" altLang="en-US" sz="2000" dirty="0">
                <a:solidFill>
                  <a:srgbClr val="000000"/>
                </a:solidFill>
                <a:latin typeface="+mn-lt"/>
              </a:rPr>
              <a:t>checked (cannot be de-referenced</a:t>
            </a:r>
            <a:r>
              <a:rPr lang="en-US" altLang="en-US" sz="2000" dirty="0" smtClean="0">
                <a:solidFill>
                  <a:srgbClr val="000000"/>
                </a:solidFill>
                <a:latin typeface="+mn-lt"/>
              </a:rPr>
              <a:t>)</a:t>
            </a:r>
            <a:endParaRPr lang="en-US" altLang="en-US" sz="2000" dirty="0">
              <a:solidFill>
                <a:srgbClr val="000000"/>
              </a:solidFill>
              <a:latin typeface="+mn-lt"/>
            </a:endParaRPr>
          </a:p>
        </p:txBody>
      </p:sp>
    </p:spTree>
    <p:extLst>
      <p:ext uri="{BB962C8B-B14F-4D97-AF65-F5344CB8AC3E}">
        <p14:creationId xmlns:p14="http://schemas.microsoft.com/office/powerpoint/2010/main" val="361159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Primitive Data Types: Floating Point</a:t>
            </a:r>
            <a:endParaRPr lang="en-US" altLang="en-US" dirty="0" smtClean="0"/>
          </a:p>
        </p:txBody>
      </p:sp>
      <p:sp>
        <p:nvSpPr>
          <p:cNvPr id="7173" name="Content Placeholder 2"/>
          <p:cNvSpPr>
            <a:spLocks noGrp="1" noChangeArrowheads="1"/>
          </p:cNvSpPr>
          <p:nvPr>
            <p:ph type="body" idx="1"/>
          </p:nvPr>
        </p:nvSpPr>
        <p:spPr>
          <a:xfrm>
            <a:off x="457200" y="1600201"/>
            <a:ext cx="8229600" cy="2495550"/>
          </a:xfrm>
        </p:spPr>
        <p:txBody>
          <a:bodyPr/>
          <a:lstStyle/>
          <a:p>
            <a:pPr eaLnBrk="1" hangingPunct="1"/>
            <a:r>
              <a:rPr lang="en-US" altLang="en-US" dirty="0"/>
              <a:t>Model real numbers, but only as approximations</a:t>
            </a:r>
          </a:p>
          <a:p>
            <a:pPr eaLnBrk="1" hangingPunct="1"/>
            <a:r>
              <a:rPr lang="en-US" altLang="en-US" dirty="0"/>
              <a:t>Languages for scientific use support at least two floating-point types (e.g., </a:t>
            </a:r>
            <a:r>
              <a:rPr lang="en-US" altLang="en-US" b="1" dirty="0">
                <a:latin typeface="Courier New" panose="02070309020205020404" pitchFamily="49" charset="0"/>
                <a:cs typeface="Courier New" panose="02070309020205020404" pitchFamily="49" charset="0"/>
              </a:rPr>
              <a:t>float</a:t>
            </a:r>
            <a:r>
              <a:rPr lang="en-US" altLang="en-US" dirty="0"/>
              <a:t> and </a:t>
            </a:r>
            <a:r>
              <a:rPr lang="en-US" altLang="en-US" b="1" dirty="0">
                <a:latin typeface="Courier New" panose="02070309020205020404" pitchFamily="49" charset="0"/>
                <a:cs typeface="Courier New" panose="02070309020205020404" pitchFamily="49" charset="0"/>
              </a:rPr>
              <a:t>double</a:t>
            </a:r>
            <a:r>
              <a:rPr lang="en-US" altLang="en-US" dirty="0"/>
              <a:t>; sometimes more</a:t>
            </a:r>
          </a:p>
          <a:p>
            <a:pPr eaLnBrk="1" hangingPunct="1"/>
            <a:r>
              <a:rPr lang="en-US" altLang="en-US" dirty="0"/>
              <a:t>Usually exactly like the hardware, but not always</a:t>
            </a:r>
          </a:p>
          <a:p>
            <a:pPr eaLnBrk="1" hangingPunct="1"/>
            <a:r>
              <a:rPr lang="en-US" altLang="en-US" dirty="0" smtClean="0"/>
              <a:t>I</a:t>
            </a:r>
            <a:r>
              <a:rPr lang="en-US" altLang="en-US" sz="100" dirty="0" smtClean="0"/>
              <a:t> </a:t>
            </a:r>
            <a:r>
              <a:rPr lang="en-US" altLang="en-US" dirty="0" smtClean="0"/>
              <a:t>E</a:t>
            </a:r>
            <a:r>
              <a:rPr lang="en-US" altLang="en-US" sz="100" dirty="0" smtClean="0"/>
              <a:t> </a:t>
            </a:r>
            <a:r>
              <a:rPr lang="en-US" altLang="en-US" dirty="0" err="1" smtClean="0"/>
              <a:t>E</a:t>
            </a:r>
            <a:r>
              <a:rPr lang="en-US" altLang="en-US" sz="100" dirty="0" smtClean="0"/>
              <a:t> </a:t>
            </a:r>
            <a:r>
              <a:rPr lang="en-US" altLang="en-US" dirty="0" err="1" smtClean="0"/>
              <a:t>E</a:t>
            </a:r>
            <a:r>
              <a:rPr lang="en-US" altLang="en-US" dirty="0" smtClean="0"/>
              <a:t> Floating-Point Standard </a:t>
            </a:r>
            <a:r>
              <a:rPr lang="en-US" altLang="en-US" dirty="0"/>
              <a:t>754</a:t>
            </a:r>
          </a:p>
        </p:txBody>
      </p:sp>
      <p:pic>
        <p:nvPicPr>
          <p:cNvPr id="4" name="Picture 3" descr="Two diagrams show I E E E Floating-Point Standard 754 formats for single and double-precision representation. In single precision, which is 32 bits, 23 bits are fraction, 8 are exponent, preceded by a single sign bit. In double precision, which is 64 bits, 52 bits are fraction, 11 are exponent, preceded by a single sign 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048" y="4271168"/>
            <a:ext cx="327660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9699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altLang="en-US" dirty="0"/>
              <a:t>Pointer Arithmetic in C and C++</a:t>
            </a:r>
            <a:endParaRPr lang="en-US" dirty="0"/>
          </a:p>
        </p:txBody>
      </p:sp>
      <p:pic>
        <p:nvPicPr>
          <p:cNvPr id="19" name="Picture 2" descr="Computer code. The code has 3 lines. Line 1. float stuff left bracket 100 right bracket semicolon. Line 2. float asterisk p semicolon. Line 3. p = stuff semicolon. asterisk left parenthesis p + 5 right parenthesis is equivalent to stuff left bracket 5 right bracket and p left bracket 5 right bracket. asterisk left parenthesis p + i right parenthesis is equivalent to stuff left bracket 5 right bracket and p left bracket i right bracket."/>
          <p:cNvPicPr>
            <a:picLocks noChangeAspect="1"/>
          </p:cNvPicPr>
          <p:nvPr/>
        </p:nvPicPr>
        <p:blipFill>
          <a:blip r:embed="rId2"/>
          <a:stretch>
            <a:fillRect/>
          </a:stretch>
        </p:blipFill>
        <p:spPr>
          <a:xfrm>
            <a:off x="457200" y="1976512"/>
            <a:ext cx="6968332" cy="2676376"/>
          </a:xfrm>
          <a:prstGeom prst="rect">
            <a:avLst/>
          </a:prstGeom>
        </p:spPr>
      </p:pic>
    </p:spTree>
    <p:extLst>
      <p:ext uri="{BB962C8B-B14F-4D97-AF65-F5344CB8AC3E}">
        <p14:creationId xmlns:p14="http://schemas.microsoft.com/office/powerpoint/2010/main" val="8786641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Reference Types</a:t>
            </a:r>
            <a:endParaRPr lang="en-US" dirty="0"/>
          </a:p>
        </p:txBody>
      </p:sp>
      <p:sp>
        <p:nvSpPr>
          <p:cNvPr id="6" name="Content Placeholder 2"/>
          <p:cNvSpPr>
            <a:spLocks noGrp="1"/>
          </p:cNvSpPr>
          <p:nvPr>
            <p:ph sz="quarter" idx="13"/>
          </p:nvPr>
        </p:nvSpPr>
        <p:spPr>
          <a:xfrm>
            <a:off x="457200" y="1600200"/>
            <a:ext cx="8229600" cy="3816622"/>
          </a:xfrm>
        </p:spPr>
        <p:txBody>
          <a:bodyPr/>
          <a:lstStyle/>
          <a:p>
            <a:pPr lvl="0" indent="-256032"/>
            <a:r>
              <a:rPr lang="en-US" altLang="en-US" sz="2400" dirty="0">
                <a:solidFill>
                  <a:srgbClr val="000000"/>
                </a:solidFill>
                <a:latin typeface="+mn-lt"/>
              </a:rPr>
              <a:t>C++ includes a special kind of pointer type called a </a:t>
            </a:r>
            <a:r>
              <a:rPr lang="en-US" altLang="en-US" sz="2400" b="1" dirty="0">
                <a:solidFill>
                  <a:srgbClr val="000000"/>
                </a:solidFill>
                <a:latin typeface="+mn-lt"/>
              </a:rPr>
              <a:t>reference type </a:t>
            </a:r>
            <a:r>
              <a:rPr lang="en-US" altLang="en-US" sz="2400" dirty="0">
                <a:solidFill>
                  <a:srgbClr val="000000"/>
                </a:solidFill>
                <a:latin typeface="+mn-lt"/>
              </a:rPr>
              <a:t>that is used primarily for formal parameters</a:t>
            </a:r>
          </a:p>
          <a:p>
            <a:pPr lvl="1" indent="-283464"/>
            <a:r>
              <a:rPr lang="en-US" altLang="en-US" sz="2400" dirty="0">
                <a:solidFill>
                  <a:srgbClr val="000000"/>
                </a:solidFill>
                <a:latin typeface="+mn-lt"/>
              </a:rPr>
              <a:t>Advantages of both pass-by-reference and pass-by-value </a:t>
            </a:r>
          </a:p>
          <a:p>
            <a:pPr lvl="0" indent="-256032"/>
            <a:r>
              <a:rPr lang="en-US" altLang="en-US" sz="2400" dirty="0">
                <a:solidFill>
                  <a:srgbClr val="000000"/>
                </a:solidFill>
                <a:latin typeface="+mn-lt"/>
              </a:rPr>
              <a:t>Java extends C++’s reference variables and allows them to replace pointers entirely</a:t>
            </a:r>
          </a:p>
          <a:p>
            <a:pPr lvl="1" indent="-283464"/>
            <a:r>
              <a:rPr lang="en-US" altLang="en-US" sz="2400" dirty="0">
                <a:solidFill>
                  <a:srgbClr val="000000"/>
                </a:solidFill>
                <a:latin typeface="+mn-lt"/>
              </a:rPr>
              <a:t>References are references to objects, rather than being addresses</a:t>
            </a:r>
          </a:p>
          <a:p>
            <a:pPr lvl="0" indent="-256032"/>
            <a:r>
              <a:rPr lang="en-US" altLang="en-US" sz="2400" dirty="0">
                <a:solidFill>
                  <a:srgbClr val="000000"/>
                </a:solidFill>
                <a:latin typeface="+mn-lt"/>
              </a:rPr>
              <a:t>C</a:t>
            </a:r>
            <a:endParaRPr lang="en-US" dirty="0">
              <a:latin typeface="+mn-lt"/>
            </a:endParaRPr>
          </a:p>
        </p:txBody>
      </p:sp>
      <p:graphicFrame>
        <p:nvGraphicFramePr>
          <p:cNvPr id="13" name="Object 3" descr="hash"/>
          <p:cNvGraphicFramePr>
            <a:graphicFrameLocks noChangeAspect="1"/>
          </p:cNvGraphicFramePr>
          <p:nvPr>
            <p:extLst>
              <p:ext uri="{D42A27DB-BD31-4B8C-83A1-F6EECF244321}">
                <p14:modId xmlns:p14="http://schemas.microsoft.com/office/powerpoint/2010/main" val="3074027967"/>
              </p:ext>
            </p:extLst>
          </p:nvPr>
        </p:nvGraphicFramePr>
        <p:xfrm>
          <a:off x="998877" y="5546140"/>
          <a:ext cx="247488" cy="321734"/>
        </p:xfrm>
        <a:graphic>
          <a:graphicData uri="http://schemas.openxmlformats.org/presentationml/2006/ole">
            <mc:AlternateContent xmlns:mc="http://schemas.openxmlformats.org/markup-compatibility/2006">
              <mc:Choice xmlns:v="urn:schemas-microsoft-com:vml" Requires="v">
                <p:oleObj spid="_x0000_s36884"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998877" y="5546140"/>
                        <a:ext cx="247488" cy="321734"/>
                      </a:xfrm>
                      <a:prstGeom prst="rect">
                        <a:avLst/>
                      </a:prstGeom>
                    </p:spPr>
                  </p:pic>
                </p:oleObj>
              </mc:Fallback>
            </mc:AlternateContent>
          </a:graphicData>
        </a:graphic>
      </p:graphicFrame>
      <p:sp>
        <p:nvSpPr>
          <p:cNvPr id="11" name="Content Placeholder 4"/>
          <p:cNvSpPr>
            <a:spLocks noGrp="1"/>
          </p:cNvSpPr>
          <p:nvPr>
            <p:ph sz="quarter" idx="18"/>
          </p:nvPr>
        </p:nvSpPr>
        <p:spPr>
          <a:xfrm>
            <a:off x="1056076" y="5416822"/>
            <a:ext cx="7633252" cy="457200"/>
          </a:xfrm>
        </p:spPr>
        <p:txBody>
          <a:bodyPr/>
          <a:lstStyle/>
          <a:p>
            <a:pPr marL="101600" indent="0">
              <a:buNone/>
            </a:pPr>
            <a:r>
              <a:rPr lang="en-US" altLang="en-US" sz="2400" dirty="0">
                <a:solidFill>
                  <a:srgbClr val="000000"/>
                </a:solidFill>
                <a:latin typeface="+mn-lt"/>
              </a:rPr>
              <a:t>includes both the references of Java and the pointers</a:t>
            </a:r>
            <a:endParaRPr lang="en-US" dirty="0">
              <a:latin typeface="+mn-lt"/>
            </a:endParaRPr>
          </a:p>
        </p:txBody>
      </p:sp>
      <p:sp>
        <p:nvSpPr>
          <p:cNvPr id="12" name="Content Placeholder 5"/>
          <p:cNvSpPr>
            <a:spLocks noGrp="1"/>
          </p:cNvSpPr>
          <p:nvPr>
            <p:ph sz="quarter" idx="19"/>
          </p:nvPr>
        </p:nvSpPr>
        <p:spPr>
          <a:xfrm>
            <a:off x="457200" y="5874022"/>
            <a:ext cx="8232128" cy="439950"/>
          </a:xfrm>
        </p:spPr>
        <p:txBody>
          <a:bodyPr/>
          <a:lstStyle/>
          <a:p>
            <a:pPr marL="0" lvl="0" indent="228600">
              <a:lnSpc>
                <a:spcPct val="90000"/>
              </a:lnSpc>
              <a:buNone/>
            </a:pPr>
            <a:r>
              <a:rPr lang="en-US" altLang="en-US" sz="2400" dirty="0">
                <a:solidFill>
                  <a:srgbClr val="000000"/>
                </a:solidFill>
                <a:latin typeface="+mn-lt"/>
              </a:rPr>
              <a:t>of C</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682276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Evaluation of Pointers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Dangling pointers and dangling objects are problems as is heap management</a:t>
            </a:r>
          </a:p>
          <a:p>
            <a:pPr eaLnBrk="1" hangingPunct="1"/>
            <a:r>
              <a:rPr lang="en-US" altLang="en-US" dirty="0"/>
              <a:t>Pointers are like </a:t>
            </a:r>
            <a:r>
              <a:rPr lang="en-US" altLang="en-US" b="1" dirty="0" err="1">
                <a:latin typeface="Courier New" panose="02070309020205020404" pitchFamily="49" charset="0"/>
                <a:cs typeface="Courier New" panose="02070309020205020404" pitchFamily="49" charset="0"/>
              </a:rPr>
              <a:t>goto</a:t>
            </a:r>
            <a:r>
              <a:rPr lang="en-US" altLang="en-US" dirty="0" err="1"/>
              <a:t>'s</a:t>
            </a:r>
            <a:r>
              <a:rPr lang="en-US" altLang="en-US" dirty="0"/>
              <a:t>--they widen the range of cells that can be accessed by a variable</a:t>
            </a:r>
          </a:p>
          <a:p>
            <a:pPr eaLnBrk="1" hangingPunct="1"/>
            <a:r>
              <a:rPr lang="en-US" altLang="en-US" dirty="0"/>
              <a:t>Pointers or references are necessary for dynamic data structures--so we can't design a language without them</a:t>
            </a:r>
          </a:p>
        </p:txBody>
      </p:sp>
    </p:spTree>
    <p:extLst>
      <p:ext uri="{BB962C8B-B14F-4D97-AF65-F5344CB8AC3E}">
        <p14:creationId xmlns:p14="http://schemas.microsoft.com/office/powerpoint/2010/main" val="7610120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Representations of Pointers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Large computers use single values</a:t>
            </a:r>
          </a:p>
          <a:p>
            <a:pPr eaLnBrk="1" hangingPunct="1"/>
            <a:r>
              <a:rPr lang="en-US" altLang="en-US" dirty="0"/>
              <a:t>Intel microprocessors use segment and </a:t>
            </a:r>
            <a:r>
              <a:rPr lang="en-US" altLang="en-US" dirty="0" smtClean="0"/>
              <a:t>offset</a:t>
            </a:r>
            <a:endParaRPr lang="en-US" altLang="en-US" dirty="0"/>
          </a:p>
        </p:txBody>
      </p:sp>
    </p:spTree>
    <p:extLst>
      <p:ext uri="{BB962C8B-B14F-4D97-AF65-F5344CB8AC3E}">
        <p14:creationId xmlns:p14="http://schemas.microsoft.com/office/powerpoint/2010/main" val="21703919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Dangling Pointer Problem</a:t>
            </a:r>
            <a:endParaRPr lang="en-US" altLang="en-US" dirty="0" smtClean="0"/>
          </a:p>
        </p:txBody>
      </p:sp>
      <p:sp>
        <p:nvSpPr>
          <p:cNvPr id="7173" name="Content Placeholder 2"/>
          <p:cNvSpPr>
            <a:spLocks noGrp="1" noChangeArrowheads="1"/>
          </p:cNvSpPr>
          <p:nvPr>
            <p:ph type="body" idx="1"/>
          </p:nvPr>
        </p:nvSpPr>
        <p:spPr/>
        <p:txBody>
          <a:bodyPr/>
          <a:lstStyle/>
          <a:p>
            <a:pPr eaLnBrk="1" hangingPunct="1">
              <a:buFont typeface="Arial" panose="020B0604020202020204" pitchFamily="34" charset="0"/>
              <a:buChar char="•"/>
            </a:pPr>
            <a:r>
              <a:rPr lang="en-US" altLang="en-US" sz="2000" b="1" dirty="0"/>
              <a:t>Tombstone</a:t>
            </a:r>
            <a:r>
              <a:rPr lang="en-US" altLang="en-US" sz="2000" dirty="0"/>
              <a:t>: extra heap cell that is a pointer to the heap-dynamic variable</a:t>
            </a:r>
          </a:p>
          <a:p>
            <a:pPr lvl="1" eaLnBrk="1" hangingPunct="1"/>
            <a:r>
              <a:rPr lang="en-US" altLang="en-US" sz="2000" dirty="0"/>
              <a:t>The actual pointer variable points only at tombstones</a:t>
            </a:r>
          </a:p>
          <a:p>
            <a:pPr lvl="1" eaLnBrk="1" hangingPunct="1"/>
            <a:r>
              <a:rPr lang="en-US" altLang="en-US" sz="2000" dirty="0"/>
              <a:t>When heap-dynamic variable de-allocated, tombstone remains but set to nil</a:t>
            </a:r>
          </a:p>
          <a:p>
            <a:pPr lvl="1" eaLnBrk="1" hangingPunct="1"/>
            <a:r>
              <a:rPr lang="en-US" altLang="en-US" sz="2000" dirty="0"/>
              <a:t>Costly in time and space</a:t>
            </a:r>
          </a:p>
          <a:p>
            <a:pPr eaLnBrk="1" hangingPunct="1">
              <a:buFont typeface="Arial" panose="020B0604020202020204" pitchFamily="34" charset="0"/>
              <a:buChar char="•"/>
            </a:pPr>
            <a:r>
              <a:rPr lang="en-US" altLang="en-US" sz="2000" b="1" dirty="0" smtClean="0"/>
              <a:t>Locks-and-keys</a:t>
            </a:r>
            <a:r>
              <a:rPr lang="en-US" altLang="en-US" sz="2000" dirty="0"/>
              <a:t>: Pointer values are represented as (key, address) pairs</a:t>
            </a:r>
          </a:p>
          <a:p>
            <a:pPr lvl="1" eaLnBrk="1" hangingPunct="1"/>
            <a:r>
              <a:rPr lang="en-US" altLang="en-US" sz="2000" dirty="0"/>
              <a:t>Heap-dynamic variables are represented as variable plus cell for integer lock value</a:t>
            </a:r>
          </a:p>
          <a:p>
            <a:pPr lvl="1" eaLnBrk="1" hangingPunct="1"/>
            <a:r>
              <a:rPr lang="en-US" altLang="en-US" sz="2000" dirty="0"/>
              <a:t>When heap-dynamic variable allocated, lock value is created and placed in lock cell and key cell of </a:t>
            </a:r>
            <a:r>
              <a:rPr lang="en-US" altLang="en-US" sz="2000" dirty="0" smtClean="0"/>
              <a:t>pointer</a:t>
            </a:r>
            <a:endParaRPr lang="en-US" altLang="en-US" sz="2000" dirty="0"/>
          </a:p>
        </p:txBody>
      </p:sp>
    </p:spTree>
    <p:extLst>
      <p:ext uri="{BB962C8B-B14F-4D97-AF65-F5344CB8AC3E}">
        <p14:creationId xmlns:p14="http://schemas.microsoft.com/office/powerpoint/2010/main" val="39985420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Heap Management</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solidFill>
                  <a:schemeClr val="tx1"/>
                </a:solidFill>
              </a:rPr>
              <a:t>A very complex run-time process</a:t>
            </a:r>
          </a:p>
          <a:p>
            <a:pPr eaLnBrk="1" hangingPunct="1"/>
            <a:r>
              <a:rPr lang="en-US" altLang="en-US" dirty="0">
                <a:solidFill>
                  <a:schemeClr val="tx1"/>
                </a:solidFill>
              </a:rPr>
              <a:t>Single-size cells vs. variable-size cells</a:t>
            </a:r>
          </a:p>
          <a:p>
            <a:pPr eaLnBrk="1" hangingPunct="1"/>
            <a:r>
              <a:rPr lang="en-US" altLang="en-US" dirty="0">
                <a:solidFill>
                  <a:schemeClr val="tx1"/>
                </a:solidFill>
              </a:rPr>
              <a:t>Two approaches to reclaim garbage</a:t>
            </a:r>
          </a:p>
          <a:p>
            <a:pPr lvl="1" eaLnBrk="1" hangingPunct="1"/>
            <a:r>
              <a:rPr lang="en-US" altLang="en-US" dirty="0">
                <a:solidFill>
                  <a:schemeClr val="tx1"/>
                </a:solidFill>
              </a:rPr>
              <a:t>Reference counters  (</a:t>
            </a:r>
            <a:r>
              <a:rPr lang="en-US" altLang="en-US" b="1" dirty="0">
                <a:solidFill>
                  <a:schemeClr val="tx1"/>
                </a:solidFill>
              </a:rPr>
              <a:t>eager approach</a:t>
            </a:r>
            <a:r>
              <a:rPr lang="en-US" altLang="en-US" dirty="0">
                <a:solidFill>
                  <a:schemeClr val="tx1"/>
                </a:solidFill>
              </a:rPr>
              <a:t>): reclamation is gradual</a:t>
            </a:r>
          </a:p>
          <a:p>
            <a:pPr lvl="1" eaLnBrk="1" hangingPunct="1"/>
            <a:r>
              <a:rPr lang="en-US" altLang="en-US" dirty="0">
                <a:solidFill>
                  <a:schemeClr val="tx1"/>
                </a:solidFill>
              </a:rPr>
              <a:t>Mark-sweep  (</a:t>
            </a:r>
            <a:r>
              <a:rPr lang="en-US" altLang="en-US" b="1" dirty="0">
                <a:solidFill>
                  <a:schemeClr val="tx1"/>
                </a:solidFill>
              </a:rPr>
              <a:t>lazy approach</a:t>
            </a:r>
            <a:r>
              <a:rPr lang="en-US" altLang="en-US" dirty="0">
                <a:solidFill>
                  <a:schemeClr val="tx1"/>
                </a:solidFill>
              </a:rPr>
              <a:t>): reclamation occurs when the list of variable space becomes empty</a:t>
            </a:r>
          </a:p>
        </p:txBody>
      </p:sp>
    </p:spTree>
    <p:extLst>
      <p:ext uri="{BB962C8B-B14F-4D97-AF65-F5344CB8AC3E}">
        <p14:creationId xmlns:p14="http://schemas.microsoft.com/office/powerpoint/2010/main" val="21171951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Reference Counter</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Reference counters: maintain a counter in every cell that store the number of pointers currently pointing at the cell</a:t>
            </a:r>
          </a:p>
          <a:p>
            <a:pPr lvl="1" eaLnBrk="1" hangingPunct="1"/>
            <a:r>
              <a:rPr lang="en-US" altLang="en-US" b="1" dirty="0"/>
              <a:t>Disadvantages:</a:t>
            </a:r>
            <a:r>
              <a:rPr lang="en-US" altLang="en-US" dirty="0"/>
              <a:t> space required, execution time required, complications for cells connected circularly</a:t>
            </a:r>
          </a:p>
          <a:p>
            <a:pPr lvl="1" eaLnBrk="1" hangingPunct="1"/>
            <a:r>
              <a:rPr lang="en-US" altLang="en-US" b="1" dirty="0"/>
              <a:t>Advantage: </a:t>
            </a:r>
            <a:r>
              <a:rPr lang="en-US" altLang="en-US" dirty="0"/>
              <a:t>it is intrinsically incremental, so significant delays in the application execution are </a:t>
            </a:r>
            <a:r>
              <a:rPr lang="en-US" altLang="en-US" dirty="0" smtClean="0"/>
              <a:t>avoided</a:t>
            </a:r>
            <a:endParaRPr lang="en-US" altLang="en-US" dirty="0"/>
          </a:p>
        </p:txBody>
      </p:sp>
    </p:spTree>
    <p:extLst>
      <p:ext uri="{BB962C8B-B14F-4D97-AF65-F5344CB8AC3E}">
        <p14:creationId xmlns:p14="http://schemas.microsoft.com/office/powerpoint/2010/main" val="18341111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Mark-Sweep</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sz="2000" dirty="0"/>
              <a:t>The run-time system allocates storage cells as requested and disconnects pointers from cells as necessary; mark-sweep then begins</a:t>
            </a:r>
          </a:p>
          <a:p>
            <a:pPr lvl="1" eaLnBrk="1" hangingPunct="1"/>
            <a:r>
              <a:rPr lang="en-US" altLang="en-US" sz="2000" dirty="0"/>
              <a:t>Every heap cell has an extra bit used by collection algorithm </a:t>
            </a:r>
          </a:p>
          <a:p>
            <a:pPr lvl="1" eaLnBrk="1" hangingPunct="1"/>
            <a:r>
              <a:rPr lang="en-US" altLang="en-US" sz="2000" dirty="0"/>
              <a:t>All cells initially set to garbage</a:t>
            </a:r>
          </a:p>
          <a:p>
            <a:pPr lvl="1" eaLnBrk="1" hangingPunct="1"/>
            <a:r>
              <a:rPr lang="en-US" altLang="en-US" sz="2000" dirty="0"/>
              <a:t>All pointers traced into heap, and reachable cells marked as not garbage</a:t>
            </a:r>
          </a:p>
          <a:p>
            <a:pPr lvl="1" eaLnBrk="1" hangingPunct="1"/>
            <a:r>
              <a:rPr lang="en-US" altLang="en-US" sz="2000" dirty="0"/>
              <a:t>All garbage cells returned to list of available cells</a:t>
            </a:r>
          </a:p>
          <a:p>
            <a:pPr lvl="1" eaLnBrk="1" hangingPunct="1"/>
            <a:r>
              <a:rPr lang="en-US" altLang="en-US" sz="2000" dirty="0"/>
              <a:t>Disadvantages: in its original form, it was done too infrequently. When done, it caused significant delays in application execution. Contemporary mark-sweep algorithms avoid this by doing it more often—called incremental mark-sweep</a:t>
            </a:r>
          </a:p>
        </p:txBody>
      </p:sp>
    </p:spTree>
    <p:extLst>
      <p:ext uri="{BB962C8B-B14F-4D97-AF65-F5344CB8AC3E}">
        <p14:creationId xmlns:p14="http://schemas.microsoft.com/office/powerpoint/2010/main" val="23102231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nchor="b"/>
          <a:lstStyle/>
          <a:p>
            <a:r>
              <a:rPr lang="en-US" altLang="en-US" dirty="0"/>
              <a:t>Marking Algorithm</a:t>
            </a:r>
            <a:endParaRPr lang="en-US" dirty="0"/>
          </a:p>
        </p:txBody>
      </p:sp>
      <p:pic>
        <p:nvPicPr>
          <p:cNvPr id="4" name="Picture 2" descr="The diagram shows an example of actions of the marking algorithm. Pointer r links to root node 1, which is divided into two branches 2 and 7. Node 2 is divided into 3 and 6, where node 3 is further subdivided into 4 and 5 nodes. Node 7 is divided into 8 and 10, where node 10 is further divided into 11 and 12 nodes and 8 has one branch node 9. Dashed line represents node marking as x from 1 to 2, 2 to 3, 3 to 4, 4 to 5, 5 to 6, 6 to 7, 7 to 8, 8 to 9, 9 to 10, 10 to 11 and finally 11 to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73" y="1660886"/>
            <a:ext cx="5957455" cy="426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659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Variable-Size Cells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All the difficulties of single-size cells plus more</a:t>
            </a:r>
          </a:p>
          <a:p>
            <a:pPr eaLnBrk="1" hangingPunct="1"/>
            <a:r>
              <a:rPr lang="en-US" altLang="en-US" dirty="0"/>
              <a:t>Required by most programming languages</a:t>
            </a:r>
          </a:p>
          <a:p>
            <a:pPr eaLnBrk="1" hangingPunct="1"/>
            <a:r>
              <a:rPr lang="en-US" altLang="en-US" dirty="0"/>
              <a:t>If mark-sweep is used, additional problems occur</a:t>
            </a:r>
          </a:p>
          <a:p>
            <a:pPr lvl="1" eaLnBrk="1" hangingPunct="1"/>
            <a:r>
              <a:rPr lang="en-US" altLang="en-US" dirty="0"/>
              <a:t>The initial setting of the indicators of all cells in the heap is difficult</a:t>
            </a:r>
          </a:p>
          <a:p>
            <a:pPr lvl="1" eaLnBrk="1" hangingPunct="1"/>
            <a:r>
              <a:rPr lang="en-US" altLang="en-US" dirty="0"/>
              <a:t>The marking process in nontrivial</a:t>
            </a:r>
          </a:p>
          <a:p>
            <a:pPr lvl="1" eaLnBrk="1" hangingPunct="1"/>
            <a:r>
              <a:rPr lang="en-US" altLang="en-US" dirty="0"/>
              <a:t>Maintaining the list of available space is another source of overhead</a:t>
            </a:r>
          </a:p>
        </p:txBody>
      </p:sp>
    </p:spTree>
    <p:extLst>
      <p:ext uri="{BB962C8B-B14F-4D97-AF65-F5344CB8AC3E}">
        <p14:creationId xmlns:p14="http://schemas.microsoft.com/office/powerpoint/2010/main" val="152199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Primitive Data Types: Complex</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s-MX" altLang="en-US" dirty="0" err="1"/>
              <a:t>Some</a:t>
            </a:r>
            <a:r>
              <a:rPr lang="es-MX" altLang="en-US" dirty="0"/>
              <a:t> </a:t>
            </a:r>
            <a:r>
              <a:rPr lang="es-MX" altLang="en-US" dirty="0" err="1"/>
              <a:t>languages</a:t>
            </a:r>
            <a:r>
              <a:rPr lang="es-MX" altLang="en-US" dirty="0"/>
              <a:t> </a:t>
            </a:r>
            <a:r>
              <a:rPr lang="es-MX" altLang="en-US" dirty="0" err="1"/>
              <a:t>support</a:t>
            </a:r>
            <a:r>
              <a:rPr lang="es-MX" altLang="en-US" dirty="0"/>
              <a:t> a </a:t>
            </a:r>
            <a:r>
              <a:rPr lang="es-MX" altLang="en-US" dirty="0" err="1"/>
              <a:t>complex</a:t>
            </a:r>
            <a:r>
              <a:rPr lang="es-MX" altLang="en-US" dirty="0"/>
              <a:t> </a:t>
            </a:r>
            <a:r>
              <a:rPr lang="es-MX" altLang="en-US" dirty="0" err="1"/>
              <a:t>type</a:t>
            </a:r>
            <a:r>
              <a:rPr lang="es-MX" altLang="en-US" dirty="0"/>
              <a:t>, </a:t>
            </a:r>
            <a:r>
              <a:rPr lang="es-MX" altLang="en-US" dirty="0" err="1"/>
              <a:t>e.g</a:t>
            </a:r>
            <a:r>
              <a:rPr lang="es-MX" altLang="en-US" dirty="0"/>
              <a:t>., C99, Fortran, and Python</a:t>
            </a:r>
          </a:p>
          <a:p>
            <a:pPr eaLnBrk="1" hangingPunct="1"/>
            <a:r>
              <a:rPr lang="es-MX" altLang="en-US" dirty="0" err="1"/>
              <a:t>Each</a:t>
            </a:r>
            <a:r>
              <a:rPr lang="es-MX" altLang="en-US" dirty="0"/>
              <a:t> </a:t>
            </a:r>
            <a:r>
              <a:rPr lang="es-MX" altLang="en-US" dirty="0" err="1"/>
              <a:t>value</a:t>
            </a:r>
            <a:r>
              <a:rPr lang="es-MX" altLang="en-US" dirty="0"/>
              <a:t> </a:t>
            </a:r>
            <a:r>
              <a:rPr lang="es-MX" altLang="en-US" dirty="0" err="1"/>
              <a:t>consists</a:t>
            </a:r>
            <a:r>
              <a:rPr lang="es-MX" altLang="en-US" dirty="0"/>
              <a:t> of </a:t>
            </a:r>
            <a:r>
              <a:rPr lang="es-MX" altLang="en-US" dirty="0" err="1"/>
              <a:t>two</a:t>
            </a:r>
            <a:r>
              <a:rPr lang="es-MX" altLang="en-US" dirty="0"/>
              <a:t> </a:t>
            </a:r>
            <a:r>
              <a:rPr lang="es-MX" altLang="en-US" dirty="0" err="1"/>
              <a:t>floats</a:t>
            </a:r>
            <a:r>
              <a:rPr lang="es-MX" altLang="en-US" dirty="0"/>
              <a:t>, </a:t>
            </a:r>
            <a:r>
              <a:rPr lang="es-MX" altLang="en-US" dirty="0" err="1"/>
              <a:t>the</a:t>
            </a:r>
            <a:r>
              <a:rPr lang="es-MX" altLang="en-US" dirty="0"/>
              <a:t> real </a:t>
            </a:r>
            <a:r>
              <a:rPr lang="es-MX" altLang="en-US" dirty="0" err="1"/>
              <a:t>part</a:t>
            </a:r>
            <a:r>
              <a:rPr lang="es-MX" altLang="en-US" dirty="0"/>
              <a:t> and </a:t>
            </a:r>
            <a:r>
              <a:rPr lang="es-MX" altLang="en-US" dirty="0" err="1"/>
              <a:t>the</a:t>
            </a:r>
            <a:r>
              <a:rPr lang="es-MX" altLang="en-US" dirty="0"/>
              <a:t> </a:t>
            </a:r>
            <a:r>
              <a:rPr lang="es-MX" altLang="en-US" dirty="0" err="1"/>
              <a:t>imaginary</a:t>
            </a:r>
            <a:r>
              <a:rPr lang="es-MX" altLang="en-US" dirty="0"/>
              <a:t> </a:t>
            </a:r>
            <a:r>
              <a:rPr lang="es-MX" altLang="en-US" dirty="0" err="1"/>
              <a:t>part</a:t>
            </a:r>
            <a:endParaRPr lang="es-MX" altLang="en-US" dirty="0"/>
          </a:p>
          <a:p>
            <a:pPr eaLnBrk="1" hangingPunct="1"/>
            <a:r>
              <a:rPr lang="es-MX" altLang="en-US" dirty="0"/>
              <a:t>Literal </a:t>
            </a:r>
            <a:r>
              <a:rPr lang="es-MX" altLang="en-US" dirty="0" err="1"/>
              <a:t>form</a:t>
            </a:r>
            <a:r>
              <a:rPr lang="es-MX" altLang="en-US" dirty="0"/>
              <a:t> (in Python</a:t>
            </a:r>
            <a:r>
              <a:rPr lang="es-MX" altLang="en-US" dirty="0" smtClean="0"/>
              <a:t>):</a:t>
            </a:r>
          </a:p>
          <a:p>
            <a:pPr marL="0" indent="0" eaLnBrk="1" hangingPunct="1">
              <a:buNone/>
            </a:pPr>
            <a:r>
              <a:rPr lang="es-MX" altLang="en-US" dirty="0" smtClean="0"/>
              <a:t>(</a:t>
            </a:r>
            <a:r>
              <a:rPr lang="es-MX" altLang="en-US" dirty="0"/>
              <a:t>7 + 3j), </a:t>
            </a:r>
            <a:r>
              <a:rPr lang="es-MX" altLang="en-US" dirty="0" err="1"/>
              <a:t>where</a:t>
            </a:r>
            <a:r>
              <a:rPr lang="es-MX" altLang="en-US" dirty="0"/>
              <a:t> 7 </a:t>
            </a:r>
            <a:r>
              <a:rPr lang="es-MX" altLang="en-US" dirty="0" err="1"/>
              <a:t>is</a:t>
            </a:r>
            <a:r>
              <a:rPr lang="es-MX" altLang="en-US" dirty="0"/>
              <a:t> </a:t>
            </a:r>
            <a:r>
              <a:rPr lang="es-MX" altLang="en-US" dirty="0" err="1"/>
              <a:t>the</a:t>
            </a:r>
            <a:r>
              <a:rPr lang="es-MX" altLang="en-US" dirty="0"/>
              <a:t> real </a:t>
            </a:r>
            <a:r>
              <a:rPr lang="es-MX" altLang="en-US" dirty="0" err="1"/>
              <a:t>part</a:t>
            </a:r>
            <a:r>
              <a:rPr lang="es-MX" altLang="en-US" dirty="0"/>
              <a:t> and 3 </a:t>
            </a:r>
            <a:r>
              <a:rPr lang="es-MX" altLang="en-US" dirty="0" err="1"/>
              <a:t>is</a:t>
            </a:r>
            <a:r>
              <a:rPr lang="es-MX" altLang="en-US" dirty="0"/>
              <a:t> </a:t>
            </a:r>
            <a:r>
              <a:rPr lang="es-MX" altLang="en-US" dirty="0" err="1"/>
              <a:t>the</a:t>
            </a:r>
            <a:r>
              <a:rPr lang="es-MX" altLang="en-US" dirty="0"/>
              <a:t> </a:t>
            </a:r>
            <a:r>
              <a:rPr lang="es-MX" altLang="en-US" dirty="0" err="1"/>
              <a:t>imaginary</a:t>
            </a:r>
            <a:r>
              <a:rPr lang="es-MX" altLang="en-US" dirty="0"/>
              <a:t> </a:t>
            </a:r>
            <a:r>
              <a:rPr lang="es-MX" altLang="en-US" dirty="0" err="1"/>
              <a:t>part</a:t>
            </a:r>
            <a:endParaRPr lang="es-MX" altLang="en-US" dirty="0"/>
          </a:p>
        </p:txBody>
      </p:sp>
    </p:spTree>
    <p:extLst>
      <p:ext uri="{BB962C8B-B14F-4D97-AF65-F5344CB8AC3E}">
        <p14:creationId xmlns:p14="http://schemas.microsoft.com/office/powerpoint/2010/main" val="17963912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Type </a:t>
            </a:r>
            <a:r>
              <a:rPr lang="en-US" altLang="en-US" dirty="0" smtClean="0"/>
              <a:t>Checking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sz="2200" dirty="0">
                <a:solidFill>
                  <a:schemeClr val="tx1"/>
                </a:solidFill>
              </a:rPr>
              <a:t>Generalize the concept of operands and operators to include subprograms and </a:t>
            </a:r>
            <a:r>
              <a:rPr lang="en-US" altLang="en-US" sz="2200" dirty="0" smtClean="0">
                <a:solidFill>
                  <a:schemeClr val="tx1"/>
                </a:solidFill>
              </a:rPr>
              <a:t>assignments</a:t>
            </a:r>
            <a:endParaRPr lang="en-US" altLang="en-US" sz="2200" dirty="0">
              <a:solidFill>
                <a:schemeClr val="tx1"/>
              </a:solidFill>
            </a:endParaRPr>
          </a:p>
          <a:p>
            <a:pPr eaLnBrk="1" hangingPunct="1"/>
            <a:r>
              <a:rPr lang="en-US" altLang="en-US" sz="2200" b="1" dirty="0">
                <a:solidFill>
                  <a:schemeClr val="tx1"/>
                </a:solidFill>
              </a:rPr>
              <a:t>Type checking </a:t>
            </a:r>
            <a:r>
              <a:rPr lang="en-US" altLang="en-US" sz="2200" dirty="0">
                <a:solidFill>
                  <a:schemeClr val="tx1"/>
                </a:solidFill>
              </a:rPr>
              <a:t>is the activity of ensuring that the operands of an operator are of compatible </a:t>
            </a:r>
            <a:r>
              <a:rPr lang="en-US" altLang="en-US" sz="2200" dirty="0" smtClean="0">
                <a:solidFill>
                  <a:schemeClr val="tx1"/>
                </a:solidFill>
              </a:rPr>
              <a:t>types</a:t>
            </a:r>
            <a:endParaRPr lang="en-US" altLang="en-US" sz="2200" dirty="0">
              <a:solidFill>
                <a:schemeClr val="tx1"/>
              </a:solidFill>
            </a:endParaRPr>
          </a:p>
          <a:p>
            <a:pPr eaLnBrk="1" hangingPunct="1"/>
            <a:r>
              <a:rPr lang="en-US" altLang="en-US" sz="2200" dirty="0">
                <a:solidFill>
                  <a:schemeClr val="tx1"/>
                </a:solidFill>
              </a:rPr>
              <a:t>A </a:t>
            </a:r>
            <a:r>
              <a:rPr lang="en-US" altLang="en-US" sz="2200" b="1" dirty="0">
                <a:solidFill>
                  <a:schemeClr val="tx1"/>
                </a:solidFill>
              </a:rPr>
              <a:t>compatible type </a:t>
            </a:r>
            <a:r>
              <a:rPr lang="en-US" altLang="en-US" sz="2200" dirty="0">
                <a:solidFill>
                  <a:schemeClr val="tx1"/>
                </a:solidFill>
              </a:rPr>
              <a:t>is one that is either legal for the operator, or is allowed under language rules to be implicitly converted, by compiler- generated code, to a legal type</a:t>
            </a:r>
          </a:p>
          <a:p>
            <a:pPr lvl="1" eaLnBrk="1" hangingPunct="1"/>
            <a:r>
              <a:rPr lang="en-US" altLang="en-US" sz="2200" dirty="0">
                <a:solidFill>
                  <a:schemeClr val="tx1"/>
                </a:solidFill>
              </a:rPr>
              <a:t>This automatic conversion is called a </a:t>
            </a:r>
            <a:r>
              <a:rPr lang="en-US" altLang="en-US" sz="2200" b="1" dirty="0">
                <a:solidFill>
                  <a:schemeClr val="tx1"/>
                </a:solidFill>
              </a:rPr>
              <a:t>coercion</a:t>
            </a:r>
            <a:r>
              <a:rPr lang="en-US" altLang="en-US" sz="2200" dirty="0" smtClean="0">
                <a:solidFill>
                  <a:schemeClr val="tx1"/>
                </a:solidFill>
              </a:rPr>
              <a:t>.</a:t>
            </a:r>
            <a:endParaRPr lang="en-US" altLang="en-US" sz="2200" dirty="0">
              <a:solidFill>
                <a:schemeClr val="tx1"/>
              </a:solidFill>
            </a:endParaRPr>
          </a:p>
          <a:p>
            <a:pPr eaLnBrk="1" hangingPunct="1"/>
            <a:r>
              <a:rPr lang="en-US" altLang="en-US" sz="2200" dirty="0">
                <a:solidFill>
                  <a:schemeClr val="tx1"/>
                </a:solidFill>
              </a:rPr>
              <a:t>A </a:t>
            </a:r>
            <a:r>
              <a:rPr lang="en-US" altLang="en-US" sz="2200" b="1" dirty="0">
                <a:solidFill>
                  <a:schemeClr val="tx1"/>
                </a:solidFill>
              </a:rPr>
              <a:t>type error </a:t>
            </a:r>
            <a:r>
              <a:rPr lang="en-US" altLang="en-US" sz="2200" dirty="0">
                <a:solidFill>
                  <a:schemeClr val="tx1"/>
                </a:solidFill>
              </a:rPr>
              <a:t>is the application of an operator to an operand of an inappropriate type</a:t>
            </a:r>
          </a:p>
        </p:txBody>
      </p:sp>
    </p:spTree>
    <p:extLst>
      <p:ext uri="{BB962C8B-B14F-4D97-AF65-F5344CB8AC3E}">
        <p14:creationId xmlns:p14="http://schemas.microsoft.com/office/powerpoint/2010/main" val="19318809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Type </a:t>
            </a:r>
            <a:r>
              <a:rPr lang="en-US" altLang="en-US" dirty="0" smtClean="0"/>
              <a:t>Checking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a:solidFill>
                  <a:schemeClr val="tx1"/>
                </a:solidFill>
              </a:rPr>
              <a:t>If all type bindings are static, nearly all type checking can be static</a:t>
            </a:r>
          </a:p>
          <a:p>
            <a:pPr eaLnBrk="1" hangingPunct="1"/>
            <a:r>
              <a:rPr lang="en-US" altLang="en-US" dirty="0">
                <a:solidFill>
                  <a:schemeClr val="tx1"/>
                </a:solidFill>
              </a:rPr>
              <a:t>If type bindings are dynamic, type checking must be dynamic</a:t>
            </a:r>
          </a:p>
          <a:p>
            <a:pPr eaLnBrk="1" hangingPunct="1"/>
            <a:r>
              <a:rPr lang="en-US" altLang="en-US" dirty="0">
                <a:solidFill>
                  <a:schemeClr val="tx1"/>
                </a:solidFill>
              </a:rPr>
              <a:t>A programming language is </a:t>
            </a:r>
            <a:r>
              <a:rPr lang="en-US" altLang="en-US" b="1" dirty="0">
                <a:solidFill>
                  <a:schemeClr val="tx1"/>
                </a:solidFill>
              </a:rPr>
              <a:t>strongly typed </a:t>
            </a:r>
            <a:r>
              <a:rPr lang="en-US" altLang="en-US" dirty="0">
                <a:solidFill>
                  <a:schemeClr val="tx1"/>
                </a:solidFill>
              </a:rPr>
              <a:t>if type errors are always detected</a:t>
            </a:r>
          </a:p>
          <a:p>
            <a:pPr eaLnBrk="1" hangingPunct="1"/>
            <a:r>
              <a:rPr lang="en-US" altLang="en-US" dirty="0">
                <a:solidFill>
                  <a:schemeClr val="tx1"/>
                </a:solidFill>
              </a:rPr>
              <a:t>Advantage of strong typing: allows the detection of the misuses of variables that result in type </a:t>
            </a:r>
            <a:r>
              <a:rPr lang="en-US" altLang="en-US" dirty="0" smtClean="0">
                <a:solidFill>
                  <a:schemeClr val="tx1"/>
                </a:solidFill>
              </a:rPr>
              <a:t>errors</a:t>
            </a:r>
            <a:endParaRPr lang="en-US" altLang="en-US" dirty="0">
              <a:solidFill>
                <a:schemeClr val="tx1"/>
              </a:solidFill>
            </a:endParaRPr>
          </a:p>
        </p:txBody>
      </p:sp>
    </p:spTree>
    <p:extLst>
      <p:ext uri="{BB962C8B-B14F-4D97-AF65-F5344CB8AC3E}">
        <p14:creationId xmlns:p14="http://schemas.microsoft.com/office/powerpoint/2010/main" val="7794498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Strong Typing </a:t>
            </a:r>
            <a:r>
              <a:rPr lang="en-US" altLang="en-US" sz="2000" b="0" dirty="0"/>
              <a:t>(1 of 2)</a:t>
            </a:r>
            <a:endParaRPr lang="en-US" dirty="0"/>
          </a:p>
        </p:txBody>
      </p:sp>
      <p:sp>
        <p:nvSpPr>
          <p:cNvPr id="6" name="Content Placeholder 2"/>
          <p:cNvSpPr>
            <a:spLocks noGrp="1"/>
          </p:cNvSpPr>
          <p:nvPr>
            <p:ph sz="quarter" idx="13"/>
          </p:nvPr>
        </p:nvSpPr>
        <p:spPr>
          <a:xfrm>
            <a:off x="457200" y="1600199"/>
            <a:ext cx="8229600" cy="1299517"/>
          </a:xfrm>
        </p:spPr>
        <p:txBody>
          <a:bodyPr/>
          <a:lstStyle/>
          <a:p>
            <a:pPr lvl="0" indent="-256032">
              <a:buNone/>
              <a:defRPr/>
            </a:pPr>
            <a:r>
              <a:rPr lang="en-US" altLang="en-US" sz="2400" dirty="0">
                <a:solidFill>
                  <a:srgbClr val="000000"/>
                </a:solidFill>
                <a:latin typeface="+mn-lt"/>
              </a:rPr>
              <a:t>Language examples:</a:t>
            </a:r>
          </a:p>
          <a:p>
            <a:pPr lvl="1" indent="-283464">
              <a:defRPr/>
            </a:pPr>
            <a:r>
              <a:rPr lang="en-US" altLang="en-US" sz="2400" dirty="0">
                <a:solidFill>
                  <a:srgbClr val="000000"/>
                </a:solidFill>
                <a:latin typeface="+mn-lt"/>
              </a:rPr>
              <a:t>C and C++ are not: parameter type checking can be avoided; unions are not type checked</a:t>
            </a:r>
          </a:p>
          <a:p>
            <a:pPr lvl="1" indent="-283464">
              <a:defRPr/>
            </a:pPr>
            <a:r>
              <a:rPr lang="en-US" altLang="en-US" sz="2400" dirty="0">
                <a:solidFill>
                  <a:srgbClr val="000000"/>
                </a:solidFill>
                <a:latin typeface="+mn-lt"/>
              </a:rPr>
              <a:t>Java and C</a:t>
            </a:r>
            <a:endParaRPr lang="en-US" dirty="0">
              <a:latin typeface="+mn-lt"/>
            </a:endParaRPr>
          </a:p>
        </p:txBody>
      </p:sp>
      <p:graphicFrame>
        <p:nvGraphicFramePr>
          <p:cNvPr id="13" name="Object 3" descr="hash"/>
          <p:cNvGraphicFramePr>
            <a:graphicFrameLocks noChangeAspect="1"/>
          </p:cNvGraphicFramePr>
          <p:nvPr>
            <p:extLst>
              <p:ext uri="{D42A27DB-BD31-4B8C-83A1-F6EECF244321}">
                <p14:modId xmlns:p14="http://schemas.microsoft.com/office/powerpoint/2010/main" val="1404285860"/>
              </p:ext>
            </p:extLst>
          </p:nvPr>
        </p:nvGraphicFramePr>
        <p:xfrm>
          <a:off x="2788420" y="2966945"/>
          <a:ext cx="247488" cy="321734"/>
        </p:xfrm>
        <a:graphic>
          <a:graphicData uri="http://schemas.openxmlformats.org/presentationml/2006/ole">
            <mc:AlternateContent xmlns:mc="http://schemas.openxmlformats.org/markup-compatibility/2006">
              <mc:Choice xmlns:v="urn:schemas-microsoft-com:vml" Requires="v">
                <p:oleObj spid="_x0000_s37922"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2788420" y="2966945"/>
                        <a:ext cx="247488" cy="321734"/>
                      </a:xfrm>
                      <a:prstGeom prst="rect">
                        <a:avLst/>
                      </a:prstGeom>
                    </p:spPr>
                  </p:pic>
                </p:oleObj>
              </mc:Fallback>
            </mc:AlternateContent>
          </a:graphicData>
        </a:graphic>
      </p:graphicFrame>
      <p:sp>
        <p:nvSpPr>
          <p:cNvPr id="7" name="Content Placeholder 4"/>
          <p:cNvSpPr>
            <a:spLocks noGrp="1"/>
          </p:cNvSpPr>
          <p:nvPr>
            <p:ph sz="quarter" idx="14"/>
          </p:nvPr>
        </p:nvSpPr>
        <p:spPr>
          <a:xfrm>
            <a:off x="2842591" y="2848044"/>
            <a:ext cx="5846737" cy="460513"/>
          </a:xfrm>
        </p:spPr>
        <p:txBody>
          <a:bodyPr/>
          <a:lstStyle/>
          <a:p>
            <a:pPr marL="101600" indent="0">
              <a:buNone/>
            </a:pPr>
            <a:r>
              <a:rPr lang="en-US" altLang="en-US" sz="2400" dirty="0">
                <a:solidFill>
                  <a:srgbClr val="000000"/>
                </a:solidFill>
                <a:latin typeface="+mn-lt"/>
              </a:rPr>
              <a:t>are, almost (because of explicit type</a:t>
            </a:r>
            <a:endParaRPr lang="en-US" dirty="0">
              <a:latin typeface="+mn-lt"/>
            </a:endParaRPr>
          </a:p>
        </p:txBody>
      </p:sp>
      <p:sp>
        <p:nvSpPr>
          <p:cNvPr id="8" name="Content Placeholder 5"/>
          <p:cNvSpPr>
            <a:spLocks noGrp="1"/>
          </p:cNvSpPr>
          <p:nvPr>
            <p:ph sz="quarter" idx="15"/>
          </p:nvPr>
        </p:nvSpPr>
        <p:spPr>
          <a:xfrm>
            <a:off x="459728" y="3247851"/>
            <a:ext cx="8229600" cy="966339"/>
          </a:xfrm>
        </p:spPr>
        <p:txBody>
          <a:bodyPr/>
          <a:lstStyle/>
          <a:p>
            <a:pPr marL="458788" lvl="1" indent="287338">
              <a:buNone/>
              <a:defRPr/>
            </a:pPr>
            <a:r>
              <a:rPr lang="en-US" altLang="en-US" sz="2400" dirty="0">
                <a:solidFill>
                  <a:srgbClr val="000000"/>
                </a:solidFill>
                <a:latin typeface="+mn-lt"/>
              </a:rPr>
              <a:t>casting)</a:t>
            </a:r>
          </a:p>
          <a:p>
            <a:pPr lvl="1" indent="-283464">
              <a:defRPr/>
            </a:pPr>
            <a:r>
              <a:rPr lang="en-US" altLang="en-US" sz="2400" dirty="0">
                <a:solidFill>
                  <a:srgbClr val="000000"/>
                </a:solidFill>
                <a:latin typeface="+mn-lt"/>
              </a:rPr>
              <a:t>ML and</a:t>
            </a:r>
            <a:endParaRPr lang="en-US" dirty="0">
              <a:latin typeface="+mn-lt"/>
            </a:endParaRPr>
          </a:p>
        </p:txBody>
      </p:sp>
      <p:graphicFrame>
        <p:nvGraphicFramePr>
          <p:cNvPr id="14" name="Object 6" descr="F hash"/>
          <p:cNvGraphicFramePr>
            <a:graphicFrameLocks noChangeAspect="1"/>
          </p:cNvGraphicFramePr>
          <p:nvPr>
            <p:extLst>
              <p:ext uri="{D42A27DB-BD31-4B8C-83A1-F6EECF244321}">
                <p14:modId xmlns:p14="http://schemas.microsoft.com/office/powerpoint/2010/main" val="1806884038"/>
              </p:ext>
            </p:extLst>
          </p:nvPr>
        </p:nvGraphicFramePr>
        <p:xfrm>
          <a:off x="2340583" y="3779496"/>
          <a:ext cx="488950" cy="354488"/>
        </p:xfrm>
        <a:graphic>
          <a:graphicData uri="http://schemas.openxmlformats.org/presentationml/2006/ole">
            <mc:AlternateContent xmlns:mc="http://schemas.openxmlformats.org/markup-compatibility/2006">
              <mc:Choice xmlns:v="urn:schemas-microsoft-com:vml" Requires="v">
                <p:oleObj spid="_x0000_s37923" name="Equation" r:id="rId5" imgW="228600" imgH="164880" progId="Equation.DSMT4">
                  <p:embed/>
                </p:oleObj>
              </mc:Choice>
              <mc:Fallback>
                <p:oleObj name="Equation" r:id="rId5" imgW="228600" imgH="164880" progId="Equation.DSMT4">
                  <p:embed/>
                  <p:pic>
                    <p:nvPicPr>
                      <p:cNvPr id="13" name="Object 12"/>
                      <p:cNvPicPr/>
                      <p:nvPr/>
                    </p:nvPicPr>
                    <p:blipFill>
                      <a:blip r:embed="rId6"/>
                      <a:stretch>
                        <a:fillRect/>
                      </a:stretch>
                    </p:blipFill>
                    <p:spPr>
                      <a:xfrm>
                        <a:off x="2340583" y="3779496"/>
                        <a:ext cx="488950" cy="354488"/>
                      </a:xfrm>
                      <a:prstGeom prst="rect">
                        <a:avLst/>
                      </a:prstGeom>
                    </p:spPr>
                  </p:pic>
                </p:oleObj>
              </mc:Fallback>
            </mc:AlternateContent>
          </a:graphicData>
        </a:graphic>
      </p:graphicFrame>
      <p:sp>
        <p:nvSpPr>
          <p:cNvPr id="9" name="Content Placeholder 7"/>
          <p:cNvSpPr>
            <a:spLocks noGrp="1"/>
          </p:cNvSpPr>
          <p:nvPr>
            <p:ph sz="quarter" idx="16"/>
          </p:nvPr>
        </p:nvSpPr>
        <p:spPr>
          <a:xfrm>
            <a:off x="2669152" y="3671818"/>
            <a:ext cx="6017648" cy="609600"/>
          </a:xfrm>
        </p:spPr>
        <p:txBody>
          <a:bodyPr/>
          <a:lstStyle/>
          <a:p>
            <a:pPr marL="101600" indent="0">
              <a:buNone/>
            </a:pPr>
            <a:r>
              <a:rPr lang="en-US" altLang="en-US" sz="2400" dirty="0" smtClean="0">
                <a:solidFill>
                  <a:schemeClr val="tx1"/>
                </a:solidFill>
                <a:latin typeface="+mn-lt"/>
              </a:rPr>
              <a:t>are</a:t>
            </a:r>
            <a:endParaRPr lang="en-US" altLang="en-US" sz="2400" dirty="0">
              <a:solidFill>
                <a:schemeClr val="tx1"/>
              </a:solidFill>
              <a:latin typeface="+mn-lt"/>
            </a:endParaRPr>
          </a:p>
        </p:txBody>
      </p:sp>
    </p:spTree>
    <p:extLst>
      <p:ext uri="{BB962C8B-B14F-4D97-AF65-F5344CB8AC3E}">
        <p14:creationId xmlns:p14="http://schemas.microsoft.com/office/powerpoint/2010/main" val="830063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Strong Typing </a:t>
            </a:r>
            <a:r>
              <a:rPr lang="en-US" altLang="en-US" sz="2000" b="0" dirty="0"/>
              <a:t>(2 of 2)</a:t>
            </a:r>
            <a:endParaRPr lang="en-US" dirty="0"/>
          </a:p>
        </p:txBody>
      </p:sp>
      <p:sp>
        <p:nvSpPr>
          <p:cNvPr id="3" name="Content Placeholder 2"/>
          <p:cNvSpPr>
            <a:spLocks noGrp="1"/>
          </p:cNvSpPr>
          <p:nvPr>
            <p:ph sz="quarter" idx="13"/>
          </p:nvPr>
        </p:nvSpPr>
        <p:spPr>
          <a:xfrm>
            <a:off x="457200" y="1678679"/>
            <a:ext cx="8232775" cy="895557"/>
          </a:xfrm>
        </p:spPr>
        <p:txBody>
          <a:bodyPr/>
          <a:lstStyle/>
          <a:p>
            <a:pPr indent="-256032"/>
            <a:r>
              <a:rPr lang="en-US" altLang="en-US" sz="2400" dirty="0">
                <a:solidFill>
                  <a:srgbClr val="000000"/>
                </a:solidFill>
                <a:latin typeface="+mn-lt"/>
              </a:rPr>
              <a:t>Coercion rules strongly affect strong typing--they can weaken it considerably (C++ versus ML and</a:t>
            </a:r>
            <a:endParaRPr lang="en-US" dirty="0">
              <a:latin typeface="+mn-lt"/>
            </a:endParaRPr>
          </a:p>
        </p:txBody>
      </p:sp>
      <p:graphicFrame>
        <p:nvGraphicFramePr>
          <p:cNvPr id="5" name="Object 4" descr="F hash right parenthesis"/>
          <p:cNvGraphicFramePr>
            <a:graphicFrameLocks noChangeAspect="1"/>
          </p:cNvGraphicFramePr>
          <p:nvPr>
            <p:extLst>
              <p:ext uri="{D42A27DB-BD31-4B8C-83A1-F6EECF244321}">
                <p14:modId xmlns:p14="http://schemas.microsoft.com/office/powerpoint/2010/main" val="2835016529"/>
              </p:ext>
            </p:extLst>
          </p:nvPr>
        </p:nvGraphicFramePr>
        <p:xfrm>
          <a:off x="6773480" y="2192133"/>
          <a:ext cx="495930" cy="397531"/>
        </p:xfrm>
        <a:graphic>
          <a:graphicData uri="http://schemas.openxmlformats.org/presentationml/2006/ole">
            <mc:AlternateContent xmlns:mc="http://schemas.openxmlformats.org/markup-compatibility/2006">
              <mc:Choice xmlns:v="urn:schemas-microsoft-com:vml" Requires="v">
                <p:oleObj spid="_x0000_s38929" name="Equation" r:id="rId3" imgW="253800" imgH="203040" progId="Equation.DSMT4">
                  <p:embed/>
                </p:oleObj>
              </mc:Choice>
              <mc:Fallback>
                <p:oleObj name="Equation" r:id="rId3" imgW="253800" imgH="203040" progId="Equation.DSMT4">
                  <p:embed/>
                  <p:pic>
                    <p:nvPicPr>
                      <p:cNvPr id="0" name=""/>
                      <p:cNvPicPr/>
                      <p:nvPr/>
                    </p:nvPicPr>
                    <p:blipFill>
                      <a:blip r:embed="rId4"/>
                      <a:stretch>
                        <a:fillRect/>
                      </a:stretch>
                    </p:blipFill>
                    <p:spPr>
                      <a:xfrm>
                        <a:off x="6773480" y="2192133"/>
                        <a:ext cx="495930" cy="397531"/>
                      </a:xfrm>
                      <a:prstGeom prst="rect">
                        <a:avLst/>
                      </a:prstGeom>
                    </p:spPr>
                  </p:pic>
                </p:oleObj>
              </mc:Fallback>
            </mc:AlternateContent>
          </a:graphicData>
        </a:graphic>
      </p:graphicFrame>
      <p:sp>
        <p:nvSpPr>
          <p:cNvPr id="4" name="Content Placeholder 3"/>
          <p:cNvSpPr>
            <a:spLocks noGrp="1"/>
          </p:cNvSpPr>
          <p:nvPr>
            <p:ph sz="quarter" idx="14"/>
          </p:nvPr>
        </p:nvSpPr>
        <p:spPr>
          <a:xfrm>
            <a:off x="457200" y="2648815"/>
            <a:ext cx="8232775" cy="1386473"/>
          </a:xfrm>
        </p:spPr>
        <p:txBody>
          <a:bodyPr/>
          <a:lstStyle/>
          <a:p>
            <a:pPr lvl="0" indent="-256032"/>
            <a:r>
              <a:rPr lang="en-US" altLang="en-US" sz="2400" dirty="0">
                <a:solidFill>
                  <a:srgbClr val="000000"/>
                </a:solidFill>
                <a:latin typeface="+mn-lt"/>
              </a:rPr>
              <a:t>Although Java has just half the assignment coercions of C++, its strong typing is still far less effective than that of </a:t>
            </a:r>
            <a:r>
              <a:rPr lang="en-US" altLang="en-US" sz="2400" dirty="0" smtClean="0">
                <a:solidFill>
                  <a:srgbClr val="000000"/>
                </a:solidFill>
                <a:latin typeface="+mn-lt"/>
              </a:rPr>
              <a:t>Ada</a:t>
            </a:r>
            <a:endParaRPr lang="en-US" altLang="en-US" sz="2400" dirty="0">
              <a:solidFill>
                <a:srgbClr val="000000"/>
              </a:solidFill>
              <a:latin typeface="+mn-lt"/>
            </a:endParaRPr>
          </a:p>
        </p:txBody>
      </p:sp>
    </p:spTree>
    <p:extLst>
      <p:ext uri="{BB962C8B-B14F-4D97-AF65-F5344CB8AC3E}">
        <p14:creationId xmlns:p14="http://schemas.microsoft.com/office/powerpoint/2010/main" val="5492003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Name Type Equivalence</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solidFill>
                  <a:schemeClr val="tx1"/>
                </a:solidFill>
              </a:rPr>
              <a:t>Name type equivalence </a:t>
            </a:r>
            <a:r>
              <a:rPr lang="en-US" altLang="en-US" dirty="0">
                <a:solidFill>
                  <a:schemeClr val="tx1"/>
                </a:solidFill>
              </a:rPr>
              <a:t>means the two  variables have equivalent types if they are in either the same declaration or in declarations that use the same type name</a:t>
            </a:r>
          </a:p>
          <a:p>
            <a:pPr eaLnBrk="1" hangingPunct="1"/>
            <a:r>
              <a:rPr lang="en-US" altLang="en-US" dirty="0">
                <a:solidFill>
                  <a:schemeClr val="tx1"/>
                </a:solidFill>
              </a:rPr>
              <a:t>Easy to implement but highly restrictive:</a:t>
            </a:r>
          </a:p>
          <a:p>
            <a:pPr lvl="1" eaLnBrk="1" hangingPunct="1"/>
            <a:r>
              <a:rPr lang="en-US" altLang="en-US" dirty="0">
                <a:solidFill>
                  <a:schemeClr val="tx1"/>
                </a:solidFill>
              </a:rPr>
              <a:t>Subranges of integer types are not equivalent with integer types</a:t>
            </a:r>
          </a:p>
          <a:p>
            <a:pPr lvl="1" eaLnBrk="1" hangingPunct="1"/>
            <a:r>
              <a:rPr lang="en-US" altLang="en-US" dirty="0">
                <a:solidFill>
                  <a:schemeClr val="tx1"/>
                </a:solidFill>
              </a:rPr>
              <a:t>Formal parameters must be the same type as their corresponding actual </a:t>
            </a:r>
            <a:r>
              <a:rPr lang="en-US" altLang="en-US" dirty="0" smtClean="0">
                <a:solidFill>
                  <a:schemeClr val="tx1"/>
                </a:solidFill>
              </a:rPr>
              <a:t>parameters</a:t>
            </a:r>
            <a:endParaRPr lang="en-US" altLang="en-US" dirty="0">
              <a:solidFill>
                <a:schemeClr val="tx1"/>
              </a:solidFill>
            </a:endParaRPr>
          </a:p>
        </p:txBody>
      </p:sp>
    </p:spTree>
    <p:extLst>
      <p:ext uri="{BB962C8B-B14F-4D97-AF65-F5344CB8AC3E}">
        <p14:creationId xmlns:p14="http://schemas.microsoft.com/office/powerpoint/2010/main" val="39793815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Structure Type </a:t>
            </a:r>
            <a:r>
              <a:rPr lang="en-US" altLang="en-US" dirty="0" smtClean="0"/>
              <a:t>Equivalence </a:t>
            </a:r>
            <a:r>
              <a:rPr lang="en-US" altLang="en-US" sz="2000" b="0" dirty="0" smtClean="0"/>
              <a:t>(1 of 2)</a:t>
            </a:r>
          </a:p>
        </p:txBody>
      </p:sp>
      <p:sp>
        <p:nvSpPr>
          <p:cNvPr id="7173" name="Content Placeholder 2"/>
          <p:cNvSpPr>
            <a:spLocks noGrp="1" noChangeArrowheads="1"/>
          </p:cNvSpPr>
          <p:nvPr>
            <p:ph type="body" idx="1"/>
          </p:nvPr>
        </p:nvSpPr>
        <p:spPr/>
        <p:txBody>
          <a:bodyPr/>
          <a:lstStyle/>
          <a:p>
            <a:pPr eaLnBrk="1" hangingPunct="1"/>
            <a:r>
              <a:rPr lang="en-US" altLang="en-US" b="1" dirty="0"/>
              <a:t>Structure type equivalence</a:t>
            </a:r>
            <a:r>
              <a:rPr lang="en-US" altLang="en-US" b="1" dirty="0">
                <a:solidFill>
                  <a:schemeClr val="tx2"/>
                </a:solidFill>
              </a:rPr>
              <a:t> </a:t>
            </a:r>
            <a:r>
              <a:rPr lang="en-US" altLang="en-US" dirty="0"/>
              <a:t>means that two variables have equivalent types if their types have identical structures</a:t>
            </a:r>
          </a:p>
          <a:p>
            <a:pPr eaLnBrk="1" hangingPunct="1"/>
            <a:r>
              <a:rPr lang="en-US" altLang="en-US" dirty="0"/>
              <a:t>More flexible, but harder to </a:t>
            </a:r>
            <a:r>
              <a:rPr lang="en-US" altLang="en-US" dirty="0" smtClean="0"/>
              <a:t>implement</a:t>
            </a:r>
            <a:endParaRPr lang="en-US" altLang="en-US" dirty="0"/>
          </a:p>
        </p:txBody>
      </p:sp>
    </p:spTree>
    <p:extLst>
      <p:ext uri="{BB962C8B-B14F-4D97-AF65-F5344CB8AC3E}">
        <p14:creationId xmlns:p14="http://schemas.microsoft.com/office/powerpoint/2010/main" val="5104962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Structure Type </a:t>
            </a:r>
            <a:r>
              <a:rPr lang="en-US" altLang="en-US" dirty="0" smtClean="0"/>
              <a:t>Equivalence </a:t>
            </a:r>
            <a:r>
              <a:rPr lang="en-US" altLang="en-US" sz="2000" b="0" dirty="0" smtClean="0"/>
              <a:t>(2 of 2)</a:t>
            </a:r>
          </a:p>
        </p:txBody>
      </p:sp>
      <p:sp>
        <p:nvSpPr>
          <p:cNvPr id="7173" name="Content Placeholder 2"/>
          <p:cNvSpPr>
            <a:spLocks noGrp="1" noChangeArrowheads="1"/>
          </p:cNvSpPr>
          <p:nvPr>
            <p:ph type="body" idx="1"/>
          </p:nvPr>
        </p:nvSpPr>
        <p:spPr/>
        <p:txBody>
          <a:bodyPr/>
          <a:lstStyle/>
          <a:p>
            <a:pPr eaLnBrk="1" hangingPunct="1"/>
            <a:r>
              <a:rPr lang="en-US" altLang="en-US" dirty="0"/>
              <a:t>Consider the problem of two structured types:</a:t>
            </a:r>
          </a:p>
          <a:p>
            <a:pPr lvl="1" eaLnBrk="1" hangingPunct="1"/>
            <a:r>
              <a:rPr lang="en-US" altLang="en-US" dirty="0"/>
              <a:t>Are two record types equivalent if they are structurally the same but use different field names?</a:t>
            </a:r>
          </a:p>
          <a:p>
            <a:pPr lvl="1" eaLnBrk="1" hangingPunct="1"/>
            <a:r>
              <a:rPr lang="en-US" altLang="en-US" dirty="0"/>
              <a:t>Are two array types equivalent if they are the same except that the subscripts are different</a:t>
            </a:r>
            <a:r>
              <a:rPr lang="en-US" altLang="en-US" dirty="0" smtClean="0"/>
              <a:t>? (</a:t>
            </a:r>
            <a:r>
              <a:rPr lang="en-US" altLang="en-US" dirty="0"/>
              <a:t>e.g. </a:t>
            </a:r>
            <a:r>
              <a:rPr lang="en-US" altLang="en-US" b="1" dirty="0">
                <a:latin typeface="Courier New" panose="02070309020205020404" pitchFamily="49" charset="0"/>
                <a:cs typeface="Courier New" panose="02070309020205020404" pitchFamily="49" charset="0"/>
              </a:rPr>
              <a:t>[1..10]</a:t>
            </a:r>
            <a:r>
              <a:rPr lang="en-US" altLang="en-US" b="1" dirty="0"/>
              <a:t> </a:t>
            </a:r>
            <a:r>
              <a:rPr lang="en-US" altLang="en-US" dirty="0"/>
              <a:t>and </a:t>
            </a:r>
            <a:r>
              <a:rPr lang="en-US" altLang="en-US" b="1" dirty="0">
                <a:latin typeface="Courier New" panose="02070309020205020404" pitchFamily="49" charset="0"/>
                <a:cs typeface="Courier New" panose="02070309020205020404" pitchFamily="49" charset="0"/>
              </a:rPr>
              <a:t>[0..9]</a:t>
            </a:r>
            <a:r>
              <a:rPr lang="en-US" altLang="en-US" dirty="0"/>
              <a:t>)</a:t>
            </a:r>
          </a:p>
          <a:p>
            <a:pPr lvl="1" eaLnBrk="1" hangingPunct="1"/>
            <a:r>
              <a:rPr lang="en-US" altLang="en-US" dirty="0"/>
              <a:t>Are two enumeration types equivalent if their components are spelled differently?</a:t>
            </a:r>
          </a:p>
          <a:p>
            <a:pPr lvl="1" eaLnBrk="1" hangingPunct="1"/>
            <a:r>
              <a:rPr lang="en-US" altLang="en-US" dirty="0"/>
              <a:t>With structural type equivalence, you cannot differentiate between types of the same structure      (e.g. different units of speed, both float</a:t>
            </a:r>
            <a:r>
              <a:rPr lang="en-US" altLang="en-US" dirty="0" smtClean="0"/>
              <a:t>)</a:t>
            </a:r>
            <a:endParaRPr lang="en-US" altLang="en-US" dirty="0"/>
          </a:p>
        </p:txBody>
      </p:sp>
    </p:spTree>
    <p:extLst>
      <p:ext uri="{BB962C8B-B14F-4D97-AF65-F5344CB8AC3E}">
        <p14:creationId xmlns:p14="http://schemas.microsoft.com/office/powerpoint/2010/main" val="11419997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Theory and Data </a:t>
            </a:r>
            <a:r>
              <a:rPr lang="en-US" altLang="en-US" dirty="0" smtClean="0"/>
              <a:t>Types </a:t>
            </a:r>
            <a:r>
              <a:rPr lang="en-US" altLang="en-US" sz="2000" b="0" dirty="0" smtClean="0"/>
              <a:t>(1 of 2)</a:t>
            </a:r>
          </a:p>
        </p:txBody>
      </p:sp>
      <p:sp>
        <p:nvSpPr>
          <p:cNvPr id="7173" name="Content Placeholder 2"/>
          <p:cNvSpPr>
            <a:spLocks noGrp="1" noChangeArrowheads="1"/>
          </p:cNvSpPr>
          <p:nvPr>
            <p:ph type="body" idx="1"/>
          </p:nvPr>
        </p:nvSpPr>
        <p:spPr/>
        <p:txBody>
          <a:bodyPr/>
          <a:lstStyle/>
          <a:p>
            <a:r>
              <a:rPr lang="en-US" altLang="en-US" dirty="0"/>
              <a:t>Type theory is a broad area of study in mathematics, logic, computer science, and philosophy</a:t>
            </a:r>
          </a:p>
          <a:p>
            <a:r>
              <a:rPr lang="en-US" altLang="en-US" dirty="0"/>
              <a:t>Two branches of type theory in computer science:</a:t>
            </a:r>
          </a:p>
          <a:p>
            <a:pPr lvl="1"/>
            <a:r>
              <a:rPr lang="en-US" altLang="en-US" dirty="0"/>
              <a:t>Practical – data types in commercial languages</a:t>
            </a:r>
          </a:p>
          <a:p>
            <a:pPr lvl="1"/>
            <a:r>
              <a:rPr lang="en-US" altLang="en-US" dirty="0"/>
              <a:t>Abstract – typed lambda </a:t>
            </a:r>
            <a:r>
              <a:rPr lang="en-US" altLang="en-US" dirty="0" smtClean="0"/>
              <a:t>calculus</a:t>
            </a:r>
            <a:endParaRPr lang="en-US" altLang="en-US" dirty="0"/>
          </a:p>
          <a:p>
            <a:r>
              <a:rPr lang="en-US" altLang="en-US" dirty="0"/>
              <a:t>A type system is a set of types and the rules that govern their use in programs</a:t>
            </a:r>
          </a:p>
        </p:txBody>
      </p:sp>
    </p:spTree>
    <p:extLst>
      <p:ext uri="{BB962C8B-B14F-4D97-AF65-F5344CB8AC3E}">
        <p14:creationId xmlns:p14="http://schemas.microsoft.com/office/powerpoint/2010/main" val="34370569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Theory and Data </a:t>
            </a:r>
            <a:r>
              <a:rPr lang="en-US" altLang="en-US" dirty="0" smtClean="0"/>
              <a:t>Types </a:t>
            </a:r>
            <a:r>
              <a:rPr lang="en-US" altLang="en-US" sz="2000" b="0" dirty="0" smtClean="0"/>
              <a:t>(2 of 2)</a:t>
            </a:r>
          </a:p>
        </p:txBody>
      </p:sp>
      <p:sp>
        <p:nvSpPr>
          <p:cNvPr id="7173" name="Content Placeholder 2"/>
          <p:cNvSpPr>
            <a:spLocks noGrp="1" noChangeArrowheads="1"/>
          </p:cNvSpPr>
          <p:nvPr>
            <p:ph type="body" idx="1"/>
          </p:nvPr>
        </p:nvSpPr>
        <p:spPr/>
        <p:txBody>
          <a:bodyPr/>
          <a:lstStyle/>
          <a:p>
            <a:r>
              <a:rPr lang="en-US" altLang="en-US" dirty="0"/>
              <a:t>Formal model of a type system is a set of types and a collection of functions that define the type rules</a:t>
            </a:r>
          </a:p>
          <a:p>
            <a:pPr lvl="1"/>
            <a:r>
              <a:rPr lang="en-US" altLang="en-US" dirty="0"/>
              <a:t>Either an attribute grammar or a type map could be used for the functions</a:t>
            </a:r>
          </a:p>
          <a:p>
            <a:pPr lvl="1"/>
            <a:r>
              <a:rPr lang="en-US" altLang="en-US" dirty="0"/>
              <a:t>Finite mappings – model arrays and functions</a:t>
            </a:r>
          </a:p>
          <a:p>
            <a:pPr lvl="1"/>
            <a:r>
              <a:rPr lang="en-US" altLang="en-US" dirty="0"/>
              <a:t>Cartesian products – model tuples and records</a:t>
            </a:r>
          </a:p>
          <a:p>
            <a:pPr lvl="1"/>
            <a:r>
              <a:rPr lang="en-US" altLang="en-US" dirty="0"/>
              <a:t>Set unions – model union types</a:t>
            </a:r>
          </a:p>
          <a:p>
            <a:pPr lvl="1"/>
            <a:r>
              <a:rPr lang="en-US" altLang="en-US" dirty="0"/>
              <a:t>Subsets – model subtypes</a:t>
            </a:r>
          </a:p>
        </p:txBody>
      </p:sp>
    </p:spTree>
    <p:extLst>
      <p:ext uri="{BB962C8B-B14F-4D97-AF65-F5344CB8AC3E}">
        <p14:creationId xmlns:p14="http://schemas.microsoft.com/office/powerpoint/2010/main" val="28188304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Summary</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The data types of a language are a large part of what determines that language’s style and usefulness</a:t>
            </a:r>
          </a:p>
          <a:p>
            <a:pPr eaLnBrk="1" hangingPunct="1"/>
            <a:r>
              <a:rPr lang="en-US" altLang="en-US" dirty="0"/>
              <a:t>The primitive data types of most imperative languages include numeric, character, and Boolean types</a:t>
            </a:r>
          </a:p>
          <a:p>
            <a:pPr eaLnBrk="1" hangingPunct="1"/>
            <a:r>
              <a:rPr lang="en-US" altLang="en-US" dirty="0"/>
              <a:t>The user-defined enumeration and subrange types are convenient and add to the readability and reliability of programs</a:t>
            </a:r>
          </a:p>
          <a:p>
            <a:pPr eaLnBrk="1" hangingPunct="1"/>
            <a:r>
              <a:rPr lang="en-US" altLang="en-US" dirty="0"/>
              <a:t>Arrays and records are included in most languages</a:t>
            </a:r>
          </a:p>
          <a:p>
            <a:pPr eaLnBrk="1" hangingPunct="1"/>
            <a:r>
              <a:rPr lang="en-US" altLang="en-US" dirty="0"/>
              <a:t>Pointers are used for addressing flexibility and to control dynamic storage management</a:t>
            </a:r>
          </a:p>
        </p:txBody>
      </p:sp>
    </p:spTree>
    <p:extLst>
      <p:ext uri="{BB962C8B-B14F-4D97-AF65-F5344CB8AC3E}">
        <p14:creationId xmlns:p14="http://schemas.microsoft.com/office/powerpoint/2010/main" val="3230387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Primitive Data Types: Decimal</a:t>
            </a:r>
            <a:endParaRPr lang="en-US" dirty="0"/>
          </a:p>
        </p:txBody>
      </p:sp>
      <p:sp>
        <p:nvSpPr>
          <p:cNvPr id="6" name="Content Placeholder 2"/>
          <p:cNvSpPr>
            <a:spLocks noGrp="1"/>
          </p:cNvSpPr>
          <p:nvPr>
            <p:ph sz="quarter" idx="13"/>
          </p:nvPr>
        </p:nvSpPr>
        <p:spPr>
          <a:xfrm>
            <a:off x="457200" y="1600199"/>
            <a:ext cx="8229600" cy="993913"/>
          </a:xfrm>
        </p:spPr>
        <p:txBody>
          <a:bodyPr/>
          <a:lstStyle/>
          <a:p>
            <a:pPr lvl="0" indent="-256032"/>
            <a:r>
              <a:rPr lang="en-US" altLang="en-US" sz="2400" dirty="0">
                <a:solidFill>
                  <a:srgbClr val="000000"/>
                </a:solidFill>
                <a:latin typeface="+mn-lt"/>
              </a:rPr>
              <a:t>For business applications (money)</a:t>
            </a:r>
          </a:p>
          <a:p>
            <a:pPr lvl="1" indent="-283464"/>
            <a:r>
              <a:rPr lang="en-US" altLang="en-US" sz="2400" dirty="0">
                <a:solidFill>
                  <a:srgbClr val="000000"/>
                </a:solidFill>
                <a:latin typeface="+mn-lt"/>
              </a:rPr>
              <a:t>Essential to COBOL</a:t>
            </a:r>
          </a:p>
          <a:p>
            <a:pPr lvl="1" indent="-283464"/>
            <a:r>
              <a:rPr lang="en-US" altLang="en-US" sz="2400" dirty="0">
                <a:solidFill>
                  <a:srgbClr val="000000"/>
                </a:solidFill>
                <a:latin typeface="+mn-lt"/>
              </a:rPr>
              <a:t>C</a:t>
            </a:r>
            <a:endParaRPr lang="en-US" dirty="0">
              <a:latin typeface="+mn-lt"/>
            </a:endParaRPr>
          </a:p>
        </p:txBody>
      </p:sp>
      <p:graphicFrame>
        <p:nvGraphicFramePr>
          <p:cNvPr id="13" name="Object 3" descr="C hash"/>
          <p:cNvGraphicFramePr>
            <a:graphicFrameLocks noChangeAspect="1"/>
          </p:cNvGraphicFramePr>
          <p:nvPr>
            <p:extLst>
              <p:ext uri="{D42A27DB-BD31-4B8C-83A1-F6EECF244321}">
                <p14:modId xmlns:p14="http://schemas.microsoft.com/office/powerpoint/2010/main" val="1059160599"/>
              </p:ext>
            </p:extLst>
          </p:nvPr>
        </p:nvGraphicFramePr>
        <p:xfrm>
          <a:off x="1468499" y="2579498"/>
          <a:ext cx="272237" cy="353907"/>
        </p:xfrm>
        <a:graphic>
          <a:graphicData uri="http://schemas.openxmlformats.org/presentationml/2006/ole">
            <mc:AlternateContent xmlns:mc="http://schemas.openxmlformats.org/markup-compatibility/2006">
              <mc:Choice xmlns:v="urn:schemas-microsoft-com:vml" Requires="v">
                <p:oleObj spid="_x0000_s23619"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1468499" y="2579498"/>
                        <a:ext cx="272237" cy="353907"/>
                      </a:xfrm>
                      <a:prstGeom prst="rect">
                        <a:avLst/>
                      </a:prstGeom>
                    </p:spPr>
                  </p:pic>
                </p:oleObj>
              </mc:Fallback>
            </mc:AlternateContent>
          </a:graphicData>
        </a:graphic>
      </p:graphicFrame>
      <p:sp>
        <p:nvSpPr>
          <p:cNvPr id="7" name="Content Placeholder 4"/>
          <p:cNvSpPr>
            <a:spLocks noGrp="1"/>
          </p:cNvSpPr>
          <p:nvPr>
            <p:ph sz="quarter" idx="14"/>
          </p:nvPr>
        </p:nvSpPr>
        <p:spPr>
          <a:xfrm>
            <a:off x="1659835" y="2478156"/>
            <a:ext cx="7026965" cy="470452"/>
          </a:xfrm>
        </p:spPr>
        <p:txBody>
          <a:bodyPr/>
          <a:lstStyle/>
          <a:p>
            <a:pPr marL="0" indent="-27432">
              <a:buNone/>
            </a:pPr>
            <a:r>
              <a:rPr lang="en-US" altLang="en-US" sz="2400" dirty="0">
                <a:solidFill>
                  <a:srgbClr val="000000"/>
                </a:solidFill>
                <a:latin typeface="+mn-lt"/>
              </a:rPr>
              <a:t>offers a decimal data </a:t>
            </a:r>
            <a:r>
              <a:rPr lang="en-US" altLang="en-US" sz="2400" dirty="0" smtClean="0">
                <a:solidFill>
                  <a:srgbClr val="000000"/>
                </a:solidFill>
                <a:latin typeface="+mn-lt"/>
              </a:rPr>
              <a:t>type</a:t>
            </a:r>
            <a:endParaRPr lang="en-US" altLang="en-US" sz="2400" dirty="0">
              <a:solidFill>
                <a:srgbClr val="000000"/>
              </a:solidFill>
              <a:latin typeface="+mn-lt"/>
            </a:endParaRPr>
          </a:p>
        </p:txBody>
      </p:sp>
      <p:sp>
        <p:nvSpPr>
          <p:cNvPr id="8" name="Content Placeholder 5"/>
          <p:cNvSpPr>
            <a:spLocks noGrp="1"/>
          </p:cNvSpPr>
          <p:nvPr>
            <p:ph sz="quarter" idx="15"/>
          </p:nvPr>
        </p:nvSpPr>
        <p:spPr>
          <a:xfrm>
            <a:off x="457200" y="3094382"/>
            <a:ext cx="8229600" cy="2223052"/>
          </a:xfrm>
        </p:spPr>
        <p:txBody>
          <a:bodyPr/>
          <a:lstStyle/>
          <a:p>
            <a:pPr indent="-256032" eaLnBrk="1" hangingPunct="1"/>
            <a:r>
              <a:rPr lang="en-US" altLang="en-US" sz="2400" dirty="0">
                <a:latin typeface="+mn-lt"/>
              </a:rPr>
              <a:t>Store a fixed number of decimal digits, in coded form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D</a:t>
            </a:r>
            <a:r>
              <a:rPr lang="en-US" altLang="en-US" sz="2400" dirty="0">
                <a:latin typeface="+mn-lt"/>
              </a:rPr>
              <a:t>)</a:t>
            </a:r>
          </a:p>
          <a:p>
            <a:pPr indent="-256032" eaLnBrk="1" hangingPunct="1"/>
            <a:r>
              <a:rPr lang="en-US" altLang="en-US" sz="2400" b="1" dirty="0">
                <a:latin typeface="+mn-lt"/>
              </a:rPr>
              <a:t>Advantage:</a:t>
            </a:r>
            <a:r>
              <a:rPr lang="en-US" altLang="en-US" sz="2400" dirty="0">
                <a:latin typeface="+mn-lt"/>
              </a:rPr>
              <a:t> accuracy</a:t>
            </a:r>
          </a:p>
          <a:p>
            <a:pPr indent="-256032" eaLnBrk="1" hangingPunct="1"/>
            <a:r>
              <a:rPr lang="en-US" altLang="en-US" sz="2400" b="1" dirty="0">
                <a:latin typeface="+mn-lt"/>
              </a:rPr>
              <a:t>Disadvantages:</a:t>
            </a:r>
            <a:r>
              <a:rPr lang="en-US" altLang="en-US" sz="2400" dirty="0">
                <a:latin typeface="+mn-lt"/>
              </a:rPr>
              <a:t> limited range, wastes memory</a:t>
            </a:r>
            <a:endParaRPr lang="en-US" sz="2400" dirty="0">
              <a:latin typeface="+mn-lt"/>
            </a:endParaRPr>
          </a:p>
        </p:txBody>
      </p:sp>
    </p:spTree>
    <p:extLst>
      <p:ext uri="{BB962C8B-B14F-4D97-AF65-F5344CB8AC3E}">
        <p14:creationId xmlns:p14="http://schemas.microsoft.com/office/powerpoint/2010/main" val="15399697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168B98B-D46B-4E1E-B6F3-9D4AA5F07D63}">
  <ds:schemaRefs>
    <ds:schemaRef ds:uri="http://purl.org/dc/elements/1.1/"/>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8207</TotalTime>
  <Words>4303</Words>
  <Application>Microsoft Office PowerPoint</Application>
  <PresentationFormat>On-screen Show (4:3)</PresentationFormat>
  <Paragraphs>557</Paragraphs>
  <Slides>90</Slides>
  <Notes>67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9"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 (1 of 2)</vt:lpstr>
      <vt:lpstr>Objectives (2 of 2)</vt:lpstr>
      <vt:lpstr>Introduction</vt:lpstr>
      <vt:lpstr>Primitive Data Types</vt:lpstr>
      <vt:lpstr>Primitive Data Types: Integer</vt:lpstr>
      <vt:lpstr>Primitive Data Types: Floating Point</vt:lpstr>
      <vt:lpstr>Primitive Data Types: Complex</vt:lpstr>
      <vt:lpstr>Primitive Data Types: Decimal</vt:lpstr>
      <vt:lpstr>Primitive Data Types: Boolean (1 of 2)</vt:lpstr>
      <vt:lpstr>Primitive Data Types: Boolean (2 of 2)</vt:lpstr>
      <vt:lpstr>Character String Types </vt:lpstr>
      <vt:lpstr>Character String Types Operations</vt:lpstr>
      <vt:lpstr>Character String Type in Certain Languages (1 of 2)</vt:lpstr>
      <vt:lpstr>Character String Type in Certain Languages (2 of 2)</vt:lpstr>
      <vt:lpstr>Character String Length Options</vt:lpstr>
      <vt:lpstr>Character String Type Evaluation</vt:lpstr>
      <vt:lpstr>Character String Implementation</vt:lpstr>
      <vt:lpstr>Compile- and Run-Time Descriptors</vt:lpstr>
      <vt:lpstr>User-Defined Ordinal Types</vt:lpstr>
      <vt:lpstr>Enumeration Types</vt:lpstr>
      <vt:lpstr>Evaluation of Enumerated Type</vt:lpstr>
      <vt:lpstr>Array Types</vt:lpstr>
      <vt:lpstr>Array Design Issues</vt:lpstr>
      <vt:lpstr>Array Indexing</vt:lpstr>
      <vt:lpstr>Arrays Index (Subscript) Types</vt:lpstr>
      <vt:lpstr>Subscript Binding and Array Categories (1 of 4)</vt:lpstr>
      <vt:lpstr>Subscript Binding and Array Categories (2 of 4)</vt:lpstr>
      <vt:lpstr>Subscript Binding and Array Categories (3 of 4)</vt:lpstr>
      <vt:lpstr>Subscript Binding and Array Categories (4 of 4)</vt:lpstr>
      <vt:lpstr>Array Initialization (1 of 2)</vt:lpstr>
      <vt:lpstr>Heterogeneous Arrays</vt:lpstr>
      <vt:lpstr>Array Initialization (2 of 2)</vt:lpstr>
      <vt:lpstr>Arrays Operations</vt:lpstr>
      <vt:lpstr>Rectangular and Jagged Arrays</vt:lpstr>
      <vt:lpstr>Slices</vt:lpstr>
      <vt:lpstr>Slice Examples</vt:lpstr>
      <vt:lpstr>Implementation of Arrays</vt:lpstr>
      <vt:lpstr>Accessing Multi-dimensioned Arrays</vt:lpstr>
      <vt:lpstr>Locating an Element in a Multi-dimensioned Array</vt:lpstr>
      <vt:lpstr>Compile-Time Descriptors</vt:lpstr>
      <vt:lpstr>Associative Arrays</vt:lpstr>
      <vt:lpstr>Associative Arrays in Perl</vt:lpstr>
      <vt:lpstr>Record Types</vt:lpstr>
      <vt:lpstr>Definition of Records in COBOL</vt:lpstr>
      <vt:lpstr>References to Records</vt:lpstr>
      <vt:lpstr>Evaluation and Comparison to Arrays</vt:lpstr>
      <vt:lpstr>Implementation of Record Type</vt:lpstr>
      <vt:lpstr>Tuple Types (1 of 2)</vt:lpstr>
      <vt:lpstr>Tuple Types (2 of 2)</vt:lpstr>
      <vt:lpstr>List Types (1 of 6)</vt:lpstr>
      <vt:lpstr>List Types (2 of 6)</vt:lpstr>
      <vt:lpstr>List Types (3 of 6)</vt:lpstr>
      <vt:lpstr>List Types (4 of 6)</vt:lpstr>
      <vt:lpstr>List Types (5 of 6)</vt:lpstr>
      <vt:lpstr>List Types (6 of 6)</vt:lpstr>
      <vt:lpstr>Unions Types</vt:lpstr>
      <vt:lpstr>Discriminated vs. Free Unions</vt:lpstr>
      <vt:lpstr>Unions in F    (1 of 4)</vt:lpstr>
      <vt:lpstr>Unions in F   (2 of 4)</vt:lpstr>
      <vt:lpstr>Unions in F    (3 of 4)</vt:lpstr>
      <vt:lpstr>Unions in F    (4 of 4)</vt:lpstr>
      <vt:lpstr>Evaluation of Unions</vt:lpstr>
      <vt:lpstr>Pointer and Reference Types</vt:lpstr>
      <vt:lpstr>Design Issues of Pointers</vt:lpstr>
      <vt:lpstr>Pointer Operations</vt:lpstr>
      <vt:lpstr>Pointer Assignment Illustrated</vt:lpstr>
      <vt:lpstr>Problems with Pointers </vt:lpstr>
      <vt:lpstr>Pointers in C and C++</vt:lpstr>
      <vt:lpstr>Pointer Arithmetic in C and C++</vt:lpstr>
      <vt:lpstr>Reference Types</vt:lpstr>
      <vt:lpstr>Evaluation of Pointers</vt:lpstr>
      <vt:lpstr>Representations of Pointers</vt:lpstr>
      <vt:lpstr>Dangling Pointer Problem</vt:lpstr>
      <vt:lpstr>Heap Management</vt:lpstr>
      <vt:lpstr>Reference Counter</vt:lpstr>
      <vt:lpstr>Mark-Sweep</vt:lpstr>
      <vt:lpstr>Marking Algorithm</vt:lpstr>
      <vt:lpstr>Variable-Size Cells</vt:lpstr>
      <vt:lpstr>Type Checking (1 of 2)</vt:lpstr>
      <vt:lpstr>Type Checking (2 of 2)</vt:lpstr>
      <vt:lpstr>Strong Typing (1 of 2)</vt:lpstr>
      <vt:lpstr>Strong Typing (2 of 2)</vt:lpstr>
      <vt:lpstr>Name Type Equivalence</vt:lpstr>
      <vt:lpstr>Structure Type Equivalence (1 of 2)</vt:lpstr>
      <vt:lpstr>Structure Type Equivalence (2 of 2)</vt:lpstr>
      <vt:lpstr>Theory and Data Types (1 of 2)</vt:lpstr>
      <vt:lpstr>Theory and Data Types (2 of 2)</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210</cp:revision>
  <dcterms:modified xsi:type="dcterms:W3CDTF">2018-03-15T07:31:21Z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