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40"/>
  </p:notesMasterIdLst>
  <p:handoutMasterIdLst>
    <p:handoutMasterId r:id="rId41"/>
  </p:handoutMasterIdLst>
  <p:sldIdLst>
    <p:sldId id="412" r:id="rId5"/>
    <p:sldId id="414" r:id="rId6"/>
    <p:sldId id="826" r:id="rId7"/>
    <p:sldId id="827" r:id="rId8"/>
    <p:sldId id="828" r:id="rId9"/>
    <p:sldId id="829" r:id="rId10"/>
    <p:sldId id="830" r:id="rId11"/>
    <p:sldId id="831" r:id="rId12"/>
    <p:sldId id="832" r:id="rId13"/>
    <p:sldId id="833" r:id="rId14"/>
    <p:sldId id="834" r:id="rId15"/>
    <p:sldId id="835" r:id="rId16"/>
    <p:sldId id="836" r:id="rId17"/>
    <p:sldId id="837" r:id="rId18"/>
    <p:sldId id="838" r:id="rId19"/>
    <p:sldId id="839" r:id="rId20"/>
    <p:sldId id="858" r:id="rId21"/>
    <p:sldId id="841" r:id="rId22"/>
    <p:sldId id="859" r:id="rId23"/>
    <p:sldId id="860" r:id="rId24"/>
    <p:sldId id="844" r:id="rId25"/>
    <p:sldId id="845" r:id="rId26"/>
    <p:sldId id="846" r:id="rId27"/>
    <p:sldId id="847" r:id="rId28"/>
    <p:sldId id="848" r:id="rId29"/>
    <p:sldId id="849" r:id="rId30"/>
    <p:sldId id="850" r:id="rId31"/>
    <p:sldId id="851" r:id="rId32"/>
    <p:sldId id="852" r:id="rId33"/>
    <p:sldId id="853" r:id="rId34"/>
    <p:sldId id="854" r:id="rId35"/>
    <p:sldId id="861" r:id="rId36"/>
    <p:sldId id="862" r:id="rId37"/>
    <p:sldId id="857" r:id="rId38"/>
    <p:sldId id="863" r:id="rId3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395" autoAdjust="0"/>
  </p:normalViewPr>
  <p:slideViewPr>
    <p:cSldViewPr snapToGrid="0" snapToObjects="1">
      <p:cViewPr varScale="1">
        <p:scale>
          <a:sx n="99" d="100"/>
          <a:sy n="99" d="100"/>
        </p:scale>
        <p:origin x="714" y="90"/>
      </p:cViewPr>
      <p:guideLst>
        <p:guide orient="horz" pos="2160"/>
        <p:guide pos="2880"/>
      </p:guideLst>
    </p:cSldViewPr>
  </p:slideViewPr>
  <p:outlineViewPr>
    <p:cViewPr>
      <p:scale>
        <a:sx n="33" d="100"/>
        <a:sy n="33" d="100"/>
      </p:scale>
      <p:origin x="0" y="-2141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1/18/2018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 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3298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11</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086940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12</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371818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13</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29758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15</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045342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16</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55748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18</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811705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34</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474673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650011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245356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4</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414850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5</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347636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6</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343564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7</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36684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8</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191163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9</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986132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First</a:t>
            </a:r>
          </a:p>
          <a:p>
            <a:pPr lvl="1"/>
            <a:r>
              <a:rPr lang="en-US" dirty="0" smtClean="0"/>
              <a:t>Second</a:t>
            </a:r>
          </a:p>
          <a:p>
            <a:pPr lvl="2"/>
            <a:r>
              <a:rPr lang="en-US" dirty="0" smtClean="0"/>
              <a:t>Third</a:t>
            </a:r>
          </a:p>
          <a:p>
            <a:pPr lvl="3"/>
            <a:r>
              <a:rPr lang="en-US" dirty="0" smtClean="0"/>
              <a:t>Fourth</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smtClean="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105506072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7_ContentPlacehold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1/18/2018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7" name="Content Placeholder 6"/>
          <p:cNvSpPr>
            <a:spLocks noGrp="1"/>
          </p:cNvSpPr>
          <p:nvPr>
            <p:ph sz="quarter" idx="13" hasCustomPrompt="1"/>
          </p:nvPr>
        </p:nvSpPr>
        <p:spPr>
          <a:xfrm>
            <a:off x="457200" y="1600200"/>
            <a:ext cx="8229600" cy="609600"/>
          </a:xfrm>
        </p:spPr>
        <p:txBody>
          <a:bodyPr/>
          <a:lstStyle>
            <a:lvl1pPr>
              <a:defRPr/>
            </a:lvl1pPr>
          </a:lstStyle>
          <a:p>
            <a:pPr lvl="0"/>
            <a:r>
              <a:rPr lang="en-US" dirty="0" smtClean="0"/>
              <a:t>1</a:t>
            </a:r>
            <a:endParaRPr lang="en-US" dirty="0"/>
          </a:p>
        </p:txBody>
      </p:sp>
      <p:sp>
        <p:nvSpPr>
          <p:cNvPr id="9" name="Content Placeholder 8"/>
          <p:cNvSpPr>
            <a:spLocks noGrp="1"/>
          </p:cNvSpPr>
          <p:nvPr>
            <p:ph sz="quarter" idx="14" hasCustomPrompt="1"/>
          </p:nvPr>
        </p:nvSpPr>
        <p:spPr>
          <a:xfrm>
            <a:off x="457200" y="2362200"/>
            <a:ext cx="8229600" cy="762000"/>
          </a:xfrm>
        </p:spPr>
        <p:txBody>
          <a:bodyPr/>
          <a:lstStyle>
            <a:lvl1pPr>
              <a:defRPr/>
            </a:lvl1pPr>
          </a:lstStyle>
          <a:p>
            <a:pPr lvl="0"/>
            <a:r>
              <a:rPr lang="en-US" dirty="0" smtClean="0"/>
              <a:t>2</a:t>
            </a:r>
            <a:endParaRPr lang="en-US" dirty="0"/>
          </a:p>
        </p:txBody>
      </p:sp>
      <p:sp>
        <p:nvSpPr>
          <p:cNvPr id="11" name="Content Placeholder 10"/>
          <p:cNvSpPr>
            <a:spLocks noGrp="1"/>
          </p:cNvSpPr>
          <p:nvPr>
            <p:ph sz="quarter" idx="15" hasCustomPrompt="1"/>
          </p:nvPr>
        </p:nvSpPr>
        <p:spPr>
          <a:xfrm>
            <a:off x="457200" y="3352800"/>
            <a:ext cx="8229600" cy="533400"/>
          </a:xfrm>
        </p:spPr>
        <p:txBody>
          <a:bodyPr/>
          <a:lstStyle>
            <a:lvl1pPr>
              <a:defRPr/>
            </a:lvl1pPr>
          </a:lstStyle>
          <a:p>
            <a:pPr lvl="0"/>
            <a:r>
              <a:rPr lang="en-US" dirty="0" smtClean="0"/>
              <a:t>3</a:t>
            </a:r>
            <a:endParaRPr lang="en-US" dirty="0"/>
          </a:p>
        </p:txBody>
      </p:sp>
      <p:sp>
        <p:nvSpPr>
          <p:cNvPr id="13" name="Content Placeholder 12"/>
          <p:cNvSpPr>
            <a:spLocks noGrp="1"/>
          </p:cNvSpPr>
          <p:nvPr>
            <p:ph sz="quarter" idx="16" hasCustomPrompt="1"/>
          </p:nvPr>
        </p:nvSpPr>
        <p:spPr>
          <a:xfrm>
            <a:off x="457200" y="4038600"/>
            <a:ext cx="8229600" cy="609600"/>
          </a:xfrm>
        </p:spPr>
        <p:txBody>
          <a:bodyPr/>
          <a:lstStyle>
            <a:lvl1pPr>
              <a:defRPr/>
            </a:lvl1pPr>
          </a:lstStyle>
          <a:p>
            <a:pPr lvl="0"/>
            <a:r>
              <a:rPr lang="en-US" dirty="0" smtClean="0"/>
              <a:t>4</a:t>
            </a:r>
            <a:endParaRPr lang="en-US" dirty="0"/>
          </a:p>
        </p:txBody>
      </p:sp>
      <p:sp>
        <p:nvSpPr>
          <p:cNvPr id="15" name="Content Placeholder 14"/>
          <p:cNvSpPr>
            <a:spLocks noGrp="1"/>
          </p:cNvSpPr>
          <p:nvPr>
            <p:ph sz="quarter" idx="17" hasCustomPrompt="1"/>
          </p:nvPr>
        </p:nvSpPr>
        <p:spPr>
          <a:xfrm>
            <a:off x="457200" y="4800600"/>
            <a:ext cx="8229600" cy="457200"/>
          </a:xfrm>
        </p:spPr>
        <p:txBody>
          <a:bodyPr/>
          <a:lstStyle>
            <a:lvl1pPr>
              <a:defRPr/>
            </a:lvl1pPr>
          </a:lstStyle>
          <a:p>
            <a:pPr lvl="0"/>
            <a:r>
              <a:rPr lang="en-US" dirty="0" smtClean="0"/>
              <a:t>5</a:t>
            </a:r>
            <a:endParaRPr lang="en-US" dirty="0"/>
          </a:p>
        </p:txBody>
      </p:sp>
      <p:sp>
        <p:nvSpPr>
          <p:cNvPr id="17" name="Content Placeholder 16"/>
          <p:cNvSpPr>
            <a:spLocks noGrp="1"/>
          </p:cNvSpPr>
          <p:nvPr>
            <p:ph sz="quarter" idx="18" hasCustomPrompt="1"/>
          </p:nvPr>
        </p:nvSpPr>
        <p:spPr>
          <a:xfrm>
            <a:off x="457200" y="5486400"/>
            <a:ext cx="8229600" cy="457200"/>
          </a:xfrm>
        </p:spPr>
        <p:txBody>
          <a:bodyPr/>
          <a:lstStyle>
            <a:lvl1pPr>
              <a:defRPr/>
            </a:lvl1pPr>
          </a:lstStyle>
          <a:p>
            <a:pPr lvl="0"/>
            <a:r>
              <a:rPr lang="en-US" dirty="0" smtClean="0"/>
              <a:t>6</a:t>
            </a:r>
            <a:endParaRPr lang="en-US" dirty="0"/>
          </a:p>
        </p:txBody>
      </p:sp>
      <p:sp>
        <p:nvSpPr>
          <p:cNvPr id="8" name="Content Placeholder 7"/>
          <p:cNvSpPr>
            <a:spLocks noGrp="1"/>
          </p:cNvSpPr>
          <p:nvPr>
            <p:ph sz="quarter" idx="19" hasCustomPrompt="1"/>
          </p:nvPr>
        </p:nvSpPr>
        <p:spPr>
          <a:xfrm>
            <a:off x="457200" y="6084888"/>
            <a:ext cx="8232128" cy="322262"/>
          </a:xfrm>
        </p:spPr>
        <p:txBody>
          <a:bodyPr/>
          <a:lstStyle>
            <a:lvl1pPr>
              <a:defRPr/>
            </a:lvl1pPr>
          </a:lstStyle>
          <a:p>
            <a:pPr lvl="0"/>
            <a:r>
              <a:rPr lang="en-US" dirty="0" smtClean="0"/>
              <a:t>7</a:t>
            </a:r>
            <a:endParaRPr lang="en-US" dirty="0"/>
          </a:p>
        </p:txBody>
      </p:sp>
      <p:sp>
        <p:nvSpPr>
          <p:cNvPr id="14"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46355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algn="r">
              <a:spcBef>
                <a:spcPts val="0"/>
              </a:spcBef>
              <a:buClrTx/>
              <a:buSzTx/>
              <a:defRPr/>
            </a:pPr>
            <a:r>
              <a:rPr lang="en-US" altLang="en-US" sz="120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377649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6">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3" r:id="rId2"/>
    <p:sldLayoutId id="2147483666" r:id="rId3"/>
    <p:sldLayoutId id="2147483667" r:id="rId4"/>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5.png"/><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image" Target="../media/image12.wmf"/><Relationship Id="rId5" Type="http://schemas.openxmlformats.org/officeDocument/2006/relationships/oleObject" Target="../embeddings/oleObject7.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9.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image" Target="../media/image15.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oleObject" Target="../embeddings/oleObject11.bin"/><Relationship Id="rId7" Type="http://schemas.openxmlformats.org/officeDocument/2006/relationships/image" Target="../media/image20.png"/><Relationship Id="rId2" Type="http://schemas.openxmlformats.org/officeDocument/2006/relationships/slideLayout" Target="../slideLayouts/slideLayout3.xml"/><Relationship Id="rId1" Type="http://schemas.openxmlformats.org/officeDocument/2006/relationships/vmlDrawing" Target="../drawings/vmlDrawing8.vml"/><Relationship Id="rId6" Type="http://schemas.openxmlformats.org/officeDocument/2006/relationships/image" Target="../media/image17.wmf"/><Relationship Id="rId11" Type="http://schemas.openxmlformats.org/officeDocument/2006/relationships/image" Target="../media/image19.wmf"/><Relationship Id="rId5" Type="http://schemas.openxmlformats.org/officeDocument/2006/relationships/oleObject" Target="../embeddings/oleObject12.bin"/><Relationship Id="rId10" Type="http://schemas.openxmlformats.org/officeDocument/2006/relationships/oleObject" Target="../embeddings/oleObject14.bin"/><Relationship Id="rId4" Type="http://schemas.openxmlformats.org/officeDocument/2006/relationships/image" Target="../media/image16.wmf"/><Relationship Id="rId9" Type="http://schemas.openxmlformats.org/officeDocument/2006/relationships/image" Target="../media/image18.wmf"/></Relationships>
</file>

<file path=ppt/slides/_rels/slide25.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image" Target="../media/image22.wmf"/><Relationship Id="rId5" Type="http://schemas.openxmlformats.org/officeDocument/2006/relationships/oleObject" Target="../embeddings/oleObject16.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18.bin"/></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0.wmf"/><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oleObject" Target="../embeddings/oleObject20.bin"/><Relationship Id="rId5" Type="http://schemas.openxmlformats.org/officeDocument/2006/relationships/image" Target="../media/image29.wmf"/><Relationship Id="rId4" Type="http://schemas.openxmlformats.org/officeDocument/2006/relationships/oleObject" Target="../embeddings/oleObject19.bin"/></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3.xml"/><Relationship Id="rId1" Type="http://schemas.openxmlformats.org/officeDocument/2006/relationships/vmlDrawing" Target="../drawings/vmlDrawing11.vml"/><Relationship Id="rId6" Type="http://schemas.openxmlformats.org/officeDocument/2006/relationships/image" Target="../media/image35.wmf"/><Relationship Id="rId5" Type="http://schemas.openxmlformats.org/officeDocument/2006/relationships/oleObject" Target="../embeddings/oleObject22.bin"/><Relationship Id="rId4" Type="http://schemas.openxmlformats.org/officeDocument/2006/relationships/image" Target="../media/image34.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3.xml"/><Relationship Id="rId1" Type="http://schemas.openxmlformats.org/officeDocument/2006/relationships/vmlDrawing" Target="../drawings/vmlDrawing12.vml"/><Relationship Id="rId4" Type="http://schemas.openxmlformats.org/officeDocument/2006/relationships/image" Target="../media/image36.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a:xfrm>
            <a:off x="457200" y="215370"/>
            <a:ext cx="8229600" cy="1029513"/>
          </a:xfrm>
          <a:prstGeom prst="rect">
            <a:avLst/>
          </a:prstGeom>
          <a:noFill/>
          <a:ln>
            <a:noFill/>
          </a:ln>
        </p:spPr>
        <p:txBody>
          <a:bodyPr lIns="0" tIns="0" rIns="0" bIns="0" anchor="b" anchorCtr="0">
            <a:noAutofit/>
          </a:bodyPr>
          <a:lstStyle/>
          <a:p>
            <a:pPr lvl="0">
              <a:buSzPct val="25000"/>
            </a:pPr>
            <a:r>
              <a:rPr lang="en-US" dirty="0" smtClean="0"/>
              <a:t>Concepts of Programming Languages</a:t>
            </a:r>
            <a:endParaRPr lang="en-US" sz="3400" b="1" i="0" u="none" strike="noStrike" cap="none" dirty="0">
              <a:solidFill>
                <a:srgbClr val="007FA3"/>
              </a:solidFill>
              <a:latin typeface="Times New Roman"/>
              <a:ea typeface="Times New Roman"/>
              <a:cs typeface="Times New Roman"/>
              <a:sym typeface="Times New Roman"/>
            </a:endParaRPr>
          </a:p>
        </p:txBody>
      </p:sp>
      <p:sp>
        <p:nvSpPr>
          <p:cNvPr id="196" name="Text Placeholder 2"/>
          <p:cNvSpPr txBox="1">
            <a:spLocks noGrp="1"/>
          </p:cNvSpPr>
          <p:nvPr>
            <p:ph type="body" idx="1"/>
          </p:nvPr>
        </p:nvSpPr>
        <p:spPr>
          <a:xfrm>
            <a:off x="457200" y="1368879"/>
            <a:ext cx="8229600" cy="364670"/>
          </a:xfrm>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dirty="0" smtClean="0"/>
              <a:t>Eleventh</a:t>
            </a:r>
            <a:r>
              <a:rPr lang="en-US" sz="2000" b="0" i="0" u="none" strike="noStrike" cap="none" dirty="0" smtClean="0">
                <a:solidFill>
                  <a:srgbClr val="007FA3"/>
                </a:solidFill>
                <a:ea typeface="Arial"/>
                <a:cs typeface="Arial"/>
                <a:sym typeface="Arial"/>
              </a:rPr>
              <a:t> Edition</a:t>
            </a:r>
            <a:endParaRPr lang="en-US" sz="2000" b="0" i="0" u="none" strike="noStrike" cap="none" dirty="0">
              <a:solidFill>
                <a:srgbClr val="007FA3"/>
              </a:solidFill>
              <a:ea typeface="Arial"/>
              <a:cs typeface="Arial"/>
              <a:sym typeface="Arial"/>
            </a:endParaRPr>
          </a:p>
        </p:txBody>
      </p:sp>
      <p:sp>
        <p:nvSpPr>
          <p:cNvPr id="198" name="Text Placeholder 3"/>
          <p:cNvSpPr txBox="1">
            <a:spLocks noGrp="1"/>
          </p:cNvSpPr>
          <p:nvPr>
            <p:ph type="body" idx="2"/>
          </p:nvPr>
        </p:nvSpPr>
        <p:spPr>
          <a:xfrm>
            <a:off x="5029200" y="1914524"/>
            <a:ext cx="3657600" cy="1285874"/>
          </a:xfrm>
          <a:prstGeom prst="rect">
            <a:avLst/>
          </a:prstGeom>
          <a:noFill/>
          <a:ln>
            <a:noFill/>
          </a:ln>
        </p:spPr>
        <p:txBody>
          <a:bodyPr lIns="0" tIns="0" rIns="0" bIns="0" anchor="b" anchorCtr="0">
            <a:noAutofit/>
          </a:bodyPr>
          <a:lstStyle/>
          <a:p>
            <a:pPr marL="0" marR="0" lvl="0" indent="0" rtl="0">
              <a:spcBef>
                <a:spcPts val="0"/>
              </a:spcBef>
              <a:buClr>
                <a:srgbClr val="007FA3"/>
              </a:buClr>
              <a:buSzPct val="25000"/>
              <a:buFont typeface="Arial"/>
              <a:buNone/>
            </a:pPr>
            <a:r>
              <a:rPr lang="en-US" sz="3000" i="0" u="none" strike="noStrike" cap="none" dirty="0">
                <a:solidFill>
                  <a:schemeClr val="dk1"/>
                </a:solidFill>
                <a:ea typeface="Arial"/>
                <a:cs typeface="Arial"/>
                <a:sym typeface="Arial"/>
              </a:rPr>
              <a:t>Chapter </a:t>
            </a:r>
            <a:r>
              <a:rPr lang="en-US" dirty="0"/>
              <a:t>7</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xfrm>
            <a:off x="5029200" y="3276600"/>
            <a:ext cx="3657600" cy="2925763"/>
          </a:xfrm>
          <a:prstGeom prst="rect">
            <a:avLst/>
          </a:prstGeom>
          <a:noFill/>
          <a:ln>
            <a:noFill/>
          </a:ln>
        </p:spPr>
        <p:txBody>
          <a:bodyPr lIns="0" tIns="0" rIns="0" bIns="0" anchor="t" anchorCtr="0">
            <a:noAutofit/>
          </a:bodyPr>
          <a:lstStyle/>
          <a:p>
            <a:pPr eaLnBrk="1" hangingPunct="1"/>
            <a:r>
              <a:rPr lang="en-US" altLang="en-US" dirty="0"/>
              <a:t>Expressions </a:t>
            </a:r>
            <a:r>
              <a:rPr lang="en-US" altLang="en-US" dirty="0" smtClean="0"/>
              <a:t>and Assignment </a:t>
            </a:r>
            <a:r>
              <a:rPr lang="en-US" altLang="en-US" dirty="0"/>
              <a:t>Statements</a:t>
            </a:r>
          </a:p>
        </p:txBody>
      </p:sp>
      <p:pic>
        <p:nvPicPr>
          <p:cNvPr id="3" name="Picture 5" descr="Front Cover: Concepts of Programming Languages Eleventh Edition by Sebest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271" y="1869790"/>
            <a:ext cx="3543856" cy="4377307"/>
          </a:xfrm>
          <a:prstGeom prst="rect">
            <a:avLst/>
          </a:prstGeom>
        </p:spPr>
      </p:pic>
      <p:sp>
        <p:nvSpPr>
          <p:cNvPr id="2" name="Text Placeholder 6"/>
          <p:cNvSpPr>
            <a:spLocks noGrp="1"/>
          </p:cNvSpPr>
          <p:nvPr>
            <p:ph type="body" sz="quarter" idx="13"/>
          </p:nvPr>
        </p:nvSpPr>
        <p:spPr>
          <a:xfrm>
            <a:off x="1968500" y="6383338"/>
            <a:ext cx="6796088" cy="223837"/>
          </a:xfrm>
        </p:spPr>
        <p:txBody>
          <a:bodyPr/>
          <a:lstStyle/>
          <a:p>
            <a:pPr marL="0" algn="r">
              <a:spcBef>
                <a:spcPts val="0"/>
              </a:spcBef>
              <a:buClrTx/>
              <a:buSzTx/>
              <a:defRPr/>
            </a:pPr>
            <a:r>
              <a:rPr lang="en-US" altLang="en-US" sz="1200" dirty="0">
                <a:latin typeface="Verdana"/>
                <a:ea typeface="Verdana" panose="020B0604030504040204" pitchFamily="34" charset="0"/>
                <a:cs typeface="Verdana" panose="020B0604030504040204" pitchFamily="34" charset="0"/>
              </a:rPr>
              <a:t>Copyright © 2016, 2013, 2010 Pearson Education, Inc. All Rights Reserved</a:t>
            </a:r>
          </a:p>
        </p:txBody>
      </p:sp>
    </p:spTree>
    <p:extLst>
      <p:ext uri="{BB962C8B-B14F-4D97-AF65-F5344CB8AC3E}">
        <p14:creationId xmlns:p14="http://schemas.microsoft.com/office/powerpoint/2010/main" val="2066656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Arithmetic Expressions: Conditional Expressions</a:t>
            </a:r>
            <a:endParaRPr lang="en-US" dirty="0"/>
          </a:p>
        </p:txBody>
      </p:sp>
      <p:sp>
        <p:nvSpPr>
          <p:cNvPr id="6" name="Content Placeholder 2"/>
          <p:cNvSpPr>
            <a:spLocks noGrp="1"/>
          </p:cNvSpPr>
          <p:nvPr>
            <p:ph sz="quarter" idx="13"/>
          </p:nvPr>
        </p:nvSpPr>
        <p:spPr>
          <a:xfrm>
            <a:off x="457200" y="1600199"/>
            <a:ext cx="8229600" cy="1292087"/>
          </a:xfrm>
        </p:spPr>
        <p:txBody>
          <a:bodyPr/>
          <a:lstStyle/>
          <a:p>
            <a:pPr lvl="0" indent="-256032"/>
            <a:r>
              <a:rPr lang="en-US" altLang="en-US" sz="2400" dirty="0">
                <a:solidFill>
                  <a:srgbClr val="000000"/>
                </a:solidFill>
                <a:latin typeface="+mn-lt"/>
              </a:rPr>
              <a:t>Conditional Expressions</a:t>
            </a:r>
          </a:p>
          <a:p>
            <a:pPr lvl="1" indent="-283464"/>
            <a:r>
              <a:rPr lang="en-US" altLang="en-US" sz="2400" dirty="0">
                <a:solidFill>
                  <a:srgbClr val="000000"/>
                </a:solidFill>
                <a:latin typeface="+mn-lt"/>
              </a:rPr>
              <a:t>C-based languages (e.g., C, C++)</a:t>
            </a:r>
          </a:p>
          <a:p>
            <a:pPr lvl="1" indent="-283464"/>
            <a:r>
              <a:rPr lang="en-US" altLang="en-US" sz="2400" dirty="0">
                <a:solidFill>
                  <a:srgbClr val="000000"/>
                </a:solidFill>
                <a:latin typeface="+mn-lt"/>
              </a:rPr>
              <a:t>An example</a:t>
            </a:r>
            <a:r>
              <a:rPr lang="en-US" altLang="en-US" sz="2400" dirty="0" smtClean="0">
                <a:solidFill>
                  <a:srgbClr val="000000"/>
                </a:solidFill>
                <a:latin typeface="+mn-lt"/>
              </a:rPr>
              <a:t>:</a:t>
            </a:r>
            <a:endParaRPr lang="en-US" altLang="en-US" sz="2400" dirty="0">
              <a:solidFill>
                <a:srgbClr val="000000"/>
              </a:solidFill>
              <a:latin typeface="+mn-lt"/>
            </a:endParaRPr>
          </a:p>
        </p:txBody>
      </p:sp>
      <p:graphicFrame>
        <p:nvGraphicFramePr>
          <p:cNvPr id="17" name="Object 3" descr="average = left parenthesis count = 0 right parenthesis question mark 0 colon sum forward slash count"/>
          <p:cNvGraphicFramePr>
            <a:graphicFrameLocks noChangeAspect="1"/>
          </p:cNvGraphicFramePr>
          <p:nvPr>
            <p:extLst>
              <p:ext uri="{D42A27DB-BD31-4B8C-83A1-F6EECF244321}">
                <p14:modId xmlns:p14="http://schemas.microsoft.com/office/powerpoint/2010/main" val="3740406380"/>
              </p:ext>
            </p:extLst>
          </p:nvPr>
        </p:nvGraphicFramePr>
        <p:xfrm>
          <a:off x="1447738" y="3001704"/>
          <a:ext cx="5501986" cy="490884"/>
        </p:xfrm>
        <a:graphic>
          <a:graphicData uri="http://schemas.openxmlformats.org/presentationml/2006/ole">
            <mc:AlternateContent xmlns:mc="http://schemas.openxmlformats.org/markup-compatibility/2006">
              <mc:Choice xmlns:v="urn:schemas-microsoft-com:vml" Requires="v">
                <p:oleObj spid="_x0000_s23593" name="Equation" r:id="rId3" imgW="3416040" imgH="304560" progId="Equation.DSMT4">
                  <p:embed/>
                </p:oleObj>
              </mc:Choice>
              <mc:Fallback>
                <p:oleObj name="Equation" r:id="rId3" imgW="3416040" imgH="304560" progId="Equation.DSMT4">
                  <p:embed/>
                  <p:pic>
                    <p:nvPicPr>
                      <p:cNvPr id="0" name=""/>
                      <p:cNvPicPr/>
                      <p:nvPr/>
                    </p:nvPicPr>
                    <p:blipFill>
                      <a:blip r:embed="rId4"/>
                      <a:stretch>
                        <a:fillRect/>
                      </a:stretch>
                    </p:blipFill>
                    <p:spPr>
                      <a:xfrm>
                        <a:off x="1447738" y="3001704"/>
                        <a:ext cx="5501986" cy="490884"/>
                      </a:xfrm>
                      <a:prstGeom prst="rect">
                        <a:avLst/>
                      </a:prstGeom>
                    </p:spPr>
                  </p:pic>
                </p:oleObj>
              </mc:Fallback>
            </mc:AlternateContent>
          </a:graphicData>
        </a:graphic>
      </p:graphicFrame>
      <p:sp>
        <p:nvSpPr>
          <p:cNvPr id="7" name="Content Placeholder 4"/>
          <p:cNvSpPr>
            <a:spLocks noGrp="1"/>
          </p:cNvSpPr>
          <p:nvPr>
            <p:ph sz="quarter" idx="14"/>
          </p:nvPr>
        </p:nvSpPr>
        <p:spPr>
          <a:xfrm>
            <a:off x="457200" y="3576215"/>
            <a:ext cx="8229600" cy="490331"/>
          </a:xfrm>
        </p:spPr>
        <p:txBody>
          <a:bodyPr/>
          <a:lstStyle/>
          <a:p>
            <a:pPr lvl="1" indent="-283464"/>
            <a:r>
              <a:rPr lang="en-US" altLang="en-US" sz="2400" dirty="0">
                <a:solidFill>
                  <a:srgbClr val="000000"/>
                </a:solidFill>
                <a:latin typeface="+mn-lt"/>
              </a:rPr>
              <a:t>Evaluates as if written as follows</a:t>
            </a:r>
            <a:r>
              <a:rPr lang="en-US" altLang="en-US" sz="2400" dirty="0" smtClean="0">
                <a:solidFill>
                  <a:srgbClr val="000000"/>
                </a:solidFill>
                <a:latin typeface="+mn-lt"/>
              </a:rPr>
              <a:t>:</a:t>
            </a:r>
            <a:endParaRPr lang="en-US" altLang="en-US" sz="1800" b="1" dirty="0">
              <a:solidFill>
                <a:srgbClr val="000000"/>
              </a:solidFill>
              <a:latin typeface="+mn-lt"/>
            </a:endParaRPr>
          </a:p>
        </p:txBody>
      </p:sp>
      <p:pic>
        <p:nvPicPr>
          <p:cNvPr id="18" name="Picture 5" descr="Computer code. The code has 4 lines. Line 1. if left parenthesis count equals equals 0 right parenthesis. Line 2, indented once. average equals 0 semicolon. Line 3. else. Line 4, indented once. average equals sum forward slash count."/>
          <p:cNvPicPr>
            <a:picLocks noChangeAspect="1"/>
          </p:cNvPicPr>
          <p:nvPr/>
        </p:nvPicPr>
        <p:blipFill>
          <a:blip r:embed="rId5"/>
          <a:stretch>
            <a:fillRect/>
          </a:stretch>
        </p:blipFill>
        <p:spPr>
          <a:xfrm>
            <a:off x="1447738" y="4176517"/>
            <a:ext cx="4211482" cy="1629602"/>
          </a:xfrm>
          <a:prstGeom prst="rect">
            <a:avLst/>
          </a:prstGeom>
        </p:spPr>
      </p:pic>
    </p:spTree>
    <p:extLst>
      <p:ext uri="{BB962C8B-B14F-4D97-AF65-F5344CB8AC3E}">
        <p14:creationId xmlns:p14="http://schemas.microsoft.com/office/powerpoint/2010/main" val="3917535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Arithmetic Expressions: Operand Evaluation Order</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b="1" dirty="0"/>
              <a:t>Operand evaluation order</a:t>
            </a:r>
          </a:p>
          <a:p>
            <a:pPr marL="429768" lvl="1" indent="-429768" eaLnBrk="1" hangingPunct="1">
              <a:buFontTx/>
              <a:buAutoNum type="arabicPeriod"/>
            </a:pPr>
            <a:r>
              <a:rPr lang="en-US" altLang="en-US" dirty="0"/>
              <a:t>Variables: fetch the value from memory</a:t>
            </a:r>
          </a:p>
          <a:p>
            <a:pPr marL="429768" lvl="1" indent="-429768" eaLnBrk="1" hangingPunct="1">
              <a:buFontTx/>
              <a:buAutoNum type="arabicPeriod"/>
            </a:pPr>
            <a:r>
              <a:rPr lang="en-US" altLang="en-US" dirty="0"/>
              <a:t>Constants: sometimes a fetch from memory; sometimes the constant is in the machine language instruction</a:t>
            </a:r>
          </a:p>
          <a:p>
            <a:pPr marL="429768" lvl="1" indent="-429768" eaLnBrk="1" hangingPunct="1">
              <a:buFontTx/>
              <a:buAutoNum type="arabicPeriod"/>
            </a:pPr>
            <a:r>
              <a:rPr lang="en-US" altLang="en-US" dirty="0"/>
              <a:t>Parenthesized expressions: evaluate all operands and operators first</a:t>
            </a:r>
          </a:p>
          <a:p>
            <a:pPr marL="429768" lvl="1" indent="-429768" eaLnBrk="1" hangingPunct="1">
              <a:buFontTx/>
              <a:buAutoNum type="arabicPeriod"/>
            </a:pPr>
            <a:r>
              <a:rPr lang="en-US" altLang="en-US" dirty="0"/>
              <a:t>The most interesting case is when an operand is a function call</a:t>
            </a:r>
          </a:p>
        </p:txBody>
      </p:sp>
    </p:spTree>
    <p:extLst>
      <p:ext uri="{BB962C8B-B14F-4D97-AF65-F5344CB8AC3E}">
        <p14:creationId xmlns:p14="http://schemas.microsoft.com/office/powerpoint/2010/main" val="26433680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Arithmetic Expressions: Potentials for Side Effects</a:t>
            </a:r>
            <a:endParaRPr lang="en-US" altLang="en-US" b="0" dirty="0" smtClean="0"/>
          </a:p>
        </p:txBody>
      </p:sp>
      <p:sp>
        <p:nvSpPr>
          <p:cNvPr id="7173" name="Content Placeholder 2"/>
          <p:cNvSpPr>
            <a:spLocks noGrp="1" noChangeArrowheads="1"/>
          </p:cNvSpPr>
          <p:nvPr>
            <p:ph type="body" idx="1"/>
          </p:nvPr>
        </p:nvSpPr>
        <p:spPr>
          <a:xfrm>
            <a:off x="457200" y="1600200"/>
            <a:ext cx="8229600" cy="2594113"/>
          </a:xfrm>
        </p:spPr>
        <p:txBody>
          <a:bodyPr/>
          <a:lstStyle/>
          <a:p>
            <a:pPr eaLnBrk="1" hangingPunct="1"/>
            <a:r>
              <a:rPr lang="en-US" altLang="en-US" b="1" dirty="0"/>
              <a:t>Functional side effects:</a:t>
            </a:r>
            <a:r>
              <a:rPr lang="en-US" altLang="en-US" b="1" dirty="0">
                <a:solidFill>
                  <a:schemeClr val="tx2"/>
                </a:solidFill>
              </a:rPr>
              <a:t> </a:t>
            </a:r>
            <a:r>
              <a:rPr lang="en-US" altLang="en-US" dirty="0"/>
              <a:t>when a function changes a two-way parameter or a non-local variable</a:t>
            </a:r>
          </a:p>
          <a:p>
            <a:pPr eaLnBrk="1" hangingPunct="1"/>
            <a:r>
              <a:rPr lang="en-US" altLang="en-US" dirty="0"/>
              <a:t>Problem with functional side effects: </a:t>
            </a:r>
          </a:p>
          <a:p>
            <a:pPr lvl="1" eaLnBrk="1" hangingPunct="1"/>
            <a:r>
              <a:rPr lang="en-US" altLang="en-US" dirty="0"/>
              <a:t>When a function referenced in an expression alters another operand of the expression; e.g., for a parameter change</a:t>
            </a:r>
            <a:r>
              <a:rPr lang="en-US" altLang="en-US" dirty="0" smtClean="0"/>
              <a:t>:</a:t>
            </a:r>
            <a:endParaRPr lang="en-US" altLang="en-US" dirty="0"/>
          </a:p>
        </p:txBody>
      </p:sp>
      <p:pic>
        <p:nvPicPr>
          <p:cNvPr id="4" name="Picture 3" descr="Computer code. The code has 3 lines. Line 1. a = 10 semicolon. Line 2, indented once. forward slash asterisk assume that fun changes its parameter asterisk forward slash. Line 3, indented once. b = a + fun left parenthesis ampersand a right parenthesis semicolon."/>
          <p:cNvPicPr>
            <a:picLocks noChangeAspect="1"/>
          </p:cNvPicPr>
          <p:nvPr/>
        </p:nvPicPr>
        <p:blipFill>
          <a:blip r:embed="rId3"/>
          <a:stretch>
            <a:fillRect/>
          </a:stretch>
        </p:blipFill>
        <p:spPr>
          <a:xfrm>
            <a:off x="913726" y="4302959"/>
            <a:ext cx="7773074" cy="1268078"/>
          </a:xfrm>
          <a:prstGeom prst="rect">
            <a:avLst/>
          </a:prstGeom>
        </p:spPr>
      </p:pic>
    </p:spTree>
    <p:extLst>
      <p:ext uri="{BB962C8B-B14F-4D97-AF65-F5344CB8AC3E}">
        <p14:creationId xmlns:p14="http://schemas.microsoft.com/office/powerpoint/2010/main" val="28661450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Functional Side Effects</a:t>
            </a:r>
            <a:endParaRPr lang="en-US" altLang="en-US" b="0" dirty="0" smtClean="0"/>
          </a:p>
        </p:txBody>
      </p:sp>
      <p:sp>
        <p:nvSpPr>
          <p:cNvPr id="7173" name="Content Placeholder 2"/>
          <p:cNvSpPr>
            <a:spLocks noGrp="1" noChangeArrowheads="1"/>
          </p:cNvSpPr>
          <p:nvPr>
            <p:ph type="body" idx="1"/>
          </p:nvPr>
        </p:nvSpPr>
        <p:spPr>
          <a:xfrm>
            <a:off x="457200" y="1600200"/>
            <a:ext cx="8229600" cy="4532243"/>
          </a:xfrm>
        </p:spPr>
        <p:txBody>
          <a:bodyPr/>
          <a:lstStyle/>
          <a:p>
            <a:pPr eaLnBrk="1" hangingPunct="1"/>
            <a:r>
              <a:rPr lang="en-US" altLang="en-US" sz="2000" dirty="0"/>
              <a:t>Two possible solutions to the problem</a:t>
            </a:r>
          </a:p>
          <a:p>
            <a:pPr marL="429768" lvl="1" indent="-429768" eaLnBrk="1" hangingPunct="1">
              <a:spcBef>
                <a:spcPts val="1500"/>
              </a:spcBef>
              <a:buFontTx/>
              <a:buAutoNum type="arabicPeriod"/>
            </a:pPr>
            <a:r>
              <a:rPr lang="en-US" altLang="en-US" sz="2000" dirty="0"/>
              <a:t>Write the language definition to disallow functional side effects</a:t>
            </a:r>
          </a:p>
          <a:p>
            <a:pPr marL="740664" lvl="1"/>
            <a:r>
              <a:rPr lang="en-US" altLang="en-US" sz="2000" dirty="0"/>
              <a:t>No two-way parameters in functions</a:t>
            </a:r>
          </a:p>
          <a:p>
            <a:pPr marL="740664" lvl="1"/>
            <a:r>
              <a:rPr lang="en-US" altLang="en-US" sz="2000" dirty="0"/>
              <a:t>No non-local references in functions</a:t>
            </a:r>
          </a:p>
          <a:p>
            <a:pPr marL="740664" lvl="1"/>
            <a:r>
              <a:rPr lang="en-US" altLang="en-US" sz="2000" b="1" dirty="0"/>
              <a:t>Advantage:</a:t>
            </a:r>
            <a:r>
              <a:rPr lang="en-US" altLang="en-US" sz="2000" dirty="0"/>
              <a:t> it works!</a:t>
            </a:r>
          </a:p>
          <a:p>
            <a:pPr marL="740664" lvl="1"/>
            <a:r>
              <a:rPr lang="en-US" altLang="en-US" sz="2000" b="1" dirty="0"/>
              <a:t>Disadvantage:</a:t>
            </a:r>
            <a:r>
              <a:rPr lang="en-US" altLang="en-US" sz="2000" dirty="0"/>
              <a:t> inflexibility of one-way parameters and lack of non-local references</a:t>
            </a:r>
          </a:p>
          <a:p>
            <a:pPr marL="429768" lvl="1" indent="-429768" eaLnBrk="1" hangingPunct="1">
              <a:spcBef>
                <a:spcPts val="1500"/>
              </a:spcBef>
              <a:buFontTx/>
              <a:buAutoNum type="arabicPeriod"/>
            </a:pPr>
            <a:r>
              <a:rPr lang="en-US" altLang="en-US" sz="2000" dirty="0"/>
              <a:t>Write the language definition to demand that operand evaluation order be fixed</a:t>
            </a:r>
          </a:p>
          <a:p>
            <a:pPr marL="740664" lvl="1"/>
            <a:r>
              <a:rPr lang="en-US" altLang="en-US" sz="2000" b="1" dirty="0"/>
              <a:t>Disadvantage</a:t>
            </a:r>
            <a:r>
              <a:rPr lang="en-US" altLang="en-US" sz="2000" dirty="0"/>
              <a:t>: limits some compiler optimizations</a:t>
            </a:r>
          </a:p>
          <a:p>
            <a:pPr marL="740664" lvl="1"/>
            <a:r>
              <a:rPr lang="en-US" altLang="en-US" sz="2000" dirty="0"/>
              <a:t>Java requires that operands appear to be evaluated in left-to-right order</a:t>
            </a:r>
          </a:p>
        </p:txBody>
      </p:sp>
    </p:spTree>
    <p:extLst>
      <p:ext uri="{BB962C8B-B14F-4D97-AF65-F5344CB8AC3E}">
        <p14:creationId xmlns:p14="http://schemas.microsoft.com/office/powerpoint/2010/main" val="16458961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Referential </a:t>
            </a:r>
            <a:r>
              <a:rPr lang="en-US" altLang="en-US" dirty="0" smtClean="0"/>
              <a:t>Transparency </a:t>
            </a:r>
            <a:r>
              <a:rPr lang="en-US" altLang="en-US" sz="2000" b="0" dirty="0" smtClean="0"/>
              <a:t>(1 of 2)</a:t>
            </a:r>
            <a:endParaRPr lang="en-US" sz="2000" b="0" dirty="0"/>
          </a:p>
        </p:txBody>
      </p:sp>
      <p:sp>
        <p:nvSpPr>
          <p:cNvPr id="6" name="Content Placeholder 2"/>
          <p:cNvSpPr>
            <a:spLocks noGrp="1"/>
          </p:cNvSpPr>
          <p:nvPr>
            <p:ph sz="quarter" idx="13"/>
          </p:nvPr>
        </p:nvSpPr>
        <p:spPr>
          <a:xfrm>
            <a:off x="457200" y="1600200"/>
            <a:ext cx="8229600" cy="1649896"/>
          </a:xfrm>
        </p:spPr>
        <p:txBody>
          <a:bodyPr/>
          <a:lstStyle/>
          <a:p>
            <a:pPr indent="-256032"/>
            <a:r>
              <a:rPr lang="en-US" altLang="en-US" sz="2400" dirty="0">
                <a:solidFill>
                  <a:srgbClr val="000000"/>
                </a:solidFill>
                <a:latin typeface="+mn-lt"/>
              </a:rPr>
              <a:t>A program has the property of </a:t>
            </a:r>
            <a:r>
              <a:rPr lang="en-US" altLang="en-US" sz="2400" b="1" dirty="0">
                <a:solidFill>
                  <a:srgbClr val="000000"/>
                </a:solidFill>
                <a:latin typeface="+mn-lt"/>
              </a:rPr>
              <a:t>referential transparency </a:t>
            </a:r>
            <a:r>
              <a:rPr lang="en-US" altLang="en-US" sz="2400" dirty="0">
                <a:solidFill>
                  <a:srgbClr val="000000"/>
                </a:solidFill>
                <a:latin typeface="+mn-lt"/>
              </a:rPr>
              <a:t>if any two expressions in the program that have the same value can be substituted for one another anywhere in the program, without affecting the action of the program</a:t>
            </a:r>
            <a:endParaRPr lang="en-US" dirty="0">
              <a:latin typeface="+mn-lt"/>
            </a:endParaRPr>
          </a:p>
        </p:txBody>
      </p:sp>
      <p:pic>
        <p:nvPicPr>
          <p:cNvPr id="13" name="Picture 3" descr="Computer code. The code has 3 lines. Line 1. result 1 = left parenthesis fun left parenthesis a right parenthesis + b right parenthesis forward slash left parenthesis fun left parenthesis a right parenthesis minus c right parenthesis semicolon. Line 2, indented once. temp = fun left parenthesis a right parenthesis semicolon. Line 3, indented once. result 2 = left parenthesis temp + b right parenthesis forward slash left parenthesis temp minus c right parenthesis semicolon."/>
          <p:cNvPicPr>
            <a:picLocks noChangeAspect="1"/>
          </p:cNvPicPr>
          <p:nvPr/>
        </p:nvPicPr>
        <p:blipFill>
          <a:blip r:embed="rId2"/>
          <a:stretch>
            <a:fillRect/>
          </a:stretch>
        </p:blipFill>
        <p:spPr>
          <a:xfrm>
            <a:off x="1523736" y="3459227"/>
            <a:ext cx="6096528" cy="1268078"/>
          </a:xfrm>
          <a:prstGeom prst="rect">
            <a:avLst/>
          </a:prstGeom>
        </p:spPr>
      </p:pic>
      <p:sp>
        <p:nvSpPr>
          <p:cNvPr id="7" name="Content Placeholder 4"/>
          <p:cNvSpPr>
            <a:spLocks noGrp="1"/>
          </p:cNvSpPr>
          <p:nvPr>
            <p:ph sz="quarter" idx="14"/>
          </p:nvPr>
        </p:nvSpPr>
        <p:spPr>
          <a:xfrm>
            <a:off x="457200" y="4936436"/>
            <a:ext cx="8229600" cy="1036982"/>
          </a:xfrm>
        </p:spPr>
        <p:txBody>
          <a:bodyPr/>
          <a:lstStyle/>
          <a:p>
            <a:pPr marL="517525" lvl="1" indent="0">
              <a:buNone/>
            </a:pPr>
            <a:r>
              <a:rPr lang="en-US" altLang="en-US" sz="2400" dirty="0">
                <a:solidFill>
                  <a:srgbClr val="000000"/>
                </a:solidFill>
                <a:latin typeface="+mn-lt"/>
              </a:rPr>
              <a:t>If</a:t>
            </a:r>
            <a:r>
              <a:rPr lang="en-US" altLang="en-US" sz="2400" dirty="0">
                <a:solidFill>
                  <a:srgbClr val="000000"/>
                </a:solidFill>
              </a:rPr>
              <a:t> </a:t>
            </a:r>
            <a:r>
              <a:rPr lang="en-US" altLang="en-US" sz="2400" b="1" dirty="0">
                <a:solidFill>
                  <a:srgbClr val="000000"/>
                </a:solidFill>
                <a:latin typeface="Courier New" panose="02070309020205020404" pitchFamily="49" charset="0"/>
                <a:cs typeface="Courier New" panose="02070309020205020404" pitchFamily="49" charset="0"/>
              </a:rPr>
              <a:t>fun</a:t>
            </a:r>
            <a:r>
              <a:rPr lang="en-US" altLang="en-US" sz="2400" dirty="0">
                <a:solidFill>
                  <a:srgbClr val="000000"/>
                </a:solidFill>
              </a:rPr>
              <a:t> </a:t>
            </a:r>
            <a:r>
              <a:rPr lang="en-US" altLang="en-US" sz="2400" dirty="0">
                <a:solidFill>
                  <a:srgbClr val="000000"/>
                </a:solidFill>
                <a:latin typeface="+mn-lt"/>
              </a:rPr>
              <a:t>has no side effects, </a:t>
            </a:r>
            <a:r>
              <a:rPr lang="en-US" altLang="en-US" sz="2400" b="1" dirty="0">
                <a:solidFill>
                  <a:srgbClr val="000000"/>
                </a:solidFill>
                <a:latin typeface="Courier New" panose="02070309020205020404" pitchFamily="49" charset="0"/>
                <a:cs typeface="Courier New" panose="02070309020205020404" pitchFamily="49" charset="0"/>
              </a:rPr>
              <a:t>result1 = result2</a:t>
            </a:r>
          </a:p>
          <a:p>
            <a:pPr marL="457200" lvl="1" indent="0">
              <a:buNone/>
            </a:pPr>
            <a:r>
              <a:rPr lang="en-US" altLang="en-US" sz="2400" dirty="0">
                <a:solidFill>
                  <a:srgbClr val="000000"/>
                </a:solidFill>
                <a:latin typeface="+mn-lt"/>
              </a:rPr>
              <a:t>Otherwise, not, and referential transparency is </a:t>
            </a:r>
            <a:r>
              <a:rPr lang="en-US" altLang="en-US" sz="2400" dirty="0" smtClean="0">
                <a:solidFill>
                  <a:srgbClr val="000000"/>
                </a:solidFill>
                <a:latin typeface="+mn-lt"/>
              </a:rPr>
              <a:t>violated</a:t>
            </a:r>
            <a:endParaRPr lang="en-US" altLang="en-US" sz="2400" dirty="0">
              <a:solidFill>
                <a:srgbClr val="000000"/>
              </a:solidFill>
              <a:latin typeface="+mn-lt"/>
            </a:endParaRPr>
          </a:p>
        </p:txBody>
      </p:sp>
    </p:spTree>
    <p:extLst>
      <p:ext uri="{BB962C8B-B14F-4D97-AF65-F5344CB8AC3E}">
        <p14:creationId xmlns:p14="http://schemas.microsoft.com/office/powerpoint/2010/main" val="3408024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Referential Transparency </a:t>
            </a:r>
            <a:r>
              <a:rPr lang="en-US" altLang="en-US" sz="2000" b="0" dirty="0" smtClean="0"/>
              <a:t>(2 </a:t>
            </a:r>
            <a:r>
              <a:rPr lang="en-US" altLang="en-US" sz="2000" b="0" dirty="0"/>
              <a:t>of 2)</a:t>
            </a:r>
            <a:endParaRPr lang="en-US" altLang="en-US" b="0" dirty="0" smtClean="0"/>
          </a:p>
        </p:txBody>
      </p:sp>
      <p:sp>
        <p:nvSpPr>
          <p:cNvPr id="7173" name="Content Placeholder 2"/>
          <p:cNvSpPr>
            <a:spLocks noGrp="1" noChangeArrowheads="1"/>
          </p:cNvSpPr>
          <p:nvPr>
            <p:ph type="body" idx="1"/>
          </p:nvPr>
        </p:nvSpPr>
        <p:spPr>
          <a:xfrm>
            <a:off x="457200" y="1600200"/>
            <a:ext cx="8229600" cy="4532243"/>
          </a:xfrm>
        </p:spPr>
        <p:txBody>
          <a:bodyPr/>
          <a:lstStyle/>
          <a:p>
            <a:r>
              <a:rPr lang="en-US" altLang="en-US" dirty="0"/>
              <a:t>Advantage of referential transparency</a:t>
            </a:r>
          </a:p>
          <a:p>
            <a:pPr lvl="1"/>
            <a:r>
              <a:rPr lang="en-US" altLang="en-US" dirty="0"/>
              <a:t>Semantics of a program is much easier to understand if it has referential transparency</a:t>
            </a:r>
          </a:p>
          <a:p>
            <a:r>
              <a:rPr lang="en-US" altLang="en-US" dirty="0"/>
              <a:t>Because they do not have variables, programs in pure functional languages are referentially transparent</a:t>
            </a:r>
          </a:p>
          <a:p>
            <a:pPr lvl="1"/>
            <a:r>
              <a:rPr lang="en-US" altLang="en-US" dirty="0"/>
              <a:t>Functions cannot have state, which would be stored in local variables</a:t>
            </a:r>
          </a:p>
          <a:p>
            <a:pPr lvl="1"/>
            <a:r>
              <a:rPr lang="en-US" altLang="en-US" dirty="0"/>
              <a:t>If a function uses an outside value, it must be a constant (there are no variables). So, the value of a function depends only on its parameters</a:t>
            </a:r>
          </a:p>
        </p:txBody>
      </p:sp>
    </p:spTree>
    <p:extLst>
      <p:ext uri="{BB962C8B-B14F-4D97-AF65-F5344CB8AC3E}">
        <p14:creationId xmlns:p14="http://schemas.microsoft.com/office/powerpoint/2010/main" val="17553053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Overloaded </a:t>
            </a:r>
            <a:r>
              <a:rPr lang="en-US" altLang="en-US" dirty="0" smtClean="0"/>
              <a:t>Operators </a:t>
            </a:r>
            <a:r>
              <a:rPr lang="en-US" altLang="en-US" sz="2000" b="0" dirty="0" smtClean="0"/>
              <a:t>(1 of 2)</a:t>
            </a:r>
          </a:p>
        </p:txBody>
      </p:sp>
      <p:sp>
        <p:nvSpPr>
          <p:cNvPr id="7173" name="Content Placeholder 2"/>
          <p:cNvSpPr>
            <a:spLocks noGrp="1" noChangeArrowheads="1"/>
          </p:cNvSpPr>
          <p:nvPr>
            <p:ph type="body" idx="1"/>
          </p:nvPr>
        </p:nvSpPr>
        <p:spPr>
          <a:xfrm>
            <a:off x="457200" y="1600200"/>
            <a:ext cx="8229600" cy="4532243"/>
          </a:xfrm>
        </p:spPr>
        <p:txBody>
          <a:bodyPr/>
          <a:lstStyle/>
          <a:p>
            <a:pPr eaLnBrk="1" hangingPunct="1"/>
            <a:r>
              <a:rPr lang="en-US" altLang="en-US" dirty="0"/>
              <a:t>Use of an operator for more than one purpose is called </a:t>
            </a:r>
            <a:r>
              <a:rPr lang="en-US" altLang="en-US" b="1" dirty="0"/>
              <a:t>operator overloading</a:t>
            </a:r>
          </a:p>
          <a:p>
            <a:pPr eaLnBrk="1" hangingPunct="1"/>
            <a:r>
              <a:rPr lang="en-US" altLang="en-US" dirty="0"/>
              <a:t>Some are common (e.g., + for </a:t>
            </a:r>
            <a:r>
              <a:rPr lang="en-US" altLang="en-US" b="1" dirty="0" err="1">
                <a:latin typeface="Courier New" panose="02070309020205020404" pitchFamily="49" charset="0"/>
                <a:cs typeface="Courier New" panose="02070309020205020404" pitchFamily="49" charset="0"/>
              </a:rPr>
              <a:t>int</a:t>
            </a:r>
            <a:r>
              <a:rPr lang="en-US" altLang="en-US" dirty="0"/>
              <a:t> and </a:t>
            </a:r>
            <a:r>
              <a:rPr lang="en-US" altLang="en-US" b="1" dirty="0">
                <a:latin typeface="Courier New" panose="02070309020205020404" pitchFamily="49" charset="0"/>
                <a:cs typeface="Courier New" panose="02070309020205020404" pitchFamily="49" charset="0"/>
              </a:rPr>
              <a:t>float</a:t>
            </a:r>
            <a:r>
              <a:rPr lang="en-US" altLang="en-US" dirty="0"/>
              <a:t>)</a:t>
            </a:r>
          </a:p>
          <a:p>
            <a:pPr eaLnBrk="1" hangingPunct="1"/>
            <a:r>
              <a:rPr lang="en-US" altLang="en-US" dirty="0"/>
              <a:t>Some are potential trouble (e.g., </a:t>
            </a:r>
            <a:r>
              <a:rPr lang="en-US" altLang="en-US" dirty="0" smtClean="0">
                <a:latin typeface="Courier New" panose="02070309020205020404" pitchFamily="49" charset="0"/>
                <a:cs typeface="Courier New" panose="02070309020205020404" pitchFamily="49" charset="0"/>
              </a:rPr>
              <a:t>*</a:t>
            </a:r>
            <a:r>
              <a:rPr lang="en-US" altLang="en-US" dirty="0" smtClean="0"/>
              <a:t>  </a:t>
            </a:r>
            <a:r>
              <a:rPr lang="en-US" altLang="en-US" dirty="0"/>
              <a:t>in C and C++)</a:t>
            </a:r>
          </a:p>
          <a:p>
            <a:pPr lvl="1" eaLnBrk="1" hangingPunct="1"/>
            <a:r>
              <a:rPr lang="en-US" altLang="en-US" dirty="0"/>
              <a:t>Loss of compiler error detection (omission of an operand should be a detectable error)</a:t>
            </a:r>
          </a:p>
          <a:p>
            <a:pPr lvl="1" eaLnBrk="1" hangingPunct="1"/>
            <a:r>
              <a:rPr lang="en-US" altLang="en-US" dirty="0"/>
              <a:t>Some loss of </a:t>
            </a:r>
            <a:r>
              <a:rPr lang="en-US" altLang="en-US" dirty="0" smtClean="0"/>
              <a:t>readability</a:t>
            </a:r>
            <a:endParaRPr lang="en-US" altLang="en-US" dirty="0"/>
          </a:p>
        </p:txBody>
      </p:sp>
    </p:spTree>
    <p:extLst>
      <p:ext uri="{BB962C8B-B14F-4D97-AF65-F5344CB8AC3E}">
        <p14:creationId xmlns:p14="http://schemas.microsoft.com/office/powerpoint/2010/main" val="19379501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Overloaded Operators </a:t>
            </a:r>
            <a:r>
              <a:rPr lang="en-US" altLang="en-US" sz="2000" b="0" dirty="0"/>
              <a:t>(2 of 2)</a:t>
            </a:r>
            <a:endParaRPr lang="en-US" dirty="0"/>
          </a:p>
        </p:txBody>
      </p:sp>
      <p:sp>
        <p:nvSpPr>
          <p:cNvPr id="8" name="Content Placeholder 2"/>
          <p:cNvSpPr>
            <a:spLocks noGrp="1"/>
          </p:cNvSpPr>
          <p:nvPr>
            <p:ph sz="quarter" idx="13"/>
          </p:nvPr>
        </p:nvSpPr>
        <p:spPr>
          <a:xfrm>
            <a:off x="457200" y="1600200"/>
            <a:ext cx="1222513" cy="437322"/>
          </a:xfrm>
        </p:spPr>
        <p:txBody>
          <a:bodyPr/>
          <a:lstStyle/>
          <a:p>
            <a:pPr indent="-256032"/>
            <a:r>
              <a:rPr lang="en-US" altLang="en-US" sz="2400" dirty="0">
                <a:latin typeface="+mn-lt"/>
              </a:rPr>
              <a:t>C++,</a:t>
            </a:r>
            <a:endParaRPr lang="en-US" sz="2400" dirty="0">
              <a:latin typeface="+mn-lt"/>
            </a:endParaRPr>
          </a:p>
        </p:txBody>
      </p:sp>
      <p:graphicFrame>
        <p:nvGraphicFramePr>
          <p:cNvPr id="15" name="Object 3" descr="C hash and F hash"/>
          <p:cNvGraphicFramePr>
            <a:graphicFrameLocks noChangeAspect="1"/>
          </p:cNvGraphicFramePr>
          <p:nvPr>
            <p:extLst>
              <p:ext uri="{D42A27DB-BD31-4B8C-83A1-F6EECF244321}">
                <p14:modId xmlns:p14="http://schemas.microsoft.com/office/powerpoint/2010/main" val="2065429114"/>
              </p:ext>
            </p:extLst>
          </p:nvPr>
        </p:nvGraphicFramePr>
        <p:xfrm>
          <a:off x="1458582" y="1684770"/>
          <a:ext cx="1524522" cy="435578"/>
        </p:xfrm>
        <a:graphic>
          <a:graphicData uri="http://schemas.openxmlformats.org/presentationml/2006/ole">
            <mc:AlternateContent xmlns:mc="http://schemas.openxmlformats.org/markup-compatibility/2006">
              <mc:Choice xmlns:v="urn:schemas-microsoft-com:vml" Requires="v">
                <p:oleObj spid="_x0000_s29714" name="Equation" r:id="rId3" imgW="711000" imgH="203040" progId="Equation.DSMT4">
                  <p:embed/>
                </p:oleObj>
              </mc:Choice>
              <mc:Fallback>
                <p:oleObj name="Equation" r:id="rId3" imgW="711000" imgH="203040" progId="Equation.DSMT4">
                  <p:embed/>
                  <p:pic>
                    <p:nvPicPr>
                      <p:cNvPr id="0" name=""/>
                      <p:cNvPicPr/>
                      <p:nvPr/>
                    </p:nvPicPr>
                    <p:blipFill>
                      <a:blip r:embed="rId4"/>
                      <a:stretch>
                        <a:fillRect/>
                      </a:stretch>
                    </p:blipFill>
                    <p:spPr>
                      <a:xfrm>
                        <a:off x="1458582" y="1684770"/>
                        <a:ext cx="1524522" cy="435578"/>
                      </a:xfrm>
                      <a:prstGeom prst="rect">
                        <a:avLst/>
                      </a:prstGeom>
                    </p:spPr>
                  </p:pic>
                </p:oleObj>
              </mc:Fallback>
            </mc:AlternateContent>
          </a:graphicData>
        </a:graphic>
      </p:graphicFrame>
      <p:sp>
        <p:nvSpPr>
          <p:cNvPr id="9" name="Content Placeholder 4"/>
          <p:cNvSpPr>
            <a:spLocks noGrp="1"/>
          </p:cNvSpPr>
          <p:nvPr>
            <p:ph sz="quarter" idx="14"/>
          </p:nvPr>
        </p:nvSpPr>
        <p:spPr>
          <a:xfrm>
            <a:off x="2812769" y="1606826"/>
            <a:ext cx="5874031" cy="440635"/>
          </a:xfrm>
        </p:spPr>
        <p:txBody>
          <a:bodyPr/>
          <a:lstStyle/>
          <a:p>
            <a:pPr marL="101600" indent="0">
              <a:buNone/>
            </a:pPr>
            <a:r>
              <a:rPr lang="en-US" altLang="en-US" sz="2400" dirty="0">
                <a:latin typeface="+mn-lt"/>
              </a:rPr>
              <a:t>allow user-defined overloaded operators</a:t>
            </a:r>
            <a:endParaRPr lang="en-US" sz="2400" dirty="0">
              <a:latin typeface="+mn-lt"/>
            </a:endParaRPr>
          </a:p>
        </p:txBody>
      </p:sp>
      <p:sp>
        <p:nvSpPr>
          <p:cNvPr id="10" name="Content Placeholder 5"/>
          <p:cNvSpPr>
            <a:spLocks noGrp="1"/>
          </p:cNvSpPr>
          <p:nvPr>
            <p:ph sz="quarter" idx="15"/>
          </p:nvPr>
        </p:nvSpPr>
        <p:spPr>
          <a:xfrm>
            <a:off x="457200" y="2110409"/>
            <a:ext cx="8229600" cy="3803374"/>
          </a:xfrm>
        </p:spPr>
        <p:txBody>
          <a:bodyPr/>
          <a:lstStyle/>
          <a:p>
            <a:pPr lvl="1" indent="-283464"/>
            <a:r>
              <a:rPr lang="en-US" altLang="en-US" sz="2400" dirty="0">
                <a:solidFill>
                  <a:srgbClr val="000000"/>
                </a:solidFill>
                <a:latin typeface="+mn-lt"/>
              </a:rPr>
              <a:t>When sensibly used, such operators can be an aid to readability (avoid method calls, expressions appear natural)</a:t>
            </a:r>
          </a:p>
          <a:p>
            <a:pPr lvl="1" indent="-283464"/>
            <a:r>
              <a:rPr lang="en-US" altLang="en-US" sz="2400" dirty="0">
                <a:solidFill>
                  <a:srgbClr val="000000"/>
                </a:solidFill>
                <a:latin typeface="+mn-lt"/>
              </a:rPr>
              <a:t>Potential problems: </a:t>
            </a:r>
          </a:p>
          <a:p>
            <a:pPr lvl="2" indent="-228600"/>
            <a:r>
              <a:rPr lang="en-US" altLang="en-US" sz="2400" dirty="0">
                <a:solidFill>
                  <a:srgbClr val="000000"/>
                </a:solidFill>
                <a:latin typeface="+mn-lt"/>
              </a:rPr>
              <a:t>Users can define nonsense operations</a:t>
            </a:r>
          </a:p>
          <a:p>
            <a:pPr lvl="2" indent="-228600"/>
            <a:r>
              <a:rPr lang="en-US" altLang="en-US" sz="2400" dirty="0">
                <a:solidFill>
                  <a:srgbClr val="000000"/>
                </a:solidFill>
                <a:latin typeface="+mn-lt"/>
              </a:rPr>
              <a:t>Readability may suffer, even when the operators make </a:t>
            </a:r>
            <a:r>
              <a:rPr lang="en-US" altLang="en-US" sz="2400" dirty="0" smtClean="0">
                <a:solidFill>
                  <a:srgbClr val="000000"/>
                </a:solidFill>
                <a:latin typeface="+mn-lt"/>
              </a:rPr>
              <a:t>sense</a:t>
            </a:r>
            <a:endParaRPr lang="en-US" altLang="en-US" sz="2400" dirty="0">
              <a:solidFill>
                <a:srgbClr val="000000"/>
              </a:solidFill>
              <a:latin typeface="+mn-lt"/>
            </a:endParaRPr>
          </a:p>
        </p:txBody>
      </p:sp>
    </p:spTree>
    <p:extLst>
      <p:ext uri="{BB962C8B-B14F-4D97-AF65-F5344CB8AC3E}">
        <p14:creationId xmlns:p14="http://schemas.microsoft.com/office/powerpoint/2010/main" val="1404160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Type Conversions</a:t>
            </a:r>
            <a:endParaRPr lang="en-US" altLang="en-US" sz="2000" b="0" dirty="0" smtClean="0"/>
          </a:p>
        </p:txBody>
      </p:sp>
      <p:sp>
        <p:nvSpPr>
          <p:cNvPr id="7173" name="Content Placeholder 2"/>
          <p:cNvSpPr>
            <a:spLocks noGrp="1" noChangeArrowheads="1"/>
          </p:cNvSpPr>
          <p:nvPr>
            <p:ph type="body" idx="1"/>
          </p:nvPr>
        </p:nvSpPr>
        <p:spPr>
          <a:xfrm>
            <a:off x="457200" y="1600200"/>
            <a:ext cx="8229600" cy="4532243"/>
          </a:xfrm>
        </p:spPr>
        <p:txBody>
          <a:bodyPr/>
          <a:lstStyle/>
          <a:p>
            <a:pPr eaLnBrk="1" hangingPunct="1"/>
            <a:r>
              <a:rPr lang="en-US" altLang="en-US" dirty="0"/>
              <a:t>A </a:t>
            </a:r>
            <a:r>
              <a:rPr lang="en-US" altLang="en-US" b="1" dirty="0"/>
              <a:t>narrowing conversion </a:t>
            </a:r>
            <a:r>
              <a:rPr lang="en-US" altLang="en-US" dirty="0"/>
              <a:t>is one that converts an object to a type that cannot include all of the values of the original type e.g., </a:t>
            </a:r>
            <a:r>
              <a:rPr lang="en-US" altLang="en-US" sz="2000" b="1" dirty="0">
                <a:latin typeface="Courier New" panose="02070309020205020404" pitchFamily="49" charset="0"/>
              </a:rPr>
              <a:t>float</a:t>
            </a:r>
            <a:r>
              <a:rPr lang="en-US" altLang="en-US" dirty="0"/>
              <a:t> to </a:t>
            </a:r>
            <a:r>
              <a:rPr lang="en-US" altLang="en-US" sz="2000" b="1" dirty="0" err="1">
                <a:latin typeface="Courier New" panose="02070309020205020404" pitchFamily="49" charset="0"/>
              </a:rPr>
              <a:t>int</a:t>
            </a:r>
            <a:endParaRPr lang="en-US" altLang="en-US" sz="2000" b="1" dirty="0">
              <a:latin typeface="Courier New" panose="02070309020205020404" pitchFamily="49" charset="0"/>
            </a:endParaRPr>
          </a:p>
          <a:p>
            <a:pPr eaLnBrk="1" hangingPunct="1"/>
            <a:r>
              <a:rPr lang="en-US" altLang="en-US" dirty="0"/>
              <a:t>A </a:t>
            </a:r>
            <a:r>
              <a:rPr lang="en-US" altLang="en-US" b="1" dirty="0"/>
              <a:t>widening conversion </a:t>
            </a:r>
            <a:r>
              <a:rPr lang="en-US" altLang="en-US" dirty="0"/>
              <a:t>is one in which an object is converted to a type that can include at least approximations to all of the values of the original </a:t>
            </a:r>
            <a:r>
              <a:rPr lang="en-US" altLang="en-US" dirty="0" smtClean="0"/>
              <a:t>type e.g</a:t>
            </a:r>
            <a:r>
              <a:rPr lang="en-US" altLang="en-US" dirty="0"/>
              <a:t>., </a:t>
            </a:r>
            <a:r>
              <a:rPr lang="en-US" altLang="en-US" sz="2000" b="1" dirty="0" err="1">
                <a:latin typeface="Courier New" panose="02070309020205020404" pitchFamily="49" charset="0"/>
              </a:rPr>
              <a:t>int</a:t>
            </a:r>
            <a:r>
              <a:rPr lang="en-US" altLang="en-US" dirty="0"/>
              <a:t> to </a:t>
            </a:r>
            <a:r>
              <a:rPr lang="en-US" altLang="en-US" sz="2000" b="1" dirty="0">
                <a:latin typeface="Courier New" panose="02070309020205020404" pitchFamily="49" charset="0"/>
              </a:rPr>
              <a:t>float</a:t>
            </a:r>
          </a:p>
        </p:txBody>
      </p:sp>
    </p:spTree>
    <p:extLst>
      <p:ext uri="{BB962C8B-B14F-4D97-AF65-F5344CB8AC3E}">
        <p14:creationId xmlns:p14="http://schemas.microsoft.com/office/powerpoint/2010/main" val="40888556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Type Conversions: Mixed Mode</a:t>
            </a:r>
            <a:endParaRPr lang="en-US" dirty="0"/>
          </a:p>
        </p:txBody>
      </p:sp>
      <p:sp>
        <p:nvSpPr>
          <p:cNvPr id="4" name="Content Placeholder 2"/>
          <p:cNvSpPr>
            <a:spLocks noGrp="1"/>
          </p:cNvSpPr>
          <p:nvPr>
            <p:ph sz="quarter" idx="13"/>
          </p:nvPr>
        </p:nvSpPr>
        <p:spPr>
          <a:xfrm>
            <a:off x="457200" y="1600199"/>
            <a:ext cx="8229600" cy="3857625"/>
          </a:xfrm>
        </p:spPr>
        <p:txBody>
          <a:bodyPr/>
          <a:lstStyle/>
          <a:p>
            <a:pPr lvl="0" indent="-256032"/>
            <a:r>
              <a:rPr lang="en-US" altLang="en-US" sz="2400" dirty="0">
                <a:solidFill>
                  <a:srgbClr val="000000"/>
                </a:solidFill>
                <a:latin typeface="+mn-lt"/>
              </a:rPr>
              <a:t>A </a:t>
            </a:r>
            <a:r>
              <a:rPr lang="en-US" altLang="en-US" sz="2400" b="1" dirty="0">
                <a:solidFill>
                  <a:srgbClr val="000000"/>
                </a:solidFill>
                <a:latin typeface="+mn-lt"/>
              </a:rPr>
              <a:t>mixed-mode expression </a:t>
            </a:r>
            <a:r>
              <a:rPr lang="en-US" altLang="en-US" sz="2400" dirty="0">
                <a:solidFill>
                  <a:srgbClr val="000000"/>
                </a:solidFill>
                <a:latin typeface="+mn-lt"/>
              </a:rPr>
              <a:t>is one that has operands of different types</a:t>
            </a:r>
          </a:p>
          <a:p>
            <a:pPr lvl="0" indent="-256032"/>
            <a:r>
              <a:rPr lang="en-US" altLang="en-US" sz="2400" dirty="0">
                <a:solidFill>
                  <a:srgbClr val="000000"/>
                </a:solidFill>
                <a:latin typeface="+mn-lt"/>
              </a:rPr>
              <a:t>A </a:t>
            </a:r>
            <a:r>
              <a:rPr lang="en-US" altLang="en-US" sz="2400" b="1" dirty="0">
                <a:solidFill>
                  <a:srgbClr val="000000"/>
                </a:solidFill>
                <a:latin typeface="+mn-lt"/>
              </a:rPr>
              <a:t>coercion</a:t>
            </a:r>
            <a:r>
              <a:rPr lang="en-US" altLang="en-US" sz="2400" dirty="0">
                <a:solidFill>
                  <a:srgbClr val="000000"/>
                </a:solidFill>
                <a:latin typeface="+mn-lt"/>
              </a:rPr>
              <a:t> is an implicit type conversion</a:t>
            </a:r>
          </a:p>
          <a:p>
            <a:pPr lvl="0" indent="-256032"/>
            <a:r>
              <a:rPr lang="en-US" altLang="en-US" sz="2400" dirty="0">
                <a:solidFill>
                  <a:srgbClr val="000000"/>
                </a:solidFill>
                <a:latin typeface="+mn-lt"/>
              </a:rPr>
              <a:t>Disadvantage of coercions:</a:t>
            </a:r>
          </a:p>
          <a:p>
            <a:pPr lvl="1" indent="-283464"/>
            <a:r>
              <a:rPr lang="en-US" altLang="en-US" sz="2400" dirty="0">
                <a:solidFill>
                  <a:srgbClr val="000000"/>
                </a:solidFill>
                <a:latin typeface="+mn-lt"/>
              </a:rPr>
              <a:t>They decrease in the type error detection ability of the compiler </a:t>
            </a:r>
          </a:p>
          <a:p>
            <a:pPr lvl="0" indent="-256032"/>
            <a:r>
              <a:rPr lang="en-US" altLang="en-US" sz="2400" dirty="0">
                <a:solidFill>
                  <a:srgbClr val="000000"/>
                </a:solidFill>
                <a:latin typeface="+mn-lt"/>
              </a:rPr>
              <a:t>In most languages, all numeric types are coerced in expressions, using widening conversions</a:t>
            </a:r>
          </a:p>
          <a:p>
            <a:pPr lvl="0" indent="-256032"/>
            <a:r>
              <a:rPr lang="en-US" altLang="en-US" sz="2400" dirty="0">
                <a:solidFill>
                  <a:srgbClr val="000000"/>
                </a:solidFill>
                <a:latin typeface="+mn-lt"/>
              </a:rPr>
              <a:t>In </a:t>
            </a:r>
            <a:r>
              <a:rPr lang="en-US" altLang="en-US" sz="2400" dirty="0" smtClean="0">
                <a:solidFill>
                  <a:srgbClr val="000000"/>
                </a:solidFill>
                <a:latin typeface="+mn-lt"/>
              </a:rPr>
              <a:t>M</a:t>
            </a:r>
            <a:r>
              <a:rPr lang="en-US" altLang="en-US" sz="100" dirty="0" smtClean="0">
                <a:solidFill>
                  <a:srgbClr val="000000"/>
                </a:solidFill>
                <a:latin typeface="+mn-lt"/>
              </a:rPr>
              <a:t> </a:t>
            </a:r>
            <a:r>
              <a:rPr lang="en-US" altLang="en-US" sz="2400" dirty="0" smtClean="0">
                <a:solidFill>
                  <a:srgbClr val="000000"/>
                </a:solidFill>
                <a:latin typeface="+mn-lt"/>
              </a:rPr>
              <a:t>L </a:t>
            </a:r>
            <a:r>
              <a:rPr lang="en-US" altLang="en-US" sz="2400" dirty="0">
                <a:solidFill>
                  <a:srgbClr val="000000"/>
                </a:solidFill>
                <a:latin typeface="+mn-lt"/>
              </a:rPr>
              <a:t>and</a:t>
            </a:r>
            <a:endParaRPr lang="en-US" dirty="0">
              <a:latin typeface="+mn-lt"/>
            </a:endParaRPr>
          </a:p>
        </p:txBody>
      </p:sp>
      <p:graphicFrame>
        <p:nvGraphicFramePr>
          <p:cNvPr id="15" name="Object 3" descr="F hash"/>
          <p:cNvGraphicFramePr>
            <a:graphicFrameLocks noChangeAspect="1"/>
          </p:cNvGraphicFramePr>
          <p:nvPr>
            <p:extLst>
              <p:ext uri="{D42A27DB-BD31-4B8C-83A1-F6EECF244321}">
                <p14:modId xmlns:p14="http://schemas.microsoft.com/office/powerpoint/2010/main" val="2904451278"/>
              </p:ext>
            </p:extLst>
          </p:nvPr>
        </p:nvGraphicFramePr>
        <p:xfrm>
          <a:off x="2231059" y="5457825"/>
          <a:ext cx="436563" cy="352425"/>
        </p:xfrm>
        <a:graphic>
          <a:graphicData uri="http://schemas.openxmlformats.org/presentationml/2006/ole">
            <mc:AlternateContent xmlns:mc="http://schemas.openxmlformats.org/markup-compatibility/2006">
              <mc:Choice xmlns:v="urn:schemas-microsoft-com:vml" Requires="v">
                <p:oleObj spid="_x0000_s30736" name="Equation" r:id="rId3" imgW="203040" imgH="164880" progId="Equation.DSMT4">
                  <p:embed/>
                </p:oleObj>
              </mc:Choice>
              <mc:Fallback>
                <p:oleObj name="Equation" r:id="rId3" imgW="203040" imgH="164880" progId="Equation.DSMT4">
                  <p:embed/>
                  <p:pic>
                    <p:nvPicPr>
                      <p:cNvPr id="15" name="Object 3"/>
                      <p:cNvPicPr/>
                      <p:nvPr/>
                    </p:nvPicPr>
                    <p:blipFill>
                      <a:blip r:embed="rId4"/>
                      <a:stretch>
                        <a:fillRect/>
                      </a:stretch>
                    </p:blipFill>
                    <p:spPr>
                      <a:xfrm>
                        <a:off x="2231059" y="5457825"/>
                        <a:ext cx="436563" cy="352425"/>
                      </a:xfrm>
                      <a:prstGeom prst="rect">
                        <a:avLst/>
                      </a:prstGeom>
                    </p:spPr>
                  </p:pic>
                </p:oleObj>
              </mc:Fallback>
            </mc:AlternateContent>
          </a:graphicData>
        </a:graphic>
      </p:graphicFrame>
      <p:sp>
        <p:nvSpPr>
          <p:cNvPr id="3" name="Content Placeholder 4"/>
          <p:cNvSpPr>
            <a:spLocks noGrp="1"/>
          </p:cNvSpPr>
          <p:nvPr>
            <p:ph sz="quarter" idx="14"/>
          </p:nvPr>
        </p:nvSpPr>
        <p:spPr>
          <a:xfrm>
            <a:off x="2504659" y="5357367"/>
            <a:ext cx="6182142" cy="435578"/>
          </a:xfrm>
        </p:spPr>
        <p:txBody>
          <a:bodyPr/>
          <a:lstStyle/>
          <a:p>
            <a:pPr marL="0" lvl="0" indent="0">
              <a:buNone/>
            </a:pPr>
            <a:r>
              <a:rPr lang="en-US" altLang="en-US" sz="2400" dirty="0">
                <a:solidFill>
                  <a:srgbClr val="000000"/>
                </a:solidFill>
              </a:rPr>
              <a:t>, </a:t>
            </a:r>
            <a:r>
              <a:rPr lang="en-US" altLang="en-US" sz="2400" dirty="0">
                <a:solidFill>
                  <a:srgbClr val="000000"/>
                </a:solidFill>
                <a:latin typeface="+mn-lt"/>
              </a:rPr>
              <a:t>there are no coercions in </a:t>
            </a:r>
            <a:r>
              <a:rPr lang="en-US" altLang="en-US" sz="2400" dirty="0" smtClean="0">
                <a:solidFill>
                  <a:srgbClr val="000000"/>
                </a:solidFill>
                <a:latin typeface="+mn-lt"/>
              </a:rPr>
              <a:t>expressions</a:t>
            </a:r>
            <a:endParaRPr lang="en-US" altLang="en-US" sz="2400" dirty="0">
              <a:solidFill>
                <a:srgbClr val="000000"/>
              </a:solidFill>
              <a:latin typeface="+mn-lt"/>
            </a:endParaRPr>
          </a:p>
        </p:txBody>
      </p:sp>
    </p:spTree>
    <p:extLst>
      <p:ext uri="{BB962C8B-B14F-4D97-AF65-F5344CB8AC3E}">
        <p14:creationId xmlns:p14="http://schemas.microsoft.com/office/powerpoint/2010/main" val="2736576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smtClean="0"/>
              <a:t>Objectives</a:t>
            </a:r>
            <a:endParaRPr lang="en-US" altLang="en-US" sz="2000" b="0" dirty="0" smtClean="0"/>
          </a:p>
        </p:txBody>
      </p:sp>
      <p:sp>
        <p:nvSpPr>
          <p:cNvPr id="7173" name="Content Placeholder 2"/>
          <p:cNvSpPr>
            <a:spLocks noGrp="1" noChangeArrowheads="1"/>
          </p:cNvSpPr>
          <p:nvPr>
            <p:ph type="body" idx="1"/>
          </p:nvPr>
        </p:nvSpPr>
        <p:spPr/>
        <p:txBody>
          <a:bodyPr/>
          <a:lstStyle/>
          <a:p>
            <a:pPr marL="0" indent="0">
              <a:buNone/>
            </a:pPr>
            <a:r>
              <a:rPr lang="en-US" altLang="en-US" b="1" dirty="0">
                <a:solidFill>
                  <a:schemeClr val="tx2"/>
                </a:solidFill>
              </a:rPr>
              <a:t>7</a:t>
            </a:r>
            <a:r>
              <a:rPr lang="en-US" altLang="en-US" b="1" dirty="0" smtClean="0">
                <a:solidFill>
                  <a:schemeClr val="tx2"/>
                </a:solidFill>
              </a:rPr>
              <a:t>.1 </a:t>
            </a:r>
            <a:r>
              <a:rPr lang="en-US" altLang="en-US" dirty="0" smtClean="0"/>
              <a:t>Introduction</a:t>
            </a:r>
            <a:endParaRPr lang="en-US" altLang="en-US" dirty="0"/>
          </a:p>
          <a:p>
            <a:pPr marL="0" indent="0" eaLnBrk="1" hangingPunct="1">
              <a:buNone/>
            </a:pPr>
            <a:r>
              <a:rPr lang="en-US" altLang="en-US" b="1" dirty="0">
                <a:solidFill>
                  <a:schemeClr val="tx2"/>
                </a:solidFill>
              </a:rPr>
              <a:t>7</a:t>
            </a:r>
            <a:r>
              <a:rPr lang="en-US" altLang="en-US" b="1" dirty="0" smtClean="0">
                <a:solidFill>
                  <a:schemeClr val="tx2"/>
                </a:solidFill>
              </a:rPr>
              <a:t>.2 </a:t>
            </a:r>
            <a:r>
              <a:rPr lang="en-US" altLang="en-US" dirty="0" smtClean="0"/>
              <a:t>Arithmetic </a:t>
            </a:r>
            <a:r>
              <a:rPr lang="en-US" altLang="en-US" dirty="0"/>
              <a:t>Expressions</a:t>
            </a:r>
          </a:p>
          <a:p>
            <a:pPr marL="0" indent="0" eaLnBrk="1" hangingPunct="1">
              <a:buNone/>
            </a:pPr>
            <a:r>
              <a:rPr lang="en-US" altLang="en-US" b="1" dirty="0">
                <a:solidFill>
                  <a:schemeClr val="tx2"/>
                </a:solidFill>
              </a:rPr>
              <a:t>7</a:t>
            </a:r>
            <a:r>
              <a:rPr lang="en-US" altLang="en-US" b="1" dirty="0" smtClean="0">
                <a:solidFill>
                  <a:schemeClr val="tx2"/>
                </a:solidFill>
              </a:rPr>
              <a:t>.3 </a:t>
            </a:r>
            <a:r>
              <a:rPr lang="en-US" altLang="en-US" dirty="0" smtClean="0"/>
              <a:t>Overloaded </a:t>
            </a:r>
            <a:r>
              <a:rPr lang="en-US" altLang="en-US" dirty="0"/>
              <a:t>Operators</a:t>
            </a:r>
          </a:p>
          <a:p>
            <a:pPr marL="0" indent="0" eaLnBrk="1" hangingPunct="1">
              <a:buNone/>
            </a:pPr>
            <a:r>
              <a:rPr lang="en-US" altLang="en-US" b="1" dirty="0">
                <a:solidFill>
                  <a:schemeClr val="tx2"/>
                </a:solidFill>
              </a:rPr>
              <a:t>7</a:t>
            </a:r>
            <a:r>
              <a:rPr lang="en-US" altLang="en-US" b="1" dirty="0" smtClean="0">
                <a:solidFill>
                  <a:schemeClr val="tx2"/>
                </a:solidFill>
              </a:rPr>
              <a:t>.4 </a:t>
            </a:r>
            <a:r>
              <a:rPr lang="en-US" altLang="en-US" dirty="0" smtClean="0"/>
              <a:t>Type </a:t>
            </a:r>
            <a:r>
              <a:rPr lang="en-US" altLang="en-US" dirty="0"/>
              <a:t>Conversions</a:t>
            </a:r>
          </a:p>
          <a:p>
            <a:pPr marL="0" indent="0" eaLnBrk="1" hangingPunct="1">
              <a:buNone/>
            </a:pPr>
            <a:r>
              <a:rPr lang="en-US" altLang="en-US" b="1" dirty="0">
                <a:solidFill>
                  <a:schemeClr val="tx2"/>
                </a:solidFill>
              </a:rPr>
              <a:t>7</a:t>
            </a:r>
            <a:r>
              <a:rPr lang="en-US" altLang="en-US" b="1" dirty="0" smtClean="0">
                <a:solidFill>
                  <a:schemeClr val="tx2"/>
                </a:solidFill>
              </a:rPr>
              <a:t>.5 </a:t>
            </a:r>
            <a:r>
              <a:rPr lang="en-US" altLang="en-US" dirty="0" smtClean="0"/>
              <a:t>Relational </a:t>
            </a:r>
            <a:r>
              <a:rPr lang="en-US" altLang="en-US" dirty="0"/>
              <a:t>and Boolean Expressions</a:t>
            </a:r>
          </a:p>
          <a:p>
            <a:pPr marL="0" indent="0" eaLnBrk="1" hangingPunct="1">
              <a:buNone/>
            </a:pPr>
            <a:r>
              <a:rPr lang="en-US" altLang="en-US" b="1" dirty="0">
                <a:solidFill>
                  <a:schemeClr val="tx2"/>
                </a:solidFill>
              </a:rPr>
              <a:t>7</a:t>
            </a:r>
            <a:r>
              <a:rPr lang="en-US" altLang="en-US" b="1" dirty="0" smtClean="0">
                <a:solidFill>
                  <a:schemeClr val="tx2"/>
                </a:solidFill>
              </a:rPr>
              <a:t>.6 </a:t>
            </a:r>
            <a:r>
              <a:rPr lang="en-US" altLang="en-US" dirty="0" smtClean="0"/>
              <a:t>Short-Circuit </a:t>
            </a:r>
            <a:r>
              <a:rPr lang="en-US" altLang="en-US" dirty="0"/>
              <a:t>Evaluation</a:t>
            </a:r>
          </a:p>
          <a:p>
            <a:pPr marL="0" indent="0" eaLnBrk="1" hangingPunct="1">
              <a:buNone/>
            </a:pPr>
            <a:r>
              <a:rPr lang="en-US" altLang="en-US" b="1" dirty="0">
                <a:solidFill>
                  <a:schemeClr val="tx2"/>
                </a:solidFill>
              </a:rPr>
              <a:t>7</a:t>
            </a:r>
            <a:r>
              <a:rPr lang="en-US" altLang="en-US" b="1" dirty="0" smtClean="0">
                <a:solidFill>
                  <a:schemeClr val="tx2"/>
                </a:solidFill>
              </a:rPr>
              <a:t>.7 </a:t>
            </a:r>
            <a:r>
              <a:rPr lang="en-US" altLang="en-US" dirty="0" smtClean="0"/>
              <a:t>Assignment </a:t>
            </a:r>
            <a:r>
              <a:rPr lang="en-US" altLang="en-US" dirty="0"/>
              <a:t>Statements</a:t>
            </a:r>
          </a:p>
          <a:p>
            <a:pPr marL="0" indent="0" eaLnBrk="1" hangingPunct="1">
              <a:buNone/>
            </a:pPr>
            <a:r>
              <a:rPr lang="en-US" altLang="en-US" b="1" dirty="0">
                <a:solidFill>
                  <a:schemeClr val="tx2"/>
                </a:solidFill>
              </a:rPr>
              <a:t>7</a:t>
            </a:r>
            <a:r>
              <a:rPr lang="en-US" altLang="en-US" b="1" dirty="0" smtClean="0">
                <a:solidFill>
                  <a:schemeClr val="tx2"/>
                </a:solidFill>
              </a:rPr>
              <a:t>.8 </a:t>
            </a:r>
            <a:r>
              <a:rPr lang="en-US" altLang="en-US" dirty="0" smtClean="0"/>
              <a:t>Mixed-Mode </a:t>
            </a:r>
            <a:r>
              <a:rPr lang="en-US" altLang="en-US" dirty="0"/>
              <a:t>Assignment</a:t>
            </a:r>
          </a:p>
        </p:txBody>
      </p:sp>
    </p:spTree>
    <p:extLst>
      <p:ext uri="{BB962C8B-B14F-4D97-AF65-F5344CB8AC3E}">
        <p14:creationId xmlns:p14="http://schemas.microsoft.com/office/powerpoint/2010/main" val="17622698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Explicit Type Conversions</a:t>
            </a:r>
            <a:endParaRPr lang="en-US" dirty="0"/>
          </a:p>
        </p:txBody>
      </p:sp>
      <p:sp>
        <p:nvSpPr>
          <p:cNvPr id="4" name="Content Placeholder 2"/>
          <p:cNvSpPr>
            <a:spLocks noGrp="1"/>
          </p:cNvSpPr>
          <p:nvPr>
            <p:ph sz="quarter" idx="13"/>
          </p:nvPr>
        </p:nvSpPr>
        <p:spPr>
          <a:xfrm>
            <a:off x="457200" y="1600199"/>
            <a:ext cx="8229600" cy="1389895"/>
          </a:xfrm>
        </p:spPr>
        <p:txBody>
          <a:bodyPr/>
          <a:lstStyle/>
          <a:p>
            <a:pPr lvl="0" indent="-256032"/>
            <a:r>
              <a:rPr lang="en-US" altLang="en-US" sz="2400" dirty="0">
                <a:solidFill>
                  <a:srgbClr val="000000"/>
                </a:solidFill>
                <a:latin typeface="+mn-lt"/>
              </a:rPr>
              <a:t>Called </a:t>
            </a:r>
            <a:r>
              <a:rPr lang="en-US" altLang="en-US" sz="2400" b="1" dirty="0">
                <a:solidFill>
                  <a:srgbClr val="000000"/>
                </a:solidFill>
                <a:latin typeface="+mn-lt"/>
              </a:rPr>
              <a:t>casting</a:t>
            </a:r>
            <a:r>
              <a:rPr lang="en-US" altLang="en-US" sz="2400" dirty="0">
                <a:solidFill>
                  <a:srgbClr val="000000"/>
                </a:solidFill>
                <a:latin typeface="+mn-lt"/>
              </a:rPr>
              <a:t> in C-based languages</a:t>
            </a:r>
          </a:p>
          <a:p>
            <a:pPr lvl="0" indent="-256032"/>
            <a:r>
              <a:rPr lang="en-US" altLang="en-US" sz="2400" dirty="0">
                <a:solidFill>
                  <a:srgbClr val="000000"/>
                </a:solidFill>
                <a:latin typeface="+mn-lt"/>
              </a:rPr>
              <a:t>Examples</a:t>
            </a:r>
          </a:p>
          <a:p>
            <a:pPr lvl="1" indent="-283464"/>
            <a:r>
              <a:rPr lang="en-US" altLang="en-US" sz="2400" b="1" dirty="0">
                <a:solidFill>
                  <a:srgbClr val="000000"/>
                </a:solidFill>
                <a:latin typeface="Courier New" panose="02070309020205020404" pitchFamily="49" charset="0"/>
              </a:rPr>
              <a:t>C: (</a:t>
            </a:r>
            <a:r>
              <a:rPr lang="en-US" altLang="en-US" sz="2400" b="1" dirty="0" err="1">
                <a:solidFill>
                  <a:srgbClr val="000000"/>
                </a:solidFill>
                <a:latin typeface="Courier New" panose="02070309020205020404" pitchFamily="49" charset="0"/>
              </a:rPr>
              <a:t>int</a:t>
            </a:r>
            <a:r>
              <a:rPr lang="en-US" altLang="en-US" sz="2400" b="1" dirty="0">
                <a:solidFill>
                  <a:srgbClr val="000000"/>
                </a:solidFill>
                <a:latin typeface="Courier New" panose="02070309020205020404" pitchFamily="49" charset="0"/>
              </a:rPr>
              <a:t>)angle</a:t>
            </a:r>
          </a:p>
          <a:p>
            <a:pPr lvl="1" indent="-283464"/>
            <a:r>
              <a:rPr lang="en-US" altLang="en-US" sz="2400" b="1" dirty="0">
                <a:solidFill>
                  <a:srgbClr val="000000"/>
                </a:solidFill>
                <a:latin typeface="Courier New" panose="02070309020205020404" pitchFamily="49" charset="0"/>
              </a:rPr>
              <a:t>F</a:t>
            </a:r>
            <a:endParaRPr lang="en-US" b="1" dirty="0">
              <a:latin typeface="+mn-lt"/>
            </a:endParaRPr>
          </a:p>
        </p:txBody>
      </p:sp>
      <p:graphicFrame>
        <p:nvGraphicFramePr>
          <p:cNvPr id="15" name="Object 3" descr="hash"/>
          <p:cNvGraphicFramePr>
            <a:graphicFrameLocks noChangeAspect="1"/>
          </p:cNvGraphicFramePr>
          <p:nvPr>
            <p:extLst>
              <p:ext uri="{D42A27DB-BD31-4B8C-83A1-F6EECF244321}">
                <p14:modId xmlns:p14="http://schemas.microsoft.com/office/powerpoint/2010/main" val="1081115150"/>
              </p:ext>
            </p:extLst>
          </p:nvPr>
        </p:nvGraphicFramePr>
        <p:xfrm>
          <a:off x="1470391" y="3161169"/>
          <a:ext cx="225661" cy="291260"/>
        </p:xfrm>
        <a:graphic>
          <a:graphicData uri="http://schemas.openxmlformats.org/presentationml/2006/ole">
            <mc:AlternateContent xmlns:mc="http://schemas.openxmlformats.org/markup-compatibility/2006">
              <mc:Choice xmlns:v="urn:schemas-microsoft-com:vml" Requires="v">
                <p:oleObj spid="_x0000_s31758" name="Equation" r:id="rId3" imgW="126720" imgH="164880" progId="Equation.DSMT4">
                  <p:embed/>
                </p:oleObj>
              </mc:Choice>
              <mc:Fallback>
                <p:oleObj name="Equation" r:id="rId3" imgW="126720" imgH="164880" progId="Equation.DSMT4">
                  <p:embed/>
                  <p:pic>
                    <p:nvPicPr>
                      <p:cNvPr id="15" name="Object 3"/>
                      <p:cNvPicPr/>
                      <p:nvPr/>
                    </p:nvPicPr>
                    <p:blipFill>
                      <a:blip r:embed="rId4"/>
                      <a:stretch>
                        <a:fillRect/>
                      </a:stretch>
                    </p:blipFill>
                    <p:spPr>
                      <a:xfrm>
                        <a:off x="1470391" y="3161169"/>
                        <a:ext cx="225661" cy="291260"/>
                      </a:xfrm>
                      <a:prstGeom prst="rect">
                        <a:avLst/>
                      </a:prstGeom>
                    </p:spPr>
                  </p:pic>
                </p:oleObj>
              </mc:Fallback>
            </mc:AlternateContent>
          </a:graphicData>
        </a:graphic>
      </p:graphicFrame>
      <p:sp>
        <p:nvSpPr>
          <p:cNvPr id="3" name="Content Placeholder 4"/>
          <p:cNvSpPr>
            <a:spLocks noGrp="1"/>
          </p:cNvSpPr>
          <p:nvPr>
            <p:ph sz="quarter" idx="14"/>
          </p:nvPr>
        </p:nvSpPr>
        <p:spPr>
          <a:xfrm>
            <a:off x="1543465" y="3088536"/>
            <a:ext cx="7143335" cy="435578"/>
          </a:xfrm>
        </p:spPr>
        <p:txBody>
          <a:bodyPr/>
          <a:lstStyle/>
          <a:p>
            <a:pPr marL="458788" lvl="1" indent="-458788">
              <a:lnSpc>
                <a:spcPct val="90000"/>
              </a:lnSpc>
              <a:buNone/>
            </a:pPr>
            <a:r>
              <a:rPr lang="en-US" altLang="en-US" sz="2400" dirty="0">
                <a:solidFill>
                  <a:srgbClr val="000000"/>
                </a:solidFill>
                <a:latin typeface="Courier New" panose="02070309020205020404" pitchFamily="49" charset="0"/>
              </a:rPr>
              <a:t>: </a:t>
            </a:r>
            <a:r>
              <a:rPr lang="en-US" altLang="en-US" sz="2400" b="1" dirty="0">
                <a:solidFill>
                  <a:srgbClr val="000000"/>
                </a:solidFill>
                <a:latin typeface="Courier New" panose="02070309020205020404" pitchFamily="49" charset="0"/>
              </a:rPr>
              <a:t>float(sum</a:t>
            </a:r>
            <a:r>
              <a:rPr lang="en-US" altLang="en-US" sz="2400" b="1" dirty="0" smtClean="0">
                <a:solidFill>
                  <a:srgbClr val="000000"/>
                </a:solidFill>
                <a:latin typeface="Courier New" panose="02070309020205020404" pitchFamily="49" charset="0"/>
              </a:rPr>
              <a:t>)</a:t>
            </a:r>
            <a:endParaRPr lang="en-US" altLang="en-US" sz="2400" b="1" dirty="0">
              <a:solidFill>
                <a:srgbClr val="000000"/>
              </a:solidFill>
              <a:latin typeface="Courier New" panose="02070309020205020404" pitchFamily="49" charset="0"/>
            </a:endParaRPr>
          </a:p>
        </p:txBody>
      </p:sp>
      <p:sp>
        <p:nvSpPr>
          <p:cNvPr id="12" name="Content Placeholder 5"/>
          <p:cNvSpPr>
            <a:spLocks noGrp="1"/>
          </p:cNvSpPr>
          <p:nvPr>
            <p:ph sz="quarter" idx="15"/>
          </p:nvPr>
        </p:nvSpPr>
        <p:spPr>
          <a:xfrm>
            <a:off x="457200" y="3637842"/>
            <a:ext cx="8229600" cy="533400"/>
          </a:xfrm>
        </p:spPr>
        <p:txBody>
          <a:bodyPr/>
          <a:lstStyle/>
          <a:p>
            <a:pPr marL="0" lvl="1" indent="0">
              <a:lnSpc>
                <a:spcPct val="90000"/>
              </a:lnSpc>
              <a:spcBef>
                <a:spcPts val="1500"/>
              </a:spcBef>
              <a:buNone/>
            </a:pPr>
            <a:r>
              <a:rPr lang="en-US" altLang="en-US" sz="2400" b="1" dirty="0">
                <a:solidFill>
                  <a:srgbClr val="000000"/>
                </a:solidFill>
                <a:latin typeface="+mn-lt"/>
              </a:rPr>
              <a:t>Note that F#’s syntax is similar to that of function </a:t>
            </a:r>
            <a:r>
              <a:rPr lang="en-US" altLang="en-US" sz="2400" b="1" dirty="0" smtClean="0">
                <a:solidFill>
                  <a:srgbClr val="000000"/>
                </a:solidFill>
                <a:latin typeface="+mn-lt"/>
              </a:rPr>
              <a:t>calls</a:t>
            </a:r>
            <a:endParaRPr lang="en-US" altLang="en-US" sz="2400" b="1" dirty="0">
              <a:solidFill>
                <a:srgbClr val="000000"/>
              </a:solidFill>
              <a:latin typeface="+mn-lt"/>
            </a:endParaRPr>
          </a:p>
        </p:txBody>
      </p:sp>
    </p:spTree>
    <p:extLst>
      <p:ext uri="{BB962C8B-B14F-4D97-AF65-F5344CB8AC3E}">
        <p14:creationId xmlns:p14="http://schemas.microsoft.com/office/powerpoint/2010/main" val="281793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Errors in Expressions</a:t>
            </a:r>
            <a:endParaRPr lang="en-US" dirty="0"/>
          </a:p>
        </p:txBody>
      </p:sp>
      <p:sp>
        <p:nvSpPr>
          <p:cNvPr id="6" name="Content Placeholder 2"/>
          <p:cNvSpPr>
            <a:spLocks noGrp="1"/>
          </p:cNvSpPr>
          <p:nvPr>
            <p:ph sz="quarter" idx="13"/>
          </p:nvPr>
        </p:nvSpPr>
        <p:spPr>
          <a:xfrm>
            <a:off x="457200" y="1600200"/>
            <a:ext cx="8229600" cy="4432852"/>
          </a:xfrm>
        </p:spPr>
        <p:txBody>
          <a:bodyPr/>
          <a:lstStyle/>
          <a:p>
            <a:pPr indent="-256032" eaLnBrk="1" hangingPunct="1"/>
            <a:r>
              <a:rPr lang="en-US" altLang="en-US" sz="2400" dirty="0">
                <a:latin typeface="+mn-lt"/>
              </a:rPr>
              <a:t>Causes</a:t>
            </a:r>
          </a:p>
          <a:p>
            <a:pPr lvl="1" indent="-283464" eaLnBrk="1" hangingPunct="1"/>
            <a:r>
              <a:rPr lang="en-US" altLang="en-US" sz="2400" dirty="0">
                <a:latin typeface="+mn-lt"/>
              </a:rPr>
              <a:t>Inherent limitations of </a:t>
            </a:r>
            <a:r>
              <a:rPr lang="en-US" altLang="en-US" sz="2400" dirty="0" smtClean="0">
                <a:latin typeface="+mn-lt"/>
              </a:rPr>
              <a:t>arithmetic e.g</a:t>
            </a:r>
            <a:r>
              <a:rPr lang="en-US" altLang="en-US" sz="2400" dirty="0">
                <a:latin typeface="+mn-lt"/>
              </a:rPr>
              <a:t>., division by zero</a:t>
            </a:r>
          </a:p>
          <a:p>
            <a:pPr lvl="1" indent="-283464" eaLnBrk="1" hangingPunct="1"/>
            <a:r>
              <a:rPr lang="en-US" altLang="en-US" sz="2400" dirty="0">
                <a:latin typeface="+mn-lt"/>
              </a:rPr>
              <a:t>Limitations of computer arithmetic </a:t>
            </a:r>
            <a:r>
              <a:rPr lang="en-US" altLang="en-US" sz="2400" dirty="0" smtClean="0">
                <a:latin typeface="+mn-lt"/>
              </a:rPr>
              <a:t>e.g</a:t>
            </a:r>
            <a:r>
              <a:rPr lang="en-US" altLang="en-US" sz="2400" dirty="0">
                <a:latin typeface="+mn-lt"/>
              </a:rPr>
              <a:t>. overflow</a:t>
            </a:r>
          </a:p>
          <a:p>
            <a:pPr indent="-256032" eaLnBrk="1" hangingPunct="1"/>
            <a:r>
              <a:rPr lang="en-US" altLang="en-US" sz="2400" dirty="0">
                <a:latin typeface="+mn-lt"/>
              </a:rPr>
              <a:t> Often ignored by the run-time system</a:t>
            </a:r>
          </a:p>
        </p:txBody>
      </p:sp>
    </p:spTree>
    <p:extLst>
      <p:ext uri="{BB962C8B-B14F-4D97-AF65-F5344CB8AC3E}">
        <p14:creationId xmlns:p14="http://schemas.microsoft.com/office/powerpoint/2010/main" val="194965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Relational and Boolean </a:t>
            </a:r>
            <a:r>
              <a:rPr lang="en-US" altLang="en-US" dirty="0" smtClean="0"/>
              <a:t>Expressions </a:t>
            </a:r>
            <a:r>
              <a:rPr lang="en-US" altLang="en-US" sz="2000" b="0" dirty="0" smtClean="0"/>
              <a:t>(1 of 2)</a:t>
            </a:r>
            <a:endParaRPr lang="en-US" sz="2000" b="0" dirty="0"/>
          </a:p>
        </p:txBody>
      </p:sp>
      <p:sp>
        <p:nvSpPr>
          <p:cNvPr id="6" name="Content Placeholder 2"/>
          <p:cNvSpPr>
            <a:spLocks noGrp="1"/>
          </p:cNvSpPr>
          <p:nvPr>
            <p:ph sz="quarter" idx="13"/>
          </p:nvPr>
        </p:nvSpPr>
        <p:spPr>
          <a:xfrm>
            <a:off x="457200" y="1600200"/>
            <a:ext cx="8229600" cy="1570383"/>
          </a:xfrm>
        </p:spPr>
        <p:txBody>
          <a:bodyPr/>
          <a:lstStyle/>
          <a:p>
            <a:pPr lvl="0" indent="-256032"/>
            <a:r>
              <a:rPr lang="en-US" altLang="en-US" sz="2000" dirty="0">
                <a:solidFill>
                  <a:srgbClr val="000000"/>
                </a:solidFill>
                <a:latin typeface="+mn-lt"/>
              </a:rPr>
              <a:t>Relational Expressions</a:t>
            </a:r>
          </a:p>
          <a:p>
            <a:pPr lvl="1" indent="-283464"/>
            <a:r>
              <a:rPr lang="en-US" altLang="en-US" sz="2000" dirty="0">
                <a:solidFill>
                  <a:srgbClr val="000000"/>
                </a:solidFill>
                <a:latin typeface="+mn-lt"/>
              </a:rPr>
              <a:t>Use relational operators and operands of various types</a:t>
            </a:r>
          </a:p>
          <a:p>
            <a:pPr lvl="1" indent="-283464"/>
            <a:r>
              <a:rPr lang="en-US" altLang="en-US" sz="2000" dirty="0">
                <a:solidFill>
                  <a:srgbClr val="000000"/>
                </a:solidFill>
                <a:latin typeface="+mn-lt"/>
              </a:rPr>
              <a:t>Evaluate to some Boolean representation</a:t>
            </a:r>
          </a:p>
          <a:p>
            <a:pPr lvl="1" indent="-283464"/>
            <a:r>
              <a:rPr lang="en-US" altLang="en-US" sz="2000" dirty="0">
                <a:solidFill>
                  <a:srgbClr val="000000"/>
                </a:solidFill>
                <a:latin typeface="+mn-lt"/>
              </a:rPr>
              <a:t>Operator symbols used vary somewhat among languages</a:t>
            </a:r>
            <a:endParaRPr lang="en-US" sz="2000" dirty="0">
              <a:latin typeface="+mn-lt"/>
            </a:endParaRPr>
          </a:p>
        </p:txBody>
      </p:sp>
      <p:graphicFrame>
        <p:nvGraphicFramePr>
          <p:cNvPr id="13" name="Object 3" descr="left parenthesis exclamation mark =, forward slash =, tilde =, period N E period, left angle bracket right angle bracket, hash right parenthesis"/>
          <p:cNvGraphicFramePr>
            <a:graphicFrameLocks noChangeAspect="1"/>
          </p:cNvGraphicFramePr>
          <p:nvPr>
            <p:extLst>
              <p:ext uri="{D42A27DB-BD31-4B8C-83A1-F6EECF244321}">
                <p14:modId xmlns:p14="http://schemas.microsoft.com/office/powerpoint/2010/main" val="772094723"/>
              </p:ext>
            </p:extLst>
          </p:nvPr>
        </p:nvGraphicFramePr>
        <p:xfrm>
          <a:off x="1266178" y="3166172"/>
          <a:ext cx="2863487" cy="371881"/>
        </p:xfrm>
        <a:graphic>
          <a:graphicData uri="http://schemas.openxmlformats.org/presentationml/2006/ole">
            <mc:AlternateContent xmlns:mc="http://schemas.openxmlformats.org/markup-compatibility/2006">
              <mc:Choice xmlns:v="urn:schemas-microsoft-com:vml" Requires="v">
                <p:oleObj spid="_x0000_s24710" name="Equation" r:id="rId3" imgW="1955520" imgH="253800" progId="Equation.DSMT4">
                  <p:embed/>
                </p:oleObj>
              </mc:Choice>
              <mc:Fallback>
                <p:oleObj name="Equation" r:id="rId3" imgW="1955520" imgH="253800" progId="Equation.DSMT4">
                  <p:embed/>
                  <p:pic>
                    <p:nvPicPr>
                      <p:cNvPr id="0" name=""/>
                      <p:cNvPicPr/>
                      <p:nvPr/>
                    </p:nvPicPr>
                    <p:blipFill>
                      <a:blip r:embed="rId4"/>
                      <a:stretch>
                        <a:fillRect/>
                      </a:stretch>
                    </p:blipFill>
                    <p:spPr>
                      <a:xfrm>
                        <a:off x="1266178" y="3166172"/>
                        <a:ext cx="2863487" cy="371881"/>
                      </a:xfrm>
                      <a:prstGeom prst="rect">
                        <a:avLst/>
                      </a:prstGeom>
                    </p:spPr>
                  </p:pic>
                </p:oleObj>
              </mc:Fallback>
            </mc:AlternateContent>
          </a:graphicData>
        </a:graphic>
      </p:graphicFrame>
      <p:sp>
        <p:nvSpPr>
          <p:cNvPr id="7" name="Content Placeholder 4"/>
          <p:cNvSpPr>
            <a:spLocks noGrp="1"/>
          </p:cNvSpPr>
          <p:nvPr>
            <p:ph sz="quarter" idx="14"/>
          </p:nvPr>
        </p:nvSpPr>
        <p:spPr>
          <a:xfrm>
            <a:off x="459728" y="3580787"/>
            <a:ext cx="8229600" cy="514135"/>
          </a:xfrm>
        </p:spPr>
        <p:txBody>
          <a:bodyPr/>
          <a:lstStyle/>
          <a:p>
            <a:pPr indent="-256032"/>
            <a:r>
              <a:rPr lang="en-US" altLang="en-US" sz="2000" dirty="0">
                <a:solidFill>
                  <a:srgbClr val="000000"/>
                </a:solidFill>
                <a:latin typeface="+mn-lt"/>
              </a:rPr>
              <a:t>JavaScript and PHP have two additional relational operator</a:t>
            </a:r>
            <a:r>
              <a:rPr lang="en-US" altLang="en-US" sz="2000" dirty="0" smtClean="0">
                <a:solidFill>
                  <a:srgbClr val="000000"/>
                </a:solidFill>
                <a:latin typeface="+mn-lt"/>
              </a:rPr>
              <a:t>,</a:t>
            </a:r>
          </a:p>
        </p:txBody>
      </p:sp>
      <p:graphicFrame>
        <p:nvGraphicFramePr>
          <p:cNvPr id="14" name="Object 5" descr="= = = and exclamation mark = ="/>
          <p:cNvGraphicFramePr>
            <a:graphicFrameLocks noChangeAspect="1"/>
          </p:cNvGraphicFramePr>
          <p:nvPr>
            <p:extLst>
              <p:ext uri="{D42A27DB-BD31-4B8C-83A1-F6EECF244321}">
                <p14:modId xmlns:p14="http://schemas.microsoft.com/office/powerpoint/2010/main" val="2714656846"/>
              </p:ext>
            </p:extLst>
          </p:nvPr>
        </p:nvGraphicFramePr>
        <p:xfrm>
          <a:off x="804430" y="3985380"/>
          <a:ext cx="1580497" cy="316099"/>
        </p:xfrm>
        <a:graphic>
          <a:graphicData uri="http://schemas.openxmlformats.org/presentationml/2006/ole">
            <mc:AlternateContent xmlns:mc="http://schemas.openxmlformats.org/markup-compatibility/2006">
              <mc:Choice xmlns:v="urn:schemas-microsoft-com:vml" Requires="v">
                <p:oleObj spid="_x0000_s24711" name="Equation" r:id="rId5" imgW="1079280" imgH="215640" progId="Equation.DSMT4">
                  <p:embed/>
                </p:oleObj>
              </mc:Choice>
              <mc:Fallback>
                <p:oleObj name="Equation" r:id="rId5" imgW="1079280" imgH="215640" progId="Equation.DSMT4">
                  <p:embed/>
                  <p:pic>
                    <p:nvPicPr>
                      <p:cNvPr id="0" name=""/>
                      <p:cNvPicPr/>
                      <p:nvPr/>
                    </p:nvPicPr>
                    <p:blipFill>
                      <a:blip r:embed="rId6"/>
                      <a:stretch>
                        <a:fillRect/>
                      </a:stretch>
                    </p:blipFill>
                    <p:spPr>
                      <a:xfrm>
                        <a:off x="804430" y="3985380"/>
                        <a:ext cx="1580497" cy="316099"/>
                      </a:xfrm>
                      <a:prstGeom prst="rect">
                        <a:avLst/>
                      </a:prstGeom>
                    </p:spPr>
                  </p:pic>
                </p:oleObj>
              </mc:Fallback>
            </mc:AlternateContent>
          </a:graphicData>
        </a:graphic>
      </p:graphicFrame>
      <p:sp>
        <p:nvSpPr>
          <p:cNvPr id="8" name="Content Placeholder 6"/>
          <p:cNvSpPr>
            <a:spLocks noGrp="1"/>
          </p:cNvSpPr>
          <p:nvPr>
            <p:ph sz="quarter" idx="15"/>
          </p:nvPr>
        </p:nvSpPr>
        <p:spPr>
          <a:xfrm>
            <a:off x="450420" y="4271410"/>
            <a:ext cx="3679245" cy="533400"/>
          </a:xfrm>
        </p:spPr>
        <p:txBody>
          <a:bodyPr/>
          <a:lstStyle/>
          <a:p>
            <a:pPr lvl="1" indent="-283464"/>
            <a:r>
              <a:rPr lang="en-US" altLang="en-US" sz="2000" dirty="0">
                <a:solidFill>
                  <a:srgbClr val="000000"/>
                </a:solidFill>
                <a:latin typeface="+mn-lt"/>
              </a:rPr>
              <a:t>Similar to their cousins</a:t>
            </a:r>
            <a:r>
              <a:rPr lang="en-US" altLang="en-US" sz="2000" dirty="0" smtClean="0">
                <a:solidFill>
                  <a:srgbClr val="000000"/>
                </a:solidFill>
                <a:latin typeface="+mn-lt"/>
              </a:rPr>
              <a:t>,</a:t>
            </a:r>
          </a:p>
        </p:txBody>
      </p:sp>
      <p:graphicFrame>
        <p:nvGraphicFramePr>
          <p:cNvPr id="15" name="Object 7" descr="= = = and exclamation mark ="/>
          <p:cNvGraphicFramePr>
            <a:graphicFrameLocks noChangeAspect="1"/>
          </p:cNvGraphicFramePr>
          <p:nvPr>
            <p:extLst>
              <p:ext uri="{D42A27DB-BD31-4B8C-83A1-F6EECF244321}">
                <p14:modId xmlns:p14="http://schemas.microsoft.com/office/powerpoint/2010/main" val="2851578883"/>
              </p:ext>
            </p:extLst>
          </p:nvPr>
        </p:nvGraphicFramePr>
        <p:xfrm>
          <a:off x="3995945" y="4370388"/>
          <a:ext cx="1411288" cy="317500"/>
        </p:xfrm>
        <a:graphic>
          <a:graphicData uri="http://schemas.openxmlformats.org/presentationml/2006/ole">
            <mc:AlternateContent xmlns:mc="http://schemas.openxmlformats.org/markup-compatibility/2006">
              <mc:Choice xmlns:v="urn:schemas-microsoft-com:vml" Requires="v">
                <p:oleObj spid="_x0000_s24712" name="Equation" r:id="rId7" imgW="965160" imgH="215640" progId="Equation.DSMT4">
                  <p:embed/>
                </p:oleObj>
              </mc:Choice>
              <mc:Fallback>
                <p:oleObj name="Equation" r:id="rId7" imgW="965160" imgH="215640" progId="Equation.DSMT4">
                  <p:embed/>
                  <p:pic>
                    <p:nvPicPr>
                      <p:cNvPr id="14" name="Object 13"/>
                      <p:cNvPicPr/>
                      <p:nvPr/>
                    </p:nvPicPr>
                    <p:blipFill>
                      <a:blip r:embed="rId8"/>
                      <a:stretch>
                        <a:fillRect/>
                      </a:stretch>
                    </p:blipFill>
                    <p:spPr>
                      <a:xfrm>
                        <a:off x="3995945" y="4370388"/>
                        <a:ext cx="1411288" cy="317500"/>
                      </a:xfrm>
                      <a:prstGeom prst="rect">
                        <a:avLst/>
                      </a:prstGeom>
                    </p:spPr>
                  </p:pic>
                </p:oleObj>
              </mc:Fallback>
            </mc:AlternateContent>
          </a:graphicData>
        </a:graphic>
      </p:graphicFrame>
      <p:sp>
        <p:nvSpPr>
          <p:cNvPr id="9" name="Content Placeholder 8"/>
          <p:cNvSpPr>
            <a:spLocks noGrp="1"/>
          </p:cNvSpPr>
          <p:nvPr>
            <p:ph sz="quarter" idx="16"/>
          </p:nvPr>
        </p:nvSpPr>
        <p:spPr>
          <a:xfrm>
            <a:off x="1093935" y="4645829"/>
            <a:ext cx="7583557" cy="505202"/>
          </a:xfrm>
        </p:spPr>
        <p:txBody>
          <a:bodyPr/>
          <a:lstStyle/>
          <a:p>
            <a:pPr marL="101600" indent="0">
              <a:buNone/>
            </a:pPr>
            <a:r>
              <a:rPr lang="en-US" altLang="en-US" sz="2000" dirty="0" smtClean="0">
                <a:solidFill>
                  <a:srgbClr val="000000"/>
                </a:solidFill>
                <a:latin typeface="+mn-lt"/>
              </a:rPr>
              <a:t>except </a:t>
            </a:r>
            <a:r>
              <a:rPr lang="en-US" altLang="en-US" sz="2000" dirty="0">
                <a:solidFill>
                  <a:srgbClr val="000000"/>
                </a:solidFill>
                <a:latin typeface="+mn-lt"/>
              </a:rPr>
              <a:t>that </a:t>
            </a:r>
            <a:r>
              <a:rPr lang="en-US" altLang="en-US" sz="2000" dirty="0" smtClean="0">
                <a:solidFill>
                  <a:srgbClr val="000000"/>
                </a:solidFill>
                <a:latin typeface="+mn-lt"/>
              </a:rPr>
              <a:t>they do not coerce their operands </a:t>
            </a:r>
            <a:endParaRPr lang="en-US" sz="2000" dirty="0">
              <a:latin typeface="+mn-lt"/>
            </a:endParaRPr>
          </a:p>
        </p:txBody>
      </p:sp>
      <p:sp>
        <p:nvSpPr>
          <p:cNvPr id="11" name="Content Placeholder 9"/>
          <p:cNvSpPr>
            <a:spLocks noGrp="1"/>
          </p:cNvSpPr>
          <p:nvPr>
            <p:ph sz="quarter" idx="18"/>
          </p:nvPr>
        </p:nvSpPr>
        <p:spPr>
          <a:xfrm>
            <a:off x="447892" y="5056890"/>
            <a:ext cx="8229600" cy="457200"/>
          </a:xfrm>
        </p:spPr>
        <p:txBody>
          <a:bodyPr/>
          <a:lstStyle/>
          <a:p>
            <a:pPr lvl="1" indent="-283464"/>
            <a:r>
              <a:rPr lang="en-US" altLang="en-US" sz="2000" dirty="0">
                <a:solidFill>
                  <a:srgbClr val="000000"/>
                </a:solidFill>
                <a:latin typeface="+mn-lt"/>
              </a:rPr>
              <a:t>Ruby uses </a:t>
            </a:r>
            <a:r>
              <a:rPr lang="en-US" altLang="en-US" sz="2000" dirty="0">
                <a:solidFill>
                  <a:srgbClr val="000000"/>
                </a:solidFill>
                <a:latin typeface="Courier New" panose="02070309020205020404" pitchFamily="49" charset="0"/>
                <a:cs typeface="Courier New" panose="02070309020205020404" pitchFamily="49" charset="0"/>
              </a:rPr>
              <a:t>==</a:t>
            </a:r>
            <a:r>
              <a:rPr lang="en-US" altLang="en-US" sz="2000" dirty="0">
                <a:solidFill>
                  <a:srgbClr val="000000"/>
                </a:solidFill>
              </a:rPr>
              <a:t> </a:t>
            </a:r>
            <a:r>
              <a:rPr lang="en-US" altLang="en-US" sz="2000" dirty="0">
                <a:solidFill>
                  <a:srgbClr val="000000"/>
                </a:solidFill>
                <a:latin typeface="+mn-lt"/>
              </a:rPr>
              <a:t>for equality relation operator that </a:t>
            </a:r>
            <a:r>
              <a:rPr lang="en-US" altLang="en-US" sz="2000" dirty="0" smtClean="0">
                <a:solidFill>
                  <a:srgbClr val="000000"/>
                </a:solidFill>
                <a:latin typeface="+mn-lt"/>
              </a:rPr>
              <a:t>uses</a:t>
            </a:r>
            <a:endParaRPr lang="en-US" sz="2000" dirty="0">
              <a:solidFill>
                <a:srgbClr val="000000"/>
              </a:solidFill>
              <a:latin typeface="+mn-lt"/>
            </a:endParaRPr>
          </a:p>
        </p:txBody>
      </p:sp>
      <p:sp>
        <p:nvSpPr>
          <p:cNvPr id="10" name="Content Placeholder 10"/>
          <p:cNvSpPr>
            <a:spLocks noGrp="1"/>
          </p:cNvSpPr>
          <p:nvPr>
            <p:ph sz="quarter" idx="17"/>
          </p:nvPr>
        </p:nvSpPr>
        <p:spPr>
          <a:xfrm>
            <a:off x="1093935" y="5366650"/>
            <a:ext cx="1926927" cy="457200"/>
          </a:xfrm>
        </p:spPr>
        <p:txBody>
          <a:bodyPr/>
          <a:lstStyle/>
          <a:p>
            <a:pPr marL="101600" indent="0">
              <a:buNone/>
            </a:pPr>
            <a:r>
              <a:rPr lang="en-US" altLang="en-US" sz="2000" dirty="0">
                <a:latin typeface="+mn-lt"/>
              </a:rPr>
              <a:t>coercions and</a:t>
            </a:r>
            <a:endParaRPr lang="en-US" sz="2000" dirty="0">
              <a:latin typeface="+mn-lt"/>
            </a:endParaRPr>
          </a:p>
        </p:txBody>
      </p:sp>
      <p:graphicFrame>
        <p:nvGraphicFramePr>
          <p:cNvPr id="16" name="Object 11" descr="e q l question mark"/>
          <p:cNvGraphicFramePr>
            <a:graphicFrameLocks noChangeAspect="1"/>
          </p:cNvGraphicFramePr>
          <p:nvPr>
            <p:extLst>
              <p:ext uri="{D42A27DB-BD31-4B8C-83A1-F6EECF244321}">
                <p14:modId xmlns:p14="http://schemas.microsoft.com/office/powerpoint/2010/main" val="2001516721"/>
              </p:ext>
            </p:extLst>
          </p:nvPr>
        </p:nvGraphicFramePr>
        <p:xfrm>
          <a:off x="2907688" y="5478708"/>
          <a:ext cx="445643" cy="307340"/>
        </p:xfrm>
        <a:graphic>
          <a:graphicData uri="http://schemas.openxmlformats.org/presentationml/2006/ole">
            <mc:AlternateContent xmlns:mc="http://schemas.openxmlformats.org/markup-compatibility/2006">
              <mc:Choice xmlns:v="urn:schemas-microsoft-com:vml" Requires="v">
                <p:oleObj spid="_x0000_s24713" name="Equation" r:id="rId9" imgW="368280" imgH="253800" progId="Equation.DSMT4">
                  <p:embed/>
                </p:oleObj>
              </mc:Choice>
              <mc:Fallback>
                <p:oleObj name="Equation" r:id="rId9" imgW="368280" imgH="253800" progId="Equation.DSMT4">
                  <p:embed/>
                  <p:pic>
                    <p:nvPicPr>
                      <p:cNvPr id="0" name=""/>
                      <p:cNvPicPr/>
                      <p:nvPr/>
                    </p:nvPicPr>
                    <p:blipFill>
                      <a:blip r:embed="rId10"/>
                      <a:stretch>
                        <a:fillRect/>
                      </a:stretch>
                    </p:blipFill>
                    <p:spPr>
                      <a:xfrm>
                        <a:off x="2907688" y="5478708"/>
                        <a:ext cx="445643" cy="307340"/>
                      </a:xfrm>
                      <a:prstGeom prst="rect">
                        <a:avLst/>
                      </a:prstGeom>
                    </p:spPr>
                  </p:pic>
                </p:oleObj>
              </mc:Fallback>
            </mc:AlternateContent>
          </a:graphicData>
        </a:graphic>
      </p:graphicFrame>
      <p:sp>
        <p:nvSpPr>
          <p:cNvPr id="12" name="Content Placeholder 12"/>
          <p:cNvSpPr>
            <a:spLocks noGrp="1"/>
          </p:cNvSpPr>
          <p:nvPr>
            <p:ph sz="quarter" idx="19"/>
          </p:nvPr>
        </p:nvSpPr>
        <p:spPr>
          <a:xfrm>
            <a:off x="3180522" y="5376112"/>
            <a:ext cx="5508806" cy="425950"/>
          </a:xfrm>
        </p:spPr>
        <p:txBody>
          <a:bodyPr/>
          <a:lstStyle/>
          <a:p>
            <a:pPr marL="101600" indent="0">
              <a:buNone/>
            </a:pPr>
            <a:r>
              <a:rPr lang="en-US" altLang="en-US" sz="2000" dirty="0">
                <a:latin typeface="+mn-lt"/>
              </a:rPr>
              <a:t>for those that do </a:t>
            </a:r>
            <a:r>
              <a:rPr lang="en-US" altLang="en-US" sz="2000" dirty="0" smtClean="0">
                <a:latin typeface="+mn-lt"/>
              </a:rPr>
              <a:t>not</a:t>
            </a:r>
            <a:endParaRPr lang="en-US" altLang="en-US" sz="2000" dirty="0">
              <a:latin typeface="+mn-lt"/>
            </a:endParaRPr>
          </a:p>
        </p:txBody>
      </p:sp>
    </p:spTree>
    <p:extLst>
      <p:ext uri="{BB962C8B-B14F-4D97-AF65-F5344CB8AC3E}">
        <p14:creationId xmlns:p14="http://schemas.microsoft.com/office/powerpoint/2010/main" val="741636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Relational and Boolean </a:t>
            </a:r>
            <a:r>
              <a:rPr lang="en-US" altLang="en-US" dirty="0" smtClean="0"/>
              <a:t>Expressions </a:t>
            </a:r>
            <a:r>
              <a:rPr lang="en-US" altLang="en-US" sz="2000" b="0" dirty="0" smtClean="0"/>
              <a:t>(2 of 2)</a:t>
            </a:r>
            <a:endParaRPr lang="en-US" sz="2000" b="0" dirty="0"/>
          </a:p>
        </p:txBody>
      </p:sp>
      <p:sp>
        <p:nvSpPr>
          <p:cNvPr id="2" name="Content Placeholder 2"/>
          <p:cNvSpPr>
            <a:spLocks noGrp="1"/>
          </p:cNvSpPr>
          <p:nvPr>
            <p:ph sz="quarter" idx="13"/>
          </p:nvPr>
        </p:nvSpPr>
        <p:spPr>
          <a:xfrm>
            <a:off x="457200" y="1600199"/>
            <a:ext cx="8229600" cy="2713383"/>
          </a:xfrm>
        </p:spPr>
        <p:txBody>
          <a:bodyPr/>
          <a:lstStyle/>
          <a:p>
            <a:pPr lvl="0" indent="-256032"/>
            <a:r>
              <a:rPr lang="en-US" altLang="en-US" sz="2000" dirty="0">
                <a:solidFill>
                  <a:srgbClr val="000000"/>
                </a:solidFill>
                <a:latin typeface="+mn-lt"/>
              </a:rPr>
              <a:t>Boolean Expressions</a:t>
            </a:r>
          </a:p>
          <a:p>
            <a:pPr lvl="1" indent="-283464"/>
            <a:r>
              <a:rPr lang="en-US" altLang="en-US" sz="2000" dirty="0">
                <a:solidFill>
                  <a:srgbClr val="000000"/>
                </a:solidFill>
                <a:latin typeface="+mn-lt"/>
              </a:rPr>
              <a:t>Operands are Boolean and the result is Boolean</a:t>
            </a:r>
          </a:p>
          <a:p>
            <a:pPr lvl="1" indent="-283464"/>
            <a:r>
              <a:rPr lang="en-US" altLang="en-US" sz="2000" dirty="0">
                <a:solidFill>
                  <a:srgbClr val="000000"/>
                </a:solidFill>
                <a:latin typeface="+mn-lt"/>
              </a:rPr>
              <a:t>Example operators</a:t>
            </a:r>
          </a:p>
          <a:p>
            <a:pPr lvl="0" indent="-256032"/>
            <a:r>
              <a:rPr lang="en-US" altLang="en-US" sz="2000" dirty="0">
                <a:solidFill>
                  <a:srgbClr val="000000"/>
                </a:solidFill>
                <a:latin typeface="+mn-lt"/>
              </a:rPr>
              <a:t>C89 has no Boolean </a:t>
            </a:r>
            <a:r>
              <a:rPr lang="en-US" altLang="en-US" sz="2000" dirty="0" smtClean="0">
                <a:solidFill>
                  <a:srgbClr val="000000"/>
                </a:solidFill>
                <a:latin typeface="+mn-lt"/>
              </a:rPr>
              <a:t>type -- it </a:t>
            </a:r>
            <a:r>
              <a:rPr lang="en-US" altLang="en-US" sz="2000" dirty="0">
                <a:solidFill>
                  <a:srgbClr val="000000"/>
                </a:solidFill>
                <a:latin typeface="+mn-lt"/>
              </a:rPr>
              <a:t>uses </a:t>
            </a:r>
            <a:r>
              <a:rPr lang="en-US" altLang="en-US" sz="2000" b="1" dirty="0" err="1">
                <a:solidFill>
                  <a:srgbClr val="000000"/>
                </a:solidFill>
                <a:latin typeface="Courier New" panose="02070309020205020404" pitchFamily="49" charset="0"/>
                <a:cs typeface="Courier New" panose="02070309020205020404" pitchFamily="49" charset="0"/>
              </a:rPr>
              <a:t>int</a:t>
            </a:r>
            <a:r>
              <a:rPr lang="en-US" altLang="en-US" sz="2000" dirty="0">
                <a:solidFill>
                  <a:srgbClr val="000000"/>
                </a:solidFill>
              </a:rPr>
              <a:t> </a:t>
            </a:r>
            <a:r>
              <a:rPr lang="en-US" altLang="en-US" sz="2000" dirty="0">
                <a:solidFill>
                  <a:srgbClr val="000000"/>
                </a:solidFill>
                <a:latin typeface="+mn-lt"/>
              </a:rPr>
              <a:t>type with 0 for false and nonzero for true</a:t>
            </a:r>
          </a:p>
          <a:p>
            <a:pPr lvl="0" indent="-256032"/>
            <a:r>
              <a:rPr lang="en-US" altLang="en-US" sz="2000" dirty="0">
                <a:solidFill>
                  <a:srgbClr val="000000"/>
                </a:solidFill>
                <a:latin typeface="+mn-lt"/>
              </a:rPr>
              <a:t>One odd characteristic of C’s expressions:</a:t>
            </a:r>
            <a:endParaRPr lang="en-US" sz="2000" dirty="0">
              <a:latin typeface="+mn-lt"/>
            </a:endParaRPr>
          </a:p>
        </p:txBody>
      </p:sp>
      <p:graphicFrame>
        <p:nvGraphicFramePr>
          <p:cNvPr id="22" name="Object 3" descr="a left angle bracket b left angle bracket c"/>
          <p:cNvGraphicFramePr>
            <a:graphicFrameLocks noChangeAspect="1"/>
          </p:cNvGraphicFramePr>
          <p:nvPr>
            <p:extLst>
              <p:ext uri="{D42A27DB-BD31-4B8C-83A1-F6EECF244321}">
                <p14:modId xmlns:p14="http://schemas.microsoft.com/office/powerpoint/2010/main" val="3021159004"/>
              </p:ext>
            </p:extLst>
          </p:nvPr>
        </p:nvGraphicFramePr>
        <p:xfrm>
          <a:off x="5682859" y="3684414"/>
          <a:ext cx="1186303" cy="347709"/>
        </p:xfrm>
        <a:graphic>
          <a:graphicData uri="http://schemas.openxmlformats.org/presentationml/2006/ole">
            <mc:AlternateContent xmlns:mc="http://schemas.openxmlformats.org/markup-compatibility/2006">
              <mc:Choice xmlns:v="urn:schemas-microsoft-com:vml" Requires="v">
                <p:oleObj spid="_x0000_s25632" name="Equation" r:id="rId3" imgW="736560" imgH="215640" progId="Equation.DSMT4">
                  <p:embed/>
                </p:oleObj>
              </mc:Choice>
              <mc:Fallback>
                <p:oleObj name="Equation" r:id="rId3" imgW="736560" imgH="215640" progId="Equation.DSMT4">
                  <p:embed/>
                  <p:pic>
                    <p:nvPicPr>
                      <p:cNvPr id="0" name=""/>
                      <p:cNvPicPr/>
                      <p:nvPr/>
                    </p:nvPicPr>
                    <p:blipFill>
                      <a:blip r:embed="rId4"/>
                      <a:stretch>
                        <a:fillRect/>
                      </a:stretch>
                    </p:blipFill>
                    <p:spPr>
                      <a:xfrm>
                        <a:off x="5682859" y="3684414"/>
                        <a:ext cx="1186303" cy="347709"/>
                      </a:xfrm>
                      <a:prstGeom prst="rect">
                        <a:avLst/>
                      </a:prstGeom>
                    </p:spPr>
                  </p:pic>
                </p:oleObj>
              </mc:Fallback>
            </mc:AlternateContent>
          </a:graphicData>
        </a:graphic>
      </p:graphicFrame>
      <p:sp>
        <p:nvSpPr>
          <p:cNvPr id="3" name="Content Placeholder 4"/>
          <p:cNvSpPr>
            <a:spLocks noGrp="1"/>
          </p:cNvSpPr>
          <p:nvPr>
            <p:ph sz="quarter" idx="14"/>
          </p:nvPr>
        </p:nvSpPr>
        <p:spPr>
          <a:xfrm>
            <a:off x="745435" y="4042062"/>
            <a:ext cx="7941365" cy="446877"/>
          </a:xfrm>
        </p:spPr>
        <p:txBody>
          <a:bodyPr/>
          <a:lstStyle/>
          <a:p>
            <a:pPr marL="0" lvl="0" indent="0">
              <a:buNone/>
            </a:pPr>
            <a:r>
              <a:rPr lang="en-US" altLang="en-US" sz="2000" dirty="0">
                <a:solidFill>
                  <a:srgbClr val="000000"/>
                </a:solidFill>
                <a:latin typeface="+mn-lt"/>
              </a:rPr>
              <a:t>is a legal expression, but the result is not what you might expect</a:t>
            </a:r>
            <a:r>
              <a:rPr lang="en-US" altLang="en-US" sz="2000" dirty="0" smtClean="0">
                <a:solidFill>
                  <a:srgbClr val="000000"/>
                </a:solidFill>
                <a:latin typeface="+mn-lt"/>
              </a:rPr>
              <a:t>:</a:t>
            </a:r>
            <a:endParaRPr lang="en-US" altLang="en-US" sz="2000" dirty="0">
              <a:solidFill>
                <a:srgbClr val="000000"/>
              </a:solidFill>
              <a:latin typeface="+mn-lt"/>
            </a:endParaRPr>
          </a:p>
        </p:txBody>
      </p:sp>
      <p:sp>
        <p:nvSpPr>
          <p:cNvPr id="4" name="Content Placeholder 5"/>
          <p:cNvSpPr>
            <a:spLocks noGrp="1"/>
          </p:cNvSpPr>
          <p:nvPr>
            <p:ph sz="quarter" idx="15"/>
          </p:nvPr>
        </p:nvSpPr>
        <p:spPr>
          <a:xfrm>
            <a:off x="457200" y="4601131"/>
            <a:ext cx="8229600" cy="1268565"/>
          </a:xfrm>
        </p:spPr>
        <p:txBody>
          <a:bodyPr/>
          <a:lstStyle/>
          <a:p>
            <a:pPr lvl="1" indent="-283464"/>
            <a:r>
              <a:rPr lang="en-US" altLang="en-US" sz="2000" dirty="0">
                <a:solidFill>
                  <a:srgbClr val="000000"/>
                </a:solidFill>
                <a:latin typeface="+mn-lt"/>
              </a:rPr>
              <a:t>Left operator is evaluated, producing 0 or 1</a:t>
            </a:r>
          </a:p>
          <a:p>
            <a:pPr lvl="1" indent="-283464"/>
            <a:r>
              <a:rPr lang="en-US" altLang="en-US" sz="2000" dirty="0">
                <a:solidFill>
                  <a:srgbClr val="000000"/>
                </a:solidFill>
                <a:latin typeface="+mn-lt"/>
              </a:rPr>
              <a:t>The evaluation result is then compared with the third operand (i.e., </a:t>
            </a:r>
            <a:r>
              <a:rPr lang="en-US" altLang="en-US" sz="2000" b="1" dirty="0">
                <a:solidFill>
                  <a:srgbClr val="000000"/>
                </a:solidFill>
                <a:latin typeface="Courier New" panose="02070309020205020404" pitchFamily="49" charset="0"/>
                <a:cs typeface="Courier New" panose="02070309020205020404" pitchFamily="49" charset="0"/>
              </a:rPr>
              <a:t>c</a:t>
            </a:r>
            <a:r>
              <a:rPr lang="en-US" altLang="en-US" sz="2000" dirty="0" smtClean="0">
                <a:solidFill>
                  <a:srgbClr val="000000"/>
                </a:solidFill>
                <a:latin typeface="+mn-lt"/>
              </a:rPr>
              <a:t>)</a:t>
            </a:r>
            <a:endParaRPr lang="en-US" altLang="en-US" sz="2000" dirty="0">
              <a:solidFill>
                <a:srgbClr val="000000"/>
              </a:solidFill>
              <a:latin typeface="+mn-lt"/>
            </a:endParaRPr>
          </a:p>
        </p:txBody>
      </p:sp>
    </p:spTree>
    <p:extLst>
      <p:ext uri="{BB962C8B-B14F-4D97-AF65-F5344CB8AC3E}">
        <p14:creationId xmlns:p14="http://schemas.microsoft.com/office/powerpoint/2010/main" val="2116654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Short Circuit </a:t>
            </a:r>
            <a:r>
              <a:rPr lang="en-US" altLang="en-US" dirty="0" smtClean="0"/>
              <a:t>Evaluation </a:t>
            </a:r>
            <a:r>
              <a:rPr lang="en-US" altLang="en-US" sz="2000" b="0" dirty="0" smtClean="0"/>
              <a:t>(1 of 2)</a:t>
            </a:r>
            <a:endParaRPr lang="en-US" sz="2000" b="0" dirty="0"/>
          </a:p>
        </p:txBody>
      </p:sp>
      <p:sp>
        <p:nvSpPr>
          <p:cNvPr id="6" name="Content Placeholder 2"/>
          <p:cNvSpPr>
            <a:spLocks noGrp="1"/>
          </p:cNvSpPr>
          <p:nvPr>
            <p:ph sz="quarter" idx="13"/>
          </p:nvPr>
        </p:nvSpPr>
        <p:spPr>
          <a:xfrm>
            <a:off x="457200" y="1600200"/>
            <a:ext cx="8229600" cy="1162878"/>
          </a:xfrm>
        </p:spPr>
        <p:txBody>
          <a:bodyPr/>
          <a:lstStyle/>
          <a:p>
            <a:pPr lvl="0" indent="-256032"/>
            <a:r>
              <a:rPr lang="en-US" altLang="en-US" sz="2200" dirty="0">
                <a:solidFill>
                  <a:srgbClr val="000000"/>
                </a:solidFill>
                <a:latin typeface="+mn-lt"/>
              </a:rPr>
              <a:t>An expression in which the result is determined without evaluating all of the operands and/or operators</a:t>
            </a:r>
          </a:p>
          <a:p>
            <a:pPr lvl="0" indent="-256032"/>
            <a:r>
              <a:rPr lang="en-US" altLang="en-US" sz="2200" dirty="0">
                <a:solidFill>
                  <a:srgbClr val="000000"/>
                </a:solidFill>
                <a:latin typeface="+mn-lt"/>
              </a:rPr>
              <a:t>Example:</a:t>
            </a:r>
            <a:endParaRPr lang="en-US" sz="2200" dirty="0">
              <a:latin typeface="+mn-lt"/>
            </a:endParaRPr>
          </a:p>
        </p:txBody>
      </p:sp>
      <p:graphicFrame>
        <p:nvGraphicFramePr>
          <p:cNvPr id="13" name="Object 3" descr="left parenthesis asterisk a right parenthesis asterisk left parenthesis b forward slash 13 minus 1 right parenthesis"/>
          <p:cNvGraphicFramePr>
            <a:graphicFrameLocks noChangeAspect="1"/>
          </p:cNvGraphicFramePr>
          <p:nvPr>
            <p:extLst>
              <p:ext uri="{D42A27DB-BD31-4B8C-83A1-F6EECF244321}">
                <p14:modId xmlns:p14="http://schemas.microsoft.com/office/powerpoint/2010/main" val="26578095"/>
              </p:ext>
            </p:extLst>
          </p:nvPr>
        </p:nvGraphicFramePr>
        <p:xfrm>
          <a:off x="2061953" y="2525541"/>
          <a:ext cx="2873629" cy="405689"/>
        </p:xfrm>
        <a:graphic>
          <a:graphicData uri="http://schemas.openxmlformats.org/presentationml/2006/ole">
            <mc:AlternateContent xmlns:mc="http://schemas.openxmlformats.org/markup-compatibility/2006">
              <mc:Choice xmlns:v="urn:schemas-microsoft-com:vml" Requires="v">
                <p:oleObj spid="_x0000_s26741" name="Equation" r:id="rId3" imgW="2158920" imgH="304560" progId="Equation.DSMT4">
                  <p:embed/>
                </p:oleObj>
              </mc:Choice>
              <mc:Fallback>
                <p:oleObj name="Equation" r:id="rId3" imgW="2158920" imgH="304560" progId="Equation.DSMT4">
                  <p:embed/>
                  <p:pic>
                    <p:nvPicPr>
                      <p:cNvPr id="0" name=""/>
                      <p:cNvPicPr/>
                      <p:nvPr/>
                    </p:nvPicPr>
                    <p:blipFill>
                      <a:blip r:embed="rId4"/>
                      <a:stretch>
                        <a:fillRect/>
                      </a:stretch>
                    </p:blipFill>
                    <p:spPr>
                      <a:xfrm>
                        <a:off x="2061953" y="2525541"/>
                        <a:ext cx="2873629" cy="405689"/>
                      </a:xfrm>
                      <a:prstGeom prst="rect">
                        <a:avLst/>
                      </a:prstGeom>
                    </p:spPr>
                  </p:pic>
                </p:oleObj>
              </mc:Fallback>
            </mc:AlternateContent>
          </a:graphicData>
        </a:graphic>
      </p:graphicFrame>
      <p:sp>
        <p:nvSpPr>
          <p:cNvPr id="7" name="Content Placeholder 4"/>
          <p:cNvSpPr>
            <a:spLocks noGrp="1"/>
          </p:cNvSpPr>
          <p:nvPr>
            <p:ph sz="quarter" idx="14"/>
          </p:nvPr>
        </p:nvSpPr>
        <p:spPr>
          <a:xfrm>
            <a:off x="457200" y="2928168"/>
            <a:ext cx="8229600" cy="412064"/>
          </a:xfrm>
        </p:spPr>
        <p:txBody>
          <a:bodyPr/>
          <a:lstStyle/>
          <a:p>
            <a:pPr marL="101600" indent="0">
              <a:buNone/>
            </a:pPr>
            <a:r>
              <a:rPr lang="en-US" altLang="en-US" sz="2200" dirty="0">
                <a:solidFill>
                  <a:srgbClr val="000000"/>
                </a:solidFill>
                <a:latin typeface="+mn-lt"/>
              </a:rPr>
              <a:t>If </a:t>
            </a:r>
            <a:r>
              <a:rPr lang="en-US" altLang="en-US" sz="2200" dirty="0">
                <a:solidFill>
                  <a:srgbClr val="000000"/>
                </a:solidFill>
                <a:latin typeface="+mn-lt"/>
                <a:cs typeface="Courier New" panose="02070309020205020404" pitchFamily="49" charset="0"/>
              </a:rPr>
              <a:t>a</a:t>
            </a:r>
            <a:r>
              <a:rPr lang="en-US" altLang="en-US" sz="2200" dirty="0">
                <a:solidFill>
                  <a:srgbClr val="000000"/>
                </a:solidFill>
                <a:latin typeface="+mn-lt"/>
              </a:rPr>
              <a:t> is zero, there is no need to evaluate</a:t>
            </a:r>
            <a:endParaRPr lang="en-US" sz="2200" dirty="0">
              <a:latin typeface="+mn-lt"/>
            </a:endParaRPr>
          </a:p>
        </p:txBody>
      </p:sp>
      <p:graphicFrame>
        <p:nvGraphicFramePr>
          <p:cNvPr id="14" name="Object 5" descr="left parenthesis b forward slash 13 minus 1 right parenthesis"/>
          <p:cNvGraphicFramePr>
            <a:graphicFrameLocks noChangeAspect="1"/>
          </p:cNvGraphicFramePr>
          <p:nvPr>
            <p:extLst>
              <p:ext uri="{D42A27DB-BD31-4B8C-83A1-F6EECF244321}">
                <p14:modId xmlns:p14="http://schemas.microsoft.com/office/powerpoint/2010/main" val="347810962"/>
              </p:ext>
            </p:extLst>
          </p:nvPr>
        </p:nvGraphicFramePr>
        <p:xfrm>
          <a:off x="5612709" y="3015704"/>
          <a:ext cx="1227208" cy="371881"/>
        </p:xfrm>
        <a:graphic>
          <a:graphicData uri="http://schemas.openxmlformats.org/presentationml/2006/ole">
            <mc:AlternateContent xmlns:mc="http://schemas.openxmlformats.org/markup-compatibility/2006">
              <mc:Choice xmlns:v="urn:schemas-microsoft-com:vml" Requires="v">
                <p:oleObj spid="_x0000_s26742" name="Equation" r:id="rId5" imgW="838080" imgH="253800" progId="Equation.DSMT4">
                  <p:embed/>
                </p:oleObj>
              </mc:Choice>
              <mc:Fallback>
                <p:oleObj name="Equation" r:id="rId5" imgW="838080" imgH="253800" progId="Equation.DSMT4">
                  <p:embed/>
                  <p:pic>
                    <p:nvPicPr>
                      <p:cNvPr id="0" name=""/>
                      <p:cNvPicPr/>
                      <p:nvPr/>
                    </p:nvPicPr>
                    <p:blipFill>
                      <a:blip r:embed="rId6"/>
                      <a:stretch>
                        <a:fillRect/>
                      </a:stretch>
                    </p:blipFill>
                    <p:spPr>
                      <a:xfrm>
                        <a:off x="5612709" y="3015704"/>
                        <a:ext cx="1227208" cy="371881"/>
                      </a:xfrm>
                      <a:prstGeom prst="rect">
                        <a:avLst/>
                      </a:prstGeom>
                    </p:spPr>
                  </p:pic>
                </p:oleObj>
              </mc:Fallback>
            </mc:AlternateContent>
          </a:graphicData>
        </a:graphic>
      </p:graphicFrame>
      <p:sp>
        <p:nvSpPr>
          <p:cNvPr id="8" name="Content Placeholder 6"/>
          <p:cNvSpPr>
            <a:spLocks noGrp="1"/>
          </p:cNvSpPr>
          <p:nvPr>
            <p:ph sz="quarter" idx="15"/>
          </p:nvPr>
        </p:nvSpPr>
        <p:spPr>
          <a:xfrm>
            <a:off x="457200" y="3420142"/>
            <a:ext cx="8229600" cy="408982"/>
          </a:xfrm>
        </p:spPr>
        <p:txBody>
          <a:bodyPr/>
          <a:lstStyle/>
          <a:p>
            <a:pPr lvl="0" indent="-256032">
              <a:lnSpc>
                <a:spcPct val="150000"/>
              </a:lnSpc>
            </a:pPr>
            <a:r>
              <a:rPr lang="en-US" altLang="en-US" sz="2200" dirty="0">
                <a:solidFill>
                  <a:srgbClr val="000000"/>
                </a:solidFill>
                <a:latin typeface="+mn-lt"/>
              </a:rPr>
              <a:t>Problem with non-short-circuit </a:t>
            </a:r>
            <a:r>
              <a:rPr lang="en-US" altLang="en-US" sz="2200" dirty="0" smtClean="0">
                <a:solidFill>
                  <a:srgbClr val="000000"/>
                </a:solidFill>
                <a:latin typeface="+mn-lt"/>
              </a:rPr>
              <a:t>evaluation</a:t>
            </a:r>
            <a:endParaRPr lang="en-US" altLang="en-US" sz="2200" dirty="0">
              <a:solidFill>
                <a:srgbClr val="000000"/>
              </a:solidFill>
              <a:latin typeface="+mn-lt"/>
            </a:endParaRPr>
          </a:p>
        </p:txBody>
      </p:sp>
      <p:pic>
        <p:nvPicPr>
          <p:cNvPr id="15" name="Picture 7" descr="Computer code. The code has 3 lines. Line 1. index equals 0 semicolon. Line 2. while left parenthesis left parenthesis index left angle bracket = length right parenthesis ampersand ampersand left parenthesis LIST left bracket index right bracket exclamation point equals value right parenthesis. Line 3, indented once. index + + semicolon."/>
          <p:cNvPicPr>
            <a:picLocks noChangeAspect="1"/>
          </p:cNvPicPr>
          <p:nvPr/>
        </p:nvPicPr>
        <p:blipFill>
          <a:blip r:embed="rId7"/>
          <a:stretch>
            <a:fillRect/>
          </a:stretch>
        </p:blipFill>
        <p:spPr>
          <a:xfrm>
            <a:off x="794456" y="3888720"/>
            <a:ext cx="7773074" cy="1261981"/>
          </a:xfrm>
          <a:prstGeom prst="rect">
            <a:avLst/>
          </a:prstGeom>
        </p:spPr>
      </p:pic>
      <p:sp>
        <p:nvSpPr>
          <p:cNvPr id="9" name="Content Placeholder 8"/>
          <p:cNvSpPr>
            <a:spLocks noGrp="1"/>
          </p:cNvSpPr>
          <p:nvPr>
            <p:ph sz="quarter" idx="16"/>
          </p:nvPr>
        </p:nvSpPr>
        <p:spPr>
          <a:xfrm>
            <a:off x="457199" y="5067332"/>
            <a:ext cx="1729409" cy="445029"/>
          </a:xfrm>
        </p:spPr>
        <p:txBody>
          <a:bodyPr/>
          <a:lstStyle/>
          <a:p>
            <a:pPr marL="740664" indent="-283464">
              <a:buFont typeface="Arial" panose="020B0604020202020204" pitchFamily="34" charset="0"/>
              <a:buChar char="─"/>
            </a:pPr>
            <a:r>
              <a:rPr lang="en-US" altLang="en-US" sz="2200" dirty="0" smtClean="0">
                <a:solidFill>
                  <a:srgbClr val="000000"/>
                </a:solidFill>
                <a:latin typeface="+mn-lt"/>
              </a:rPr>
              <a:t>When</a:t>
            </a:r>
            <a:endParaRPr lang="en-US" sz="2200" dirty="0">
              <a:latin typeface="+mn-lt"/>
            </a:endParaRPr>
          </a:p>
        </p:txBody>
      </p:sp>
      <p:graphicFrame>
        <p:nvGraphicFramePr>
          <p:cNvPr id="16" name="Object 9" descr="index = length, LIST left bracket index right bracket"/>
          <p:cNvGraphicFramePr>
            <a:graphicFrameLocks noChangeAspect="1"/>
          </p:cNvGraphicFramePr>
          <p:nvPr>
            <p:extLst>
              <p:ext uri="{D42A27DB-BD31-4B8C-83A1-F6EECF244321}">
                <p14:modId xmlns:p14="http://schemas.microsoft.com/office/powerpoint/2010/main" val="638321579"/>
              </p:ext>
            </p:extLst>
          </p:nvPr>
        </p:nvGraphicFramePr>
        <p:xfrm>
          <a:off x="2068977" y="5170714"/>
          <a:ext cx="2719959" cy="368808"/>
        </p:xfrm>
        <a:graphic>
          <a:graphicData uri="http://schemas.openxmlformats.org/presentationml/2006/ole">
            <mc:AlternateContent xmlns:mc="http://schemas.openxmlformats.org/markup-compatibility/2006">
              <mc:Choice xmlns:v="urn:schemas-microsoft-com:vml" Requires="v">
                <p:oleObj spid="_x0000_s26743" name="Equation" r:id="rId8" imgW="2247840" imgH="304560" progId="Equation.DSMT4">
                  <p:embed/>
                </p:oleObj>
              </mc:Choice>
              <mc:Fallback>
                <p:oleObj name="Equation" r:id="rId8" imgW="2247840" imgH="304560" progId="Equation.DSMT4">
                  <p:embed/>
                  <p:pic>
                    <p:nvPicPr>
                      <p:cNvPr id="0" name=""/>
                      <p:cNvPicPr/>
                      <p:nvPr/>
                    </p:nvPicPr>
                    <p:blipFill>
                      <a:blip r:embed="rId9"/>
                      <a:stretch>
                        <a:fillRect/>
                      </a:stretch>
                    </p:blipFill>
                    <p:spPr>
                      <a:xfrm>
                        <a:off x="2068977" y="5170714"/>
                        <a:ext cx="2719959" cy="368808"/>
                      </a:xfrm>
                      <a:prstGeom prst="rect">
                        <a:avLst/>
                      </a:prstGeom>
                    </p:spPr>
                  </p:pic>
                </p:oleObj>
              </mc:Fallback>
            </mc:AlternateContent>
          </a:graphicData>
        </a:graphic>
      </p:graphicFrame>
      <p:sp>
        <p:nvSpPr>
          <p:cNvPr id="10" name="Content Placeholder 10"/>
          <p:cNvSpPr>
            <a:spLocks noGrp="1"/>
          </p:cNvSpPr>
          <p:nvPr>
            <p:ph sz="quarter" idx="17"/>
          </p:nvPr>
        </p:nvSpPr>
        <p:spPr>
          <a:xfrm>
            <a:off x="4667816" y="5070759"/>
            <a:ext cx="4174437" cy="457200"/>
          </a:xfrm>
        </p:spPr>
        <p:txBody>
          <a:bodyPr/>
          <a:lstStyle/>
          <a:p>
            <a:pPr marL="101600" indent="0">
              <a:buNone/>
            </a:pPr>
            <a:r>
              <a:rPr lang="en-US" altLang="en-US" sz="2200" dirty="0">
                <a:solidFill>
                  <a:srgbClr val="000000"/>
                </a:solidFill>
                <a:latin typeface="+mn-lt"/>
              </a:rPr>
              <a:t>will cause an </a:t>
            </a:r>
            <a:r>
              <a:rPr lang="en-US" altLang="en-US" sz="2200" dirty="0" smtClean="0">
                <a:solidFill>
                  <a:srgbClr val="000000"/>
                </a:solidFill>
                <a:latin typeface="+mn-lt"/>
              </a:rPr>
              <a:t>indexing problem</a:t>
            </a:r>
            <a:endParaRPr lang="en-US" sz="2200" dirty="0">
              <a:latin typeface="+mn-lt"/>
            </a:endParaRPr>
          </a:p>
        </p:txBody>
      </p:sp>
      <p:graphicFrame>
        <p:nvGraphicFramePr>
          <p:cNvPr id="17" name="Object 11" descr="assuming LIST is length negative 1 long"/>
          <p:cNvGraphicFramePr>
            <a:graphicFrameLocks noChangeAspect="1"/>
          </p:cNvGraphicFramePr>
          <p:nvPr>
            <p:extLst>
              <p:ext uri="{D42A27DB-BD31-4B8C-83A1-F6EECF244321}">
                <p14:modId xmlns:p14="http://schemas.microsoft.com/office/powerpoint/2010/main" val="855838569"/>
              </p:ext>
            </p:extLst>
          </p:nvPr>
        </p:nvGraphicFramePr>
        <p:xfrm>
          <a:off x="1041073" y="5642905"/>
          <a:ext cx="3854044" cy="338074"/>
        </p:xfrm>
        <a:graphic>
          <a:graphicData uri="http://schemas.openxmlformats.org/presentationml/2006/ole">
            <mc:AlternateContent xmlns:mc="http://schemas.openxmlformats.org/markup-compatibility/2006">
              <mc:Choice xmlns:v="urn:schemas-microsoft-com:vml" Requires="v">
                <p:oleObj spid="_x0000_s26744" name="Equation" r:id="rId10" imgW="2895480" imgH="253800" progId="Equation.DSMT4">
                  <p:embed/>
                </p:oleObj>
              </mc:Choice>
              <mc:Fallback>
                <p:oleObj name="Equation" r:id="rId10" imgW="2895480" imgH="253800" progId="Equation.DSMT4">
                  <p:embed/>
                  <p:pic>
                    <p:nvPicPr>
                      <p:cNvPr id="0" name=""/>
                      <p:cNvPicPr/>
                      <p:nvPr/>
                    </p:nvPicPr>
                    <p:blipFill>
                      <a:blip r:embed="rId11"/>
                      <a:stretch>
                        <a:fillRect/>
                      </a:stretch>
                    </p:blipFill>
                    <p:spPr>
                      <a:xfrm>
                        <a:off x="1041073" y="5642905"/>
                        <a:ext cx="3854044" cy="338074"/>
                      </a:xfrm>
                      <a:prstGeom prst="rect">
                        <a:avLst/>
                      </a:prstGeom>
                    </p:spPr>
                  </p:pic>
                </p:oleObj>
              </mc:Fallback>
            </mc:AlternateContent>
          </a:graphicData>
        </a:graphic>
      </p:graphicFrame>
    </p:spTree>
    <p:extLst>
      <p:ext uri="{BB962C8B-B14F-4D97-AF65-F5344CB8AC3E}">
        <p14:creationId xmlns:p14="http://schemas.microsoft.com/office/powerpoint/2010/main" val="2273525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Short Circuit Evaluation </a:t>
            </a:r>
            <a:r>
              <a:rPr lang="en-US" altLang="en-US" sz="2000" b="0" dirty="0" smtClean="0"/>
              <a:t>(2 </a:t>
            </a:r>
            <a:r>
              <a:rPr lang="en-US" altLang="en-US" sz="2000" b="0" dirty="0"/>
              <a:t>of 2)</a:t>
            </a:r>
            <a:endParaRPr lang="en-US" dirty="0"/>
          </a:p>
        </p:txBody>
      </p:sp>
      <p:sp>
        <p:nvSpPr>
          <p:cNvPr id="6" name="Content Placeholder 2"/>
          <p:cNvSpPr>
            <a:spLocks noGrp="1"/>
          </p:cNvSpPr>
          <p:nvPr>
            <p:ph sz="quarter" idx="13"/>
          </p:nvPr>
        </p:nvSpPr>
        <p:spPr>
          <a:xfrm>
            <a:off x="457200" y="1600200"/>
            <a:ext cx="8229600" cy="849868"/>
          </a:xfrm>
        </p:spPr>
        <p:txBody>
          <a:bodyPr/>
          <a:lstStyle/>
          <a:p>
            <a:pPr indent="-256032"/>
            <a:r>
              <a:rPr lang="en-US" altLang="en-US" sz="2400" dirty="0">
                <a:solidFill>
                  <a:srgbClr val="000000"/>
                </a:solidFill>
                <a:latin typeface="+mn-lt"/>
              </a:rPr>
              <a:t>C, C++, and Java: use short-circuit evaluation for the usual Boolean operators</a:t>
            </a:r>
            <a:endParaRPr lang="en-US" dirty="0">
              <a:latin typeface="+mn-lt"/>
            </a:endParaRPr>
          </a:p>
        </p:txBody>
      </p:sp>
      <p:graphicFrame>
        <p:nvGraphicFramePr>
          <p:cNvPr id="13" name="Object 3" descr="ampersand ampersand, and, pipe pipe"/>
          <p:cNvGraphicFramePr>
            <a:graphicFrameLocks noChangeAspect="1"/>
          </p:cNvGraphicFramePr>
          <p:nvPr>
            <p:extLst>
              <p:ext uri="{D42A27DB-BD31-4B8C-83A1-F6EECF244321}">
                <p14:modId xmlns:p14="http://schemas.microsoft.com/office/powerpoint/2010/main" val="647444997"/>
              </p:ext>
            </p:extLst>
          </p:nvPr>
        </p:nvGraphicFramePr>
        <p:xfrm>
          <a:off x="4115413" y="2111994"/>
          <a:ext cx="1538237" cy="338074"/>
        </p:xfrm>
        <a:graphic>
          <a:graphicData uri="http://schemas.openxmlformats.org/presentationml/2006/ole">
            <mc:AlternateContent xmlns:mc="http://schemas.openxmlformats.org/markup-compatibility/2006">
              <mc:Choice xmlns:v="urn:schemas-microsoft-com:vml" Requires="v">
                <p:oleObj spid="_x0000_s27740" name="Equation" r:id="rId3" imgW="1155600" imgH="253800" progId="Equation.DSMT4">
                  <p:embed/>
                </p:oleObj>
              </mc:Choice>
              <mc:Fallback>
                <p:oleObj name="Equation" r:id="rId3" imgW="1155600" imgH="253800" progId="Equation.DSMT4">
                  <p:embed/>
                  <p:pic>
                    <p:nvPicPr>
                      <p:cNvPr id="0" name=""/>
                      <p:cNvPicPr/>
                      <p:nvPr/>
                    </p:nvPicPr>
                    <p:blipFill>
                      <a:blip r:embed="rId4"/>
                      <a:stretch>
                        <a:fillRect/>
                      </a:stretch>
                    </p:blipFill>
                    <p:spPr>
                      <a:xfrm>
                        <a:off x="4115413" y="2111994"/>
                        <a:ext cx="1538237" cy="338074"/>
                      </a:xfrm>
                      <a:prstGeom prst="rect">
                        <a:avLst/>
                      </a:prstGeom>
                    </p:spPr>
                  </p:pic>
                </p:oleObj>
              </mc:Fallback>
            </mc:AlternateContent>
          </a:graphicData>
        </a:graphic>
      </p:graphicFrame>
      <p:sp>
        <p:nvSpPr>
          <p:cNvPr id="7" name="Content Placeholder 4"/>
          <p:cNvSpPr>
            <a:spLocks noGrp="1"/>
          </p:cNvSpPr>
          <p:nvPr>
            <p:ph sz="quarter" idx="14"/>
          </p:nvPr>
        </p:nvSpPr>
        <p:spPr>
          <a:xfrm>
            <a:off x="5450757" y="1977202"/>
            <a:ext cx="3236044" cy="520148"/>
          </a:xfrm>
        </p:spPr>
        <p:txBody>
          <a:bodyPr/>
          <a:lstStyle/>
          <a:p>
            <a:pPr marL="101600" indent="0">
              <a:buNone/>
            </a:pPr>
            <a:r>
              <a:rPr lang="en-US" altLang="en-US" sz="2400" dirty="0">
                <a:solidFill>
                  <a:srgbClr val="000000"/>
                </a:solidFill>
                <a:latin typeface="+mn-lt"/>
              </a:rPr>
              <a:t>, but also provide </a:t>
            </a:r>
            <a:endParaRPr lang="en-US" dirty="0">
              <a:latin typeface="+mn-lt"/>
            </a:endParaRPr>
          </a:p>
        </p:txBody>
      </p:sp>
      <p:sp>
        <p:nvSpPr>
          <p:cNvPr id="8" name="Content Placeholder 5"/>
          <p:cNvSpPr>
            <a:spLocks noGrp="1"/>
          </p:cNvSpPr>
          <p:nvPr>
            <p:ph sz="quarter" idx="15"/>
          </p:nvPr>
        </p:nvSpPr>
        <p:spPr>
          <a:xfrm>
            <a:off x="459728" y="2411895"/>
            <a:ext cx="8229600" cy="533400"/>
          </a:xfrm>
        </p:spPr>
        <p:txBody>
          <a:bodyPr/>
          <a:lstStyle/>
          <a:p>
            <a:pPr marL="228600" indent="0">
              <a:buNone/>
            </a:pPr>
            <a:r>
              <a:rPr lang="en-US" altLang="en-US" sz="2400" dirty="0">
                <a:solidFill>
                  <a:srgbClr val="000000"/>
                </a:solidFill>
                <a:latin typeface="+mn-lt"/>
              </a:rPr>
              <a:t>bitwise Boolean operators that are not short circuit</a:t>
            </a:r>
            <a:endParaRPr lang="en-US" dirty="0">
              <a:latin typeface="+mn-lt"/>
            </a:endParaRPr>
          </a:p>
        </p:txBody>
      </p:sp>
      <p:graphicFrame>
        <p:nvGraphicFramePr>
          <p:cNvPr id="14" name="Object 6" descr="ampersand and pipe"/>
          <p:cNvGraphicFramePr>
            <a:graphicFrameLocks noChangeAspect="1"/>
          </p:cNvGraphicFramePr>
          <p:nvPr>
            <p:extLst>
              <p:ext uri="{D42A27DB-BD31-4B8C-83A1-F6EECF244321}">
                <p14:modId xmlns:p14="http://schemas.microsoft.com/office/powerpoint/2010/main" val="3507577841"/>
              </p:ext>
            </p:extLst>
          </p:nvPr>
        </p:nvGraphicFramePr>
        <p:xfrm>
          <a:off x="781141" y="2856672"/>
          <a:ext cx="1309023" cy="409069"/>
        </p:xfrm>
        <a:graphic>
          <a:graphicData uri="http://schemas.openxmlformats.org/presentationml/2006/ole">
            <mc:AlternateContent xmlns:mc="http://schemas.openxmlformats.org/markup-compatibility/2006">
              <mc:Choice xmlns:v="urn:schemas-microsoft-com:vml" Requires="v">
                <p:oleObj spid="_x0000_s27741" name="Equation" r:id="rId5" imgW="812520" imgH="253800" progId="Equation.DSMT4">
                  <p:embed/>
                </p:oleObj>
              </mc:Choice>
              <mc:Fallback>
                <p:oleObj name="Equation" r:id="rId5" imgW="812520" imgH="253800" progId="Equation.DSMT4">
                  <p:embed/>
                  <p:pic>
                    <p:nvPicPr>
                      <p:cNvPr id="0" name=""/>
                      <p:cNvPicPr/>
                      <p:nvPr/>
                    </p:nvPicPr>
                    <p:blipFill>
                      <a:blip r:embed="rId6"/>
                      <a:stretch>
                        <a:fillRect/>
                      </a:stretch>
                    </p:blipFill>
                    <p:spPr>
                      <a:xfrm>
                        <a:off x="781141" y="2856672"/>
                        <a:ext cx="1309023" cy="409069"/>
                      </a:xfrm>
                      <a:prstGeom prst="rect">
                        <a:avLst/>
                      </a:prstGeom>
                    </p:spPr>
                  </p:pic>
                </p:oleObj>
              </mc:Fallback>
            </mc:AlternateContent>
          </a:graphicData>
        </a:graphic>
      </p:graphicFrame>
      <p:sp>
        <p:nvSpPr>
          <p:cNvPr id="9" name="Content Placeholder 7"/>
          <p:cNvSpPr>
            <a:spLocks noGrp="1"/>
          </p:cNvSpPr>
          <p:nvPr>
            <p:ph sz="quarter" idx="16"/>
          </p:nvPr>
        </p:nvSpPr>
        <p:spPr>
          <a:xfrm>
            <a:off x="459728" y="3359424"/>
            <a:ext cx="5394420" cy="494331"/>
          </a:xfrm>
        </p:spPr>
        <p:txBody>
          <a:bodyPr/>
          <a:lstStyle/>
          <a:p>
            <a:pPr lvl="0" indent="-256032"/>
            <a:r>
              <a:rPr lang="en-US" altLang="en-US" sz="2400" dirty="0">
                <a:solidFill>
                  <a:srgbClr val="000000"/>
                </a:solidFill>
                <a:latin typeface="+mn-lt"/>
              </a:rPr>
              <a:t>All logic operators in Ruby, Perl, </a:t>
            </a:r>
            <a:r>
              <a:rPr lang="en-US" altLang="en-US" sz="2400" dirty="0" smtClean="0">
                <a:solidFill>
                  <a:srgbClr val="000000"/>
                </a:solidFill>
                <a:latin typeface="+mn-lt"/>
              </a:rPr>
              <a:t>ML,</a:t>
            </a:r>
            <a:endParaRPr lang="en-US" dirty="0">
              <a:latin typeface="+mn-lt"/>
            </a:endParaRPr>
          </a:p>
        </p:txBody>
      </p:sp>
      <p:graphicFrame>
        <p:nvGraphicFramePr>
          <p:cNvPr id="10" name="Object 8" descr="F hash"/>
          <p:cNvGraphicFramePr>
            <a:graphicFrameLocks noChangeAspect="1"/>
          </p:cNvGraphicFramePr>
          <p:nvPr>
            <p:extLst>
              <p:ext uri="{D42A27DB-BD31-4B8C-83A1-F6EECF244321}">
                <p14:modId xmlns:p14="http://schemas.microsoft.com/office/powerpoint/2010/main" val="3819122307"/>
              </p:ext>
            </p:extLst>
          </p:nvPr>
        </p:nvGraphicFramePr>
        <p:xfrm>
          <a:off x="5729702" y="3438939"/>
          <a:ext cx="517249" cy="435578"/>
        </p:xfrm>
        <a:graphic>
          <a:graphicData uri="http://schemas.openxmlformats.org/presentationml/2006/ole">
            <mc:AlternateContent xmlns:mc="http://schemas.openxmlformats.org/markup-compatibility/2006">
              <mc:Choice xmlns:v="urn:schemas-microsoft-com:vml" Requires="v">
                <p:oleObj spid="_x0000_s27742" name="Equation" r:id="rId7" imgW="241200" imgH="203040" progId="Equation.DSMT4">
                  <p:embed/>
                </p:oleObj>
              </mc:Choice>
              <mc:Fallback>
                <p:oleObj name="Equation" r:id="rId7" imgW="241200" imgH="203040" progId="Equation.DSMT4">
                  <p:embed/>
                  <p:pic>
                    <p:nvPicPr>
                      <p:cNvPr id="0" name=""/>
                      <p:cNvPicPr/>
                      <p:nvPr/>
                    </p:nvPicPr>
                    <p:blipFill>
                      <a:blip r:embed="rId8"/>
                      <a:stretch>
                        <a:fillRect/>
                      </a:stretch>
                    </p:blipFill>
                    <p:spPr>
                      <a:xfrm>
                        <a:off x="5729702" y="3438939"/>
                        <a:ext cx="517249" cy="435578"/>
                      </a:xfrm>
                      <a:prstGeom prst="rect">
                        <a:avLst/>
                      </a:prstGeom>
                    </p:spPr>
                  </p:pic>
                </p:oleObj>
              </mc:Fallback>
            </mc:AlternateContent>
          </a:graphicData>
        </a:graphic>
      </p:graphicFrame>
      <p:sp>
        <p:nvSpPr>
          <p:cNvPr id="16" name="Content Placeholder 9"/>
          <p:cNvSpPr>
            <a:spLocks noGrp="1"/>
          </p:cNvSpPr>
          <p:nvPr>
            <p:ph sz="quarter" idx="17"/>
          </p:nvPr>
        </p:nvSpPr>
        <p:spPr>
          <a:xfrm>
            <a:off x="6062870" y="3359424"/>
            <a:ext cx="2623930" cy="457200"/>
          </a:xfrm>
        </p:spPr>
        <p:txBody>
          <a:bodyPr/>
          <a:lstStyle/>
          <a:p>
            <a:pPr marL="101600" indent="0">
              <a:buNone/>
            </a:pPr>
            <a:r>
              <a:rPr lang="en-US" altLang="en-US" sz="2400" dirty="0">
                <a:solidFill>
                  <a:srgbClr val="000000"/>
                </a:solidFill>
                <a:latin typeface="+mn-lt"/>
              </a:rPr>
              <a:t>and Python are</a:t>
            </a:r>
            <a:endParaRPr lang="en-US" dirty="0">
              <a:latin typeface="+mn-lt"/>
            </a:endParaRPr>
          </a:p>
        </p:txBody>
      </p:sp>
      <p:sp>
        <p:nvSpPr>
          <p:cNvPr id="17" name="Content Placeholder 10"/>
          <p:cNvSpPr>
            <a:spLocks noGrp="1"/>
          </p:cNvSpPr>
          <p:nvPr>
            <p:ph sz="quarter" idx="18"/>
          </p:nvPr>
        </p:nvSpPr>
        <p:spPr>
          <a:xfrm>
            <a:off x="457200" y="3753309"/>
            <a:ext cx="8229600" cy="1802663"/>
          </a:xfrm>
        </p:spPr>
        <p:txBody>
          <a:bodyPr/>
          <a:lstStyle/>
          <a:p>
            <a:pPr marL="0" lvl="0" indent="228600">
              <a:buNone/>
            </a:pPr>
            <a:r>
              <a:rPr lang="en-US" altLang="en-US" sz="2400" dirty="0">
                <a:solidFill>
                  <a:srgbClr val="000000"/>
                </a:solidFill>
                <a:latin typeface="+mn-lt"/>
              </a:rPr>
              <a:t>short-circuit evaluated</a:t>
            </a:r>
          </a:p>
          <a:p>
            <a:pPr lvl="0" indent="-256032"/>
            <a:r>
              <a:rPr lang="en-US" altLang="en-US" sz="2400" dirty="0">
                <a:solidFill>
                  <a:srgbClr val="000000"/>
                </a:solidFill>
                <a:latin typeface="+mn-lt"/>
              </a:rPr>
              <a:t>Short-circuit evaluation exposes the potential problem of side effects in expressions</a:t>
            </a:r>
            <a:br>
              <a:rPr lang="en-US" altLang="en-US" sz="2400" dirty="0">
                <a:solidFill>
                  <a:srgbClr val="000000"/>
                </a:solidFill>
                <a:latin typeface="+mn-lt"/>
              </a:rPr>
            </a:br>
            <a:r>
              <a:rPr lang="en-US" altLang="en-US" sz="2400" dirty="0">
                <a:solidFill>
                  <a:srgbClr val="000000"/>
                </a:solidFill>
                <a:latin typeface="+mn-lt"/>
              </a:rPr>
              <a:t>e.g</a:t>
            </a:r>
            <a:r>
              <a:rPr lang="en-US" altLang="en-US" sz="2400" dirty="0" smtClean="0">
                <a:solidFill>
                  <a:srgbClr val="000000"/>
                </a:solidFill>
                <a:latin typeface="+mn-lt"/>
              </a:rPr>
              <a:t>.</a:t>
            </a:r>
            <a:endParaRPr lang="en-US" sz="2400" dirty="0">
              <a:latin typeface="+mn-lt"/>
            </a:endParaRPr>
          </a:p>
        </p:txBody>
      </p:sp>
      <p:graphicFrame>
        <p:nvGraphicFramePr>
          <p:cNvPr id="15" name="Object 11" descr="left parenthesis a right angle bracket b right parenthesis pipe pipe left parenthesis b + + forward slash 3 right parenthesis"/>
          <p:cNvGraphicFramePr>
            <a:graphicFrameLocks noChangeAspect="1"/>
          </p:cNvGraphicFramePr>
          <p:nvPr>
            <p:extLst>
              <p:ext uri="{D42A27DB-BD31-4B8C-83A1-F6EECF244321}">
                <p14:modId xmlns:p14="http://schemas.microsoft.com/office/powerpoint/2010/main" val="2719397210"/>
              </p:ext>
            </p:extLst>
          </p:nvPr>
        </p:nvGraphicFramePr>
        <p:xfrm>
          <a:off x="1352086" y="5109715"/>
          <a:ext cx="2900675" cy="446258"/>
        </p:xfrm>
        <a:graphic>
          <a:graphicData uri="http://schemas.openxmlformats.org/presentationml/2006/ole">
            <mc:AlternateContent xmlns:mc="http://schemas.openxmlformats.org/markup-compatibility/2006">
              <mc:Choice xmlns:v="urn:schemas-microsoft-com:vml" Requires="v">
                <p:oleObj spid="_x0000_s27743" name="Equation" r:id="rId9" imgW="1981080" imgH="304560" progId="Equation.DSMT4">
                  <p:embed/>
                </p:oleObj>
              </mc:Choice>
              <mc:Fallback>
                <p:oleObj name="Equation" r:id="rId9" imgW="1981080" imgH="304560" progId="Equation.DSMT4">
                  <p:embed/>
                  <p:pic>
                    <p:nvPicPr>
                      <p:cNvPr id="0" name=""/>
                      <p:cNvPicPr/>
                      <p:nvPr/>
                    </p:nvPicPr>
                    <p:blipFill>
                      <a:blip r:embed="rId10"/>
                      <a:stretch>
                        <a:fillRect/>
                      </a:stretch>
                    </p:blipFill>
                    <p:spPr>
                      <a:xfrm>
                        <a:off x="1352086" y="5109715"/>
                        <a:ext cx="2900675" cy="446258"/>
                      </a:xfrm>
                      <a:prstGeom prst="rect">
                        <a:avLst/>
                      </a:prstGeom>
                    </p:spPr>
                  </p:pic>
                </p:oleObj>
              </mc:Fallback>
            </mc:AlternateContent>
          </a:graphicData>
        </a:graphic>
      </p:graphicFrame>
    </p:spTree>
    <p:extLst>
      <p:ext uri="{BB962C8B-B14F-4D97-AF65-F5344CB8AC3E}">
        <p14:creationId xmlns:p14="http://schemas.microsoft.com/office/powerpoint/2010/main" val="1481938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Assignment Statements</a:t>
            </a:r>
            <a:endParaRPr lang="en-US" dirty="0"/>
          </a:p>
        </p:txBody>
      </p:sp>
      <p:sp>
        <p:nvSpPr>
          <p:cNvPr id="6" name="Content Placeholder 2"/>
          <p:cNvSpPr>
            <a:spLocks noGrp="1"/>
          </p:cNvSpPr>
          <p:nvPr>
            <p:ph sz="quarter" idx="13"/>
          </p:nvPr>
        </p:nvSpPr>
        <p:spPr/>
        <p:txBody>
          <a:bodyPr/>
          <a:lstStyle/>
          <a:p>
            <a:pPr lvl="0" indent="-256032"/>
            <a:r>
              <a:rPr lang="en-US" altLang="en-US" sz="2400" dirty="0">
                <a:solidFill>
                  <a:srgbClr val="000000"/>
                </a:solidFill>
                <a:latin typeface="+mn-lt"/>
              </a:rPr>
              <a:t>The general </a:t>
            </a:r>
            <a:r>
              <a:rPr lang="en-US" altLang="en-US" sz="2400" dirty="0" smtClean="0">
                <a:solidFill>
                  <a:srgbClr val="000000"/>
                </a:solidFill>
                <a:latin typeface="+mn-lt"/>
              </a:rPr>
              <a:t>syntax</a:t>
            </a:r>
            <a:endParaRPr lang="en-US" altLang="en-US" sz="2400" dirty="0">
              <a:solidFill>
                <a:srgbClr val="000000"/>
              </a:solidFill>
              <a:latin typeface="+mn-lt"/>
            </a:endParaRPr>
          </a:p>
        </p:txBody>
      </p:sp>
      <p:pic>
        <p:nvPicPr>
          <p:cNvPr id="13" name="Picture 3" descr="Computer code reads, left angle bracket target underscore v a r right angle bracket left angle bracket assign underscore operator right angle bracket left angle bracket expression right angle bracket."/>
          <p:cNvPicPr>
            <a:picLocks noChangeAspect="1"/>
          </p:cNvPicPr>
          <p:nvPr/>
        </p:nvPicPr>
        <p:blipFill>
          <a:blip r:embed="rId2"/>
          <a:stretch>
            <a:fillRect/>
          </a:stretch>
        </p:blipFill>
        <p:spPr>
          <a:xfrm>
            <a:off x="649357" y="2360653"/>
            <a:ext cx="6858594" cy="536494"/>
          </a:xfrm>
          <a:prstGeom prst="rect">
            <a:avLst/>
          </a:prstGeom>
        </p:spPr>
      </p:pic>
      <p:sp>
        <p:nvSpPr>
          <p:cNvPr id="7" name="Content Placeholder 4"/>
          <p:cNvSpPr>
            <a:spLocks noGrp="1"/>
          </p:cNvSpPr>
          <p:nvPr>
            <p:ph sz="quarter" idx="14"/>
          </p:nvPr>
        </p:nvSpPr>
        <p:spPr>
          <a:xfrm>
            <a:off x="457200" y="3048000"/>
            <a:ext cx="8229600" cy="2786270"/>
          </a:xfrm>
        </p:spPr>
        <p:txBody>
          <a:bodyPr/>
          <a:lstStyle/>
          <a:p>
            <a:pPr lvl="0" indent="-256032"/>
            <a:r>
              <a:rPr lang="en-US" altLang="en-US" sz="2400" dirty="0">
                <a:solidFill>
                  <a:srgbClr val="000000"/>
                </a:solidFill>
                <a:latin typeface="+mn-lt"/>
              </a:rPr>
              <a:t>The assignment operator</a:t>
            </a:r>
          </a:p>
          <a:p>
            <a:pPr lvl="1" indent="-283464">
              <a:buNone/>
            </a:pPr>
            <a:r>
              <a:rPr lang="en-US" altLang="en-US" sz="2400" dirty="0">
                <a:solidFill>
                  <a:srgbClr val="000000"/>
                </a:solidFill>
                <a:latin typeface="Courier New" panose="02070309020205020404" pitchFamily="49" charset="0"/>
                <a:cs typeface="Courier New" panose="02070309020205020404" pitchFamily="49" charset="0"/>
              </a:rPr>
              <a:t>=</a:t>
            </a:r>
            <a:r>
              <a:rPr lang="en-US" altLang="en-US" sz="2400" dirty="0">
                <a:solidFill>
                  <a:srgbClr val="000000"/>
                </a:solidFill>
              </a:rPr>
              <a:t> </a:t>
            </a:r>
            <a:r>
              <a:rPr lang="en-US" altLang="en-US" sz="2400" dirty="0" smtClean="0">
                <a:solidFill>
                  <a:srgbClr val="000000"/>
                </a:solidFill>
                <a:latin typeface="+mn-lt"/>
              </a:rPr>
              <a:t>Fortran</a:t>
            </a:r>
            <a:r>
              <a:rPr lang="en-US" altLang="en-US" sz="2400" dirty="0">
                <a:solidFill>
                  <a:srgbClr val="000000"/>
                </a:solidFill>
                <a:latin typeface="+mn-lt"/>
              </a:rPr>
              <a:t>, BASIC, the C-based languages</a:t>
            </a:r>
          </a:p>
          <a:p>
            <a:pPr lvl="1" indent="-283464">
              <a:buNone/>
            </a:pPr>
            <a:r>
              <a:rPr lang="en-US" altLang="en-US" sz="2400" dirty="0">
                <a:solidFill>
                  <a:srgbClr val="000000"/>
                </a:solidFill>
                <a:latin typeface="+mn-lt"/>
                <a:cs typeface="Courier New" panose="02070309020205020404" pitchFamily="49" charset="0"/>
              </a:rPr>
              <a:t>:</a:t>
            </a:r>
            <a:r>
              <a:rPr lang="en-US" altLang="en-US" sz="2400" dirty="0">
                <a:solidFill>
                  <a:srgbClr val="000000"/>
                </a:solidFill>
                <a:latin typeface="Courier New" panose="02070309020205020404" pitchFamily="49" charset="0"/>
                <a:cs typeface="Courier New" panose="02070309020205020404" pitchFamily="49" charset="0"/>
              </a:rPr>
              <a:t>=</a:t>
            </a:r>
            <a:r>
              <a:rPr lang="en-US" altLang="en-US" sz="2400" dirty="0">
                <a:solidFill>
                  <a:srgbClr val="000000"/>
                </a:solidFill>
              </a:rPr>
              <a:t> </a:t>
            </a:r>
            <a:r>
              <a:rPr lang="en-US" altLang="en-US" sz="2400" dirty="0" smtClean="0">
                <a:solidFill>
                  <a:srgbClr val="000000"/>
                </a:solidFill>
                <a:latin typeface="+mn-lt"/>
              </a:rPr>
              <a:t>Ada</a:t>
            </a:r>
            <a:endParaRPr lang="en-US" altLang="en-US" sz="2400" dirty="0">
              <a:solidFill>
                <a:srgbClr val="000000"/>
              </a:solidFill>
              <a:latin typeface="+mn-lt"/>
            </a:endParaRPr>
          </a:p>
          <a:p>
            <a:pPr lvl="0" indent="-256032"/>
            <a:r>
              <a:rPr lang="en-US" altLang="en-US" sz="2400" dirty="0" smtClean="0">
                <a:solidFill>
                  <a:srgbClr val="000000"/>
                </a:solidFill>
                <a:latin typeface="+mn-lt"/>
              </a:rPr>
              <a:t>= </a:t>
            </a:r>
            <a:r>
              <a:rPr lang="en-US" altLang="en-US" sz="2400" dirty="0">
                <a:solidFill>
                  <a:srgbClr val="000000"/>
                </a:solidFill>
                <a:latin typeface="+mn-lt"/>
              </a:rPr>
              <a:t>can be bad when it is overloaded for the relational operator for equality (that’s why the C-based languages use</a:t>
            </a:r>
            <a:r>
              <a:rPr lang="en-US" altLang="en-US" sz="2400" dirty="0">
                <a:solidFill>
                  <a:srgbClr val="000000"/>
                </a:solidFill>
              </a:rPr>
              <a:t> </a:t>
            </a:r>
            <a:r>
              <a:rPr lang="en-US" altLang="en-US" sz="2400" dirty="0">
                <a:solidFill>
                  <a:srgbClr val="000000"/>
                </a:solidFill>
                <a:latin typeface="Courier New" panose="02070309020205020404" pitchFamily="49" charset="0"/>
              </a:rPr>
              <a:t>==</a:t>
            </a:r>
            <a:r>
              <a:rPr lang="en-US" altLang="en-US" sz="2400" dirty="0">
                <a:solidFill>
                  <a:srgbClr val="000000"/>
                </a:solidFill>
              </a:rPr>
              <a:t> </a:t>
            </a:r>
            <a:r>
              <a:rPr lang="en-US" altLang="en-US" sz="2400" dirty="0">
                <a:solidFill>
                  <a:srgbClr val="000000"/>
                </a:solidFill>
                <a:latin typeface="+mn-lt"/>
              </a:rPr>
              <a:t>as the relational operator)</a:t>
            </a:r>
            <a:endParaRPr lang="en-US" altLang="en-US" sz="2400" b="1" dirty="0">
              <a:solidFill>
                <a:srgbClr val="000000"/>
              </a:solidFill>
              <a:latin typeface="+mn-lt"/>
            </a:endParaRPr>
          </a:p>
        </p:txBody>
      </p:sp>
    </p:spTree>
    <p:extLst>
      <p:ext uri="{BB962C8B-B14F-4D97-AF65-F5344CB8AC3E}">
        <p14:creationId xmlns:p14="http://schemas.microsoft.com/office/powerpoint/2010/main" val="473201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Assignment Statements: Conditional Targets</a:t>
            </a:r>
            <a:endParaRPr lang="en-US" dirty="0"/>
          </a:p>
        </p:txBody>
      </p:sp>
      <p:sp>
        <p:nvSpPr>
          <p:cNvPr id="7" name="Content Placeholder 2"/>
          <p:cNvSpPr>
            <a:spLocks noGrp="1"/>
          </p:cNvSpPr>
          <p:nvPr>
            <p:ph sz="quarter" idx="13"/>
          </p:nvPr>
        </p:nvSpPr>
        <p:spPr/>
        <p:txBody>
          <a:bodyPr/>
          <a:lstStyle/>
          <a:p>
            <a:pPr lvl="0" indent="-256032"/>
            <a:r>
              <a:rPr lang="en-US" altLang="en-US" sz="2400" dirty="0">
                <a:solidFill>
                  <a:srgbClr val="000000"/>
                </a:solidFill>
                <a:latin typeface="+mn-lt"/>
              </a:rPr>
              <a:t>Conditional targets (Perl</a:t>
            </a:r>
            <a:r>
              <a:rPr lang="en-US" altLang="en-US" sz="2400" dirty="0" smtClean="0">
                <a:solidFill>
                  <a:srgbClr val="000000"/>
                </a:solidFill>
                <a:latin typeface="+mn-lt"/>
              </a:rPr>
              <a:t>)</a:t>
            </a:r>
            <a:endParaRPr lang="en-US" sz="2400" dirty="0">
              <a:solidFill>
                <a:srgbClr val="000000"/>
              </a:solidFill>
              <a:latin typeface="+mn-lt"/>
            </a:endParaRPr>
          </a:p>
        </p:txBody>
      </p:sp>
      <p:pic>
        <p:nvPicPr>
          <p:cNvPr id="14" name="Picture 3" descr="Computer code reads, left parenthesis dollar sign flag question mark dollar sign total colon dollar sign subtotal right parenthesis = 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61" y="2345985"/>
            <a:ext cx="6382641" cy="447737"/>
          </a:xfrm>
          <a:prstGeom prst="rect">
            <a:avLst/>
          </a:prstGeom>
        </p:spPr>
      </p:pic>
      <p:sp>
        <p:nvSpPr>
          <p:cNvPr id="8" name="Content Placeholder 4"/>
          <p:cNvSpPr>
            <a:spLocks noGrp="1"/>
          </p:cNvSpPr>
          <p:nvPr>
            <p:ph sz="quarter" idx="14"/>
          </p:nvPr>
        </p:nvSpPr>
        <p:spPr>
          <a:xfrm>
            <a:off x="457200" y="2929907"/>
            <a:ext cx="8229600" cy="579783"/>
          </a:xfrm>
        </p:spPr>
        <p:txBody>
          <a:bodyPr/>
          <a:lstStyle/>
          <a:p>
            <a:pPr marL="457200" lvl="1" indent="-396875">
              <a:buNone/>
            </a:pPr>
            <a:r>
              <a:rPr lang="en-US" altLang="en-US" sz="2400" dirty="0">
                <a:solidFill>
                  <a:srgbClr val="000000"/>
                </a:solidFill>
                <a:latin typeface="+mn-lt"/>
              </a:rPr>
              <a:t>Which is equivalent </a:t>
            </a:r>
            <a:r>
              <a:rPr lang="en-US" altLang="en-US" sz="2400" dirty="0" smtClean="0">
                <a:solidFill>
                  <a:srgbClr val="000000"/>
                </a:solidFill>
                <a:latin typeface="+mn-lt"/>
              </a:rPr>
              <a:t>to</a:t>
            </a:r>
            <a:endParaRPr lang="en-US" altLang="en-US" sz="2400" dirty="0">
              <a:solidFill>
                <a:srgbClr val="000000"/>
              </a:solidFill>
              <a:latin typeface="+mn-lt"/>
            </a:endParaRPr>
          </a:p>
        </p:txBody>
      </p:sp>
      <p:pic>
        <p:nvPicPr>
          <p:cNvPr id="15" name="Picture 5" descr="Computer code. The code has 5 lines. The lines read as follows. Line 1. if left parenthesis dollar sign flag right parenthesis left brace. Line 2, indented once. dollar sign total equals 0. Line 3. right brace else left brace. Line 4, indented once. dollar sign subtotal equals 0. Line 5. right bra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61" y="3645875"/>
            <a:ext cx="2867425" cy="2114845"/>
          </a:xfrm>
          <a:prstGeom prst="rect">
            <a:avLst/>
          </a:prstGeom>
        </p:spPr>
      </p:pic>
    </p:spTree>
    <p:extLst>
      <p:ext uri="{BB962C8B-B14F-4D97-AF65-F5344CB8AC3E}">
        <p14:creationId xmlns:p14="http://schemas.microsoft.com/office/powerpoint/2010/main" val="2608261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Assignment Statements: Compound Assignment Operators</a:t>
            </a:r>
            <a:endParaRPr lang="en-US" dirty="0"/>
          </a:p>
        </p:txBody>
      </p:sp>
      <p:sp>
        <p:nvSpPr>
          <p:cNvPr id="6" name="Content Placeholder 2"/>
          <p:cNvSpPr>
            <a:spLocks noGrp="1"/>
          </p:cNvSpPr>
          <p:nvPr>
            <p:ph type="body" idx="1"/>
          </p:nvPr>
        </p:nvSpPr>
        <p:spPr/>
        <p:txBody>
          <a:bodyPr/>
          <a:lstStyle/>
          <a:p>
            <a:pPr eaLnBrk="1" hangingPunct="1"/>
            <a:r>
              <a:rPr lang="en-US" altLang="en-US" dirty="0"/>
              <a:t>A shorthand method of specifying a commonly needed form of assignment</a:t>
            </a:r>
          </a:p>
          <a:p>
            <a:pPr eaLnBrk="1" hangingPunct="1"/>
            <a:r>
              <a:rPr lang="en-US" altLang="en-US" dirty="0"/>
              <a:t>Introduced in ALGOL; adopted by C and the C-based </a:t>
            </a:r>
            <a:r>
              <a:rPr lang="en-US" altLang="en-US" dirty="0" smtClean="0"/>
              <a:t>languages</a:t>
            </a:r>
            <a:endParaRPr lang="en-US" altLang="en-US" dirty="0"/>
          </a:p>
          <a:p>
            <a:pPr lvl="1" eaLnBrk="1" hangingPunct="1"/>
            <a:r>
              <a:rPr lang="en-US" altLang="en-US" dirty="0" smtClean="0"/>
              <a:t>Example</a:t>
            </a:r>
            <a:endParaRPr lang="en-US" altLang="en-US" dirty="0"/>
          </a:p>
          <a:p>
            <a:pPr lvl="2" eaLnBrk="1" hangingPunct="1">
              <a:lnSpc>
                <a:spcPct val="90000"/>
              </a:lnSpc>
              <a:buFontTx/>
              <a:buNone/>
            </a:pPr>
            <a:r>
              <a:rPr lang="en-US" altLang="en-US" b="1" dirty="0">
                <a:latin typeface="Courier New" panose="02070309020205020404" pitchFamily="49" charset="0"/>
                <a:cs typeface="Courier New" panose="02070309020205020404" pitchFamily="49" charset="0"/>
              </a:rPr>
              <a:t>a = a + </a:t>
            </a:r>
            <a:r>
              <a:rPr lang="en-US" altLang="en-US" b="1" dirty="0" smtClean="0">
                <a:latin typeface="Courier New" panose="02070309020205020404" pitchFamily="49" charset="0"/>
                <a:cs typeface="Courier New" panose="02070309020205020404" pitchFamily="49" charset="0"/>
              </a:rPr>
              <a:t>b</a:t>
            </a:r>
            <a:endParaRPr lang="en-US" altLang="en-US" b="1" dirty="0">
              <a:latin typeface="Courier New" panose="02070309020205020404" pitchFamily="49" charset="0"/>
              <a:cs typeface="Courier New" panose="02070309020205020404" pitchFamily="49" charset="0"/>
            </a:endParaRPr>
          </a:p>
          <a:p>
            <a:pPr lvl="2" eaLnBrk="1" hangingPunct="1">
              <a:lnSpc>
                <a:spcPct val="90000"/>
              </a:lnSpc>
              <a:buFontTx/>
              <a:buNone/>
            </a:pPr>
            <a:r>
              <a:rPr lang="en-US" altLang="en-US" dirty="0"/>
              <a:t>can be written </a:t>
            </a:r>
            <a:r>
              <a:rPr lang="en-US" altLang="en-US" dirty="0" smtClean="0"/>
              <a:t>as</a:t>
            </a:r>
            <a:endParaRPr lang="en-US" altLang="en-US" dirty="0"/>
          </a:p>
          <a:p>
            <a:pPr lvl="2" eaLnBrk="1" hangingPunct="1">
              <a:lnSpc>
                <a:spcPct val="90000"/>
              </a:lnSpc>
              <a:buFontTx/>
              <a:buNone/>
            </a:pPr>
            <a:r>
              <a:rPr lang="en-US" altLang="en-US" b="1" dirty="0">
                <a:latin typeface="Courier New" panose="02070309020205020404" pitchFamily="49" charset="0"/>
                <a:cs typeface="Courier New" panose="02070309020205020404" pitchFamily="49" charset="0"/>
              </a:rPr>
              <a:t>a += </a:t>
            </a:r>
            <a:r>
              <a:rPr lang="en-US" altLang="en-US" b="1" dirty="0" smtClean="0">
                <a:latin typeface="Courier New" panose="02070309020205020404" pitchFamily="49" charset="0"/>
                <a:cs typeface="Courier New" panose="02070309020205020404" pitchFamily="49" charset="0"/>
              </a:rPr>
              <a:t>b</a:t>
            </a:r>
            <a:endParaRPr lang="en-US" alt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5701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Assignment Statements: Unary Assignment Operators</a:t>
            </a:r>
            <a:endParaRPr lang="en-US" dirty="0"/>
          </a:p>
        </p:txBody>
      </p:sp>
      <p:sp>
        <p:nvSpPr>
          <p:cNvPr id="6" name="Content Placeholder 2"/>
          <p:cNvSpPr>
            <a:spLocks noGrp="1"/>
          </p:cNvSpPr>
          <p:nvPr>
            <p:ph type="body" idx="1"/>
          </p:nvPr>
        </p:nvSpPr>
        <p:spPr>
          <a:xfrm>
            <a:off x="457200" y="1600201"/>
            <a:ext cx="8229600" cy="1828800"/>
          </a:xfrm>
        </p:spPr>
        <p:txBody>
          <a:bodyPr/>
          <a:lstStyle/>
          <a:p>
            <a:pPr eaLnBrk="1" hangingPunct="1"/>
            <a:r>
              <a:rPr lang="en-US" altLang="en-US" dirty="0"/>
              <a:t>Unary assignment operators in C-based languages combine increment and decrement operations with assignment</a:t>
            </a:r>
          </a:p>
          <a:p>
            <a:pPr eaLnBrk="1" hangingPunct="1"/>
            <a:r>
              <a:rPr lang="en-US" altLang="en-US" dirty="0"/>
              <a:t>Examples</a:t>
            </a:r>
          </a:p>
        </p:txBody>
      </p:sp>
      <p:pic>
        <p:nvPicPr>
          <p:cNvPr id="4" name="Picture 3" descr="Four example lines of code read as follows. Example 1. sum = + + count. Count incremented, then assigned to sum. Example 2. sum = count + +. Count assigned to sum, then incremented. Example 3. count + +. Count incremented. Example 4. hyphen count + +. Count incremented then negated."/>
          <p:cNvPicPr>
            <a:picLocks noChangeAspect="1"/>
          </p:cNvPicPr>
          <p:nvPr/>
        </p:nvPicPr>
        <p:blipFill>
          <a:blip r:embed="rId2"/>
          <a:stretch>
            <a:fillRect/>
          </a:stretch>
        </p:blipFill>
        <p:spPr>
          <a:xfrm>
            <a:off x="661687" y="3598470"/>
            <a:ext cx="7597987" cy="1622382"/>
          </a:xfrm>
          <a:prstGeom prst="rect">
            <a:avLst/>
          </a:prstGeom>
        </p:spPr>
      </p:pic>
    </p:spTree>
    <p:extLst>
      <p:ext uri="{BB962C8B-B14F-4D97-AF65-F5344CB8AC3E}">
        <p14:creationId xmlns:p14="http://schemas.microsoft.com/office/powerpoint/2010/main" val="4220771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Introduction</a:t>
            </a:r>
            <a:endParaRPr lang="en-US" altLang="en-US" sz="2000"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Expressions are the fundamental means of specifying computations in a programming language</a:t>
            </a:r>
          </a:p>
          <a:p>
            <a:pPr eaLnBrk="1" hangingPunct="1"/>
            <a:r>
              <a:rPr lang="en-US" altLang="en-US" dirty="0"/>
              <a:t>To understand expression evaluation, need to be familiar with the orders of operator and operand evaluation</a:t>
            </a:r>
          </a:p>
          <a:p>
            <a:pPr eaLnBrk="1" hangingPunct="1"/>
            <a:r>
              <a:rPr lang="en-US" altLang="en-US" dirty="0"/>
              <a:t>Essence of imperative languages is dominant role of assignment statements</a:t>
            </a:r>
          </a:p>
        </p:txBody>
      </p:sp>
    </p:spTree>
    <p:extLst>
      <p:ext uri="{BB962C8B-B14F-4D97-AF65-F5344CB8AC3E}">
        <p14:creationId xmlns:p14="http://schemas.microsoft.com/office/powerpoint/2010/main" val="35248388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Assignment as an Expression</a:t>
            </a:r>
            <a:endParaRPr lang="en-US" dirty="0"/>
          </a:p>
        </p:txBody>
      </p:sp>
      <p:sp>
        <p:nvSpPr>
          <p:cNvPr id="4" name="Content Placeholder 2"/>
          <p:cNvSpPr>
            <a:spLocks noGrp="1"/>
          </p:cNvSpPr>
          <p:nvPr>
            <p:ph sz="quarter" idx="13"/>
          </p:nvPr>
        </p:nvSpPr>
        <p:spPr>
          <a:xfrm>
            <a:off x="457200" y="1600200"/>
            <a:ext cx="8229600" cy="1164904"/>
          </a:xfrm>
        </p:spPr>
        <p:txBody>
          <a:bodyPr/>
          <a:lstStyle/>
          <a:p>
            <a:pPr lvl="0" indent="-256032"/>
            <a:r>
              <a:rPr lang="en-US" altLang="en-US" sz="2400" dirty="0">
                <a:solidFill>
                  <a:srgbClr val="000000"/>
                </a:solidFill>
                <a:latin typeface="+mn-lt"/>
              </a:rPr>
              <a:t>In the C-based languages, Perl, and JavaScript, the assignment statement produces a result and can be used as an </a:t>
            </a:r>
            <a:r>
              <a:rPr lang="en-US" altLang="en-US" sz="2400" dirty="0" smtClean="0">
                <a:solidFill>
                  <a:srgbClr val="000000"/>
                </a:solidFill>
                <a:latin typeface="+mn-lt"/>
              </a:rPr>
              <a:t>operand</a:t>
            </a:r>
            <a:endParaRPr lang="en-US" altLang="en-US" sz="2400" dirty="0">
              <a:solidFill>
                <a:srgbClr val="000000"/>
              </a:solidFill>
              <a:latin typeface="+mn-lt"/>
            </a:endParaRPr>
          </a:p>
        </p:txBody>
      </p:sp>
      <p:pic>
        <p:nvPicPr>
          <p:cNvPr id="16" name="Picture 3" descr="Computer code reads, while left parenthesis left parenthesis c h = get c h a r left parenthesis right parenthesis right parenthesis exclamation mark = E O F right parenthesis left brace period period period right brace."/>
          <p:cNvPicPr>
            <a:picLocks noChangeAspect="1"/>
          </p:cNvPicPr>
          <p:nvPr/>
        </p:nvPicPr>
        <p:blipFill>
          <a:blip r:embed="rId3"/>
          <a:stretch>
            <a:fillRect/>
          </a:stretch>
        </p:blipFill>
        <p:spPr>
          <a:xfrm>
            <a:off x="921026" y="2855674"/>
            <a:ext cx="5438103" cy="536494"/>
          </a:xfrm>
          <a:prstGeom prst="rect">
            <a:avLst/>
          </a:prstGeom>
        </p:spPr>
      </p:pic>
      <p:graphicFrame>
        <p:nvGraphicFramePr>
          <p:cNvPr id="17" name="Object 4" descr="c h = get c h a r left parenthesis right parenthesis"/>
          <p:cNvGraphicFramePr>
            <a:graphicFrameLocks noChangeAspect="1"/>
          </p:cNvGraphicFramePr>
          <p:nvPr>
            <p:extLst>
              <p:ext uri="{D42A27DB-BD31-4B8C-83A1-F6EECF244321}">
                <p14:modId xmlns:p14="http://schemas.microsoft.com/office/powerpoint/2010/main" val="3673794959"/>
              </p:ext>
            </p:extLst>
          </p:nvPr>
        </p:nvGraphicFramePr>
        <p:xfrm>
          <a:off x="921026" y="3524435"/>
          <a:ext cx="1729248" cy="371881"/>
        </p:xfrm>
        <a:graphic>
          <a:graphicData uri="http://schemas.openxmlformats.org/presentationml/2006/ole">
            <mc:AlternateContent xmlns:mc="http://schemas.openxmlformats.org/markup-compatibility/2006">
              <mc:Choice xmlns:v="urn:schemas-microsoft-com:vml" Requires="v">
                <p:oleObj spid="_x0000_s28722" name="Equation" r:id="rId4" imgW="1180800" imgH="253800" progId="Equation.DSMT4">
                  <p:embed/>
                </p:oleObj>
              </mc:Choice>
              <mc:Fallback>
                <p:oleObj name="Equation" r:id="rId4" imgW="1180800" imgH="253800" progId="Equation.DSMT4">
                  <p:embed/>
                  <p:pic>
                    <p:nvPicPr>
                      <p:cNvPr id="0" name=""/>
                      <p:cNvPicPr/>
                      <p:nvPr/>
                    </p:nvPicPr>
                    <p:blipFill>
                      <a:blip r:embed="rId5"/>
                      <a:stretch>
                        <a:fillRect/>
                      </a:stretch>
                    </p:blipFill>
                    <p:spPr>
                      <a:xfrm>
                        <a:off x="921026" y="3524435"/>
                        <a:ext cx="1729248" cy="371881"/>
                      </a:xfrm>
                      <a:prstGeom prst="rect">
                        <a:avLst/>
                      </a:prstGeom>
                    </p:spPr>
                  </p:pic>
                </p:oleObj>
              </mc:Fallback>
            </mc:AlternateContent>
          </a:graphicData>
        </a:graphic>
      </p:graphicFrame>
      <p:sp>
        <p:nvSpPr>
          <p:cNvPr id="6" name="Content Placeholder 5"/>
          <p:cNvSpPr>
            <a:spLocks noGrp="1"/>
          </p:cNvSpPr>
          <p:nvPr>
            <p:ph sz="quarter" idx="14"/>
          </p:nvPr>
        </p:nvSpPr>
        <p:spPr>
          <a:xfrm>
            <a:off x="2484778" y="3425862"/>
            <a:ext cx="6204550" cy="496780"/>
          </a:xfrm>
        </p:spPr>
        <p:txBody>
          <a:bodyPr/>
          <a:lstStyle/>
          <a:p>
            <a:pPr marL="101600" indent="0">
              <a:buNone/>
            </a:pPr>
            <a:r>
              <a:rPr lang="en-US" altLang="en-US" sz="2400" dirty="0">
                <a:solidFill>
                  <a:srgbClr val="000000"/>
                </a:solidFill>
                <a:latin typeface="+mn-lt"/>
              </a:rPr>
              <a:t>is carried out; the result (assigned to</a:t>
            </a:r>
            <a:endParaRPr lang="en-US" sz="2400" dirty="0">
              <a:latin typeface="+mn-lt"/>
            </a:endParaRPr>
          </a:p>
        </p:txBody>
      </p:sp>
      <p:graphicFrame>
        <p:nvGraphicFramePr>
          <p:cNvPr id="18" name="Object 6" descr="c h "/>
          <p:cNvGraphicFramePr>
            <a:graphicFrameLocks noChangeAspect="1"/>
          </p:cNvGraphicFramePr>
          <p:nvPr>
            <p:extLst>
              <p:ext uri="{D42A27DB-BD31-4B8C-83A1-F6EECF244321}">
                <p14:modId xmlns:p14="http://schemas.microsoft.com/office/powerpoint/2010/main" val="2072487724"/>
              </p:ext>
            </p:extLst>
          </p:nvPr>
        </p:nvGraphicFramePr>
        <p:xfrm>
          <a:off x="7610888" y="3532231"/>
          <a:ext cx="490884" cy="409069"/>
        </p:xfrm>
        <a:graphic>
          <a:graphicData uri="http://schemas.openxmlformats.org/presentationml/2006/ole">
            <mc:AlternateContent xmlns:mc="http://schemas.openxmlformats.org/markup-compatibility/2006">
              <mc:Choice xmlns:v="urn:schemas-microsoft-com:vml" Requires="v">
                <p:oleObj spid="_x0000_s28723" name="Equation" r:id="rId6" imgW="304560" imgH="253800" progId="Equation.DSMT4">
                  <p:embed/>
                </p:oleObj>
              </mc:Choice>
              <mc:Fallback>
                <p:oleObj name="Equation" r:id="rId6" imgW="304560" imgH="253800" progId="Equation.DSMT4">
                  <p:embed/>
                  <p:pic>
                    <p:nvPicPr>
                      <p:cNvPr id="0" name=""/>
                      <p:cNvPicPr/>
                      <p:nvPr/>
                    </p:nvPicPr>
                    <p:blipFill>
                      <a:blip r:embed="rId7"/>
                      <a:stretch>
                        <a:fillRect/>
                      </a:stretch>
                    </p:blipFill>
                    <p:spPr>
                      <a:xfrm>
                        <a:off x="7610888" y="3532231"/>
                        <a:ext cx="490884" cy="409069"/>
                      </a:xfrm>
                      <a:prstGeom prst="rect">
                        <a:avLst/>
                      </a:prstGeom>
                    </p:spPr>
                  </p:pic>
                </p:oleObj>
              </mc:Fallback>
            </mc:AlternateContent>
          </a:graphicData>
        </a:graphic>
      </p:graphicFrame>
      <p:sp>
        <p:nvSpPr>
          <p:cNvPr id="9" name="Content Placeholder 7"/>
          <p:cNvSpPr>
            <a:spLocks noGrp="1"/>
          </p:cNvSpPr>
          <p:nvPr>
            <p:ph sz="quarter" idx="15"/>
          </p:nvPr>
        </p:nvSpPr>
        <p:spPr>
          <a:xfrm>
            <a:off x="745434" y="3751534"/>
            <a:ext cx="7476755" cy="831865"/>
          </a:xfrm>
        </p:spPr>
        <p:txBody>
          <a:bodyPr/>
          <a:lstStyle/>
          <a:p>
            <a:pPr marL="101600" indent="0">
              <a:buNone/>
            </a:pPr>
            <a:r>
              <a:rPr lang="en-US" altLang="en-US" sz="2400" dirty="0">
                <a:solidFill>
                  <a:srgbClr val="000000"/>
                </a:solidFill>
                <a:latin typeface="+mn-lt"/>
              </a:rPr>
              <a:t>is used as a conditional value for the </a:t>
            </a:r>
            <a:r>
              <a:rPr lang="en-US" altLang="en-US" sz="2400" b="1" dirty="0">
                <a:solidFill>
                  <a:srgbClr val="000000"/>
                </a:solidFill>
                <a:latin typeface="Courier New" panose="02070309020205020404" pitchFamily="49" charset="0"/>
                <a:cs typeface="Courier New" panose="02070309020205020404" pitchFamily="49" charset="0"/>
              </a:rPr>
              <a:t>while</a:t>
            </a:r>
            <a:r>
              <a:rPr lang="en-US" altLang="en-US" sz="2400" dirty="0">
                <a:solidFill>
                  <a:srgbClr val="000000"/>
                </a:solidFill>
              </a:rPr>
              <a:t> </a:t>
            </a:r>
            <a:r>
              <a:rPr lang="en-US" altLang="en-US" sz="2400" dirty="0">
                <a:solidFill>
                  <a:srgbClr val="000000"/>
                </a:solidFill>
                <a:latin typeface="+mn-lt"/>
              </a:rPr>
              <a:t>statement</a:t>
            </a:r>
            <a:endParaRPr lang="en-US" sz="2400" dirty="0">
              <a:latin typeface="+mn-lt"/>
            </a:endParaRPr>
          </a:p>
        </p:txBody>
      </p:sp>
      <p:sp>
        <p:nvSpPr>
          <p:cNvPr id="10" name="Content Placeholder 8"/>
          <p:cNvSpPr>
            <a:spLocks noGrp="1"/>
          </p:cNvSpPr>
          <p:nvPr>
            <p:ph sz="quarter" idx="16"/>
          </p:nvPr>
        </p:nvSpPr>
        <p:spPr>
          <a:xfrm>
            <a:off x="459728" y="4661766"/>
            <a:ext cx="8229600" cy="609600"/>
          </a:xfrm>
        </p:spPr>
        <p:txBody>
          <a:bodyPr/>
          <a:lstStyle/>
          <a:p>
            <a:pPr lvl="0" indent="-256032"/>
            <a:r>
              <a:rPr lang="en-US" altLang="en-US" sz="2400" dirty="0">
                <a:solidFill>
                  <a:srgbClr val="000000"/>
                </a:solidFill>
                <a:latin typeface="+mn-lt"/>
              </a:rPr>
              <a:t>Disadvantage: another kind of expression side </a:t>
            </a:r>
            <a:r>
              <a:rPr lang="en-US" altLang="en-US" sz="2400" dirty="0" smtClean="0">
                <a:solidFill>
                  <a:srgbClr val="000000"/>
                </a:solidFill>
                <a:latin typeface="+mn-lt"/>
              </a:rPr>
              <a:t>effect</a:t>
            </a:r>
            <a:endParaRPr lang="en-US" altLang="en-US" sz="2400" dirty="0">
              <a:solidFill>
                <a:srgbClr val="000000"/>
              </a:solidFill>
              <a:latin typeface="+mn-lt"/>
            </a:endParaRPr>
          </a:p>
        </p:txBody>
      </p:sp>
    </p:spTree>
    <p:extLst>
      <p:ext uri="{BB962C8B-B14F-4D97-AF65-F5344CB8AC3E}">
        <p14:creationId xmlns:p14="http://schemas.microsoft.com/office/powerpoint/2010/main" val="16953984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Multiple Assignments</a:t>
            </a:r>
            <a:endParaRPr lang="en-US" dirty="0"/>
          </a:p>
        </p:txBody>
      </p:sp>
      <p:sp>
        <p:nvSpPr>
          <p:cNvPr id="4" name="Content Placeholder 2"/>
          <p:cNvSpPr>
            <a:spLocks noGrp="1"/>
          </p:cNvSpPr>
          <p:nvPr>
            <p:ph sz="quarter" idx="13"/>
          </p:nvPr>
        </p:nvSpPr>
        <p:spPr>
          <a:xfrm>
            <a:off x="457200" y="1600200"/>
            <a:ext cx="8229600" cy="874643"/>
          </a:xfrm>
        </p:spPr>
        <p:txBody>
          <a:bodyPr/>
          <a:lstStyle/>
          <a:p>
            <a:pPr indent="-256032" eaLnBrk="1" hangingPunct="1"/>
            <a:r>
              <a:rPr lang="en-US" altLang="en-US" sz="2400" dirty="0">
                <a:latin typeface="+mn-lt"/>
              </a:rPr>
              <a:t>Perl, Ruby, and </a:t>
            </a:r>
            <a:r>
              <a:rPr lang="en-US" altLang="en-US" sz="2400" dirty="0" err="1">
                <a:latin typeface="+mn-lt"/>
              </a:rPr>
              <a:t>Lua</a:t>
            </a:r>
            <a:r>
              <a:rPr lang="en-US" altLang="en-US" sz="2400" dirty="0">
                <a:latin typeface="+mn-lt"/>
              </a:rPr>
              <a:t> allow multiple-target multiple-source assignments</a:t>
            </a:r>
          </a:p>
        </p:txBody>
      </p:sp>
      <p:pic>
        <p:nvPicPr>
          <p:cNvPr id="13" name="Picture 3" descr="Computer code reads, left parenthesis dollar sign first comma dollar sign second comma dollar sign third right parenthesis equals left parenthesis 20 comma 30 comma 40 right parenthesis semicolon."/>
          <p:cNvPicPr>
            <a:picLocks noChangeAspect="1"/>
          </p:cNvPicPr>
          <p:nvPr/>
        </p:nvPicPr>
        <p:blipFill>
          <a:blip r:embed="rId2"/>
          <a:stretch>
            <a:fillRect/>
          </a:stretch>
        </p:blipFill>
        <p:spPr>
          <a:xfrm>
            <a:off x="1295116" y="2662604"/>
            <a:ext cx="6553768" cy="536494"/>
          </a:xfrm>
          <a:prstGeom prst="rect">
            <a:avLst/>
          </a:prstGeom>
        </p:spPr>
      </p:pic>
      <p:sp>
        <p:nvSpPr>
          <p:cNvPr id="2" name="Content Placeholder 4"/>
          <p:cNvSpPr>
            <a:spLocks noGrp="1"/>
          </p:cNvSpPr>
          <p:nvPr>
            <p:ph sz="quarter" idx="14"/>
          </p:nvPr>
        </p:nvSpPr>
        <p:spPr>
          <a:xfrm>
            <a:off x="457200" y="3241162"/>
            <a:ext cx="8229600" cy="540026"/>
          </a:xfrm>
        </p:spPr>
        <p:txBody>
          <a:bodyPr/>
          <a:lstStyle/>
          <a:p>
            <a:pPr marL="101600" indent="0">
              <a:buNone/>
            </a:pPr>
            <a:r>
              <a:rPr lang="en-US" altLang="en-US" sz="2400" dirty="0">
                <a:solidFill>
                  <a:srgbClr val="000000"/>
                </a:solidFill>
                <a:latin typeface="+mn-lt"/>
              </a:rPr>
              <a:t>Also, the following is legal and performs an interchange:</a:t>
            </a:r>
            <a:endParaRPr lang="en-US" sz="2400" dirty="0">
              <a:latin typeface="+mn-lt"/>
            </a:endParaRPr>
          </a:p>
        </p:txBody>
      </p:sp>
      <p:pic>
        <p:nvPicPr>
          <p:cNvPr id="14" name="Picture 5" descr="Computer code reads, left parenthesis dollar sign first comma dollar sign second right parenthesis equals left parenthesis dollar sign second comma dollar sign first right parenthesis semicolon."/>
          <p:cNvPicPr>
            <a:picLocks noChangeAspect="1"/>
          </p:cNvPicPr>
          <p:nvPr/>
        </p:nvPicPr>
        <p:blipFill>
          <a:blip r:embed="rId3"/>
          <a:stretch>
            <a:fillRect/>
          </a:stretch>
        </p:blipFill>
        <p:spPr>
          <a:xfrm>
            <a:off x="1295116" y="3846662"/>
            <a:ext cx="6096528" cy="536494"/>
          </a:xfrm>
          <a:prstGeom prst="rect">
            <a:avLst/>
          </a:prstGeom>
        </p:spPr>
      </p:pic>
    </p:spTree>
    <p:extLst>
      <p:ext uri="{BB962C8B-B14F-4D97-AF65-F5344CB8AC3E}">
        <p14:creationId xmlns:p14="http://schemas.microsoft.com/office/powerpoint/2010/main" val="1215856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Assignment in Functional Languages</a:t>
            </a:r>
            <a:endParaRPr lang="en-US" dirty="0"/>
          </a:p>
        </p:txBody>
      </p:sp>
      <p:sp>
        <p:nvSpPr>
          <p:cNvPr id="8" name="Content Placeholder 2"/>
          <p:cNvSpPr>
            <a:spLocks noGrp="1"/>
          </p:cNvSpPr>
          <p:nvPr>
            <p:ph sz="quarter" idx="13"/>
          </p:nvPr>
        </p:nvSpPr>
        <p:spPr>
          <a:xfrm>
            <a:off x="457200" y="1600200"/>
            <a:ext cx="8229600" cy="3259786"/>
          </a:xfrm>
        </p:spPr>
        <p:txBody>
          <a:bodyPr/>
          <a:lstStyle/>
          <a:p>
            <a:pPr lvl="0" indent="-256032"/>
            <a:r>
              <a:rPr lang="en-US" altLang="en-US" sz="2400" dirty="0">
                <a:solidFill>
                  <a:srgbClr val="000000"/>
                </a:solidFill>
                <a:latin typeface="+mn-lt"/>
              </a:rPr>
              <a:t>Identifiers in functional languages are only names of values</a:t>
            </a:r>
          </a:p>
          <a:p>
            <a:pPr lvl="0" indent="-256032"/>
            <a:r>
              <a:rPr lang="en-US" altLang="en-US" sz="2400" dirty="0" smtClean="0">
                <a:solidFill>
                  <a:srgbClr val="000000"/>
                </a:solidFill>
                <a:latin typeface="+mn-lt"/>
              </a:rPr>
              <a:t>M</a:t>
            </a:r>
            <a:r>
              <a:rPr lang="en-US" altLang="en-US" sz="100" dirty="0" smtClean="0">
                <a:solidFill>
                  <a:srgbClr val="000000"/>
                </a:solidFill>
                <a:latin typeface="+mn-lt"/>
              </a:rPr>
              <a:t> </a:t>
            </a:r>
            <a:r>
              <a:rPr lang="en-US" altLang="en-US" sz="2400" dirty="0" smtClean="0">
                <a:solidFill>
                  <a:srgbClr val="000000"/>
                </a:solidFill>
                <a:latin typeface="+mn-lt"/>
              </a:rPr>
              <a:t>L</a:t>
            </a:r>
            <a:endParaRPr lang="en-US" altLang="en-US" sz="2400" dirty="0">
              <a:solidFill>
                <a:srgbClr val="000000"/>
              </a:solidFill>
              <a:latin typeface="+mn-lt"/>
            </a:endParaRPr>
          </a:p>
          <a:p>
            <a:pPr lvl="1" indent="-283464"/>
            <a:r>
              <a:rPr lang="en-US" altLang="en-US" sz="2400" dirty="0">
                <a:solidFill>
                  <a:srgbClr val="000000"/>
                </a:solidFill>
                <a:latin typeface="+mn-lt"/>
              </a:rPr>
              <a:t>Names are bound to values with</a:t>
            </a:r>
            <a:r>
              <a:rPr lang="en-US" altLang="en-US" sz="2400" dirty="0">
                <a:solidFill>
                  <a:srgbClr val="000000"/>
                </a:solidFill>
              </a:rPr>
              <a:t> </a:t>
            </a:r>
            <a:r>
              <a:rPr lang="en-US" altLang="en-US" sz="2400" b="1" dirty="0" err="1">
                <a:solidFill>
                  <a:srgbClr val="000000"/>
                </a:solidFill>
                <a:latin typeface="Courier New" panose="02070309020205020404" pitchFamily="49" charset="0"/>
                <a:cs typeface="Courier New" panose="02070309020205020404" pitchFamily="49" charset="0"/>
              </a:rPr>
              <a:t>val</a:t>
            </a:r>
            <a:endParaRPr lang="en-US" altLang="en-US" sz="2400" b="1" dirty="0">
              <a:solidFill>
                <a:srgbClr val="000000"/>
              </a:solidFill>
              <a:latin typeface="Courier New" panose="02070309020205020404" pitchFamily="49" charset="0"/>
              <a:cs typeface="Courier New" panose="02070309020205020404" pitchFamily="49" charset="0"/>
            </a:endParaRPr>
          </a:p>
          <a:p>
            <a:pPr lvl="1" indent="-283464"/>
            <a:r>
              <a:rPr lang="en-US" altLang="en-US" sz="2400" b="1" dirty="0" err="1">
                <a:solidFill>
                  <a:srgbClr val="000000"/>
                </a:solidFill>
                <a:latin typeface="Courier New" panose="02070309020205020404" pitchFamily="49" charset="0"/>
                <a:cs typeface="Courier New" panose="02070309020205020404" pitchFamily="49" charset="0"/>
              </a:rPr>
              <a:t>val</a:t>
            </a:r>
            <a:r>
              <a:rPr lang="en-US" altLang="en-US" sz="2400" dirty="0">
                <a:solidFill>
                  <a:srgbClr val="000000"/>
                </a:solidFill>
                <a:latin typeface="Courier New" panose="02070309020205020404" pitchFamily="49" charset="0"/>
                <a:cs typeface="Courier New" panose="02070309020205020404" pitchFamily="49" charset="0"/>
              </a:rPr>
              <a:t> </a:t>
            </a:r>
            <a:r>
              <a:rPr lang="en-US" altLang="en-US" sz="2400" b="1" dirty="0">
                <a:solidFill>
                  <a:srgbClr val="000000"/>
                </a:solidFill>
                <a:latin typeface="Courier New" panose="02070309020205020404" pitchFamily="49" charset="0"/>
                <a:cs typeface="Courier New" panose="02070309020205020404" pitchFamily="49" charset="0"/>
              </a:rPr>
              <a:t>fruit = apples + oranges</a:t>
            </a:r>
            <a:r>
              <a:rPr lang="en-US" altLang="en-US" sz="2400" dirty="0">
                <a:solidFill>
                  <a:srgbClr val="000000"/>
                </a:solidFill>
                <a:latin typeface="Courier New" panose="02070309020205020404" pitchFamily="49" charset="0"/>
                <a:cs typeface="Courier New" panose="02070309020205020404" pitchFamily="49" charset="0"/>
              </a:rPr>
              <a:t>;</a:t>
            </a:r>
          </a:p>
          <a:p>
            <a:pPr lvl="1" indent="-283464"/>
            <a:r>
              <a:rPr lang="en-US" altLang="en-US" sz="2400" dirty="0">
                <a:solidFill>
                  <a:srgbClr val="000000"/>
                </a:solidFill>
                <a:latin typeface="+mn-lt"/>
              </a:rPr>
              <a:t>If another </a:t>
            </a:r>
            <a:r>
              <a:rPr lang="en-US" altLang="en-US" sz="2400" dirty="0" err="1">
                <a:solidFill>
                  <a:srgbClr val="000000"/>
                </a:solidFill>
                <a:latin typeface="+mn-lt"/>
              </a:rPr>
              <a:t>val</a:t>
            </a:r>
            <a:r>
              <a:rPr lang="en-US" altLang="en-US" sz="2400" dirty="0">
                <a:solidFill>
                  <a:srgbClr val="000000"/>
                </a:solidFill>
                <a:latin typeface="+mn-lt"/>
              </a:rPr>
              <a:t> for fruit follows, it is a new and different name</a:t>
            </a:r>
          </a:p>
          <a:p>
            <a:pPr lvl="0" indent="-256032"/>
            <a:r>
              <a:rPr lang="en-US" altLang="en-US" sz="2400" dirty="0">
                <a:solidFill>
                  <a:srgbClr val="000000"/>
                </a:solidFill>
              </a:rPr>
              <a:t>F</a:t>
            </a:r>
            <a:endParaRPr lang="en-US" dirty="0"/>
          </a:p>
        </p:txBody>
      </p:sp>
      <p:graphicFrame>
        <p:nvGraphicFramePr>
          <p:cNvPr id="15" name="Object 3" descr="hash"/>
          <p:cNvGraphicFramePr>
            <a:graphicFrameLocks noChangeAspect="1"/>
          </p:cNvGraphicFramePr>
          <p:nvPr>
            <p:extLst>
              <p:ext uri="{D42A27DB-BD31-4B8C-83A1-F6EECF244321}">
                <p14:modId xmlns:p14="http://schemas.microsoft.com/office/powerpoint/2010/main" val="3767251493"/>
              </p:ext>
            </p:extLst>
          </p:nvPr>
        </p:nvGraphicFramePr>
        <p:xfrm>
          <a:off x="964038" y="4890558"/>
          <a:ext cx="247488" cy="321734"/>
        </p:xfrm>
        <a:graphic>
          <a:graphicData uri="http://schemas.openxmlformats.org/presentationml/2006/ole">
            <mc:AlternateContent xmlns:mc="http://schemas.openxmlformats.org/markup-compatibility/2006">
              <mc:Choice xmlns:v="urn:schemas-microsoft-com:vml" Requires="v">
                <p:oleObj spid="_x0000_s32784" name="Equation" r:id="rId3" imgW="126720" imgH="164880" progId="Equation.DSMT4">
                  <p:embed/>
                </p:oleObj>
              </mc:Choice>
              <mc:Fallback>
                <p:oleObj name="Equation" r:id="rId3" imgW="126720" imgH="164880" progId="Equation.DSMT4">
                  <p:embed/>
                  <p:pic>
                    <p:nvPicPr>
                      <p:cNvPr id="0" name=""/>
                      <p:cNvPicPr/>
                      <p:nvPr/>
                    </p:nvPicPr>
                    <p:blipFill>
                      <a:blip r:embed="rId4"/>
                      <a:stretch>
                        <a:fillRect/>
                      </a:stretch>
                    </p:blipFill>
                    <p:spPr>
                      <a:xfrm>
                        <a:off x="964038" y="4890558"/>
                        <a:ext cx="247488" cy="321734"/>
                      </a:xfrm>
                      <a:prstGeom prst="rect">
                        <a:avLst/>
                      </a:prstGeom>
                    </p:spPr>
                  </p:pic>
                </p:oleObj>
              </mc:Fallback>
            </mc:AlternateContent>
          </a:graphicData>
        </a:graphic>
      </p:graphicFrame>
      <p:graphicFrame>
        <p:nvGraphicFramePr>
          <p:cNvPr id="17" name="Object 4" descr="F hash’s"/>
          <p:cNvGraphicFramePr>
            <a:graphicFrameLocks noChangeAspect="1"/>
          </p:cNvGraphicFramePr>
          <p:nvPr>
            <p:extLst>
              <p:ext uri="{D42A27DB-BD31-4B8C-83A1-F6EECF244321}">
                <p14:modId xmlns:p14="http://schemas.microsoft.com/office/powerpoint/2010/main" val="1225553710"/>
              </p:ext>
            </p:extLst>
          </p:nvPr>
        </p:nvGraphicFramePr>
        <p:xfrm>
          <a:off x="964038" y="5212292"/>
          <a:ext cx="979646" cy="380683"/>
        </p:xfrm>
        <a:graphic>
          <a:graphicData uri="http://schemas.openxmlformats.org/presentationml/2006/ole">
            <mc:AlternateContent xmlns:mc="http://schemas.openxmlformats.org/markup-compatibility/2006">
              <mc:Choice xmlns:v="urn:schemas-microsoft-com:vml" Requires="v">
                <p:oleObj spid="_x0000_s32785" name="Equation" r:id="rId5" imgW="457200" imgH="177480" progId="Equation.DSMT4">
                  <p:embed/>
                </p:oleObj>
              </mc:Choice>
              <mc:Fallback>
                <p:oleObj name="Equation" r:id="rId5" imgW="457200" imgH="177480" progId="Equation.DSMT4">
                  <p:embed/>
                  <p:pic>
                    <p:nvPicPr>
                      <p:cNvPr id="15" name="Object 14"/>
                      <p:cNvPicPr/>
                      <p:nvPr/>
                    </p:nvPicPr>
                    <p:blipFill>
                      <a:blip r:embed="rId6"/>
                      <a:stretch>
                        <a:fillRect/>
                      </a:stretch>
                    </p:blipFill>
                    <p:spPr>
                      <a:xfrm>
                        <a:off x="964038" y="5212292"/>
                        <a:ext cx="979646" cy="380683"/>
                      </a:xfrm>
                      <a:prstGeom prst="rect">
                        <a:avLst/>
                      </a:prstGeom>
                    </p:spPr>
                  </p:pic>
                </p:oleObj>
              </mc:Fallback>
            </mc:AlternateContent>
          </a:graphicData>
        </a:graphic>
      </p:graphicFrame>
      <p:sp>
        <p:nvSpPr>
          <p:cNvPr id="9" name="Content Placeholder 5"/>
          <p:cNvSpPr>
            <a:spLocks noGrp="1"/>
          </p:cNvSpPr>
          <p:nvPr>
            <p:ph sz="quarter" idx="14"/>
          </p:nvPr>
        </p:nvSpPr>
        <p:spPr>
          <a:xfrm>
            <a:off x="1798983" y="5154581"/>
            <a:ext cx="6887817" cy="437639"/>
          </a:xfrm>
        </p:spPr>
        <p:txBody>
          <a:bodyPr/>
          <a:lstStyle/>
          <a:p>
            <a:pPr marL="101600" indent="0">
              <a:buNone/>
            </a:pPr>
            <a:r>
              <a:rPr lang="en-US" altLang="en-US" sz="2400" b="1" dirty="0">
                <a:solidFill>
                  <a:srgbClr val="000000"/>
                </a:solidFill>
                <a:latin typeface="Courier New" panose="02070309020205020404" pitchFamily="49" charset="0"/>
                <a:cs typeface="Courier New" panose="02070309020205020404" pitchFamily="49" charset="0"/>
              </a:rPr>
              <a:t>let</a:t>
            </a:r>
            <a:r>
              <a:rPr lang="en-US" altLang="en-US" sz="2400" dirty="0">
                <a:solidFill>
                  <a:srgbClr val="000000"/>
                </a:solidFill>
              </a:rPr>
              <a:t> </a:t>
            </a:r>
            <a:r>
              <a:rPr lang="en-US" altLang="en-US" sz="2400" dirty="0">
                <a:solidFill>
                  <a:srgbClr val="000000"/>
                </a:solidFill>
                <a:latin typeface="+mn-lt"/>
              </a:rPr>
              <a:t>is like </a:t>
            </a:r>
            <a:r>
              <a:rPr lang="en-US" altLang="en-US" sz="2400" dirty="0" smtClean="0">
                <a:solidFill>
                  <a:srgbClr val="000000"/>
                </a:solidFill>
                <a:latin typeface="+mn-lt"/>
              </a:rPr>
              <a:t>M</a:t>
            </a:r>
            <a:r>
              <a:rPr lang="en-US" altLang="en-US" sz="100" dirty="0" smtClean="0">
                <a:solidFill>
                  <a:srgbClr val="000000"/>
                </a:solidFill>
                <a:latin typeface="+mn-lt"/>
              </a:rPr>
              <a:t> </a:t>
            </a:r>
            <a:r>
              <a:rPr lang="en-US" altLang="en-US" sz="2400" dirty="0" smtClean="0">
                <a:solidFill>
                  <a:srgbClr val="000000"/>
                </a:solidFill>
                <a:latin typeface="+mn-lt"/>
              </a:rPr>
              <a:t>L’s </a:t>
            </a:r>
            <a:r>
              <a:rPr lang="en-US" altLang="en-US" sz="2400" b="1" dirty="0" err="1">
                <a:solidFill>
                  <a:srgbClr val="000000"/>
                </a:solidFill>
                <a:latin typeface="Courier New" panose="02070309020205020404" pitchFamily="49" charset="0"/>
                <a:cs typeface="Courier New" panose="02070309020205020404" pitchFamily="49" charset="0"/>
              </a:rPr>
              <a:t>val</a:t>
            </a:r>
            <a:r>
              <a:rPr lang="en-US" altLang="en-US" sz="2400" dirty="0">
                <a:solidFill>
                  <a:srgbClr val="000000"/>
                </a:solidFill>
              </a:rPr>
              <a:t>, </a:t>
            </a:r>
            <a:r>
              <a:rPr lang="en-US" altLang="en-US" sz="2400" dirty="0">
                <a:solidFill>
                  <a:srgbClr val="000000"/>
                </a:solidFill>
                <a:latin typeface="+mn-lt"/>
              </a:rPr>
              <a:t>except</a:t>
            </a:r>
            <a:r>
              <a:rPr lang="en-US" altLang="en-US" sz="2400" dirty="0">
                <a:solidFill>
                  <a:srgbClr val="000000"/>
                </a:solidFill>
              </a:rPr>
              <a:t> </a:t>
            </a:r>
            <a:r>
              <a:rPr lang="en-US" altLang="en-US" sz="2400" b="1" dirty="0">
                <a:solidFill>
                  <a:srgbClr val="000000"/>
                </a:solidFill>
                <a:latin typeface="Courier New" panose="02070309020205020404" pitchFamily="49" charset="0"/>
                <a:cs typeface="Courier New" panose="02070309020205020404" pitchFamily="49" charset="0"/>
              </a:rPr>
              <a:t>let</a:t>
            </a:r>
            <a:r>
              <a:rPr lang="en-US" altLang="en-US" sz="2400" dirty="0">
                <a:solidFill>
                  <a:srgbClr val="000000"/>
                </a:solidFill>
              </a:rPr>
              <a:t> </a:t>
            </a:r>
            <a:r>
              <a:rPr lang="en-US" altLang="en-US" sz="2400" dirty="0">
                <a:solidFill>
                  <a:srgbClr val="000000"/>
                </a:solidFill>
                <a:latin typeface="+mn-lt"/>
              </a:rPr>
              <a:t>also creates a</a:t>
            </a:r>
            <a:endParaRPr lang="en-US" dirty="0">
              <a:latin typeface="+mn-lt"/>
            </a:endParaRPr>
          </a:p>
        </p:txBody>
      </p:sp>
      <p:sp>
        <p:nvSpPr>
          <p:cNvPr id="13" name="Content Placeholder 6"/>
          <p:cNvSpPr>
            <a:spLocks noGrp="1"/>
          </p:cNvSpPr>
          <p:nvPr>
            <p:ph sz="quarter" idx="18"/>
          </p:nvPr>
        </p:nvSpPr>
        <p:spPr>
          <a:xfrm>
            <a:off x="457200" y="5622792"/>
            <a:ext cx="8229600" cy="457200"/>
          </a:xfrm>
        </p:spPr>
        <p:txBody>
          <a:bodyPr/>
          <a:lstStyle/>
          <a:p>
            <a:pPr marL="101600" indent="584200">
              <a:buNone/>
            </a:pPr>
            <a:r>
              <a:rPr lang="en-US" altLang="en-US" sz="2400" dirty="0">
                <a:solidFill>
                  <a:srgbClr val="000000"/>
                </a:solidFill>
                <a:latin typeface="+mn-lt"/>
              </a:rPr>
              <a:t>new scope</a:t>
            </a:r>
            <a:endParaRPr lang="en-US" dirty="0">
              <a:latin typeface="+mn-lt"/>
            </a:endParaRPr>
          </a:p>
        </p:txBody>
      </p:sp>
    </p:spTree>
    <p:extLst>
      <p:ext uri="{BB962C8B-B14F-4D97-AF65-F5344CB8AC3E}">
        <p14:creationId xmlns:p14="http://schemas.microsoft.com/office/powerpoint/2010/main" val="21000198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Mixed-Mode Assignment</a:t>
            </a:r>
            <a:endParaRPr lang="en-US" dirty="0"/>
          </a:p>
        </p:txBody>
      </p:sp>
      <p:sp>
        <p:nvSpPr>
          <p:cNvPr id="8" name="Content Placeholder 2"/>
          <p:cNvSpPr>
            <a:spLocks noGrp="1"/>
          </p:cNvSpPr>
          <p:nvPr>
            <p:ph sz="quarter" idx="13"/>
          </p:nvPr>
        </p:nvSpPr>
        <p:spPr>
          <a:xfrm>
            <a:off x="457200" y="1600200"/>
            <a:ext cx="8229600" cy="1582064"/>
          </a:xfrm>
        </p:spPr>
        <p:txBody>
          <a:bodyPr/>
          <a:lstStyle/>
          <a:p>
            <a:pPr lvl="0" indent="-256032"/>
            <a:r>
              <a:rPr lang="en-US" altLang="en-US" sz="2400" dirty="0">
                <a:solidFill>
                  <a:srgbClr val="000000"/>
                </a:solidFill>
                <a:latin typeface="+mn-lt"/>
              </a:rPr>
              <a:t>Assignment statements can also be mixed-mode</a:t>
            </a:r>
            <a:endParaRPr lang="en-US" altLang="en-US" sz="2400" dirty="0">
              <a:solidFill>
                <a:srgbClr val="000000"/>
              </a:solidFill>
              <a:latin typeface="+mn-lt"/>
              <a:cs typeface="Courier New" panose="02070309020205020404" pitchFamily="49" charset="0"/>
            </a:endParaRPr>
          </a:p>
          <a:p>
            <a:pPr lvl="0" indent="-256032"/>
            <a:r>
              <a:rPr lang="en-US" altLang="en-US" sz="2400" dirty="0">
                <a:solidFill>
                  <a:srgbClr val="000000"/>
                </a:solidFill>
                <a:latin typeface="+mn-lt"/>
              </a:rPr>
              <a:t>In Fortran, C, Perl, and C++, any numeric type value can be assigned to any numeric type variable</a:t>
            </a:r>
          </a:p>
          <a:p>
            <a:pPr lvl="0" indent="-256032"/>
            <a:r>
              <a:rPr lang="en-US" altLang="en-US" sz="2400" dirty="0">
                <a:solidFill>
                  <a:srgbClr val="000000"/>
                </a:solidFill>
                <a:latin typeface="+mn-lt"/>
              </a:rPr>
              <a:t>In Java and</a:t>
            </a:r>
            <a:endParaRPr lang="en-US" dirty="0">
              <a:latin typeface="+mn-lt"/>
            </a:endParaRPr>
          </a:p>
        </p:txBody>
      </p:sp>
      <p:graphicFrame>
        <p:nvGraphicFramePr>
          <p:cNvPr id="15" name="Object 3" descr="C hash"/>
          <p:cNvGraphicFramePr>
            <a:graphicFrameLocks noChangeAspect="1"/>
          </p:cNvGraphicFramePr>
          <p:nvPr>
            <p:extLst>
              <p:ext uri="{D42A27DB-BD31-4B8C-83A1-F6EECF244321}">
                <p14:modId xmlns:p14="http://schemas.microsoft.com/office/powerpoint/2010/main" val="138475512"/>
              </p:ext>
            </p:extLst>
          </p:nvPr>
        </p:nvGraphicFramePr>
        <p:xfrm>
          <a:off x="2417598" y="3182264"/>
          <a:ext cx="571696" cy="435578"/>
        </p:xfrm>
        <a:graphic>
          <a:graphicData uri="http://schemas.openxmlformats.org/presentationml/2006/ole">
            <mc:AlternateContent xmlns:mc="http://schemas.openxmlformats.org/markup-compatibility/2006">
              <mc:Choice xmlns:v="urn:schemas-microsoft-com:vml" Requires="v">
                <p:oleObj spid="_x0000_s33799" name="Equation" r:id="rId3" imgW="266400" imgH="203040" progId="Equation.DSMT4">
                  <p:embed/>
                </p:oleObj>
              </mc:Choice>
              <mc:Fallback>
                <p:oleObj name="Equation" r:id="rId3" imgW="266400" imgH="203040" progId="Equation.DSMT4">
                  <p:embed/>
                  <p:pic>
                    <p:nvPicPr>
                      <p:cNvPr id="0" name=""/>
                      <p:cNvPicPr/>
                      <p:nvPr/>
                    </p:nvPicPr>
                    <p:blipFill>
                      <a:blip r:embed="rId4"/>
                      <a:stretch>
                        <a:fillRect/>
                      </a:stretch>
                    </p:blipFill>
                    <p:spPr>
                      <a:xfrm>
                        <a:off x="2417598" y="3182264"/>
                        <a:ext cx="571696" cy="435578"/>
                      </a:xfrm>
                      <a:prstGeom prst="rect">
                        <a:avLst/>
                      </a:prstGeom>
                    </p:spPr>
                  </p:pic>
                </p:oleObj>
              </mc:Fallback>
            </mc:AlternateContent>
          </a:graphicData>
        </a:graphic>
      </p:graphicFrame>
      <p:sp>
        <p:nvSpPr>
          <p:cNvPr id="10" name="Content Placeholder 4"/>
          <p:cNvSpPr>
            <a:spLocks noGrp="1"/>
          </p:cNvSpPr>
          <p:nvPr>
            <p:ph sz="quarter" idx="15"/>
          </p:nvPr>
        </p:nvSpPr>
        <p:spPr>
          <a:xfrm>
            <a:off x="2792897" y="3074503"/>
            <a:ext cx="5893903" cy="533400"/>
          </a:xfrm>
        </p:spPr>
        <p:txBody>
          <a:bodyPr/>
          <a:lstStyle/>
          <a:p>
            <a:pPr marL="101600" indent="0">
              <a:buNone/>
            </a:pPr>
            <a:r>
              <a:rPr lang="en-US" altLang="en-US" sz="2400" dirty="0">
                <a:solidFill>
                  <a:srgbClr val="000000"/>
                </a:solidFill>
                <a:latin typeface="+mn-lt"/>
              </a:rPr>
              <a:t>only widening assignment coercions are</a:t>
            </a:r>
            <a:endParaRPr lang="en-US" dirty="0">
              <a:latin typeface="+mn-lt"/>
            </a:endParaRPr>
          </a:p>
        </p:txBody>
      </p:sp>
      <p:sp>
        <p:nvSpPr>
          <p:cNvPr id="11" name="Content Placeholder 5"/>
          <p:cNvSpPr>
            <a:spLocks noGrp="1"/>
          </p:cNvSpPr>
          <p:nvPr>
            <p:ph sz="quarter" idx="16"/>
          </p:nvPr>
        </p:nvSpPr>
        <p:spPr>
          <a:xfrm>
            <a:off x="457200" y="3472070"/>
            <a:ext cx="8229600" cy="1577008"/>
          </a:xfrm>
        </p:spPr>
        <p:txBody>
          <a:bodyPr/>
          <a:lstStyle/>
          <a:p>
            <a:pPr marL="0" lvl="0" indent="228600">
              <a:buNone/>
            </a:pPr>
            <a:r>
              <a:rPr lang="en-US" altLang="en-US" sz="2400" dirty="0">
                <a:solidFill>
                  <a:srgbClr val="000000"/>
                </a:solidFill>
                <a:latin typeface="+mn-lt"/>
              </a:rPr>
              <a:t>done</a:t>
            </a:r>
          </a:p>
          <a:p>
            <a:pPr lvl="0" indent="-256032"/>
            <a:r>
              <a:rPr lang="en-US" altLang="en-US" sz="2400" dirty="0">
                <a:solidFill>
                  <a:srgbClr val="000000"/>
                </a:solidFill>
                <a:latin typeface="+mn-lt"/>
              </a:rPr>
              <a:t>In Ada, there is no assignment </a:t>
            </a:r>
            <a:r>
              <a:rPr lang="en-US" altLang="en-US" sz="2400" dirty="0" smtClean="0">
                <a:solidFill>
                  <a:srgbClr val="000000"/>
                </a:solidFill>
                <a:latin typeface="+mn-lt"/>
              </a:rPr>
              <a:t>coercion</a:t>
            </a:r>
            <a:endParaRPr lang="en-US" altLang="en-US" sz="2400" dirty="0">
              <a:solidFill>
                <a:srgbClr val="000000"/>
              </a:solidFill>
              <a:latin typeface="+mn-lt"/>
            </a:endParaRPr>
          </a:p>
        </p:txBody>
      </p:sp>
    </p:spTree>
    <p:extLst>
      <p:ext uri="{BB962C8B-B14F-4D97-AF65-F5344CB8AC3E}">
        <p14:creationId xmlns:p14="http://schemas.microsoft.com/office/powerpoint/2010/main" val="22425694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Summary</a:t>
            </a:r>
            <a:endParaRPr lang="en-US" altLang="en-US" sz="2000" b="0" dirty="0" smtClean="0"/>
          </a:p>
        </p:txBody>
      </p:sp>
      <p:sp>
        <p:nvSpPr>
          <p:cNvPr id="7173" name="Content Placeholder 2"/>
          <p:cNvSpPr>
            <a:spLocks noGrp="1" noChangeArrowheads="1"/>
          </p:cNvSpPr>
          <p:nvPr>
            <p:ph type="body" idx="1"/>
          </p:nvPr>
        </p:nvSpPr>
        <p:spPr>
          <a:xfrm>
            <a:off x="457200" y="1600200"/>
            <a:ext cx="8229600" cy="4532243"/>
          </a:xfrm>
        </p:spPr>
        <p:txBody>
          <a:bodyPr/>
          <a:lstStyle/>
          <a:p>
            <a:pPr eaLnBrk="1" hangingPunct="1"/>
            <a:r>
              <a:rPr lang="en-US" altLang="en-US" dirty="0"/>
              <a:t>Expressions</a:t>
            </a:r>
          </a:p>
          <a:p>
            <a:pPr eaLnBrk="1" hangingPunct="1"/>
            <a:r>
              <a:rPr lang="en-US" altLang="en-US" dirty="0"/>
              <a:t>Operator precedence and associativity</a:t>
            </a:r>
          </a:p>
          <a:p>
            <a:pPr eaLnBrk="1" hangingPunct="1"/>
            <a:r>
              <a:rPr lang="en-US" altLang="en-US" dirty="0"/>
              <a:t>Operator overloading</a:t>
            </a:r>
          </a:p>
          <a:p>
            <a:pPr eaLnBrk="1" hangingPunct="1"/>
            <a:r>
              <a:rPr lang="en-US" altLang="en-US" dirty="0"/>
              <a:t>Mixed-type expressions</a:t>
            </a:r>
          </a:p>
          <a:p>
            <a:pPr eaLnBrk="1" hangingPunct="1"/>
            <a:r>
              <a:rPr lang="en-US" altLang="en-US" dirty="0"/>
              <a:t>Various forms of assignment</a:t>
            </a:r>
          </a:p>
        </p:txBody>
      </p:sp>
    </p:spTree>
    <p:extLst>
      <p:ext uri="{BB962C8B-B14F-4D97-AF65-F5344CB8AC3E}">
        <p14:creationId xmlns:p14="http://schemas.microsoft.com/office/powerpoint/2010/main" val="14025493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48478"/>
            <a:ext cx="8229600" cy="1066799"/>
          </a:xfrm>
        </p:spPr>
        <p:txBody>
          <a:bodyPr anchor="b"/>
          <a:lstStyle/>
          <a:p>
            <a:r>
              <a:rPr lang="en-US" dirty="0">
                <a:solidFill>
                  <a:schemeClr val="lt2"/>
                </a:solidFill>
              </a:rPr>
              <a:t>Copyright</a:t>
            </a:r>
            <a:endParaRPr lang="en-US" dirty="0"/>
          </a:p>
        </p:txBody>
      </p:sp>
      <p:pic>
        <p:nvPicPr>
          <p:cNvPr id="9" name="Picture 2" descr="A copyright notice reads as follows. 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preferRelativeResize="0"/>
          <p:nvPr/>
        </p:nvPicPr>
        <p:blipFill>
          <a:blip r:embed="rId2">
            <a:alphaModFix/>
          </a:blip>
          <a:stretch>
            <a:fillRect/>
          </a:stretch>
        </p:blipFill>
        <p:spPr>
          <a:xfrm>
            <a:off x="715650" y="2310096"/>
            <a:ext cx="7419975" cy="2466975"/>
          </a:xfrm>
          <a:prstGeom prst="rect">
            <a:avLst/>
          </a:prstGeom>
          <a:noFill/>
          <a:ln>
            <a:noFill/>
          </a:ln>
        </p:spPr>
      </p:pic>
    </p:spTree>
    <p:extLst>
      <p:ext uri="{BB962C8B-B14F-4D97-AF65-F5344CB8AC3E}">
        <p14:creationId xmlns:p14="http://schemas.microsoft.com/office/powerpoint/2010/main" val="3167655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Arithmetic Expressions</a:t>
            </a:r>
            <a:endParaRPr lang="en-US" altLang="en-US" sz="2000"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Arithmetic evaluation was one of the motivations for the development of the first programming languages</a:t>
            </a:r>
          </a:p>
          <a:p>
            <a:pPr eaLnBrk="1" hangingPunct="1"/>
            <a:r>
              <a:rPr lang="en-US" altLang="en-US" dirty="0"/>
              <a:t>Arithmetic expressions consist of operators, operands, parentheses, and function calls</a:t>
            </a:r>
          </a:p>
        </p:txBody>
      </p:sp>
    </p:spTree>
    <p:extLst>
      <p:ext uri="{BB962C8B-B14F-4D97-AF65-F5344CB8AC3E}">
        <p14:creationId xmlns:p14="http://schemas.microsoft.com/office/powerpoint/2010/main" val="30032761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Arithmetic Expressions: Design Issues</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Design issues for arithmetic expressions</a:t>
            </a:r>
          </a:p>
          <a:p>
            <a:pPr marL="740664" lvl="1" eaLnBrk="1" hangingPunct="1"/>
            <a:r>
              <a:rPr lang="en-US" altLang="en-US" dirty="0"/>
              <a:t>Operator precedence rules?</a:t>
            </a:r>
          </a:p>
          <a:p>
            <a:pPr marL="740664" lvl="1" eaLnBrk="1" hangingPunct="1"/>
            <a:r>
              <a:rPr lang="en-US" altLang="en-US" dirty="0"/>
              <a:t>Operator associativity rules?</a:t>
            </a:r>
          </a:p>
          <a:p>
            <a:pPr marL="740664" lvl="1" eaLnBrk="1" hangingPunct="1"/>
            <a:r>
              <a:rPr lang="en-US" altLang="en-US" dirty="0"/>
              <a:t>Order of operand evaluation?</a:t>
            </a:r>
          </a:p>
          <a:p>
            <a:pPr marL="740664" lvl="1" eaLnBrk="1" hangingPunct="1"/>
            <a:r>
              <a:rPr lang="en-US" altLang="en-US" dirty="0"/>
              <a:t>Operand evaluation side effects?</a:t>
            </a:r>
          </a:p>
          <a:p>
            <a:pPr marL="740664" lvl="1" eaLnBrk="1" hangingPunct="1"/>
            <a:r>
              <a:rPr lang="en-US" altLang="en-US" dirty="0"/>
              <a:t>Operator overloading?</a:t>
            </a:r>
          </a:p>
          <a:p>
            <a:pPr marL="740664" lvl="1" eaLnBrk="1" hangingPunct="1"/>
            <a:r>
              <a:rPr lang="en-US" altLang="en-US" dirty="0"/>
              <a:t>Type mixing in expressions?</a:t>
            </a:r>
          </a:p>
        </p:txBody>
      </p:sp>
    </p:spTree>
    <p:extLst>
      <p:ext uri="{BB962C8B-B14F-4D97-AF65-F5344CB8AC3E}">
        <p14:creationId xmlns:p14="http://schemas.microsoft.com/office/powerpoint/2010/main" val="29302462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Arithmetic Expressions: Operators</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A unary operator has one operand</a:t>
            </a:r>
          </a:p>
          <a:p>
            <a:pPr eaLnBrk="1" hangingPunct="1"/>
            <a:r>
              <a:rPr lang="en-US" altLang="en-US" dirty="0"/>
              <a:t>A binary operator has two operands</a:t>
            </a:r>
          </a:p>
          <a:p>
            <a:pPr eaLnBrk="1" hangingPunct="1"/>
            <a:r>
              <a:rPr lang="en-US" altLang="en-US" dirty="0"/>
              <a:t>A ternary operator has three operands</a:t>
            </a:r>
          </a:p>
        </p:txBody>
      </p:sp>
    </p:spTree>
    <p:extLst>
      <p:ext uri="{BB962C8B-B14F-4D97-AF65-F5344CB8AC3E}">
        <p14:creationId xmlns:p14="http://schemas.microsoft.com/office/powerpoint/2010/main" val="40039672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Arithmetic Expressions: Operator Precedence Rules</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The </a:t>
            </a:r>
            <a:r>
              <a:rPr lang="en-US" altLang="en-US" b="1" dirty="0"/>
              <a:t>operator precedence</a:t>
            </a:r>
            <a:r>
              <a:rPr lang="en-US" altLang="en-US" b="1" dirty="0">
                <a:solidFill>
                  <a:schemeClr val="tx2"/>
                </a:solidFill>
              </a:rPr>
              <a:t> </a:t>
            </a:r>
            <a:r>
              <a:rPr lang="en-US" altLang="en-US" b="1" dirty="0"/>
              <a:t>rules </a:t>
            </a:r>
            <a:r>
              <a:rPr lang="en-US" altLang="en-US" dirty="0"/>
              <a:t>for expression evaluation define the order in which “adjacent” operators of different precedence levels are evaluated </a:t>
            </a:r>
          </a:p>
          <a:p>
            <a:pPr eaLnBrk="1" hangingPunct="1"/>
            <a:r>
              <a:rPr lang="en-US" altLang="en-US" dirty="0"/>
              <a:t>Typical precedence levels</a:t>
            </a:r>
          </a:p>
          <a:p>
            <a:pPr lvl="1" eaLnBrk="1" hangingPunct="1"/>
            <a:r>
              <a:rPr lang="en-US" altLang="en-US" dirty="0"/>
              <a:t> parentheses</a:t>
            </a:r>
          </a:p>
          <a:p>
            <a:pPr lvl="1" eaLnBrk="1" hangingPunct="1"/>
            <a:r>
              <a:rPr lang="en-US" altLang="en-US" dirty="0"/>
              <a:t> unary </a:t>
            </a:r>
            <a:r>
              <a:rPr lang="en-US" altLang="en-US" dirty="0" smtClean="0"/>
              <a:t>operators</a:t>
            </a:r>
          </a:p>
          <a:p>
            <a:pPr lvl="1"/>
            <a:r>
              <a:rPr lang="en-US" altLang="en-US" dirty="0" smtClean="0"/>
              <a:t>** </a:t>
            </a:r>
            <a:r>
              <a:rPr lang="en-US" altLang="en-US" dirty="0"/>
              <a:t>(if the language supports it</a:t>
            </a:r>
            <a:r>
              <a:rPr lang="en-US" altLang="en-US" dirty="0" smtClean="0"/>
              <a:t>)</a:t>
            </a:r>
          </a:p>
          <a:p>
            <a:pPr lvl="1"/>
            <a:r>
              <a:rPr lang="en-US" altLang="en-US" dirty="0" smtClean="0"/>
              <a:t>*, /</a:t>
            </a:r>
          </a:p>
          <a:p>
            <a:pPr lvl="1"/>
            <a:r>
              <a:rPr lang="en-US" altLang="en-US" dirty="0" smtClean="0"/>
              <a:t>+, −</a:t>
            </a:r>
            <a:endParaRPr lang="en-US" altLang="en-US" dirty="0"/>
          </a:p>
        </p:txBody>
      </p:sp>
    </p:spTree>
    <p:extLst>
      <p:ext uri="{BB962C8B-B14F-4D97-AF65-F5344CB8AC3E}">
        <p14:creationId xmlns:p14="http://schemas.microsoft.com/office/powerpoint/2010/main" val="3681606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Arithmetic Expressions: Operator Associativity Rule</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sz="2200" dirty="0"/>
              <a:t>The </a:t>
            </a:r>
            <a:r>
              <a:rPr lang="en-US" altLang="en-US" sz="2200" b="1" dirty="0"/>
              <a:t>operator associativity rules </a:t>
            </a:r>
            <a:r>
              <a:rPr lang="en-US" altLang="en-US" sz="2200" dirty="0"/>
              <a:t>for expression evaluation define the order in which adjacent operators with the same precedence level are evaluated</a:t>
            </a:r>
          </a:p>
          <a:p>
            <a:pPr eaLnBrk="1" hangingPunct="1"/>
            <a:r>
              <a:rPr lang="en-US" altLang="en-US" sz="2200" dirty="0"/>
              <a:t>Typical associativity rules</a:t>
            </a:r>
          </a:p>
          <a:p>
            <a:pPr lvl="1" eaLnBrk="1" hangingPunct="1"/>
            <a:r>
              <a:rPr lang="en-US" altLang="en-US" sz="2200" dirty="0"/>
              <a:t>Left to right, </a:t>
            </a:r>
            <a:r>
              <a:rPr lang="en-US" altLang="en-US" sz="2200" dirty="0" smtClean="0"/>
              <a:t>except **, </a:t>
            </a:r>
            <a:r>
              <a:rPr lang="en-US" altLang="en-US" sz="2200" dirty="0"/>
              <a:t>which is right to left</a:t>
            </a:r>
          </a:p>
          <a:p>
            <a:pPr lvl="1" eaLnBrk="1" hangingPunct="1"/>
            <a:r>
              <a:rPr lang="en-US" altLang="en-US" sz="2200" dirty="0"/>
              <a:t>Sometimes unary operators associate right to left (e.g., in FORTRAN)</a:t>
            </a:r>
          </a:p>
          <a:p>
            <a:pPr eaLnBrk="1" hangingPunct="1"/>
            <a:r>
              <a:rPr lang="en-US" altLang="en-US" sz="2200" dirty="0" smtClean="0"/>
              <a:t>A</a:t>
            </a:r>
            <a:r>
              <a:rPr lang="en-US" altLang="en-US" sz="100" dirty="0" smtClean="0"/>
              <a:t> </a:t>
            </a:r>
            <a:r>
              <a:rPr lang="en-US" altLang="en-US" sz="2200" dirty="0" smtClean="0"/>
              <a:t>P</a:t>
            </a:r>
            <a:r>
              <a:rPr lang="en-US" altLang="en-US" sz="100" dirty="0" smtClean="0"/>
              <a:t> </a:t>
            </a:r>
            <a:r>
              <a:rPr lang="en-US" altLang="en-US" sz="2200" dirty="0" smtClean="0"/>
              <a:t>L </a:t>
            </a:r>
            <a:r>
              <a:rPr lang="en-US" altLang="en-US" sz="2200" dirty="0"/>
              <a:t>is different; all operators have equal precedence and all operators associate right to left</a:t>
            </a:r>
          </a:p>
          <a:p>
            <a:pPr eaLnBrk="1" hangingPunct="1"/>
            <a:r>
              <a:rPr lang="en-US" altLang="en-US" sz="2200" dirty="0"/>
              <a:t>Precedence and associativity rules can be </a:t>
            </a:r>
            <a:r>
              <a:rPr lang="en-US" altLang="en-US" sz="2200" dirty="0" err="1"/>
              <a:t>overriden</a:t>
            </a:r>
            <a:r>
              <a:rPr lang="en-US" altLang="en-US" sz="2200" dirty="0"/>
              <a:t> with parentheses</a:t>
            </a:r>
          </a:p>
        </p:txBody>
      </p:sp>
    </p:spTree>
    <p:extLst>
      <p:ext uri="{BB962C8B-B14F-4D97-AF65-F5344CB8AC3E}">
        <p14:creationId xmlns:p14="http://schemas.microsoft.com/office/powerpoint/2010/main" val="8686149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Expressions in Ruby and Scheme</a:t>
            </a:r>
            <a:endParaRPr lang="en-US" altLang="en-US" b="0" dirty="0" smtClean="0"/>
          </a:p>
        </p:txBody>
      </p:sp>
      <p:sp>
        <p:nvSpPr>
          <p:cNvPr id="7173" name="Content Placeholder 2"/>
          <p:cNvSpPr>
            <a:spLocks noGrp="1" noChangeArrowheads="1"/>
          </p:cNvSpPr>
          <p:nvPr>
            <p:ph type="body" idx="1"/>
          </p:nvPr>
        </p:nvSpPr>
        <p:spPr>
          <a:xfrm>
            <a:off x="457200" y="1600201"/>
            <a:ext cx="8229600" cy="3806686"/>
          </a:xfrm>
        </p:spPr>
        <p:txBody>
          <a:bodyPr/>
          <a:lstStyle/>
          <a:p>
            <a:pPr eaLnBrk="1" hangingPunct="1"/>
            <a:r>
              <a:rPr lang="en-US" altLang="en-US" dirty="0"/>
              <a:t>Ruby</a:t>
            </a:r>
          </a:p>
          <a:p>
            <a:pPr lvl="1" eaLnBrk="1" hangingPunct="1"/>
            <a:r>
              <a:rPr lang="en-US" altLang="en-US" dirty="0"/>
              <a:t>All arithmetic, relational, and assignment operators, as well as array indexing, shifts, and bit-wise logic operators, are implemented as </a:t>
            </a:r>
            <a:r>
              <a:rPr lang="en-US" altLang="en-US" dirty="0" smtClean="0"/>
              <a:t>methods</a:t>
            </a:r>
          </a:p>
          <a:p>
            <a:pPr lvl="1" eaLnBrk="1" hangingPunct="1"/>
            <a:r>
              <a:rPr lang="en-US" altLang="en-US" dirty="0" smtClean="0"/>
              <a:t>One </a:t>
            </a:r>
            <a:r>
              <a:rPr lang="en-US" altLang="en-US" dirty="0"/>
              <a:t>result of this is that these operators can </a:t>
            </a:r>
            <a:r>
              <a:rPr lang="en-US" altLang="en-US" dirty="0" smtClean="0"/>
              <a:t>all be </a:t>
            </a:r>
            <a:r>
              <a:rPr lang="en-US" altLang="en-US" dirty="0" err="1"/>
              <a:t>overriden</a:t>
            </a:r>
            <a:r>
              <a:rPr lang="en-US" altLang="en-US" dirty="0"/>
              <a:t> by application programs</a:t>
            </a:r>
          </a:p>
          <a:p>
            <a:pPr eaLnBrk="1" hangingPunct="1"/>
            <a:r>
              <a:rPr lang="en-US" altLang="en-US" dirty="0"/>
              <a:t>Scheme (and Common </a:t>
            </a:r>
            <a:r>
              <a:rPr lang="en-US" altLang="en-US" dirty="0" smtClean="0"/>
              <a:t>Lisp)</a:t>
            </a:r>
          </a:p>
          <a:p>
            <a:pPr lvl="1"/>
            <a:r>
              <a:rPr lang="en-US" altLang="en-US" dirty="0" smtClean="0"/>
              <a:t>All </a:t>
            </a:r>
            <a:r>
              <a:rPr lang="en-US" altLang="en-US" dirty="0"/>
              <a:t>arithmetic and logic operations are by explicitly called subprograms</a:t>
            </a:r>
          </a:p>
        </p:txBody>
      </p:sp>
      <p:graphicFrame>
        <p:nvGraphicFramePr>
          <p:cNvPr id="2" name="Object 3" descr="a + b asterisk c is coded as left parenthesis + a left parenthesis asterisk b c right parenthesis right parenthesis"/>
          <p:cNvGraphicFramePr>
            <a:graphicFrameLocks noChangeAspect="1"/>
          </p:cNvGraphicFramePr>
          <p:nvPr>
            <p:extLst>
              <p:ext uri="{D42A27DB-BD31-4B8C-83A1-F6EECF244321}">
                <p14:modId xmlns:p14="http://schemas.microsoft.com/office/powerpoint/2010/main" val="552168393"/>
              </p:ext>
            </p:extLst>
          </p:nvPr>
        </p:nvGraphicFramePr>
        <p:xfrm>
          <a:off x="1271324" y="5406887"/>
          <a:ext cx="5069841" cy="531791"/>
        </p:xfrm>
        <a:graphic>
          <a:graphicData uri="http://schemas.openxmlformats.org/presentationml/2006/ole">
            <mc:AlternateContent xmlns:mc="http://schemas.openxmlformats.org/markup-compatibility/2006">
              <mc:Choice xmlns:v="urn:schemas-microsoft-com:vml" Requires="v">
                <p:oleObj spid="_x0000_s22570" name="Equation" r:id="rId4" imgW="3022560" imgH="330120" progId="Equation.DSMT4">
                  <p:embed/>
                </p:oleObj>
              </mc:Choice>
              <mc:Fallback>
                <p:oleObj name="Equation" r:id="rId4" imgW="3022560" imgH="330120" progId="Equation.DSMT4">
                  <p:embed/>
                  <p:pic>
                    <p:nvPicPr>
                      <p:cNvPr id="0" name=""/>
                      <p:cNvPicPr/>
                      <p:nvPr/>
                    </p:nvPicPr>
                    <p:blipFill>
                      <a:blip r:embed="rId5"/>
                      <a:stretch>
                        <a:fillRect/>
                      </a:stretch>
                    </p:blipFill>
                    <p:spPr>
                      <a:xfrm>
                        <a:off x="1271324" y="5406887"/>
                        <a:ext cx="5069841" cy="531791"/>
                      </a:xfrm>
                      <a:prstGeom prst="rect">
                        <a:avLst/>
                      </a:prstGeom>
                    </p:spPr>
                  </p:pic>
                </p:oleObj>
              </mc:Fallback>
            </mc:AlternateContent>
          </a:graphicData>
        </a:graphic>
      </p:graphicFrame>
    </p:spTree>
    <p:extLst>
      <p:ext uri="{BB962C8B-B14F-4D97-AF65-F5344CB8AC3E}">
        <p14:creationId xmlns:p14="http://schemas.microsoft.com/office/powerpoint/2010/main" val="940939794"/>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4F4933ACCA1D499DD9E6536031753F" ma:contentTypeVersion="0" ma:contentTypeDescription="Create a new document." ma:contentTypeScope="" ma:versionID="f6e0b48212c743127a9bbfd65621b9c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1606276-A40B-4533-8165-46F4D19F98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168B98B-D46B-4E1E-B6F3-9D4AA5F07D63}">
  <ds:schemaRefs>
    <ds:schemaRef ds:uri="http://purl.org/dc/dcmitype/"/>
    <ds:schemaRef ds:uri="http://schemas.microsoft.com/office/2006/documentManagement/types"/>
    <ds:schemaRef ds:uri="http://schemas.openxmlformats.org/package/2006/metadata/core-properties"/>
    <ds:schemaRef ds:uri="http://purl.org/dc/elements/1.1/"/>
    <ds:schemaRef ds:uri="http://purl.org/dc/terms/"/>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69B9563B-0449-45BC-92CD-DEF6112AFD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8156</TotalTime>
  <Words>1662</Words>
  <Application>Microsoft Office PowerPoint</Application>
  <PresentationFormat>On-screen Show (4:3)</PresentationFormat>
  <Paragraphs>229</Paragraphs>
  <Slides>35</Slides>
  <Notes>16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4" baseType="lpstr">
      <vt:lpstr>Arial</vt:lpstr>
      <vt:lpstr>Courier New</vt:lpstr>
      <vt:lpstr>Lucida Sans Unicode</vt:lpstr>
      <vt:lpstr>Noto Sans Symbols</vt:lpstr>
      <vt:lpstr>Times</vt:lpstr>
      <vt:lpstr>Times New Roman</vt:lpstr>
      <vt:lpstr>Verdana</vt:lpstr>
      <vt:lpstr>508 Lecture</vt:lpstr>
      <vt:lpstr>Equation</vt:lpstr>
      <vt:lpstr>Concepts of Programming Languages</vt:lpstr>
      <vt:lpstr>Objectives</vt:lpstr>
      <vt:lpstr>Introduction</vt:lpstr>
      <vt:lpstr>Arithmetic Expressions</vt:lpstr>
      <vt:lpstr>Arithmetic Expressions: Design Issues</vt:lpstr>
      <vt:lpstr>Arithmetic Expressions: Operators</vt:lpstr>
      <vt:lpstr>Arithmetic Expressions: Operator Precedence Rules</vt:lpstr>
      <vt:lpstr>Arithmetic Expressions: Operator Associativity Rule</vt:lpstr>
      <vt:lpstr>Expressions in Ruby and Scheme</vt:lpstr>
      <vt:lpstr>Arithmetic Expressions: Conditional Expressions</vt:lpstr>
      <vt:lpstr>Arithmetic Expressions: Operand Evaluation Order</vt:lpstr>
      <vt:lpstr>Arithmetic Expressions: Potentials for Side Effects</vt:lpstr>
      <vt:lpstr>Functional Side Effects</vt:lpstr>
      <vt:lpstr>Referential Transparency (1 of 2)</vt:lpstr>
      <vt:lpstr>Referential Transparency (2 of 2)</vt:lpstr>
      <vt:lpstr>Overloaded Operators (1 of 2)</vt:lpstr>
      <vt:lpstr>Overloaded Operators (2 of 2)</vt:lpstr>
      <vt:lpstr>Type Conversions</vt:lpstr>
      <vt:lpstr>Type Conversions: Mixed Mode</vt:lpstr>
      <vt:lpstr>Explicit Type Conversions</vt:lpstr>
      <vt:lpstr>Errors in Expressions</vt:lpstr>
      <vt:lpstr>Relational and Boolean Expressions (1 of 2)</vt:lpstr>
      <vt:lpstr>Relational and Boolean Expressions (2 of 2)</vt:lpstr>
      <vt:lpstr>Short Circuit Evaluation (1 of 2)</vt:lpstr>
      <vt:lpstr>Short Circuit Evaluation (2 of 2)</vt:lpstr>
      <vt:lpstr>Assignment Statements</vt:lpstr>
      <vt:lpstr>Assignment Statements: Conditional Targets</vt:lpstr>
      <vt:lpstr>Assignment Statements: Compound Assignment Operators</vt:lpstr>
      <vt:lpstr>Assignment Statements: Unary Assignment Operators</vt:lpstr>
      <vt:lpstr>Assignment as an Expression</vt:lpstr>
      <vt:lpstr>Multiple Assignments</vt:lpstr>
      <vt:lpstr>Assignment in Functional Languages</vt:lpstr>
      <vt:lpstr>Mixed-Mode Assignment</vt:lpstr>
      <vt:lpstr>Summary</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of Programming Languages, 11e</dc:title>
  <dc:subject>Engineering Computer Science</dc:subject>
  <dc:creator>Sebesta</dc:creator>
  <cp:keywords>Engineering Computer Science</cp:keywords>
  <cp:lastModifiedBy>B J, Umeshkumar (Cognizant)</cp:lastModifiedBy>
  <cp:revision>195</cp:revision>
  <dcterms:modified xsi:type="dcterms:W3CDTF">2018-01-18T11:34:40Z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y fmtid="{D5CDD505-2E9C-101B-9397-08002B2CF9AE}" pid="8" name="ContentTypeId">
    <vt:lpwstr>0x010100964F4933ACCA1D499DD9E6536031753F</vt:lpwstr>
  </property>
</Properties>
</file>