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51"/>
  </p:notesMasterIdLst>
  <p:handoutMasterIdLst>
    <p:handoutMasterId r:id="rId52"/>
  </p:handoutMasterIdLst>
  <p:sldIdLst>
    <p:sldId id="412" r:id="rId5"/>
    <p:sldId id="414" r:id="rId6"/>
    <p:sldId id="901" r:id="rId7"/>
    <p:sldId id="902" r:id="rId8"/>
    <p:sldId id="903" r:id="rId9"/>
    <p:sldId id="904" r:id="rId10"/>
    <p:sldId id="906" r:id="rId11"/>
    <p:sldId id="907" r:id="rId12"/>
    <p:sldId id="908" r:id="rId13"/>
    <p:sldId id="909" r:id="rId14"/>
    <p:sldId id="910" r:id="rId15"/>
    <p:sldId id="911" r:id="rId16"/>
    <p:sldId id="912" r:id="rId17"/>
    <p:sldId id="913" r:id="rId18"/>
    <p:sldId id="914" r:id="rId19"/>
    <p:sldId id="915" r:id="rId20"/>
    <p:sldId id="916" r:id="rId21"/>
    <p:sldId id="945" r:id="rId22"/>
    <p:sldId id="918" r:id="rId23"/>
    <p:sldId id="919" r:id="rId24"/>
    <p:sldId id="920" r:id="rId25"/>
    <p:sldId id="921" r:id="rId26"/>
    <p:sldId id="922" r:id="rId27"/>
    <p:sldId id="923" r:id="rId28"/>
    <p:sldId id="924" r:id="rId29"/>
    <p:sldId id="925" r:id="rId30"/>
    <p:sldId id="946" r:id="rId31"/>
    <p:sldId id="927" r:id="rId32"/>
    <p:sldId id="928" r:id="rId33"/>
    <p:sldId id="929" r:id="rId34"/>
    <p:sldId id="930" r:id="rId35"/>
    <p:sldId id="931" r:id="rId36"/>
    <p:sldId id="932" r:id="rId37"/>
    <p:sldId id="933" r:id="rId38"/>
    <p:sldId id="934" r:id="rId39"/>
    <p:sldId id="935" r:id="rId40"/>
    <p:sldId id="936" r:id="rId41"/>
    <p:sldId id="937" r:id="rId42"/>
    <p:sldId id="938" r:id="rId43"/>
    <p:sldId id="948" r:id="rId44"/>
    <p:sldId id="940" r:id="rId45"/>
    <p:sldId id="941" r:id="rId46"/>
    <p:sldId id="942" r:id="rId47"/>
    <p:sldId id="943" r:id="rId48"/>
    <p:sldId id="944" r:id="rId49"/>
    <p:sldId id="949" r:id="rId5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36" userDrawn="1">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75" autoAdjust="0"/>
    <p:restoredTop sz="86512" autoAdjust="0"/>
  </p:normalViewPr>
  <p:slideViewPr>
    <p:cSldViewPr snapToGrid="0" snapToObjects="1">
      <p:cViewPr varScale="1">
        <p:scale>
          <a:sx n="75" d="100"/>
          <a:sy n="75" d="100"/>
        </p:scale>
        <p:origin x="72" y="534"/>
      </p:cViewPr>
      <p:guideLst>
        <p:guide orient="horz" pos="2136"/>
        <p:guide pos="2880"/>
      </p:guideLst>
    </p:cSldViewPr>
  </p:slideViewPr>
  <p:outlineViewPr>
    <p:cViewPr>
      <p:scale>
        <a:sx n="33" d="100"/>
        <a:sy n="33" d="100"/>
      </p:scale>
      <p:origin x="0" y="-2574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commentAuthors" Target="commentAuthor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3/15/2018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 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3298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17</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644880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20</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085078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21</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1112604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22</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277959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24</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851434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25</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608777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30</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3294264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33</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352221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34</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520923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35</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127119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6500113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41</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232655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44</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2338466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45</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788814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957795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4</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961418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5</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57342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6</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675664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8</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586539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9</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793000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15</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409237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smtClean="0"/>
              <a:t>First</a:t>
            </a:r>
          </a:p>
          <a:p>
            <a:pPr lvl="1"/>
            <a:r>
              <a:rPr lang="en-US" dirty="0" smtClean="0"/>
              <a:t>Second</a:t>
            </a:r>
          </a:p>
          <a:p>
            <a:pPr lvl="2"/>
            <a:r>
              <a:rPr lang="en-US" dirty="0" smtClean="0"/>
              <a:t>Third</a:t>
            </a:r>
          </a:p>
          <a:p>
            <a:pPr lvl="3"/>
            <a:r>
              <a:rPr lang="en-US" dirty="0" smtClean="0"/>
              <a:t>Fourth</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smtClean="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105506072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7_ContentPlacehold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3/15/2018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7" name="Content Placeholder 6"/>
          <p:cNvSpPr>
            <a:spLocks noGrp="1"/>
          </p:cNvSpPr>
          <p:nvPr>
            <p:ph sz="quarter" idx="13" hasCustomPrompt="1"/>
          </p:nvPr>
        </p:nvSpPr>
        <p:spPr>
          <a:xfrm>
            <a:off x="457200" y="1600200"/>
            <a:ext cx="8229600" cy="609600"/>
          </a:xfrm>
        </p:spPr>
        <p:txBody>
          <a:bodyPr/>
          <a:lstStyle>
            <a:lvl1pPr>
              <a:defRPr/>
            </a:lvl1pPr>
          </a:lstStyle>
          <a:p>
            <a:pPr lvl="0"/>
            <a:r>
              <a:rPr lang="en-US" dirty="0" smtClean="0"/>
              <a:t>1</a:t>
            </a:r>
            <a:endParaRPr lang="en-US" dirty="0"/>
          </a:p>
        </p:txBody>
      </p:sp>
      <p:sp>
        <p:nvSpPr>
          <p:cNvPr id="9" name="Content Placeholder 8"/>
          <p:cNvSpPr>
            <a:spLocks noGrp="1"/>
          </p:cNvSpPr>
          <p:nvPr>
            <p:ph sz="quarter" idx="14" hasCustomPrompt="1"/>
          </p:nvPr>
        </p:nvSpPr>
        <p:spPr>
          <a:xfrm>
            <a:off x="457200" y="2362200"/>
            <a:ext cx="8229600" cy="762000"/>
          </a:xfrm>
        </p:spPr>
        <p:txBody>
          <a:bodyPr/>
          <a:lstStyle>
            <a:lvl1pPr>
              <a:defRPr/>
            </a:lvl1pPr>
          </a:lstStyle>
          <a:p>
            <a:pPr lvl="0"/>
            <a:r>
              <a:rPr lang="en-US" dirty="0" smtClean="0"/>
              <a:t>2</a:t>
            </a:r>
            <a:endParaRPr lang="en-US" dirty="0"/>
          </a:p>
        </p:txBody>
      </p:sp>
      <p:sp>
        <p:nvSpPr>
          <p:cNvPr id="11" name="Content Placeholder 10"/>
          <p:cNvSpPr>
            <a:spLocks noGrp="1"/>
          </p:cNvSpPr>
          <p:nvPr>
            <p:ph sz="quarter" idx="15" hasCustomPrompt="1"/>
          </p:nvPr>
        </p:nvSpPr>
        <p:spPr>
          <a:xfrm>
            <a:off x="457200" y="3352800"/>
            <a:ext cx="8229600" cy="533400"/>
          </a:xfrm>
        </p:spPr>
        <p:txBody>
          <a:bodyPr/>
          <a:lstStyle>
            <a:lvl1pPr>
              <a:defRPr/>
            </a:lvl1pPr>
          </a:lstStyle>
          <a:p>
            <a:pPr lvl="0"/>
            <a:r>
              <a:rPr lang="en-US" dirty="0" smtClean="0"/>
              <a:t>3</a:t>
            </a:r>
            <a:endParaRPr lang="en-US" dirty="0"/>
          </a:p>
        </p:txBody>
      </p:sp>
      <p:sp>
        <p:nvSpPr>
          <p:cNvPr id="13" name="Content Placeholder 12"/>
          <p:cNvSpPr>
            <a:spLocks noGrp="1"/>
          </p:cNvSpPr>
          <p:nvPr>
            <p:ph sz="quarter" idx="16" hasCustomPrompt="1"/>
          </p:nvPr>
        </p:nvSpPr>
        <p:spPr>
          <a:xfrm>
            <a:off x="457200" y="4038600"/>
            <a:ext cx="8229600" cy="609600"/>
          </a:xfrm>
        </p:spPr>
        <p:txBody>
          <a:bodyPr/>
          <a:lstStyle>
            <a:lvl1pPr>
              <a:defRPr/>
            </a:lvl1pPr>
          </a:lstStyle>
          <a:p>
            <a:pPr lvl="0"/>
            <a:r>
              <a:rPr lang="en-US" dirty="0" smtClean="0"/>
              <a:t>4</a:t>
            </a:r>
            <a:endParaRPr lang="en-US" dirty="0"/>
          </a:p>
        </p:txBody>
      </p:sp>
      <p:sp>
        <p:nvSpPr>
          <p:cNvPr id="15" name="Content Placeholder 14"/>
          <p:cNvSpPr>
            <a:spLocks noGrp="1"/>
          </p:cNvSpPr>
          <p:nvPr>
            <p:ph sz="quarter" idx="17" hasCustomPrompt="1"/>
          </p:nvPr>
        </p:nvSpPr>
        <p:spPr>
          <a:xfrm>
            <a:off x="457200" y="4800600"/>
            <a:ext cx="8229600" cy="457200"/>
          </a:xfrm>
        </p:spPr>
        <p:txBody>
          <a:bodyPr/>
          <a:lstStyle>
            <a:lvl1pPr>
              <a:defRPr/>
            </a:lvl1pPr>
          </a:lstStyle>
          <a:p>
            <a:pPr lvl="0"/>
            <a:r>
              <a:rPr lang="en-US" dirty="0" smtClean="0"/>
              <a:t>5</a:t>
            </a:r>
            <a:endParaRPr lang="en-US" dirty="0"/>
          </a:p>
        </p:txBody>
      </p:sp>
      <p:sp>
        <p:nvSpPr>
          <p:cNvPr id="17" name="Content Placeholder 16"/>
          <p:cNvSpPr>
            <a:spLocks noGrp="1"/>
          </p:cNvSpPr>
          <p:nvPr>
            <p:ph sz="quarter" idx="18" hasCustomPrompt="1"/>
          </p:nvPr>
        </p:nvSpPr>
        <p:spPr>
          <a:xfrm>
            <a:off x="457200" y="5486400"/>
            <a:ext cx="8229600" cy="457200"/>
          </a:xfrm>
        </p:spPr>
        <p:txBody>
          <a:bodyPr/>
          <a:lstStyle>
            <a:lvl1pPr>
              <a:defRPr/>
            </a:lvl1pPr>
          </a:lstStyle>
          <a:p>
            <a:pPr lvl="0"/>
            <a:r>
              <a:rPr lang="en-US" dirty="0" smtClean="0"/>
              <a:t>6</a:t>
            </a:r>
            <a:endParaRPr lang="en-US" dirty="0"/>
          </a:p>
        </p:txBody>
      </p:sp>
      <p:sp>
        <p:nvSpPr>
          <p:cNvPr id="8" name="Content Placeholder 7"/>
          <p:cNvSpPr>
            <a:spLocks noGrp="1"/>
          </p:cNvSpPr>
          <p:nvPr>
            <p:ph sz="quarter" idx="19" hasCustomPrompt="1"/>
          </p:nvPr>
        </p:nvSpPr>
        <p:spPr>
          <a:xfrm>
            <a:off x="457200" y="6084888"/>
            <a:ext cx="8232128" cy="322262"/>
          </a:xfrm>
        </p:spPr>
        <p:txBody>
          <a:bodyPr/>
          <a:lstStyle>
            <a:lvl1pPr>
              <a:defRPr/>
            </a:lvl1pPr>
          </a:lstStyle>
          <a:p>
            <a:pPr lvl="0"/>
            <a:r>
              <a:rPr lang="en-US" dirty="0" smtClean="0"/>
              <a:t>7</a:t>
            </a:r>
            <a:endParaRPr lang="en-US" dirty="0"/>
          </a:p>
        </p:txBody>
      </p:sp>
      <p:sp>
        <p:nvSpPr>
          <p:cNvPr id="14"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46355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45692"/>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53855643"/>
      </p:ext>
    </p:extLst>
  </p:cSld>
  <p:clrMapOvr>
    <a:masterClrMapping/>
  </p:clrMapOvr>
  <p:extLst mod="1">
    <p:ext uri="{DCECCB84-F9BA-43D5-87BE-67443E8EF086}">
      <p15:sldGuideLst xmlns:p15="http://schemas.microsoft.com/office/powerpoint/2012/main">
        <p15:guide id="1" pos="336">
          <p15:clr>
            <a:srgbClr val="FBAE40"/>
          </p15:clr>
        </p15:guide>
        <p15:guide id="2" orient="horz" pos="4176">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6">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63" r:id="rId2"/>
    <p:sldLayoutId id="2147483666" r:id="rId3"/>
    <p:sldLayoutId id="2147483667" r:id="rId4"/>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12.png"/><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3.bin"/><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15.wmf"/><Relationship Id="rId5" Type="http://schemas.openxmlformats.org/officeDocument/2006/relationships/oleObject" Target="../embeddings/oleObject5.bin"/><Relationship Id="rId4" Type="http://schemas.openxmlformats.org/officeDocument/2006/relationships/image" Target="../media/image14.wmf"/></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21.wmf"/></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3.xml"/><Relationship Id="rId1" Type="http://schemas.openxmlformats.org/officeDocument/2006/relationships/vmlDrawing" Target="../drawings/vmlDrawing5.vml"/><Relationship Id="rId5" Type="http://schemas.openxmlformats.org/officeDocument/2006/relationships/image" Target="../media/image22.wmf"/><Relationship Id="rId4" Type="http://schemas.openxmlformats.org/officeDocument/2006/relationships/oleObject" Target="../embeddings/oleObject7.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6.vml"/><Relationship Id="rId5" Type="http://schemas.openxmlformats.org/officeDocument/2006/relationships/image" Target="../media/image25.png"/><Relationship Id="rId4" Type="http://schemas.openxmlformats.org/officeDocument/2006/relationships/image" Target="../media/image24.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7.vml"/><Relationship Id="rId5" Type="http://schemas.openxmlformats.org/officeDocument/2006/relationships/image" Target="../media/image29.png"/><Relationship Id="rId4" Type="http://schemas.openxmlformats.org/officeDocument/2006/relationships/image" Target="../media/image28.w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8.vml"/><Relationship Id="rId5" Type="http://schemas.openxmlformats.org/officeDocument/2006/relationships/image" Target="../media/image32.png"/><Relationship Id="rId4" Type="http://schemas.openxmlformats.org/officeDocument/2006/relationships/image" Target="../media/image31.wmf"/></Relationships>
</file>

<file path=ppt/slides/_rels/slide37.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image" Target="../media/image34.wmf"/><Relationship Id="rId5" Type="http://schemas.openxmlformats.org/officeDocument/2006/relationships/oleObject" Target="../embeddings/oleObject12.bin"/><Relationship Id="rId10" Type="http://schemas.openxmlformats.org/officeDocument/2006/relationships/image" Target="../media/image36.png"/><Relationship Id="rId4" Type="http://schemas.openxmlformats.org/officeDocument/2006/relationships/image" Target="../media/image33.wmf"/><Relationship Id="rId9" Type="http://schemas.openxmlformats.org/officeDocument/2006/relationships/oleObject" Target="../embeddings/oleObject14.bin"/></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3.xml"/><Relationship Id="rId1" Type="http://schemas.openxmlformats.org/officeDocument/2006/relationships/vmlDrawing" Target="../drawings/vmlDrawing10.vml"/><Relationship Id="rId4" Type="http://schemas.openxmlformats.org/officeDocument/2006/relationships/image" Target="../media/image40.w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a:xfrm>
            <a:off x="457200" y="215370"/>
            <a:ext cx="8229600" cy="1029513"/>
          </a:xfrm>
          <a:prstGeom prst="rect">
            <a:avLst/>
          </a:prstGeom>
          <a:noFill/>
          <a:ln>
            <a:noFill/>
          </a:ln>
        </p:spPr>
        <p:txBody>
          <a:bodyPr lIns="0" tIns="0" rIns="0" bIns="0" anchor="b" anchorCtr="0">
            <a:noAutofit/>
          </a:bodyPr>
          <a:lstStyle/>
          <a:p>
            <a:pPr lvl="0">
              <a:buSzPct val="25000"/>
            </a:pPr>
            <a:r>
              <a:rPr lang="en-US" dirty="0" smtClean="0"/>
              <a:t>Concepts of Programming Languages</a:t>
            </a:r>
            <a:endParaRPr lang="en-US" sz="3400" b="1" i="0" u="none" strike="noStrike" cap="none" dirty="0">
              <a:solidFill>
                <a:srgbClr val="007FA3"/>
              </a:solidFill>
              <a:latin typeface="Times New Roman"/>
              <a:ea typeface="Times New Roman"/>
              <a:cs typeface="Times New Roman"/>
              <a:sym typeface="Times New Roman"/>
            </a:endParaRPr>
          </a:p>
        </p:txBody>
      </p:sp>
      <p:sp>
        <p:nvSpPr>
          <p:cNvPr id="196" name="Text Placeholder 2"/>
          <p:cNvSpPr txBox="1">
            <a:spLocks noGrp="1"/>
          </p:cNvSpPr>
          <p:nvPr>
            <p:ph type="body" idx="1"/>
          </p:nvPr>
        </p:nvSpPr>
        <p:spPr>
          <a:xfrm>
            <a:off x="457200" y="1368879"/>
            <a:ext cx="8229600" cy="364670"/>
          </a:xfrm>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a:buNone/>
            </a:pPr>
            <a:r>
              <a:rPr lang="en-US" dirty="0" smtClean="0"/>
              <a:t>Eleventh</a:t>
            </a:r>
            <a:r>
              <a:rPr lang="en-US" sz="2000" b="0" i="0" u="none" strike="noStrike" cap="none" dirty="0" smtClean="0">
                <a:solidFill>
                  <a:srgbClr val="007FA3"/>
                </a:solidFill>
                <a:ea typeface="Arial"/>
                <a:cs typeface="Arial"/>
                <a:sym typeface="Arial"/>
              </a:rPr>
              <a:t> Edition</a:t>
            </a:r>
            <a:endParaRPr lang="en-US" sz="2000" b="0" i="0" u="none" strike="noStrike" cap="none" dirty="0">
              <a:solidFill>
                <a:srgbClr val="007FA3"/>
              </a:solidFill>
              <a:ea typeface="Arial"/>
              <a:cs typeface="Arial"/>
              <a:sym typeface="Arial"/>
            </a:endParaRPr>
          </a:p>
        </p:txBody>
      </p:sp>
      <p:sp>
        <p:nvSpPr>
          <p:cNvPr id="198" name="Text Placeholder 3"/>
          <p:cNvSpPr txBox="1">
            <a:spLocks noGrp="1"/>
          </p:cNvSpPr>
          <p:nvPr>
            <p:ph type="body" idx="2"/>
          </p:nvPr>
        </p:nvSpPr>
        <p:spPr>
          <a:xfrm>
            <a:off x="5029200" y="1914524"/>
            <a:ext cx="3657600" cy="1285874"/>
          </a:xfrm>
          <a:prstGeom prst="rect">
            <a:avLst/>
          </a:prstGeom>
          <a:noFill/>
          <a:ln>
            <a:noFill/>
          </a:ln>
        </p:spPr>
        <p:txBody>
          <a:bodyPr lIns="0" tIns="0" rIns="0" bIns="0" anchor="b" anchorCtr="0">
            <a:noAutofit/>
          </a:bodyPr>
          <a:lstStyle/>
          <a:p>
            <a:pPr marL="0" marR="0" lvl="0" indent="0" rtl="0">
              <a:spcBef>
                <a:spcPts val="0"/>
              </a:spcBef>
              <a:buClr>
                <a:srgbClr val="007FA3"/>
              </a:buClr>
              <a:buSzPct val="25000"/>
              <a:buFont typeface="Arial"/>
              <a:buNone/>
            </a:pPr>
            <a:r>
              <a:rPr lang="en-US" sz="3000" i="0" u="none" strike="noStrike" cap="none" dirty="0">
                <a:solidFill>
                  <a:schemeClr val="dk1"/>
                </a:solidFill>
                <a:ea typeface="Arial"/>
                <a:cs typeface="Arial"/>
                <a:sym typeface="Arial"/>
              </a:rPr>
              <a:t>Chapter </a:t>
            </a:r>
            <a:r>
              <a:rPr lang="en-US" dirty="0"/>
              <a:t>8</a:t>
            </a:r>
            <a:endParaRPr lang="en-US" sz="3000" i="0" u="none" strike="noStrike" cap="none" dirty="0">
              <a:solidFill>
                <a:schemeClr val="dk1"/>
              </a:solidFill>
              <a:ea typeface="Arial"/>
              <a:cs typeface="Arial"/>
              <a:sym typeface="Arial"/>
            </a:endParaRPr>
          </a:p>
        </p:txBody>
      </p:sp>
      <p:sp>
        <p:nvSpPr>
          <p:cNvPr id="199" name="Text Placeholder 4"/>
          <p:cNvSpPr txBox="1">
            <a:spLocks noGrp="1"/>
          </p:cNvSpPr>
          <p:nvPr>
            <p:ph type="body" idx="3"/>
          </p:nvPr>
        </p:nvSpPr>
        <p:spPr>
          <a:xfrm>
            <a:off x="5029200" y="3276600"/>
            <a:ext cx="3657600" cy="2925763"/>
          </a:xfrm>
          <a:prstGeom prst="rect">
            <a:avLst/>
          </a:prstGeom>
          <a:noFill/>
          <a:ln>
            <a:noFill/>
          </a:ln>
        </p:spPr>
        <p:txBody>
          <a:bodyPr lIns="0" tIns="0" rIns="0" bIns="0" anchor="t" anchorCtr="0">
            <a:noAutofit/>
          </a:bodyPr>
          <a:lstStyle/>
          <a:p>
            <a:pPr eaLnBrk="1" hangingPunct="1"/>
            <a:r>
              <a:rPr lang="en-US" altLang="en-US" dirty="0" smtClean="0"/>
              <a:t>Statement-Level Control </a:t>
            </a:r>
            <a:r>
              <a:rPr lang="en-US" altLang="en-US" dirty="0"/>
              <a:t>Structures</a:t>
            </a:r>
          </a:p>
        </p:txBody>
      </p:sp>
      <p:pic>
        <p:nvPicPr>
          <p:cNvPr id="3" name="Picture 5" descr="Front Cover: Concepts of Programming Languages Eleventh Edition by Sebest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271" y="1869790"/>
            <a:ext cx="3543856" cy="4377307"/>
          </a:xfrm>
          <a:prstGeom prst="rect">
            <a:avLst/>
          </a:prstGeom>
        </p:spPr>
      </p:pic>
      <p:sp>
        <p:nvSpPr>
          <p:cNvPr id="2" name="Text Placeholder 6"/>
          <p:cNvSpPr>
            <a:spLocks noGrp="1"/>
          </p:cNvSpPr>
          <p:nvPr>
            <p:ph type="body" sz="quarter" idx="13"/>
          </p:nvPr>
        </p:nvSpPr>
        <p:spPr>
          <a:xfrm>
            <a:off x="1968500" y="6383338"/>
            <a:ext cx="6796088" cy="223837"/>
          </a:xfrm>
        </p:spPr>
        <p:txBody>
          <a:bodyPr/>
          <a:lstStyle/>
          <a:p>
            <a:pPr marL="0" algn="r">
              <a:spcBef>
                <a:spcPts val="0"/>
              </a:spcBef>
              <a:buClrTx/>
              <a:buSzTx/>
              <a:defRPr/>
            </a:pPr>
            <a:r>
              <a:rPr lang="en-US" altLang="en-US" sz="1200" dirty="0">
                <a:latin typeface="Verdana"/>
                <a:ea typeface="Verdana" panose="020B0604030504040204" pitchFamily="34" charset="0"/>
                <a:cs typeface="Verdana" panose="020B0604030504040204" pitchFamily="34" charset="0"/>
              </a:rPr>
              <a:t>Copyright © 2016, 2013, 2010 Pearson Education, Inc. All Rights Reserved</a:t>
            </a:r>
          </a:p>
        </p:txBody>
      </p:sp>
    </p:spTree>
    <p:extLst>
      <p:ext uri="{BB962C8B-B14F-4D97-AF65-F5344CB8AC3E}">
        <p14:creationId xmlns:p14="http://schemas.microsoft.com/office/powerpoint/2010/main" val="2066656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Nesting </a:t>
            </a:r>
            <a:r>
              <a:rPr lang="en-US" altLang="en-US" dirty="0" smtClean="0"/>
              <a:t>Selectors </a:t>
            </a:r>
            <a:r>
              <a:rPr lang="en-US" altLang="en-US" sz="2000" b="0" dirty="0" smtClean="0"/>
              <a:t>(1 of 4)</a:t>
            </a:r>
            <a:endParaRPr lang="en-US" sz="2000" b="0" dirty="0"/>
          </a:p>
        </p:txBody>
      </p:sp>
      <p:sp>
        <p:nvSpPr>
          <p:cNvPr id="6" name="Content Placeholder 2"/>
          <p:cNvSpPr>
            <a:spLocks noGrp="1"/>
          </p:cNvSpPr>
          <p:nvPr>
            <p:ph sz="quarter" idx="13"/>
          </p:nvPr>
        </p:nvSpPr>
        <p:spPr/>
        <p:txBody>
          <a:bodyPr/>
          <a:lstStyle/>
          <a:p>
            <a:pPr lvl="0" indent="-256032"/>
            <a:r>
              <a:rPr lang="en-US" altLang="en-US" sz="2400" dirty="0">
                <a:solidFill>
                  <a:srgbClr val="000000"/>
                </a:solidFill>
                <a:latin typeface="+mn-lt"/>
              </a:rPr>
              <a:t>Java </a:t>
            </a:r>
            <a:r>
              <a:rPr lang="en-US" altLang="en-US" sz="2400" dirty="0" smtClean="0">
                <a:solidFill>
                  <a:srgbClr val="000000"/>
                </a:solidFill>
                <a:latin typeface="+mn-lt"/>
              </a:rPr>
              <a:t>example</a:t>
            </a:r>
            <a:endParaRPr lang="en-US" altLang="en-US" sz="2400" dirty="0">
              <a:solidFill>
                <a:srgbClr val="000000"/>
              </a:solidFill>
              <a:latin typeface="+mn-lt"/>
            </a:endParaRPr>
          </a:p>
        </p:txBody>
      </p:sp>
      <p:pic>
        <p:nvPicPr>
          <p:cNvPr id="13" name="Picture 3" descr="Computer code. The code has 4 lines. Line 1. if left parenthesis sum equals equals 0 right parenthesis. Line 2, indented once. if left parenthesis count equals equals 0 right parenthesis. Line 3, indented twice. result equals 0 semicolon. Line 4. else result equals 1 semicolon."/>
          <p:cNvPicPr>
            <a:picLocks noChangeAspect="1"/>
          </p:cNvPicPr>
          <p:nvPr/>
        </p:nvPicPr>
        <p:blipFill>
          <a:blip r:embed="rId2"/>
          <a:stretch>
            <a:fillRect/>
          </a:stretch>
        </p:blipFill>
        <p:spPr>
          <a:xfrm>
            <a:off x="1086678" y="2328799"/>
            <a:ext cx="3200677" cy="1633870"/>
          </a:xfrm>
          <a:prstGeom prst="rect">
            <a:avLst/>
          </a:prstGeom>
        </p:spPr>
      </p:pic>
      <p:sp>
        <p:nvSpPr>
          <p:cNvPr id="7" name="Content Placeholder 4"/>
          <p:cNvSpPr>
            <a:spLocks noGrp="1"/>
          </p:cNvSpPr>
          <p:nvPr>
            <p:ph sz="quarter" idx="14"/>
          </p:nvPr>
        </p:nvSpPr>
        <p:spPr>
          <a:xfrm>
            <a:off x="457200" y="4081669"/>
            <a:ext cx="8229600" cy="1504122"/>
          </a:xfrm>
        </p:spPr>
        <p:txBody>
          <a:bodyPr/>
          <a:lstStyle/>
          <a:p>
            <a:pPr lvl="0" indent="-256032"/>
            <a:r>
              <a:rPr lang="en-US" altLang="en-US" sz="2400" dirty="0">
                <a:solidFill>
                  <a:srgbClr val="000000"/>
                </a:solidFill>
                <a:latin typeface="+mn-lt"/>
              </a:rPr>
              <a:t>Which</a:t>
            </a:r>
            <a:r>
              <a:rPr lang="en-US" altLang="en-US" sz="2400" dirty="0">
                <a:solidFill>
                  <a:srgbClr val="000000"/>
                </a:solidFill>
              </a:rPr>
              <a:t> </a:t>
            </a:r>
            <a:r>
              <a:rPr lang="en-US" altLang="en-US" sz="2400" b="1" dirty="0">
                <a:solidFill>
                  <a:srgbClr val="000000"/>
                </a:solidFill>
                <a:latin typeface="Courier New" panose="02070309020205020404" pitchFamily="49" charset="0"/>
              </a:rPr>
              <a:t>if</a:t>
            </a:r>
            <a:r>
              <a:rPr lang="en-US" altLang="en-US" sz="2400" dirty="0">
                <a:solidFill>
                  <a:srgbClr val="000000"/>
                </a:solidFill>
              </a:rPr>
              <a:t> </a:t>
            </a:r>
            <a:r>
              <a:rPr lang="en-US" altLang="en-US" sz="2400" dirty="0">
                <a:solidFill>
                  <a:srgbClr val="000000"/>
                </a:solidFill>
                <a:latin typeface="+mn-lt"/>
              </a:rPr>
              <a:t>gets the </a:t>
            </a:r>
            <a:r>
              <a:rPr lang="en-US" altLang="en-US" sz="2400" b="1" dirty="0">
                <a:solidFill>
                  <a:srgbClr val="000000"/>
                </a:solidFill>
                <a:latin typeface="Courier New" panose="02070309020205020404" pitchFamily="49" charset="0"/>
              </a:rPr>
              <a:t>else</a:t>
            </a:r>
            <a:r>
              <a:rPr lang="en-US" altLang="en-US" sz="2400" dirty="0">
                <a:solidFill>
                  <a:srgbClr val="000000"/>
                </a:solidFill>
              </a:rPr>
              <a:t>?  </a:t>
            </a:r>
          </a:p>
          <a:p>
            <a:pPr lvl="0" indent="-256032"/>
            <a:r>
              <a:rPr lang="en-US" altLang="en-US" sz="2400" dirty="0">
                <a:solidFill>
                  <a:srgbClr val="000000"/>
                </a:solidFill>
                <a:latin typeface="+mn-lt"/>
              </a:rPr>
              <a:t>Java's static semantics rule: </a:t>
            </a:r>
            <a:r>
              <a:rPr lang="en-US" altLang="en-US" sz="2400" b="1" dirty="0">
                <a:solidFill>
                  <a:srgbClr val="000000"/>
                </a:solidFill>
                <a:latin typeface="Courier New" panose="02070309020205020404" pitchFamily="49" charset="0"/>
              </a:rPr>
              <a:t>else</a:t>
            </a:r>
            <a:r>
              <a:rPr lang="en-US" altLang="en-US" sz="2400" dirty="0">
                <a:solidFill>
                  <a:srgbClr val="000000"/>
                </a:solidFill>
              </a:rPr>
              <a:t> </a:t>
            </a:r>
            <a:r>
              <a:rPr lang="en-US" altLang="en-US" sz="2400" dirty="0">
                <a:solidFill>
                  <a:srgbClr val="000000"/>
                </a:solidFill>
                <a:latin typeface="+mn-lt"/>
              </a:rPr>
              <a:t>matches with the nearest previous </a:t>
            </a:r>
            <a:r>
              <a:rPr lang="en-US" altLang="en-US" sz="2400" b="1" dirty="0" smtClean="0">
                <a:solidFill>
                  <a:srgbClr val="000000"/>
                </a:solidFill>
                <a:latin typeface="Courier New" panose="02070309020205020404" pitchFamily="49" charset="0"/>
              </a:rPr>
              <a:t>if</a:t>
            </a:r>
            <a:endParaRPr lang="en-US" altLang="en-US" sz="2400" b="1"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1319781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Nesting </a:t>
            </a:r>
            <a:r>
              <a:rPr lang="en-US" altLang="en-US" dirty="0" smtClean="0"/>
              <a:t>Selectors </a:t>
            </a:r>
            <a:r>
              <a:rPr lang="en-US" altLang="en-US" sz="2000" b="0" dirty="0" smtClean="0"/>
              <a:t>(2 of 4)</a:t>
            </a:r>
            <a:endParaRPr lang="en-US" sz="2000" b="0" dirty="0"/>
          </a:p>
        </p:txBody>
      </p:sp>
      <p:sp>
        <p:nvSpPr>
          <p:cNvPr id="6" name="Content Placeholder 2"/>
          <p:cNvSpPr>
            <a:spLocks noGrp="1"/>
          </p:cNvSpPr>
          <p:nvPr>
            <p:ph sz="quarter" idx="13"/>
          </p:nvPr>
        </p:nvSpPr>
        <p:spPr>
          <a:xfrm>
            <a:off x="457200" y="1600199"/>
            <a:ext cx="8229600" cy="874643"/>
          </a:xfrm>
        </p:spPr>
        <p:txBody>
          <a:bodyPr/>
          <a:lstStyle/>
          <a:p>
            <a:pPr lvl="0" indent="-256032"/>
            <a:r>
              <a:rPr lang="en-US" altLang="en-US" sz="2400" dirty="0">
                <a:solidFill>
                  <a:srgbClr val="000000"/>
                </a:solidFill>
                <a:latin typeface="+mn-lt"/>
              </a:rPr>
              <a:t>To force an alternative semantics, compound statements may be used:</a:t>
            </a:r>
          </a:p>
        </p:txBody>
      </p:sp>
      <p:pic>
        <p:nvPicPr>
          <p:cNvPr id="8" name="Picture 3" descr="Computer code. The code has 5 lines. Line 1. if left parenthesis sum equals equals 0 right parenthesis left brace. Line 2, indented once. if left parenthesis count equals equals 0 right parenthesis. Line 3, indented twice. result equals 0 semicolon. Line 4. right brace. Line 5, indented twice. else result equals 1 semicolon."/>
          <p:cNvPicPr>
            <a:picLocks noChangeAspect="1"/>
          </p:cNvPicPr>
          <p:nvPr/>
        </p:nvPicPr>
        <p:blipFill>
          <a:blip r:embed="rId3"/>
          <a:stretch>
            <a:fillRect/>
          </a:stretch>
        </p:blipFill>
        <p:spPr>
          <a:xfrm>
            <a:off x="1093145" y="2671020"/>
            <a:ext cx="3657917" cy="1999661"/>
          </a:xfrm>
          <a:prstGeom prst="rect">
            <a:avLst/>
          </a:prstGeom>
        </p:spPr>
      </p:pic>
      <p:sp>
        <p:nvSpPr>
          <p:cNvPr id="7" name="Content Placeholder 4"/>
          <p:cNvSpPr>
            <a:spLocks noGrp="1"/>
          </p:cNvSpPr>
          <p:nvPr>
            <p:ph sz="quarter" idx="14"/>
          </p:nvPr>
        </p:nvSpPr>
        <p:spPr>
          <a:xfrm>
            <a:off x="457200" y="4866860"/>
            <a:ext cx="8229600" cy="599661"/>
          </a:xfrm>
        </p:spPr>
        <p:txBody>
          <a:bodyPr/>
          <a:lstStyle/>
          <a:p>
            <a:pPr lvl="0" indent="-256032"/>
            <a:r>
              <a:rPr lang="en-US" altLang="en-US" sz="2400" dirty="0">
                <a:solidFill>
                  <a:srgbClr val="000000"/>
                </a:solidFill>
                <a:latin typeface="+mn-lt"/>
              </a:rPr>
              <a:t>The above solution is used in C, C++, and </a:t>
            </a:r>
            <a:r>
              <a:rPr lang="en-US" altLang="en-US" sz="2400" dirty="0" smtClean="0">
                <a:solidFill>
                  <a:srgbClr val="000000"/>
                </a:solidFill>
                <a:latin typeface="+mn-lt"/>
              </a:rPr>
              <a:t>C</a:t>
            </a:r>
            <a:endParaRPr lang="en-US" altLang="en-US" sz="2400" dirty="0">
              <a:solidFill>
                <a:srgbClr val="000000"/>
              </a:solidFill>
              <a:latin typeface="+mn-lt"/>
            </a:endParaRPr>
          </a:p>
        </p:txBody>
      </p:sp>
      <p:graphicFrame>
        <p:nvGraphicFramePr>
          <p:cNvPr id="2" name="Object 5" descr="hash"/>
          <p:cNvGraphicFramePr>
            <a:graphicFrameLocks noChangeAspect="1"/>
          </p:cNvGraphicFramePr>
          <p:nvPr>
            <p:extLst>
              <p:ext uri="{D42A27DB-BD31-4B8C-83A1-F6EECF244321}">
                <p14:modId xmlns:p14="http://schemas.microsoft.com/office/powerpoint/2010/main" val="1086606434"/>
              </p:ext>
            </p:extLst>
          </p:nvPr>
        </p:nvGraphicFramePr>
        <p:xfrm>
          <a:off x="6778431" y="4985945"/>
          <a:ext cx="247488" cy="321734"/>
        </p:xfrm>
        <a:graphic>
          <a:graphicData uri="http://schemas.openxmlformats.org/presentationml/2006/ole">
            <mc:AlternateContent xmlns:mc="http://schemas.openxmlformats.org/markup-compatibility/2006">
              <mc:Choice xmlns:v="urn:schemas-microsoft-com:vml" Requires="v">
                <p:oleObj spid="_x0000_s34842" name="Equation" r:id="rId4" imgW="126720" imgH="164880" progId="Equation.DSMT4">
                  <p:embed/>
                </p:oleObj>
              </mc:Choice>
              <mc:Fallback>
                <p:oleObj name="Equation" r:id="rId4" imgW="126720" imgH="164880" progId="Equation.DSMT4">
                  <p:embed/>
                  <p:pic>
                    <p:nvPicPr>
                      <p:cNvPr id="0" name=""/>
                      <p:cNvPicPr/>
                      <p:nvPr/>
                    </p:nvPicPr>
                    <p:blipFill>
                      <a:blip r:embed="rId5"/>
                      <a:stretch>
                        <a:fillRect/>
                      </a:stretch>
                    </p:blipFill>
                    <p:spPr>
                      <a:xfrm>
                        <a:off x="6778431" y="4985945"/>
                        <a:ext cx="247488" cy="321734"/>
                      </a:xfrm>
                      <a:prstGeom prst="rect">
                        <a:avLst/>
                      </a:prstGeom>
                    </p:spPr>
                  </p:pic>
                </p:oleObj>
              </mc:Fallback>
            </mc:AlternateContent>
          </a:graphicData>
        </a:graphic>
      </p:graphicFrame>
    </p:spTree>
    <p:extLst>
      <p:ext uri="{BB962C8B-B14F-4D97-AF65-F5344CB8AC3E}">
        <p14:creationId xmlns:p14="http://schemas.microsoft.com/office/powerpoint/2010/main" val="3189390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Nesting Selectors </a:t>
            </a:r>
            <a:r>
              <a:rPr lang="en-US" altLang="en-US" sz="2000" b="0" dirty="0" smtClean="0"/>
              <a:t>(3 </a:t>
            </a:r>
            <a:r>
              <a:rPr lang="en-US" altLang="en-US" sz="2000" b="0" dirty="0"/>
              <a:t>of 4)</a:t>
            </a:r>
            <a:endParaRPr lang="en-US" dirty="0"/>
          </a:p>
        </p:txBody>
      </p:sp>
      <p:sp>
        <p:nvSpPr>
          <p:cNvPr id="6" name="Content Placeholder 2"/>
          <p:cNvSpPr>
            <a:spLocks noGrp="1"/>
          </p:cNvSpPr>
          <p:nvPr>
            <p:ph type="body" idx="1"/>
          </p:nvPr>
        </p:nvSpPr>
        <p:spPr>
          <a:xfrm>
            <a:off x="457200" y="1600200"/>
            <a:ext cx="8229600" cy="646043"/>
          </a:xfrm>
        </p:spPr>
        <p:txBody>
          <a:bodyPr/>
          <a:lstStyle/>
          <a:p>
            <a:r>
              <a:rPr lang="en-US" altLang="en-US" dirty="0"/>
              <a:t>Statement sequences as clauses: </a:t>
            </a:r>
            <a:r>
              <a:rPr lang="en-US" altLang="en-US" dirty="0" smtClean="0"/>
              <a:t>Ruby</a:t>
            </a:r>
            <a:endParaRPr lang="en-US" altLang="en-US" dirty="0"/>
          </a:p>
        </p:txBody>
      </p:sp>
      <p:pic>
        <p:nvPicPr>
          <p:cNvPr id="7" name="Picture 3" descr="Computer code. The code has 7 lines. Line 1. if sum equals equals 0 then. Line 2, indented once. if count equals equals 0 then. Line 3, indented twice. result equals 0. Line 4, indented once. else. Line 5, indented twice. result equals 1. Line 6, indented once. end. Line 7. end."/>
          <p:cNvPicPr>
            <a:picLocks noChangeAspect="1"/>
          </p:cNvPicPr>
          <p:nvPr/>
        </p:nvPicPr>
        <p:blipFill>
          <a:blip r:embed="rId2"/>
          <a:stretch>
            <a:fillRect/>
          </a:stretch>
        </p:blipFill>
        <p:spPr>
          <a:xfrm>
            <a:off x="1048454" y="2348673"/>
            <a:ext cx="4383404" cy="3273836"/>
          </a:xfrm>
          <a:prstGeom prst="rect">
            <a:avLst/>
          </a:prstGeom>
        </p:spPr>
      </p:pic>
    </p:spTree>
    <p:extLst>
      <p:ext uri="{BB962C8B-B14F-4D97-AF65-F5344CB8AC3E}">
        <p14:creationId xmlns:p14="http://schemas.microsoft.com/office/powerpoint/2010/main" val="3565186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Nesting Selectors </a:t>
            </a:r>
            <a:r>
              <a:rPr lang="en-US" altLang="en-US" sz="2000" b="0" dirty="0" smtClean="0"/>
              <a:t>(4 </a:t>
            </a:r>
            <a:r>
              <a:rPr lang="en-US" altLang="en-US" sz="2000" b="0" dirty="0"/>
              <a:t>of 4)</a:t>
            </a:r>
            <a:endParaRPr lang="en-US" dirty="0"/>
          </a:p>
        </p:txBody>
      </p:sp>
      <p:sp>
        <p:nvSpPr>
          <p:cNvPr id="6" name="Content Placeholder 2"/>
          <p:cNvSpPr>
            <a:spLocks noGrp="1"/>
          </p:cNvSpPr>
          <p:nvPr>
            <p:ph type="body" idx="1"/>
          </p:nvPr>
        </p:nvSpPr>
        <p:spPr>
          <a:xfrm>
            <a:off x="457200" y="1600200"/>
            <a:ext cx="8229600" cy="516835"/>
          </a:xfrm>
        </p:spPr>
        <p:txBody>
          <a:bodyPr/>
          <a:lstStyle/>
          <a:p>
            <a:r>
              <a:rPr lang="en-US" altLang="en-US" dirty="0" smtClean="0"/>
              <a:t>Python</a:t>
            </a:r>
            <a:endParaRPr lang="en-US" altLang="en-US" dirty="0"/>
          </a:p>
        </p:txBody>
      </p:sp>
      <p:pic>
        <p:nvPicPr>
          <p:cNvPr id="8" name="Picture 3" descr="Computer code. The code has 5 lines. Line 1. if sum equals equals 0 colon. Line 2, indented once. if count equals equals 0 colon. Line 3, indented twice. result equals 0. Line 4. else colon. Line 5, indented once. result equals 1."/>
          <p:cNvPicPr>
            <a:picLocks noChangeAspect="1"/>
          </p:cNvPicPr>
          <p:nvPr/>
        </p:nvPicPr>
        <p:blipFill>
          <a:blip r:embed="rId2"/>
          <a:stretch>
            <a:fillRect/>
          </a:stretch>
        </p:blipFill>
        <p:spPr>
          <a:xfrm>
            <a:off x="835781" y="2325757"/>
            <a:ext cx="3834716" cy="2395936"/>
          </a:xfrm>
          <a:prstGeom prst="rect">
            <a:avLst/>
          </a:prstGeom>
        </p:spPr>
      </p:pic>
    </p:spTree>
    <p:extLst>
      <p:ext uri="{BB962C8B-B14F-4D97-AF65-F5344CB8AC3E}">
        <p14:creationId xmlns:p14="http://schemas.microsoft.com/office/powerpoint/2010/main" val="2737786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Selector Expressions</a:t>
            </a:r>
            <a:endParaRPr lang="en-US" dirty="0"/>
          </a:p>
        </p:txBody>
      </p:sp>
      <p:sp>
        <p:nvSpPr>
          <p:cNvPr id="6" name="Content Placeholder 2"/>
          <p:cNvSpPr>
            <a:spLocks noGrp="1"/>
          </p:cNvSpPr>
          <p:nvPr>
            <p:ph sz="quarter" idx="13"/>
          </p:nvPr>
        </p:nvSpPr>
        <p:spPr/>
        <p:txBody>
          <a:bodyPr/>
          <a:lstStyle/>
          <a:p>
            <a:pPr lvl="0" indent="-256032"/>
            <a:r>
              <a:rPr lang="en-US" altLang="en-US" sz="2400" dirty="0">
                <a:solidFill>
                  <a:srgbClr val="000000"/>
                </a:solidFill>
                <a:latin typeface="+mn-lt"/>
              </a:rPr>
              <a:t>In </a:t>
            </a:r>
            <a:r>
              <a:rPr lang="en-US" altLang="en-US" sz="2400" dirty="0" smtClean="0">
                <a:solidFill>
                  <a:srgbClr val="000000"/>
                </a:solidFill>
                <a:latin typeface="+mn-lt"/>
              </a:rPr>
              <a:t>M</a:t>
            </a:r>
            <a:r>
              <a:rPr lang="en-US" altLang="en-US" sz="100" dirty="0" smtClean="0">
                <a:solidFill>
                  <a:srgbClr val="000000"/>
                </a:solidFill>
                <a:latin typeface="+mn-lt"/>
              </a:rPr>
              <a:t> </a:t>
            </a:r>
            <a:r>
              <a:rPr lang="en-US" altLang="en-US" sz="2400" dirty="0" smtClean="0">
                <a:solidFill>
                  <a:srgbClr val="000000"/>
                </a:solidFill>
                <a:latin typeface="+mn-lt"/>
              </a:rPr>
              <a:t>L, </a:t>
            </a:r>
            <a:endParaRPr lang="en-US" altLang="en-US" sz="2400" dirty="0">
              <a:solidFill>
                <a:srgbClr val="000000"/>
              </a:solidFill>
              <a:latin typeface="+mn-lt"/>
            </a:endParaRPr>
          </a:p>
        </p:txBody>
      </p:sp>
      <p:graphicFrame>
        <p:nvGraphicFramePr>
          <p:cNvPr id="10" name="Object 3" descr="F hash"/>
          <p:cNvGraphicFramePr>
            <a:graphicFrameLocks noChangeAspect="1"/>
          </p:cNvGraphicFramePr>
          <p:nvPr>
            <p:extLst>
              <p:ext uri="{D42A27DB-BD31-4B8C-83A1-F6EECF244321}">
                <p14:modId xmlns:p14="http://schemas.microsoft.com/office/powerpoint/2010/main" val="3431796997"/>
              </p:ext>
            </p:extLst>
          </p:nvPr>
        </p:nvGraphicFramePr>
        <p:xfrm>
          <a:off x="1668877" y="1685994"/>
          <a:ext cx="515937" cy="436562"/>
        </p:xfrm>
        <a:graphic>
          <a:graphicData uri="http://schemas.openxmlformats.org/presentationml/2006/ole">
            <mc:AlternateContent xmlns:mc="http://schemas.openxmlformats.org/markup-compatibility/2006">
              <mc:Choice xmlns:v="urn:schemas-microsoft-com:vml" Requires="v">
                <p:oleObj spid="_x0000_s35890" name="Equation" r:id="rId3" imgW="241200" imgH="203040" progId="Equation.DSMT4">
                  <p:embed/>
                </p:oleObj>
              </mc:Choice>
              <mc:Fallback>
                <p:oleObj name="Equation" r:id="rId3" imgW="241200" imgH="203040" progId="Equation.DSMT4">
                  <p:embed/>
                  <p:pic>
                    <p:nvPicPr>
                      <p:cNvPr id="0" name=""/>
                      <p:cNvPicPr/>
                      <p:nvPr/>
                    </p:nvPicPr>
                    <p:blipFill>
                      <a:blip r:embed="rId4"/>
                      <a:stretch>
                        <a:fillRect/>
                      </a:stretch>
                    </p:blipFill>
                    <p:spPr>
                      <a:xfrm>
                        <a:off x="1668877" y="1685994"/>
                        <a:ext cx="515937" cy="436562"/>
                      </a:xfrm>
                      <a:prstGeom prst="rect">
                        <a:avLst/>
                      </a:prstGeom>
                    </p:spPr>
                  </p:pic>
                </p:oleObj>
              </mc:Fallback>
            </mc:AlternateContent>
          </a:graphicData>
        </a:graphic>
      </p:graphicFrame>
      <p:sp>
        <p:nvSpPr>
          <p:cNvPr id="11" name="Content Placeholder 4"/>
          <p:cNvSpPr>
            <a:spLocks noGrp="1"/>
          </p:cNvSpPr>
          <p:nvPr>
            <p:ph sz="quarter" idx="15"/>
          </p:nvPr>
        </p:nvSpPr>
        <p:spPr>
          <a:xfrm>
            <a:off x="2064171" y="1600200"/>
            <a:ext cx="5936829" cy="533400"/>
          </a:xfrm>
        </p:spPr>
        <p:txBody>
          <a:bodyPr/>
          <a:lstStyle/>
          <a:p>
            <a:pPr marL="101600" indent="0">
              <a:buNone/>
            </a:pPr>
            <a:r>
              <a:rPr lang="en-US" altLang="en-US" sz="2400" dirty="0">
                <a:solidFill>
                  <a:srgbClr val="000000"/>
                </a:solidFill>
                <a:latin typeface="+mn-lt"/>
              </a:rPr>
              <a:t>and Lisp, the selector is an expression; in</a:t>
            </a:r>
            <a:endParaRPr lang="en-US" dirty="0">
              <a:latin typeface="+mn-lt"/>
            </a:endParaRPr>
          </a:p>
        </p:txBody>
      </p:sp>
      <p:graphicFrame>
        <p:nvGraphicFramePr>
          <p:cNvPr id="14" name="Object 5" descr="F hash"/>
          <p:cNvGraphicFramePr>
            <a:graphicFrameLocks noChangeAspect="1"/>
          </p:cNvGraphicFramePr>
          <p:nvPr>
            <p:extLst>
              <p:ext uri="{D42A27DB-BD31-4B8C-83A1-F6EECF244321}">
                <p14:modId xmlns:p14="http://schemas.microsoft.com/office/powerpoint/2010/main" val="2601340854"/>
              </p:ext>
            </p:extLst>
          </p:nvPr>
        </p:nvGraphicFramePr>
        <p:xfrm>
          <a:off x="7857779" y="1676055"/>
          <a:ext cx="515938" cy="382588"/>
        </p:xfrm>
        <a:graphic>
          <a:graphicData uri="http://schemas.openxmlformats.org/presentationml/2006/ole">
            <mc:AlternateContent xmlns:mc="http://schemas.openxmlformats.org/markup-compatibility/2006">
              <mc:Choice xmlns:v="urn:schemas-microsoft-com:vml" Requires="v">
                <p:oleObj spid="_x0000_s35891" name="Equation" r:id="rId5" imgW="241200" imgH="177480" progId="Equation.DSMT4">
                  <p:embed/>
                </p:oleObj>
              </mc:Choice>
              <mc:Fallback>
                <p:oleObj name="Equation" r:id="rId5" imgW="241200" imgH="177480" progId="Equation.DSMT4">
                  <p:embed/>
                  <p:pic>
                    <p:nvPicPr>
                      <p:cNvPr id="10" name="Object 9"/>
                      <p:cNvPicPr/>
                      <p:nvPr/>
                    </p:nvPicPr>
                    <p:blipFill>
                      <a:blip r:embed="rId6"/>
                      <a:stretch>
                        <a:fillRect/>
                      </a:stretch>
                    </p:blipFill>
                    <p:spPr>
                      <a:xfrm>
                        <a:off x="7857779" y="1676055"/>
                        <a:ext cx="515938" cy="382588"/>
                      </a:xfrm>
                      <a:prstGeom prst="rect">
                        <a:avLst/>
                      </a:prstGeom>
                    </p:spPr>
                  </p:pic>
                </p:oleObj>
              </mc:Fallback>
            </mc:AlternateContent>
          </a:graphicData>
        </a:graphic>
      </p:graphicFrame>
      <p:pic>
        <p:nvPicPr>
          <p:cNvPr id="13" name="Picture 6" descr="Computer code. The code has 3 lines. Line 1. let y equals. Line 2, indented once. if x right angle bracket 0 then x. Line 3, indented once. else 2 asterisk x semicolon."/>
          <p:cNvPicPr>
            <a:picLocks noChangeAspect="1"/>
          </p:cNvPicPr>
          <p:nvPr/>
        </p:nvPicPr>
        <p:blipFill>
          <a:blip r:embed="rId7"/>
          <a:stretch>
            <a:fillRect/>
          </a:stretch>
        </p:blipFill>
        <p:spPr>
          <a:xfrm>
            <a:off x="1066654" y="2298004"/>
            <a:ext cx="3353091" cy="1268078"/>
          </a:xfrm>
          <a:prstGeom prst="rect">
            <a:avLst/>
          </a:prstGeom>
        </p:spPr>
      </p:pic>
      <p:sp>
        <p:nvSpPr>
          <p:cNvPr id="7" name="Content Placeholder 7"/>
          <p:cNvSpPr>
            <a:spLocks noGrp="1"/>
          </p:cNvSpPr>
          <p:nvPr>
            <p:ph sz="quarter" idx="14"/>
          </p:nvPr>
        </p:nvSpPr>
        <p:spPr>
          <a:xfrm>
            <a:off x="457200" y="3654286"/>
            <a:ext cx="8229600" cy="1812235"/>
          </a:xfrm>
        </p:spPr>
        <p:txBody>
          <a:bodyPr/>
          <a:lstStyle/>
          <a:p>
            <a:pPr marL="800100" lvl="1" indent="-342900"/>
            <a:r>
              <a:rPr lang="en-US" altLang="en-US" sz="2400" dirty="0">
                <a:solidFill>
                  <a:srgbClr val="000000"/>
                </a:solidFill>
                <a:latin typeface="+mn-lt"/>
              </a:rPr>
              <a:t>If the </a:t>
            </a:r>
            <a:r>
              <a:rPr lang="en-US" altLang="en-US" sz="2400" b="1" dirty="0">
                <a:solidFill>
                  <a:srgbClr val="000000"/>
                </a:solidFill>
                <a:latin typeface="Courier New" panose="02070309020205020404" pitchFamily="49" charset="0"/>
                <a:cs typeface="Courier New" panose="02070309020205020404" pitchFamily="49" charset="0"/>
              </a:rPr>
              <a:t>if</a:t>
            </a:r>
            <a:r>
              <a:rPr lang="en-US" altLang="en-US" sz="2400" dirty="0">
                <a:solidFill>
                  <a:srgbClr val="000000"/>
                </a:solidFill>
                <a:latin typeface="Courier New" panose="02070309020205020404" pitchFamily="49" charset="0"/>
                <a:cs typeface="Courier New" panose="02070309020205020404" pitchFamily="49" charset="0"/>
              </a:rPr>
              <a:t> </a:t>
            </a:r>
            <a:r>
              <a:rPr lang="en-US" altLang="en-US" sz="2400" dirty="0">
                <a:solidFill>
                  <a:srgbClr val="000000"/>
                </a:solidFill>
                <a:latin typeface="+mn-lt"/>
              </a:rPr>
              <a:t>expression returns a value, there must be an else clause (the expression could produce a unit type, which has no value). The types of the values returned by then and else clauses must be the same</a:t>
            </a:r>
            <a:r>
              <a:rPr lang="en-US" altLang="en-US" sz="2400" dirty="0" smtClean="0">
                <a:solidFill>
                  <a:srgbClr val="000000"/>
                </a:solidFill>
                <a:latin typeface="+mn-lt"/>
              </a:rPr>
              <a:t>.</a:t>
            </a:r>
            <a:endParaRPr lang="en-US" altLang="en-US" sz="2400" dirty="0">
              <a:solidFill>
                <a:srgbClr val="000000"/>
              </a:solidFill>
              <a:latin typeface="+mn-lt"/>
            </a:endParaRPr>
          </a:p>
        </p:txBody>
      </p:sp>
    </p:spTree>
    <p:extLst>
      <p:ext uri="{BB962C8B-B14F-4D97-AF65-F5344CB8AC3E}">
        <p14:creationId xmlns:p14="http://schemas.microsoft.com/office/powerpoint/2010/main" val="1889123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Multiple-Way Selection </a:t>
            </a:r>
            <a:r>
              <a:rPr lang="en-US" altLang="en-US" dirty="0" smtClean="0"/>
              <a:t>Statements</a:t>
            </a:r>
            <a:endParaRPr lang="en-US" altLang="en-US" sz="2000"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Allow the selection of one of any number of statements or statement groups</a:t>
            </a:r>
          </a:p>
          <a:p>
            <a:pPr eaLnBrk="1" hangingPunct="1"/>
            <a:r>
              <a:rPr lang="en-US" altLang="en-US" dirty="0"/>
              <a:t>Design Issues:</a:t>
            </a:r>
          </a:p>
          <a:p>
            <a:pPr marL="429768" lvl="1" indent="-429768" eaLnBrk="1" hangingPunct="1">
              <a:spcBef>
                <a:spcPts val="1500"/>
              </a:spcBef>
              <a:buFontTx/>
              <a:buAutoNum type="arabicPeriod"/>
            </a:pPr>
            <a:r>
              <a:rPr lang="en-US" altLang="en-US" dirty="0"/>
              <a:t>What is the form and type of the control expression?</a:t>
            </a:r>
          </a:p>
          <a:p>
            <a:pPr marL="429768" lvl="1" indent="-429768" eaLnBrk="1" hangingPunct="1">
              <a:spcBef>
                <a:spcPts val="1500"/>
              </a:spcBef>
              <a:buFontTx/>
              <a:buAutoNum type="arabicPeriod"/>
            </a:pPr>
            <a:r>
              <a:rPr lang="en-US" altLang="en-US" dirty="0"/>
              <a:t>How are the selectable segments specified?</a:t>
            </a:r>
          </a:p>
          <a:p>
            <a:pPr marL="429768" lvl="1" indent="-429768" eaLnBrk="1" hangingPunct="1">
              <a:spcBef>
                <a:spcPts val="1500"/>
              </a:spcBef>
              <a:buFontTx/>
              <a:buAutoNum type="arabicPeriod"/>
            </a:pPr>
            <a:r>
              <a:rPr lang="en-US" altLang="en-US" dirty="0"/>
              <a:t>Is execution flow through the structure restricted to include just a single selectable segment?</a:t>
            </a:r>
          </a:p>
          <a:p>
            <a:pPr marL="429768" lvl="1" indent="-429768" eaLnBrk="1" hangingPunct="1">
              <a:spcBef>
                <a:spcPts val="1500"/>
              </a:spcBef>
              <a:buFontTx/>
              <a:buAutoNum type="arabicPeriod"/>
            </a:pPr>
            <a:r>
              <a:rPr lang="en-US" altLang="en-US" dirty="0"/>
              <a:t>How are case values specified?</a:t>
            </a:r>
          </a:p>
          <a:p>
            <a:pPr marL="429768" lvl="1" indent="-429768" eaLnBrk="1" hangingPunct="1">
              <a:spcBef>
                <a:spcPts val="1500"/>
              </a:spcBef>
              <a:buFontTx/>
              <a:buAutoNum type="arabicPeriod"/>
            </a:pPr>
            <a:r>
              <a:rPr lang="en-US" altLang="en-US" dirty="0"/>
              <a:t>What is done about unrepresented expression values?</a:t>
            </a:r>
          </a:p>
        </p:txBody>
      </p:sp>
    </p:spTree>
    <p:extLst>
      <p:ext uri="{BB962C8B-B14F-4D97-AF65-F5344CB8AC3E}">
        <p14:creationId xmlns:p14="http://schemas.microsoft.com/office/powerpoint/2010/main" val="14242210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Multiple-Way Selection: </a:t>
            </a:r>
            <a:r>
              <a:rPr lang="en-US" altLang="en-US" dirty="0" smtClean="0"/>
              <a:t>Examples </a:t>
            </a:r>
            <a:r>
              <a:rPr lang="en-US" altLang="en-US" sz="2000" b="0" dirty="0" smtClean="0"/>
              <a:t>(1 of 4)</a:t>
            </a:r>
            <a:endParaRPr lang="en-US" sz="2000" b="0" dirty="0"/>
          </a:p>
        </p:txBody>
      </p:sp>
      <p:sp>
        <p:nvSpPr>
          <p:cNvPr id="6" name="Content Placeholder 2"/>
          <p:cNvSpPr>
            <a:spLocks noGrp="1"/>
          </p:cNvSpPr>
          <p:nvPr>
            <p:ph type="body" idx="1"/>
          </p:nvPr>
        </p:nvSpPr>
        <p:spPr>
          <a:xfrm>
            <a:off x="457200" y="1600200"/>
            <a:ext cx="8229600" cy="646043"/>
          </a:xfrm>
        </p:spPr>
        <p:txBody>
          <a:bodyPr/>
          <a:lstStyle/>
          <a:p>
            <a:pPr eaLnBrk="1" hangingPunct="1"/>
            <a:r>
              <a:rPr lang="en-US" altLang="en-US" dirty="0"/>
              <a:t>C, C++, Java, and JavaScript</a:t>
            </a:r>
          </a:p>
        </p:txBody>
      </p:sp>
      <p:pic>
        <p:nvPicPr>
          <p:cNvPr id="8" name="Picture 3" descr="Computer code. The code has 6 lines. Line 1. switch left parenthesis expression right parenthesis left brace. Line 2, indented once. case c o n s t underscore e x p r sub 1 colon s t m t sub 1 semicolon. Line 3, indented once. period period period. Line 4, indented once. case c o n s t underscore e x p r sub n colon s t m t sub n semicolon. Line 5, indented once. left bracket default colon s t m t sub n + 1 right bracket. Line 6, indented once. right brace."/>
          <p:cNvPicPr>
            <a:picLocks noChangeAspect="1"/>
          </p:cNvPicPr>
          <p:nvPr/>
        </p:nvPicPr>
        <p:blipFill>
          <a:blip r:embed="rId2"/>
          <a:stretch>
            <a:fillRect/>
          </a:stretch>
        </p:blipFill>
        <p:spPr>
          <a:xfrm>
            <a:off x="962250" y="2344950"/>
            <a:ext cx="5907536" cy="2834886"/>
          </a:xfrm>
          <a:prstGeom prst="rect">
            <a:avLst/>
          </a:prstGeom>
        </p:spPr>
      </p:pic>
    </p:spTree>
    <p:extLst>
      <p:ext uri="{BB962C8B-B14F-4D97-AF65-F5344CB8AC3E}">
        <p14:creationId xmlns:p14="http://schemas.microsoft.com/office/powerpoint/2010/main" val="2677487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Multiple-Way Selection: Examples </a:t>
            </a:r>
            <a:r>
              <a:rPr lang="en-US" altLang="en-US" sz="2000" b="0" dirty="0" smtClean="0"/>
              <a:t>(2 </a:t>
            </a:r>
            <a:r>
              <a:rPr lang="en-US" altLang="en-US" sz="2000" b="0" dirty="0"/>
              <a:t>of 4)</a:t>
            </a:r>
            <a:endParaRPr lang="en-US" altLang="en-US" sz="2000"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Design choices for C’s </a:t>
            </a:r>
            <a:r>
              <a:rPr lang="en-US" altLang="en-US" b="1" dirty="0">
                <a:latin typeface="Courier New" panose="02070309020205020404" pitchFamily="49" charset="0"/>
              </a:rPr>
              <a:t>switch </a:t>
            </a:r>
            <a:r>
              <a:rPr lang="en-US" altLang="en-US" dirty="0"/>
              <a:t>statement</a:t>
            </a:r>
          </a:p>
          <a:p>
            <a:pPr marL="429768" lvl="1" indent="-429768" eaLnBrk="1" hangingPunct="1">
              <a:spcBef>
                <a:spcPts val="1500"/>
              </a:spcBef>
              <a:buFontTx/>
              <a:buAutoNum type="arabicPeriod"/>
            </a:pPr>
            <a:r>
              <a:rPr lang="en-US" altLang="en-US" dirty="0"/>
              <a:t>Control expression can be only an integer type</a:t>
            </a:r>
          </a:p>
          <a:p>
            <a:pPr marL="429768" lvl="1" indent="-429768" eaLnBrk="1" hangingPunct="1">
              <a:spcBef>
                <a:spcPts val="1500"/>
              </a:spcBef>
              <a:buFontTx/>
              <a:buAutoNum type="arabicPeriod"/>
            </a:pPr>
            <a:r>
              <a:rPr lang="en-US" altLang="en-US" dirty="0"/>
              <a:t>Selectable segments can be statement sequences, blocks, or compound statements</a:t>
            </a:r>
          </a:p>
          <a:p>
            <a:pPr marL="429768" lvl="1" indent="-429768" eaLnBrk="1" hangingPunct="1">
              <a:spcBef>
                <a:spcPts val="1500"/>
              </a:spcBef>
              <a:buFontTx/>
              <a:buAutoNum type="arabicPeriod"/>
            </a:pPr>
            <a:r>
              <a:rPr lang="en-US" altLang="en-US" dirty="0"/>
              <a:t>Any number of segments can be executed in one execution of the construct (</a:t>
            </a:r>
            <a:r>
              <a:rPr lang="en-US" altLang="en-US" b="1" dirty="0"/>
              <a:t>there is no implicit branch at the end of selectable segments</a:t>
            </a:r>
            <a:r>
              <a:rPr lang="en-US" altLang="en-US" dirty="0"/>
              <a:t>)</a:t>
            </a:r>
          </a:p>
          <a:p>
            <a:pPr marL="429768" lvl="1" indent="-429768" eaLnBrk="1" hangingPunct="1">
              <a:spcBef>
                <a:spcPts val="1500"/>
              </a:spcBef>
              <a:buFontTx/>
              <a:buAutoNum type="arabicPeriod"/>
            </a:pPr>
            <a:r>
              <a:rPr lang="en-US" altLang="en-US" b="1" dirty="0" smtClean="0">
                <a:latin typeface="Courier New" panose="02070309020205020404" pitchFamily="49" charset="0"/>
              </a:rPr>
              <a:t>default </a:t>
            </a:r>
            <a:r>
              <a:rPr lang="en-US" altLang="en-US" dirty="0" smtClean="0"/>
              <a:t>clause </a:t>
            </a:r>
            <a:r>
              <a:rPr lang="en-US" altLang="en-US" dirty="0"/>
              <a:t>is for unrepresented values (if there is no</a:t>
            </a:r>
            <a:r>
              <a:rPr lang="en-US" altLang="en-US" b="1" dirty="0"/>
              <a:t> </a:t>
            </a:r>
            <a:r>
              <a:rPr lang="en-US" altLang="en-US" b="1" dirty="0">
                <a:latin typeface="Courier New" panose="02070309020205020404" pitchFamily="49" charset="0"/>
              </a:rPr>
              <a:t>default</a:t>
            </a:r>
            <a:r>
              <a:rPr lang="en-US" altLang="en-US" dirty="0"/>
              <a:t>, the whole statement does nothing)</a:t>
            </a:r>
          </a:p>
        </p:txBody>
      </p:sp>
    </p:spTree>
    <p:extLst>
      <p:ext uri="{BB962C8B-B14F-4D97-AF65-F5344CB8AC3E}">
        <p14:creationId xmlns:p14="http://schemas.microsoft.com/office/powerpoint/2010/main" val="16407653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Multiple-Way Selection: Examples </a:t>
            </a:r>
            <a:r>
              <a:rPr lang="en-US" altLang="en-US" sz="2000" b="0" dirty="0"/>
              <a:t>(3 of 4)</a:t>
            </a:r>
            <a:endParaRPr lang="en-US" dirty="0"/>
          </a:p>
        </p:txBody>
      </p:sp>
      <p:sp>
        <p:nvSpPr>
          <p:cNvPr id="8" name="Content Placeholder 2"/>
          <p:cNvSpPr>
            <a:spLocks noGrp="1"/>
          </p:cNvSpPr>
          <p:nvPr>
            <p:ph sz="quarter" idx="13"/>
          </p:nvPr>
        </p:nvSpPr>
        <p:spPr/>
        <p:txBody>
          <a:bodyPr/>
          <a:lstStyle/>
          <a:p>
            <a:pPr indent="-256032"/>
            <a:r>
              <a:rPr lang="en-US" altLang="en-US" sz="2400" dirty="0">
                <a:solidFill>
                  <a:srgbClr val="000000"/>
                </a:solidFill>
                <a:latin typeface="+mn-lt"/>
              </a:rPr>
              <a:t>C</a:t>
            </a:r>
            <a:endParaRPr lang="en-US" dirty="0">
              <a:latin typeface="+mn-lt"/>
            </a:endParaRPr>
          </a:p>
        </p:txBody>
      </p:sp>
      <p:graphicFrame>
        <p:nvGraphicFramePr>
          <p:cNvPr id="15" name="Object 3" descr="C hash"/>
          <p:cNvGraphicFramePr>
            <a:graphicFrameLocks noChangeAspect="1"/>
          </p:cNvGraphicFramePr>
          <p:nvPr>
            <p:extLst>
              <p:ext uri="{D42A27DB-BD31-4B8C-83A1-F6EECF244321}">
                <p14:modId xmlns:p14="http://schemas.microsoft.com/office/powerpoint/2010/main" val="2503632854"/>
              </p:ext>
            </p:extLst>
          </p:nvPr>
        </p:nvGraphicFramePr>
        <p:xfrm>
          <a:off x="1011299" y="1697162"/>
          <a:ext cx="272237" cy="353907"/>
        </p:xfrm>
        <a:graphic>
          <a:graphicData uri="http://schemas.openxmlformats.org/presentationml/2006/ole">
            <mc:AlternateContent xmlns:mc="http://schemas.openxmlformats.org/markup-compatibility/2006">
              <mc:Choice xmlns:v="urn:schemas-microsoft-com:vml" Requires="v">
                <p:oleObj spid="_x0000_s36912" name="Equation" r:id="rId3" imgW="126720" imgH="164880" progId="Equation.DSMT4">
                  <p:embed/>
                </p:oleObj>
              </mc:Choice>
              <mc:Fallback>
                <p:oleObj name="Equation" r:id="rId3" imgW="126720" imgH="164880" progId="Equation.DSMT4">
                  <p:embed/>
                  <p:pic>
                    <p:nvPicPr>
                      <p:cNvPr id="0" name=""/>
                      <p:cNvPicPr/>
                      <p:nvPr/>
                    </p:nvPicPr>
                    <p:blipFill>
                      <a:blip r:embed="rId4"/>
                      <a:stretch>
                        <a:fillRect/>
                      </a:stretch>
                    </p:blipFill>
                    <p:spPr>
                      <a:xfrm>
                        <a:off x="1011299" y="1697162"/>
                        <a:ext cx="272237" cy="353907"/>
                      </a:xfrm>
                      <a:prstGeom prst="rect">
                        <a:avLst/>
                      </a:prstGeom>
                    </p:spPr>
                  </p:pic>
                </p:oleObj>
              </mc:Fallback>
            </mc:AlternateContent>
          </a:graphicData>
        </a:graphic>
      </p:graphicFrame>
      <p:sp>
        <p:nvSpPr>
          <p:cNvPr id="9" name="Content Placeholder 4"/>
          <p:cNvSpPr>
            <a:spLocks noGrp="1"/>
          </p:cNvSpPr>
          <p:nvPr>
            <p:ph sz="quarter" idx="14"/>
          </p:nvPr>
        </p:nvSpPr>
        <p:spPr>
          <a:xfrm>
            <a:off x="457200" y="2083907"/>
            <a:ext cx="8229600" cy="2020959"/>
          </a:xfrm>
        </p:spPr>
        <p:txBody>
          <a:bodyPr/>
          <a:lstStyle/>
          <a:p>
            <a:pPr lvl="1" indent="-283464"/>
            <a:r>
              <a:rPr lang="en-US" altLang="en-US" sz="2400" dirty="0">
                <a:solidFill>
                  <a:srgbClr val="000000"/>
                </a:solidFill>
                <a:latin typeface="+mn-lt"/>
              </a:rPr>
              <a:t>Differs from C in that it has a static semantics rule that disallows the implicit execution of more than one segment</a:t>
            </a:r>
          </a:p>
          <a:p>
            <a:pPr lvl="1" indent="-283464"/>
            <a:r>
              <a:rPr lang="en-US" altLang="en-US" sz="2400" dirty="0">
                <a:solidFill>
                  <a:srgbClr val="000000"/>
                </a:solidFill>
                <a:latin typeface="+mn-lt"/>
              </a:rPr>
              <a:t>Each selectable segment must end with an unconditional branch</a:t>
            </a:r>
            <a:r>
              <a:rPr lang="en-US" altLang="en-US" sz="2400" dirty="0">
                <a:solidFill>
                  <a:srgbClr val="000000"/>
                </a:solidFill>
              </a:rPr>
              <a:t> (</a:t>
            </a:r>
            <a:r>
              <a:rPr lang="en-US" altLang="en-US" sz="2400" b="1" dirty="0" err="1">
                <a:solidFill>
                  <a:srgbClr val="000000"/>
                </a:solidFill>
                <a:latin typeface="Courier New" panose="02070309020205020404" pitchFamily="49" charset="0"/>
              </a:rPr>
              <a:t>goto</a:t>
            </a:r>
            <a:r>
              <a:rPr lang="en-US" altLang="en-US" sz="2400" dirty="0">
                <a:solidFill>
                  <a:srgbClr val="000000"/>
                </a:solidFill>
              </a:rPr>
              <a:t> or </a:t>
            </a:r>
            <a:r>
              <a:rPr lang="en-US" altLang="en-US" sz="2400" b="1" dirty="0">
                <a:solidFill>
                  <a:srgbClr val="000000"/>
                </a:solidFill>
                <a:latin typeface="Courier New" panose="02070309020205020404" pitchFamily="49" charset="0"/>
              </a:rPr>
              <a:t>break</a:t>
            </a:r>
            <a:r>
              <a:rPr lang="en-US" altLang="en-US" sz="2400" dirty="0">
                <a:solidFill>
                  <a:srgbClr val="000000"/>
                </a:solidFill>
              </a:rPr>
              <a:t>)</a:t>
            </a:r>
          </a:p>
          <a:p>
            <a:pPr lvl="1" indent="-283464"/>
            <a:r>
              <a:rPr lang="en-US" altLang="en-US" sz="2400" dirty="0">
                <a:solidFill>
                  <a:srgbClr val="000000"/>
                </a:solidFill>
                <a:latin typeface="+mn-lt"/>
              </a:rPr>
              <a:t>Also, in</a:t>
            </a:r>
            <a:endParaRPr lang="en-US" dirty="0">
              <a:latin typeface="+mn-lt"/>
            </a:endParaRPr>
          </a:p>
        </p:txBody>
      </p:sp>
      <p:graphicFrame>
        <p:nvGraphicFramePr>
          <p:cNvPr id="16" name="Object 5" descr="C hash"/>
          <p:cNvGraphicFramePr>
            <a:graphicFrameLocks noChangeAspect="1"/>
          </p:cNvGraphicFramePr>
          <p:nvPr>
            <p:extLst>
              <p:ext uri="{D42A27DB-BD31-4B8C-83A1-F6EECF244321}">
                <p14:modId xmlns:p14="http://schemas.microsoft.com/office/powerpoint/2010/main" val="3944755503"/>
              </p:ext>
            </p:extLst>
          </p:nvPr>
        </p:nvGraphicFramePr>
        <p:xfrm>
          <a:off x="2353295" y="4156218"/>
          <a:ext cx="519113" cy="381000"/>
        </p:xfrm>
        <a:graphic>
          <a:graphicData uri="http://schemas.openxmlformats.org/presentationml/2006/ole">
            <mc:AlternateContent xmlns:mc="http://schemas.openxmlformats.org/markup-compatibility/2006">
              <mc:Choice xmlns:v="urn:schemas-microsoft-com:vml" Requires="v">
                <p:oleObj spid="_x0000_s36913" name="Equation" r:id="rId5" imgW="241200" imgH="177480" progId="Equation.DSMT4">
                  <p:embed/>
                </p:oleObj>
              </mc:Choice>
              <mc:Fallback>
                <p:oleObj name="Equation" r:id="rId5" imgW="241200" imgH="177480" progId="Equation.DSMT4">
                  <p:embed/>
                  <p:pic>
                    <p:nvPicPr>
                      <p:cNvPr id="15" name="Object 14"/>
                      <p:cNvPicPr/>
                      <p:nvPr/>
                    </p:nvPicPr>
                    <p:blipFill>
                      <a:blip r:embed="rId6"/>
                      <a:stretch>
                        <a:fillRect/>
                      </a:stretch>
                    </p:blipFill>
                    <p:spPr>
                      <a:xfrm>
                        <a:off x="2353295" y="4156218"/>
                        <a:ext cx="519113" cy="381000"/>
                      </a:xfrm>
                      <a:prstGeom prst="rect">
                        <a:avLst/>
                      </a:prstGeom>
                    </p:spPr>
                  </p:pic>
                </p:oleObj>
              </mc:Fallback>
            </mc:AlternateContent>
          </a:graphicData>
        </a:graphic>
      </p:graphicFrame>
      <p:sp>
        <p:nvSpPr>
          <p:cNvPr id="10" name="Content Placeholder 6"/>
          <p:cNvSpPr>
            <a:spLocks noGrp="1"/>
          </p:cNvSpPr>
          <p:nvPr>
            <p:ph sz="quarter" idx="15"/>
          </p:nvPr>
        </p:nvSpPr>
        <p:spPr>
          <a:xfrm>
            <a:off x="2852530" y="4055169"/>
            <a:ext cx="5747346" cy="533400"/>
          </a:xfrm>
        </p:spPr>
        <p:txBody>
          <a:bodyPr/>
          <a:lstStyle/>
          <a:p>
            <a:pPr marL="101600" indent="-101600">
              <a:buNone/>
            </a:pPr>
            <a:r>
              <a:rPr lang="en-US" altLang="en-US" sz="2400" dirty="0">
                <a:solidFill>
                  <a:srgbClr val="000000"/>
                </a:solidFill>
                <a:latin typeface="+mn-lt"/>
              </a:rPr>
              <a:t>the control expression and the case</a:t>
            </a:r>
            <a:endParaRPr lang="en-US" dirty="0">
              <a:latin typeface="+mn-lt"/>
            </a:endParaRPr>
          </a:p>
        </p:txBody>
      </p:sp>
      <p:sp>
        <p:nvSpPr>
          <p:cNvPr id="12" name="Content Placeholder 7"/>
          <p:cNvSpPr>
            <a:spLocks noGrp="1"/>
          </p:cNvSpPr>
          <p:nvPr>
            <p:ph sz="quarter" idx="17"/>
          </p:nvPr>
        </p:nvSpPr>
        <p:spPr>
          <a:xfrm>
            <a:off x="457200" y="4429545"/>
            <a:ext cx="8229600" cy="457200"/>
          </a:xfrm>
        </p:spPr>
        <p:txBody>
          <a:bodyPr/>
          <a:lstStyle/>
          <a:p>
            <a:pPr marL="458788" lvl="1" indent="227013">
              <a:buNone/>
            </a:pPr>
            <a:r>
              <a:rPr lang="en-US" altLang="en-US" sz="2400" dirty="0">
                <a:solidFill>
                  <a:srgbClr val="000000"/>
                </a:solidFill>
                <a:latin typeface="+mn-lt"/>
              </a:rPr>
              <a:t>constants can be </a:t>
            </a:r>
            <a:r>
              <a:rPr lang="en-US" altLang="en-US" sz="2400" dirty="0" smtClean="0">
                <a:solidFill>
                  <a:srgbClr val="000000"/>
                </a:solidFill>
                <a:latin typeface="+mn-lt"/>
              </a:rPr>
              <a:t>strings</a:t>
            </a:r>
            <a:endParaRPr lang="en-US" altLang="en-US" sz="2400" dirty="0">
              <a:solidFill>
                <a:srgbClr val="000000"/>
              </a:solidFill>
              <a:latin typeface="+mn-lt"/>
            </a:endParaRPr>
          </a:p>
        </p:txBody>
      </p:sp>
    </p:spTree>
    <p:extLst>
      <p:ext uri="{BB962C8B-B14F-4D97-AF65-F5344CB8AC3E}">
        <p14:creationId xmlns:p14="http://schemas.microsoft.com/office/powerpoint/2010/main" val="965388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Multiple-Way Selection: </a:t>
            </a:r>
            <a:r>
              <a:rPr lang="en-US" altLang="en-US" dirty="0" smtClean="0"/>
              <a:t>Examples </a:t>
            </a:r>
            <a:r>
              <a:rPr lang="en-US" altLang="en-US" sz="2000" b="0" dirty="0" smtClean="0"/>
              <a:t>(4 of 4)</a:t>
            </a:r>
            <a:endParaRPr lang="en-US" sz="2000" b="0" dirty="0"/>
          </a:p>
        </p:txBody>
      </p:sp>
      <p:sp>
        <p:nvSpPr>
          <p:cNvPr id="6" name="Content Placeholder 2"/>
          <p:cNvSpPr>
            <a:spLocks noGrp="1"/>
          </p:cNvSpPr>
          <p:nvPr>
            <p:ph type="body" idx="1"/>
          </p:nvPr>
        </p:nvSpPr>
        <p:spPr>
          <a:xfrm>
            <a:off x="457200" y="1600200"/>
            <a:ext cx="8229600" cy="834887"/>
          </a:xfrm>
        </p:spPr>
        <p:txBody>
          <a:bodyPr/>
          <a:lstStyle/>
          <a:p>
            <a:pPr marL="342900" indent="-342900">
              <a:spcBef>
                <a:spcPct val="20000"/>
              </a:spcBef>
              <a:buFontTx/>
              <a:buChar char="•"/>
              <a:defRPr/>
            </a:pPr>
            <a:r>
              <a:rPr lang="en-US" dirty="0">
                <a:solidFill>
                  <a:schemeClr val="tx1"/>
                </a:solidFill>
              </a:rPr>
              <a:t>Ruby has two forms of case statements-we’ll </a:t>
            </a:r>
            <a:r>
              <a:rPr lang="en-US" dirty="0" smtClean="0">
                <a:solidFill>
                  <a:schemeClr val="tx1"/>
                </a:solidFill>
              </a:rPr>
              <a:t>cover only </a:t>
            </a:r>
            <a:r>
              <a:rPr lang="en-US" dirty="0">
                <a:solidFill>
                  <a:schemeClr val="tx1"/>
                </a:solidFill>
              </a:rPr>
              <a:t>one</a:t>
            </a:r>
          </a:p>
        </p:txBody>
      </p:sp>
      <p:pic>
        <p:nvPicPr>
          <p:cNvPr id="7" name="Picture 3" descr="Computer code. The code has 5 lines. Line 1. leap equals case. Line 2, indented 3 times. when year percent sign 400 equals equals 0 then true. Line 3, indented 3 times. when year percent sign 100 equals equals 0 then false. Line 4, indented 3 times. else year percent sign 4 equals equals 0. Line 5, indented 3 times. end."/>
          <p:cNvPicPr>
            <a:picLocks noChangeAspect="1"/>
          </p:cNvPicPr>
          <p:nvPr/>
        </p:nvPicPr>
        <p:blipFill>
          <a:blip r:embed="rId2"/>
          <a:stretch>
            <a:fillRect/>
          </a:stretch>
        </p:blipFill>
        <p:spPr>
          <a:xfrm>
            <a:off x="1165798" y="2722637"/>
            <a:ext cx="6017274" cy="1810669"/>
          </a:xfrm>
          <a:prstGeom prst="rect">
            <a:avLst/>
          </a:prstGeom>
        </p:spPr>
      </p:pic>
    </p:spTree>
    <p:extLst>
      <p:ext uri="{BB962C8B-B14F-4D97-AF65-F5344CB8AC3E}">
        <p14:creationId xmlns:p14="http://schemas.microsoft.com/office/powerpoint/2010/main" val="4204499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smtClean="0"/>
              <a:t>Objectives</a:t>
            </a:r>
            <a:endParaRPr lang="en-US" altLang="en-US" sz="2000" b="0" dirty="0" smtClean="0"/>
          </a:p>
        </p:txBody>
      </p:sp>
      <p:sp>
        <p:nvSpPr>
          <p:cNvPr id="7173" name="Content Placeholder 2"/>
          <p:cNvSpPr>
            <a:spLocks noGrp="1" noChangeArrowheads="1"/>
          </p:cNvSpPr>
          <p:nvPr>
            <p:ph type="body" idx="1"/>
          </p:nvPr>
        </p:nvSpPr>
        <p:spPr/>
        <p:txBody>
          <a:bodyPr/>
          <a:lstStyle/>
          <a:p>
            <a:pPr marL="0" indent="0">
              <a:buNone/>
            </a:pPr>
            <a:r>
              <a:rPr lang="en-US" altLang="en-US" b="1" dirty="0">
                <a:solidFill>
                  <a:schemeClr val="tx2"/>
                </a:solidFill>
              </a:rPr>
              <a:t>8</a:t>
            </a:r>
            <a:r>
              <a:rPr lang="en-US" altLang="en-US" b="1" dirty="0" smtClean="0">
                <a:solidFill>
                  <a:schemeClr val="tx2"/>
                </a:solidFill>
              </a:rPr>
              <a:t>.1 </a:t>
            </a:r>
            <a:r>
              <a:rPr lang="en-US" altLang="en-US" dirty="0" smtClean="0"/>
              <a:t>Introduction</a:t>
            </a:r>
            <a:endParaRPr lang="en-US" altLang="en-US" dirty="0"/>
          </a:p>
          <a:p>
            <a:pPr marL="0" indent="0" eaLnBrk="1" hangingPunct="1">
              <a:buNone/>
            </a:pPr>
            <a:r>
              <a:rPr lang="en-US" altLang="en-US" b="1" dirty="0" smtClean="0">
                <a:solidFill>
                  <a:schemeClr val="tx2"/>
                </a:solidFill>
              </a:rPr>
              <a:t>8.2 </a:t>
            </a:r>
            <a:r>
              <a:rPr lang="en-US" altLang="en-US" dirty="0" smtClean="0"/>
              <a:t>Selection Statements</a:t>
            </a:r>
          </a:p>
          <a:p>
            <a:pPr marL="0" indent="0" eaLnBrk="1" hangingPunct="1">
              <a:buNone/>
            </a:pPr>
            <a:r>
              <a:rPr lang="en-US" altLang="en-US" b="1" dirty="0" smtClean="0">
                <a:solidFill>
                  <a:schemeClr val="tx2"/>
                </a:solidFill>
              </a:rPr>
              <a:t>8.3 </a:t>
            </a:r>
            <a:r>
              <a:rPr lang="en-US" altLang="en-US" dirty="0" smtClean="0"/>
              <a:t>Iterative </a:t>
            </a:r>
            <a:r>
              <a:rPr lang="en-US" altLang="en-US" dirty="0"/>
              <a:t>Statements</a:t>
            </a:r>
          </a:p>
          <a:p>
            <a:pPr marL="0" indent="0" eaLnBrk="1" hangingPunct="1">
              <a:buNone/>
            </a:pPr>
            <a:r>
              <a:rPr lang="en-US" altLang="en-US" b="1" dirty="0" smtClean="0">
                <a:solidFill>
                  <a:schemeClr val="tx2"/>
                </a:solidFill>
              </a:rPr>
              <a:t>8.4 </a:t>
            </a:r>
            <a:r>
              <a:rPr lang="en-US" altLang="en-US" dirty="0" smtClean="0"/>
              <a:t>Unconditional </a:t>
            </a:r>
            <a:r>
              <a:rPr lang="en-US" altLang="en-US" dirty="0"/>
              <a:t>Branching</a:t>
            </a:r>
          </a:p>
          <a:p>
            <a:pPr marL="0" indent="0" eaLnBrk="1" hangingPunct="1">
              <a:buNone/>
            </a:pPr>
            <a:r>
              <a:rPr lang="en-US" altLang="en-US" b="1" dirty="0" smtClean="0">
                <a:solidFill>
                  <a:schemeClr val="tx2"/>
                </a:solidFill>
              </a:rPr>
              <a:t>8.5 </a:t>
            </a:r>
            <a:r>
              <a:rPr lang="en-US" altLang="en-US" dirty="0" smtClean="0"/>
              <a:t>Guarded </a:t>
            </a:r>
            <a:r>
              <a:rPr lang="en-US" altLang="en-US" dirty="0"/>
              <a:t>Commands</a:t>
            </a:r>
          </a:p>
          <a:p>
            <a:pPr marL="0" indent="0" eaLnBrk="1" hangingPunct="1">
              <a:buNone/>
            </a:pPr>
            <a:r>
              <a:rPr lang="en-US" altLang="en-US" b="1" dirty="0" smtClean="0">
                <a:solidFill>
                  <a:schemeClr val="tx2"/>
                </a:solidFill>
              </a:rPr>
              <a:t>8.6 </a:t>
            </a:r>
            <a:r>
              <a:rPr lang="en-US" altLang="en-US" dirty="0" smtClean="0"/>
              <a:t>Conclusions</a:t>
            </a:r>
            <a:endParaRPr lang="en-US" altLang="en-US" dirty="0"/>
          </a:p>
        </p:txBody>
      </p:sp>
    </p:spTree>
    <p:extLst>
      <p:ext uri="{BB962C8B-B14F-4D97-AF65-F5344CB8AC3E}">
        <p14:creationId xmlns:p14="http://schemas.microsoft.com/office/powerpoint/2010/main" val="17622698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Implementing Multiple Selectors</a:t>
            </a:r>
            <a:endParaRPr lang="en-US" altLang="en-US" sz="2000" b="0" dirty="0" smtClean="0"/>
          </a:p>
        </p:txBody>
      </p:sp>
      <p:sp>
        <p:nvSpPr>
          <p:cNvPr id="7173" name="Content Placeholder 2"/>
          <p:cNvSpPr>
            <a:spLocks noGrp="1" noChangeArrowheads="1"/>
          </p:cNvSpPr>
          <p:nvPr>
            <p:ph type="body" idx="1"/>
          </p:nvPr>
        </p:nvSpPr>
        <p:spPr/>
        <p:txBody>
          <a:bodyPr/>
          <a:lstStyle/>
          <a:p>
            <a:r>
              <a:rPr lang="en-US" altLang="en-US" dirty="0"/>
              <a:t>Approaches:</a:t>
            </a:r>
          </a:p>
          <a:p>
            <a:pPr lvl="1"/>
            <a:r>
              <a:rPr lang="en-US" altLang="en-US" dirty="0"/>
              <a:t>Multiple conditional branches</a:t>
            </a:r>
          </a:p>
          <a:p>
            <a:pPr lvl="1"/>
            <a:r>
              <a:rPr lang="en-US" altLang="en-US" dirty="0"/>
              <a:t>Store case values in a table and use a linear search of the table</a:t>
            </a:r>
          </a:p>
          <a:p>
            <a:pPr lvl="1"/>
            <a:r>
              <a:rPr lang="en-US" altLang="en-US" dirty="0"/>
              <a:t>When there are more than ten cases, a hash table of case values can be used</a:t>
            </a:r>
          </a:p>
          <a:p>
            <a:pPr lvl="1"/>
            <a:r>
              <a:rPr lang="en-US" altLang="en-US" dirty="0"/>
              <a:t>If the number of cases is small and more than half of the whole range of case values are represented, an array whose indices are the case values and whose values are the case labels can be used</a:t>
            </a:r>
          </a:p>
        </p:txBody>
      </p:sp>
    </p:spTree>
    <p:extLst>
      <p:ext uri="{BB962C8B-B14F-4D97-AF65-F5344CB8AC3E}">
        <p14:creationId xmlns:p14="http://schemas.microsoft.com/office/powerpoint/2010/main" val="2587175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Multiple-Way Selection </a:t>
            </a:r>
            <a:r>
              <a:rPr lang="en-US" altLang="en-US" dirty="0" smtClean="0"/>
              <a:t>Using if </a:t>
            </a:r>
            <a:r>
              <a:rPr lang="en-US" altLang="en-US" sz="2000" b="0" dirty="0" smtClean="0"/>
              <a:t>(1 of 2)</a:t>
            </a:r>
          </a:p>
        </p:txBody>
      </p:sp>
      <p:sp>
        <p:nvSpPr>
          <p:cNvPr id="7173" name="Content Placeholder 2"/>
          <p:cNvSpPr>
            <a:spLocks noGrp="1" noChangeArrowheads="1"/>
          </p:cNvSpPr>
          <p:nvPr>
            <p:ph type="body" idx="1"/>
          </p:nvPr>
        </p:nvSpPr>
        <p:spPr>
          <a:xfrm>
            <a:off x="457200" y="1600201"/>
            <a:ext cx="8229600" cy="1252330"/>
          </a:xfrm>
        </p:spPr>
        <p:txBody>
          <a:bodyPr/>
          <a:lstStyle/>
          <a:p>
            <a:pPr eaLnBrk="1" hangingPunct="1"/>
            <a:r>
              <a:rPr lang="en-US" altLang="en-US" dirty="0"/>
              <a:t>Multiple Selectors can appear as direct extensions to two-way selectors, using else-if clauses, for example in Python:</a:t>
            </a:r>
          </a:p>
        </p:txBody>
      </p:sp>
      <p:pic>
        <p:nvPicPr>
          <p:cNvPr id="4" name="Picture 3" descr="Computer code. The code has 6 lines. Line 1. if count left angle bracket 10 colon. Line 2, indented once. bag 1 equals True. Line 3. E l I f count left angle bracket 100 colon. Line 4, indented once. bag 2 equals True. Line 5. E l I f count left angle bracket 1000 colon. Line 6, indented once. bag 3 equals True."/>
          <p:cNvPicPr>
            <a:picLocks noChangeAspect="1"/>
          </p:cNvPicPr>
          <p:nvPr/>
        </p:nvPicPr>
        <p:blipFill>
          <a:blip r:embed="rId3"/>
          <a:stretch>
            <a:fillRect/>
          </a:stretch>
        </p:blipFill>
        <p:spPr>
          <a:xfrm>
            <a:off x="1253752" y="3071191"/>
            <a:ext cx="3487214" cy="2365453"/>
          </a:xfrm>
          <a:prstGeom prst="rect">
            <a:avLst/>
          </a:prstGeom>
        </p:spPr>
      </p:pic>
    </p:spTree>
    <p:extLst>
      <p:ext uri="{BB962C8B-B14F-4D97-AF65-F5344CB8AC3E}">
        <p14:creationId xmlns:p14="http://schemas.microsoft.com/office/powerpoint/2010/main" val="30107083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Multiple-Way Selection </a:t>
            </a:r>
            <a:r>
              <a:rPr lang="en-US" altLang="en-US" dirty="0" smtClean="0"/>
              <a:t>Using if </a:t>
            </a:r>
            <a:r>
              <a:rPr lang="en-US" altLang="en-US" sz="2000" b="0" dirty="0" smtClean="0"/>
              <a:t>(2 </a:t>
            </a:r>
            <a:r>
              <a:rPr lang="en-US" altLang="en-US" sz="2000" b="0" dirty="0"/>
              <a:t>of 2)</a:t>
            </a:r>
            <a:endParaRPr lang="en-US" altLang="en-US" sz="2000" b="0" dirty="0" smtClean="0"/>
          </a:p>
        </p:txBody>
      </p:sp>
      <p:sp>
        <p:nvSpPr>
          <p:cNvPr id="7173" name="Content Placeholder 2"/>
          <p:cNvSpPr>
            <a:spLocks noGrp="1" noChangeArrowheads="1"/>
          </p:cNvSpPr>
          <p:nvPr>
            <p:ph type="body" idx="1"/>
          </p:nvPr>
        </p:nvSpPr>
        <p:spPr>
          <a:xfrm>
            <a:off x="457200" y="1600201"/>
            <a:ext cx="8229600" cy="596347"/>
          </a:xfrm>
        </p:spPr>
        <p:txBody>
          <a:bodyPr/>
          <a:lstStyle/>
          <a:p>
            <a:pPr eaLnBrk="1" hangingPunct="1"/>
            <a:r>
              <a:rPr lang="en-US" altLang="en-US" dirty="0"/>
              <a:t>The Python example can be written as a Ruby </a:t>
            </a:r>
            <a:r>
              <a:rPr lang="en-US" altLang="en-US" b="1" dirty="0">
                <a:latin typeface="Courier New" panose="02070309020205020404" pitchFamily="49" charset="0"/>
              </a:rPr>
              <a:t>case</a:t>
            </a:r>
          </a:p>
        </p:txBody>
      </p:sp>
      <p:pic>
        <p:nvPicPr>
          <p:cNvPr id="6" name="Picture 3" descr="Computer code. The code has 5 lines. Line 1. case. Line 2, indented once. when count left angle bracket 10 then bag 1 equals true. Line 3, indented once. when count left angle bracket 100 then bag 2 equals true. Line 4, indented once. when count left angle bracket 1000 then bag 3 equals true. Line 5. end."/>
          <p:cNvPicPr>
            <a:picLocks noChangeAspect="1"/>
          </p:cNvPicPr>
          <p:nvPr/>
        </p:nvPicPr>
        <p:blipFill>
          <a:blip r:embed="rId3"/>
          <a:stretch>
            <a:fillRect/>
          </a:stretch>
        </p:blipFill>
        <p:spPr>
          <a:xfrm>
            <a:off x="902297" y="2370179"/>
            <a:ext cx="7120745" cy="2395936"/>
          </a:xfrm>
          <a:prstGeom prst="rect">
            <a:avLst/>
          </a:prstGeom>
        </p:spPr>
      </p:pic>
    </p:spTree>
    <p:extLst>
      <p:ext uri="{BB962C8B-B14F-4D97-AF65-F5344CB8AC3E}">
        <p14:creationId xmlns:p14="http://schemas.microsoft.com/office/powerpoint/2010/main" val="36830048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Scheme’s Multiple Selector</a:t>
            </a:r>
            <a:endParaRPr lang="en-US" sz="2000" b="0" dirty="0"/>
          </a:p>
        </p:txBody>
      </p:sp>
      <p:sp>
        <p:nvSpPr>
          <p:cNvPr id="6" name="Content Placeholder 2"/>
          <p:cNvSpPr>
            <a:spLocks noGrp="1"/>
          </p:cNvSpPr>
          <p:nvPr>
            <p:ph sz="quarter" idx="13"/>
          </p:nvPr>
        </p:nvSpPr>
        <p:spPr>
          <a:xfrm>
            <a:off x="457200" y="1600200"/>
            <a:ext cx="8229600" cy="487018"/>
          </a:xfrm>
        </p:spPr>
        <p:txBody>
          <a:bodyPr/>
          <a:lstStyle/>
          <a:p>
            <a:pPr indent="-256032"/>
            <a:r>
              <a:rPr lang="en-US" altLang="en-US" sz="2000" dirty="0">
                <a:latin typeface="+mn-lt"/>
              </a:rPr>
              <a:t>General form of a call to </a:t>
            </a:r>
            <a:r>
              <a:rPr lang="en-US" altLang="en-US" sz="2000" b="1" dirty="0">
                <a:latin typeface="Courier New" panose="02070309020205020404" pitchFamily="49" charset="0"/>
                <a:cs typeface="Courier New" panose="02070309020205020404" pitchFamily="49" charset="0"/>
              </a:rPr>
              <a:t>COND</a:t>
            </a:r>
            <a:r>
              <a:rPr lang="en-US" altLang="en-US" sz="2000" dirty="0">
                <a:latin typeface="+mn-lt"/>
              </a:rPr>
              <a:t>:</a:t>
            </a:r>
          </a:p>
        </p:txBody>
      </p:sp>
      <p:pic>
        <p:nvPicPr>
          <p:cNvPr id="9" name="Picture 3" descr="Computer code. The code has 6 lines. Line 1. left parenthesis C O N D. Line 2, indented once. left parenthesis predicate sub 1 expression sub 1 right parenthesis. Line 3, indented once. period, period, period. Line 4, indented once. left parenthesis predication sub n expression sub n right parenthesis. left bracket left parenthesis ELSE expression sub n + 1 right parenthesis right bracket. Line 6. right parenthesis."/>
          <p:cNvPicPr>
            <a:picLocks noChangeAspect="1"/>
          </p:cNvPicPr>
          <p:nvPr/>
        </p:nvPicPr>
        <p:blipFill>
          <a:blip r:embed="rId2"/>
          <a:stretch>
            <a:fillRect/>
          </a:stretch>
        </p:blipFill>
        <p:spPr>
          <a:xfrm>
            <a:off x="1116138" y="2212989"/>
            <a:ext cx="4062505" cy="2150412"/>
          </a:xfrm>
          <a:prstGeom prst="rect">
            <a:avLst/>
          </a:prstGeom>
        </p:spPr>
      </p:pic>
      <p:sp>
        <p:nvSpPr>
          <p:cNvPr id="7" name="Content Placeholder 4"/>
          <p:cNvSpPr>
            <a:spLocks noGrp="1"/>
          </p:cNvSpPr>
          <p:nvPr>
            <p:ph sz="quarter" idx="14"/>
          </p:nvPr>
        </p:nvSpPr>
        <p:spPr>
          <a:xfrm>
            <a:off x="457200" y="4489173"/>
            <a:ext cx="8229600" cy="1822175"/>
          </a:xfrm>
        </p:spPr>
        <p:txBody>
          <a:bodyPr/>
          <a:lstStyle/>
          <a:p>
            <a:pPr lvl="1" indent="-283464">
              <a:buFontTx/>
              <a:buChar char="-"/>
            </a:pPr>
            <a:r>
              <a:rPr lang="en-US" altLang="en-US" sz="2000" dirty="0">
                <a:solidFill>
                  <a:srgbClr val="000000"/>
                </a:solidFill>
                <a:latin typeface="+mn-lt"/>
              </a:rPr>
              <a:t>The</a:t>
            </a:r>
            <a:r>
              <a:rPr lang="en-US" altLang="en-US" sz="2000" dirty="0">
                <a:solidFill>
                  <a:srgbClr val="000000"/>
                </a:solidFill>
              </a:rPr>
              <a:t> </a:t>
            </a:r>
            <a:r>
              <a:rPr lang="en-US" altLang="en-US" sz="2000" b="1" dirty="0">
                <a:solidFill>
                  <a:srgbClr val="000000"/>
                </a:solidFill>
                <a:latin typeface="Courier New" panose="02070309020205020404" pitchFamily="49" charset="0"/>
                <a:cs typeface="Courier New" panose="02070309020205020404" pitchFamily="49" charset="0"/>
              </a:rPr>
              <a:t>ELSE</a:t>
            </a:r>
            <a:r>
              <a:rPr lang="en-US" altLang="en-US" sz="2000" dirty="0">
                <a:solidFill>
                  <a:srgbClr val="000000"/>
                </a:solidFill>
              </a:rPr>
              <a:t> </a:t>
            </a:r>
            <a:r>
              <a:rPr lang="en-US" altLang="en-US" sz="2000" dirty="0">
                <a:solidFill>
                  <a:srgbClr val="000000"/>
                </a:solidFill>
                <a:latin typeface="+mn-lt"/>
              </a:rPr>
              <a:t>clause is optional; </a:t>
            </a:r>
            <a:r>
              <a:rPr lang="en-US" altLang="en-US" sz="2000" b="1" dirty="0">
                <a:solidFill>
                  <a:srgbClr val="000000"/>
                </a:solidFill>
                <a:latin typeface="Courier New" panose="02070309020205020404" pitchFamily="49" charset="0"/>
                <a:cs typeface="Courier New" panose="02070309020205020404" pitchFamily="49" charset="0"/>
              </a:rPr>
              <a:t>ELSE</a:t>
            </a:r>
            <a:r>
              <a:rPr lang="en-US" altLang="en-US" sz="2000" dirty="0">
                <a:solidFill>
                  <a:srgbClr val="000000"/>
                </a:solidFill>
                <a:latin typeface="+mn-lt"/>
              </a:rPr>
              <a:t> is a synonym for true</a:t>
            </a:r>
          </a:p>
          <a:p>
            <a:pPr lvl="1" indent="-283464">
              <a:buFontTx/>
              <a:buChar char="-"/>
            </a:pPr>
            <a:r>
              <a:rPr lang="en-US" altLang="en-US" sz="2000" dirty="0">
                <a:solidFill>
                  <a:srgbClr val="000000"/>
                </a:solidFill>
                <a:latin typeface="+mn-lt"/>
              </a:rPr>
              <a:t>Each predicate-expression pair is a </a:t>
            </a:r>
            <a:r>
              <a:rPr lang="en-US" altLang="en-US" sz="2000" dirty="0" smtClean="0">
                <a:solidFill>
                  <a:srgbClr val="000000"/>
                </a:solidFill>
                <a:latin typeface="+mn-lt"/>
              </a:rPr>
              <a:t>parameter</a:t>
            </a:r>
          </a:p>
          <a:p>
            <a:pPr lvl="1" indent="-283464">
              <a:buFontTx/>
              <a:buChar char="-"/>
            </a:pPr>
            <a:r>
              <a:rPr lang="en-US" altLang="en-US" sz="2000" dirty="0" smtClean="0">
                <a:solidFill>
                  <a:srgbClr val="000000"/>
                </a:solidFill>
                <a:latin typeface="+mn-lt"/>
              </a:rPr>
              <a:t>Semantics</a:t>
            </a:r>
            <a:r>
              <a:rPr lang="en-US" altLang="en-US" sz="2000" dirty="0">
                <a:solidFill>
                  <a:srgbClr val="000000"/>
                </a:solidFill>
                <a:latin typeface="+mn-lt"/>
              </a:rPr>
              <a:t>: The value of the evaluation of </a:t>
            </a:r>
            <a:r>
              <a:rPr lang="en-US" altLang="en-US" sz="2000" b="1" dirty="0">
                <a:solidFill>
                  <a:srgbClr val="000000"/>
                </a:solidFill>
                <a:latin typeface="Courier New" panose="02070309020205020404" pitchFamily="49" charset="0"/>
                <a:cs typeface="Courier New" panose="02070309020205020404" pitchFamily="49" charset="0"/>
              </a:rPr>
              <a:t>COND</a:t>
            </a:r>
            <a:r>
              <a:rPr lang="en-US" altLang="en-US" sz="2000" dirty="0">
                <a:solidFill>
                  <a:srgbClr val="000000"/>
                </a:solidFill>
              </a:rPr>
              <a:t> </a:t>
            </a:r>
            <a:r>
              <a:rPr lang="en-US" altLang="en-US" sz="2000" dirty="0">
                <a:solidFill>
                  <a:srgbClr val="000000"/>
                </a:solidFill>
                <a:latin typeface="+mn-lt"/>
              </a:rPr>
              <a:t>is the value of the expression associated with the first predicate expression that is true</a:t>
            </a:r>
          </a:p>
        </p:txBody>
      </p:sp>
    </p:spTree>
    <p:extLst>
      <p:ext uri="{BB962C8B-B14F-4D97-AF65-F5344CB8AC3E}">
        <p14:creationId xmlns:p14="http://schemas.microsoft.com/office/powerpoint/2010/main" val="1793810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Iterative Statements</a:t>
            </a:r>
            <a:endParaRPr lang="en-US" altLang="en-US" sz="2000"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The repeated execution of a statement or compound statement is accomplished either by iteration or recursion </a:t>
            </a:r>
          </a:p>
          <a:p>
            <a:pPr eaLnBrk="1" hangingPunct="1"/>
            <a:r>
              <a:rPr lang="en-US" altLang="en-US" dirty="0"/>
              <a:t>General design issues for iteration control statements:</a:t>
            </a:r>
          </a:p>
          <a:p>
            <a:pPr marL="429768" lvl="1" indent="-429768" eaLnBrk="1" hangingPunct="1">
              <a:spcBef>
                <a:spcPts val="1500"/>
              </a:spcBef>
              <a:buFont typeface="+mj-lt"/>
              <a:buAutoNum type="arabicPeriod"/>
            </a:pPr>
            <a:r>
              <a:rPr lang="en-US" altLang="en-US" dirty="0" smtClean="0"/>
              <a:t>How </a:t>
            </a:r>
            <a:r>
              <a:rPr lang="en-US" altLang="en-US" dirty="0"/>
              <a:t>is iteration controlled?</a:t>
            </a:r>
          </a:p>
          <a:p>
            <a:pPr marL="429768" lvl="1" indent="-429768" eaLnBrk="1" hangingPunct="1">
              <a:spcBef>
                <a:spcPts val="1500"/>
              </a:spcBef>
              <a:buFont typeface="+mj-lt"/>
              <a:buAutoNum type="arabicPeriod"/>
            </a:pPr>
            <a:r>
              <a:rPr lang="en-US" altLang="en-US" dirty="0" smtClean="0"/>
              <a:t>Where </a:t>
            </a:r>
            <a:r>
              <a:rPr lang="en-US" altLang="en-US" dirty="0"/>
              <a:t>is the control mechanism in the loop?</a:t>
            </a:r>
          </a:p>
        </p:txBody>
      </p:sp>
    </p:spTree>
    <p:extLst>
      <p:ext uri="{BB962C8B-B14F-4D97-AF65-F5344CB8AC3E}">
        <p14:creationId xmlns:p14="http://schemas.microsoft.com/office/powerpoint/2010/main" val="9855115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Counter-Controlled Loops</a:t>
            </a:r>
            <a:endParaRPr lang="en-US" altLang="en-US" sz="2000"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A counting iterative statement has a loop variable, and a means of specifying the </a:t>
            </a:r>
            <a:r>
              <a:rPr lang="en-US" altLang="en-US" b="1" dirty="0"/>
              <a:t>initial </a:t>
            </a:r>
            <a:r>
              <a:rPr lang="en-US" altLang="en-US" dirty="0"/>
              <a:t>and </a:t>
            </a:r>
            <a:r>
              <a:rPr lang="en-US" altLang="en-US" b="1" dirty="0"/>
              <a:t>terminal</a:t>
            </a:r>
            <a:r>
              <a:rPr lang="en-US" altLang="en-US" dirty="0"/>
              <a:t>, and </a:t>
            </a:r>
            <a:r>
              <a:rPr lang="en-US" altLang="en-US" b="1" dirty="0" err="1"/>
              <a:t>stepsize</a:t>
            </a:r>
            <a:r>
              <a:rPr lang="en-US" altLang="en-US" dirty="0"/>
              <a:t> values</a:t>
            </a:r>
          </a:p>
          <a:p>
            <a:pPr eaLnBrk="1" hangingPunct="1"/>
            <a:r>
              <a:rPr lang="en-US" altLang="en-US" dirty="0"/>
              <a:t>Design Issues:</a:t>
            </a:r>
          </a:p>
          <a:p>
            <a:pPr marL="429768" lvl="1" indent="-429768" eaLnBrk="1" hangingPunct="1">
              <a:spcBef>
                <a:spcPts val="1500"/>
              </a:spcBef>
              <a:buFontTx/>
              <a:buAutoNum type="arabicPeriod"/>
            </a:pPr>
            <a:r>
              <a:rPr lang="en-US" altLang="en-US" dirty="0"/>
              <a:t>What are the type and scope of the loop variable?</a:t>
            </a:r>
          </a:p>
          <a:p>
            <a:pPr marL="429768" lvl="1" indent="-429768" eaLnBrk="1" hangingPunct="1">
              <a:spcBef>
                <a:spcPts val="1500"/>
              </a:spcBef>
              <a:buFontTx/>
              <a:buAutoNum type="arabicPeriod"/>
            </a:pPr>
            <a:r>
              <a:rPr lang="en-US" altLang="en-US" dirty="0"/>
              <a:t>Should it be legal for the loop variable or loop parameters to be changed in the loop body, and if so, does the change affect loop control?</a:t>
            </a:r>
          </a:p>
          <a:p>
            <a:pPr marL="429768" lvl="1" indent="-429768" eaLnBrk="1" hangingPunct="1">
              <a:spcBef>
                <a:spcPts val="1500"/>
              </a:spcBef>
              <a:buFontTx/>
              <a:buAutoNum type="arabicPeriod"/>
            </a:pPr>
            <a:r>
              <a:rPr lang="en-US" altLang="en-US" dirty="0"/>
              <a:t>Should the loop parameters be evaluated only once, or once for every iteration?  </a:t>
            </a:r>
          </a:p>
        </p:txBody>
      </p:sp>
    </p:spTree>
    <p:extLst>
      <p:ext uri="{BB962C8B-B14F-4D97-AF65-F5344CB8AC3E}">
        <p14:creationId xmlns:p14="http://schemas.microsoft.com/office/powerpoint/2010/main" val="26404597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Counter-Controlled Loops: </a:t>
            </a:r>
            <a:r>
              <a:rPr lang="en-US" altLang="en-US" dirty="0" smtClean="0"/>
              <a:t>Examples </a:t>
            </a:r>
            <a:r>
              <a:rPr lang="en-US" altLang="en-US" sz="2000" b="0" dirty="0" smtClean="0"/>
              <a:t>(1 of 4)</a:t>
            </a:r>
            <a:endParaRPr lang="en-US" sz="2000" b="0" dirty="0"/>
          </a:p>
        </p:txBody>
      </p:sp>
      <p:sp>
        <p:nvSpPr>
          <p:cNvPr id="6" name="Content Placeholder 2"/>
          <p:cNvSpPr>
            <a:spLocks noGrp="1"/>
          </p:cNvSpPr>
          <p:nvPr>
            <p:ph sz="quarter" idx="13"/>
          </p:nvPr>
        </p:nvSpPr>
        <p:spPr>
          <a:xfrm>
            <a:off x="457200" y="1600200"/>
            <a:ext cx="8229600" cy="407504"/>
          </a:xfrm>
        </p:spPr>
        <p:txBody>
          <a:bodyPr/>
          <a:lstStyle/>
          <a:p>
            <a:pPr lvl="0" indent="-256032"/>
            <a:r>
              <a:rPr lang="en-US" altLang="en-US" sz="1800" dirty="0">
                <a:solidFill>
                  <a:srgbClr val="000000"/>
                </a:solidFill>
                <a:latin typeface="+mn-lt"/>
              </a:rPr>
              <a:t>C-based </a:t>
            </a:r>
            <a:r>
              <a:rPr lang="en-US" altLang="en-US" sz="1800" dirty="0" smtClean="0">
                <a:solidFill>
                  <a:srgbClr val="000000"/>
                </a:solidFill>
                <a:latin typeface="+mn-lt"/>
              </a:rPr>
              <a:t>languages</a:t>
            </a:r>
          </a:p>
        </p:txBody>
      </p:sp>
      <p:pic>
        <p:nvPicPr>
          <p:cNvPr id="13" name="Picture 3" descr="Computer code reads, for left parenthesis left bracket e x p r underscore 1 right bracket semicolon left bracket e x p r underscore 2 right bracket semicolon left bracket e x p r underscore 3 right bracket right parenthesis statement."/>
          <p:cNvPicPr>
            <a:picLocks noChangeAspect="1"/>
          </p:cNvPicPr>
          <p:nvPr/>
        </p:nvPicPr>
        <p:blipFill rotWithShape="1">
          <a:blip r:embed="rId2"/>
          <a:srcRect b="24505"/>
          <a:stretch/>
        </p:blipFill>
        <p:spPr>
          <a:xfrm>
            <a:off x="1040296" y="2052343"/>
            <a:ext cx="6559865" cy="372805"/>
          </a:xfrm>
          <a:prstGeom prst="rect">
            <a:avLst/>
          </a:prstGeom>
        </p:spPr>
      </p:pic>
      <p:sp>
        <p:nvSpPr>
          <p:cNvPr id="7" name="Content Placeholder 4"/>
          <p:cNvSpPr>
            <a:spLocks noGrp="1"/>
          </p:cNvSpPr>
          <p:nvPr>
            <p:ph sz="quarter" idx="14"/>
          </p:nvPr>
        </p:nvSpPr>
        <p:spPr>
          <a:xfrm>
            <a:off x="457200" y="2476413"/>
            <a:ext cx="8229600" cy="3775300"/>
          </a:xfrm>
        </p:spPr>
        <p:txBody>
          <a:bodyPr/>
          <a:lstStyle/>
          <a:p>
            <a:pPr lvl="1" indent="-283464"/>
            <a:r>
              <a:rPr lang="en-US" altLang="en-US" sz="1800" dirty="0">
                <a:solidFill>
                  <a:srgbClr val="000000"/>
                </a:solidFill>
                <a:latin typeface="+mn-lt"/>
              </a:rPr>
              <a:t>The expressions can be whole statements, or even statement sequences, with the statements separated by commas</a:t>
            </a:r>
          </a:p>
          <a:p>
            <a:pPr lvl="1" indent="-283464"/>
            <a:r>
              <a:rPr lang="en-US" altLang="en-US" sz="1800" dirty="0" smtClean="0">
                <a:solidFill>
                  <a:srgbClr val="000000"/>
                </a:solidFill>
                <a:latin typeface="+mn-lt"/>
              </a:rPr>
              <a:t>The </a:t>
            </a:r>
            <a:r>
              <a:rPr lang="en-US" altLang="en-US" sz="1800" dirty="0">
                <a:solidFill>
                  <a:srgbClr val="000000"/>
                </a:solidFill>
                <a:latin typeface="+mn-lt"/>
              </a:rPr>
              <a:t>value of a multiple-statement expression is the value of the last statement in the expression</a:t>
            </a:r>
          </a:p>
          <a:p>
            <a:pPr lvl="1" indent="-283464"/>
            <a:r>
              <a:rPr lang="en-US" altLang="en-US" sz="1800" dirty="0">
                <a:solidFill>
                  <a:srgbClr val="000000"/>
                </a:solidFill>
                <a:latin typeface="+mn-lt"/>
              </a:rPr>
              <a:t>If the second expression is absent, it is an infinite loop</a:t>
            </a:r>
          </a:p>
          <a:p>
            <a:pPr lvl="0" indent="-256032"/>
            <a:r>
              <a:rPr lang="en-US" altLang="en-US" sz="1800" dirty="0">
                <a:solidFill>
                  <a:srgbClr val="000000"/>
                </a:solidFill>
                <a:latin typeface="+mn-lt"/>
              </a:rPr>
              <a:t>Design choices:</a:t>
            </a:r>
          </a:p>
          <a:p>
            <a:pPr marL="740664" lvl="1" indent="-285750"/>
            <a:r>
              <a:rPr lang="en-US" altLang="en-US" sz="1800" dirty="0">
                <a:solidFill>
                  <a:srgbClr val="000000"/>
                </a:solidFill>
                <a:latin typeface="+mn-lt"/>
              </a:rPr>
              <a:t>There is no explicit loop variable</a:t>
            </a:r>
          </a:p>
          <a:p>
            <a:pPr marL="740664" lvl="1" indent="-285750"/>
            <a:r>
              <a:rPr lang="en-US" altLang="en-US" sz="1800" dirty="0">
                <a:solidFill>
                  <a:srgbClr val="000000"/>
                </a:solidFill>
                <a:latin typeface="+mn-lt"/>
              </a:rPr>
              <a:t>Everything can be changed in the loop</a:t>
            </a:r>
          </a:p>
          <a:p>
            <a:pPr marL="740664" lvl="1" indent="-285750"/>
            <a:r>
              <a:rPr lang="en-US" altLang="en-US" sz="1800" dirty="0">
                <a:solidFill>
                  <a:srgbClr val="000000"/>
                </a:solidFill>
                <a:latin typeface="+mn-lt"/>
              </a:rPr>
              <a:t>The first expression is evaluated once, but the other </a:t>
            </a:r>
            <a:r>
              <a:rPr lang="en-US" altLang="en-US" sz="1800" dirty="0" smtClean="0">
                <a:solidFill>
                  <a:srgbClr val="000000"/>
                </a:solidFill>
                <a:latin typeface="+mn-lt"/>
              </a:rPr>
              <a:t>two are </a:t>
            </a:r>
            <a:r>
              <a:rPr lang="en-US" altLang="en-US" sz="1800" dirty="0">
                <a:solidFill>
                  <a:srgbClr val="000000"/>
                </a:solidFill>
                <a:latin typeface="+mn-lt"/>
              </a:rPr>
              <a:t>evaluated with each </a:t>
            </a:r>
            <a:r>
              <a:rPr lang="en-US" altLang="en-US" sz="1800" dirty="0" smtClean="0">
                <a:solidFill>
                  <a:srgbClr val="000000"/>
                </a:solidFill>
                <a:latin typeface="+mn-lt"/>
              </a:rPr>
              <a:t>iteration </a:t>
            </a:r>
          </a:p>
          <a:p>
            <a:pPr marL="740664" lvl="1" indent="-285750"/>
            <a:r>
              <a:rPr lang="en-US" altLang="en-US" sz="1800" dirty="0" smtClean="0">
                <a:solidFill>
                  <a:srgbClr val="000000"/>
                </a:solidFill>
                <a:latin typeface="+mn-lt"/>
              </a:rPr>
              <a:t>It </a:t>
            </a:r>
            <a:r>
              <a:rPr lang="en-US" altLang="en-US" sz="1800" dirty="0">
                <a:solidFill>
                  <a:srgbClr val="000000"/>
                </a:solidFill>
                <a:latin typeface="+mn-lt"/>
              </a:rPr>
              <a:t>is legal to branch into the body of a for loop in </a:t>
            </a:r>
            <a:r>
              <a:rPr lang="en-US" altLang="en-US" sz="1800" dirty="0" smtClean="0">
                <a:solidFill>
                  <a:srgbClr val="000000"/>
                </a:solidFill>
                <a:latin typeface="+mn-lt"/>
              </a:rPr>
              <a:t>C</a:t>
            </a:r>
            <a:endParaRPr lang="en-US" altLang="en-US" sz="1800" dirty="0">
              <a:solidFill>
                <a:srgbClr val="000000"/>
              </a:solidFill>
              <a:latin typeface="+mn-lt"/>
            </a:endParaRPr>
          </a:p>
        </p:txBody>
      </p:sp>
    </p:spTree>
    <p:extLst>
      <p:ext uri="{BB962C8B-B14F-4D97-AF65-F5344CB8AC3E}">
        <p14:creationId xmlns:p14="http://schemas.microsoft.com/office/powerpoint/2010/main" val="19297443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Counter-Controlled Loops: Examples </a:t>
            </a:r>
            <a:r>
              <a:rPr lang="en-US" altLang="en-US" sz="2000" b="0" dirty="0"/>
              <a:t>(2 of 4)</a:t>
            </a:r>
            <a:endParaRPr lang="en-US" dirty="0"/>
          </a:p>
        </p:txBody>
      </p:sp>
      <p:sp>
        <p:nvSpPr>
          <p:cNvPr id="8" name="Content Placeholder 2"/>
          <p:cNvSpPr>
            <a:spLocks noGrp="1"/>
          </p:cNvSpPr>
          <p:nvPr>
            <p:ph sz="quarter" idx="13"/>
          </p:nvPr>
        </p:nvSpPr>
        <p:spPr>
          <a:xfrm>
            <a:off x="457200" y="1600200"/>
            <a:ext cx="8229600" cy="2623930"/>
          </a:xfrm>
        </p:spPr>
        <p:txBody>
          <a:bodyPr/>
          <a:lstStyle/>
          <a:p>
            <a:pPr lvl="0" indent="-256032"/>
            <a:r>
              <a:rPr lang="en-US" altLang="en-US" sz="2400" dirty="0">
                <a:solidFill>
                  <a:srgbClr val="000000"/>
                </a:solidFill>
                <a:latin typeface="+mn-lt"/>
              </a:rPr>
              <a:t>C++ differs from C in two ways:</a:t>
            </a:r>
          </a:p>
          <a:p>
            <a:pPr marL="429768" lvl="1" indent="-429768">
              <a:spcBef>
                <a:spcPts val="1500"/>
              </a:spcBef>
              <a:buFontTx/>
              <a:buAutoNum type="arabicPeriod"/>
            </a:pPr>
            <a:r>
              <a:rPr lang="en-US" altLang="en-US" sz="2400" dirty="0">
                <a:solidFill>
                  <a:srgbClr val="000000"/>
                </a:solidFill>
                <a:latin typeface="+mn-lt"/>
              </a:rPr>
              <a:t>The control expression can also be Boolean</a:t>
            </a:r>
          </a:p>
          <a:p>
            <a:pPr marL="429768" lvl="1" indent="-429768">
              <a:spcBef>
                <a:spcPts val="1500"/>
              </a:spcBef>
              <a:buFontTx/>
              <a:buAutoNum type="arabicPeriod"/>
            </a:pPr>
            <a:r>
              <a:rPr lang="en-US" altLang="en-US" sz="2400" dirty="0">
                <a:solidFill>
                  <a:srgbClr val="000000"/>
                </a:solidFill>
                <a:latin typeface="+mn-lt"/>
              </a:rPr>
              <a:t>The initial expression can include variable definitions (scope is from the definition to the end of the loop body)</a:t>
            </a:r>
          </a:p>
          <a:p>
            <a:pPr lvl="0" indent="-256032"/>
            <a:r>
              <a:rPr lang="en-US" altLang="en-US" sz="2400" dirty="0">
                <a:solidFill>
                  <a:srgbClr val="000000"/>
                </a:solidFill>
                <a:latin typeface="+mn-lt"/>
              </a:rPr>
              <a:t>Java and</a:t>
            </a:r>
            <a:endParaRPr lang="en-US" dirty="0">
              <a:latin typeface="+mn-lt"/>
            </a:endParaRPr>
          </a:p>
        </p:txBody>
      </p:sp>
      <p:graphicFrame>
        <p:nvGraphicFramePr>
          <p:cNvPr id="15" name="Object 3" descr="C hash"/>
          <p:cNvGraphicFramePr>
            <a:graphicFrameLocks noChangeAspect="1"/>
          </p:cNvGraphicFramePr>
          <p:nvPr>
            <p:extLst>
              <p:ext uri="{D42A27DB-BD31-4B8C-83A1-F6EECF244321}">
                <p14:modId xmlns:p14="http://schemas.microsoft.com/office/powerpoint/2010/main" val="739867932"/>
              </p:ext>
            </p:extLst>
          </p:nvPr>
        </p:nvGraphicFramePr>
        <p:xfrm>
          <a:off x="2075223" y="3737739"/>
          <a:ext cx="490025" cy="381130"/>
        </p:xfrm>
        <a:graphic>
          <a:graphicData uri="http://schemas.openxmlformats.org/presentationml/2006/ole">
            <mc:AlternateContent xmlns:mc="http://schemas.openxmlformats.org/markup-compatibility/2006">
              <mc:Choice xmlns:v="urn:schemas-microsoft-com:vml" Requires="v">
                <p:oleObj spid="_x0000_s37909" name="Equation" r:id="rId3" imgW="228600" imgH="177480" progId="Equation.DSMT4">
                  <p:embed/>
                </p:oleObj>
              </mc:Choice>
              <mc:Fallback>
                <p:oleObj name="Equation" r:id="rId3" imgW="228600" imgH="177480" progId="Equation.DSMT4">
                  <p:embed/>
                  <p:pic>
                    <p:nvPicPr>
                      <p:cNvPr id="0" name=""/>
                      <p:cNvPicPr/>
                      <p:nvPr/>
                    </p:nvPicPr>
                    <p:blipFill>
                      <a:blip r:embed="rId4"/>
                      <a:stretch>
                        <a:fillRect/>
                      </a:stretch>
                    </p:blipFill>
                    <p:spPr>
                      <a:xfrm>
                        <a:off x="2075223" y="3737739"/>
                        <a:ext cx="490025" cy="381130"/>
                      </a:xfrm>
                      <a:prstGeom prst="rect">
                        <a:avLst/>
                      </a:prstGeom>
                    </p:spPr>
                  </p:pic>
                </p:oleObj>
              </mc:Fallback>
            </mc:AlternateContent>
          </a:graphicData>
        </a:graphic>
      </p:graphicFrame>
      <p:sp>
        <p:nvSpPr>
          <p:cNvPr id="12" name="Content Placeholder 4"/>
          <p:cNvSpPr>
            <a:spLocks noGrp="1"/>
          </p:cNvSpPr>
          <p:nvPr>
            <p:ph sz="quarter" idx="17"/>
          </p:nvPr>
        </p:nvSpPr>
        <p:spPr>
          <a:xfrm>
            <a:off x="455145" y="4118869"/>
            <a:ext cx="8229600" cy="984659"/>
          </a:xfrm>
        </p:spPr>
        <p:txBody>
          <a:bodyPr/>
          <a:lstStyle/>
          <a:p>
            <a:pPr marL="740664" lvl="1" indent="-283464"/>
            <a:r>
              <a:rPr lang="en-US" altLang="en-US" sz="2400" dirty="0">
                <a:solidFill>
                  <a:srgbClr val="000000"/>
                </a:solidFill>
                <a:latin typeface="+mn-lt"/>
              </a:rPr>
              <a:t>Differs from C++ in that the control expression must be </a:t>
            </a:r>
            <a:r>
              <a:rPr lang="en-US" altLang="en-US" sz="2400" dirty="0" smtClean="0">
                <a:solidFill>
                  <a:srgbClr val="000000"/>
                </a:solidFill>
                <a:latin typeface="+mn-lt"/>
              </a:rPr>
              <a:t>Boolean</a:t>
            </a:r>
            <a:endParaRPr lang="en-US" altLang="en-US" sz="2400" dirty="0">
              <a:solidFill>
                <a:srgbClr val="000000"/>
              </a:solidFill>
              <a:latin typeface="+mn-lt"/>
            </a:endParaRPr>
          </a:p>
        </p:txBody>
      </p:sp>
    </p:spTree>
    <p:extLst>
      <p:ext uri="{BB962C8B-B14F-4D97-AF65-F5344CB8AC3E}">
        <p14:creationId xmlns:p14="http://schemas.microsoft.com/office/powerpoint/2010/main" val="18658595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Counter-Controlled Loops: </a:t>
            </a:r>
            <a:r>
              <a:rPr lang="en-US" altLang="en-US" dirty="0" smtClean="0"/>
              <a:t>Examples </a:t>
            </a:r>
            <a:r>
              <a:rPr lang="en-US" altLang="en-US" sz="2000" b="0" dirty="0" smtClean="0"/>
              <a:t>(3 of 4)</a:t>
            </a:r>
            <a:endParaRPr lang="en-US" sz="2000" b="0" dirty="0"/>
          </a:p>
        </p:txBody>
      </p:sp>
      <p:sp>
        <p:nvSpPr>
          <p:cNvPr id="4" name="Content Placeholder 2"/>
          <p:cNvSpPr>
            <a:spLocks noGrp="1"/>
          </p:cNvSpPr>
          <p:nvPr>
            <p:ph sz="quarter" idx="13"/>
          </p:nvPr>
        </p:nvSpPr>
        <p:spPr>
          <a:xfrm>
            <a:off x="457200" y="1600201"/>
            <a:ext cx="8229600" cy="400856"/>
          </a:xfrm>
        </p:spPr>
        <p:txBody>
          <a:bodyPr/>
          <a:lstStyle/>
          <a:p>
            <a:pPr lvl="0" indent="-256032"/>
            <a:r>
              <a:rPr lang="en-US" altLang="en-US" sz="2200" dirty="0" smtClean="0">
                <a:solidFill>
                  <a:srgbClr val="000000"/>
                </a:solidFill>
                <a:latin typeface="+mn-lt"/>
              </a:rPr>
              <a:t>Python</a:t>
            </a:r>
            <a:endParaRPr lang="en-US" altLang="en-US" sz="2200" dirty="0">
              <a:solidFill>
                <a:srgbClr val="000000"/>
              </a:solidFill>
              <a:latin typeface="+mn-lt"/>
            </a:endParaRPr>
          </a:p>
        </p:txBody>
      </p:sp>
      <p:pic>
        <p:nvPicPr>
          <p:cNvPr id="15" name="Picture 3" descr="Computer code. The code has 4 lines. Line 1. for loop underscore variable in object colon. Line 2, indented once. hyphen loop body. Line 3, indented once. left bracket else colon. Line 4, indented once hyphen else clause right bracket."/>
          <p:cNvPicPr>
            <a:picLocks noChangeAspect="1"/>
          </p:cNvPicPr>
          <p:nvPr/>
        </p:nvPicPr>
        <p:blipFill rotWithShape="1">
          <a:blip r:embed="rId3"/>
          <a:srcRect b="9664"/>
          <a:stretch/>
        </p:blipFill>
        <p:spPr>
          <a:xfrm>
            <a:off x="908274" y="2108300"/>
            <a:ext cx="3749365" cy="1310760"/>
          </a:xfrm>
          <a:prstGeom prst="rect">
            <a:avLst/>
          </a:prstGeom>
        </p:spPr>
      </p:pic>
      <p:sp>
        <p:nvSpPr>
          <p:cNvPr id="8" name="Content Placeholder 4"/>
          <p:cNvSpPr>
            <a:spLocks noGrp="1"/>
          </p:cNvSpPr>
          <p:nvPr>
            <p:ph sz="quarter" idx="14"/>
          </p:nvPr>
        </p:nvSpPr>
        <p:spPr>
          <a:xfrm>
            <a:off x="459728" y="3523245"/>
            <a:ext cx="8229600" cy="762000"/>
          </a:xfrm>
        </p:spPr>
        <p:txBody>
          <a:bodyPr/>
          <a:lstStyle/>
          <a:p>
            <a:pPr lvl="1" indent="-283464"/>
            <a:r>
              <a:rPr lang="en-US" altLang="en-US" sz="2200" dirty="0">
                <a:solidFill>
                  <a:srgbClr val="000000"/>
                </a:solidFill>
                <a:latin typeface="+mn-lt"/>
              </a:rPr>
              <a:t>The object is often a range, which is either a list of values in brackets</a:t>
            </a:r>
            <a:endParaRPr lang="en-US" sz="2200" dirty="0">
              <a:solidFill>
                <a:srgbClr val="000000"/>
              </a:solidFill>
              <a:latin typeface="+mn-lt"/>
            </a:endParaRPr>
          </a:p>
        </p:txBody>
      </p:sp>
      <p:graphicFrame>
        <p:nvGraphicFramePr>
          <p:cNvPr id="16" name="Object 5" descr="left bracket 2 comma 4 comma 6 right bracket"/>
          <p:cNvGraphicFramePr>
            <a:graphicFrameLocks noChangeAspect="1"/>
          </p:cNvGraphicFramePr>
          <p:nvPr>
            <p:extLst>
              <p:ext uri="{D42A27DB-BD31-4B8C-83A1-F6EECF244321}">
                <p14:modId xmlns:p14="http://schemas.microsoft.com/office/powerpoint/2010/main" val="902912686"/>
              </p:ext>
            </p:extLst>
          </p:nvPr>
        </p:nvGraphicFramePr>
        <p:xfrm>
          <a:off x="2647045" y="3962934"/>
          <a:ext cx="1214937" cy="359982"/>
        </p:xfrm>
        <a:graphic>
          <a:graphicData uri="http://schemas.openxmlformats.org/presentationml/2006/ole">
            <mc:AlternateContent xmlns:mc="http://schemas.openxmlformats.org/markup-compatibility/2006">
              <mc:Choice xmlns:v="urn:schemas-microsoft-com:vml" Requires="v">
                <p:oleObj spid="_x0000_s31784" name="Equation" r:id="rId4" imgW="685800" imgH="203040" progId="Equation.DSMT4">
                  <p:embed/>
                </p:oleObj>
              </mc:Choice>
              <mc:Fallback>
                <p:oleObj name="Equation" r:id="rId4" imgW="685800" imgH="203040" progId="Equation.DSMT4">
                  <p:embed/>
                  <p:pic>
                    <p:nvPicPr>
                      <p:cNvPr id="0" name=""/>
                      <p:cNvPicPr/>
                      <p:nvPr/>
                    </p:nvPicPr>
                    <p:blipFill>
                      <a:blip r:embed="rId5"/>
                      <a:stretch>
                        <a:fillRect/>
                      </a:stretch>
                    </p:blipFill>
                    <p:spPr>
                      <a:xfrm>
                        <a:off x="2647045" y="3962934"/>
                        <a:ext cx="1214937" cy="359982"/>
                      </a:xfrm>
                      <a:prstGeom prst="rect">
                        <a:avLst/>
                      </a:prstGeom>
                    </p:spPr>
                  </p:pic>
                </p:oleObj>
              </mc:Fallback>
            </mc:AlternateContent>
          </a:graphicData>
        </a:graphic>
      </p:graphicFrame>
      <p:sp>
        <p:nvSpPr>
          <p:cNvPr id="9" name="Content Placeholder 6"/>
          <p:cNvSpPr>
            <a:spLocks noGrp="1"/>
          </p:cNvSpPr>
          <p:nvPr>
            <p:ph sz="quarter" idx="15"/>
          </p:nvPr>
        </p:nvSpPr>
        <p:spPr>
          <a:xfrm>
            <a:off x="3623970" y="3852763"/>
            <a:ext cx="5081423" cy="448132"/>
          </a:xfrm>
        </p:spPr>
        <p:txBody>
          <a:bodyPr/>
          <a:lstStyle/>
          <a:p>
            <a:pPr marL="101600" indent="0">
              <a:buNone/>
            </a:pPr>
            <a:r>
              <a:rPr lang="en-US" altLang="en-US" sz="2200" dirty="0">
                <a:solidFill>
                  <a:srgbClr val="000000"/>
                </a:solidFill>
                <a:latin typeface="+mn-lt"/>
              </a:rPr>
              <a:t>, or a call to the range function </a:t>
            </a:r>
            <a:endParaRPr lang="en-US" sz="2200" dirty="0">
              <a:latin typeface="+mn-lt"/>
            </a:endParaRPr>
          </a:p>
        </p:txBody>
      </p:sp>
      <p:sp>
        <p:nvSpPr>
          <p:cNvPr id="10" name="Content Placeholder 7"/>
          <p:cNvSpPr>
            <a:spLocks noGrp="1"/>
          </p:cNvSpPr>
          <p:nvPr>
            <p:ph sz="quarter" idx="16"/>
          </p:nvPr>
        </p:nvSpPr>
        <p:spPr>
          <a:xfrm>
            <a:off x="457200" y="4227441"/>
            <a:ext cx="8229600" cy="368104"/>
          </a:xfrm>
        </p:spPr>
        <p:txBody>
          <a:bodyPr/>
          <a:lstStyle/>
          <a:p>
            <a:pPr marL="746125" lvl="1" indent="0">
              <a:buNone/>
            </a:pPr>
            <a:r>
              <a:rPr lang="en-US" altLang="en-US" sz="2200" dirty="0" smtClean="0">
                <a:solidFill>
                  <a:srgbClr val="000000"/>
                </a:solidFill>
                <a:latin typeface="+mn-lt"/>
              </a:rPr>
              <a:t>which </a:t>
            </a:r>
            <a:r>
              <a:rPr lang="en-US" altLang="en-US" sz="2200" dirty="0">
                <a:solidFill>
                  <a:srgbClr val="000000"/>
                </a:solidFill>
                <a:latin typeface="+mn-lt"/>
              </a:rPr>
              <a:t>returns </a:t>
            </a:r>
            <a:r>
              <a:rPr lang="en-US" altLang="en-US" sz="2200" dirty="0" smtClean="0">
                <a:solidFill>
                  <a:srgbClr val="000000"/>
                </a:solidFill>
                <a:latin typeface="+mn-lt"/>
                <a:cs typeface="Courier New" panose="02070309020205020404" pitchFamily="49" charset="0"/>
              </a:rPr>
              <a:t>0,1</a:t>
            </a:r>
            <a:r>
              <a:rPr lang="en-US" altLang="en-US" sz="2200" dirty="0">
                <a:solidFill>
                  <a:srgbClr val="000000"/>
                </a:solidFill>
                <a:latin typeface="+mn-lt"/>
                <a:cs typeface="Courier New" panose="02070309020205020404" pitchFamily="49" charset="0"/>
              </a:rPr>
              <a:t>, </a:t>
            </a:r>
            <a:r>
              <a:rPr lang="en-US" altLang="en-US" sz="2200" dirty="0" smtClean="0">
                <a:solidFill>
                  <a:srgbClr val="000000"/>
                </a:solidFill>
                <a:latin typeface="+mn-lt"/>
                <a:cs typeface="Courier New" panose="02070309020205020404" pitchFamily="49" charset="0"/>
              </a:rPr>
              <a:t>2,3,4</a:t>
            </a:r>
            <a:endParaRPr lang="en-US" altLang="en-US" sz="2200" dirty="0">
              <a:solidFill>
                <a:srgbClr val="000000"/>
              </a:solidFill>
              <a:latin typeface="+mn-lt"/>
              <a:cs typeface="Courier New" panose="02070309020205020404" pitchFamily="49" charset="0"/>
            </a:endParaRPr>
          </a:p>
        </p:txBody>
      </p:sp>
      <p:sp>
        <p:nvSpPr>
          <p:cNvPr id="11" name="Content Placeholder 8"/>
          <p:cNvSpPr>
            <a:spLocks noGrp="1"/>
          </p:cNvSpPr>
          <p:nvPr>
            <p:ph sz="quarter" idx="17"/>
          </p:nvPr>
        </p:nvSpPr>
        <p:spPr>
          <a:xfrm>
            <a:off x="457200" y="4626845"/>
            <a:ext cx="8229600" cy="1575170"/>
          </a:xfrm>
        </p:spPr>
        <p:txBody>
          <a:bodyPr/>
          <a:lstStyle/>
          <a:p>
            <a:pPr lvl="1" indent="-283464"/>
            <a:r>
              <a:rPr lang="en-US" altLang="en-US" sz="2200" dirty="0">
                <a:solidFill>
                  <a:srgbClr val="000000"/>
                </a:solidFill>
                <a:latin typeface="+mn-lt"/>
              </a:rPr>
              <a:t>The loop variable takes on the values specified in the given range, one for each </a:t>
            </a:r>
            <a:r>
              <a:rPr lang="en-US" altLang="en-US" sz="2200" dirty="0" smtClean="0">
                <a:solidFill>
                  <a:srgbClr val="000000"/>
                </a:solidFill>
                <a:latin typeface="+mn-lt"/>
              </a:rPr>
              <a:t>iteration</a:t>
            </a:r>
            <a:endParaRPr lang="en-US" altLang="en-US" sz="2200" dirty="0">
              <a:solidFill>
                <a:srgbClr val="000000"/>
              </a:solidFill>
              <a:latin typeface="+mn-lt"/>
            </a:endParaRPr>
          </a:p>
          <a:p>
            <a:pPr lvl="1" indent="-283464"/>
            <a:r>
              <a:rPr lang="en-US" altLang="en-US" sz="2200" dirty="0">
                <a:solidFill>
                  <a:srgbClr val="000000"/>
                </a:solidFill>
                <a:latin typeface="+mn-lt"/>
              </a:rPr>
              <a:t> The else clause, which is optional, is executed if the loop terminates </a:t>
            </a:r>
            <a:r>
              <a:rPr lang="en-US" altLang="en-US" sz="2200" dirty="0" smtClean="0">
                <a:solidFill>
                  <a:srgbClr val="000000"/>
                </a:solidFill>
                <a:latin typeface="+mn-lt"/>
              </a:rPr>
              <a:t>normally</a:t>
            </a:r>
          </a:p>
        </p:txBody>
      </p:sp>
    </p:spTree>
    <p:extLst>
      <p:ext uri="{BB962C8B-B14F-4D97-AF65-F5344CB8AC3E}">
        <p14:creationId xmlns:p14="http://schemas.microsoft.com/office/powerpoint/2010/main" val="31708083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Counter-Controlled Loops: </a:t>
            </a:r>
            <a:r>
              <a:rPr lang="en-US" altLang="en-US" dirty="0" smtClean="0"/>
              <a:t>Examples </a:t>
            </a:r>
            <a:r>
              <a:rPr lang="en-US" altLang="en-US" sz="2000" b="0" dirty="0" smtClean="0"/>
              <a:t>(4 of 4)</a:t>
            </a:r>
            <a:endParaRPr lang="en-US" sz="2000" b="0" dirty="0"/>
          </a:p>
        </p:txBody>
      </p:sp>
      <p:sp>
        <p:nvSpPr>
          <p:cNvPr id="2" name="Content Placeholder 2"/>
          <p:cNvSpPr>
            <a:spLocks noGrp="1"/>
          </p:cNvSpPr>
          <p:nvPr>
            <p:ph sz="quarter" idx="13"/>
          </p:nvPr>
        </p:nvSpPr>
        <p:spPr>
          <a:xfrm>
            <a:off x="457200" y="1600199"/>
            <a:ext cx="8229600" cy="1401417"/>
          </a:xfrm>
        </p:spPr>
        <p:txBody>
          <a:bodyPr/>
          <a:lstStyle/>
          <a:p>
            <a:pPr lvl="0" indent="-256032"/>
            <a:r>
              <a:rPr lang="en-US" altLang="en-US" sz="2000" dirty="0" smtClean="0">
                <a:solidFill>
                  <a:srgbClr val="000000"/>
                </a:solidFill>
                <a:latin typeface="+mn-lt"/>
              </a:rPr>
              <a:t>F</a:t>
            </a:r>
            <a:endParaRPr lang="en-US" altLang="en-US" sz="2000" dirty="0">
              <a:solidFill>
                <a:srgbClr val="000000"/>
              </a:solidFill>
              <a:latin typeface="+mn-lt"/>
            </a:endParaRPr>
          </a:p>
        </p:txBody>
      </p:sp>
      <p:graphicFrame>
        <p:nvGraphicFramePr>
          <p:cNvPr id="10" name="Object 3" descr="hash"/>
          <p:cNvGraphicFramePr>
            <a:graphicFrameLocks noChangeAspect="1"/>
          </p:cNvGraphicFramePr>
          <p:nvPr>
            <p:extLst>
              <p:ext uri="{D42A27DB-BD31-4B8C-83A1-F6EECF244321}">
                <p14:modId xmlns:p14="http://schemas.microsoft.com/office/powerpoint/2010/main" val="1292036875"/>
              </p:ext>
            </p:extLst>
          </p:nvPr>
        </p:nvGraphicFramePr>
        <p:xfrm>
          <a:off x="945471" y="1705503"/>
          <a:ext cx="224989" cy="292485"/>
        </p:xfrm>
        <a:graphic>
          <a:graphicData uri="http://schemas.openxmlformats.org/presentationml/2006/ole">
            <mc:AlternateContent xmlns:mc="http://schemas.openxmlformats.org/markup-compatibility/2006">
              <mc:Choice xmlns:v="urn:schemas-microsoft-com:vml" Requires="v">
                <p:oleObj spid="_x0000_s38932" name="Equation" r:id="rId3" imgW="126720" imgH="164880" progId="Equation.DSMT4">
                  <p:embed/>
                </p:oleObj>
              </mc:Choice>
              <mc:Fallback>
                <p:oleObj name="Equation" r:id="rId3" imgW="126720" imgH="164880" progId="Equation.DSMT4">
                  <p:embed/>
                  <p:pic>
                    <p:nvPicPr>
                      <p:cNvPr id="0" name=""/>
                      <p:cNvPicPr/>
                      <p:nvPr/>
                    </p:nvPicPr>
                    <p:blipFill>
                      <a:blip r:embed="rId4"/>
                      <a:stretch>
                        <a:fillRect/>
                      </a:stretch>
                    </p:blipFill>
                    <p:spPr>
                      <a:xfrm>
                        <a:off x="945471" y="1705503"/>
                        <a:ext cx="224989" cy="292485"/>
                      </a:xfrm>
                      <a:prstGeom prst="rect">
                        <a:avLst/>
                      </a:prstGeom>
                    </p:spPr>
                  </p:pic>
                </p:oleObj>
              </mc:Fallback>
            </mc:AlternateContent>
          </a:graphicData>
        </a:graphic>
      </p:graphicFrame>
      <p:sp>
        <p:nvSpPr>
          <p:cNvPr id="11" name="Content Placeholder 4"/>
          <p:cNvSpPr>
            <a:spLocks noGrp="1"/>
          </p:cNvSpPr>
          <p:nvPr>
            <p:ph sz="quarter" idx="15"/>
          </p:nvPr>
        </p:nvSpPr>
        <p:spPr>
          <a:xfrm>
            <a:off x="457200" y="1909004"/>
            <a:ext cx="8229600" cy="1086776"/>
          </a:xfrm>
        </p:spPr>
        <p:txBody>
          <a:bodyPr/>
          <a:lstStyle/>
          <a:p>
            <a:pPr lvl="1" indent="-283464"/>
            <a:r>
              <a:rPr lang="en-US" altLang="en-US" sz="2000" dirty="0">
                <a:solidFill>
                  <a:srgbClr val="000000"/>
                </a:solidFill>
                <a:latin typeface="+mn-lt"/>
              </a:rPr>
              <a:t>Because counters require variables, and functional languages do not have variables, counter-controlled loops must be simulated with recursive </a:t>
            </a:r>
            <a:r>
              <a:rPr lang="en-US" altLang="en-US" sz="2000" dirty="0" smtClean="0">
                <a:solidFill>
                  <a:srgbClr val="000000"/>
                </a:solidFill>
                <a:latin typeface="+mn-lt"/>
              </a:rPr>
              <a:t>functions</a:t>
            </a:r>
            <a:endParaRPr lang="en-US" altLang="en-US" sz="2000" dirty="0">
              <a:solidFill>
                <a:srgbClr val="000000"/>
              </a:solidFill>
              <a:latin typeface="+mn-lt"/>
            </a:endParaRPr>
          </a:p>
        </p:txBody>
      </p:sp>
      <p:pic>
        <p:nvPicPr>
          <p:cNvPr id="17" name="Picture 5" descr="Computer code. The code has 5 lines. Line 1. let r e c for Loop loop Body reps equals. Line 2, indented twice. if reps left angle bracket equals 0 then left parenthesis right parenthesis. Line 3, indented twice. else. Line 4, indented 4 times. loop Body left parenthesis right parenthesis. Line 5, indented 4 times. for Loop loop Body comma left parenthesis reps hyphen 1 right parenthesis."/>
          <p:cNvPicPr>
            <a:picLocks noChangeAspect="1"/>
          </p:cNvPicPr>
          <p:nvPr/>
        </p:nvPicPr>
        <p:blipFill>
          <a:blip r:embed="rId5"/>
          <a:stretch>
            <a:fillRect/>
          </a:stretch>
        </p:blipFill>
        <p:spPr>
          <a:xfrm>
            <a:off x="1417038" y="3032133"/>
            <a:ext cx="4534608" cy="1652613"/>
          </a:xfrm>
          <a:prstGeom prst="rect">
            <a:avLst/>
          </a:prstGeom>
        </p:spPr>
      </p:pic>
      <p:sp>
        <p:nvSpPr>
          <p:cNvPr id="3" name="Content Placeholder 6"/>
          <p:cNvSpPr>
            <a:spLocks noGrp="1"/>
          </p:cNvSpPr>
          <p:nvPr>
            <p:ph sz="quarter" idx="14"/>
          </p:nvPr>
        </p:nvSpPr>
        <p:spPr>
          <a:xfrm>
            <a:off x="433064" y="4721099"/>
            <a:ext cx="8229600" cy="1434548"/>
          </a:xfrm>
        </p:spPr>
        <p:txBody>
          <a:bodyPr/>
          <a:lstStyle/>
          <a:p>
            <a:pPr marL="802386" lvl="1" indent="-342900">
              <a:buFontTx/>
              <a:buChar char="─"/>
            </a:pPr>
            <a:r>
              <a:rPr lang="en-US" altLang="en-US" sz="2000" dirty="0">
                <a:solidFill>
                  <a:srgbClr val="000000"/>
                </a:solidFill>
                <a:latin typeface="+mn-lt"/>
              </a:rPr>
              <a:t>This defines the recursive function </a:t>
            </a:r>
            <a:r>
              <a:rPr lang="en-US" altLang="en-US" sz="2000" dirty="0" err="1">
                <a:solidFill>
                  <a:srgbClr val="000000"/>
                </a:solidFill>
                <a:latin typeface="Courier New" panose="02070309020205020404" pitchFamily="49" charset="0"/>
                <a:cs typeface="Courier New" panose="02070309020205020404" pitchFamily="49" charset="0"/>
              </a:rPr>
              <a:t>forLoop</a:t>
            </a:r>
            <a:r>
              <a:rPr lang="en-US" altLang="en-US" sz="2000" dirty="0">
                <a:solidFill>
                  <a:srgbClr val="000000"/>
                </a:solidFill>
              </a:rPr>
              <a:t> </a:t>
            </a:r>
            <a:r>
              <a:rPr lang="en-US" altLang="en-US" sz="2000" dirty="0">
                <a:solidFill>
                  <a:srgbClr val="000000"/>
                </a:solidFill>
                <a:latin typeface="+mn-lt"/>
              </a:rPr>
              <a:t>with the parameters</a:t>
            </a:r>
            <a:r>
              <a:rPr lang="en-US" altLang="en-US" sz="2000" dirty="0">
                <a:solidFill>
                  <a:srgbClr val="000000"/>
                </a:solidFill>
              </a:rPr>
              <a:t> </a:t>
            </a:r>
            <a:r>
              <a:rPr lang="en-US" altLang="en-US" sz="2000" dirty="0" err="1">
                <a:solidFill>
                  <a:srgbClr val="000000"/>
                </a:solidFill>
                <a:latin typeface="Courier New" panose="02070309020205020404" pitchFamily="49" charset="0"/>
                <a:cs typeface="Courier New" panose="02070309020205020404" pitchFamily="49" charset="0"/>
              </a:rPr>
              <a:t>loopBody</a:t>
            </a:r>
            <a:r>
              <a:rPr lang="en-US" altLang="en-US" sz="2000" dirty="0">
                <a:solidFill>
                  <a:srgbClr val="000000"/>
                </a:solidFill>
              </a:rPr>
              <a:t> </a:t>
            </a:r>
            <a:r>
              <a:rPr lang="en-US" altLang="en-US" sz="2000" dirty="0">
                <a:solidFill>
                  <a:srgbClr val="000000"/>
                </a:solidFill>
                <a:latin typeface="+mn-lt"/>
              </a:rPr>
              <a:t>(a function that defines the loop’s body) and the number of repetitions</a:t>
            </a:r>
          </a:p>
          <a:p>
            <a:pPr marL="802386" lvl="1" indent="-342900">
              <a:buFontTx/>
              <a:buChar char="─"/>
            </a:pPr>
            <a:r>
              <a:rPr lang="en-US" altLang="en-US" sz="2000" dirty="0">
                <a:solidFill>
                  <a:srgbClr val="000000"/>
                </a:solidFill>
                <a:latin typeface="Courier New" panose="02070309020205020404" pitchFamily="49" charset="0"/>
                <a:cs typeface="Courier New" panose="02070309020205020404" pitchFamily="49" charset="0"/>
              </a:rPr>
              <a:t>()</a:t>
            </a:r>
            <a:r>
              <a:rPr lang="en-US" altLang="en-US" sz="2000" dirty="0">
                <a:solidFill>
                  <a:srgbClr val="000000"/>
                </a:solidFill>
              </a:rPr>
              <a:t> </a:t>
            </a:r>
            <a:r>
              <a:rPr lang="en-US" altLang="en-US" sz="2000" dirty="0">
                <a:solidFill>
                  <a:srgbClr val="000000"/>
                </a:solidFill>
                <a:latin typeface="+mn-lt"/>
              </a:rPr>
              <a:t>means do nothing and return </a:t>
            </a:r>
            <a:r>
              <a:rPr lang="en-US" altLang="en-US" sz="2000" dirty="0" smtClean="0">
                <a:solidFill>
                  <a:srgbClr val="000000"/>
                </a:solidFill>
                <a:latin typeface="+mn-lt"/>
              </a:rPr>
              <a:t>nothing</a:t>
            </a:r>
            <a:endParaRPr lang="en-US" altLang="en-US" sz="2000" dirty="0">
              <a:solidFill>
                <a:srgbClr val="000000"/>
              </a:solidFill>
              <a:latin typeface="+mn-lt"/>
            </a:endParaRPr>
          </a:p>
        </p:txBody>
      </p:sp>
    </p:spTree>
    <p:extLst>
      <p:ext uri="{BB962C8B-B14F-4D97-AF65-F5344CB8AC3E}">
        <p14:creationId xmlns:p14="http://schemas.microsoft.com/office/powerpoint/2010/main" val="8543097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Levels of Control Flow</a:t>
            </a:r>
            <a:endParaRPr lang="en-US" altLang="en-US" sz="2000" b="0" dirty="0" smtClean="0"/>
          </a:p>
        </p:txBody>
      </p:sp>
      <p:sp>
        <p:nvSpPr>
          <p:cNvPr id="7173" name="Content Placeholder 2"/>
          <p:cNvSpPr>
            <a:spLocks noGrp="1" noChangeArrowheads="1"/>
          </p:cNvSpPr>
          <p:nvPr>
            <p:ph type="body" idx="1"/>
          </p:nvPr>
        </p:nvSpPr>
        <p:spPr/>
        <p:txBody>
          <a:bodyPr/>
          <a:lstStyle/>
          <a:p>
            <a:pPr eaLnBrk="1" hangingPunct="1">
              <a:buFont typeface="Arial" panose="020B0604020202020204" pitchFamily="34" charset="0"/>
              <a:buChar char="•"/>
            </a:pPr>
            <a:r>
              <a:rPr lang="en-US" altLang="en-US" dirty="0"/>
              <a:t>Within expressions (Chapter 7)</a:t>
            </a:r>
          </a:p>
          <a:p>
            <a:pPr eaLnBrk="1" hangingPunct="1">
              <a:buFont typeface="Arial" panose="020B0604020202020204" pitchFamily="34" charset="0"/>
              <a:buChar char="•"/>
            </a:pPr>
            <a:r>
              <a:rPr lang="en-US" altLang="en-US" dirty="0"/>
              <a:t>Among program units (Chapter 9)</a:t>
            </a:r>
          </a:p>
          <a:p>
            <a:pPr eaLnBrk="1" hangingPunct="1">
              <a:buFont typeface="Arial" panose="020B0604020202020204" pitchFamily="34" charset="0"/>
              <a:buChar char="•"/>
            </a:pPr>
            <a:r>
              <a:rPr lang="en-US" altLang="en-US" dirty="0"/>
              <a:t>Among program statements (this chapter)</a:t>
            </a:r>
          </a:p>
        </p:txBody>
      </p:sp>
    </p:spTree>
    <p:extLst>
      <p:ext uri="{BB962C8B-B14F-4D97-AF65-F5344CB8AC3E}">
        <p14:creationId xmlns:p14="http://schemas.microsoft.com/office/powerpoint/2010/main" val="8665070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smtClean="0"/>
              <a:t>Logically-Controlled Loops</a:t>
            </a:r>
          </a:p>
        </p:txBody>
      </p:sp>
      <p:sp>
        <p:nvSpPr>
          <p:cNvPr id="7173" name="Content Placeholder 2"/>
          <p:cNvSpPr>
            <a:spLocks noGrp="1" noChangeArrowheads="1"/>
          </p:cNvSpPr>
          <p:nvPr>
            <p:ph type="body" idx="1"/>
          </p:nvPr>
        </p:nvSpPr>
        <p:spPr/>
        <p:txBody>
          <a:bodyPr/>
          <a:lstStyle/>
          <a:p>
            <a:r>
              <a:rPr lang="en-US" altLang="en-US" dirty="0" smtClean="0"/>
              <a:t>Repetition control is based on a Boolean expression</a:t>
            </a:r>
          </a:p>
          <a:p>
            <a:r>
              <a:rPr lang="en-US" altLang="en-US" dirty="0" smtClean="0"/>
              <a:t>Design issues:</a:t>
            </a:r>
          </a:p>
          <a:p>
            <a:pPr lvl="1"/>
            <a:r>
              <a:rPr lang="en-US" altLang="en-US" dirty="0" smtClean="0"/>
              <a:t>Pretest or posttest?</a:t>
            </a:r>
          </a:p>
          <a:p>
            <a:pPr lvl="1"/>
            <a:r>
              <a:rPr lang="en-US" altLang="en-US" dirty="0" smtClean="0"/>
              <a:t>Should the logically controlled loop be a special case of the counting loop statement  or a separate statement?</a:t>
            </a:r>
            <a:endParaRPr lang="en-US" altLang="en-US" dirty="0"/>
          </a:p>
        </p:txBody>
      </p:sp>
    </p:spTree>
    <p:extLst>
      <p:ext uri="{BB962C8B-B14F-4D97-AF65-F5344CB8AC3E}">
        <p14:creationId xmlns:p14="http://schemas.microsoft.com/office/powerpoint/2010/main" val="5160462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Logically-Controlled Loops: </a:t>
            </a:r>
            <a:r>
              <a:rPr lang="en-US" altLang="en-US" dirty="0" smtClean="0"/>
              <a:t>Examples </a:t>
            </a:r>
            <a:r>
              <a:rPr lang="en-US" altLang="en-US" sz="2000" b="0" dirty="0" smtClean="0"/>
              <a:t>(1 of 2)</a:t>
            </a:r>
            <a:endParaRPr lang="en-US" sz="2000" b="0" dirty="0"/>
          </a:p>
        </p:txBody>
      </p:sp>
      <p:sp>
        <p:nvSpPr>
          <p:cNvPr id="7" name="Content Placeholder 2"/>
          <p:cNvSpPr>
            <a:spLocks noGrp="1"/>
          </p:cNvSpPr>
          <p:nvPr>
            <p:ph sz="quarter" idx="13"/>
          </p:nvPr>
        </p:nvSpPr>
        <p:spPr>
          <a:xfrm>
            <a:off x="457200" y="1600200"/>
            <a:ext cx="8229600" cy="864704"/>
          </a:xfrm>
        </p:spPr>
        <p:txBody>
          <a:bodyPr/>
          <a:lstStyle/>
          <a:p>
            <a:pPr lvl="0" indent="-256032"/>
            <a:r>
              <a:rPr lang="en-US" altLang="en-US" sz="2400" dirty="0">
                <a:solidFill>
                  <a:srgbClr val="000000"/>
                </a:solidFill>
                <a:latin typeface="+mn-lt"/>
              </a:rPr>
              <a:t>C and C++ have both pretest and posttest forms, in which the control expression can be arithmetic</a:t>
            </a:r>
            <a:r>
              <a:rPr lang="en-US" altLang="en-US" sz="2400" dirty="0" smtClean="0">
                <a:solidFill>
                  <a:srgbClr val="000000"/>
                </a:solidFill>
                <a:latin typeface="+mn-lt"/>
              </a:rPr>
              <a:t>:</a:t>
            </a:r>
            <a:endParaRPr lang="en-US" altLang="en-US" sz="2400" dirty="0">
              <a:solidFill>
                <a:srgbClr val="000000"/>
              </a:solidFill>
              <a:latin typeface="+mn-lt"/>
            </a:endParaRPr>
          </a:p>
        </p:txBody>
      </p:sp>
      <p:pic>
        <p:nvPicPr>
          <p:cNvPr id="14" name="Picture 3" descr="Computer code. The code has 2 lines. Line 1. while left parenthesis control underscore e x p r right parenthesis. Line 2, indented once. loop bod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053" y="2752454"/>
            <a:ext cx="3403497" cy="952633"/>
          </a:xfrm>
          <a:prstGeom prst="rect">
            <a:avLst/>
          </a:prstGeom>
        </p:spPr>
      </p:pic>
      <p:pic>
        <p:nvPicPr>
          <p:cNvPr id="15" name="Picture 4" descr="Computer code. The code has 2 lines. Line 1. do. Line 2, indented once. loop body. Line 3. while left parenthesis control underscore e x p r right parenthesi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2106" y="2572962"/>
            <a:ext cx="3568044" cy="1307705"/>
          </a:xfrm>
          <a:prstGeom prst="rect">
            <a:avLst/>
          </a:prstGeom>
        </p:spPr>
      </p:pic>
      <p:sp>
        <p:nvSpPr>
          <p:cNvPr id="8" name="Content Placeholder 4"/>
          <p:cNvSpPr>
            <a:spLocks noGrp="1"/>
          </p:cNvSpPr>
          <p:nvPr>
            <p:ph sz="quarter" idx="14"/>
          </p:nvPr>
        </p:nvSpPr>
        <p:spPr>
          <a:xfrm>
            <a:off x="457200" y="3929268"/>
            <a:ext cx="8229600" cy="2153479"/>
          </a:xfrm>
        </p:spPr>
        <p:txBody>
          <a:bodyPr/>
          <a:lstStyle/>
          <a:p>
            <a:pPr marL="740664" lvl="0" indent="-283464">
              <a:spcBef>
                <a:spcPts val="600"/>
              </a:spcBef>
              <a:buFont typeface="Arial" panose="020B0604020202020204" pitchFamily="34" charset="0"/>
              <a:buChar char="─"/>
            </a:pPr>
            <a:r>
              <a:rPr lang="en-US" altLang="en-US" sz="2400" dirty="0">
                <a:solidFill>
                  <a:srgbClr val="000000"/>
                </a:solidFill>
                <a:latin typeface="+mn-lt"/>
                <a:cs typeface="Courier New" panose="02070309020205020404" pitchFamily="49" charset="0"/>
              </a:rPr>
              <a:t>In both C and C++ it is legal to branch into the body </a:t>
            </a:r>
            <a:r>
              <a:rPr lang="en-US" altLang="en-US" sz="2400" dirty="0" smtClean="0">
                <a:solidFill>
                  <a:srgbClr val="000000"/>
                </a:solidFill>
                <a:latin typeface="+mn-lt"/>
                <a:cs typeface="Courier New" panose="02070309020205020404" pitchFamily="49" charset="0"/>
              </a:rPr>
              <a:t> of </a:t>
            </a:r>
            <a:r>
              <a:rPr lang="en-US" altLang="en-US" sz="2400" dirty="0">
                <a:solidFill>
                  <a:srgbClr val="000000"/>
                </a:solidFill>
                <a:latin typeface="+mn-lt"/>
                <a:cs typeface="Courier New" panose="02070309020205020404" pitchFamily="49" charset="0"/>
              </a:rPr>
              <a:t>a logically-controlled </a:t>
            </a:r>
            <a:r>
              <a:rPr lang="en-US" altLang="en-US" sz="2400" dirty="0" smtClean="0">
                <a:solidFill>
                  <a:srgbClr val="000000"/>
                </a:solidFill>
                <a:latin typeface="+mn-lt"/>
                <a:cs typeface="Courier New" panose="02070309020205020404" pitchFamily="49" charset="0"/>
              </a:rPr>
              <a:t>loop</a:t>
            </a:r>
            <a:endParaRPr lang="en-US" altLang="en-US" sz="2400" dirty="0">
              <a:solidFill>
                <a:srgbClr val="000000"/>
              </a:solidFill>
              <a:latin typeface="+mn-lt"/>
            </a:endParaRPr>
          </a:p>
          <a:p>
            <a:pPr lvl="0" indent="-256032"/>
            <a:r>
              <a:rPr lang="en-US" altLang="en-US" sz="2400" dirty="0">
                <a:solidFill>
                  <a:srgbClr val="000000"/>
                </a:solidFill>
                <a:latin typeface="+mn-lt"/>
              </a:rPr>
              <a:t>Java is like C and C++, except the control expression must be Boolean (and the body can only be entered at the beginning -- Java has no</a:t>
            </a:r>
            <a:r>
              <a:rPr lang="en-US" altLang="en-US" sz="2400" dirty="0">
                <a:solidFill>
                  <a:srgbClr val="000000"/>
                </a:solidFill>
              </a:rPr>
              <a:t> </a:t>
            </a:r>
            <a:r>
              <a:rPr lang="en-US" altLang="en-US" sz="2400" b="1" dirty="0" err="1" smtClean="0">
                <a:solidFill>
                  <a:srgbClr val="000000"/>
                </a:solidFill>
                <a:latin typeface="Courier New" panose="02070309020205020404" pitchFamily="49" charset="0"/>
              </a:rPr>
              <a:t>goto</a:t>
            </a:r>
            <a:endParaRPr lang="en-US" altLang="en-US" sz="2400" b="1"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15323463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Logically-Controlled Loops: </a:t>
            </a:r>
            <a:r>
              <a:rPr lang="en-US" altLang="en-US" dirty="0" smtClean="0"/>
              <a:t>Examples </a:t>
            </a:r>
            <a:r>
              <a:rPr lang="en-US" altLang="en-US" sz="2000" b="0" dirty="0" smtClean="0"/>
              <a:t>(2 of 2)</a:t>
            </a:r>
            <a:endParaRPr lang="en-US" sz="2000" b="0" dirty="0"/>
          </a:p>
        </p:txBody>
      </p:sp>
      <p:sp>
        <p:nvSpPr>
          <p:cNvPr id="2" name="Content Placeholder 2"/>
          <p:cNvSpPr>
            <a:spLocks noGrp="1"/>
          </p:cNvSpPr>
          <p:nvPr>
            <p:ph sz="quarter" idx="13"/>
          </p:nvPr>
        </p:nvSpPr>
        <p:spPr>
          <a:xfrm>
            <a:off x="457200" y="1600199"/>
            <a:ext cx="8229600" cy="1272209"/>
          </a:xfrm>
        </p:spPr>
        <p:txBody>
          <a:bodyPr/>
          <a:lstStyle/>
          <a:p>
            <a:pPr lvl="0" indent="-256032"/>
            <a:r>
              <a:rPr lang="en-US" altLang="en-US" sz="2400" dirty="0" smtClean="0">
                <a:solidFill>
                  <a:srgbClr val="000000"/>
                </a:solidFill>
                <a:latin typeface="+mn-lt"/>
              </a:rPr>
              <a:t>F</a:t>
            </a:r>
            <a:endParaRPr lang="en-US" altLang="en-US" sz="2400" dirty="0">
              <a:solidFill>
                <a:srgbClr val="000000"/>
              </a:solidFill>
              <a:latin typeface="+mn-lt"/>
            </a:endParaRPr>
          </a:p>
        </p:txBody>
      </p:sp>
      <p:graphicFrame>
        <p:nvGraphicFramePr>
          <p:cNvPr id="12" name="Object 3" descr="hash"/>
          <p:cNvGraphicFramePr>
            <a:graphicFrameLocks noChangeAspect="1"/>
          </p:cNvGraphicFramePr>
          <p:nvPr>
            <p:extLst>
              <p:ext uri="{D42A27DB-BD31-4B8C-83A1-F6EECF244321}">
                <p14:modId xmlns:p14="http://schemas.microsoft.com/office/powerpoint/2010/main" val="3745671090"/>
              </p:ext>
            </p:extLst>
          </p:nvPr>
        </p:nvGraphicFramePr>
        <p:xfrm>
          <a:off x="951664" y="1697649"/>
          <a:ext cx="272237" cy="353907"/>
        </p:xfrm>
        <a:graphic>
          <a:graphicData uri="http://schemas.openxmlformats.org/presentationml/2006/ole">
            <mc:AlternateContent xmlns:mc="http://schemas.openxmlformats.org/markup-compatibility/2006">
              <mc:Choice xmlns:v="urn:schemas-microsoft-com:vml" Requires="v">
                <p:oleObj spid="_x0000_s39954" name="Equation" r:id="rId3" imgW="126720" imgH="164880" progId="Equation.DSMT4">
                  <p:embed/>
                </p:oleObj>
              </mc:Choice>
              <mc:Fallback>
                <p:oleObj name="Equation" r:id="rId3" imgW="126720" imgH="164880" progId="Equation.DSMT4">
                  <p:embed/>
                  <p:pic>
                    <p:nvPicPr>
                      <p:cNvPr id="0" name=""/>
                      <p:cNvPicPr/>
                      <p:nvPr/>
                    </p:nvPicPr>
                    <p:blipFill>
                      <a:blip r:embed="rId4"/>
                      <a:stretch>
                        <a:fillRect/>
                      </a:stretch>
                    </p:blipFill>
                    <p:spPr>
                      <a:xfrm>
                        <a:off x="951664" y="1697649"/>
                        <a:ext cx="272237" cy="353907"/>
                      </a:xfrm>
                      <a:prstGeom prst="rect">
                        <a:avLst/>
                      </a:prstGeom>
                    </p:spPr>
                  </p:pic>
                </p:oleObj>
              </mc:Fallback>
            </mc:AlternateContent>
          </a:graphicData>
        </a:graphic>
      </p:graphicFrame>
      <p:sp>
        <p:nvSpPr>
          <p:cNvPr id="11" name="Content Placeholder 4"/>
          <p:cNvSpPr>
            <a:spLocks noGrp="1"/>
          </p:cNvSpPr>
          <p:nvPr>
            <p:ph sz="quarter" idx="15"/>
          </p:nvPr>
        </p:nvSpPr>
        <p:spPr>
          <a:xfrm>
            <a:off x="546652" y="2005076"/>
            <a:ext cx="8229600" cy="867332"/>
          </a:xfrm>
        </p:spPr>
        <p:txBody>
          <a:bodyPr/>
          <a:lstStyle/>
          <a:p>
            <a:pPr lvl="1" indent="-283464"/>
            <a:r>
              <a:rPr lang="en-US" altLang="en-US" sz="2400" dirty="0">
                <a:solidFill>
                  <a:srgbClr val="000000"/>
                </a:solidFill>
                <a:latin typeface="+mn-lt"/>
              </a:rPr>
              <a:t>As with counter-controlled loops, logically-controlled loops can be simulated with recursive functions</a:t>
            </a:r>
          </a:p>
        </p:txBody>
      </p:sp>
      <p:pic>
        <p:nvPicPr>
          <p:cNvPr id="9" name="Picture 5" descr="Computer code. The code has 5 lines. Line 1. let rec while Loop test body equals. Line 2, indented once. if test left parenthesis right parenthesis then. Line 3, indented twice. body left parenthesis right parenthesis. Line 4, indented twice. while Loop test body. Line 5, indented once. else left parenthesis right parenthesis."/>
          <p:cNvPicPr>
            <a:picLocks noChangeAspect="1"/>
          </p:cNvPicPr>
          <p:nvPr/>
        </p:nvPicPr>
        <p:blipFill>
          <a:blip r:embed="rId5"/>
          <a:stretch>
            <a:fillRect/>
          </a:stretch>
        </p:blipFill>
        <p:spPr>
          <a:xfrm>
            <a:off x="1626121" y="2929223"/>
            <a:ext cx="4295281" cy="1817874"/>
          </a:xfrm>
          <a:prstGeom prst="rect">
            <a:avLst/>
          </a:prstGeom>
        </p:spPr>
      </p:pic>
      <p:sp>
        <p:nvSpPr>
          <p:cNvPr id="3" name="Content Placeholder 6"/>
          <p:cNvSpPr>
            <a:spLocks noGrp="1"/>
          </p:cNvSpPr>
          <p:nvPr>
            <p:ph sz="quarter" idx="14"/>
          </p:nvPr>
        </p:nvSpPr>
        <p:spPr>
          <a:xfrm>
            <a:off x="546652" y="4803912"/>
            <a:ext cx="8229600" cy="1205947"/>
          </a:xfrm>
        </p:spPr>
        <p:txBody>
          <a:bodyPr/>
          <a:lstStyle/>
          <a:p>
            <a:pPr lvl="1" indent="-283464"/>
            <a:r>
              <a:rPr lang="en-US" altLang="en-US" sz="2400" dirty="0">
                <a:solidFill>
                  <a:srgbClr val="000000"/>
                </a:solidFill>
              </a:rPr>
              <a:t>This defines the recursive function </a:t>
            </a:r>
            <a:r>
              <a:rPr lang="en-US" altLang="en-US" sz="2400" b="1" dirty="0" err="1">
                <a:solidFill>
                  <a:srgbClr val="000000"/>
                </a:solidFill>
                <a:latin typeface="Courier New" panose="02070309020205020404" pitchFamily="49" charset="0"/>
                <a:cs typeface="Courier New" panose="02070309020205020404" pitchFamily="49" charset="0"/>
              </a:rPr>
              <a:t>whileLoop</a:t>
            </a:r>
            <a:r>
              <a:rPr lang="en-US" altLang="en-US" sz="2400" dirty="0">
                <a:solidFill>
                  <a:srgbClr val="000000"/>
                </a:solidFill>
              </a:rPr>
              <a:t> with parameters </a:t>
            </a:r>
            <a:r>
              <a:rPr lang="en-US" altLang="en-US" sz="2400" b="1" dirty="0">
                <a:solidFill>
                  <a:srgbClr val="000000"/>
                </a:solidFill>
                <a:latin typeface="Courier New" panose="02070309020205020404" pitchFamily="49" charset="0"/>
                <a:cs typeface="Courier New" panose="02070309020205020404" pitchFamily="49" charset="0"/>
              </a:rPr>
              <a:t>test</a:t>
            </a:r>
            <a:r>
              <a:rPr lang="en-US" altLang="en-US" sz="2400" dirty="0">
                <a:solidFill>
                  <a:srgbClr val="000000"/>
                </a:solidFill>
              </a:rPr>
              <a:t> and </a:t>
            </a:r>
            <a:r>
              <a:rPr lang="en-US" altLang="en-US" sz="2400" b="1" dirty="0">
                <a:solidFill>
                  <a:srgbClr val="000000"/>
                </a:solidFill>
                <a:latin typeface="Courier New" panose="02070309020205020404" pitchFamily="49" charset="0"/>
                <a:cs typeface="Courier New" panose="02070309020205020404" pitchFamily="49" charset="0"/>
              </a:rPr>
              <a:t>body</a:t>
            </a:r>
            <a:r>
              <a:rPr lang="en-US" altLang="en-US" sz="2400" dirty="0">
                <a:solidFill>
                  <a:srgbClr val="000000"/>
                </a:solidFill>
              </a:rPr>
              <a:t>, both functions. </a:t>
            </a:r>
            <a:r>
              <a:rPr lang="en-US" altLang="en-US" sz="2400" b="1" dirty="0">
                <a:solidFill>
                  <a:srgbClr val="000000"/>
                </a:solidFill>
                <a:latin typeface="Courier New" panose="02070309020205020404" pitchFamily="49" charset="0"/>
                <a:cs typeface="Courier New" panose="02070309020205020404" pitchFamily="49" charset="0"/>
              </a:rPr>
              <a:t>test</a:t>
            </a:r>
            <a:r>
              <a:rPr lang="en-US" altLang="en-US" sz="2400" dirty="0">
                <a:solidFill>
                  <a:srgbClr val="000000"/>
                </a:solidFill>
              </a:rPr>
              <a:t> defines the control </a:t>
            </a:r>
            <a:r>
              <a:rPr lang="en-US" altLang="en-US" sz="2400" dirty="0" smtClean="0">
                <a:solidFill>
                  <a:srgbClr val="000000"/>
                </a:solidFill>
              </a:rPr>
              <a:t>expression</a:t>
            </a:r>
            <a:endParaRPr lang="en-US" altLang="en-US" sz="2400" dirty="0">
              <a:solidFill>
                <a:srgbClr val="000000"/>
              </a:solidFill>
            </a:endParaRPr>
          </a:p>
        </p:txBody>
      </p:sp>
    </p:spTree>
    <p:extLst>
      <p:ext uri="{BB962C8B-B14F-4D97-AF65-F5344CB8AC3E}">
        <p14:creationId xmlns:p14="http://schemas.microsoft.com/office/powerpoint/2010/main" val="18573073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sz="3200" dirty="0" smtClean="0"/>
              <a:t>User-Located Loop Control Mechanisms </a:t>
            </a:r>
            <a:r>
              <a:rPr lang="en-US" altLang="en-US" sz="2000" b="0" dirty="0" smtClean="0"/>
              <a:t>(1 of 2)</a:t>
            </a:r>
          </a:p>
        </p:txBody>
      </p:sp>
      <p:sp>
        <p:nvSpPr>
          <p:cNvPr id="7173" name="Content Placeholder 2"/>
          <p:cNvSpPr>
            <a:spLocks noGrp="1" noChangeArrowheads="1"/>
          </p:cNvSpPr>
          <p:nvPr>
            <p:ph type="body" idx="1"/>
          </p:nvPr>
        </p:nvSpPr>
        <p:spPr/>
        <p:txBody>
          <a:bodyPr/>
          <a:lstStyle/>
          <a:p>
            <a:r>
              <a:rPr lang="en-US" altLang="en-US" dirty="0" smtClean="0"/>
              <a:t>Sometimes it is convenient for the programmers to decide a location for loop control (other than top or bottom of the loop)</a:t>
            </a:r>
          </a:p>
          <a:p>
            <a:r>
              <a:rPr lang="en-US" altLang="en-US" dirty="0" smtClean="0"/>
              <a:t>Simple design for single loops (e.g., </a:t>
            </a:r>
            <a:r>
              <a:rPr lang="en-US" altLang="en-US" b="1" dirty="0" smtClean="0">
                <a:latin typeface="Courier New" panose="02070309020205020404" pitchFamily="49" charset="0"/>
                <a:cs typeface="Courier New" panose="02070309020205020404" pitchFamily="49" charset="0"/>
              </a:rPr>
              <a:t>break</a:t>
            </a:r>
            <a:r>
              <a:rPr lang="en-US" altLang="en-US" dirty="0" smtClean="0"/>
              <a:t>)</a:t>
            </a:r>
          </a:p>
          <a:p>
            <a:r>
              <a:rPr lang="en-US" altLang="en-US" dirty="0" smtClean="0"/>
              <a:t>Design issues for nested loops</a:t>
            </a:r>
          </a:p>
          <a:p>
            <a:pPr lvl="1"/>
            <a:r>
              <a:rPr lang="en-US" altLang="en-US" dirty="0" smtClean="0"/>
              <a:t>Should the conditional be part of the exit?</a:t>
            </a:r>
          </a:p>
          <a:p>
            <a:pPr lvl="1"/>
            <a:r>
              <a:rPr lang="en-US" altLang="en-US" dirty="0" smtClean="0"/>
              <a:t>Should control be transferable out of more than one loop?</a:t>
            </a:r>
            <a:endParaRPr lang="en-US" altLang="en-US" dirty="0"/>
          </a:p>
        </p:txBody>
      </p:sp>
    </p:spTree>
    <p:extLst>
      <p:ext uri="{BB962C8B-B14F-4D97-AF65-F5344CB8AC3E}">
        <p14:creationId xmlns:p14="http://schemas.microsoft.com/office/powerpoint/2010/main" val="8125396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sz="3200" dirty="0" smtClean="0"/>
              <a:t>User-Located Loop Control Mechanisms </a:t>
            </a:r>
            <a:r>
              <a:rPr lang="en-US" altLang="en-US" sz="2000" b="0" dirty="0" smtClean="0"/>
              <a:t>(2 of 2)</a:t>
            </a:r>
          </a:p>
        </p:txBody>
      </p:sp>
      <p:sp>
        <p:nvSpPr>
          <p:cNvPr id="7173" name="Content Placeholder 2"/>
          <p:cNvSpPr>
            <a:spLocks noGrp="1" noChangeArrowheads="1"/>
          </p:cNvSpPr>
          <p:nvPr>
            <p:ph type="body" idx="1"/>
          </p:nvPr>
        </p:nvSpPr>
        <p:spPr/>
        <p:txBody>
          <a:bodyPr/>
          <a:lstStyle/>
          <a:p>
            <a:pPr eaLnBrk="1" hangingPunct="1"/>
            <a:r>
              <a:rPr lang="en-US" altLang="en-US" dirty="0" smtClean="0"/>
              <a:t>C, C</a:t>
            </a:r>
            <a:r>
              <a:rPr lang="en-US" altLang="en-US" dirty="0"/>
              <a:t>++, Python, Ruby, and C# have unconditional unlabeled exits (</a:t>
            </a:r>
            <a:r>
              <a:rPr lang="en-US" altLang="en-US" b="1" dirty="0">
                <a:latin typeface="Courier New" panose="02070309020205020404" pitchFamily="49" charset="0"/>
              </a:rPr>
              <a:t>break)</a:t>
            </a:r>
          </a:p>
          <a:p>
            <a:pPr eaLnBrk="1" hangingPunct="1"/>
            <a:r>
              <a:rPr lang="en-US" altLang="en-US" dirty="0"/>
              <a:t>Java and Perl have unconditional labeled exits (</a:t>
            </a:r>
            <a:r>
              <a:rPr lang="en-US" altLang="en-US" b="1" dirty="0">
                <a:latin typeface="Courier New" panose="02070309020205020404" pitchFamily="49" charset="0"/>
              </a:rPr>
              <a:t>break</a:t>
            </a:r>
            <a:r>
              <a:rPr lang="en-US" altLang="en-US" dirty="0"/>
              <a:t> in Java, </a:t>
            </a:r>
            <a:r>
              <a:rPr lang="en-US" altLang="en-US" b="1" dirty="0">
                <a:latin typeface="Courier New" panose="02070309020205020404" pitchFamily="49" charset="0"/>
              </a:rPr>
              <a:t>last</a:t>
            </a:r>
            <a:r>
              <a:rPr lang="en-US" altLang="en-US" dirty="0"/>
              <a:t> in Perl)</a:t>
            </a:r>
          </a:p>
          <a:p>
            <a:pPr eaLnBrk="1" hangingPunct="1"/>
            <a:r>
              <a:rPr lang="en-US" altLang="en-US" dirty="0"/>
              <a:t>C, C++, and Python have an unlabeled control statement, </a:t>
            </a:r>
            <a:r>
              <a:rPr lang="en-US" altLang="en-US" b="1" dirty="0">
                <a:latin typeface="Courier New" panose="02070309020205020404" pitchFamily="49" charset="0"/>
              </a:rPr>
              <a:t>continue</a:t>
            </a:r>
            <a:r>
              <a:rPr lang="en-US" altLang="en-US" dirty="0"/>
              <a:t>, that skips the remainder of the current iteration, but does not exit the loop</a:t>
            </a:r>
          </a:p>
          <a:p>
            <a:pPr eaLnBrk="1" hangingPunct="1"/>
            <a:r>
              <a:rPr lang="en-US" altLang="en-US" dirty="0"/>
              <a:t>Java and Perl have labeled versions of </a:t>
            </a:r>
            <a:r>
              <a:rPr lang="en-US" altLang="en-US" b="1" dirty="0">
                <a:latin typeface="Courier New" panose="02070309020205020404" pitchFamily="49" charset="0"/>
              </a:rPr>
              <a:t>continue</a:t>
            </a:r>
          </a:p>
        </p:txBody>
      </p:sp>
    </p:spTree>
    <p:extLst>
      <p:ext uri="{BB962C8B-B14F-4D97-AF65-F5344CB8AC3E}">
        <p14:creationId xmlns:p14="http://schemas.microsoft.com/office/powerpoint/2010/main" val="407874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Iteration Based on Data </a:t>
            </a:r>
            <a:r>
              <a:rPr lang="en-US" altLang="en-US" dirty="0" smtClean="0"/>
              <a:t>Structures </a:t>
            </a:r>
            <a:r>
              <a:rPr lang="en-US" altLang="en-US" sz="2000" b="0" dirty="0" smtClean="0"/>
              <a:t>(1 of 5)</a:t>
            </a:r>
          </a:p>
        </p:txBody>
      </p:sp>
      <p:sp>
        <p:nvSpPr>
          <p:cNvPr id="7173" name="Content Placeholder 2"/>
          <p:cNvSpPr>
            <a:spLocks noGrp="1" noChangeArrowheads="1"/>
          </p:cNvSpPr>
          <p:nvPr>
            <p:ph type="body" idx="1"/>
          </p:nvPr>
        </p:nvSpPr>
        <p:spPr>
          <a:xfrm>
            <a:off x="457200" y="1600201"/>
            <a:ext cx="8229600" cy="2683564"/>
          </a:xfrm>
        </p:spPr>
        <p:txBody>
          <a:bodyPr/>
          <a:lstStyle/>
          <a:p>
            <a:pPr eaLnBrk="1" hangingPunct="1"/>
            <a:r>
              <a:rPr lang="en-US" altLang="en-US" dirty="0"/>
              <a:t>The number of elements in a data structure controls loop iteration</a:t>
            </a:r>
          </a:p>
          <a:p>
            <a:pPr eaLnBrk="1" hangingPunct="1"/>
            <a:r>
              <a:rPr lang="en-US" altLang="en-US" dirty="0"/>
              <a:t>Control mechanism is a call to an </a:t>
            </a:r>
            <a:r>
              <a:rPr lang="en-US" altLang="en-US" b="1" dirty="0"/>
              <a:t>iterator</a:t>
            </a:r>
            <a:r>
              <a:rPr lang="en-US" altLang="en-US" dirty="0"/>
              <a:t> function that returns the next element in some chosen order, if there is one; else loop is terminate</a:t>
            </a:r>
          </a:p>
          <a:p>
            <a:pPr eaLnBrk="1" hangingPunct="1"/>
            <a:r>
              <a:rPr lang="en-US" altLang="en-US" dirty="0"/>
              <a:t>C's </a:t>
            </a:r>
            <a:r>
              <a:rPr lang="en-US" altLang="en-US" b="1" dirty="0">
                <a:latin typeface="Courier New" panose="02070309020205020404" pitchFamily="49" charset="0"/>
              </a:rPr>
              <a:t>for</a:t>
            </a:r>
            <a:r>
              <a:rPr lang="en-US" altLang="en-US" dirty="0"/>
              <a:t> can be used to build a user-defined iterator:</a:t>
            </a:r>
          </a:p>
        </p:txBody>
      </p:sp>
      <p:pic>
        <p:nvPicPr>
          <p:cNvPr id="4" name="Picture 3" descr="Computer code. The code has 3 lines. Line 1. for left parenthesis p equals root semicolon p equals equals null semicolon traverse left parenthesis p right parenthesis right parenthesis left brace. Line 2, indented once. period period period. Line 3. right brace."/>
          <p:cNvPicPr>
            <a:picLocks noChangeAspect="1"/>
          </p:cNvPicPr>
          <p:nvPr/>
        </p:nvPicPr>
        <p:blipFill>
          <a:blip r:embed="rId3"/>
          <a:stretch>
            <a:fillRect/>
          </a:stretch>
        </p:blipFill>
        <p:spPr>
          <a:xfrm>
            <a:off x="952011" y="4481865"/>
            <a:ext cx="5639289" cy="1207113"/>
          </a:xfrm>
          <a:prstGeom prst="rect">
            <a:avLst/>
          </a:prstGeom>
        </p:spPr>
      </p:pic>
    </p:spTree>
    <p:extLst>
      <p:ext uri="{BB962C8B-B14F-4D97-AF65-F5344CB8AC3E}">
        <p14:creationId xmlns:p14="http://schemas.microsoft.com/office/powerpoint/2010/main" val="11148911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Iteration Based on Data Structures </a:t>
            </a:r>
            <a:r>
              <a:rPr lang="en-US" altLang="en-US" sz="2000" b="0" dirty="0" smtClean="0"/>
              <a:t>(2 </a:t>
            </a:r>
            <a:r>
              <a:rPr lang="en-US" altLang="en-US" sz="2000" b="0" dirty="0"/>
              <a:t>of 5)</a:t>
            </a:r>
            <a:endParaRPr lang="en-US" dirty="0"/>
          </a:p>
        </p:txBody>
      </p:sp>
      <p:sp>
        <p:nvSpPr>
          <p:cNvPr id="6" name="Content Placeholder 2"/>
          <p:cNvSpPr>
            <a:spLocks noGrp="1"/>
          </p:cNvSpPr>
          <p:nvPr>
            <p:ph sz="quarter" idx="13"/>
          </p:nvPr>
        </p:nvSpPr>
        <p:spPr>
          <a:xfrm>
            <a:off x="457200" y="1600199"/>
            <a:ext cx="8229600" cy="2378515"/>
          </a:xfrm>
        </p:spPr>
        <p:txBody>
          <a:bodyPr/>
          <a:lstStyle/>
          <a:p>
            <a:pPr lvl="0" indent="-256032"/>
            <a:r>
              <a:rPr lang="en-US" altLang="en-US" sz="2400" dirty="0" smtClean="0">
                <a:solidFill>
                  <a:schemeClr val="tx1"/>
                </a:solidFill>
                <a:latin typeface="+mn-lt"/>
              </a:rPr>
              <a:t>PHP</a:t>
            </a:r>
          </a:p>
          <a:p>
            <a:pPr lvl="1" indent="-283464"/>
            <a:r>
              <a:rPr lang="en-US" altLang="en-US" sz="2400" b="1" dirty="0" smtClean="0">
                <a:solidFill>
                  <a:schemeClr val="tx1"/>
                </a:solidFill>
                <a:latin typeface="Courier New" panose="02070309020205020404" pitchFamily="49" charset="0"/>
              </a:rPr>
              <a:t>current</a:t>
            </a:r>
            <a:r>
              <a:rPr lang="en-US" altLang="en-US" sz="2400" b="1" dirty="0" smtClean="0">
                <a:solidFill>
                  <a:schemeClr val="tx1"/>
                </a:solidFill>
              </a:rPr>
              <a:t> </a:t>
            </a:r>
            <a:r>
              <a:rPr lang="en-US" altLang="en-US" sz="2400" dirty="0">
                <a:solidFill>
                  <a:schemeClr val="tx1"/>
                </a:solidFill>
                <a:latin typeface="+mn-lt"/>
              </a:rPr>
              <a:t>points at one element of the </a:t>
            </a:r>
            <a:r>
              <a:rPr lang="en-US" altLang="en-US" sz="2400" dirty="0" smtClean="0">
                <a:solidFill>
                  <a:schemeClr val="tx1"/>
                </a:solidFill>
                <a:latin typeface="+mn-lt"/>
              </a:rPr>
              <a:t>array</a:t>
            </a:r>
          </a:p>
          <a:p>
            <a:pPr lvl="1" indent="-283464"/>
            <a:r>
              <a:rPr lang="en-US" altLang="en-US" sz="2400" b="1" dirty="0" smtClean="0">
                <a:solidFill>
                  <a:schemeClr val="tx1"/>
                </a:solidFill>
                <a:latin typeface="Courier New" panose="02070309020205020404" pitchFamily="49" charset="0"/>
              </a:rPr>
              <a:t>next</a:t>
            </a:r>
            <a:r>
              <a:rPr lang="en-US" altLang="en-US" sz="2400" dirty="0" smtClean="0">
                <a:solidFill>
                  <a:schemeClr val="tx1"/>
                </a:solidFill>
              </a:rPr>
              <a:t> </a:t>
            </a:r>
            <a:r>
              <a:rPr lang="en-US" altLang="en-US" sz="2400" dirty="0">
                <a:solidFill>
                  <a:schemeClr val="tx1"/>
                </a:solidFill>
                <a:latin typeface="+mn-lt"/>
              </a:rPr>
              <a:t>moves</a:t>
            </a:r>
            <a:r>
              <a:rPr lang="en-US" altLang="en-US" sz="2400" dirty="0">
                <a:solidFill>
                  <a:schemeClr val="tx1"/>
                </a:solidFill>
              </a:rPr>
              <a:t> </a:t>
            </a:r>
            <a:r>
              <a:rPr lang="en-US" altLang="en-US" sz="2400" b="1" dirty="0">
                <a:solidFill>
                  <a:schemeClr val="tx1"/>
                </a:solidFill>
                <a:latin typeface="Courier New" panose="02070309020205020404" pitchFamily="49" charset="0"/>
              </a:rPr>
              <a:t>current</a:t>
            </a:r>
            <a:r>
              <a:rPr lang="en-US" altLang="en-US" sz="2400" dirty="0">
                <a:solidFill>
                  <a:schemeClr val="tx1"/>
                </a:solidFill>
              </a:rPr>
              <a:t> </a:t>
            </a:r>
            <a:r>
              <a:rPr lang="en-US" altLang="en-US" sz="2400" dirty="0">
                <a:solidFill>
                  <a:schemeClr val="tx1"/>
                </a:solidFill>
                <a:latin typeface="+mn-lt"/>
              </a:rPr>
              <a:t>to the next </a:t>
            </a:r>
            <a:r>
              <a:rPr lang="en-US" altLang="en-US" sz="2400" dirty="0" smtClean="0">
                <a:solidFill>
                  <a:schemeClr val="tx1"/>
                </a:solidFill>
                <a:latin typeface="+mn-lt"/>
              </a:rPr>
              <a:t>element</a:t>
            </a:r>
          </a:p>
          <a:p>
            <a:pPr lvl="1" indent="-283464"/>
            <a:r>
              <a:rPr lang="en-US" altLang="en-US" sz="2400" b="1" dirty="0" smtClean="0">
                <a:solidFill>
                  <a:schemeClr val="tx1"/>
                </a:solidFill>
                <a:latin typeface="Courier New" panose="02070309020205020404" pitchFamily="49" charset="0"/>
              </a:rPr>
              <a:t>reset</a:t>
            </a:r>
            <a:r>
              <a:rPr lang="en-US" altLang="en-US" sz="2400" dirty="0" smtClean="0">
                <a:solidFill>
                  <a:schemeClr val="tx1"/>
                </a:solidFill>
              </a:rPr>
              <a:t> </a:t>
            </a:r>
            <a:r>
              <a:rPr lang="en-US" altLang="en-US" sz="2400" dirty="0">
                <a:solidFill>
                  <a:schemeClr val="tx1"/>
                </a:solidFill>
                <a:latin typeface="+mn-lt"/>
              </a:rPr>
              <a:t>moves</a:t>
            </a:r>
            <a:r>
              <a:rPr lang="en-US" altLang="en-US" sz="2400" dirty="0">
                <a:solidFill>
                  <a:schemeClr val="tx1"/>
                </a:solidFill>
              </a:rPr>
              <a:t> </a:t>
            </a:r>
            <a:r>
              <a:rPr lang="en-US" altLang="en-US" sz="2400" b="1" dirty="0">
                <a:solidFill>
                  <a:schemeClr val="tx1"/>
                </a:solidFill>
                <a:latin typeface="Courier New" panose="02070309020205020404" pitchFamily="49" charset="0"/>
              </a:rPr>
              <a:t>current</a:t>
            </a:r>
            <a:r>
              <a:rPr lang="en-US" altLang="en-US" sz="2400" dirty="0">
                <a:solidFill>
                  <a:schemeClr val="tx1"/>
                </a:solidFill>
              </a:rPr>
              <a:t> </a:t>
            </a:r>
            <a:r>
              <a:rPr lang="en-US" altLang="en-US" sz="2400" dirty="0">
                <a:solidFill>
                  <a:schemeClr val="tx1"/>
                </a:solidFill>
                <a:latin typeface="+mn-lt"/>
              </a:rPr>
              <a:t>to the first </a:t>
            </a:r>
            <a:r>
              <a:rPr lang="en-US" altLang="en-US" sz="2400" dirty="0" smtClean="0">
                <a:solidFill>
                  <a:schemeClr val="tx1"/>
                </a:solidFill>
                <a:latin typeface="+mn-lt"/>
              </a:rPr>
              <a:t>element</a:t>
            </a:r>
            <a:endParaRPr lang="en-US" altLang="en-US" sz="2400" dirty="0">
              <a:solidFill>
                <a:schemeClr val="tx1"/>
              </a:solidFill>
              <a:latin typeface="+mn-lt"/>
            </a:endParaRPr>
          </a:p>
          <a:p>
            <a:pPr lvl="0" indent="-256032"/>
            <a:r>
              <a:rPr lang="en-US" altLang="en-US" sz="2400" dirty="0">
                <a:solidFill>
                  <a:schemeClr val="tx1"/>
                </a:solidFill>
                <a:latin typeface="+mn-lt"/>
              </a:rPr>
              <a:t>Java 5.0 (uses </a:t>
            </a:r>
            <a:r>
              <a:rPr lang="en-US" altLang="en-US" sz="2400" b="1" dirty="0">
                <a:solidFill>
                  <a:schemeClr val="tx1"/>
                </a:solidFill>
                <a:latin typeface="Courier New" panose="02070309020205020404" pitchFamily="49" charset="0"/>
                <a:cs typeface="Courier New" panose="02070309020205020404" pitchFamily="49" charset="0"/>
              </a:rPr>
              <a:t>for</a:t>
            </a:r>
            <a:r>
              <a:rPr lang="en-US" altLang="en-US" sz="2400" dirty="0">
                <a:solidFill>
                  <a:schemeClr val="tx1"/>
                </a:solidFill>
                <a:latin typeface="+mn-lt"/>
              </a:rPr>
              <a:t>, although it is </a:t>
            </a:r>
            <a:r>
              <a:rPr lang="en-US" altLang="en-US" sz="2400" dirty="0" smtClean="0">
                <a:solidFill>
                  <a:schemeClr val="tx1"/>
                </a:solidFill>
                <a:latin typeface="+mn-lt"/>
              </a:rPr>
              <a:t>called</a:t>
            </a:r>
            <a:endParaRPr lang="en-US" altLang="en-US" sz="2400" dirty="0">
              <a:solidFill>
                <a:schemeClr val="tx1"/>
              </a:solidFill>
              <a:latin typeface="+mn-lt"/>
            </a:endParaRPr>
          </a:p>
        </p:txBody>
      </p:sp>
      <p:graphicFrame>
        <p:nvGraphicFramePr>
          <p:cNvPr id="19" name="Object 3" descr="for each"/>
          <p:cNvGraphicFramePr>
            <a:graphicFrameLocks noChangeAspect="1"/>
          </p:cNvGraphicFramePr>
          <p:nvPr>
            <p:extLst>
              <p:ext uri="{D42A27DB-BD31-4B8C-83A1-F6EECF244321}">
                <p14:modId xmlns:p14="http://schemas.microsoft.com/office/powerpoint/2010/main" val="3009332816"/>
              </p:ext>
            </p:extLst>
          </p:nvPr>
        </p:nvGraphicFramePr>
        <p:xfrm>
          <a:off x="6197598" y="3543137"/>
          <a:ext cx="1170615" cy="435578"/>
        </p:xfrm>
        <a:graphic>
          <a:graphicData uri="http://schemas.openxmlformats.org/presentationml/2006/ole">
            <mc:AlternateContent xmlns:mc="http://schemas.openxmlformats.org/markup-compatibility/2006">
              <mc:Choice xmlns:v="urn:schemas-microsoft-com:vml" Requires="v">
                <p:oleObj spid="_x0000_s32804" name="Equation" r:id="rId3" imgW="545760" imgH="203040" progId="Equation.DSMT4">
                  <p:embed/>
                </p:oleObj>
              </mc:Choice>
              <mc:Fallback>
                <p:oleObj name="Equation" r:id="rId3" imgW="545760" imgH="203040" progId="Equation.DSMT4">
                  <p:embed/>
                  <p:pic>
                    <p:nvPicPr>
                      <p:cNvPr id="0" name=""/>
                      <p:cNvPicPr/>
                      <p:nvPr/>
                    </p:nvPicPr>
                    <p:blipFill>
                      <a:blip r:embed="rId4"/>
                      <a:stretch>
                        <a:fillRect/>
                      </a:stretch>
                    </p:blipFill>
                    <p:spPr>
                      <a:xfrm>
                        <a:off x="6197598" y="3543137"/>
                        <a:ext cx="1170615" cy="435578"/>
                      </a:xfrm>
                      <a:prstGeom prst="rect">
                        <a:avLst/>
                      </a:prstGeom>
                    </p:spPr>
                  </p:pic>
                </p:oleObj>
              </mc:Fallback>
            </mc:AlternateContent>
          </a:graphicData>
        </a:graphic>
      </p:graphicFrame>
      <p:sp>
        <p:nvSpPr>
          <p:cNvPr id="13" name="Content Placeholder 4"/>
          <p:cNvSpPr>
            <a:spLocks noGrp="1"/>
          </p:cNvSpPr>
          <p:nvPr>
            <p:ph sz="quarter" idx="14"/>
          </p:nvPr>
        </p:nvSpPr>
        <p:spPr>
          <a:xfrm>
            <a:off x="457200" y="3916016"/>
            <a:ext cx="8229600" cy="954157"/>
          </a:xfrm>
        </p:spPr>
        <p:txBody>
          <a:bodyPr/>
          <a:lstStyle/>
          <a:p>
            <a:pPr marL="625475" lvl="0" indent="0">
              <a:buNone/>
            </a:pPr>
            <a:r>
              <a:rPr lang="en-US" altLang="en-US" sz="2400" dirty="0">
                <a:solidFill>
                  <a:srgbClr val="000000"/>
                </a:solidFill>
              </a:rPr>
              <a:t>For arrays and any other class that implements the </a:t>
            </a:r>
            <a:r>
              <a:rPr lang="en-US" altLang="en-US" sz="2400" b="1" dirty="0" err="1">
                <a:solidFill>
                  <a:srgbClr val="000000"/>
                </a:solidFill>
                <a:latin typeface="Courier New" panose="02070309020205020404" pitchFamily="49" charset="0"/>
              </a:rPr>
              <a:t>Iterable</a:t>
            </a:r>
            <a:r>
              <a:rPr lang="en-US" altLang="en-US" sz="2400" dirty="0">
                <a:solidFill>
                  <a:srgbClr val="000000"/>
                </a:solidFill>
              </a:rPr>
              <a:t> interface, e.g., </a:t>
            </a:r>
            <a:r>
              <a:rPr lang="en-US" altLang="en-US" sz="2400" b="1" dirty="0" err="1" smtClean="0">
                <a:solidFill>
                  <a:srgbClr val="000000"/>
                </a:solidFill>
                <a:latin typeface="Courier New" panose="02070309020205020404" pitchFamily="49" charset="0"/>
              </a:rPr>
              <a:t>ArrayList</a:t>
            </a:r>
            <a:endParaRPr lang="en-US" altLang="en-US" sz="2400" b="1" dirty="0">
              <a:solidFill>
                <a:srgbClr val="000000"/>
              </a:solidFill>
              <a:latin typeface="Courier New" panose="02070309020205020404" pitchFamily="49" charset="0"/>
            </a:endParaRPr>
          </a:p>
        </p:txBody>
      </p:sp>
      <p:pic>
        <p:nvPicPr>
          <p:cNvPr id="20" name="Picture 5" descr="Computer code reads, for left parenthesis String my Element colon my List right parenthesis left brace period period period right brace."/>
          <p:cNvPicPr>
            <a:picLocks noChangeAspect="1"/>
          </p:cNvPicPr>
          <p:nvPr/>
        </p:nvPicPr>
        <p:blipFill>
          <a:blip r:embed="rId5"/>
          <a:stretch>
            <a:fillRect/>
          </a:stretch>
        </p:blipFill>
        <p:spPr>
          <a:xfrm>
            <a:off x="1023473" y="4974805"/>
            <a:ext cx="5944115" cy="536494"/>
          </a:xfrm>
          <a:prstGeom prst="rect">
            <a:avLst/>
          </a:prstGeom>
        </p:spPr>
      </p:pic>
    </p:spTree>
    <p:extLst>
      <p:ext uri="{BB962C8B-B14F-4D97-AF65-F5344CB8AC3E}">
        <p14:creationId xmlns:p14="http://schemas.microsoft.com/office/powerpoint/2010/main" val="18860192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Iteration Based on Data Structures </a:t>
            </a:r>
            <a:r>
              <a:rPr lang="en-US" altLang="en-US" sz="2000" b="0" dirty="0" smtClean="0"/>
              <a:t>(3 </a:t>
            </a:r>
            <a:r>
              <a:rPr lang="en-US" altLang="en-US" sz="2000" b="0" dirty="0"/>
              <a:t>of 5)</a:t>
            </a:r>
            <a:endParaRPr lang="en-US" dirty="0"/>
          </a:p>
        </p:txBody>
      </p:sp>
      <p:graphicFrame>
        <p:nvGraphicFramePr>
          <p:cNvPr id="10" name="Object 2" descr="C hash and F hash"/>
          <p:cNvGraphicFramePr>
            <a:graphicFrameLocks noChangeAspect="1"/>
          </p:cNvGraphicFramePr>
          <p:nvPr>
            <p:extLst>
              <p:ext uri="{D42A27DB-BD31-4B8C-83A1-F6EECF244321}">
                <p14:modId xmlns:p14="http://schemas.microsoft.com/office/powerpoint/2010/main" val="893081596"/>
              </p:ext>
            </p:extLst>
          </p:nvPr>
        </p:nvGraphicFramePr>
        <p:xfrm>
          <a:off x="748955" y="1709738"/>
          <a:ext cx="1533525" cy="346075"/>
        </p:xfrm>
        <a:graphic>
          <a:graphicData uri="http://schemas.openxmlformats.org/presentationml/2006/ole">
            <mc:AlternateContent xmlns:mc="http://schemas.openxmlformats.org/markup-compatibility/2006">
              <mc:Choice xmlns:v="urn:schemas-microsoft-com:vml" Requires="v">
                <p:oleObj spid="_x0000_s33907" name="Equation" r:id="rId3" imgW="787320" imgH="177480" progId="Equation.DSMT4">
                  <p:embed/>
                </p:oleObj>
              </mc:Choice>
              <mc:Fallback>
                <p:oleObj name="Equation" r:id="rId3" imgW="787320" imgH="177480" progId="Equation.DSMT4">
                  <p:embed/>
                  <p:pic>
                    <p:nvPicPr>
                      <p:cNvPr id="0" name=""/>
                      <p:cNvPicPr/>
                      <p:nvPr/>
                    </p:nvPicPr>
                    <p:blipFill>
                      <a:blip r:embed="rId4"/>
                      <a:stretch>
                        <a:fillRect/>
                      </a:stretch>
                    </p:blipFill>
                    <p:spPr>
                      <a:xfrm>
                        <a:off x="748955" y="1709738"/>
                        <a:ext cx="1533525" cy="346075"/>
                      </a:xfrm>
                      <a:prstGeom prst="rect">
                        <a:avLst/>
                      </a:prstGeom>
                    </p:spPr>
                  </p:pic>
                </p:oleObj>
              </mc:Fallback>
            </mc:AlternateContent>
          </a:graphicData>
        </a:graphic>
      </p:graphicFrame>
      <p:sp>
        <p:nvSpPr>
          <p:cNvPr id="4" name="Content Placeholder 3"/>
          <p:cNvSpPr>
            <a:spLocks noGrp="1"/>
          </p:cNvSpPr>
          <p:nvPr>
            <p:ph sz="quarter" idx="13"/>
          </p:nvPr>
        </p:nvSpPr>
        <p:spPr>
          <a:xfrm>
            <a:off x="2196548" y="1600199"/>
            <a:ext cx="6490252" cy="526161"/>
          </a:xfrm>
        </p:spPr>
        <p:txBody>
          <a:bodyPr/>
          <a:lstStyle/>
          <a:p>
            <a:pPr marL="0" lvl="0" indent="0">
              <a:buClr>
                <a:schemeClr val="tx2"/>
              </a:buClr>
              <a:buSzTx/>
              <a:buNone/>
              <a:defRPr/>
            </a:pPr>
            <a:r>
              <a:rPr lang="en-US" sz="2400" dirty="0" smtClean="0">
                <a:solidFill>
                  <a:schemeClr val="tx1"/>
                </a:solidFill>
                <a:latin typeface="+mn-lt"/>
              </a:rPr>
              <a:t>(</a:t>
            </a:r>
            <a:r>
              <a:rPr lang="en-US" sz="2400" dirty="0">
                <a:solidFill>
                  <a:schemeClr val="tx1"/>
                </a:solidFill>
                <a:latin typeface="+mn-lt"/>
              </a:rPr>
              <a:t>and the other .NET languages) </a:t>
            </a:r>
            <a:r>
              <a:rPr lang="en-US" sz="2400" dirty="0" smtClean="0">
                <a:solidFill>
                  <a:schemeClr val="tx1"/>
                </a:solidFill>
                <a:latin typeface="+mn-lt"/>
              </a:rPr>
              <a:t>have generic</a:t>
            </a:r>
            <a:endParaRPr lang="en-US" sz="2400" dirty="0">
              <a:solidFill>
                <a:schemeClr val="tx1"/>
              </a:solidFill>
              <a:latin typeface="+mn-lt"/>
            </a:endParaRPr>
          </a:p>
        </p:txBody>
      </p:sp>
      <p:sp>
        <p:nvSpPr>
          <p:cNvPr id="14" name="Content Placeholder 4"/>
          <p:cNvSpPr>
            <a:spLocks noGrp="1"/>
          </p:cNvSpPr>
          <p:nvPr>
            <p:ph sz="quarter" idx="16"/>
          </p:nvPr>
        </p:nvSpPr>
        <p:spPr>
          <a:xfrm>
            <a:off x="457200" y="1962487"/>
            <a:ext cx="8229600" cy="748930"/>
          </a:xfrm>
        </p:spPr>
        <p:txBody>
          <a:bodyPr/>
          <a:lstStyle/>
          <a:p>
            <a:pPr marL="228600" lvl="0" indent="0">
              <a:buSzTx/>
              <a:buNone/>
              <a:defRPr/>
            </a:pPr>
            <a:r>
              <a:rPr lang="en-US" sz="2400" dirty="0">
                <a:solidFill>
                  <a:srgbClr val="000000"/>
                </a:solidFill>
                <a:latin typeface="+mn-lt"/>
              </a:rPr>
              <a:t>library classes, like Java 5.0 (for arrays, lists, stacks, and queues). Can iterate over these with </a:t>
            </a:r>
            <a:r>
              <a:rPr lang="en-US" sz="2400" dirty="0" smtClean="0">
                <a:solidFill>
                  <a:srgbClr val="000000"/>
                </a:solidFill>
                <a:latin typeface="+mn-lt"/>
              </a:rPr>
              <a:t>the</a:t>
            </a:r>
            <a:endParaRPr lang="en-US" sz="2400" dirty="0">
              <a:solidFill>
                <a:srgbClr val="000000"/>
              </a:solidFill>
              <a:latin typeface="+mn-lt"/>
            </a:endParaRPr>
          </a:p>
        </p:txBody>
      </p:sp>
      <p:graphicFrame>
        <p:nvGraphicFramePr>
          <p:cNvPr id="15" name="Object 5" descr="for each"/>
          <p:cNvGraphicFramePr>
            <a:graphicFrameLocks noChangeAspect="1"/>
          </p:cNvGraphicFramePr>
          <p:nvPr>
            <p:extLst>
              <p:ext uri="{D42A27DB-BD31-4B8C-83A1-F6EECF244321}">
                <p14:modId xmlns:p14="http://schemas.microsoft.com/office/powerpoint/2010/main" val="1203375708"/>
              </p:ext>
            </p:extLst>
          </p:nvPr>
        </p:nvGraphicFramePr>
        <p:xfrm>
          <a:off x="6278191" y="2411796"/>
          <a:ext cx="1088943" cy="381130"/>
        </p:xfrm>
        <a:graphic>
          <a:graphicData uri="http://schemas.openxmlformats.org/presentationml/2006/ole">
            <mc:AlternateContent xmlns:mc="http://schemas.openxmlformats.org/markup-compatibility/2006">
              <mc:Choice xmlns:v="urn:schemas-microsoft-com:vml" Requires="v">
                <p:oleObj spid="_x0000_s33908" name="Equation" r:id="rId5" imgW="507960" imgH="177480" progId="Equation.DSMT4">
                  <p:embed/>
                </p:oleObj>
              </mc:Choice>
              <mc:Fallback>
                <p:oleObj name="Equation" r:id="rId5" imgW="507960" imgH="177480" progId="Equation.DSMT4">
                  <p:embed/>
                  <p:pic>
                    <p:nvPicPr>
                      <p:cNvPr id="0" name=""/>
                      <p:cNvPicPr/>
                      <p:nvPr/>
                    </p:nvPicPr>
                    <p:blipFill>
                      <a:blip r:embed="rId6"/>
                      <a:stretch>
                        <a:fillRect/>
                      </a:stretch>
                    </p:blipFill>
                    <p:spPr>
                      <a:xfrm>
                        <a:off x="6278191" y="2411796"/>
                        <a:ext cx="1088943" cy="381130"/>
                      </a:xfrm>
                      <a:prstGeom prst="rect">
                        <a:avLst/>
                      </a:prstGeom>
                    </p:spPr>
                  </p:pic>
                </p:oleObj>
              </mc:Fallback>
            </mc:AlternateContent>
          </a:graphicData>
        </a:graphic>
      </p:graphicFrame>
      <p:sp>
        <p:nvSpPr>
          <p:cNvPr id="7" name="Content Placeholder 6"/>
          <p:cNvSpPr>
            <a:spLocks noGrp="1"/>
          </p:cNvSpPr>
          <p:nvPr>
            <p:ph sz="quarter" idx="14"/>
          </p:nvPr>
        </p:nvSpPr>
        <p:spPr>
          <a:xfrm>
            <a:off x="457200" y="2629028"/>
            <a:ext cx="8150088" cy="473907"/>
          </a:xfrm>
        </p:spPr>
        <p:txBody>
          <a:bodyPr/>
          <a:lstStyle/>
          <a:p>
            <a:pPr marL="288925" lvl="0" indent="0">
              <a:spcBef>
                <a:spcPts val="0"/>
              </a:spcBef>
              <a:buClrTx/>
              <a:buSzTx/>
              <a:buNone/>
            </a:pPr>
            <a:r>
              <a:rPr lang="en-US" sz="2400" dirty="0">
                <a:solidFill>
                  <a:schemeClr val="tx1"/>
                </a:solidFill>
                <a:latin typeface="+mn-lt"/>
              </a:rPr>
              <a:t>statement. </a:t>
            </a:r>
            <a:r>
              <a:rPr lang="en-US" sz="2400" dirty="0" smtClean="0">
                <a:solidFill>
                  <a:schemeClr val="tx1"/>
                </a:solidFill>
                <a:latin typeface="+mn-lt"/>
              </a:rPr>
              <a:t>User-defined collections </a:t>
            </a:r>
            <a:r>
              <a:rPr lang="en-US" sz="2400" dirty="0">
                <a:solidFill>
                  <a:schemeClr val="tx1"/>
                </a:solidFill>
                <a:latin typeface="+mn-lt"/>
              </a:rPr>
              <a:t>can implement the</a:t>
            </a:r>
          </a:p>
        </p:txBody>
      </p:sp>
      <p:graphicFrame>
        <p:nvGraphicFramePr>
          <p:cNvPr id="16" name="Object 7" descr="I E numerator"/>
          <p:cNvGraphicFramePr>
            <a:graphicFrameLocks noChangeAspect="1"/>
          </p:cNvGraphicFramePr>
          <p:nvPr>
            <p:extLst>
              <p:ext uri="{D42A27DB-BD31-4B8C-83A1-F6EECF244321}">
                <p14:modId xmlns:p14="http://schemas.microsoft.com/office/powerpoint/2010/main" val="2901198051"/>
              </p:ext>
            </p:extLst>
          </p:nvPr>
        </p:nvGraphicFramePr>
        <p:xfrm>
          <a:off x="767182" y="3078362"/>
          <a:ext cx="1742310" cy="381130"/>
        </p:xfrm>
        <a:graphic>
          <a:graphicData uri="http://schemas.openxmlformats.org/presentationml/2006/ole">
            <mc:AlternateContent xmlns:mc="http://schemas.openxmlformats.org/markup-compatibility/2006">
              <mc:Choice xmlns:v="urn:schemas-microsoft-com:vml" Requires="v">
                <p:oleObj spid="_x0000_s33909" name="Equation" r:id="rId7" imgW="812520" imgH="177480" progId="Equation.DSMT4">
                  <p:embed/>
                </p:oleObj>
              </mc:Choice>
              <mc:Fallback>
                <p:oleObj name="Equation" r:id="rId7" imgW="812520" imgH="177480" progId="Equation.DSMT4">
                  <p:embed/>
                  <p:pic>
                    <p:nvPicPr>
                      <p:cNvPr id="0" name=""/>
                      <p:cNvPicPr/>
                      <p:nvPr/>
                    </p:nvPicPr>
                    <p:blipFill>
                      <a:blip r:embed="rId8"/>
                      <a:stretch>
                        <a:fillRect/>
                      </a:stretch>
                    </p:blipFill>
                    <p:spPr>
                      <a:xfrm>
                        <a:off x="767182" y="3078362"/>
                        <a:ext cx="1742310" cy="381130"/>
                      </a:xfrm>
                      <a:prstGeom prst="rect">
                        <a:avLst/>
                      </a:prstGeom>
                    </p:spPr>
                  </p:pic>
                </p:oleObj>
              </mc:Fallback>
            </mc:AlternateContent>
          </a:graphicData>
        </a:graphic>
      </p:graphicFrame>
      <p:sp>
        <p:nvSpPr>
          <p:cNvPr id="8" name="Content Placeholder 8"/>
          <p:cNvSpPr>
            <a:spLocks noGrp="1"/>
          </p:cNvSpPr>
          <p:nvPr>
            <p:ph sz="quarter" idx="15"/>
          </p:nvPr>
        </p:nvSpPr>
        <p:spPr>
          <a:xfrm>
            <a:off x="2345636" y="2996853"/>
            <a:ext cx="3339548" cy="533400"/>
          </a:xfrm>
        </p:spPr>
        <p:txBody>
          <a:bodyPr/>
          <a:lstStyle/>
          <a:p>
            <a:pPr marL="101600" indent="0">
              <a:buNone/>
            </a:pPr>
            <a:r>
              <a:rPr lang="en-US" sz="2400" dirty="0">
                <a:solidFill>
                  <a:schemeClr val="tx1"/>
                </a:solidFill>
                <a:latin typeface="+mn-lt"/>
              </a:rPr>
              <a:t>interface and also use</a:t>
            </a:r>
          </a:p>
        </p:txBody>
      </p:sp>
      <p:graphicFrame>
        <p:nvGraphicFramePr>
          <p:cNvPr id="21" name="Object 9" descr="for each"/>
          <p:cNvGraphicFramePr>
            <a:graphicFrameLocks noChangeAspect="1"/>
          </p:cNvGraphicFramePr>
          <p:nvPr>
            <p:extLst>
              <p:ext uri="{D42A27DB-BD31-4B8C-83A1-F6EECF244321}">
                <p14:modId xmlns:p14="http://schemas.microsoft.com/office/powerpoint/2010/main" val="786254893"/>
              </p:ext>
            </p:extLst>
          </p:nvPr>
        </p:nvGraphicFramePr>
        <p:xfrm>
          <a:off x="5532699" y="3078362"/>
          <a:ext cx="1088943" cy="381130"/>
        </p:xfrm>
        <a:graphic>
          <a:graphicData uri="http://schemas.openxmlformats.org/presentationml/2006/ole">
            <mc:AlternateContent xmlns:mc="http://schemas.openxmlformats.org/markup-compatibility/2006">
              <mc:Choice xmlns:v="urn:schemas-microsoft-com:vml" Requires="v">
                <p:oleObj spid="_x0000_s33910" name="Equation" r:id="rId9" imgW="507960" imgH="177480" progId="Equation.DSMT4">
                  <p:embed/>
                </p:oleObj>
              </mc:Choice>
              <mc:Fallback>
                <p:oleObj name="Equation" r:id="rId9" imgW="507960" imgH="177480" progId="Equation.DSMT4">
                  <p:embed/>
                  <p:pic>
                    <p:nvPicPr>
                      <p:cNvPr id="15" name="Object 14"/>
                      <p:cNvPicPr/>
                      <p:nvPr/>
                    </p:nvPicPr>
                    <p:blipFill>
                      <a:blip r:embed="rId6"/>
                      <a:stretch>
                        <a:fillRect/>
                      </a:stretch>
                    </p:blipFill>
                    <p:spPr>
                      <a:xfrm>
                        <a:off x="5532699" y="3078362"/>
                        <a:ext cx="1088943" cy="381130"/>
                      </a:xfrm>
                      <a:prstGeom prst="rect">
                        <a:avLst/>
                      </a:prstGeom>
                    </p:spPr>
                  </p:pic>
                </p:oleObj>
              </mc:Fallback>
            </mc:AlternateContent>
          </a:graphicData>
        </a:graphic>
      </p:graphicFrame>
      <p:pic>
        <p:nvPicPr>
          <p:cNvPr id="17" name="Picture 10" descr="Computer code. The code has 7 lines. Line 1. List left angle bracket String right angle bracket names equals new List left angle bracket String right angle bracket left parenthesis right parenthesis semicolon. Line 2, indented once. names period Add left parenthesis double quote Bob double quote right parenthesis semicolon. Line 3, indented once. names period Add left parenthesis double quote Carol double quote right parenthesis semicolon. Line 4, indented once. names period Add left parenthesis double quote Alice double quote right parenthesis semicolon. Line 5. period period period. Line 6. For each left parenthesis String name in names right parenthesis. Line 7, indented twice. Console period Write Line left parenthesis name right parenthesis semicolon."/>
          <p:cNvPicPr>
            <a:picLocks noChangeAspect="1"/>
          </p:cNvPicPr>
          <p:nvPr/>
        </p:nvPicPr>
        <p:blipFill>
          <a:blip r:embed="rId10"/>
          <a:stretch>
            <a:fillRect/>
          </a:stretch>
        </p:blipFill>
        <p:spPr>
          <a:xfrm>
            <a:off x="1144552" y="3744928"/>
            <a:ext cx="6383065" cy="1999661"/>
          </a:xfrm>
          <a:prstGeom prst="rect">
            <a:avLst/>
          </a:prstGeom>
        </p:spPr>
      </p:pic>
    </p:spTree>
    <p:extLst>
      <p:ext uri="{BB962C8B-B14F-4D97-AF65-F5344CB8AC3E}">
        <p14:creationId xmlns:p14="http://schemas.microsoft.com/office/powerpoint/2010/main" val="36027341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Iteration Based on Data Structures </a:t>
            </a:r>
            <a:r>
              <a:rPr lang="en-US" altLang="en-US" sz="2000" b="0" dirty="0" smtClean="0"/>
              <a:t>(4 </a:t>
            </a:r>
            <a:r>
              <a:rPr lang="en-US" altLang="en-US" sz="2000" b="0" dirty="0"/>
              <a:t>of 5)</a:t>
            </a:r>
            <a:endParaRPr lang="en-US" dirty="0"/>
          </a:p>
        </p:txBody>
      </p:sp>
      <p:sp>
        <p:nvSpPr>
          <p:cNvPr id="6" name="Content Placeholder 2"/>
          <p:cNvSpPr>
            <a:spLocks noGrp="1"/>
          </p:cNvSpPr>
          <p:nvPr>
            <p:ph sz="quarter" idx="13"/>
          </p:nvPr>
        </p:nvSpPr>
        <p:spPr>
          <a:xfrm>
            <a:off x="457200" y="1600200"/>
            <a:ext cx="8229600" cy="1701800"/>
          </a:xfrm>
        </p:spPr>
        <p:txBody>
          <a:bodyPr/>
          <a:lstStyle/>
          <a:p>
            <a:pPr lvl="0" indent="-256032"/>
            <a:r>
              <a:rPr lang="en-US" altLang="en-US" sz="2400" dirty="0">
                <a:solidFill>
                  <a:srgbClr val="000000"/>
                </a:solidFill>
                <a:latin typeface="+mn-lt"/>
              </a:rPr>
              <a:t>Ruby </a:t>
            </a:r>
            <a:r>
              <a:rPr lang="en-US" altLang="en-US" sz="2400" b="1" dirty="0">
                <a:solidFill>
                  <a:srgbClr val="000000"/>
                </a:solidFill>
                <a:latin typeface="+mn-lt"/>
              </a:rPr>
              <a:t>blocks </a:t>
            </a:r>
            <a:r>
              <a:rPr lang="en-US" altLang="en-US" sz="2400" dirty="0">
                <a:solidFill>
                  <a:srgbClr val="000000"/>
                </a:solidFill>
                <a:latin typeface="+mn-lt"/>
              </a:rPr>
              <a:t>are sequences of code, delimited by either braces or </a:t>
            </a:r>
            <a:r>
              <a:rPr lang="en-US" altLang="en-US" sz="2400" b="1" dirty="0">
                <a:solidFill>
                  <a:srgbClr val="000000"/>
                </a:solidFill>
                <a:latin typeface="Courier New" panose="02070309020205020404" pitchFamily="49" charset="0"/>
                <a:cs typeface="Courier New" panose="02070309020205020404" pitchFamily="49" charset="0"/>
              </a:rPr>
              <a:t>do</a:t>
            </a:r>
            <a:r>
              <a:rPr lang="en-US" altLang="en-US" sz="2400" dirty="0">
                <a:solidFill>
                  <a:srgbClr val="000000"/>
                </a:solidFill>
              </a:rPr>
              <a:t> </a:t>
            </a:r>
            <a:r>
              <a:rPr lang="en-US" altLang="en-US" sz="2400" dirty="0">
                <a:solidFill>
                  <a:srgbClr val="000000"/>
                </a:solidFill>
                <a:latin typeface="+mn-lt"/>
              </a:rPr>
              <a:t>and</a:t>
            </a:r>
            <a:r>
              <a:rPr lang="en-US" altLang="en-US" sz="2400" dirty="0">
                <a:solidFill>
                  <a:srgbClr val="000000"/>
                </a:solidFill>
              </a:rPr>
              <a:t> </a:t>
            </a:r>
            <a:r>
              <a:rPr lang="en-US" altLang="en-US" sz="2400" b="1" dirty="0">
                <a:solidFill>
                  <a:srgbClr val="000000"/>
                </a:solidFill>
                <a:latin typeface="Courier New" panose="02070309020205020404" pitchFamily="49" charset="0"/>
                <a:cs typeface="Courier New" panose="02070309020205020404" pitchFamily="49" charset="0"/>
              </a:rPr>
              <a:t>end</a:t>
            </a:r>
          </a:p>
          <a:p>
            <a:pPr lvl="1" indent="-283464"/>
            <a:r>
              <a:rPr lang="en-US" altLang="en-US" sz="2400" dirty="0">
                <a:solidFill>
                  <a:srgbClr val="000000"/>
                </a:solidFill>
                <a:latin typeface="+mn-lt"/>
                <a:cs typeface="Courier New" panose="02070309020205020404" pitchFamily="49" charset="0"/>
              </a:rPr>
              <a:t>Blocks can be used with methods to create iterators</a:t>
            </a:r>
          </a:p>
          <a:p>
            <a:pPr lvl="1" indent="-283464"/>
            <a:r>
              <a:rPr lang="en-US" altLang="en-US" sz="2400" dirty="0">
                <a:solidFill>
                  <a:srgbClr val="000000"/>
                </a:solidFill>
                <a:latin typeface="+mn-lt"/>
                <a:cs typeface="Courier New" panose="02070309020205020404" pitchFamily="49" charset="0"/>
              </a:rPr>
              <a:t>Predefined iterator methods (</a:t>
            </a:r>
            <a:r>
              <a:rPr lang="en-US" altLang="en-US" sz="2400" b="1" dirty="0">
                <a:solidFill>
                  <a:srgbClr val="000000"/>
                </a:solidFill>
                <a:latin typeface="Courier New" panose="02070309020205020404" pitchFamily="49" charset="0"/>
                <a:cs typeface="Courier New" panose="02070309020205020404" pitchFamily="49" charset="0"/>
              </a:rPr>
              <a:t>times</a:t>
            </a:r>
            <a:r>
              <a:rPr lang="en-US" altLang="en-US" sz="2400" b="1" dirty="0">
                <a:solidFill>
                  <a:srgbClr val="000000"/>
                </a:solidFill>
                <a:cs typeface="Courier New" panose="02070309020205020404" pitchFamily="49" charset="0"/>
              </a:rPr>
              <a:t>, </a:t>
            </a:r>
            <a:r>
              <a:rPr lang="en-US" altLang="en-US" sz="2400" b="1" dirty="0">
                <a:solidFill>
                  <a:srgbClr val="000000"/>
                </a:solidFill>
                <a:latin typeface="Courier New" panose="02070309020205020404" pitchFamily="49" charset="0"/>
                <a:cs typeface="Courier New" panose="02070309020205020404" pitchFamily="49" charset="0"/>
              </a:rPr>
              <a:t>each</a:t>
            </a:r>
            <a:r>
              <a:rPr lang="en-US" altLang="en-US" sz="2400" b="1" dirty="0">
                <a:solidFill>
                  <a:srgbClr val="000000"/>
                </a:solidFill>
                <a:cs typeface="Courier New" panose="02070309020205020404" pitchFamily="49" charset="0"/>
              </a:rPr>
              <a:t>, </a:t>
            </a:r>
            <a:r>
              <a:rPr lang="en-US" altLang="en-US" sz="2400" b="1" dirty="0" err="1">
                <a:solidFill>
                  <a:srgbClr val="000000"/>
                </a:solidFill>
                <a:latin typeface="Courier New" panose="02070309020205020404" pitchFamily="49" charset="0"/>
                <a:cs typeface="Courier New" panose="02070309020205020404" pitchFamily="49" charset="0"/>
              </a:rPr>
              <a:t>upto</a:t>
            </a:r>
            <a:r>
              <a:rPr lang="en-US" altLang="en-US" sz="2400" dirty="0" smtClean="0">
                <a:solidFill>
                  <a:srgbClr val="000000"/>
                </a:solidFill>
                <a:latin typeface="+mn-lt"/>
                <a:cs typeface="Courier New" panose="02070309020205020404" pitchFamily="49" charset="0"/>
              </a:rPr>
              <a:t>):</a:t>
            </a:r>
            <a:endParaRPr lang="en-US" altLang="en-US" sz="2400" dirty="0">
              <a:solidFill>
                <a:srgbClr val="000000"/>
              </a:solidFill>
              <a:latin typeface="+mn-lt"/>
              <a:cs typeface="Courier New" panose="02070309020205020404" pitchFamily="49" charset="0"/>
            </a:endParaRPr>
          </a:p>
        </p:txBody>
      </p:sp>
      <p:pic>
        <p:nvPicPr>
          <p:cNvPr id="13" name="Picture 3" descr="Computer code. The code has 2 lines. Line 1. 3 period times left brace puts double qupte Hey exclamation mark double quote right brace. Line 2, indented twice. list period each left brace pipe value pipe puts value right brace."/>
          <p:cNvPicPr>
            <a:picLocks noChangeAspect="1"/>
          </p:cNvPicPr>
          <p:nvPr/>
        </p:nvPicPr>
        <p:blipFill>
          <a:blip r:embed="rId2"/>
          <a:stretch>
            <a:fillRect/>
          </a:stretch>
        </p:blipFill>
        <p:spPr>
          <a:xfrm>
            <a:off x="1833880" y="3329940"/>
            <a:ext cx="5791702" cy="902286"/>
          </a:xfrm>
          <a:prstGeom prst="rect">
            <a:avLst/>
          </a:prstGeom>
        </p:spPr>
      </p:pic>
      <p:sp>
        <p:nvSpPr>
          <p:cNvPr id="7" name="Content Placeholder 4"/>
          <p:cNvSpPr>
            <a:spLocks noGrp="1"/>
          </p:cNvSpPr>
          <p:nvPr>
            <p:ph sz="quarter" idx="14"/>
          </p:nvPr>
        </p:nvSpPr>
        <p:spPr>
          <a:xfrm>
            <a:off x="457200" y="4275644"/>
            <a:ext cx="8229600" cy="486111"/>
          </a:xfrm>
        </p:spPr>
        <p:txBody>
          <a:bodyPr/>
          <a:lstStyle/>
          <a:p>
            <a:pPr marL="741363" lvl="0" indent="0">
              <a:buNone/>
            </a:pPr>
            <a:r>
              <a:rPr lang="en-US" altLang="en-US" sz="2400" dirty="0">
                <a:solidFill>
                  <a:srgbClr val="000000"/>
                </a:solidFill>
                <a:latin typeface="+mn-lt"/>
                <a:cs typeface="Courier New" panose="02070309020205020404" pitchFamily="49" charset="0"/>
              </a:rPr>
              <a:t>(</a:t>
            </a:r>
            <a:r>
              <a:rPr lang="en-US" altLang="en-US" sz="2400" b="1" dirty="0">
                <a:solidFill>
                  <a:srgbClr val="000000"/>
                </a:solidFill>
                <a:latin typeface="Courier New" panose="02070309020205020404" pitchFamily="49" charset="0"/>
                <a:cs typeface="Courier New" panose="02070309020205020404" pitchFamily="49" charset="0"/>
              </a:rPr>
              <a:t>list</a:t>
            </a:r>
            <a:r>
              <a:rPr lang="en-US" altLang="en-US" sz="2400" dirty="0">
                <a:solidFill>
                  <a:srgbClr val="000000"/>
                </a:solidFill>
                <a:cs typeface="Courier New" panose="02070309020205020404" pitchFamily="49" charset="0"/>
              </a:rPr>
              <a:t> </a:t>
            </a:r>
            <a:r>
              <a:rPr lang="en-US" altLang="en-US" sz="2400" dirty="0">
                <a:solidFill>
                  <a:srgbClr val="000000"/>
                </a:solidFill>
                <a:latin typeface="+mn-lt"/>
                <a:cs typeface="Courier New" panose="02070309020205020404" pitchFamily="49" charset="0"/>
              </a:rPr>
              <a:t>is an array; </a:t>
            </a:r>
            <a:r>
              <a:rPr lang="en-US" altLang="en-US" sz="2400" b="1" dirty="0">
                <a:solidFill>
                  <a:srgbClr val="000000"/>
                </a:solidFill>
                <a:latin typeface="Courier New" panose="02070309020205020404" pitchFamily="49" charset="0"/>
                <a:cs typeface="Courier New" panose="02070309020205020404" pitchFamily="49" charset="0"/>
              </a:rPr>
              <a:t>value</a:t>
            </a:r>
            <a:r>
              <a:rPr lang="en-US" altLang="en-US" sz="2400" dirty="0">
                <a:solidFill>
                  <a:srgbClr val="000000"/>
                </a:solidFill>
                <a:cs typeface="Courier New" panose="02070309020205020404" pitchFamily="49" charset="0"/>
              </a:rPr>
              <a:t> </a:t>
            </a:r>
            <a:r>
              <a:rPr lang="en-US" altLang="en-US" sz="2400" dirty="0">
                <a:solidFill>
                  <a:srgbClr val="000000"/>
                </a:solidFill>
                <a:latin typeface="+mn-lt"/>
                <a:cs typeface="Courier New" panose="02070309020205020404" pitchFamily="49" charset="0"/>
              </a:rPr>
              <a:t>is a block parameter</a:t>
            </a:r>
            <a:r>
              <a:rPr lang="en-US" altLang="en-US" sz="2400" dirty="0" smtClean="0">
                <a:solidFill>
                  <a:srgbClr val="000000"/>
                </a:solidFill>
                <a:latin typeface="+mn-lt"/>
                <a:cs typeface="Courier New" panose="02070309020205020404" pitchFamily="49" charset="0"/>
              </a:rPr>
              <a:t>)</a:t>
            </a:r>
            <a:endParaRPr lang="en-US" altLang="en-US" sz="2400" dirty="0">
              <a:solidFill>
                <a:srgbClr val="000000"/>
              </a:solidFill>
              <a:latin typeface="+mn-lt"/>
              <a:cs typeface="Courier New" panose="02070309020205020404" pitchFamily="49" charset="0"/>
            </a:endParaRPr>
          </a:p>
        </p:txBody>
      </p:sp>
      <p:pic>
        <p:nvPicPr>
          <p:cNvPr id="14" name="Picture 5" descr="Computer code reads, 1 period up to left parenthesis 5 right parenthesis left brace pipe x pipe print x comma double quote double quote right brace."/>
          <p:cNvPicPr>
            <a:picLocks noChangeAspect="1"/>
          </p:cNvPicPr>
          <p:nvPr/>
        </p:nvPicPr>
        <p:blipFill>
          <a:blip r:embed="rId3"/>
          <a:stretch>
            <a:fillRect/>
          </a:stretch>
        </p:blipFill>
        <p:spPr>
          <a:xfrm>
            <a:off x="1833880" y="4819203"/>
            <a:ext cx="4572396" cy="536494"/>
          </a:xfrm>
          <a:prstGeom prst="rect">
            <a:avLst/>
          </a:prstGeom>
        </p:spPr>
      </p:pic>
      <p:sp>
        <p:nvSpPr>
          <p:cNvPr id="8" name="Content Placeholder 6"/>
          <p:cNvSpPr>
            <a:spLocks noGrp="1"/>
          </p:cNvSpPr>
          <p:nvPr>
            <p:ph sz="quarter" idx="15"/>
          </p:nvPr>
        </p:nvSpPr>
        <p:spPr>
          <a:xfrm>
            <a:off x="457200" y="5255169"/>
            <a:ext cx="8229600" cy="840831"/>
          </a:xfrm>
        </p:spPr>
        <p:txBody>
          <a:bodyPr/>
          <a:lstStyle/>
          <a:p>
            <a:pPr marL="0" lvl="1" indent="1588">
              <a:buNone/>
            </a:pPr>
            <a:r>
              <a:rPr lang="en-US" altLang="en-US" sz="2400" dirty="0">
                <a:solidFill>
                  <a:srgbClr val="000000"/>
                </a:solidFill>
                <a:latin typeface="+mn-lt"/>
              </a:rPr>
              <a:t>Iterators are implemented with blocks, which can also be defined by </a:t>
            </a:r>
            <a:r>
              <a:rPr lang="en-US" altLang="en-US" sz="2400" dirty="0" smtClean="0">
                <a:solidFill>
                  <a:srgbClr val="000000"/>
                </a:solidFill>
                <a:latin typeface="+mn-lt"/>
              </a:rPr>
              <a:t>applications</a:t>
            </a:r>
            <a:endParaRPr lang="en-US" altLang="en-US" sz="2400" dirty="0">
              <a:solidFill>
                <a:srgbClr val="000000"/>
              </a:solidFill>
              <a:latin typeface="+mn-lt"/>
            </a:endParaRPr>
          </a:p>
        </p:txBody>
      </p:sp>
    </p:spTree>
    <p:extLst>
      <p:ext uri="{BB962C8B-B14F-4D97-AF65-F5344CB8AC3E}">
        <p14:creationId xmlns:p14="http://schemas.microsoft.com/office/powerpoint/2010/main" val="34572823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Iteration Based on Data Structures </a:t>
            </a:r>
            <a:r>
              <a:rPr lang="en-US" altLang="en-US" sz="2000" b="0" dirty="0" smtClean="0"/>
              <a:t>(5 </a:t>
            </a:r>
            <a:r>
              <a:rPr lang="en-US" altLang="en-US" sz="2000" b="0" dirty="0"/>
              <a:t>of 5)</a:t>
            </a:r>
            <a:endParaRPr lang="en-US" dirty="0"/>
          </a:p>
        </p:txBody>
      </p:sp>
      <p:sp>
        <p:nvSpPr>
          <p:cNvPr id="2" name="Content Placeholder 2"/>
          <p:cNvSpPr>
            <a:spLocks noGrp="1"/>
          </p:cNvSpPr>
          <p:nvPr>
            <p:ph sz="quarter" idx="13"/>
          </p:nvPr>
        </p:nvSpPr>
        <p:spPr>
          <a:xfrm>
            <a:off x="457200" y="1600199"/>
            <a:ext cx="8229600" cy="1063488"/>
          </a:xfrm>
        </p:spPr>
        <p:txBody>
          <a:bodyPr/>
          <a:lstStyle/>
          <a:p>
            <a:pPr lvl="0" indent="-256032"/>
            <a:r>
              <a:rPr lang="en-US" altLang="en-US" sz="2200" dirty="0">
                <a:solidFill>
                  <a:srgbClr val="000000"/>
                </a:solidFill>
                <a:latin typeface="+mn-lt"/>
              </a:rPr>
              <a:t>Ruby blocks are attached methods calls; they can have parameters (in vertical bars); they are executed when the method executes a</a:t>
            </a:r>
            <a:r>
              <a:rPr lang="en-US" altLang="en-US" sz="2200" dirty="0">
                <a:solidFill>
                  <a:srgbClr val="000000"/>
                </a:solidFill>
              </a:rPr>
              <a:t> </a:t>
            </a:r>
            <a:r>
              <a:rPr lang="en-US" altLang="en-US" sz="2200" b="1" dirty="0">
                <a:solidFill>
                  <a:srgbClr val="000000"/>
                </a:solidFill>
                <a:latin typeface="Courier New" panose="02070309020205020404" pitchFamily="49" charset="0"/>
              </a:rPr>
              <a:t>yield</a:t>
            </a:r>
            <a:r>
              <a:rPr lang="en-US" altLang="en-US" sz="2200" dirty="0">
                <a:solidFill>
                  <a:srgbClr val="000000"/>
                </a:solidFill>
              </a:rPr>
              <a:t> </a:t>
            </a:r>
            <a:r>
              <a:rPr lang="en-US" altLang="en-US" sz="2200" dirty="0" smtClean="0">
                <a:solidFill>
                  <a:srgbClr val="000000"/>
                </a:solidFill>
                <a:latin typeface="+mn-lt"/>
              </a:rPr>
              <a:t>statement</a:t>
            </a:r>
            <a:endParaRPr lang="en-US" altLang="en-US" sz="2200" dirty="0">
              <a:solidFill>
                <a:srgbClr val="000000"/>
              </a:solidFill>
              <a:latin typeface="+mn-lt"/>
            </a:endParaRPr>
          </a:p>
        </p:txBody>
      </p:sp>
      <p:pic>
        <p:nvPicPr>
          <p:cNvPr id="11" name="Picture 3" descr="Computer code. The code has 10 lines. Line 1. d e f fibonacci left parenthesis last right parenthesis. Line 2, indented once. first comma second = 1 comma 1. Line 3, indented once. while first left angle bracket = last. Line 4, indented twice. yield first. Line 5, indented twice. first comma second = second comma first + second. Line 6, indented once. end. Line 7. end. Line 8. puts double quote Fibonacci numbers less than 100 are colon double quote. Line 9. fibonacci left parenthesis 100 right parenthesis left brace pipe n u m pipe print n u m comma double quote double quote right brace. Line 10. puts."/>
          <p:cNvPicPr>
            <a:picLocks noChangeAspect="1"/>
          </p:cNvPicPr>
          <p:nvPr/>
        </p:nvPicPr>
        <p:blipFill>
          <a:blip r:embed="rId2"/>
          <a:stretch>
            <a:fillRect/>
          </a:stretch>
        </p:blipFill>
        <p:spPr>
          <a:xfrm>
            <a:off x="1643501" y="2795060"/>
            <a:ext cx="5310530" cy="2448688"/>
          </a:xfrm>
          <a:prstGeom prst="rect">
            <a:avLst/>
          </a:prstGeom>
        </p:spPr>
      </p:pic>
      <p:sp>
        <p:nvSpPr>
          <p:cNvPr id="3" name="Content Placeholder 4"/>
          <p:cNvSpPr>
            <a:spLocks noGrp="1"/>
          </p:cNvSpPr>
          <p:nvPr>
            <p:ph sz="quarter" idx="14"/>
          </p:nvPr>
        </p:nvSpPr>
        <p:spPr>
          <a:xfrm>
            <a:off x="367748" y="5370441"/>
            <a:ext cx="8229600" cy="762000"/>
          </a:xfrm>
        </p:spPr>
        <p:txBody>
          <a:bodyPr/>
          <a:lstStyle/>
          <a:p>
            <a:pPr marL="740664" indent="-283464">
              <a:spcBef>
                <a:spcPts val="600"/>
              </a:spcBef>
              <a:buFontTx/>
              <a:buChar char="─"/>
            </a:pPr>
            <a:r>
              <a:rPr lang="en-US" altLang="en-US" sz="2200" dirty="0">
                <a:latin typeface="+mn-lt"/>
                <a:cs typeface="Courier New" panose="02070309020205020404" pitchFamily="49" charset="0"/>
              </a:rPr>
              <a:t>Ruby has a </a:t>
            </a:r>
            <a:r>
              <a:rPr lang="en-US" altLang="en-US" sz="2200" b="1" dirty="0">
                <a:latin typeface="Courier New" panose="02070309020205020404" pitchFamily="49" charset="0"/>
                <a:cs typeface="Courier New" panose="02070309020205020404" pitchFamily="49" charset="0"/>
              </a:rPr>
              <a:t>for</a:t>
            </a:r>
            <a:r>
              <a:rPr lang="en-US" altLang="en-US" sz="2200" dirty="0">
                <a:cs typeface="Courier New" panose="02070309020205020404" pitchFamily="49" charset="0"/>
              </a:rPr>
              <a:t> </a:t>
            </a:r>
            <a:r>
              <a:rPr lang="en-US" altLang="en-US" sz="2200" dirty="0">
                <a:latin typeface="+mn-lt"/>
                <a:cs typeface="Courier New" panose="02070309020205020404" pitchFamily="49" charset="0"/>
              </a:rPr>
              <a:t>statement, but Ruby converts them to </a:t>
            </a:r>
            <a:r>
              <a:rPr lang="en-US" altLang="en-US" sz="2200" dirty="0" err="1">
                <a:latin typeface="Courier New" panose="02070309020205020404" pitchFamily="49" charset="0"/>
                <a:cs typeface="Courier New" panose="02070309020205020404" pitchFamily="49" charset="0"/>
              </a:rPr>
              <a:t>upto</a:t>
            </a:r>
            <a:r>
              <a:rPr lang="en-US" altLang="en-US" sz="2200" dirty="0">
                <a:cs typeface="Courier New" panose="02070309020205020404" pitchFamily="49" charset="0"/>
              </a:rPr>
              <a:t> </a:t>
            </a:r>
            <a:r>
              <a:rPr lang="en-US" altLang="en-US" sz="2200" dirty="0">
                <a:latin typeface="+mn-lt"/>
                <a:cs typeface="Courier New" panose="02070309020205020404" pitchFamily="49" charset="0"/>
              </a:rPr>
              <a:t>method </a:t>
            </a:r>
            <a:r>
              <a:rPr lang="en-US" altLang="en-US" sz="2200" dirty="0" smtClean="0">
                <a:latin typeface="+mn-lt"/>
                <a:cs typeface="Courier New" panose="02070309020205020404" pitchFamily="49" charset="0"/>
              </a:rPr>
              <a:t>calls</a:t>
            </a:r>
            <a:endParaRPr lang="en-US" altLang="en-US" sz="2200" dirty="0">
              <a:latin typeface="+mn-lt"/>
              <a:cs typeface="Courier New" panose="02070309020205020404" pitchFamily="49" charset="0"/>
            </a:endParaRPr>
          </a:p>
        </p:txBody>
      </p:sp>
    </p:spTree>
    <p:extLst>
      <p:ext uri="{BB962C8B-B14F-4D97-AF65-F5344CB8AC3E}">
        <p14:creationId xmlns:p14="http://schemas.microsoft.com/office/powerpoint/2010/main" val="1133758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Control Statements: Evolution</a:t>
            </a:r>
            <a:endParaRPr lang="en-US" altLang="en-US" sz="2000"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FORTRAN I control statements were based directly on </a:t>
            </a:r>
            <a:r>
              <a:rPr lang="en-US" altLang="en-US" dirty="0" smtClean="0"/>
              <a:t>I</a:t>
            </a:r>
            <a:r>
              <a:rPr lang="en-US" altLang="en-US" sz="100" dirty="0" smtClean="0"/>
              <a:t> </a:t>
            </a:r>
            <a:r>
              <a:rPr lang="en-US" altLang="en-US" dirty="0" smtClean="0"/>
              <a:t>B</a:t>
            </a:r>
            <a:r>
              <a:rPr lang="en-US" altLang="en-US" sz="100" dirty="0" smtClean="0"/>
              <a:t> </a:t>
            </a:r>
            <a:r>
              <a:rPr lang="en-US" altLang="en-US" dirty="0" smtClean="0"/>
              <a:t>M </a:t>
            </a:r>
            <a:r>
              <a:rPr lang="en-US" altLang="en-US" dirty="0"/>
              <a:t>704 hardware</a:t>
            </a:r>
          </a:p>
          <a:p>
            <a:pPr eaLnBrk="1" hangingPunct="1"/>
            <a:r>
              <a:rPr lang="en-US" altLang="en-US" dirty="0"/>
              <a:t>Much research and argument in the 1960s about the issue</a:t>
            </a:r>
          </a:p>
          <a:p>
            <a:pPr lvl="1" eaLnBrk="1" hangingPunct="1"/>
            <a:r>
              <a:rPr lang="en-US" altLang="en-US" dirty="0"/>
              <a:t>One important result: It was proven that all algorithms represented by flowcharts can be coded with only two-way selection and pretest logical </a:t>
            </a:r>
            <a:r>
              <a:rPr lang="en-US" altLang="en-US" dirty="0" smtClean="0"/>
              <a:t>loops</a:t>
            </a:r>
            <a:endParaRPr lang="en-US" altLang="en-US" dirty="0"/>
          </a:p>
        </p:txBody>
      </p:sp>
    </p:spTree>
    <p:extLst>
      <p:ext uri="{BB962C8B-B14F-4D97-AF65-F5344CB8AC3E}">
        <p14:creationId xmlns:p14="http://schemas.microsoft.com/office/powerpoint/2010/main" val="23083581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Unconditional Branching</a:t>
            </a:r>
            <a:endParaRPr lang="en-US" dirty="0"/>
          </a:p>
        </p:txBody>
      </p:sp>
      <p:sp>
        <p:nvSpPr>
          <p:cNvPr id="8" name="Content Placeholder 2"/>
          <p:cNvSpPr>
            <a:spLocks noGrp="1"/>
          </p:cNvSpPr>
          <p:nvPr>
            <p:ph sz="quarter" idx="13"/>
          </p:nvPr>
        </p:nvSpPr>
        <p:spPr>
          <a:xfrm>
            <a:off x="457200" y="1600200"/>
            <a:ext cx="8229600" cy="2226366"/>
          </a:xfrm>
        </p:spPr>
        <p:txBody>
          <a:bodyPr/>
          <a:lstStyle/>
          <a:p>
            <a:pPr lvl="0" indent="-256032">
              <a:lnSpc>
                <a:spcPct val="90000"/>
              </a:lnSpc>
            </a:pPr>
            <a:r>
              <a:rPr lang="en-US" altLang="en-US" sz="2200" dirty="0">
                <a:solidFill>
                  <a:srgbClr val="000000"/>
                </a:solidFill>
                <a:latin typeface="+mn-lt"/>
              </a:rPr>
              <a:t>Transfers execution control to a specified place in the program</a:t>
            </a:r>
          </a:p>
          <a:p>
            <a:pPr lvl="0" indent="-256032">
              <a:lnSpc>
                <a:spcPct val="90000"/>
              </a:lnSpc>
            </a:pPr>
            <a:r>
              <a:rPr lang="en-US" altLang="en-US" sz="2200" dirty="0">
                <a:solidFill>
                  <a:srgbClr val="000000"/>
                </a:solidFill>
                <a:latin typeface="+mn-lt"/>
              </a:rPr>
              <a:t>Represented one of the most heated debates in 1960’s and 1970’s</a:t>
            </a:r>
          </a:p>
          <a:p>
            <a:pPr lvl="0" indent="-256032">
              <a:lnSpc>
                <a:spcPct val="90000"/>
              </a:lnSpc>
            </a:pPr>
            <a:r>
              <a:rPr lang="en-US" altLang="en-US" sz="2200" dirty="0">
                <a:solidFill>
                  <a:srgbClr val="000000"/>
                </a:solidFill>
                <a:latin typeface="+mn-lt"/>
              </a:rPr>
              <a:t>Major concern: Readability</a:t>
            </a:r>
          </a:p>
          <a:p>
            <a:pPr lvl="0" indent="-256032">
              <a:lnSpc>
                <a:spcPct val="90000"/>
              </a:lnSpc>
            </a:pPr>
            <a:r>
              <a:rPr lang="en-US" altLang="en-US" sz="2200" dirty="0">
                <a:solidFill>
                  <a:srgbClr val="000000"/>
                </a:solidFill>
                <a:latin typeface="+mn-lt"/>
              </a:rPr>
              <a:t>Some languages do not support </a:t>
            </a:r>
            <a:r>
              <a:rPr lang="en-US" altLang="en-US" sz="2200" b="1" dirty="0" err="1">
                <a:solidFill>
                  <a:srgbClr val="000000"/>
                </a:solidFill>
                <a:latin typeface="+mn-lt"/>
                <a:cs typeface="Courier New" panose="02070309020205020404" pitchFamily="49" charset="0"/>
              </a:rPr>
              <a:t>goto</a:t>
            </a:r>
            <a:r>
              <a:rPr lang="en-US" altLang="en-US" sz="2200" dirty="0">
                <a:solidFill>
                  <a:srgbClr val="000000"/>
                </a:solidFill>
                <a:latin typeface="+mn-lt"/>
              </a:rPr>
              <a:t> statement (e.g., Java)</a:t>
            </a:r>
          </a:p>
          <a:p>
            <a:pPr lvl="0" indent="-256032">
              <a:lnSpc>
                <a:spcPct val="90000"/>
              </a:lnSpc>
            </a:pPr>
            <a:r>
              <a:rPr lang="en-US" altLang="en-US" sz="2200" dirty="0">
                <a:solidFill>
                  <a:srgbClr val="000000"/>
                </a:solidFill>
                <a:latin typeface="+mn-lt"/>
              </a:rPr>
              <a:t>C</a:t>
            </a:r>
            <a:endParaRPr lang="en-US" dirty="0">
              <a:latin typeface="+mn-lt"/>
            </a:endParaRPr>
          </a:p>
        </p:txBody>
      </p:sp>
      <p:graphicFrame>
        <p:nvGraphicFramePr>
          <p:cNvPr id="15" name="Object 3" descr="hash"/>
          <p:cNvGraphicFramePr>
            <a:graphicFrameLocks noChangeAspect="1"/>
          </p:cNvGraphicFramePr>
          <p:nvPr>
            <p:extLst>
              <p:ext uri="{D42A27DB-BD31-4B8C-83A1-F6EECF244321}">
                <p14:modId xmlns:p14="http://schemas.microsoft.com/office/powerpoint/2010/main" val="2312494502"/>
              </p:ext>
            </p:extLst>
          </p:nvPr>
        </p:nvGraphicFramePr>
        <p:xfrm>
          <a:off x="985228" y="3957934"/>
          <a:ext cx="224989" cy="292485"/>
        </p:xfrm>
        <a:graphic>
          <a:graphicData uri="http://schemas.openxmlformats.org/presentationml/2006/ole">
            <mc:AlternateContent xmlns:mc="http://schemas.openxmlformats.org/markup-compatibility/2006">
              <mc:Choice xmlns:v="urn:schemas-microsoft-com:vml" Requires="v">
                <p:oleObj spid="_x0000_s40973" name="Equation" r:id="rId3" imgW="126720" imgH="164880" progId="Equation.DSMT4">
                  <p:embed/>
                </p:oleObj>
              </mc:Choice>
              <mc:Fallback>
                <p:oleObj name="Equation" r:id="rId3" imgW="126720" imgH="164880" progId="Equation.DSMT4">
                  <p:embed/>
                  <p:pic>
                    <p:nvPicPr>
                      <p:cNvPr id="0" name=""/>
                      <p:cNvPicPr/>
                      <p:nvPr/>
                    </p:nvPicPr>
                    <p:blipFill>
                      <a:blip r:embed="rId4"/>
                      <a:stretch>
                        <a:fillRect/>
                      </a:stretch>
                    </p:blipFill>
                    <p:spPr>
                      <a:xfrm>
                        <a:off x="985228" y="3957934"/>
                        <a:ext cx="224989" cy="292485"/>
                      </a:xfrm>
                      <a:prstGeom prst="rect">
                        <a:avLst/>
                      </a:prstGeom>
                    </p:spPr>
                  </p:pic>
                </p:oleObj>
              </mc:Fallback>
            </mc:AlternateContent>
          </a:graphicData>
        </a:graphic>
      </p:graphicFrame>
      <p:sp>
        <p:nvSpPr>
          <p:cNvPr id="12" name="Content Placeholder 4"/>
          <p:cNvSpPr>
            <a:spLocks noGrp="1"/>
          </p:cNvSpPr>
          <p:nvPr>
            <p:ph sz="quarter" idx="17"/>
          </p:nvPr>
        </p:nvSpPr>
        <p:spPr>
          <a:xfrm>
            <a:off x="1067904" y="3856381"/>
            <a:ext cx="7618895" cy="457200"/>
          </a:xfrm>
        </p:spPr>
        <p:txBody>
          <a:bodyPr/>
          <a:lstStyle/>
          <a:p>
            <a:pPr marL="101600" indent="0">
              <a:buNone/>
            </a:pPr>
            <a:r>
              <a:rPr lang="en-US" altLang="en-US" sz="2200" dirty="0">
                <a:solidFill>
                  <a:srgbClr val="000000"/>
                </a:solidFill>
                <a:latin typeface="+mn-lt"/>
              </a:rPr>
              <a:t>offers</a:t>
            </a:r>
            <a:r>
              <a:rPr lang="en-US" altLang="en-US" sz="2200" dirty="0">
                <a:solidFill>
                  <a:srgbClr val="000000"/>
                </a:solidFill>
              </a:rPr>
              <a:t> </a:t>
            </a:r>
            <a:r>
              <a:rPr lang="en-US" altLang="en-US" sz="2200" b="1" dirty="0" err="1">
                <a:solidFill>
                  <a:srgbClr val="000000"/>
                </a:solidFill>
                <a:latin typeface="Courier New" panose="02070309020205020404" pitchFamily="49" charset="0"/>
                <a:cs typeface="Courier New" panose="02070309020205020404" pitchFamily="49" charset="0"/>
              </a:rPr>
              <a:t>goto</a:t>
            </a:r>
            <a:r>
              <a:rPr lang="en-US" altLang="en-US" sz="2200" dirty="0">
                <a:solidFill>
                  <a:srgbClr val="000000"/>
                </a:solidFill>
              </a:rPr>
              <a:t> </a:t>
            </a:r>
            <a:r>
              <a:rPr lang="en-US" altLang="en-US" sz="2200" dirty="0">
                <a:solidFill>
                  <a:srgbClr val="000000"/>
                </a:solidFill>
                <a:latin typeface="+mn-lt"/>
              </a:rPr>
              <a:t>statement (can be used in </a:t>
            </a:r>
            <a:r>
              <a:rPr lang="en-US" altLang="en-US" sz="2200" b="1" dirty="0">
                <a:solidFill>
                  <a:srgbClr val="000000"/>
                </a:solidFill>
                <a:latin typeface="Courier New" panose="02070309020205020404" pitchFamily="49" charset="0"/>
                <a:cs typeface="Courier New" panose="02070309020205020404" pitchFamily="49" charset="0"/>
              </a:rPr>
              <a:t>switch</a:t>
            </a:r>
            <a:endParaRPr lang="en-US" dirty="0"/>
          </a:p>
        </p:txBody>
      </p:sp>
      <p:sp>
        <p:nvSpPr>
          <p:cNvPr id="13" name="Content Placeholder 5"/>
          <p:cNvSpPr>
            <a:spLocks noGrp="1"/>
          </p:cNvSpPr>
          <p:nvPr>
            <p:ph sz="quarter" idx="18"/>
          </p:nvPr>
        </p:nvSpPr>
        <p:spPr>
          <a:xfrm>
            <a:off x="457200" y="4343398"/>
            <a:ext cx="8229600" cy="1252331"/>
          </a:xfrm>
        </p:spPr>
        <p:txBody>
          <a:bodyPr/>
          <a:lstStyle/>
          <a:p>
            <a:pPr marL="0" lvl="0" indent="228600">
              <a:lnSpc>
                <a:spcPct val="90000"/>
              </a:lnSpc>
              <a:buNone/>
            </a:pPr>
            <a:r>
              <a:rPr lang="en-US" altLang="en-US" sz="2200" dirty="0">
                <a:solidFill>
                  <a:srgbClr val="000000"/>
                </a:solidFill>
                <a:latin typeface="+mn-lt"/>
              </a:rPr>
              <a:t>statements)</a:t>
            </a:r>
          </a:p>
          <a:p>
            <a:pPr lvl="0" indent="-256032">
              <a:lnSpc>
                <a:spcPct val="90000"/>
              </a:lnSpc>
            </a:pPr>
            <a:r>
              <a:rPr lang="en-US" altLang="en-US" sz="2200" dirty="0">
                <a:solidFill>
                  <a:srgbClr val="000000"/>
                </a:solidFill>
                <a:latin typeface="+mn-lt"/>
              </a:rPr>
              <a:t>Loop exit statements are restricted and somewhat camouflaged</a:t>
            </a:r>
            <a:r>
              <a:rPr lang="en-US" altLang="en-US" sz="2200" dirty="0">
                <a:solidFill>
                  <a:srgbClr val="000000"/>
                </a:solidFill>
              </a:rPr>
              <a:t> </a:t>
            </a:r>
            <a:r>
              <a:rPr lang="en-US" altLang="en-US" sz="2200" b="1" dirty="0" err="1" smtClean="0">
                <a:solidFill>
                  <a:srgbClr val="000000"/>
                </a:solidFill>
                <a:latin typeface="Courier New" panose="02070309020205020404" pitchFamily="49" charset="0"/>
              </a:rPr>
              <a:t>goto</a:t>
            </a:r>
            <a:r>
              <a:rPr lang="en-US" altLang="en-US" sz="2200" dirty="0" err="1" smtClean="0">
                <a:solidFill>
                  <a:srgbClr val="000000"/>
                </a:solidFill>
              </a:rPr>
              <a:t>’s</a:t>
            </a:r>
            <a:endParaRPr lang="en-US" altLang="en-US" sz="2200" dirty="0">
              <a:solidFill>
                <a:srgbClr val="000000"/>
              </a:solidFill>
            </a:endParaRPr>
          </a:p>
        </p:txBody>
      </p:sp>
    </p:spTree>
    <p:extLst>
      <p:ext uri="{BB962C8B-B14F-4D97-AF65-F5344CB8AC3E}">
        <p14:creationId xmlns:p14="http://schemas.microsoft.com/office/powerpoint/2010/main" val="36423127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Guarded Commands</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Designed by </a:t>
            </a:r>
            <a:r>
              <a:rPr lang="en-US" altLang="en-US" dirty="0" err="1"/>
              <a:t>Dijkstra</a:t>
            </a:r>
            <a:endParaRPr lang="en-US" altLang="en-US" dirty="0"/>
          </a:p>
          <a:p>
            <a:pPr eaLnBrk="1" hangingPunct="1"/>
            <a:r>
              <a:rPr lang="en-US" altLang="en-US" dirty="0"/>
              <a:t>Purpose: to support a new programming methodology that supported verification (correctness) during development</a:t>
            </a:r>
          </a:p>
          <a:p>
            <a:pPr eaLnBrk="1" hangingPunct="1"/>
            <a:r>
              <a:rPr lang="en-US" altLang="en-US" dirty="0"/>
              <a:t>Basis for two linguistic mechanisms for concurrent programming (in </a:t>
            </a:r>
            <a:r>
              <a:rPr lang="en-US" altLang="en-US" dirty="0" smtClean="0"/>
              <a:t>C</a:t>
            </a:r>
            <a:r>
              <a:rPr lang="en-US" altLang="en-US" sz="100" dirty="0" smtClean="0"/>
              <a:t> </a:t>
            </a:r>
            <a:r>
              <a:rPr lang="en-US" altLang="en-US" dirty="0" smtClean="0"/>
              <a:t>S</a:t>
            </a:r>
            <a:r>
              <a:rPr lang="en-US" altLang="en-US" sz="100" dirty="0" smtClean="0"/>
              <a:t> </a:t>
            </a:r>
            <a:r>
              <a:rPr lang="en-US" altLang="en-US" dirty="0" smtClean="0"/>
              <a:t>P</a:t>
            </a:r>
            <a:r>
              <a:rPr lang="en-US" altLang="en-US" dirty="0"/>
              <a:t>)</a:t>
            </a:r>
          </a:p>
          <a:p>
            <a:pPr eaLnBrk="1" hangingPunct="1"/>
            <a:r>
              <a:rPr lang="en-US" altLang="en-US" dirty="0"/>
              <a:t>Basic Idea: if the order of evaluation is not important, the program should not specify one</a:t>
            </a:r>
          </a:p>
        </p:txBody>
      </p:sp>
    </p:spTree>
    <p:extLst>
      <p:ext uri="{BB962C8B-B14F-4D97-AF65-F5344CB8AC3E}">
        <p14:creationId xmlns:p14="http://schemas.microsoft.com/office/powerpoint/2010/main" val="138825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Selection Guarded Command </a:t>
            </a:r>
            <a:endParaRPr lang="en-US" dirty="0"/>
          </a:p>
        </p:txBody>
      </p:sp>
      <p:sp>
        <p:nvSpPr>
          <p:cNvPr id="6" name="Content Placeholder 2"/>
          <p:cNvSpPr>
            <a:spLocks noGrp="1"/>
          </p:cNvSpPr>
          <p:nvPr>
            <p:ph sz="quarter" idx="13"/>
          </p:nvPr>
        </p:nvSpPr>
        <p:spPr>
          <a:xfrm>
            <a:off x="457200" y="1600200"/>
            <a:ext cx="8229600" cy="447261"/>
          </a:xfrm>
        </p:spPr>
        <p:txBody>
          <a:bodyPr/>
          <a:lstStyle/>
          <a:p>
            <a:pPr lvl="0" indent="-256032"/>
            <a:r>
              <a:rPr lang="en-US" altLang="en-US" sz="2400" dirty="0" smtClean="0">
                <a:solidFill>
                  <a:srgbClr val="000000"/>
                </a:solidFill>
                <a:latin typeface="+mn-lt"/>
              </a:rPr>
              <a:t>Form</a:t>
            </a:r>
            <a:endParaRPr lang="en-US" altLang="en-US" sz="2400" dirty="0">
              <a:solidFill>
                <a:srgbClr val="000000"/>
              </a:solidFill>
              <a:latin typeface="+mn-lt"/>
            </a:endParaRPr>
          </a:p>
        </p:txBody>
      </p:sp>
      <p:pic>
        <p:nvPicPr>
          <p:cNvPr id="13" name="Picture 3" descr="Computer code. The code has 5 lines. Line 1. if left angle bracket Boolean e x p r right angle bracket hyphen right angle bracket left angle bracket statement. Line 2. left bracket right bracket left angle bracket Boolean e x p r right angle bracket hyphen right angle bracket left angle bracket statement right angle bracket. Line 3. period period period. Line 4. left bracket right bracket left angle bracket Boolean e x p r right angle bracket hyphen right angle bracket left angle bracket statement right angle bracket. Line 5. f i."/>
          <p:cNvPicPr>
            <a:picLocks noChangeAspect="1"/>
          </p:cNvPicPr>
          <p:nvPr/>
        </p:nvPicPr>
        <p:blipFill rotWithShape="1">
          <a:blip r:embed="rId2"/>
          <a:srcRect b="8232"/>
          <a:stretch/>
        </p:blipFill>
        <p:spPr>
          <a:xfrm>
            <a:off x="1115089" y="2117682"/>
            <a:ext cx="4925995" cy="1728761"/>
          </a:xfrm>
          <a:prstGeom prst="rect">
            <a:avLst/>
          </a:prstGeom>
        </p:spPr>
      </p:pic>
      <p:sp>
        <p:nvSpPr>
          <p:cNvPr id="7" name="Content Placeholder 4"/>
          <p:cNvSpPr>
            <a:spLocks noGrp="1"/>
          </p:cNvSpPr>
          <p:nvPr>
            <p:ph sz="quarter" idx="14"/>
          </p:nvPr>
        </p:nvSpPr>
        <p:spPr>
          <a:xfrm>
            <a:off x="457200" y="3903411"/>
            <a:ext cx="8229600" cy="2209800"/>
          </a:xfrm>
        </p:spPr>
        <p:txBody>
          <a:bodyPr/>
          <a:lstStyle/>
          <a:p>
            <a:pPr lvl="0" indent="-256032"/>
            <a:r>
              <a:rPr lang="en-US" altLang="en-US" sz="2400" dirty="0">
                <a:solidFill>
                  <a:srgbClr val="000000"/>
                </a:solidFill>
                <a:latin typeface="+mn-lt"/>
              </a:rPr>
              <a:t>Semantics: when construct is reached, </a:t>
            </a:r>
          </a:p>
          <a:p>
            <a:pPr lvl="1" indent="-283464"/>
            <a:r>
              <a:rPr lang="en-US" altLang="en-US" sz="2400" dirty="0">
                <a:solidFill>
                  <a:srgbClr val="000000"/>
                </a:solidFill>
                <a:latin typeface="+mn-lt"/>
              </a:rPr>
              <a:t>Evaluate all Boolean expressions</a:t>
            </a:r>
          </a:p>
          <a:p>
            <a:pPr lvl="1" indent="-283464"/>
            <a:r>
              <a:rPr lang="en-US" altLang="en-US" sz="2400" dirty="0">
                <a:solidFill>
                  <a:srgbClr val="000000"/>
                </a:solidFill>
                <a:latin typeface="+mn-lt"/>
              </a:rPr>
              <a:t>If more than one are true, choose one </a:t>
            </a:r>
            <a:r>
              <a:rPr lang="en-US" altLang="en-US" sz="2400" dirty="0" smtClean="0">
                <a:solidFill>
                  <a:srgbClr val="000000"/>
                </a:solidFill>
                <a:latin typeface="+mn-lt"/>
              </a:rPr>
              <a:t>non deterministically</a:t>
            </a:r>
            <a:endParaRPr lang="en-US" altLang="en-US" sz="2400" dirty="0">
              <a:solidFill>
                <a:srgbClr val="000000"/>
              </a:solidFill>
              <a:latin typeface="+mn-lt"/>
            </a:endParaRPr>
          </a:p>
          <a:p>
            <a:pPr lvl="1" indent="-283464"/>
            <a:r>
              <a:rPr lang="en-US" altLang="en-US" sz="2400" dirty="0">
                <a:solidFill>
                  <a:srgbClr val="000000"/>
                </a:solidFill>
                <a:latin typeface="+mn-lt"/>
              </a:rPr>
              <a:t>If none are true, it is a runtime </a:t>
            </a:r>
            <a:r>
              <a:rPr lang="en-US" altLang="en-US" sz="2400" dirty="0" smtClean="0">
                <a:solidFill>
                  <a:srgbClr val="000000"/>
                </a:solidFill>
                <a:latin typeface="+mn-lt"/>
              </a:rPr>
              <a:t>error</a:t>
            </a:r>
            <a:endParaRPr lang="en-US" altLang="en-US" sz="2400" dirty="0">
              <a:solidFill>
                <a:srgbClr val="000000"/>
              </a:solidFill>
              <a:latin typeface="+mn-lt"/>
            </a:endParaRPr>
          </a:p>
        </p:txBody>
      </p:sp>
    </p:spTree>
    <p:extLst>
      <p:ext uri="{BB962C8B-B14F-4D97-AF65-F5344CB8AC3E}">
        <p14:creationId xmlns:p14="http://schemas.microsoft.com/office/powerpoint/2010/main" val="20602052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Loop Guarded Command</a:t>
            </a:r>
            <a:endParaRPr lang="en-US" dirty="0"/>
          </a:p>
        </p:txBody>
      </p:sp>
      <p:sp>
        <p:nvSpPr>
          <p:cNvPr id="6" name="Content Placeholder 2"/>
          <p:cNvSpPr>
            <a:spLocks noGrp="1"/>
          </p:cNvSpPr>
          <p:nvPr>
            <p:ph sz="quarter" idx="13"/>
          </p:nvPr>
        </p:nvSpPr>
        <p:spPr>
          <a:xfrm>
            <a:off x="457200" y="1600200"/>
            <a:ext cx="8229600" cy="447261"/>
          </a:xfrm>
        </p:spPr>
        <p:txBody>
          <a:bodyPr/>
          <a:lstStyle/>
          <a:p>
            <a:pPr lvl="0" indent="-256032"/>
            <a:r>
              <a:rPr lang="en-US" altLang="en-US" sz="2400" dirty="0" smtClean="0">
                <a:solidFill>
                  <a:srgbClr val="000000"/>
                </a:solidFill>
                <a:latin typeface="+mn-lt"/>
              </a:rPr>
              <a:t>Form</a:t>
            </a:r>
            <a:endParaRPr lang="en-US" altLang="en-US" sz="2400" dirty="0">
              <a:solidFill>
                <a:srgbClr val="000000"/>
              </a:solidFill>
              <a:latin typeface="+mn-lt"/>
            </a:endParaRPr>
          </a:p>
        </p:txBody>
      </p:sp>
      <p:pic>
        <p:nvPicPr>
          <p:cNvPr id="8" name="Picture 3" descr="Computer code. The code has 5 lines. Line 1. do left angle bracket Boolean right angle bracket hyphen right angle bracket left angle bracket statement. Line 2. left bracket right bracket left angle bracket Boolean right angle bracket hyphen right angle bracket left angle bracket statement right angle bracket. Line 3. period period period. Line 4. left bracket right bracket left angle bracket Boolean right angle bracket hyphen right angle bracket left angle bracket statement right angle bracket. Line 5. do."/>
          <p:cNvPicPr>
            <a:picLocks noChangeAspect="1"/>
          </p:cNvPicPr>
          <p:nvPr/>
        </p:nvPicPr>
        <p:blipFill>
          <a:blip r:embed="rId2"/>
          <a:stretch>
            <a:fillRect/>
          </a:stretch>
        </p:blipFill>
        <p:spPr>
          <a:xfrm>
            <a:off x="1128945" y="2078608"/>
            <a:ext cx="4600108" cy="1961974"/>
          </a:xfrm>
          <a:prstGeom prst="rect">
            <a:avLst/>
          </a:prstGeom>
        </p:spPr>
      </p:pic>
      <p:sp>
        <p:nvSpPr>
          <p:cNvPr id="7" name="Content Placeholder 4"/>
          <p:cNvSpPr>
            <a:spLocks noGrp="1"/>
          </p:cNvSpPr>
          <p:nvPr>
            <p:ph sz="quarter" idx="14"/>
          </p:nvPr>
        </p:nvSpPr>
        <p:spPr>
          <a:xfrm>
            <a:off x="457200" y="4071730"/>
            <a:ext cx="8229600" cy="2239618"/>
          </a:xfrm>
        </p:spPr>
        <p:txBody>
          <a:bodyPr/>
          <a:lstStyle/>
          <a:p>
            <a:pPr eaLnBrk="1" hangingPunct="1"/>
            <a:r>
              <a:rPr lang="en-US" altLang="en-US" sz="2400" dirty="0">
                <a:latin typeface="+mn-lt"/>
              </a:rPr>
              <a:t>Semantics: for each iteration</a:t>
            </a:r>
          </a:p>
          <a:p>
            <a:pPr lvl="1" indent="-283464" eaLnBrk="1" hangingPunct="1"/>
            <a:r>
              <a:rPr lang="en-US" altLang="en-US" sz="2400" dirty="0">
                <a:latin typeface="+mn-lt"/>
              </a:rPr>
              <a:t>Evaluate all Boolean expressions</a:t>
            </a:r>
          </a:p>
          <a:p>
            <a:pPr lvl="1" indent="-283464" eaLnBrk="1" hangingPunct="1"/>
            <a:r>
              <a:rPr lang="en-US" altLang="en-US" sz="2400" dirty="0">
                <a:latin typeface="+mn-lt"/>
              </a:rPr>
              <a:t>If more than one are true, choose one non-deterministically; then start loop again</a:t>
            </a:r>
          </a:p>
          <a:p>
            <a:pPr lvl="1" indent="-283464" eaLnBrk="1" hangingPunct="1"/>
            <a:r>
              <a:rPr lang="en-US" altLang="en-US" sz="2400" dirty="0">
                <a:latin typeface="+mn-lt"/>
              </a:rPr>
              <a:t>If none are true, exit loop</a:t>
            </a:r>
          </a:p>
        </p:txBody>
      </p:sp>
    </p:spTree>
    <p:extLst>
      <p:ext uri="{BB962C8B-B14F-4D97-AF65-F5344CB8AC3E}">
        <p14:creationId xmlns:p14="http://schemas.microsoft.com/office/powerpoint/2010/main" val="31805256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Guarded Commands: Rationale</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Connection between control statements and program verification is intimate</a:t>
            </a:r>
          </a:p>
          <a:p>
            <a:pPr eaLnBrk="1" hangingPunct="1"/>
            <a:r>
              <a:rPr lang="en-US" altLang="en-US" dirty="0"/>
              <a:t>Verification is impossible with </a:t>
            </a:r>
            <a:r>
              <a:rPr lang="en-US" altLang="en-US" b="1" dirty="0" err="1">
                <a:latin typeface="Courier New" panose="02070309020205020404" pitchFamily="49" charset="0"/>
                <a:cs typeface="Courier New" panose="02070309020205020404" pitchFamily="49" charset="0"/>
              </a:rPr>
              <a:t>goto</a:t>
            </a:r>
            <a:r>
              <a:rPr lang="en-US" altLang="en-US" dirty="0"/>
              <a:t> statements</a:t>
            </a:r>
          </a:p>
          <a:p>
            <a:pPr eaLnBrk="1" hangingPunct="1"/>
            <a:r>
              <a:rPr lang="en-US" altLang="en-US" dirty="0"/>
              <a:t>Verification is possible with only selection and logical pretest loops</a:t>
            </a:r>
          </a:p>
          <a:p>
            <a:pPr eaLnBrk="1" hangingPunct="1"/>
            <a:r>
              <a:rPr lang="en-US" altLang="en-US" dirty="0"/>
              <a:t>Verification is relatively simple with only guarded commands</a:t>
            </a:r>
          </a:p>
        </p:txBody>
      </p:sp>
    </p:spTree>
    <p:extLst>
      <p:ext uri="{BB962C8B-B14F-4D97-AF65-F5344CB8AC3E}">
        <p14:creationId xmlns:p14="http://schemas.microsoft.com/office/powerpoint/2010/main" val="4716133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Conclusions</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Variety of statement-level structures</a:t>
            </a:r>
          </a:p>
          <a:p>
            <a:pPr eaLnBrk="1" hangingPunct="1"/>
            <a:r>
              <a:rPr lang="en-US" altLang="en-US" dirty="0"/>
              <a:t>Choice of control statements beyond selection and logical pretest loops is a  trade-off between language size and </a:t>
            </a:r>
            <a:r>
              <a:rPr lang="en-US" altLang="en-US" dirty="0" err="1"/>
              <a:t>writability</a:t>
            </a:r>
            <a:endParaRPr lang="en-US" altLang="en-US" dirty="0"/>
          </a:p>
          <a:p>
            <a:pPr eaLnBrk="1" hangingPunct="1"/>
            <a:r>
              <a:rPr lang="en-US" altLang="en-US" dirty="0"/>
              <a:t>Functional and logic programming languages use quite different control structures</a:t>
            </a:r>
          </a:p>
        </p:txBody>
      </p:sp>
    </p:spTree>
    <p:extLst>
      <p:ext uri="{BB962C8B-B14F-4D97-AF65-F5344CB8AC3E}">
        <p14:creationId xmlns:p14="http://schemas.microsoft.com/office/powerpoint/2010/main" val="33537549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dirty="0" smtClean="0"/>
              <a:t>Copyright</a:t>
            </a:r>
            <a:endParaRPr lang="en-US" dirty="0"/>
          </a:p>
        </p:txBody>
      </p:sp>
      <p:pic>
        <p:nvPicPr>
          <p:cNvPr id="11" name="Picture 2" descr="A copyright notice reads as follows. 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p:cNvPicPr>
          <p:nvPr/>
        </p:nvPicPr>
        <p:blipFill>
          <a:blip r:embed="rId2"/>
          <a:stretch>
            <a:fillRect/>
          </a:stretch>
        </p:blipFill>
        <p:spPr>
          <a:xfrm>
            <a:off x="681932" y="2414967"/>
            <a:ext cx="7425572" cy="2438611"/>
          </a:xfrm>
          <a:prstGeom prst="rect">
            <a:avLst/>
          </a:prstGeom>
        </p:spPr>
      </p:pic>
    </p:spTree>
    <p:extLst>
      <p:ext uri="{BB962C8B-B14F-4D97-AF65-F5344CB8AC3E}">
        <p14:creationId xmlns:p14="http://schemas.microsoft.com/office/powerpoint/2010/main" val="33459205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Control Structure</a:t>
            </a:r>
            <a:endParaRPr lang="en-US" altLang="en-US" sz="2000"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A </a:t>
            </a:r>
            <a:r>
              <a:rPr lang="en-US" altLang="en-US" b="1" dirty="0"/>
              <a:t>control structure </a:t>
            </a:r>
            <a:r>
              <a:rPr lang="en-US" altLang="en-US" dirty="0"/>
              <a:t>is a control statement and the statements whose execution it controls </a:t>
            </a:r>
          </a:p>
          <a:p>
            <a:pPr eaLnBrk="1" hangingPunct="1"/>
            <a:r>
              <a:rPr lang="en-US" altLang="en-US" dirty="0"/>
              <a:t>Design question</a:t>
            </a:r>
          </a:p>
          <a:p>
            <a:pPr lvl="1" eaLnBrk="1" hangingPunct="1"/>
            <a:r>
              <a:rPr lang="en-US" altLang="en-US" dirty="0"/>
              <a:t>Should a control structure have multiple entries</a:t>
            </a:r>
            <a:r>
              <a:rPr lang="en-US" altLang="en-US" dirty="0" smtClean="0"/>
              <a:t>?</a:t>
            </a:r>
            <a:endParaRPr lang="en-US" altLang="en-US" dirty="0"/>
          </a:p>
        </p:txBody>
      </p:sp>
    </p:spTree>
    <p:extLst>
      <p:ext uri="{BB962C8B-B14F-4D97-AF65-F5344CB8AC3E}">
        <p14:creationId xmlns:p14="http://schemas.microsoft.com/office/powerpoint/2010/main" val="30677467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Selection Statements</a:t>
            </a:r>
            <a:endParaRPr lang="en-US" altLang="en-US" sz="2000"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A </a:t>
            </a:r>
            <a:r>
              <a:rPr lang="en-US" altLang="en-US" b="1" dirty="0"/>
              <a:t>selection statement </a:t>
            </a:r>
            <a:r>
              <a:rPr lang="en-US" altLang="en-US" dirty="0"/>
              <a:t>provides the means of choosing between two or more paths of execution</a:t>
            </a:r>
          </a:p>
          <a:p>
            <a:pPr eaLnBrk="1" hangingPunct="1"/>
            <a:r>
              <a:rPr lang="en-US" altLang="en-US" dirty="0"/>
              <a:t>Two general categories:</a:t>
            </a:r>
          </a:p>
          <a:p>
            <a:pPr lvl="1" eaLnBrk="1" hangingPunct="1"/>
            <a:r>
              <a:rPr lang="en-US" altLang="en-US" dirty="0"/>
              <a:t>Two-way selectors</a:t>
            </a:r>
          </a:p>
          <a:p>
            <a:pPr lvl="1" eaLnBrk="1" hangingPunct="1"/>
            <a:r>
              <a:rPr lang="en-US" altLang="en-US" dirty="0"/>
              <a:t>Multiple-way selectors</a:t>
            </a:r>
          </a:p>
        </p:txBody>
      </p:sp>
    </p:spTree>
    <p:extLst>
      <p:ext uri="{BB962C8B-B14F-4D97-AF65-F5344CB8AC3E}">
        <p14:creationId xmlns:p14="http://schemas.microsoft.com/office/powerpoint/2010/main" val="32320125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Two-Way Selection Statements</a:t>
            </a:r>
            <a:endParaRPr lang="en-US" dirty="0"/>
          </a:p>
        </p:txBody>
      </p:sp>
      <p:sp>
        <p:nvSpPr>
          <p:cNvPr id="6" name="Content Placeholder 2"/>
          <p:cNvSpPr>
            <a:spLocks noGrp="1"/>
          </p:cNvSpPr>
          <p:nvPr>
            <p:ph sz="quarter" idx="13"/>
          </p:nvPr>
        </p:nvSpPr>
        <p:spPr>
          <a:xfrm>
            <a:off x="457200" y="1600200"/>
            <a:ext cx="8229600" cy="477078"/>
          </a:xfrm>
        </p:spPr>
        <p:txBody>
          <a:bodyPr/>
          <a:lstStyle/>
          <a:p>
            <a:pPr lvl="0" indent="-256032"/>
            <a:r>
              <a:rPr lang="en-US" altLang="en-US" sz="2400" dirty="0">
                <a:solidFill>
                  <a:srgbClr val="000000"/>
                </a:solidFill>
                <a:latin typeface="+mn-lt"/>
              </a:rPr>
              <a:t>General form</a:t>
            </a:r>
            <a:r>
              <a:rPr lang="en-US" altLang="en-US" sz="2400" dirty="0" smtClean="0">
                <a:solidFill>
                  <a:srgbClr val="000000"/>
                </a:solidFill>
                <a:latin typeface="+mn-lt"/>
              </a:rPr>
              <a:t>:</a:t>
            </a:r>
            <a:endParaRPr lang="en-US" altLang="en-US" sz="2400" dirty="0">
              <a:solidFill>
                <a:srgbClr val="000000"/>
              </a:solidFill>
              <a:latin typeface="+mn-lt"/>
            </a:endParaRPr>
          </a:p>
        </p:txBody>
      </p:sp>
      <p:pic>
        <p:nvPicPr>
          <p:cNvPr id="13" name="Picture 3" descr="Computer code. The code has 3 lines. Line 1. if control underscore expression. Line 2, indented once. then clause. Line 3, indented once. else clause."/>
          <p:cNvPicPr>
            <a:picLocks noChangeAspect="1"/>
          </p:cNvPicPr>
          <p:nvPr/>
        </p:nvPicPr>
        <p:blipFill>
          <a:blip r:embed="rId2"/>
          <a:stretch>
            <a:fillRect/>
          </a:stretch>
        </p:blipFill>
        <p:spPr>
          <a:xfrm>
            <a:off x="987287" y="2209800"/>
            <a:ext cx="3121423" cy="1207113"/>
          </a:xfrm>
          <a:prstGeom prst="rect">
            <a:avLst/>
          </a:prstGeom>
        </p:spPr>
      </p:pic>
      <p:sp>
        <p:nvSpPr>
          <p:cNvPr id="7" name="Content Placeholder 4"/>
          <p:cNvSpPr>
            <a:spLocks noGrp="1"/>
          </p:cNvSpPr>
          <p:nvPr>
            <p:ph sz="quarter" idx="14"/>
          </p:nvPr>
        </p:nvSpPr>
        <p:spPr>
          <a:xfrm>
            <a:off x="457200" y="3546121"/>
            <a:ext cx="8229600" cy="2388705"/>
          </a:xfrm>
        </p:spPr>
        <p:txBody>
          <a:bodyPr/>
          <a:lstStyle/>
          <a:p>
            <a:pPr lvl="0" indent="-256032"/>
            <a:r>
              <a:rPr lang="en-US" altLang="en-US" sz="2400" dirty="0">
                <a:solidFill>
                  <a:srgbClr val="000000"/>
                </a:solidFill>
                <a:latin typeface="+mn-lt"/>
              </a:rPr>
              <a:t>Design Issues:</a:t>
            </a:r>
          </a:p>
          <a:p>
            <a:pPr marL="740664" lvl="1" indent="-283464"/>
            <a:r>
              <a:rPr lang="en-US" altLang="en-US" sz="2400" dirty="0">
                <a:solidFill>
                  <a:srgbClr val="000000"/>
                </a:solidFill>
                <a:latin typeface="+mn-lt"/>
              </a:rPr>
              <a:t>What is the form and type of the control expression?</a:t>
            </a:r>
          </a:p>
          <a:p>
            <a:pPr marL="740664" lvl="1" indent="-283464"/>
            <a:r>
              <a:rPr lang="en-US" altLang="en-US" sz="2400" dirty="0">
                <a:solidFill>
                  <a:srgbClr val="000000"/>
                </a:solidFill>
                <a:latin typeface="+mn-lt"/>
              </a:rPr>
              <a:t>How are the</a:t>
            </a:r>
            <a:r>
              <a:rPr lang="en-US" altLang="en-US" sz="2400" dirty="0">
                <a:solidFill>
                  <a:srgbClr val="000000"/>
                </a:solidFill>
              </a:rPr>
              <a:t> </a:t>
            </a:r>
            <a:r>
              <a:rPr lang="en-US" altLang="en-US" sz="2400" b="1" dirty="0">
                <a:solidFill>
                  <a:srgbClr val="000000"/>
                </a:solidFill>
                <a:latin typeface="Courier New" panose="02070309020205020404" pitchFamily="49" charset="0"/>
              </a:rPr>
              <a:t>then</a:t>
            </a:r>
            <a:r>
              <a:rPr lang="en-US" altLang="en-US" sz="2400" dirty="0">
                <a:solidFill>
                  <a:srgbClr val="000000"/>
                </a:solidFill>
              </a:rPr>
              <a:t> </a:t>
            </a:r>
            <a:r>
              <a:rPr lang="en-US" altLang="en-US" sz="2400" dirty="0">
                <a:solidFill>
                  <a:srgbClr val="000000"/>
                </a:solidFill>
                <a:latin typeface="+mn-lt"/>
              </a:rPr>
              <a:t>and</a:t>
            </a:r>
            <a:r>
              <a:rPr lang="en-US" altLang="en-US" sz="2400" dirty="0">
                <a:solidFill>
                  <a:srgbClr val="000000"/>
                </a:solidFill>
              </a:rPr>
              <a:t> </a:t>
            </a:r>
            <a:r>
              <a:rPr lang="en-US" altLang="en-US" sz="2400" b="1" dirty="0">
                <a:solidFill>
                  <a:srgbClr val="000000"/>
                </a:solidFill>
                <a:latin typeface="Courier New" panose="02070309020205020404" pitchFamily="49" charset="0"/>
              </a:rPr>
              <a:t>else</a:t>
            </a:r>
            <a:r>
              <a:rPr lang="en-US" altLang="en-US" sz="2400" dirty="0">
                <a:solidFill>
                  <a:srgbClr val="000000"/>
                </a:solidFill>
              </a:rPr>
              <a:t> </a:t>
            </a:r>
            <a:r>
              <a:rPr lang="en-US" altLang="en-US" sz="2400" dirty="0">
                <a:solidFill>
                  <a:srgbClr val="000000"/>
                </a:solidFill>
                <a:latin typeface="+mn-lt"/>
              </a:rPr>
              <a:t>clauses specified?</a:t>
            </a:r>
          </a:p>
          <a:p>
            <a:pPr marL="740664" lvl="1" indent="-283464"/>
            <a:r>
              <a:rPr lang="en-US" altLang="en-US" sz="2400" dirty="0">
                <a:solidFill>
                  <a:srgbClr val="000000"/>
                </a:solidFill>
                <a:latin typeface="+mn-lt"/>
              </a:rPr>
              <a:t>How should the meaning of nested selectors be specified</a:t>
            </a:r>
            <a:r>
              <a:rPr lang="en-US" altLang="en-US" sz="2400" dirty="0" smtClean="0">
                <a:solidFill>
                  <a:srgbClr val="000000"/>
                </a:solidFill>
                <a:latin typeface="+mn-lt"/>
              </a:rPr>
              <a:t>?</a:t>
            </a:r>
            <a:endParaRPr lang="en-US" altLang="en-US" sz="2400" dirty="0">
              <a:solidFill>
                <a:srgbClr val="000000"/>
              </a:solidFill>
              <a:latin typeface="+mn-lt"/>
            </a:endParaRPr>
          </a:p>
        </p:txBody>
      </p:sp>
    </p:spTree>
    <p:extLst>
      <p:ext uri="{BB962C8B-B14F-4D97-AF65-F5344CB8AC3E}">
        <p14:creationId xmlns:p14="http://schemas.microsoft.com/office/powerpoint/2010/main" val="4252900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The Control Expression</a:t>
            </a:r>
            <a:endParaRPr lang="en-US" altLang="en-US" sz="2000"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If the then reserved word or some other syntactic marker is not used to introduce the then clause, the control expression is placed in parentheses</a:t>
            </a:r>
          </a:p>
          <a:p>
            <a:pPr eaLnBrk="1" hangingPunct="1"/>
            <a:r>
              <a:rPr lang="en-US" altLang="en-US" dirty="0"/>
              <a:t>In C89, C99, Python, and C++, the control expression can be arithmetic</a:t>
            </a:r>
          </a:p>
          <a:p>
            <a:pPr eaLnBrk="1" hangingPunct="1"/>
            <a:r>
              <a:rPr lang="en-US" altLang="en-US" dirty="0"/>
              <a:t>In most other languages, the control expression must be Boolean</a:t>
            </a:r>
          </a:p>
        </p:txBody>
      </p:sp>
    </p:spTree>
    <p:extLst>
      <p:ext uri="{BB962C8B-B14F-4D97-AF65-F5344CB8AC3E}">
        <p14:creationId xmlns:p14="http://schemas.microsoft.com/office/powerpoint/2010/main" val="8381383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Clause Form</a:t>
            </a:r>
            <a:endParaRPr lang="en-US" altLang="en-US" sz="2000" b="0" dirty="0" smtClean="0"/>
          </a:p>
        </p:txBody>
      </p:sp>
      <p:sp>
        <p:nvSpPr>
          <p:cNvPr id="7173" name="Content Placeholder 2"/>
          <p:cNvSpPr>
            <a:spLocks noGrp="1" noChangeArrowheads="1"/>
          </p:cNvSpPr>
          <p:nvPr>
            <p:ph type="body" idx="1"/>
          </p:nvPr>
        </p:nvSpPr>
        <p:spPr>
          <a:xfrm>
            <a:off x="457200" y="1600200"/>
            <a:ext cx="8229600" cy="3240157"/>
          </a:xfrm>
        </p:spPr>
        <p:txBody>
          <a:bodyPr/>
          <a:lstStyle/>
          <a:p>
            <a:pPr eaLnBrk="1" hangingPunct="1"/>
            <a:r>
              <a:rPr lang="en-US" altLang="en-US" dirty="0"/>
              <a:t>In many contemporary languages, the then and else clauses can be single statements or compound statements</a:t>
            </a:r>
          </a:p>
          <a:p>
            <a:pPr eaLnBrk="1" hangingPunct="1"/>
            <a:r>
              <a:rPr lang="en-US" altLang="en-US" dirty="0"/>
              <a:t>In Perl, all clauses must be delimited by braces (they must be compound)</a:t>
            </a:r>
          </a:p>
          <a:p>
            <a:pPr eaLnBrk="1" hangingPunct="1"/>
            <a:r>
              <a:rPr lang="en-US" altLang="en-US" dirty="0"/>
              <a:t>In Python and Ruby, clauses are statement sequences </a:t>
            </a:r>
          </a:p>
          <a:p>
            <a:pPr eaLnBrk="1" hangingPunct="1"/>
            <a:r>
              <a:rPr lang="en-US" altLang="en-US" dirty="0"/>
              <a:t>Python uses indentation to define clauses</a:t>
            </a:r>
          </a:p>
        </p:txBody>
      </p:sp>
      <p:pic>
        <p:nvPicPr>
          <p:cNvPr id="4" name="Picture 3" descr="Computer code. The code has 3 lines. Line 1. if x right angle bracket y colon. Line 2, indented once. x equals y. Line 3, indented once. print double quote x was greater than y double quote."/>
          <p:cNvPicPr>
            <a:picLocks noChangeAspect="1"/>
          </p:cNvPicPr>
          <p:nvPr/>
        </p:nvPicPr>
        <p:blipFill>
          <a:blip r:embed="rId3"/>
          <a:stretch>
            <a:fillRect/>
          </a:stretch>
        </p:blipFill>
        <p:spPr>
          <a:xfrm>
            <a:off x="894522" y="4923182"/>
            <a:ext cx="5151566" cy="1261981"/>
          </a:xfrm>
          <a:prstGeom prst="rect">
            <a:avLst/>
          </a:prstGeom>
        </p:spPr>
      </p:pic>
    </p:spTree>
    <p:extLst>
      <p:ext uri="{BB962C8B-B14F-4D97-AF65-F5344CB8AC3E}">
        <p14:creationId xmlns:p14="http://schemas.microsoft.com/office/powerpoint/2010/main" val="1985080745"/>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64F4933ACCA1D499DD9E6536031753F" ma:contentTypeVersion="0" ma:contentTypeDescription="Create a new document." ma:contentTypeScope="" ma:versionID="f6e0b48212c743127a9bbfd65621b9c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B9563B-0449-45BC-92CD-DEF6112AFDAE}">
  <ds:schemaRefs>
    <ds:schemaRef ds:uri="http://schemas.microsoft.com/sharepoint/v3/contenttype/forms"/>
  </ds:schemaRefs>
</ds:datastoreItem>
</file>

<file path=customXml/itemProps2.xml><?xml version="1.0" encoding="utf-8"?>
<ds:datastoreItem xmlns:ds="http://schemas.openxmlformats.org/officeDocument/2006/customXml" ds:itemID="{3168B98B-D46B-4E1E-B6F3-9D4AA5F07D63}">
  <ds:schemaRefs>
    <ds:schemaRef ds:uri="http://schemas.microsoft.com/office/2006/metadata/properties"/>
    <ds:schemaRef ds:uri="http://schemas.microsoft.com/office/2006/documentManagement/types"/>
    <ds:schemaRef ds:uri="http://purl.org/dc/dcmitype/"/>
    <ds:schemaRef ds:uri="http://purl.org/dc/terms/"/>
    <ds:schemaRef ds:uri="http://purl.org/dc/elements/1.1/"/>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1606276-A40B-4533-8165-46F4D19F98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8321</TotalTime>
  <Words>2207</Words>
  <Application>Microsoft Office PowerPoint</Application>
  <PresentationFormat>On-screen Show (4:3)</PresentationFormat>
  <Paragraphs>248</Paragraphs>
  <Slides>46</Slides>
  <Notes>22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5" baseType="lpstr">
      <vt:lpstr>Arial</vt:lpstr>
      <vt:lpstr>Courier New</vt:lpstr>
      <vt:lpstr>Lucida Sans Unicode</vt:lpstr>
      <vt:lpstr>Noto Sans Symbols</vt:lpstr>
      <vt:lpstr>Times</vt:lpstr>
      <vt:lpstr>Times New Roman</vt:lpstr>
      <vt:lpstr>Verdana</vt:lpstr>
      <vt:lpstr>508 Lecture</vt:lpstr>
      <vt:lpstr>Equation</vt:lpstr>
      <vt:lpstr>Concepts of Programming Languages</vt:lpstr>
      <vt:lpstr>Objectives</vt:lpstr>
      <vt:lpstr>Levels of Control Flow</vt:lpstr>
      <vt:lpstr>Control Statements: Evolution</vt:lpstr>
      <vt:lpstr>Control Structure</vt:lpstr>
      <vt:lpstr>Selection Statements</vt:lpstr>
      <vt:lpstr>Two-Way Selection Statements</vt:lpstr>
      <vt:lpstr>The Control Expression</vt:lpstr>
      <vt:lpstr>Clause Form</vt:lpstr>
      <vt:lpstr>Nesting Selectors (1 of 4)</vt:lpstr>
      <vt:lpstr>Nesting Selectors (2 of 4)</vt:lpstr>
      <vt:lpstr>Nesting Selectors (3 of 4)</vt:lpstr>
      <vt:lpstr>Nesting Selectors (4 of 4)</vt:lpstr>
      <vt:lpstr>Selector Expressions</vt:lpstr>
      <vt:lpstr>Multiple-Way Selection Statements</vt:lpstr>
      <vt:lpstr>Multiple-Way Selection: Examples (1 of 4)</vt:lpstr>
      <vt:lpstr>Multiple-Way Selection: Examples (2 of 4)</vt:lpstr>
      <vt:lpstr>Multiple-Way Selection: Examples (3 of 4)</vt:lpstr>
      <vt:lpstr>Multiple-Way Selection: Examples (4 of 4)</vt:lpstr>
      <vt:lpstr>Implementing Multiple Selectors</vt:lpstr>
      <vt:lpstr>Multiple-Way Selection Using if (1 of 2)</vt:lpstr>
      <vt:lpstr>Multiple-Way Selection Using if (2 of 2)</vt:lpstr>
      <vt:lpstr>Scheme’s Multiple Selector</vt:lpstr>
      <vt:lpstr>Iterative Statements</vt:lpstr>
      <vt:lpstr>Counter-Controlled Loops</vt:lpstr>
      <vt:lpstr>Counter-Controlled Loops: Examples (1 of 4)</vt:lpstr>
      <vt:lpstr>Counter-Controlled Loops: Examples (2 of 4)</vt:lpstr>
      <vt:lpstr>Counter-Controlled Loops: Examples (3 of 4)</vt:lpstr>
      <vt:lpstr>Counter-Controlled Loops: Examples (4 of 4)</vt:lpstr>
      <vt:lpstr>Logically-Controlled Loops</vt:lpstr>
      <vt:lpstr>Logically-Controlled Loops: Examples (1 of 2)</vt:lpstr>
      <vt:lpstr>Logically-Controlled Loops: Examples (2 of 2)</vt:lpstr>
      <vt:lpstr>User-Located Loop Control Mechanisms (1 of 2)</vt:lpstr>
      <vt:lpstr>User-Located Loop Control Mechanisms (2 of 2)</vt:lpstr>
      <vt:lpstr>Iteration Based on Data Structures (1 of 5)</vt:lpstr>
      <vt:lpstr>Iteration Based on Data Structures (2 of 5)</vt:lpstr>
      <vt:lpstr>Iteration Based on Data Structures (3 of 5)</vt:lpstr>
      <vt:lpstr>Iteration Based on Data Structures (4 of 5)</vt:lpstr>
      <vt:lpstr>Iteration Based on Data Structures (5 of 5)</vt:lpstr>
      <vt:lpstr>Unconditional Branching</vt:lpstr>
      <vt:lpstr>Guarded Commands</vt:lpstr>
      <vt:lpstr>Selection Guarded Command </vt:lpstr>
      <vt:lpstr>Loop Guarded Command</vt:lpstr>
      <vt:lpstr>Guarded Commands: Rationale</vt:lpstr>
      <vt:lpstr>Conclusions</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of Programming Languages, 11e</dc:title>
  <dc:subject>Engineering Computer Science</dc:subject>
  <dc:creator>Sebesta</dc:creator>
  <cp:keywords>Engineering Computer Science</cp:keywords>
  <cp:lastModifiedBy>Pasupuleti, Rajeswari (Cognizant)</cp:lastModifiedBy>
  <cp:revision>226</cp:revision>
  <dcterms:modified xsi:type="dcterms:W3CDTF">2018-03-15T07:31:54Z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y fmtid="{D5CDD505-2E9C-101B-9397-08002B2CF9AE}" pid="8" name="ContentTypeId">
    <vt:lpwstr>0x010100964F4933ACCA1D499DD9E6536031753F</vt:lpwstr>
  </property>
</Properties>
</file>