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62"/>
  </p:notesMasterIdLst>
  <p:handoutMasterIdLst>
    <p:handoutMasterId r:id="rId63"/>
  </p:handoutMasterIdLst>
  <p:sldIdLst>
    <p:sldId id="412" r:id="rId5"/>
    <p:sldId id="414" r:id="rId6"/>
    <p:sldId id="997" r:id="rId7"/>
    <p:sldId id="998" r:id="rId8"/>
    <p:sldId id="999" r:id="rId9"/>
    <p:sldId id="1000" r:id="rId10"/>
    <p:sldId id="1001" r:id="rId11"/>
    <p:sldId id="1002" r:id="rId12"/>
    <p:sldId id="1003" r:id="rId13"/>
    <p:sldId id="1051" r:id="rId14"/>
    <p:sldId id="1005" r:id="rId15"/>
    <p:sldId id="1006" r:id="rId16"/>
    <p:sldId id="1007" r:id="rId17"/>
    <p:sldId id="1008" r:id="rId18"/>
    <p:sldId id="1009" r:id="rId19"/>
    <p:sldId id="1052" r:id="rId20"/>
    <p:sldId id="1011" r:id="rId21"/>
    <p:sldId id="1012" r:id="rId22"/>
    <p:sldId id="1013" r:id="rId23"/>
    <p:sldId id="1014" r:id="rId24"/>
    <p:sldId id="1015" r:id="rId25"/>
    <p:sldId id="1016" r:id="rId26"/>
    <p:sldId id="1017" r:id="rId27"/>
    <p:sldId id="1018" r:id="rId28"/>
    <p:sldId id="1019" r:id="rId29"/>
    <p:sldId id="1020" r:id="rId30"/>
    <p:sldId id="1021" r:id="rId31"/>
    <p:sldId id="1053" r:id="rId32"/>
    <p:sldId id="1023" r:id="rId33"/>
    <p:sldId id="1024" r:id="rId34"/>
    <p:sldId id="1025" r:id="rId35"/>
    <p:sldId id="1054" r:id="rId36"/>
    <p:sldId id="1027" r:id="rId37"/>
    <p:sldId id="1028" r:id="rId38"/>
    <p:sldId id="1029" r:id="rId39"/>
    <p:sldId id="1030" r:id="rId40"/>
    <p:sldId id="1031" r:id="rId41"/>
    <p:sldId id="1055" r:id="rId42"/>
    <p:sldId id="1056" r:id="rId43"/>
    <p:sldId id="1034" r:id="rId44"/>
    <p:sldId id="1035" r:id="rId45"/>
    <p:sldId id="1036" r:id="rId46"/>
    <p:sldId id="1037" r:id="rId47"/>
    <p:sldId id="1038" r:id="rId48"/>
    <p:sldId id="1057" r:id="rId49"/>
    <p:sldId id="1058" r:id="rId50"/>
    <p:sldId id="1059" r:id="rId51"/>
    <p:sldId id="1042" r:id="rId52"/>
    <p:sldId id="1043" r:id="rId53"/>
    <p:sldId id="1044" r:id="rId54"/>
    <p:sldId id="1060" r:id="rId55"/>
    <p:sldId id="1046" r:id="rId56"/>
    <p:sldId id="1047" r:id="rId57"/>
    <p:sldId id="1048" r:id="rId58"/>
    <p:sldId id="1049" r:id="rId59"/>
    <p:sldId id="1050" r:id="rId60"/>
    <p:sldId id="298" r:id="rId6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88"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43" autoAdjust="0"/>
    <p:restoredTop sz="86512" autoAdjust="0"/>
  </p:normalViewPr>
  <p:slideViewPr>
    <p:cSldViewPr snapToGrid="0" snapToObjects="1">
      <p:cViewPr varScale="1">
        <p:scale>
          <a:sx n="75" d="100"/>
          <a:sy n="75" d="100"/>
        </p:scale>
        <p:origin x="78" y="534"/>
      </p:cViewPr>
      <p:guideLst>
        <p:guide orient="horz" pos="2088"/>
        <p:guide pos="2880"/>
      </p:guideLst>
    </p:cSldViewPr>
  </p:slideViewPr>
  <p:outlineViewPr>
    <p:cViewPr>
      <p:scale>
        <a:sx n="33" d="100"/>
        <a:sy n="33" d="100"/>
      </p:scale>
      <p:origin x="0" y="-3742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 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29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11</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432879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303843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984364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738148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566755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94419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52167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20</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664111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21</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334129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6353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50011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229290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359545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286994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251500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708869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30</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539652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31</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4807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492966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31930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521625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5206808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309364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40</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774254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41</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696153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286112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8718561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917493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0511948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9145865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9765527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675288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9084777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9404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142742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294499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29876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394746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0550607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ContentPlacehol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3/15/2018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Content Placeholder 6"/>
          <p:cNvSpPr>
            <a:spLocks noGrp="1"/>
          </p:cNvSpPr>
          <p:nvPr>
            <p:ph sz="quarter" idx="13" hasCustomPrompt="1"/>
          </p:nvPr>
        </p:nvSpPr>
        <p:spPr>
          <a:xfrm>
            <a:off x="457200" y="1540117"/>
            <a:ext cx="8229600" cy="476894"/>
          </a:xfrm>
        </p:spPr>
        <p:txBody>
          <a:bodyPr/>
          <a:lstStyle>
            <a:lvl1pPr indent="-256032">
              <a:defRPr sz="2400">
                <a:latin typeface="+mn-lt"/>
              </a:defRPr>
            </a:lvl1pPr>
            <a:lvl2pPr>
              <a:defRPr sz="2400"/>
            </a:lvl2pPr>
          </a:lstStyle>
          <a:p>
            <a:pPr lvl="0"/>
            <a:r>
              <a:rPr lang="en-US" dirty="0" smtClean="0"/>
              <a:t>1</a:t>
            </a:r>
          </a:p>
          <a:p>
            <a:pPr lvl="1"/>
            <a:r>
              <a:rPr lang="en-US" dirty="0" smtClean="0"/>
              <a:t>1a</a:t>
            </a:r>
            <a:endParaRPr lang="en-US" dirty="0"/>
          </a:p>
        </p:txBody>
      </p:sp>
      <p:sp>
        <p:nvSpPr>
          <p:cNvPr id="9" name="Content Placeholder 8"/>
          <p:cNvSpPr>
            <a:spLocks noGrp="1"/>
          </p:cNvSpPr>
          <p:nvPr>
            <p:ph sz="quarter" idx="14" hasCustomPrompt="1"/>
          </p:nvPr>
        </p:nvSpPr>
        <p:spPr>
          <a:xfrm>
            <a:off x="459728" y="2208044"/>
            <a:ext cx="8229600" cy="474450"/>
          </a:xfrm>
        </p:spPr>
        <p:txBody>
          <a:bodyPr/>
          <a:lstStyle>
            <a:lvl1pPr indent="-256032">
              <a:defRPr sz="2400">
                <a:latin typeface="+mn-lt"/>
              </a:defRPr>
            </a:lvl1pPr>
            <a:lvl2pPr>
              <a:defRPr sz="2400"/>
            </a:lvl2pPr>
          </a:lstStyle>
          <a:p>
            <a:pPr lvl="0"/>
            <a:r>
              <a:rPr lang="en-US" dirty="0" smtClean="0"/>
              <a:t>2</a:t>
            </a:r>
          </a:p>
          <a:p>
            <a:pPr lvl="1"/>
            <a:r>
              <a:rPr lang="en-US" dirty="0" smtClean="0"/>
              <a:t>2a</a:t>
            </a:r>
            <a:endParaRPr lang="en-US" dirty="0"/>
          </a:p>
        </p:txBody>
      </p:sp>
      <p:sp>
        <p:nvSpPr>
          <p:cNvPr id="11" name="Content Placeholder 10"/>
          <p:cNvSpPr>
            <a:spLocks noGrp="1"/>
          </p:cNvSpPr>
          <p:nvPr>
            <p:ph sz="quarter" idx="15" hasCustomPrompt="1"/>
          </p:nvPr>
        </p:nvSpPr>
        <p:spPr>
          <a:xfrm>
            <a:off x="457200" y="2902206"/>
            <a:ext cx="8229600" cy="278700"/>
          </a:xfrm>
        </p:spPr>
        <p:txBody>
          <a:bodyPr/>
          <a:lstStyle>
            <a:lvl1pPr indent="-256032">
              <a:defRPr sz="2400">
                <a:latin typeface="+mn-lt"/>
              </a:defRPr>
            </a:lvl1pPr>
            <a:lvl2pPr>
              <a:defRPr sz="2400"/>
            </a:lvl2pPr>
          </a:lstStyle>
          <a:p>
            <a:pPr lvl="0"/>
            <a:r>
              <a:rPr lang="en-US" dirty="0" smtClean="0"/>
              <a:t>3</a:t>
            </a:r>
          </a:p>
          <a:p>
            <a:pPr lvl="1"/>
            <a:r>
              <a:rPr lang="en-US" dirty="0" smtClean="0"/>
              <a:t>3a</a:t>
            </a:r>
            <a:endParaRPr lang="en-US" dirty="0"/>
          </a:p>
        </p:txBody>
      </p:sp>
      <p:sp>
        <p:nvSpPr>
          <p:cNvPr id="13" name="Content Placeholder 12"/>
          <p:cNvSpPr>
            <a:spLocks noGrp="1"/>
          </p:cNvSpPr>
          <p:nvPr>
            <p:ph sz="quarter" idx="16" hasCustomPrompt="1"/>
          </p:nvPr>
        </p:nvSpPr>
        <p:spPr>
          <a:xfrm>
            <a:off x="457200" y="3424809"/>
            <a:ext cx="8229600" cy="273535"/>
          </a:xfrm>
        </p:spPr>
        <p:txBody>
          <a:bodyPr/>
          <a:lstStyle>
            <a:lvl1pPr indent="-256032">
              <a:defRPr sz="2400">
                <a:latin typeface="+mn-lt"/>
              </a:defRPr>
            </a:lvl1pPr>
            <a:lvl2pPr>
              <a:defRPr sz="2400"/>
            </a:lvl2pPr>
          </a:lstStyle>
          <a:p>
            <a:pPr lvl="0"/>
            <a:r>
              <a:rPr lang="en-US" dirty="0" smtClean="0"/>
              <a:t>4</a:t>
            </a:r>
          </a:p>
          <a:p>
            <a:pPr lvl="1"/>
            <a:r>
              <a:rPr lang="en-US" dirty="0" smtClean="0"/>
              <a:t>4a</a:t>
            </a:r>
            <a:endParaRPr lang="en-US" dirty="0"/>
          </a:p>
        </p:txBody>
      </p:sp>
      <p:sp>
        <p:nvSpPr>
          <p:cNvPr id="15" name="Content Placeholder 14"/>
          <p:cNvSpPr>
            <a:spLocks noGrp="1"/>
          </p:cNvSpPr>
          <p:nvPr>
            <p:ph sz="quarter" idx="17" hasCustomPrompt="1"/>
          </p:nvPr>
        </p:nvSpPr>
        <p:spPr>
          <a:xfrm>
            <a:off x="457200" y="3926944"/>
            <a:ext cx="8229600" cy="377000"/>
          </a:xfrm>
        </p:spPr>
        <p:txBody>
          <a:bodyPr/>
          <a:lstStyle>
            <a:lvl1pPr indent="-256032">
              <a:defRPr sz="2400">
                <a:latin typeface="+mn-lt"/>
              </a:defRPr>
            </a:lvl1pPr>
            <a:lvl2pPr>
              <a:defRPr sz="2400"/>
            </a:lvl2pPr>
          </a:lstStyle>
          <a:p>
            <a:pPr lvl="0"/>
            <a:r>
              <a:rPr lang="en-US" dirty="0" smtClean="0"/>
              <a:t>5</a:t>
            </a:r>
          </a:p>
          <a:p>
            <a:pPr lvl="1"/>
            <a:r>
              <a:rPr lang="en-US" dirty="0" smtClean="0"/>
              <a:t>5a</a:t>
            </a:r>
            <a:endParaRPr lang="en-US" dirty="0"/>
          </a:p>
        </p:txBody>
      </p:sp>
      <p:sp>
        <p:nvSpPr>
          <p:cNvPr id="17" name="Content Placeholder 16"/>
          <p:cNvSpPr>
            <a:spLocks noGrp="1"/>
          </p:cNvSpPr>
          <p:nvPr>
            <p:ph sz="quarter" idx="18" hasCustomPrompt="1"/>
          </p:nvPr>
        </p:nvSpPr>
        <p:spPr>
          <a:xfrm>
            <a:off x="457200" y="4551105"/>
            <a:ext cx="8229600" cy="457200"/>
          </a:xfrm>
        </p:spPr>
        <p:txBody>
          <a:bodyPr/>
          <a:lstStyle>
            <a:lvl1pPr indent="-256032">
              <a:defRPr sz="2400">
                <a:latin typeface="+mn-lt"/>
              </a:defRPr>
            </a:lvl1pPr>
            <a:lvl2pPr>
              <a:defRPr sz="2400"/>
            </a:lvl2pPr>
          </a:lstStyle>
          <a:p>
            <a:pPr lvl="0"/>
            <a:r>
              <a:rPr lang="en-US" dirty="0" smtClean="0"/>
              <a:t>6</a:t>
            </a:r>
          </a:p>
          <a:p>
            <a:pPr lvl="1"/>
            <a:r>
              <a:rPr lang="en-US" dirty="0" smtClean="0"/>
              <a:t>6a</a:t>
            </a:r>
            <a:endParaRPr lang="en-US" dirty="0"/>
          </a:p>
        </p:txBody>
      </p:sp>
      <p:sp>
        <p:nvSpPr>
          <p:cNvPr id="8" name="Content Placeholder 7"/>
          <p:cNvSpPr>
            <a:spLocks noGrp="1"/>
          </p:cNvSpPr>
          <p:nvPr>
            <p:ph sz="quarter" idx="19" hasCustomPrompt="1"/>
          </p:nvPr>
        </p:nvSpPr>
        <p:spPr>
          <a:xfrm>
            <a:off x="454672" y="5205513"/>
            <a:ext cx="8232128" cy="322262"/>
          </a:xfrm>
        </p:spPr>
        <p:txBody>
          <a:bodyPr/>
          <a:lstStyle>
            <a:lvl1pPr indent="-256032">
              <a:defRPr sz="2400">
                <a:latin typeface="+mn-lt"/>
              </a:defRPr>
            </a:lvl1pPr>
            <a:lvl2pPr>
              <a:defRPr sz="2400"/>
            </a:lvl2pPr>
          </a:lstStyle>
          <a:p>
            <a:pPr lvl="0"/>
            <a:r>
              <a:rPr lang="en-US" dirty="0" smtClean="0"/>
              <a:t>7</a:t>
            </a:r>
          </a:p>
          <a:p>
            <a:pPr lvl="1"/>
            <a:r>
              <a:rPr lang="en-US" dirty="0" smtClean="0"/>
              <a:t>7a</a:t>
            </a:r>
            <a:endParaRPr lang="en-US" dirty="0"/>
          </a:p>
        </p:txBody>
      </p:sp>
      <p:sp>
        <p:nvSpPr>
          <p:cNvPr id="14"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4635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235310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3" r:id="rId2"/>
    <p:sldLayoutId id="2147483666" r:id="rId3"/>
    <p:sldLayoutId id="2147483668" r:id="rId4"/>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8.xml"/><Relationship Id="rId7" Type="http://schemas.openxmlformats.org/officeDocument/2006/relationships/image" Target="../media/image8.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9.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3.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2.wmf"/><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5.bin"/><Relationship Id="rId4" Type="http://schemas.openxmlformats.org/officeDocument/2006/relationships/image" Target="../media/image18.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18.bin"/><Relationship Id="rId4" Type="http://schemas.openxmlformats.org/officeDocument/2006/relationships/image" Target="../media/image2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30.png"/><Relationship Id="rId5" Type="http://schemas.openxmlformats.org/officeDocument/2006/relationships/image" Target="../media/image29.wmf"/><Relationship Id="rId4" Type="http://schemas.openxmlformats.org/officeDocument/2006/relationships/oleObject" Target="../embeddings/oleObject19.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21.bin"/><Relationship Id="rId4" Type="http://schemas.openxmlformats.org/officeDocument/2006/relationships/image" Target="../media/image31.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34.png"/><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33.wmf"/><Relationship Id="rId5" Type="http://schemas.openxmlformats.org/officeDocument/2006/relationships/oleObject" Target="../embeddings/oleObject23.bin"/><Relationship Id="rId4" Type="http://schemas.openxmlformats.org/officeDocument/2006/relationships/image" Target="../media/image31.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35.wmf"/><Relationship Id="rId5" Type="http://schemas.openxmlformats.org/officeDocument/2006/relationships/oleObject" Target="../embeddings/oleObject25.bin"/><Relationship Id="rId4" Type="http://schemas.openxmlformats.org/officeDocument/2006/relationships/image" Target="../media/image31.wmf"/></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38.wmf"/><Relationship Id="rId5" Type="http://schemas.openxmlformats.org/officeDocument/2006/relationships/oleObject" Target="../embeddings/oleObject27.bin"/><Relationship Id="rId4" Type="http://schemas.openxmlformats.org/officeDocument/2006/relationships/image" Target="../media/image31.wmf"/><Relationship Id="rId9" Type="http://schemas.openxmlformats.org/officeDocument/2006/relationships/image" Target="../media/image4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215370"/>
            <a:ext cx="8229600" cy="1029513"/>
          </a:xfrm>
          <a:prstGeom prst="rect">
            <a:avLst/>
          </a:prstGeom>
          <a:noFill/>
          <a:ln>
            <a:noFill/>
          </a:ln>
        </p:spPr>
        <p:txBody>
          <a:bodyPr lIns="0" tIns="0" rIns="0" bIns="0" anchor="b" anchorCtr="0">
            <a:noAutofit/>
          </a:bodyPr>
          <a:lstStyle/>
          <a:p>
            <a:pPr lvl="0">
              <a:buSzPct val="25000"/>
            </a:pPr>
            <a:r>
              <a:rPr lang="en-US"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Text Placeholder 2"/>
          <p:cNvSpPr txBox="1">
            <a:spLocks noGrp="1"/>
          </p:cNvSpPr>
          <p:nvPr>
            <p:ph type="body" idx="1"/>
          </p:nvPr>
        </p:nvSpPr>
        <p:spPr>
          <a:xfrm>
            <a:off x="457200" y="1368879"/>
            <a:ext cx="8229600" cy="3646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smtClean="0"/>
              <a:t>Eleventh</a:t>
            </a:r>
            <a:r>
              <a:rPr lang="en-US" sz="2000" b="0" i="0" u="none" strike="noStrike" cap="none" dirty="0" smtClean="0">
                <a:solidFill>
                  <a:srgbClr val="007FA3"/>
                </a:solidFill>
                <a:ea typeface="Arial"/>
                <a:cs typeface="Arial"/>
                <a:sym typeface="Arial"/>
              </a:rPr>
              <a:t> Edition</a:t>
            </a:r>
            <a:endParaRPr lang="en-US" sz="2000" b="0" i="0" u="none" strike="noStrike" cap="none" dirty="0">
              <a:solidFill>
                <a:srgbClr val="007FA3"/>
              </a:solidFill>
              <a:ea typeface="Arial"/>
              <a:cs typeface="Arial"/>
              <a:sym typeface="Arial"/>
            </a:endParaRPr>
          </a:p>
        </p:txBody>
      </p:sp>
      <p:sp>
        <p:nvSpPr>
          <p:cNvPr id="198" name="Text Placeholder 3"/>
          <p:cNvSpPr txBox="1">
            <a:spLocks noGrp="1"/>
          </p:cNvSpPr>
          <p:nvPr>
            <p:ph type="body" idx="2"/>
          </p:nvPr>
        </p:nvSpPr>
        <p:spPr>
          <a:xfrm>
            <a:off x="5029200" y="1914524"/>
            <a:ext cx="3657600" cy="1285874"/>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a:t>9</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76600"/>
            <a:ext cx="3657600" cy="2925763"/>
          </a:xfrm>
          <a:prstGeom prst="rect">
            <a:avLst/>
          </a:prstGeom>
          <a:noFill/>
          <a:ln>
            <a:noFill/>
          </a:ln>
        </p:spPr>
        <p:txBody>
          <a:bodyPr lIns="0" tIns="0" rIns="0" bIns="0" anchor="t" anchorCtr="0">
            <a:noAutofit/>
          </a:bodyPr>
          <a:lstStyle/>
          <a:p>
            <a:pPr eaLnBrk="1" hangingPunct="1"/>
            <a:r>
              <a:rPr lang="en-US" altLang="en-US" dirty="0"/>
              <a:t>Subprograms</a:t>
            </a:r>
          </a:p>
        </p:txBody>
      </p:sp>
      <p:pic>
        <p:nvPicPr>
          <p:cNvPr id="3" name="Picture 5" descr="Front Cover: Concepts of Programming Languages Eleventh Edition by Sebes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71" y="1869790"/>
            <a:ext cx="3543856" cy="4377307"/>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marL="0" algn="r">
              <a:spcBef>
                <a:spcPts val="0"/>
              </a:spcBef>
              <a:buClrTx/>
              <a:buSzTx/>
              <a:defRPr/>
            </a:pPr>
            <a:r>
              <a:rPr lang="en-US" altLang="en-US" sz="1200" dirty="0">
                <a:latin typeface="Verdana"/>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2066656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Formal Parameter Default Values</a:t>
            </a:r>
            <a:endParaRPr lang="en-US" dirty="0"/>
          </a:p>
        </p:txBody>
      </p:sp>
      <p:sp>
        <p:nvSpPr>
          <p:cNvPr id="3" name="Content Placeholder 2"/>
          <p:cNvSpPr>
            <a:spLocks noGrp="1"/>
          </p:cNvSpPr>
          <p:nvPr>
            <p:ph sz="quarter" idx="13"/>
          </p:nvPr>
        </p:nvSpPr>
        <p:spPr>
          <a:xfrm>
            <a:off x="457200" y="1619628"/>
            <a:ext cx="8229600" cy="2289809"/>
          </a:xfrm>
        </p:spPr>
        <p:txBody>
          <a:bodyPr/>
          <a:lstStyle/>
          <a:p>
            <a:pPr lvl="0"/>
            <a:r>
              <a:rPr lang="en-US" altLang="en-US" sz="2000" dirty="0">
                <a:solidFill>
                  <a:srgbClr val="000000"/>
                </a:solidFill>
              </a:rPr>
              <a:t>In certain languages (e.g., C++, Python, Ruby, PHP), formal parameters can have default values (if no actual parameter is passed)</a:t>
            </a:r>
          </a:p>
          <a:p>
            <a:pPr lvl="1" indent="-283464"/>
            <a:r>
              <a:rPr lang="en-US" altLang="en-US" sz="2000" dirty="0">
                <a:solidFill>
                  <a:srgbClr val="000000"/>
                </a:solidFill>
                <a:latin typeface="+mn-lt"/>
              </a:rPr>
              <a:t>In C++, default parameters must appear last because parameters are </a:t>
            </a:r>
            <a:r>
              <a:rPr lang="en-US" altLang="en-US" sz="2000" dirty="0" err="1">
                <a:solidFill>
                  <a:srgbClr val="000000"/>
                </a:solidFill>
                <a:latin typeface="+mn-lt"/>
              </a:rPr>
              <a:t>positionally</a:t>
            </a:r>
            <a:r>
              <a:rPr lang="en-US" altLang="en-US" sz="2000" dirty="0">
                <a:solidFill>
                  <a:srgbClr val="000000"/>
                </a:solidFill>
                <a:latin typeface="+mn-lt"/>
              </a:rPr>
              <a:t> associated (no keyword parameters)</a:t>
            </a:r>
          </a:p>
          <a:p>
            <a:pPr lvl="0"/>
            <a:r>
              <a:rPr lang="en-US" altLang="en-US" sz="2000" dirty="0">
                <a:solidFill>
                  <a:srgbClr val="000000"/>
                </a:solidFill>
              </a:rPr>
              <a:t>Variable numbers of parameters</a:t>
            </a:r>
          </a:p>
          <a:p>
            <a:pPr lvl="1" indent="-283464"/>
            <a:r>
              <a:rPr lang="en-US" altLang="en-US" sz="2000" dirty="0">
                <a:solidFill>
                  <a:srgbClr val="000000"/>
                </a:solidFill>
                <a:latin typeface="+mn-lt"/>
              </a:rPr>
              <a:t>C</a:t>
            </a:r>
            <a:endParaRPr lang="en-US" dirty="0">
              <a:latin typeface="+mn-lt"/>
            </a:endParaRPr>
          </a:p>
        </p:txBody>
      </p:sp>
      <p:graphicFrame>
        <p:nvGraphicFramePr>
          <p:cNvPr id="11" name="Object 3" descr="C hash"/>
          <p:cNvGraphicFramePr>
            <a:graphicFrameLocks noChangeAspect="1"/>
          </p:cNvGraphicFramePr>
          <p:nvPr>
            <p:extLst>
              <p:ext uri="{D42A27DB-BD31-4B8C-83A1-F6EECF244321}">
                <p14:modId xmlns:p14="http://schemas.microsoft.com/office/powerpoint/2010/main" val="2979753290"/>
              </p:ext>
            </p:extLst>
          </p:nvPr>
        </p:nvGraphicFramePr>
        <p:xfrm>
          <a:off x="1448237" y="3919376"/>
          <a:ext cx="204535" cy="241723"/>
        </p:xfrm>
        <a:graphic>
          <a:graphicData uri="http://schemas.openxmlformats.org/presentationml/2006/ole">
            <mc:AlternateContent xmlns:mc="http://schemas.openxmlformats.org/markup-compatibility/2006">
              <mc:Choice xmlns:v="urn:schemas-microsoft-com:vml" Requires="v">
                <p:oleObj spid="_x0000_s43074" name="Equation" r:id="rId3" imgW="139680" imgH="164880" progId="Equation.DSMT4">
                  <p:embed/>
                </p:oleObj>
              </mc:Choice>
              <mc:Fallback>
                <p:oleObj name="Equation" r:id="rId3" imgW="139680" imgH="164880" progId="Equation.DSMT4">
                  <p:embed/>
                  <p:pic>
                    <p:nvPicPr>
                      <p:cNvPr id="0" name=""/>
                      <p:cNvPicPr/>
                      <p:nvPr/>
                    </p:nvPicPr>
                    <p:blipFill>
                      <a:blip r:embed="rId4"/>
                      <a:stretch>
                        <a:fillRect/>
                      </a:stretch>
                    </p:blipFill>
                    <p:spPr>
                      <a:xfrm>
                        <a:off x="1448237" y="3919376"/>
                        <a:ext cx="204535" cy="241723"/>
                      </a:xfrm>
                      <a:prstGeom prst="rect">
                        <a:avLst/>
                      </a:prstGeom>
                    </p:spPr>
                  </p:pic>
                </p:oleObj>
              </mc:Fallback>
            </mc:AlternateContent>
          </a:graphicData>
        </a:graphic>
      </p:graphicFrame>
      <p:sp>
        <p:nvSpPr>
          <p:cNvPr id="4" name="Content Placeholder 4"/>
          <p:cNvSpPr>
            <a:spLocks noGrp="1"/>
          </p:cNvSpPr>
          <p:nvPr>
            <p:ph sz="quarter" idx="14"/>
          </p:nvPr>
        </p:nvSpPr>
        <p:spPr>
          <a:xfrm>
            <a:off x="1570383" y="3769234"/>
            <a:ext cx="7136296" cy="474450"/>
          </a:xfrm>
        </p:spPr>
        <p:txBody>
          <a:bodyPr/>
          <a:lstStyle/>
          <a:p>
            <a:pPr marL="0" indent="0">
              <a:buNone/>
            </a:pPr>
            <a:r>
              <a:rPr lang="en-US" altLang="en-US" sz="2000" dirty="0">
                <a:solidFill>
                  <a:srgbClr val="000000"/>
                </a:solidFill>
              </a:rPr>
              <a:t>methods can accept a variable number of parameters as long</a:t>
            </a:r>
            <a:endParaRPr lang="en-US" dirty="0"/>
          </a:p>
        </p:txBody>
      </p:sp>
      <p:sp>
        <p:nvSpPr>
          <p:cNvPr id="5" name="Content Placeholder 5"/>
          <p:cNvSpPr>
            <a:spLocks noGrp="1"/>
          </p:cNvSpPr>
          <p:nvPr>
            <p:ph sz="quarter" idx="15"/>
          </p:nvPr>
        </p:nvSpPr>
        <p:spPr>
          <a:xfrm>
            <a:off x="457201" y="4065258"/>
            <a:ext cx="8229600" cy="641798"/>
          </a:xfrm>
        </p:spPr>
        <p:txBody>
          <a:bodyPr/>
          <a:lstStyle/>
          <a:p>
            <a:pPr marL="746125" indent="0">
              <a:buNone/>
            </a:pPr>
            <a:r>
              <a:rPr lang="en-US" altLang="en-US" sz="2000" dirty="0">
                <a:solidFill>
                  <a:srgbClr val="000000"/>
                </a:solidFill>
              </a:rPr>
              <a:t>as they are of the same </a:t>
            </a:r>
            <a:r>
              <a:rPr lang="en-US" altLang="en-US" sz="2000" dirty="0" smtClean="0">
                <a:solidFill>
                  <a:srgbClr val="000000"/>
                </a:solidFill>
              </a:rPr>
              <a:t>type-the </a:t>
            </a:r>
            <a:r>
              <a:rPr lang="en-US" altLang="en-US" sz="2000" dirty="0">
                <a:solidFill>
                  <a:srgbClr val="000000"/>
                </a:solidFill>
              </a:rPr>
              <a:t>corresponding formal parameter is an array preceded by</a:t>
            </a:r>
            <a:endParaRPr lang="en-US" dirty="0"/>
          </a:p>
        </p:txBody>
      </p:sp>
      <p:graphicFrame>
        <p:nvGraphicFramePr>
          <p:cNvPr id="10" name="Object 6" descr="by p a r a m s"/>
          <p:cNvGraphicFramePr>
            <a:graphicFrameLocks noChangeAspect="1"/>
          </p:cNvGraphicFramePr>
          <p:nvPr>
            <p:extLst>
              <p:ext uri="{D42A27DB-BD31-4B8C-83A1-F6EECF244321}">
                <p14:modId xmlns:p14="http://schemas.microsoft.com/office/powerpoint/2010/main" val="3343569027"/>
              </p:ext>
            </p:extLst>
          </p:nvPr>
        </p:nvGraphicFramePr>
        <p:xfrm>
          <a:off x="5189557" y="4509717"/>
          <a:ext cx="940452" cy="321734"/>
        </p:xfrm>
        <a:graphic>
          <a:graphicData uri="http://schemas.openxmlformats.org/presentationml/2006/ole">
            <mc:AlternateContent xmlns:mc="http://schemas.openxmlformats.org/markup-compatibility/2006">
              <mc:Choice xmlns:v="urn:schemas-microsoft-com:vml" Requires="v">
                <p:oleObj spid="_x0000_s43075" name="Equation" r:id="rId5" imgW="482400" imgH="164880" progId="Equation.DSMT4">
                  <p:embed/>
                </p:oleObj>
              </mc:Choice>
              <mc:Fallback>
                <p:oleObj name="Equation" r:id="rId5" imgW="482400" imgH="164880" progId="Equation.DSMT4">
                  <p:embed/>
                  <p:pic>
                    <p:nvPicPr>
                      <p:cNvPr id="15" name="Object 3"/>
                      <p:cNvPicPr/>
                      <p:nvPr/>
                    </p:nvPicPr>
                    <p:blipFill>
                      <a:blip r:embed="rId6"/>
                      <a:stretch>
                        <a:fillRect/>
                      </a:stretch>
                    </p:blipFill>
                    <p:spPr>
                      <a:xfrm>
                        <a:off x="5189557" y="4509717"/>
                        <a:ext cx="940452" cy="321734"/>
                      </a:xfrm>
                      <a:prstGeom prst="rect">
                        <a:avLst/>
                      </a:prstGeom>
                    </p:spPr>
                  </p:pic>
                </p:oleObj>
              </mc:Fallback>
            </mc:AlternateContent>
          </a:graphicData>
        </a:graphic>
      </p:graphicFrame>
      <p:sp>
        <p:nvSpPr>
          <p:cNvPr id="8" name="Content Placeholder 7"/>
          <p:cNvSpPr>
            <a:spLocks noGrp="1"/>
          </p:cNvSpPr>
          <p:nvPr>
            <p:ph sz="quarter" idx="18"/>
          </p:nvPr>
        </p:nvSpPr>
        <p:spPr>
          <a:xfrm>
            <a:off x="457200" y="4789641"/>
            <a:ext cx="8229600" cy="1126754"/>
          </a:xfrm>
        </p:spPr>
        <p:txBody>
          <a:bodyPr/>
          <a:lstStyle/>
          <a:p>
            <a:pPr lvl="1" indent="-283464"/>
            <a:r>
              <a:rPr lang="en-US" altLang="en-US" sz="2000" dirty="0">
                <a:solidFill>
                  <a:srgbClr val="000000"/>
                </a:solidFill>
                <a:latin typeface="+mn-lt"/>
              </a:rPr>
              <a:t>In Ruby, the actual parameters are sent as elements of a hash literal and the corresponding formal parameter is preceded by an asterisk</a:t>
            </a:r>
            <a:r>
              <a:rPr lang="en-US" altLang="en-US" sz="2000" dirty="0" smtClean="0">
                <a:solidFill>
                  <a:srgbClr val="000000"/>
                </a:solidFill>
                <a:latin typeface="+mn-lt"/>
              </a:rPr>
              <a:t>.</a:t>
            </a:r>
            <a:endParaRPr lang="en-US" altLang="en-US" sz="2000" dirty="0">
              <a:solidFill>
                <a:srgbClr val="000000"/>
              </a:solidFill>
              <a:latin typeface="+mn-lt"/>
            </a:endParaRPr>
          </a:p>
        </p:txBody>
      </p:sp>
    </p:spTree>
    <p:extLst>
      <p:ext uri="{BB962C8B-B14F-4D97-AF65-F5344CB8AC3E}">
        <p14:creationId xmlns:p14="http://schemas.microsoft.com/office/powerpoint/2010/main" val="2075182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Variable Numbers of Parameters</a:t>
            </a:r>
            <a:endParaRPr lang="en-US" altLang="en-US" sz="2000" b="0" dirty="0" smtClean="0"/>
          </a:p>
        </p:txBody>
      </p:sp>
      <p:sp>
        <p:nvSpPr>
          <p:cNvPr id="7173" name="Content Placeholder 2"/>
          <p:cNvSpPr>
            <a:spLocks noGrp="1" noChangeArrowheads="1"/>
          </p:cNvSpPr>
          <p:nvPr>
            <p:ph type="body" idx="1"/>
          </p:nvPr>
        </p:nvSpPr>
        <p:spPr/>
        <p:txBody>
          <a:bodyPr/>
          <a:lstStyle/>
          <a:p>
            <a:pPr lvl="1" eaLnBrk="1" hangingPunct="1"/>
            <a:r>
              <a:rPr lang="en-US" altLang="en-US" dirty="0"/>
              <a:t>In Python, the actual is a list of values and the corresponding formal parameter is a name with an asterisk</a:t>
            </a:r>
          </a:p>
          <a:p>
            <a:pPr lvl="1" eaLnBrk="1" hangingPunct="1"/>
            <a:r>
              <a:rPr lang="en-US" altLang="en-US" dirty="0" smtClean="0"/>
              <a:t>In </a:t>
            </a:r>
            <a:r>
              <a:rPr lang="en-US" altLang="en-US" dirty="0" err="1"/>
              <a:t>Lua</a:t>
            </a:r>
            <a:r>
              <a:rPr lang="en-US" altLang="en-US" dirty="0"/>
              <a:t>, a variable number of parameters is represented as a formal parameter with three periods; they are accessed with a </a:t>
            </a:r>
            <a:r>
              <a:rPr lang="en-US" altLang="en-US" b="1" dirty="0">
                <a:latin typeface="Courier New" panose="02070309020205020404" pitchFamily="49" charset="0"/>
                <a:cs typeface="Courier New" panose="02070309020205020404" pitchFamily="49" charset="0"/>
              </a:rPr>
              <a:t>for</a:t>
            </a:r>
            <a:r>
              <a:rPr lang="en-US" altLang="en-US" dirty="0"/>
              <a:t> statement or with a multiple assignment from the three periods</a:t>
            </a:r>
          </a:p>
        </p:txBody>
      </p:sp>
    </p:spTree>
    <p:extLst>
      <p:ext uri="{BB962C8B-B14F-4D97-AF65-F5344CB8AC3E}">
        <p14:creationId xmlns:p14="http://schemas.microsoft.com/office/powerpoint/2010/main" val="3800421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Procedures and Functions </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There are two categories of subprograms</a:t>
            </a:r>
          </a:p>
          <a:p>
            <a:pPr lvl="1" eaLnBrk="1" hangingPunct="1"/>
            <a:r>
              <a:rPr lang="en-US" altLang="en-US" b="1" dirty="0"/>
              <a:t>Procedures</a:t>
            </a:r>
            <a:r>
              <a:rPr lang="en-US" altLang="en-US" dirty="0"/>
              <a:t> are collection of statements that define parameterized </a:t>
            </a:r>
            <a:r>
              <a:rPr lang="en-US" altLang="en-US" dirty="0" smtClean="0"/>
              <a:t>computations</a:t>
            </a:r>
            <a:endParaRPr lang="en-US" altLang="en-US" dirty="0"/>
          </a:p>
          <a:p>
            <a:pPr lvl="1" eaLnBrk="1" hangingPunct="1"/>
            <a:r>
              <a:rPr lang="en-US" altLang="en-US" b="1" dirty="0"/>
              <a:t>Functions</a:t>
            </a:r>
            <a:r>
              <a:rPr lang="en-US" altLang="en-US" dirty="0"/>
              <a:t> structurally resemble procedures but are semantically modeled on mathematical </a:t>
            </a:r>
            <a:r>
              <a:rPr lang="en-US" altLang="en-US" dirty="0" smtClean="0"/>
              <a:t>functions</a:t>
            </a:r>
            <a:endParaRPr lang="en-US" altLang="en-US" dirty="0"/>
          </a:p>
          <a:p>
            <a:pPr lvl="2" eaLnBrk="1" hangingPunct="1"/>
            <a:r>
              <a:rPr lang="en-US" altLang="en-US" dirty="0"/>
              <a:t>They are expected to produce no side effects</a:t>
            </a:r>
          </a:p>
          <a:p>
            <a:pPr lvl="2" eaLnBrk="1" hangingPunct="1"/>
            <a:r>
              <a:rPr lang="en-US" altLang="en-US" dirty="0"/>
              <a:t>In practice, program functions have side effects</a:t>
            </a:r>
          </a:p>
        </p:txBody>
      </p:sp>
    </p:spTree>
    <p:extLst>
      <p:ext uri="{BB962C8B-B14F-4D97-AF65-F5344CB8AC3E}">
        <p14:creationId xmlns:p14="http://schemas.microsoft.com/office/powerpoint/2010/main" val="2800941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Design Issues for </a:t>
            </a:r>
            <a:r>
              <a:rPr lang="en-US" altLang="en-US" dirty="0" smtClean="0"/>
              <a:t>Subprograms </a:t>
            </a:r>
            <a:r>
              <a:rPr lang="en-US" altLang="en-US" sz="2000" b="0" dirty="0" smtClean="0"/>
              <a:t>(1 of 2)</a:t>
            </a:r>
          </a:p>
        </p:txBody>
      </p:sp>
      <p:sp>
        <p:nvSpPr>
          <p:cNvPr id="7173" name="Content Placeholder 2"/>
          <p:cNvSpPr>
            <a:spLocks noGrp="1" noChangeArrowheads="1"/>
          </p:cNvSpPr>
          <p:nvPr>
            <p:ph type="body" idx="1"/>
          </p:nvPr>
        </p:nvSpPr>
        <p:spPr/>
        <p:txBody>
          <a:bodyPr/>
          <a:lstStyle/>
          <a:p>
            <a:pPr eaLnBrk="1" hangingPunct="1"/>
            <a:r>
              <a:rPr lang="en-US" altLang="en-US" dirty="0"/>
              <a:t>Are local variables static or dynamic? </a:t>
            </a:r>
          </a:p>
          <a:p>
            <a:pPr eaLnBrk="1" hangingPunct="1"/>
            <a:r>
              <a:rPr lang="en-US" altLang="en-US" dirty="0"/>
              <a:t>Can subprogram definitions appear in other subprogram definitions? </a:t>
            </a:r>
          </a:p>
          <a:p>
            <a:pPr eaLnBrk="1" hangingPunct="1"/>
            <a:r>
              <a:rPr lang="en-US" altLang="en-US" dirty="0"/>
              <a:t>What parameter passing methods are provided?</a:t>
            </a:r>
          </a:p>
          <a:p>
            <a:pPr eaLnBrk="1" hangingPunct="1"/>
            <a:r>
              <a:rPr lang="en-US" altLang="en-US" dirty="0"/>
              <a:t>Are parameter types checked?</a:t>
            </a:r>
          </a:p>
          <a:p>
            <a:pPr eaLnBrk="1" hangingPunct="1"/>
            <a:r>
              <a:rPr lang="en-US" altLang="en-US" dirty="0"/>
              <a:t>If subprograms can be passed as parameters and subprograms can be nested, what is the referencing environment of a passed subprogram?</a:t>
            </a:r>
          </a:p>
          <a:p>
            <a:pPr eaLnBrk="1" hangingPunct="1"/>
            <a:r>
              <a:rPr lang="en-US" altLang="en-US" dirty="0"/>
              <a:t>Are functional side effects allowed</a:t>
            </a:r>
            <a:r>
              <a:rPr lang="en-US" altLang="en-US" dirty="0" smtClean="0"/>
              <a:t>?</a:t>
            </a:r>
            <a:endParaRPr lang="en-US" altLang="en-US" dirty="0"/>
          </a:p>
        </p:txBody>
      </p:sp>
    </p:spTree>
    <p:extLst>
      <p:ext uri="{BB962C8B-B14F-4D97-AF65-F5344CB8AC3E}">
        <p14:creationId xmlns:p14="http://schemas.microsoft.com/office/powerpoint/2010/main" val="2892254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Design Issues for </a:t>
            </a:r>
            <a:r>
              <a:rPr lang="en-US" altLang="en-US" dirty="0" smtClean="0"/>
              <a:t>Subprograms </a:t>
            </a:r>
            <a:r>
              <a:rPr lang="en-US" altLang="en-US" sz="2000" b="0" dirty="0" smtClean="0"/>
              <a:t>(2 of 2)</a:t>
            </a:r>
          </a:p>
        </p:txBody>
      </p:sp>
      <p:sp>
        <p:nvSpPr>
          <p:cNvPr id="7173" name="Content Placeholder 2"/>
          <p:cNvSpPr>
            <a:spLocks noGrp="1" noChangeArrowheads="1"/>
          </p:cNvSpPr>
          <p:nvPr>
            <p:ph type="body" idx="1"/>
          </p:nvPr>
        </p:nvSpPr>
        <p:spPr/>
        <p:txBody>
          <a:bodyPr/>
          <a:lstStyle/>
          <a:p>
            <a:pPr eaLnBrk="1" hangingPunct="1"/>
            <a:r>
              <a:rPr lang="en-US" altLang="en-US" dirty="0"/>
              <a:t>What types of values can be returned from functions?</a:t>
            </a:r>
          </a:p>
          <a:p>
            <a:pPr eaLnBrk="1" hangingPunct="1"/>
            <a:r>
              <a:rPr lang="en-US" altLang="en-US" dirty="0"/>
              <a:t>How many values can be returned from functions?</a:t>
            </a:r>
          </a:p>
          <a:p>
            <a:pPr eaLnBrk="1" hangingPunct="1"/>
            <a:r>
              <a:rPr lang="en-US" altLang="en-US" dirty="0"/>
              <a:t>Can subprograms be overloaded?</a:t>
            </a:r>
          </a:p>
          <a:p>
            <a:pPr eaLnBrk="1" hangingPunct="1"/>
            <a:r>
              <a:rPr lang="en-US" altLang="en-US" dirty="0"/>
              <a:t>Can subprogram be generic?</a:t>
            </a:r>
          </a:p>
          <a:p>
            <a:pPr eaLnBrk="1" hangingPunct="1"/>
            <a:r>
              <a:rPr lang="en-US" altLang="en-US" dirty="0"/>
              <a:t>If the language allows nested subprograms, are closures supported?</a:t>
            </a:r>
          </a:p>
        </p:txBody>
      </p:sp>
    </p:spTree>
    <p:extLst>
      <p:ext uri="{BB962C8B-B14F-4D97-AF65-F5344CB8AC3E}">
        <p14:creationId xmlns:p14="http://schemas.microsoft.com/office/powerpoint/2010/main" val="2836123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Local Referencing Environments</a:t>
            </a:r>
            <a:endParaRPr lang="en-US" altLang="en-US" sz="2000" b="0" dirty="0" smtClean="0"/>
          </a:p>
        </p:txBody>
      </p:sp>
      <p:sp>
        <p:nvSpPr>
          <p:cNvPr id="7173" name="Content Placeholder 2"/>
          <p:cNvSpPr>
            <a:spLocks noGrp="1" noChangeArrowheads="1"/>
          </p:cNvSpPr>
          <p:nvPr>
            <p:ph type="body" idx="1"/>
          </p:nvPr>
        </p:nvSpPr>
        <p:spPr>
          <a:xfrm>
            <a:off x="457200" y="1610139"/>
            <a:ext cx="8229600" cy="4525963"/>
          </a:xfrm>
        </p:spPr>
        <p:txBody>
          <a:bodyPr/>
          <a:lstStyle/>
          <a:p>
            <a:pPr eaLnBrk="1" hangingPunct="1"/>
            <a:r>
              <a:rPr lang="en-US" altLang="en-US" sz="2000" dirty="0"/>
              <a:t>Local variables can be stack-dynamic </a:t>
            </a:r>
            <a:endParaRPr lang="en-US" altLang="en-US" sz="2000" dirty="0" smtClean="0"/>
          </a:p>
          <a:p>
            <a:pPr lvl="1"/>
            <a:r>
              <a:rPr lang="en-US" altLang="en-US" sz="2000" dirty="0" smtClean="0"/>
              <a:t>Advantages</a:t>
            </a:r>
            <a:endParaRPr lang="en-US" altLang="en-US" sz="2000" dirty="0"/>
          </a:p>
          <a:p>
            <a:pPr lvl="2" eaLnBrk="1" hangingPunct="1"/>
            <a:r>
              <a:rPr lang="en-US" altLang="en-US" sz="2000" dirty="0"/>
              <a:t>Support for recursion</a:t>
            </a:r>
          </a:p>
          <a:p>
            <a:pPr lvl="2" eaLnBrk="1" hangingPunct="1"/>
            <a:r>
              <a:rPr lang="en-US" altLang="en-US" sz="2000" dirty="0"/>
              <a:t>Storage for locals is shared among some subprograms</a:t>
            </a:r>
          </a:p>
          <a:p>
            <a:pPr lvl="1" eaLnBrk="1" hangingPunct="1"/>
            <a:r>
              <a:rPr lang="en-US" altLang="en-US" sz="2000" dirty="0"/>
              <a:t>Disadvantages</a:t>
            </a:r>
          </a:p>
          <a:p>
            <a:pPr lvl="2" eaLnBrk="1" hangingPunct="1"/>
            <a:r>
              <a:rPr lang="en-US" altLang="en-US" sz="2000" dirty="0"/>
              <a:t>Allocation/de-allocation, initialization time</a:t>
            </a:r>
          </a:p>
          <a:p>
            <a:pPr lvl="2" eaLnBrk="1" hangingPunct="1"/>
            <a:r>
              <a:rPr lang="en-US" altLang="en-US" sz="2000" dirty="0"/>
              <a:t>Indirect addressing</a:t>
            </a:r>
          </a:p>
          <a:p>
            <a:pPr lvl="2" eaLnBrk="1" hangingPunct="1"/>
            <a:r>
              <a:rPr lang="en-US" altLang="en-US" sz="2000" dirty="0"/>
              <a:t>Subprograms cannot be history sensitive</a:t>
            </a:r>
          </a:p>
          <a:p>
            <a:pPr eaLnBrk="1" hangingPunct="1"/>
            <a:r>
              <a:rPr lang="en-US" altLang="en-US" sz="2000" dirty="0"/>
              <a:t>Local variables can be static</a:t>
            </a:r>
          </a:p>
          <a:p>
            <a:pPr lvl="1" eaLnBrk="1" hangingPunct="1"/>
            <a:r>
              <a:rPr lang="en-US" altLang="en-US" sz="2000" dirty="0"/>
              <a:t>Advantages and disadvantages are the opposite of those for stack-dynamic local variables</a:t>
            </a:r>
          </a:p>
        </p:txBody>
      </p:sp>
    </p:spTree>
    <p:extLst>
      <p:ext uri="{BB962C8B-B14F-4D97-AF65-F5344CB8AC3E}">
        <p14:creationId xmlns:p14="http://schemas.microsoft.com/office/powerpoint/2010/main" val="25287260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Local Referencing Environments: Examples</a:t>
            </a:r>
            <a:endParaRPr lang="en-US" dirty="0"/>
          </a:p>
        </p:txBody>
      </p:sp>
      <p:sp>
        <p:nvSpPr>
          <p:cNvPr id="8" name="Content Placeholder 2"/>
          <p:cNvSpPr>
            <a:spLocks noGrp="1"/>
          </p:cNvSpPr>
          <p:nvPr>
            <p:ph sz="quarter" idx="13"/>
          </p:nvPr>
        </p:nvSpPr>
        <p:spPr>
          <a:xfrm>
            <a:off x="457200" y="1599751"/>
            <a:ext cx="8229600" cy="1916448"/>
          </a:xfrm>
        </p:spPr>
        <p:txBody>
          <a:bodyPr/>
          <a:lstStyle/>
          <a:p>
            <a:pPr lvl="0"/>
            <a:r>
              <a:rPr lang="en-US" altLang="en-US" dirty="0">
                <a:solidFill>
                  <a:srgbClr val="000000"/>
                </a:solidFill>
              </a:rPr>
              <a:t>In most contemporary languages, locals are stack dynamic</a:t>
            </a:r>
          </a:p>
          <a:p>
            <a:pPr lvl="0"/>
            <a:r>
              <a:rPr lang="en-US" altLang="en-US" dirty="0">
                <a:solidFill>
                  <a:srgbClr val="000000"/>
                </a:solidFill>
              </a:rPr>
              <a:t>In C-based languages, locals are by default stack dynamic, but can be declared </a:t>
            </a:r>
            <a:r>
              <a:rPr lang="en-US" altLang="en-US" b="1" dirty="0">
                <a:solidFill>
                  <a:srgbClr val="000000"/>
                </a:solidFill>
                <a:latin typeface="Courier New" panose="02070309020205020404" pitchFamily="49" charset="0"/>
                <a:cs typeface="Courier New" panose="02070309020205020404" pitchFamily="49" charset="0"/>
              </a:rPr>
              <a:t>static</a:t>
            </a:r>
            <a:r>
              <a:rPr lang="en-US" altLang="en-US" dirty="0">
                <a:solidFill>
                  <a:srgbClr val="000000"/>
                </a:solidFill>
              </a:rPr>
              <a:t> </a:t>
            </a:r>
          </a:p>
          <a:p>
            <a:pPr lvl="0"/>
            <a:r>
              <a:rPr lang="en-US" altLang="en-US" dirty="0">
                <a:solidFill>
                  <a:srgbClr val="000000"/>
                </a:solidFill>
              </a:rPr>
              <a:t>The methods of C++, Java, Python, and</a:t>
            </a:r>
            <a:endParaRPr lang="en-US" dirty="0"/>
          </a:p>
        </p:txBody>
      </p:sp>
      <p:graphicFrame>
        <p:nvGraphicFramePr>
          <p:cNvPr id="15" name="Object 3" descr="C hash"/>
          <p:cNvGraphicFramePr>
            <a:graphicFrameLocks noChangeAspect="1"/>
          </p:cNvGraphicFramePr>
          <p:nvPr>
            <p:extLst>
              <p:ext uri="{D42A27DB-BD31-4B8C-83A1-F6EECF244321}">
                <p14:modId xmlns:p14="http://schemas.microsoft.com/office/powerpoint/2010/main" val="1639020699"/>
              </p:ext>
            </p:extLst>
          </p:nvPr>
        </p:nvGraphicFramePr>
        <p:xfrm>
          <a:off x="6242709" y="3549128"/>
          <a:ext cx="470226" cy="346482"/>
        </p:xfrm>
        <a:graphic>
          <a:graphicData uri="http://schemas.openxmlformats.org/presentationml/2006/ole">
            <mc:AlternateContent xmlns:mc="http://schemas.openxmlformats.org/markup-compatibility/2006">
              <mc:Choice xmlns:v="urn:schemas-microsoft-com:vml" Requires="v">
                <p:oleObj spid="_x0000_s44063"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6242709" y="3549128"/>
                        <a:ext cx="470226" cy="346482"/>
                      </a:xfrm>
                      <a:prstGeom prst="rect">
                        <a:avLst/>
                      </a:prstGeom>
                    </p:spPr>
                  </p:pic>
                </p:oleObj>
              </mc:Fallback>
            </mc:AlternateContent>
          </a:graphicData>
        </a:graphic>
      </p:graphicFrame>
      <p:sp>
        <p:nvSpPr>
          <p:cNvPr id="9" name="Content Placeholder 4"/>
          <p:cNvSpPr>
            <a:spLocks noGrp="1"/>
          </p:cNvSpPr>
          <p:nvPr>
            <p:ph sz="quarter" idx="14"/>
          </p:nvPr>
        </p:nvSpPr>
        <p:spPr>
          <a:xfrm>
            <a:off x="6661744" y="3435228"/>
            <a:ext cx="2025055" cy="474450"/>
          </a:xfrm>
        </p:spPr>
        <p:txBody>
          <a:bodyPr/>
          <a:lstStyle/>
          <a:p>
            <a:pPr marL="0" indent="0">
              <a:buNone/>
            </a:pPr>
            <a:r>
              <a:rPr lang="en-US" altLang="en-US" dirty="0"/>
              <a:t>only have</a:t>
            </a:r>
            <a:endParaRPr lang="en-US" dirty="0"/>
          </a:p>
        </p:txBody>
      </p:sp>
      <p:sp>
        <p:nvSpPr>
          <p:cNvPr id="13" name="Content Placeholder 5"/>
          <p:cNvSpPr>
            <a:spLocks noGrp="1"/>
          </p:cNvSpPr>
          <p:nvPr>
            <p:ph sz="quarter" idx="18"/>
          </p:nvPr>
        </p:nvSpPr>
        <p:spPr>
          <a:xfrm>
            <a:off x="457199" y="3928539"/>
            <a:ext cx="8229600" cy="2114451"/>
          </a:xfrm>
        </p:spPr>
        <p:txBody>
          <a:bodyPr/>
          <a:lstStyle/>
          <a:p>
            <a:pPr marL="0" lvl="0" indent="288925">
              <a:buNone/>
            </a:pPr>
            <a:r>
              <a:rPr lang="en-US" altLang="en-US" dirty="0">
                <a:solidFill>
                  <a:srgbClr val="000000"/>
                </a:solidFill>
              </a:rPr>
              <a:t>stack dynamic locals</a:t>
            </a:r>
          </a:p>
          <a:p>
            <a:pPr lvl="0"/>
            <a:r>
              <a:rPr lang="en-US" altLang="en-US" dirty="0">
                <a:solidFill>
                  <a:srgbClr val="000000"/>
                </a:solidFill>
              </a:rPr>
              <a:t>In </a:t>
            </a:r>
            <a:r>
              <a:rPr lang="en-US" altLang="en-US" dirty="0" err="1">
                <a:solidFill>
                  <a:srgbClr val="000000"/>
                </a:solidFill>
              </a:rPr>
              <a:t>Lua</a:t>
            </a:r>
            <a:r>
              <a:rPr lang="en-US" altLang="en-US" dirty="0">
                <a:solidFill>
                  <a:srgbClr val="000000"/>
                </a:solidFill>
              </a:rPr>
              <a:t>, all implicitly declared variables are global; local variables are declared with </a:t>
            </a:r>
            <a:r>
              <a:rPr lang="en-US" altLang="en-US" b="1" dirty="0">
                <a:solidFill>
                  <a:srgbClr val="000000"/>
                </a:solidFill>
                <a:latin typeface="Courier New" panose="02070309020205020404" pitchFamily="49" charset="0"/>
                <a:cs typeface="Courier New" panose="02070309020205020404" pitchFamily="49" charset="0"/>
              </a:rPr>
              <a:t>local</a:t>
            </a:r>
            <a:r>
              <a:rPr lang="en-US" altLang="en-US" dirty="0">
                <a:solidFill>
                  <a:srgbClr val="000000"/>
                </a:solidFill>
              </a:rPr>
              <a:t> and are stack </a:t>
            </a:r>
            <a:r>
              <a:rPr lang="en-US" altLang="en-US" dirty="0" smtClean="0">
                <a:solidFill>
                  <a:srgbClr val="000000"/>
                </a:solidFill>
              </a:rPr>
              <a:t>dynamic</a:t>
            </a:r>
            <a:endParaRPr lang="en-US" altLang="en-US" dirty="0">
              <a:solidFill>
                <a:srgbClr val="000000"/>
              </a:solidFill>
            </a:endParaRPr>
          </a:p>
        </p:txBody>
      </p:sp>
    </p:spTree>
    <p:extLst>
      <p:ext uri="{BB962C8B-B14F-4D97-AF65-F5344CB8AC3E}">
        <p14:creationId xmlns:p14="http://schemas.microsoft.com/office/powerpoint/2010/main" val="2139940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Semantic Models of Parameter Passing</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In mode</a:t>
            </a:r>
          </a:p>
          <a:p>
            <a:pPr eaLnBrk="1" hangingPunct="1"/>
            <a:r>
              <a:rPr lang="en-US" altLang="en-US" dirty="0"/>
              <a:t>Out mode</a:t>
            </a:r>
          </a:p>
          <a:p>
            <a:pPr eaLnBrk="1" hangingPunct="1"/>
            <a:r>
              <a:rPr lang="en-US" altLang="en-US" dirty="0" err="1" smtClean="0"/>
              <a:t>Inout</a:t>
            </a:r>
            <a:r>
              <a:rPr lang="en-US" altLang="en-US" dirty="0" smtClean="0"/>
              <a:t> </a:t>
            </a:r>
            <a:r>
              <a:rPr lang="en-US" altLang="en-US" dirty="0"/>
              <a:t>mode</a:t>
            </a:r>
          </a:p>
        </p:txBody>
      </p:sp>
    </p:spTree>
    <p:extLst>
      <p:ext uri="{BB962C8B-B14F-4D97-AF65-F5344CB8AC3E}">
        <p14:creationId xmlns:p14="http://schemas.microsoft.com/office/powerpoint/2010/main" val="1327934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Models of Parameter Passing</a:t>
            </a:r>
            <a:endParaRPr lang="en-US" sz="2000" b="0" dirty="0"/>
          </a:p>
        </p:txBody>
      </p:sp>
      <p:pic>
        <p:nvPicPr>
          <p:cNvPr id="6" name="Picture 2" descr="A diagram depicting the three semantics models of parameter passing when physical moves are used. There are two conceptual models labeled, Caller, left parenthesis sub left parenthesis a, b, c right parenthesis right parenthesis, and Callee, left parenthesis procedure sub left parenthesis i n t x, i n t y, i n t z right parenthesis right parenthesis. Below the title, Caller, three blocks, a, b, and c are arranged vertically with labels, In mode, Out mode, and In out Mode, respectively. Similarly, under the title, Callee, three blocks, x, y, and z are arranged vertically. A pointer labeled, Call, connects block a of Caller and block x of Callee from a point inside block a. A similar pointer labeled, Return, from inside block y connects block b. Block c and block z are interconnected by two separate connections, Call, and Retu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446" y="1783832"/>
            <a:ext cx="6077107" cy="379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4935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Conceptual Models of Transfer</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Physically move a value</a:t>
            </a:r>
          </a:p>
          <a:p>
            <a:pPr eaLnBrk="1" hangingPunct="1"/>
            <a:r>
              <a:rPr lang="en-US" altLang="en-US" dirty="0"/>
              <a:t>Move an access path to a value</a:t>
            </a:r>
          </a:p>
        </p:txBody>
      </p:sp>
    </p:spTree>
    <p:extLst>
      <p:ext uri="{BB962C8B-B14F-4D97-AF65-F5344CB8AC3E}">
        <p14:creationId xmlns:p14="http://schemas.microsoft.com/office/powerpoint/2010/main" val="1409267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Objectives </a:t>
            </a:r>
            <a:r>
              <a:rPr lang="en-US" altLang="en-US" sz="2000" b="0" dirty="0" smtClean="0"/>
              <a:t>(1 of 2)</a:t>
            </a:r>
          </a:p>
        </p:txBody>
      </p:sp>
      <p:sp>
        <p:nvSpPr>
          <p:cNvPr id="7173" name="Content Placeholder 2"/>
          <p:cNvSpPr>
            <a:spLocks noGrp="1" noChangeArrowheads="1"/>
          </p:cNvSpPr>
          <p:nvPr>
            <p:ph type="body" idx="1"/>
          </p:nvPr>
        </p:nvSpPr>
        <p:spPr/>
        <p:txBody>
          <a:bodyPr/>
          <a:lstStyle/>
          <a:p>
            <a:pPr marL="0" indent="0">
              <a:buNone/>
            </a:pPr>
            <a:r>
              <a:rPr lang="en-US" altLang="en-US" b="1" dirty="0" smtClean="0">
                <a:solidFill>
                  <a:schemeClr val="tx2"/>
                </a:solidFill>
              </a:rPr>
              <a:t>9.1 </a:t>
            </a:r>
            <a:r>
              <a:rPr lang="en-US" altLang="en-US" dirty="0" smtClean="0"/>
              <a:t>Introduction</a:t>
            </a:r>
            <a:endParaRPr lang="en-US" altLang="en-US" dirty="0"/>
          </a:p>
          <a:p>
            <a:pPr marL="0" indent="0" eaLnBrk="1" hangingPunct="1">
              <a:lnSpc>
                <a:spcPct val="90000"/>
              </a:lnSpc>
              <a:buNone/>
            </a:pPr>
            <a:r>
              <a:rPr lang="en-US" altLang="en-US" b="1" dirty="0" smtClean="0">
                <a:solidFill>
                  <a:schemeClr val="tx2"/>
                </a:solidFill>
              </a:rPr>
              <a:t>9.2 </a:t>
            </a:r>
            <a:r>
              <a:rPr lang="en-US" altLang="en-US" dirty="0" smtClean="0"/>
              <a:t>Fundamentals </a:t>
            </a:r>
            <a:r>
              <a:rPr lang="en-US" altLang="en-US" dirty="0"/>
              <a:t>of Subprograms</a:t>
            </a:r>
          </a:p>
          <a:p>
            <a:pPr marL="0" indent="0" eaLnBrk="1" hangingPunct="1">
              <a:lnSpc>
                <a:spcPct val="90000"/>
              </a:lnSpc>
              <a:buNone/>
            </a:pPr>
            <a:r>
              <a:rPr lang="en-US" altLang="en-US" b="1" dirty="0" smtClean="0">
                <a:solidFill>
                  <a:schemeClr val="tx2"/>
                </a:solidFill>
              </a:rPr>
              <a:t>9.3 </a:t>
            </a:r>
            <a:r>
              <a:rPr lang="en-US" altLang="en-US" dirty="0" smtClean="0"/>
              <a:t>Design </a:t>
            </a:r>
            <a:r>
              <a:rPr lang="en-US" altLang="en-US" dirty="0"/>
              <a:t>Issues for Subprograms</a:t>
            </a:r>
          </a:p>
          <a:p>
            <a:pPr marL="0" indent="0" eaLnBrk="1" hangingPunct="1">
              <a:lnSpc>
                <a:spcPct val="90000"/>
              </a:lnSpc>
              <a:buNone/>
            </a:pPr>
            <a:r>
              <a:rPr lang="en-US" altLang="en-US" b="1" dirty="0" smtClean="0">
                <a:solidFill>
                  <a:schemeClr val="tx2"/>
                </a:solidFill>
              </a:rPr>
              <a:t>9.4 </a:t>
            </a:r>
            <a:r>
              <a:rPr lang="en-US" altLang="en-US" dirty="0" smtClean="0"/>
              <a:t>Local </a:t>
            </a:r>
            <a:r>
              <a:rPr lang="en-US" altLang="en-US" dirty="0"/>
              <a:t>Referencing Environments</a:t>
            </a:r>
          </a:p>
          <a:p>
            <a:pPr marL="0" indent="0" eaLnBrk="1" hangingPunct="1">
              <a:lnSpc>
                <a:spcPct val="90000"/>
              </a:lnSpc>
              <a:buNone/>
            </a:pPr>
            <a:r>
              <a:rPr lang="en-US" altLang="en-US" b="1" dirty="0" smtClean="0">
                <a:solidFill>
                  <a:schemeClr val="tx2"/>
                </a:solidFill>
              </a:rPr>
              <a:t>9.5 </a:t>
            </a:r>
            <a:r>
              <a:rPr lang="en-US" altLang="en-US" dirty="0" smtClean="0"/>
              <a:t>Parameter-Passing </a:t>
            </a:r>
            <a:r>
              <a:rPr lang="en-US" altLang="en-US" dirty="0"/>
              <a:t>Methods</a:t>
            </a:r>
          </a:p>
          <a:p>
            <a:pPr marL="0" indent="0" eaLnBrk="1" hangingPunct="1">
              <a:lnSpc>
                <a:spcPct val="90000"/>
              </a:lnSpc>
              <a:buNone/>
            </a:pPr>
            <a:r>
              <a:rPr lang="en-US" altLang="en-US" b="1" dirty="0" smtClean="0">
                <a:solidFill>
                  <a:schemeClr val="tx2"/>
                </a:solidFill>
              </a:rPr>
              <a:t>9.6 </a:t>
            </a:r>
            <a:r>
              <a:rPr lang="en-US" altLang="en-US" dirty="0" smtClean="0"/>
              <a:t>Parameters </a:t>
            </a:r>
            <a:r>
              <a:rPr lang="en-US" altLang="en-US" dirty="0"/>
              <a:t>That Are Subprograms</a:t>
            </a:r>
          </a:p>
          <a:p>
            <a:pPr marL="0" indent="0" eaLnBrk="1" hangingPunct="1">
              <a:lnSpc>
                <a:spcPct val="90000"/>
              </a:lnSpc>
              <a:buNone/>
            </a:pPr>
            <a:r>
              <a:rPr lang="en-US" altLang="en-US" b="1" dirty="0" smtClean="0">
                <a:solidFill>
                  <a:schemeClr val="tx2"/>
                </a:solidFill>
              </a:rPr>
              <a:t>9.7 </a:t>
            </a:r>
            <a:r>
              <a:rPr lang="en-US" altLang="en-US" dirty="0" smtClean="0"/>
              <a:t>Calling </a:t>
            </a:r>
            <a:r>
              <a:rPr lang="en-US" altLang="en-US" dirty="0"/>
              <a:t>Subprograms Indirectly</a:t>
            </a:r>
          </a:p>
          <a:p>
            <a:pPr marL="0" indent="0" eaLnBrk="1" hangingPunct="1">
              <a:lnSpc>
                <a:spcPct val="90000"/>
              </a:lnSpc>
              <a:buNone/>
            </a:pPr>
            <a:r>
              <a:rPr lang="en-US" altLang="en-US" b="1" dirty="0" smtClean="0">
                <a:solidFill>
                  <a:schemeClr val="tx2"/>
                </a:solidFill>
              </a:rPr>
              <a:t>9.8 </a:t>
            </a:r>
            <a:r>
              <a:rPr lang="en-US" altLang="en-US" dirty="0" smtClean="0"/>
              <a:t>Design </a:t>
            </a:r>
            <a:r>
              <a:rPr lang="en-US" altLang="en-US" dirty="0"/>
              <a:t>Issues for </a:t>
            </a:r>
            <a:r>
              <a:rPr lang="en-US" altLang="en-US" dirty="0" smtClean="0"/>
              <a:t>Functions</a:t>
            </a:r>
            <a:endParaRPr lang="en-US" altLang="en-US" dirty="0"/>
          </a:p>
        </p:txBody>
      </p:sp>
    </p:spTree>
    <p:extLst>
      <p:ext uri="{BB962C8B-B14F-4D97-AF65-F5344CB8AC3E}">
        <p14:creationId xmlns:p14="http://schemas.microsoft.com/office/powerpoint/2010/main" val="1762269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Pass-by-Value (In Mode)</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sz="2200" dirty="0"/>
              <a:t>The value of the actual parameter is used to initialize the corresponding formal parameter</a:t>
            </a:r>
          </a:p>
          <a:p>
            <a:pPr lvl="1" eaLnBrk="1" hangingPunct="1"/>
            <a:r>
              <a:rPr lang="en-US" altLang="en-US" sz="2200" dirty="0"/>
              <a:t>Normally implemented by copying</a:t>
            </a:r>
          </a:p>
          <a:p>
            <a:pPr lvl="1" eaLnBrk="1" hangingPunct="1"/>
            <a:r>
              <a:rPr lang="en-US" altLang="en-US" sz="2200" dirty="0"/>
              <a:t>Can be implemented by transmitting an access path but not recommended (enforcing write protection is not easy)</a:t>
            </a:r>
          </a:p>
          <a:p>
            <a:pPr lvl="1" eaLnBrk="1" hangingPunct="1"/>
            <a:r>
              <a:rPr lang="en-US" altLang="en-US" sz="2200" b="1" dirty="0"/>
              <a:t>Disadvantages</a:t>
            </a:r>
            <a:r>
              <a:rPr lang="en-US" altLang="en-US" sz="2200" dirty="0"/>
              <a:t> (if by physical move): additional storage is required (stored twice) and the actual move can be costly (for large parameters)</a:t>
            </a:r>
          </a:p>
          <a:p>
            <a:pPr lvl="1" eaLnBrk="1" hangingPunct="1"/>
            <a:r>
              <a:rPr lang="en-US" altLang="en-US" sz="2200" b="1" dirty="0"/>
              <a:t>Disadvantages</a:t>
            </a:r>
            <a:r>
              <a:rPr lang="en-US" altLang="en-US" sz="2200" dirty="0"/>
              <a:t> (if by access path method): must write-protect in the called subprogram and accesses cost more (indirect addressing</a:t>
            </a:r>
            <a:r>
              <a:rPr lang="en-US" altLang="en-US" sz="2200" dirty="0" smtClean="0"/>
              <a:t>)</a:t>
            </a:r>
            <a:endParaRPr lang="en-US" altLang="en-US" sz="2200" dirty="0"/>
          </a:p>
        </p:txBody>
      </p:sp>
    </p:spTree>
    <p:extLst>
      <p:ext uri="{BB962C8B-B14F-4D97-AF65-F5344CB8AC3E}">
        <p14:creationId xmlns:p14="http://schemas.microsoft.com/office/powerpoint/2010/main" val="918332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Pass-by-Result (Out Mode)</a:t>
            </a:r>
            <a:endParaRPr lang="en-US" altLang="en-US" b="0" dirty="0" smtClean="0"/>
          </a:p>
        </p:txBody>
      </p:sp>
      <p:sp>
        <p:nvSpPr>
          <p:cNvPr id="2" name="Content Placeholder 2"/>
          <p:cNvSpPr>
            <a:spLocks noGrp="1"/>
          </p:cNvSpPr>
          <p:nvPr>
            <p:ph sz="quarter" idx="13"/>
          </p:nvPr>
        </p:nvSpPr>
        <p:spPr>
          <a:xfrm>
            <a:off x="457200" y="1602521"/>
            <a:ext cx="8229600" cy="3157830"/>
          </a:xfrm>
        </p:spPr>
        <p:txBody>
          <a:bodyPr/>
          <a:lstStyle/>
          <a:p>
            <a:pPr lvl="0"/>
            <a:r>
              <a:rPr lang="en-US" altLang="en-US" sz="2200" dirty="0">
                <a:solidFill>
                  <a:srgbClr val="000000"/>
                </a:solidFill>
              </a:rPr>
              <a:t>When a parameter is passed by result, no value is transmitted to the subprogram; the corresponding formal parameter acts as a local variable; its value is transmitted to caller’s actual parameter when control is returned to the caller, by physical move</a:t>
            </a:r>
          </a:p>
          <a:p>
            <a:pPr lvl="1" indent="-283464"/>
            <a:r>
              <a:rPr lang="en-US" altLang="en-US" sz="2200" dirty="0">
                <a:solidFill>
                  <a:srgbClr val="000000"/>
                </a:solidFill>
                <a:latin typeface="+mn-lt"/>
              </a:rPr>
              <a:t>Require extra storage location and copy operation</a:t>
            </a:r>
          </a:p>
          <a:p>
            <a:pPr lvl="0"/>
            <a:r>
              <a:rPr lang="en-US" altLang="en-US" sz="2200" dirty="0">
                <a:solidFill>
                  <a:srgbClr val="000000"/>
                </a:solidFill>
              </a:rPr>
              <a:t>Potential problems</a:t>
            </a:r>
            <a:r>
              <a:rPr lang="en-US" altLang="en-US" sz="2200" dirty="0" smtClean="0">
                <a:solidFill>
                  <a:srgbClr val="000000"/>
                </a:solidFill>
              </a:rPr>
              <a:t>:</a:t>
            </a:r>
            <a:endParaRPr lang="en-US" altLang="en-US" sz="2200" dirty="0">
              <a:solidFill>
                <a:srgbClr val="000000"/>
              </a:solidFill>
            </a:endParaRPr>
          </a:p>
        </p:txBody>
      </p:sp>
      <p:graphicFrame>
        <p:nvGraphicFramePr>
          <p:cNvPr id="9" name="Object 3" descr="sub left parenthesis p 1 comma p 1 right parenthesis"/>
          <p:cNvGraphicFramePr>
            <a:graphicFrameLocks noChangeAspect="1"/>
          </p:cNvGraphicFramePr>
          <p:nvPr>
            <p:extLst>
              <p:ext uri="{D42A27DB-BD31-4B8C-83A1-F6EECF244321}">
                <p14:modId xmlns:p14="http://schemas.microsoft.com/office/powerpoint/2010/main" val="2552543923"/>
              </p:ext>
            </p:extLst>
          </p:nvPr>
        </p:nvGraphicFramePr>
        <p:xfrm>
          <a:off x="913317" y="4374366"/>
          <a:ext cx="1802665" cy="446075"/>
        </p:xfrm>
        <a:graphic>
          <a:graphicData uri="http://schemas.openxmlformats.org/presentationml/2006/ole">
            <mc:AlternateContent xmlns:mc="http://schemas.openxmlformats.org/markup-compatibility/2006">
              <mc:Choice xmlns:v="urn:schemas-microsoft-com:vml" Requires="v">
                <p:oleObj spid="_x0000_s36075" name="Equation" r:id="rId4" imgW="1231560" imgH="304560" progId="Equation.DSMT4">
                  <p:embed/>
                </p:oleObj>
              </mc:Choice>
              <mc:Fallback>
                <p:oleObj name="Equation" r:id="rId4" imgW="1231560" imgH="304560" progId="Equation.DSMT4">
                  <p:embed/>
                  <p:pic>
                    <p:nvPicPr>
                      <p:cNvPr id="0" name=""/>
                      <p:cNvPicPr/>
                      <p:nvPr/>
                    </p:nvPicPr>
                    <p:blipFill>
                      <a:blip r:embed="rId5"/>
                      <a:stretch>
                        <a:fillRect/>
                      </a:stretch>
                    </p:blipFill>
                    <p:spPr>
                      <a:xfrm>
                        <a:off x="913317" y="4374366"/>
                        <a:ext cx="1802665" cy="446075"/>
                      </a:xfrm>
                      <a:prstGeom prst="rect">
                        <a:avLst/>
                      </a:prstGeom>
                    </p:spPr>
                  </p:pic>
                </p:oleObj>
              </mc:Fallback>
            </mc:AlternateContent>
          </a:graphicData>
        </a:graphic>
      </p:graphicFrame>
      <p:sp>
        <p:nvSpPr>
          <p:cNvPr id="3" name="Content Placeholder 4"/>
          <p:cNvSpPr>
            <a:spLocks noGrp="1"/>
          </p:cNvSpPr>
          <p:nvPr>
            <p:ph sz="quarter" idx="14"/>
          </p:nvPr>
        </p:nvSpPr>
        <p:spPr>
          <a:xfrm>
            <a:off x="2715982" y="4320423"/>
            <a:ext cx="5970819" cy="474450"/>
          </a:xfrm>
        </p:spPr>
        <p:txBody>
          <a:bodyPr/>
          <a:lstStyle/>
          <a:p>
            <a:pPr marL="0" indent="0">
              <a:buNone/>
            </a:pPr>
            <a:r>
              <a:rPr lang="en-US" altLang="en-US" sz="2200" dirty="0">
                <a:solidFill>
                  <a:srgbClr val="000000"/>
                </a:solidFill>
              </a:rPr>
              <a:t>whichever formal parameter is </a:t>
            </a:r>
            <a:r>
              <a:rPr lang="en-US" altLang="en-US" sz="2200" dirty="0" smtClean="0">
                <a:solidFill>
                  <a:srgbClr val="000000"/>
                </a:solidFill>
              </a:rPr>
              <a:t>copied </a:t>
            </a:r>
            <a:r>
              <a:rPr lang="en-US" altLang="en-US" sz="2200" dirty="0">
                <a:solidFill>
                  <a:srgbClr val="000000"/>
                </a:solidFill>
              </a:rPr>
              <a:t>back </a:t>
            </a:r>
            <a:endParaRPr lang="en-US" sz="2200" dirty="0"/>
          </a:p>
        </p:txBody>
      </p:sp>
      <p:sp>
        <p:nvSpPr>
          <p:cNvPr id="4" name="Content Placeholder 5"/>
          <p:cNvSpPr>
            <a:spLocks noGrp="1"/>
          </p:cNvSpPr>
          <p:nvPr>
            <p:ph sz="quarter" idx="15"/>
          </p:nvPr>
        </p:nvSpPr>
        <p:spPr>
          <a:xfrm>
            <a:off x="347870" y="4760351"/>
            <a:ext cx="8338930" cy="496899"/>
          </a:xfrm>
        </p:spPr>
        <p:txBody>
          <a:bodyPr/>
          <a:lstStyle/>
          <a:p>
            <a:pPr marL="741363" indent="0">
              <a:buNone/>
            </a:pPr>
            <a:r>
              <a:rPr lang="en-US" altLang="en-US" sz="2200" dirty="0" smtClean="0">
                <a:solidFill>
                  <a:srgbClr val="000000"/>
                </a:solidFill>
              </a:rPr>
              <a:t>will </a:t>
            </a:r>
            <a:r>
              <a:rPr lang="en-US" altLang="en-US" sz="2200" dirty="0">
                <a:solidFill>
                  <a:srgbClr val="000000"/>
                </a:solidFill>
              </a:rPr>
              <a:t>represent the current value of</a:t>
            </a:r>
            <a:endParaRPr lang="en-US" sz="2200" dirty="0"/>
          </a:p>
        </p:txBody>
      </p:sp>
      <p:graphicFrame>
        <p:nvGraphicFramePr>
          <p:cNvPr id="10" name="Object 6" descr="p 1"/>
          <p:cNvGraphicFramePr>
            <a:graphicFrameLocks noChangeAspect="1"/>
          </p:cNvGraphicFramePr>
          <p:nvPr>
            <p:extLst>
              <p:ext uri="{D42A27DB-BD31-4B8C-83A1-F6EECF244321}">
                <p14:modId xmlns:p14="http://schemas.microsoft.com/office/powerpoint/2010/main" val="3135815629"/>
              </p:ext>
            </p:extLst>
          </p:nvPr>
        </p:nvGraphicFramePr>
        <p:xfrm>
          <a:off x="5366697" y="4865027"/>
          <a:ext cx="334694" cy="353287"/>
        </p:xfrm>
        <a:graphic>
          <a:graphicData uri="http://schemas.openxmlformats.org/presentationml/2006/ole">
            <mc:AlternateContent xmlns:mc="http://schemas.openxmlformats.org/markup-compatibility/2006">
              <mc:Choice xmlns:v="urn:schemas-microsoft-com:vml" Requires="v">
                <p:oleObj spid="_x0000_s36076" name="Equation" r:id="rId6" imgW="228600" imgH="241200" progId="Equation.DSMT4">
                  <p:embed/>
                </p:oleObj>
              </mc:Choice>
              <mc:Fallback>
                <p:oleObj name="Equation" r:id="rId6" imgW="228600" imgH="241200" progId="Equation.DSMT4">
                  <p:embed/>
                  <p:pic>
                    <p:nvPicPr>
                      <p:cNvPr id="0" name=""/>
                      <p:cNvPicPr/>
                      <p:nvPr/>
                    </p:nvPicPr>
                    <p:blipFill>
                      <a:blip r:embed="rId7"/>
                      <a:stretch>
                        <a:fillRect/>
                      </a:stretch>
                    </p:blipFill>
                    <p:spPr>
                      <a:xfrm>
                        <a:off x="5366697" y="4865027"/>
                        <a:ext cx="334694" cy="353287"/>
                      </a:xfrm>
                      <a:prstGeom prst="rect">
                        <a:avLst/>
                      </a:prstGeom>
                    </p:spPr>
                  </p:pic>
                </p:oleObj>
              </mc:Fallback>
            </mc:AlternateContent>
          </a:graphicData>
        </a:graphic>
      </p:graphicFrame>
      <p:graphicFrame>
        <p:nvGraphicFramePr>
          <p:cNvPr id="13" name="Object 7" descr="sub left parenthesis list left bracket sub right bracket comma sub right parenthesis semicolon"/>
          <p:cNvGraphicFramePr>
            <a:graphicFrameLocks noChangeAspect="1"/>
          </p:cNvGraphicFramePr>
          <p:nvPr>
            <p:extLst>
              <p:ext uri="{D42A27DB-BD31-4B8C-83A1-F6EECF244321}">
                <p14:modId xmlns:p14="http://schemas.microsoft.com/office/powerpoint/2010/main" val="3078813887"/>
              </p:ext>
            </p:extLst>
          </p:nvPr>
        </p:nvGraphicFramePr>
        <p:xfrm>
          <a:off x="913317" y="5327395"/>
          <a:ext cx="2695575" cy="446088"/>
        </p:xfrm>
        <a:graphic>
          <a:graphicData uri="http://schemas.openxmlformats.org/presentationml/2006/ole">
            <mc:AlternateContent xmlns:mc="http://schemas.openxmlformats.org/markup-compatibility/2006">
              <mc:Choice xmlns:v="urn:schemas-microsoft-com:vml" Requires="v">
                <p:oleObj spid="_x0000_s36077" name="Equation" r:id="rId8" imgW="1841400" imgH="304560" progId="Equation.DSMT4">
                  <p:embed/>
                </p:oleObj>
              </mc:Choice>
              <mc:Fallback>
                <p:oleObj name="Equation" r:id="rId8" imgW="1841400" imgH="304560" progId="Equation.DSMT4">
                  <p:embed/>
                  <p:pic>
                    <p:nvPicPr>
                      <p:cNvPr id="9" name="Object 8"/>
                      <p:cNvPicPr/>
                      <p:nvPr/>
                    </p:nvPicPr>
                    <p:blipFill>
                      <a:blip r:embed="rId9"/>
                      <a:stretch>
                        <a:fillRect/>
                      </a:stretch>
                    </p:blipFill>
                    <p:spPr>
                      <a:xfrm>
                        <a:off x="913317" y="5327395"/>
                        <a:ext cx="2695575" cy="446088"/>
                      </a:xfrm>
                      <a:prstGeom prst="rect">
                        <a:avLst/>
                      </a:prstGeom>
                    </p:spPr>
                  </p:pic>
                </p:oleObj>
              </mc:Fallback>
            </mc:AlternateContent>
          </a:graphicData>
        </a:graphic>
      </p:graphicFrame>
      <p:sp>
        <p:nvSpPr>
          <p:cNvPr id="5" name="Content Placeholder 8"/>
          <p:cNvSpPr>
            <a:spLocks noGrp="1"/>
          </p:cNvSpPr>
          <p:nvPr>
            <p:ph sz="quarter" idx="16"/>
          </p:nvPr>
        </p:nvSpPr>
        <p:spPr>
          <a:xfrm>
            <a:off x="3608892" y="5271271"/>
            <a:ext cx="5077909" cy="482032"/>
          </a:xfrm>
        </p:spPr>
        <p:txBody>
          <a:bodyPr/>
          <a:lstStyle/>
          <a:p>
            <a:pPr marL="0" indent="0">
              <a:buNone/>
            </a:pPr>
            <a:r>
              <a:rPr lang="en-US" altLang="en-US" sz="2200" dirty="0">
                <a:solidFill>
                  <a:srgbClr val="000000"/>
                </a:solidFill>
                <a:cs typeface="Courier New" panose="02070309020205020404" pitchFamily="49" charset="0"/>
              </a:rPr>
              <a:t>Compute address of</a:t>
            </a:r>
            <a:endParaRPr lang="en-US" sz="2200" dirty="0"/>
          </a:p>
        </p:txBody>
      </p:sp>
      <p:graphicFrame>
        <p:nvGraphicFramePr>
          <p:cNvPr id="11" name="Object 9" descr="list left bracket sub right bracket"/>
          <p:cNvGraphicFramePr>
            <a:graphicFrameLocks noChangeAspect="1"/>
          </p:cNvGraphicFramePr>
          <p:nvPr>
            <p:extLst>
              <p:ext uri="{D42A27DB-BD31-4B8C-83A1-F6EECF244321}">
                <p14:modId xmlns:p14="http://schemas.microsoft.com/office/powerpoint/2010/main" val="2818650853"/>
              </p:ext>
            </p:extLst>
          </p:nvPr>
        </p:nvGraphicFramePr>
        <p:xfrm>
          <a:off x="6304467" y="5366189"/>
          <a:ext cx="1022674" cy="371881"/>
        </p:xfrm>
        <a:graphic>
          <a:graphicData uri="http://schemas.openxmlformats.org/presentationml/2006/ole">
            <mc:AlternateContent xmlns:mc="http://schemas.openxmlformats.org/markup-compatibility/2006">
              <mc:Choice xmlns:v="urn:schemas-microsoft-com:vml" Requires="v">
                <p:oleObj spid="_x0000_s36078" name="Equation" r:id="rId10" imgW="698400" imgH="253800" progId="Equation.DSMT4">
                  <p:embed/>
                </p:oleObj>
              </mc:Choice>
              <mc:Fallback>
                <p:oleObj name="Equation" r:id="rId10" imgW="698400" imgH="253800" progId="Equation.DSMT4">
                  <p:embed/>
                  <p:pic>
                    <p:nvPicPr>
                      <p:cNvPr id="0" name=""/>
                      <p:cNvPicPr/>
                      <p:nvPr/>
                    </p:nvPicPr>
                    <p:blipFill>
                      <a:blip r:embed="rId11"/>
                      <a:stretch>
                        <a:fillRect/>
                      </a:stretch>
                    </p:blipFill>
                    <p:spPr>
                      <a:xfrm>
                        <a:off x="6304467" y="5366189"/>
                        <a:ext cx="1022674" cy="371881"/>
                      </a:xfrm>
                      <a:prstGeom prst="rect">
                        <a:avLst/>
                      </a:prstGeom>
                    </p:spPr>
                  </p:pic>
                </p:oleObj>
              </mc:Fallback>
            </mc:AlternateContent>
          </a:graphicData>
        </a:graphic>
      </p:graphicFrame>
      <p:sp>
        <p:nvSpPr>
          <p:cNvPr id="6" name="Content Placeholder 10"/>
          <p:cNvSpPr>
            <a:spLocks noGrp="1"/>
          </p:cNvSpPr>
          <p:nvPr>
            <p:ph sz="quarter" idx="17"/>
          </p:nvPr>
        </p:nvSpPr>
        <p:spPr>
          <a:xfrm>
            <a:off x="347871" y="5697178"/>
            <a:ext cx="8338930" cy="519700"/>
          </a:xfrm>
        </p:spPr>
        <p:txBody>
          <a:bodyPr/>
          <a:lstStyle/>
          <a:p>
            <a:pPr marL="746125" indent="0">
              <a:buNone/>
            </a:pPr>
            <a:r>
              <a:rPr lang="en-US" altLang="en-US" sz="2200" dirty="0">
                <a:solidFill>
                  <a:srgbClr val="000000"/>
                </a:solidFill>
                <a:cs typeface="Courier New" panose="02070309020205020404" pitchFamily="49" charset="0"/>
              </a:rPr>
              <a:t>at the beginning of the subprogram or end?</a:t>
            </a:r>
            <a:endParaRPr lang="en-US" sz="2200" dirty="0"/>
          </a:p>
        </p:txBody>
      </p:sp>
    </p:spTree>
    <p:extLst>
      <p:ext uri="{BB962C8B-B14F-4D97-AF65-F5344CB8AC3E}">
        <p14:creationId xmlns:p14="http://schemas.microsoft.com/office/powerpoint/2010/main" val="3409658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Pass-by-Value-Result (</a:t>
            </a:r>
            <a:r>
              <a:rPr lang="en-US" altLang="en-US" dirty="0" err="1"/>
              <a:t>inout</a:t>
            </a:r>
            <a:r>
              <a:rPr lang="en-US" altLang="en-US" dirty="0"/>
              <a:t> Mode)</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A combination of pass-by-value and pass-by-result</a:t>
            </a:r>
          </a:p>
          <a:p>
            <a:pPr eaLnBrk="1" hangingPunct="1"/>
            <a:r>
              <a:rPr lang="en-US" altLang="en-US" dirty="0"/>
              <a:t>Sometimes called pass-by-copy</a:t>
            </a:r>
          </a:p>
          <a:p>
            <a:pPr eaLnBrk="1" hangingPunct="1"/>
            <a:r>
              <a:rPr lang="en-US" altLang="en-US" dirty="0"/>
              <a:t>Formal parameters have local storage</a:t>
            </a:r>
          </a:p>
          <a:p>
            <a:pPr eaLnBrk="1" hangingPunct="1"/>
            <a:r>
              <a:rPr lang="en-US" altLang="en-US" dirty="0"/>
              <a:t>Disadvantages:</a:t>
            </a:r>
          </a:p>
          <a:p>
            <a:pPr lvl="1" eaLnBrk="1" hangingPunct="1"/>
            <a:r>
              <a:rPr lang="en-US" altLang="en-US" dirty="0"/>
              <a:t>Those of pass-by-result</a:t>
            </a:r>
          </a:p>
          <a:p>
            <a:pPr lvl="1" eaLnBrk="1" hangingPunct="1"/>
            <a:r>
              <a:rPr lang="en-US" altLang="en-US" dirty="0"/>
              <a:t>Those of pass-by-value </a:t>
            </a:r>
          </a:p>
        </p:txBody>
      </p:sp>
    </p:spTree>
    <p:extLst>
      <p:ext uri="{BB962C8B-B14F-4D97-AF65-F5344CB8AC3E}">
        <p14:creationId xmlns:p14="http://schemas.microsoft.com/office/powerpoint/2010/main" val="1847744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Pass-by-Reference (</a:t>
            </a:r>
            <a:r>
              <a:rPr lang="en-US" altLang="en-US" dirty="0" err="1"/>
              <a:t>Inout</a:t>
            </a:r>
            <a:r>
              <a:rPr lang="en-US" altLang="en-US" dirty="0"/>
              <a:t> Mode)</a:t>
            </a:r>
            <a:endParaRPr lang="en-US" altLang="en-US" b="0" dirty="0" smtClean="0"/>
          </a:p>
        </p:txBody>
      </p:sp>
      <p:sp>
        <p:nvSpPr>
          <p:cNvPr id="7173" name="Content Placeholder 2"/>
          <p:cNvSpPr>
            <a:spLocks noGrp="1" noChangeArrowheads="1"/>
          </p:cNvSpPr>
          <p:nvPr>
            <p:ph type="body" idx="1"/>
          </p:nvPr>
        </p:nvSpPr>
        <p:spPr>
          <a:xfrm>
            <a:off x="457200" y="1610139"/>
            <a:ext cx="8229600" cy="3925957"/>
          </a:xfrm>
        </p:spPr>
        <p:txBody>
          <a:bodyPr/>
          <a:lstStyle/>
          <a:p>
            <a:pPr eaLnBrk="1" hangingPunct="1"/>
            <a:r>
              <a:rPr lang="en-US" altLang="en-US" sz="2200" dirty="0"/>
              <a:t>Pass an access path</a:t>
            </a:r>
          </a:p>
          <a:p>
            <a:pPr eaLnBrk="1" hangingPunct="1"/>
            <a:r>
              <a:rPr lang="en-US" altLang="en-US" sz="2200" dirty="0"/>
              <a:t>Also called pass-by-sharing</a:t>
            </a:r>
          </a:p>
          <a:p>
            <a:pPr eaLnBrk="1" hangingPunct="1"/>
            <a:r>
              <a:rPr lang="en-US" altLang="en-US" sz="2200" dirty="0"/>
              <a:t>Advantage: Passing process is efficient (no copying and no duplicated storage)</a:t>
            </a:r>
          </a:p>
          <a:p>
            <a:pPr eaLnBrk="1" hangingPunct="1"/>
            <a:r>
              <a:rPr lang="en-US" altLang="en-US" sz="2200" dirty="0"/>
              <a:t>Disadvantages</a:t>
            </a:r>
          </a:p>
          <a:p>
            <a:pPr lvl="1" eaLnBrk="1" hangingPunct="1"/>
            <a:r>
              <a:rPr lang="en-US" altLang="en-US" sz="2200" dirty="0"/>
              <a:t>Slower accesses (compared to pass-by-value) to formal parameters</a:t>
            </a:r>
          </a:p>
          <a:p>
            <a:pPr lvl="1" eaLnBrk="1" hangingPunct="1"/>
            <a:r>
              <a:rPr lang="en-US" altLang="en-US" sz="2200" dirty="0"/>
              <a:t>Potentials for unwanted side effects (collisions)</a:t>
            </a:r>
          </a:p>
          <a:p>
            <a:pPr lvl="1" eaLnBrk="1" hangingPunct="1"/>
            <a:r>
              <a:rPr lang="en-US" altLang="en-US" sz="2200" dirty="0"/>
              <a:t>Unwanted aliases (access broadened)</a:t>
            </a:r>
          </a:p>
        </p:txBody>
      </p:sp>
      <p:graphicFrame>
        <p:nvGraphicFramePr>
          <p:cNvPr id="2" name="Object 3" descr="fun left parenthesis total comma total right parenthesis semicolon fun left parenthesis list left bracket i right bracket comma list left bracket j right bracket semicolon fin left parenthesis list left bracket i right bracket comma i right parenthesis semicolon"/>
          <p:cNvGraphicFramePr>
            <a:graphicFrameLocks noChangeAspect="1"/>
          </p:cNvGraphicFramePr>
          <p:nvPr>
            <p:extLst>
              <p:ext uri="{D42A27DB-BD31-4B8C-83A1-F6EECF244321}">
                <p14:modId xmlns:p14="http://schemas.microsoft.com/office/powerpoint/2010/main" val="3152925297"/>
              </p:ext>
            </p:extLst>
          </p:nvPr>
        </p:nvGraphicFramePr>
        <p:xfrm>
          <a:off x="1267595" y="5600517"/>
          <a:ext cx="6196692" cy="446258"/>
        </p:xfrm>
        <a:graphic>
          <a:graphicData uri="http://schemas.openxmlformats.org/presentationml/2006/ole">
            <mc:AlternateContent xmlns:mc="http://schemas.openxmlformats.org/markup-compatibility/2006">
              <mc:Choice xmlns:v="urn:schemas-microsoft-com:vml" Requires="v">
                <p:oleObj spid="_x0000_s36922" name="Equation" r:id="rId4" imgW="3949560" imgH="304560" progId="Equation.DSMT4">
                  <p:embed/>
                </p:oleObj>
              </mc:Choice>
              <mc:Fallback>
                <p:oleObj name="Equation" r:id="rId4" imgW="3949560" imgH="304560" progId="Equation.DSMT4">
                  <p:embed/>
                  <p:pic>
                    <p:nvPicPr>
                      <p:cNvPr id="0" name=""/>
                      <p:cNvPicPr/>
                      <p:nvPr/>
                    </p:nvPicPr>
                    <p:blipFill>
                      <a:blip r:embed="rId5"/>
                      <a:stretch>
                        <a:fillRect/>
                      </a:stretch>
                    </p:blipFill>
                    <p:spPr>
                      <a:xfrm>
                        <a:off x="1267595" y="5600517"/>
                        <a:ext cx="6196692" cy="446258"/>
                      </a:xfrm>
                      <a:prstGeom prst="rect">
                        <a:avLst/>
                      </a:prstGeom>
                    </p:spPr>
                  </p:pic>
                </p:oleObj>
              </mc:Fallback>
            </mc:AlternateContent>
          </a:graphicData>
        </a:graphic>
      </p:graphicFrame>
    </p:spTree>
    <p:extLst>
      <p:ext uri="{BB962C8B-B14F-4D97-AF65-F5344CB8AC3E}">
        <p14:creationId xmlns:p14="http://schemas.microsoft.com/office/powerpoint/2010/main" val="1449228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Pass-by-Name (</a:t>
            </a:r>
            <a:r>
              <a:rPr lang="en-US" altLang="en-US" dirty="0" err="1"/>
              <a:t>Inout</a:t>
            </a:r>
            <a:r>
              <a:rPr lang="en-US" altLang="en-US" dirty="0"/>
              <a:t> Mode)</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By textual substitution</a:t>
            </a:r>
          </a:p>
          <a:p>
            <a:pPr eaLnBrk="1" hangingPunct="1"/>
            <a:r>
              <a:rPr lang="en-US" altLang="en-US" dirty="0"/>
              <a:t>Formals are bound to an access method at the time of the call, but actual binding to a value or address takes place at the time of a reference or assignment</a:t>
            </a:r>
          </a:p>
          <a:p>
            <a:pPr eaLnBrk="1" hangingPunct="1"/>
            <a:r>
              <a:rPr lang="en-US" altLang="en-US" dirty="0"/>
              <a:t>Allows flexibility in late binding</a:t>
            </a:r>
          </a:p>
          <a:p>
            <a:pPr eaLnBrk="1" hangingPunct="1"/>
            <a:r>
              <a:rPr lang="en-US" altLang="en-US" dirty="0"/>
              <a:t>Implementation requires that the referencing environment of the caller is passed with the parameter, so the actual parameter address can be </a:t>
            </a:r>
            <a:r>
              <a:rPr lang="en-US" altLang="en-US" dirty="0" smtClean="0"/>
              <a:t>calculated</a:t>
            </a:r>
            <a:endParaRPr lang="en-US" altLang="en-US" dirty="0"/>
          </a:p>
        </p:txBody>
      </p:sp>
    </p:spTree>
    <p:extLst>
      <p:ext uri="{BB962C8B-B14F-4D97-AF65-F5344CB8AC3E}">
        <p14:creationId xmlns:p14="http://schemas.microsoft.com/office/powerpoint/2010/main" val="13003723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Implementing Parameter-Passing </a:t>
            </a:r>
            <a:r>
              <a:rPr lang="en-US" altLang="en-US" dirty="0" smtClean="0"/>
              <a:t>Methods </a:t>
            </a:r>
            <a:r>
              <a:rPr lang="en-US" altLang="en-US" sz="2000" b="0" dirty="0" smtClean="0"/>
              <a:t>(1 of 2)</a:t>
            </a:r>
          </a:p>
        </p:txBody>
      </p:sp>
      <p:sp>
        <p:nvSpPr>
          <p:cNvPr id="7173" name="Content Placeholder 2"/>
          <p:cNvSpPr>
            <a:spLocks noGrp="1" noChangeArrowheads="1"/>
          </p:cNvSpPr>
          <p:nvPr>
            <p:ph type="body" idx="1"/>
          </p:nvPr>
        </p:nvSpPr>
        <p:spPr/>
        <p:txBody>
          <a:bodyPr/>
          <a:lstStyle/>
          <a:p>
            <a:pPr eaLnBrk="1" hangingPunct="1"/>
            <a:r>
              <a:rPr lang="en-US" altLang="en-US" dirty="0"/>
              <a:t>In most languages parameter communication takes place thru the run-time stack</a:t>
            </a:r>
          </a:p>
          <a:p>
            <a:pPr eaLnBrk="1" hangingPunct="1"/>
            <a:r>
              <a:rPr lang="en-US" altLang="en-US" dirty="0"/>
              <a:t>Pass-by-reference are the simplest to implement; only an address is placed in the stack</a:t>
            </a:r>
          </a:p>
        </p:txBody>
      </p:sp>
    </p:spTree>
    <p:extLst>
      <p:ext uri="{BB962C8B-B14F-4D97-AF65-F5344CB8AC3E}">
        <p14:creationId xmlns:p14="http://schemas.microsoft.com/office/powerpoint/2010/main" val="819642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Implementing Parameter-Passing Methods </a:t>
            </a:r>
            <a:r>
              <a:rPr lang="en-US" altLang="en-US" sz="2000" b="0" dirty="0" smtClean="0"/>
              <a:t>(2 </a:t>
            </a:r>
            <a:r>
              <a:rPr lang="en-US" altLang="en-US" sz="2000" b="0" dirty="0"/>
              <a:t>of 2)</a:t>
            </a:r>
            <a:endParaRPr lang="en-US" dirty="0"/>
          </a:p>
        </p:txBody>
      </p:sp>
      <p:pic>
        <p:nvPicPr>
          <p:cNvPr id="15" name="Picture 2" descr="A diagram showing, one possible stack implementation of the common parameter passing methods. The diagram shows two function calls labeled as, Main, and Function Sub. A stack storage labeled as, Stack is placed in between Main and Function Sub. Main, is indicated as a vertical block with six sub-sections, all separated by dash lines. The middle four sections are labeled as w, x, y, and z, and the bottom most section is labeled as, Code. Stack, is indicated as a vertical block which is open at the top. It has six sub-sections separated by solid lines. The middle four sections are labeled as, Value of a, Value of b, Value of c, and Address left parenthesis d right parenthesis. Function sub, is again indicated as a vertical block with two sub-sections, one small and one large, separated by a solid line. The large sub-section is labeled as, Code, and has five codes inside it, written one below the other, as follows. R e f period to a, Assign to a, R e f period to c, Assign to c, R e f period to d. An arrow from inside the section, w, of main points towards, Value of a, of stack, as is labeled as, At start. Similarly, an arrow from value of b, labeled as, At end, points towards x. An arrow from y, labeled as, At start, points towards Value of c and is connected back to y with another arrow labeled, At end. A dash line arrow, labeled as Address left parenthesis at start right parenthesis, connects z with Address left parenthesis d right parenthesis. From Function sub, dash line arrows connect R e f period to a with Value of a, R e f period to c with value of c and R e f period d with Address left parenthesis d right parenthesis. Solid line arrows connect Assign to b with Value of of b and Assign to c with Value of c. R e f period d is connected with Address left parenthesis d right parenthesis, and then to z of main via dash line arrows."/>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905000" y="1422306"/>
            <a:ext cx="5334000" cy="3238500"/>
          </a:xfrm>
          <a:prstGeom prst="rect">
            <a:avLst/>
          </a:prstGeom>
        </p:spPr>
      </p:pic>
      <p:sp>
        <p:nvSpPr>
          <p:cNvPr id="8" name="Content Placeholder 3"/>
          <p:cNvSpPr>
            <a:spLocks noGrp="1"/>
          </p:cNvSpPr>
          <p:nvPr>
            <p:ph sz="quarter" idx="13"/>
          </p:nvPr>
        </p:nvSpPr>
        <p:spPr>
          <a:xfrm>
            <a:off x="459728" y="4770462"/>
            <a:ext cx="2474843" cy="476894"/>
          </a:xfrm>
        </p:spPr>
        <p:txBody>
          <a:bodyPr/>
          <a:lstStyle/>
          <a:p>
            <a:pPr marL="0" indent="0">
              <a:buNone/>
            </a:pPr>
            <a:r>
              <a:rPr lang="en-US" sz="2200" dirty="0">
                <a:solidFill>
                  <a:schemeClr val="tx1"/>
                </a:solidFill>
              </a:rPr>
              <a:t>Function header:</a:t>
            </a:r>
          </a:p>
        </p:txBody>
      </p:sp>
      <p:graphicFrame>
        <p:nvGraphicFramePr>
          <p:cNvPr id="16" name="Object 4" descr="void sub left parenthesis i n t a comma i n t b comma i n t c comma i n t d right parenthesis"/>
          <p:cNvGraphicFramePr>
            <a:graphicFrameLocks noChangeAspect="1"/>
          </p:cNvGraphicFramePr>
          <p:nvPr>
            <p:extLst>
              <p:ext uri="{D42A27DB-BD31-4B8C-83A1-F6EECF244321}">
                <p14:modId xmlns:p14="http://schemas.microsoft.com/office/powerpoint/2010/main" val="1237915370"/>
              </p:ext>
            </p:extLst>
          </p:nvPr>
        </p:nvGraphicFramePr>
        <p:xfrm>
          <a:off x="2799714" y="4844038"/>
          <a:ext cx="4070242" cy="409069"/>
        </p:xfrm>
        <a:graphic>
          <a:graphicData uri="http://schemas.openxmlformats.org/presentationml/2006/ole">
            <mc:AlternateContent xmlns:mc="http://schemas.openxmlformats.org/markup-compatibility/2006">
              <mc:Choice xmlns:v="urn:schemas-microsoft-com:vml" Requires="v">
                <p:oleObj spid="_x0000_s38004" name="Equation" r:id="rId4" imgW="2527200" imgH="253800" progId="Equation.DSMT4">
                  <p:embed/>
                </p:oleObj>
              </mc:Choice>
              <mc:Fallback>
                <p:oleObj name="Equation" r:id="rId4" imgW="2527200" imgH="253800" progId="Equation.DSMT4">
                  <p:embed/>
                  <p:pic>
                    <p:nvPicPr>
                      <p:cNvPr id="0" name=""/>
                      <p:cNvPicPr/>
                      <p:nvPr/>
                    </p:nvPicPr>
                    <p:blipFill>
                      <a:blip r:embed="rId5"/>
                      <a:stretch>
                        <a:fillRect/>
                      </a:stretch>
                    </p:blipFill>
                    <p:spPr>
                      <a:xfrm>
                        <a:off x="2799714" y="4844038"/>
                        <a:ext cx="4070242" cy="409069"/>
                      </a:xfrm>
                      <a:prstGeom prst="rect">
                        <a:avLst/>
                      </a:prstGeom>
                    </p:spPr>
                  </p:pic>
                </p:oleObj>
              </mc:Fallback>
            </mc:AlternateContent>
          </a:graphicData>
        </a:graphic>
      </p:graphicFrame>
      <p:sp>
        <p:nvSpPr>
          <p:cNvPr id="9" name="Content Placeholder 5"/>
          <p:cNvSpPr>
            <a:spLocks noGrp="1"/>
          </p:cNvSpPr>
          <p:nvPr>
            <p:ph sz="quarter" idx="14"/>
          </p:nvPr>
        </p:nvSpPr>
        <p:spPr>
          <a:xfrm>
            <a:off x="457200" y="5247356"/>
            <a:ext cx="3048785" cy="398070"/>
          </a:xfrm>
        </p:spPr>
        <p:txBody>
          <a:bodyPr/>
          <a:lstStyle/>
          <a:p>
            <a:pPr marL="0" indent="0">
              <a:buNone/>
            </a:pPr>
            <a:r>
              <a:rPr lang="en-US" sz="2200" dirty="0">
                <a:solidFill>
                  <a:schemeClr val="tx1"/>
                </a:solidFill>
                <a:cs typeface="Courier New" pitchFamily="49" charset="0"/>
              </a:rPr>
              <a:t>Function call in main:</a:t>
            </a:r>
            <a:endParaRPr lang="en-US" sz="2200" dirty="0">
              <a:solidFill>
                <a:schemeClr val="tx1"/>
              </a:solidFill>
            </a:endParaRPr>
          </a:p>
        </p:txBody>
      </p:sp>
      <p:graphicFrame>
        <p:nvGraphicFramePr>
          <p:cNvPr id="17" name="Object 6" descr="sub left parenthesis w comma x comma y comma z right parenthesis"/>
          <p:cNvGraphicFramePr>
            <a:graphicFrameLocks noChangeAspect="1"/>
          </p:cNvGraphicFramePr>
          <p:nvPr>
            <p:extLst>
              <p:ext uri="{D42A27DB-BD31-4B8C-83A1-F6EECF244321}">
                <p14:modId xmlns:p14="http://schemas.microsoft.com/office/powerpoint/2010/main" val="849953060"/>
              </p:ext>
            </p:extLst>
          </p:nvPr>
        </p:nvGraphicFramePr>
        <p:xfrm>
          <a:off x="3270116" y="5278644"/>
          <a:ext cx="2004441" cy="490884"/>
        </p:xfrm>
        <a:graphic>
          <a:graphicData uri="http://schemas.openxmlformats.org/presentationml/2006/ole">
            <mc:AlternateContent xmlns:mc="http://schemas.openxmlformats.org/markup-compatibility/2006">
              <mc:Choice xmlns:v="urn:schemas-microsoft-com:vml" Requires="v">
                <p:oleObj spid="_x0000_s38005" name="Equation" r:id="rId6" imgW="1244520" imgH="304560" progId="Equation.DSMT4">
                  <p:embed/>
                </p:oleObj>
              </mc:Choice>
              <mc:Fallback>
                <p:oleObj name="Equation" r:id="rId6" imgW="1244520" imgH="304560" progId="Equation.DSMT4">
                  <p:embed/>
                  <p:pic>
                    <p:nvPicPr>
                      <p:cNvPr id="0" name=""/>
                      <p:cNvPicPr/>
                      <p:nvPr/>
                    </p:nvPicPr>
                    <p:blipFill>
                      <a:blip r:embed="rId7"/>
                      <a:stretch>
                        <a:fillRect/>
                      </a:stretch>
                    </p:blipFill>
                    <p:spPr>
                      <a:xfrm>
                        <a:off x="3270116" y="5278644"/>
                        <a:ext cx="2004441" cy="490884"/>
                      </a:xfrm>
                      <a:prstGeom prst="rect">
                        <a:avLst/>
                      </a:prstGeom>
                    </p:spPr>
                  </p:pic>
                </p:oleObj>
              </mc:Fallback>
            </mc:AlternateContent>
          </a:graphicData>
        </a:graphic>
      </p:graphicFrame>
      <p:sp>
        <p:nvSpPr>
          <p:cNvPr id="10" name="Content Placeholder 7"/>
          <p:cNvSpPr>
            <a:spLocks noGrp="1"/>
          </p:cNvSpPr>
          <p:nvPr>
            <p:ph sz="quarter" idx="15"/>
          </p:nvPr>
        </p:nvSpPr>
        <p:spPr>
          <a:xfrm>
            <a:off x="459728" y="5633625"/>
            <a:ext cx="8229600" cy="488695"/>
          </a:xfrm>
        </p:spPr>
        <p:txBody>
          <a:bodyPr/>
          <a:lstStyle/>
          <a:p>
            <a:pPr marL="0" lvl="0" indent="0">
              <a:spcBef>
                <a:spcPts val="0"/>
              </a:spcBef>
              <a:buClrTx/>
              <a:buSzTx/>
              <a:buNone/>
              <a:defRPr/>
            </a:pPr>
            <a:r>
              <a:rPr lang="en-US" sz="2200" dirty="0">
                <a:solidFill>
                  <a:schemeClr val="tx1"/>
                </a:solidFill>
                <a:cs typeface="Courier New" pitchFamily="49" charset="0"/>
              </a:rPr>
              <a:t>(pass w by value, x by result, y by value-result, z by reference</a:t>
            </a:r>
            <a:r>
              <a:rPr lang="en-US" sz="2200" dirty="0" smtClean="0">
                <a:solidFill>
                  <a:schemeClr val="tx1"/>
                </a:solidFill>
                <a:cs typeface="Courier New" pitchFamily="49" charset="0"/>
              </a:rPr>
              <a:t>)</a:t>
            </a:r>
            <a:endParaRPr lang="en-US" sz="2200" dirty="0">
              <a:solidFill>
                <a:schemeClr val="tx1"/>
              </a:solidFill>
              <a:cs typeface="Courier New" pitchFamily="49" charset="0"/>
            </a:endParaRPr>
          </a:p>
        </p:txBody>
      </p:sp>
    </p:spTree>
    <p:extLst>
      <p:ext uri="{BB962C8B-B14F-4D97-AF65-F5344CB8AC3E}">
        <p14:creationId xmlns:p14="http://schemas.microsoft.com/office/powerpoint/2010/main" val="2103550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Parameter Passing Methods of Major </a:t>
            </a:r>
            <a:r>
              <a:rPr lang="en-US" altLang="en-US" dirty="0" smtClean="0"/>
              <a:t>Languages </a:t>
            </a:r>
            <a:r>
              <a:rPr lang="en-US" altLang="en-US" sz="2000" b="0" dirty="0" smtClean="0"/>
              <a:t>(1 of 2)</a:t>
            </a:r>
          </a:p>
        </p:txBody>
      </p:sp>
      <p:sp>
        <p:nvSpPr>
          <p:cNvPr id="7173" name="Content Placeholder 2"/>
          <p:cNvSpPr>
            <a:spLocks noGrp="1" noChangeArrowheads="1"/>
          </p:cNvSpPr>
          <p:nvPr>
            <p:ph type="body" idx="1"/>
          </p:nvPr>
        </p:nvSpPr>
        <p:spPr/>
        <p:txBody>
          <a:bodyPr/>
          <a:lstStyle/>
          <a:p>
            <a:pPr eaLnBrk="1" hangingPunct="1"/>
            <a:r>
              <a:rPr lang="en-US" altLang="en-US" dirty="0"/>
              <a:t>C</a:t>
            </a:r>
          </a:p>
          <a:p>
            <a:pPr lvl="1" eaLnBrk="1" hangingPunct="1"/>
            <a:r>
              <a:rPr lang="en-US" altLang="en-US" dirty="0"/>
              <a:t>Pass-by-value</a:t>
            </a:r>
          </a:p>
          <a:p>
            <a:pPr lvl="1" eaLnBrk="1" hangingPunct="1"/>
            <a:r>
              <a:rPr lang="en-US" altLang="en-US" dirty="0"/>
              <a:t>Pass-by-reference is achieved by using pointers as </a:t>
            </a:r>
            <a:r>
              <a:rPr lang="en-US" altLang="en-US" dirty="0" smtClean="0"/>
              <a:t>parameters</a:t>
            </a:r>
            <a:endParaRPr lang="en-US" altLang="en-US" dirty="0"/>
          </a:p>
          <a:p>
            <a:pPr eaLnBrk="1" hangingPunct="1"/>
            <a:r>
              <a:rPr lang="en-US" altLang="en-US" dirty="0"/>
              <a:t>C++</a:t>
            </a:r>
          </a:p>
          <a:p>
            <a:pPr lvl="1" eaLnBrk="1" hangingPunct="1"/>
            <a:r>
              <a:rPr lang="en-US" altLang="en-US" dirty="0"/>
              <a:t>A special pointer type called reference type for </a:t>
            </a:r>
            <a:r>
              <a:rPr lang="en-US" altLang="en-US" dirty="0" smtClean="0"/>
              <a:t>pass-by-reference</a:t>
            </a:r>
            <a:endParaRPr lang="en-US" altLang="en-US" dirty="0"/>
          </a:p>
          <a:p>
            <a:pPr eaLnBrk="1" hangingPunct="1"/>
            <a:r>
              <a:rPr lang="en-US" altLang="en-US" dirty="0"/>
              <a:t>Java</a:t>
            </a:r>
          </a:p>
          <a:p>
            <a:pPr lvl="1" eaLnBrk="1" hangingPunct="1"/>
            <a:r>
              <a:rPr lang="en-US" altLang="en-US" dirty="0"/>
              <a:t>All parameters are passed are passed by value</a:t>
            </a:r>
          </a:p>
          <a:p>
            <a:pPr lvl="1" eaLnBrk="1" hangingPunct="1"/>
            <a:r>
              <a:rPr lang="en-US" altLang="en-US" dirty="0"/>
              <a:t>Object parameters are passed by </a:t>
            </a:r>
            <a:r>
              <a:rPr lang="en-US" altLang="en-US" dirty="0" smtClean="0"/>
              <a:t>reference</a:t>
            </a:r>
            <a:endParaRPr lang="en-US" altLang="en-US" dirty="0"/>
          </a:p>
        </p:txBody>
      </p:sp>
    </p:spTree>
    <p:extLst>
      <p:ext uri="{BB962C8B-B14F-4D97-AF65-F5344CB8AC3E}">
        <p14:creationId xmlns:p14="http://schemas.microsoft.com/office/powerpoint/2010/main" val="3595521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Parameter Passing Methods of Major Languages </a:t>
            </a:r>
            <a:r>
              <a:rPr lang="en-US" altLang="en-US" sz="2000" b="0" dirty="0"/>
              <a:t>(2 of 2)</a:t>
            </a:r>
            <a:endParaRPr lang="en-US" dirty="0"/>
          </a:p>
        </p:txBody>
      </p:sp>
      <p:sp>
        <p:nvSpPr>
          <p:cNvPr id="3" name="Content Placeholder 2"/>
          <p:cNvSpPr>
            <a:spLocks noGrp="1"/>
          </p:cNvSpPr>
          <p:nvPr>
            <p:ph sz="quarter" idx="13"/>
          </p:nvPr>
        </p:nvSpPr>
        <p:spPr>
          <a:xfrm>
            <a:off x="457200" y="1629568"/>
            <a:ext cx="8229600" cy="872644"/>
          </a:xfrm>
        </p:spPr>
        <p:txBody>
          <a:bodyPr/>
          <a:lstStyle/>
          <a:p>
            <a:pPr lvl="0"/>
            <a:r>
              <a:rPr lang="en-US" altLang="en-US" sz="1800" dirty="0">
                <a:solidFill>
                  <a:srgbClr val="000000"/>
                </a:solidFill>
              </a:rPr>
              <a:t>Fortran 95+</a:t>
            </a:r>
          </a:p>
          <a:p>
            <a:pPr lvl="1"/>
            <a:r>
              <a:rPr lang="en-US" altLang="en-US" sz="1800" dirty="0">
                <a:solidFill>
                  <a:srgbClr val="000000"/>
                </a:solidFill>
                <a:latin typeface="+mn-lt"/>
              </a:rPr>
              <a:t>Parameters can be declared to be in, out, or </a:t>
            </a:r>
            <a:r>
              <a:rPr lang="en-US" altLang="en-US" sz="1800" dirty="0" err="1">
                <a:solidFill>
                  <a:srgbClr val="000000"/>
                </a:solidFill>
                <a:latin typeface="+mn-lt"/>
              </a:rPr>
              <a:t>inout</a:t>
            </a:r>
            <a:r>
              <a:rPr lang="en-US" altLang="en-US" sz="1800" dirty="0">
                <a:solidFill>
                  <a:srgbClr val="000000"/>
                </a:solidFill>
                <a:latin typeface="+mn-lt"/>
              </a:rPr>
              <a:t> mode </a:t>
            </a:r>
          </a:p>
          <a:p>
            <a:pPr lvl="0"/>
            <a:r>
              <a:rPr lang="en-US" altLang="en-US" sz="1800" dirty="0">
                <a:solidFill>
                  <a:srgbClr val="000000"/>
                </a:solidFill>
              </a:rPr>
              <a:t>C</a:t>
            </a:r>
            <a:endParaRPr lang="en-US" dirty="0"/>
          </a:p>
        </p:txBody>
      </p:sp>
      <p:graphicFrame>
        <p:nvGraphicFramePr>
          <p:cNvPr id="11" name="Object 3" descr="hash"/>
          <p:cNvGraphicFramePr>
            <a:graphicFrameLocks noChangeAspect="1"/>
          </p:cNvGraphicFramePr>
          <p:nvPr>
            <p:extLst>
              <p:ext uri="{D42A27DB-BD31-4B8C-83A1-F6EECF244321}">
                <p14:modId xmlns:p14="http://schemas.microsoft.com/office/powerpoint/2010/main" val="688799463"/>
              </p:ext>
            </p:extLst>
          </p:nvPr>
        </p:nvGraphicFramePr>
        <p:xfrm>
          <a:off x="955698" y="2561603"/>
          <a:ext cx="204535" cy="241723"/>
        </p:xfrm>
        <a:graphic>
          <a:graphicData uri="http://schemas.openxmlformats.org/presentationml/2006/ole">
            <mc:AlternateContent xmlns:mc="http://schemas.openxmlformats.org/markup-compatibility/2006">
              <mc:Choice xmlns:v="urn:schemas-microsoft-com:vml" Requires="v">
                <p:oleObj spid="_x0000_s45139" name="Equation" r:id="rId3" imgW="139680" imgH="164880" progId="Equation.DSMT4">
                  <p:embed/>
                </p:oleObj>
              </mc:Choice>
              <mc:Fallback>
                <p:oleObj name="Equation" r:id="rId3" imgW="139680" imgH="164880" progId="Equation.DSMT4">
                  <p:embed/>
                  <p:pic>
                    <p:nvPicPr>
                      <p:cNvPr id="2" name="Object 1"/>
                      <p:cNvPicPr/>
                      <p:nvPr/>
                    </p:nvPicPr>
                    <p:blipFill>
                      <a:blip r:embed="rId4"/>
                      <a:stretch>
                        <a:fillRect/>
                      </a:stretch>
                    </p:blipFill>
                    <p:spPr>
                      <a:xfrm>
                        <a:off x="955698" y="2561603"/>
                        <a:ext cx="204535" cy="241723"/>
                      </a:xfrm>
                      <a:prstGeom prst="rect">
                        <a:avLst/>
                      </a:prstGeom>
                    </p:spPr>
                  </p:pic>
                </p:oleObj>
              </mc:Fallback>
            </mc:AlternateContent>
          </a:graphicData>
        </a:graphic>
      </p:graphicFrame>
      <p:sp>
        <p:nvSpPr>
          <p:cNvPr id="4" name="Content Placeholder 4"/>
          <p:cNvSpPr>
            <a:spLocks noGrp="1"/>
          </p:cNvSpPr>
          <p:nvPr>
            <p:ph sz="quarter" idx="14"/>
          </p:nvPr>
        </p:nvSpPr>
        <p:spPr>
          <a:xfrm>
            <a:off x="459728" y="2823203"/>
            <a:ext cx="8229600" cy="1129119"/>
          </a:xfrm>
        </p:spPr>
        <p:txBody>
          <a:bodyPr/>
          <a:lstStyle/>
          <a:p>
            <a:pPr lvl="1"/>
            <a:r>
              <a:rPr lang="en-US" altLang="en-US" sz="1800" dirty="0">
                <a:solidFill>
                  <a:srgbClr val="000000"/>
                </a:solidFill>
                <a:latin typeface="+mn-lt"/>
              </a:rPr>
              <a:t>Default method: pass-by-value</a:t>
            </a:r>
          </a:p>
          <a:p>
            <a:pPr lvl="1"/>
            <a:r>
              <a:rPr lang="en-US" altLang="en-US" sz="1800" dirty="0">
                <a:solidFill>
                  <a:srgbClr val="000000"/>
                </a:solidFill>
                <a:latin typeface="+mn-lt"/>
              </a:rPr>
              <a:t>Pass-by-reference is specified by preceding both a formal parameter and its actual parameter </a:t>
            </a:r>
            <a:r>
              <a:rPr lang="en-US" altLang="en-US" sz="1800" dirty="0" smtClean="0">
                <a:solidFill>
                  <a:srgbClr val="000000"/>
                </a:solidFill>
                <a:latin typeface="+mn-lt"/>
              </a:rPr>
              <a:t>with</a:t>
            </a:r>
            <a:endParaRPr lang="en-US" sz="1800" dirty="0">
              <a:solidFill>
                <a:srgbClr val="000000"/>
              </a:solidFill>
              <a:latin typeface="+mn-lt"/>
            </a:endParaRPr>
          </a:p>
        </p:txBody>
      </p:sp>
      <p:graphicFrame>
        <p:nvGraphicFramePr>
          <p:cNvPr id="10" name="Object 5" descr="r e f"/>
          <p:cNvGraphicFramePr>
            <a:graphicFrameLocks noChangeAspect="1"/>
          </p:cNvGraphicFramePr>
          <p:nvPr>
            <p:extLst>
              <p:ext uri="{D42A27DB-BD31-4B8C-83A1-F6EECF244321}">
                <p14:modId xmlns:p14="http://schemas.microsoft.com/office/powerpoint/2010/main" val="118906680"/>
              </p:ext>
            </p:extLst>
          </p:nvPr>
        </p:nvGraphicFramePr>
        <p:xfrm>
          <a:off x="4248144" y="3494408"/>
          <a:ext cx="427664" cy="316099"/>
        </p:xfrm>
        <a:graphic>
          <a:graphicData uri="http://schemas.openxmlformats.org/presentationml/2006/ole">
            <mc:AlternateContent xmlns:mc="http://schemas.openxmlformats.org/markup-compatibility/2006">
              <mc:Choice xmlns:v="urn:schemas-microsoft-com:vml" Requires="v">
                <p:oleObj spid="_x0000_s45140" name="Equation" r:id="rId5" imgW="291960" imgH="215640" progId="Equation.DSMT4">
                  <p:embed/>
                </p:oleObj>
              </mc:Choice>
              <mc:Fallback>
                <p:oleObj name="Equation" r:id="rId5" imgW="291960" imgH="215640" progId="Equation.DSMT4">
                  <p:embed/>
                  <p:pic>
                    <p:nvPicPr>
                      <p:cNvPr id="15" name="Object 3"/>
                      <p:cNvPicPr/>
                      <p:nvPr/>
                    </p:nvPicPr>
                    <p:blipFill>
                      <a:blip r:embed="rId6"/>
                      <a:stretch>
                        <a:fillRect/>
                      </a:stretch>
                    </p:blipFill>
                    <p:spPr>
                      <a:xfrm>
                        <a:off x="4248144" y="3494408"/>
                        <a:ext cx="427664" cy="316099"/>
                      </a:xfrm>
                      <a:prstGeom prst="rect">
                        <a:avLst/>
                      </a:prstGeom>
                    </p:spPr>
                  </p:pic>
                </p:oleObj>
              </mc:Fallback>
            </mc:AlternateContent>
          </a:graphicData>
        </a:graphic>
      </p:graphicFrame>
      <p:sp>
        <p:nvSpPr>
          <p:cNvPr id="5" name="Content Placeholder 6"/>
          <p:cNvSpPr>
            <a:spLocks noGrp="1"/>
          </p:cNvSpPr>
          <p:nvPr>
            <p:ph sz="quarter" idx="15"/>
          </p:nvPr>
        </p:nvSpPr>
        <p:spPr>
          <a:xfrm>
            <a:off x="459728" y="3869897"/>
            <a:ext cx="2482255" cy="403415"/>
          </a:xfrm>
        </p:spPr>
        <p:txBody>
          <a:bodyPr/>
          <a:lstStyle/>
          <a:p>
            <a:r>
              <a:rPr lang="en-US" altLang="en-US" sz="1800" dirty="0" smtClean="0">
                <a:solidFill>
                  <a:srgbClr val="000000"/>
                </a:solidFill>
              </a:rPr>
              <a:t>P</a:t>
            </a:r>
            <a:r>
              <a:rPr lang="en-US" altLang="en-US" sz="100" dirty="0" smtClean="0">
                <a:solidFill>
                  <a:srgbClr val="000000"/>
                </a:solidFill>
              </a:rPr>
              <a:t> </a:t>
            </a:r>
            <a:r>
              <a:rPr lang="en-US" altLang="en-US" sz="1800" dirty="0" smtClean="0">
                <a:solidFill>
                  <a:srgbClr val="000000"/>
                </a:solidFill>
              </a:rPr>
              <a:t>H</a:t>
            </a:r>
            <a:r>
              <a:rPr lang="en-US" altLang="en-US" sz="100" dirty="0" smtClean="0">
                <a:solidFill>
                  <a:srgbClr val="000000"/>
                </a:solidFill>
              </a:rPr>
              <a:t> </a:t>
            </a:r>
            <a:r>
              <a:rPr lang="en-US" altLang="en-US" sz="1800" dirty="0" smtClean="0">
                <a:solidFill>
                  <a:srgbClr val="000000"/>
                </a:solidFill>
              </a:rPr>
              <a:t>P</a:t>
            </a:r>
            <a:r>
              <a:rPr lang="en-US" altLang="en-US" sz="1800" dirty="0">
                <a:solidFill>
                  <a:srgbClr val="000000"/>
                </a:solidFill>
              </a:rPr>
              <a:t>: very similar to</a:t>
            </a:r>
            <a:endParaRPr lang="en-US" dirty="0"/>
          </a:p>
        </p:txBody>
      </p:sp>
      <p:graphicFrame>
        <p:nvGraphicFramePr>
          <p:cNvPr id="12" name="Object 7" descr="C hash"/>
          <p:cNvGraphicFramePr>
            <a:graphicFrameLocks noChangeAspect="1"/>
          </p:cNvGraphicFramePr>
          <p:nvPr>
            <p:extLst>
              <p:ext uri="{D42A27DB-BD31-4B8C-83A1-F6EECF244321}">
                <p14:modId xmlns:p14="http://schemas.microsoft.com/office/powerpoint/2010/main" val="1215894576"/>
              </p:ext>
            </p:extLst>
          </p:nvPr>
        </p:nvGraphicFramePr>
        <p:xfrm>
          <a:off x="2833644" y="3991836"/>
          <a:ext cx="390525" cy="261937"/>
        </p:xfrm>
        <a:graphic>
          <a:graphicData uri="http://schemas.openxmlformats.org/presentationml/2006/ole">
            <mc:AlternateContent xmlns:mc="http://schemas.openxmlformats.org/markup-compatibility/2006">
              <mc:Choice xmlns:v="urn:schemas-microsoft-com:vml" Requires="v">
                <p:oleObj spid="_x0000_s45141" name="Equation" r:id="rId7" imgW="266400" imgH="177480" progId="Equation.DSMT4">
                  <p:embed/>
                </p:oleObj>
              </mc:Choice>
              <mc:Fallback>
                <p:oleObj name="Equation" r:id="rId7" imgW="266400" imgH="177480" progId="Equation.DSMT4">
                  <p:embed/>
                  <p:pic>
                    <p:nvPicPr>
                      <p:cNvPr id="11" name="Object 10"/>
                      <p:cNvPicPr/>
                      <p:nvPr/>
                    </p:nvPicPr>
                    <p:blipFill>
                      <a:blip r:embed="rId8"/>
                      <a:stretch>
                        <a:fillRect/>
                      </a:stretch>
                    </p:blipFill>
                    <p:spPr>
                      <a:xfrm>
                        <a:off x="2833644" y="3991836"/>
                        <a:ext cx="390525" cy="261937"/>
                      </a:xfrm>
                      <a:prstGeom prst="rect">
                        <a:avLst/>
                      </a:prstGeom>
                    </p:spPr>
                  </p:pic>
                </p:oleObj>
              </mc:Fallback>
            </mc:AlternateContent>
          </a:graphicData>
        </a:graphic>
      </p:graphicFrame>
      <p:sp>
        <p:nvSpPr>
          <p:cNvPr id="6" name="Content Placeholder 8"/>
          <p:cNvSpPr>
            <a:spLocks noGrp="1"/>
          </p:cNvSpPr>
          <p:nvPr>
            <p:ph sz="quarter" idx="16"/>
          </p:nvPr>
        </p:nvSpPr>
        <p:spPr>
          <a:xfrm>
            <a:off x="3130826" y="3870002"/>
            <a:ext cx="5555974" cy="353954"/>
          </a:xfrm>
        </p:spPr>
        <p:txBody>
          <a:bodyPr/>
          <a:lstStyle/>
          <a:p>
            <a:pPr marL="0" indent="0">
              <a:buNone/>
            </a:pPr>
            <a:r>
              <a:rPr lang="en-US" altLang="en-US" sz="1800" dirty="0">
                <a:solidFill>
                  <a:srgbClr val="000000"/>
                </a:solidFill>
              </a:rPr>
              <a:t>except that either the actual or the formal parameter</a:t>
            </a:r>
            <a:endParaRPr lang="en-US" dirty="0"/>
          </a:p>
        </p:txBody>
      </p:sp>
      <p:sp>
        <p:nvSpPr>
          <p:cNvPr id="8" name="Content Placeholder 9"/>
          <p:cNvSpPr>
            <a:spLocks noGrp="1"/>
          </p:cNvSpPr>
          <p:nvPr>
            <p:ph sz="quarter" idx="18"/>
          </p:nvPr>
        </p:nvSpPr>
        <p:spPr>
          <a:xfrm>
            <a:off x="459728" y="4188110"/>
            <a:ext cx="8229600" cy="1974149"/>
          </a:xfrm>
        </p:spPr>
        <p:txBody>
          <a:bodyPr/>
          <a:lstStyle/>
          <a:p>
            <a:pPr marL="0" lvl="0" indent="228600">
              <a:buNone/>
            </a:pPr>
            <a:r>
              <a:rPr lang="en-US" altLang="en-US" sz="1800" dirty="0">
                <a:solidFill>
                  <a:srgbClr val="000000"/>
                </a:solidFill>
              </a:rPr>
              <a:t>can specify ref</a:t>
            </a:r>
          </a:p>
          <a:p>
            <a:pPr lvl="0"/>
            <a:r>
              <a:rPr lang="en-US" altLang="en-US" sz="1800" dirty="0">
                <a:solidFill>
                  <a:srgbClr val="000000"/>
                </a:solidFill>
              </a:rPr>
              <a:t>Perl: all actual parameters are implicitly placed in a predefined array named @_</a:t>
            </a:r>
          </a:p>
          <a:p>
            <a:pPr lvl="0"/>
            <a:r>
              <a:rPr lang="en-US" altLang="en-US" sz="1800" dirty="0">
                <a:solidFill>
                  <a:srgbClr val="000000"/>
                </a:solidFill>
                <a:cs typeface="Courier New" panose="02070309020205020404" pitchFamily="49" charset="0"/>
              </a:rPr>
              <a:t>Python and Ruby use pass-by-assignment (all data values are objects); the actual is assigned to the </a:t>
            </a:r>
            <a:r>
              <a:rPr lang="en-US" altLang="en-US" sz="1800" dirty="0" smtClean="0">
                <a:solidFill>
                  <a:srgbClr val="000000"/>
                </a:solidFill>
                <a:cs typeface="Courier New" panose="02070309020205020404" pitchFamily="49" charset="0"/>
              </a:rPr>
              <a:t>formal</a:t>
            </a:r>
            <a:endParaRPr lang="en-US" altLang="en-US" sz="1800" dirty="0">
              <a:solidFill>
                <a:srgbClr val="000000"/>
              </a:solidFill>
              <a:cs typeface="Courier New" panose="02070309020205020404" pitchFamily="49" charset="0"/>
            </a:endParaRPr>
          </a:p>
        </p:txBody>
      </p:sp>
    </p:spTree>
    <p:extLst>
      <p:ext uri="{BB962C8B-B14F-4D97-AF65-F5344CB8AC3E}">
        <p14:creationId xmlns:p14="http://schemas.microsoft.com/office/powerpoint/2010/main" val="666674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Type Checking Parameters</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Considered very important for reliability</a:t>
            </a:r>
          </a:p>
          <a:p>
            <a:pPr eaLnBrk="1" hangingPunct="1"/>
            <a:r>
              <a:rPr lang="en-US" altLang="en-US" dirty="0"/>
              <a:t>FORTRAN 77 and original C: none</a:t>
            </a:r>
          </a:p>
          <a:p>
            <a:pPr eaLnBrk="1" hangingPunct="1"/>
            <a:r>
              <a:rPr lang="en-US" altLang="en-US" dirty="0"/>
              <a:t>Pascal and Java: it is always required</a:t>
            </a:r>
          </a:p>
          <a:p>
            <a:pPr eaLnBrk="1" hangingPunct="1"/>
            <a:r>
              <a:rPr lang="en-US" altLang="en-US" dirty="0"/>
              <a:t>ANSI C and C++: choice is made by the user</a:t>
            </a:r>
          </a:p>
          <a:p>
            <a:pPr lvl="1" eaLnBrk="1" hangingPunct="1"/>
            <a:r>
              <a:rPr lang="en-US" altLang="en-US" dirty="0"/>
              <a:t>Prototypes</a:t>
            </a:r>
          </a:p>
          <a:p>
            <a:pPr eaLnBrk="1" hangingPunct="1"/>
            <a:r>
              <a:rPr lang="en-US" altLang="en-US" dirty="0"/>
              <a:t>Relatively new languages Perl, JavaScript, and </a:t>
            </a:r>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 </a:t>
            </a:r>
            <a:r>
              <a:rPr lang="en-US" altLang="en-US" dirty="0"/>
              <a:t>do not require type checking</a:t>
            </a:r>
          </a:p>
          <a:p>
            <a:pPr eaLnBrk="1" hangingPunct="1"/>
            <a:r>
              <a:rPr lang="en-US" altLang="en-US" dirty="0"/>
              <a:t>In Python and Ruby, variables do not have types (objects do), so parameter type checking is not possible</a:t>
            </a:r>
          </a:p>
        </p:txBody>
      </p:sp>
    </p:spTree>
    <p:extLst>
      <p:ext uri="{BB962C8B-B14F-4D97-AF65-F5344CB8AC3E}">
        <p14:creationId xmlns:p14="http://schemas.microsoft.com/office/powerpoint/2010/main" val="192374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mtClean="0"/>
              <a:t>Objectives </a:t>
            </a:r>
            <a:r>
              <a:rPr lang="en-US" altLang="en-US" sz="2000" b="0" smtClean="0"/>
              <a:t>(2 of 2)</a:t>
            </a:r>
            <a:endParaRPr lang="en-US" altLang="en-US" sz="2000" b="0" dirty="0" smtClean="0"/>
          </a:p>
        </p:txBody>
      </p:sp>
      <p:sp>
        <p:nvSpPr>
          <p:cNvPr id="7173" name="Content Placeholder 2"/>
          <p:cNvSpPr>
            <a:spLocks noGrp="1" noChangeArrowheads="1"/>
          </p:cNvSpPr>
          <p:nvPr>
            <p:ph type="body" idx="1"/>
          </p:nvPr>
        </p:nvSpPr>
        <p:spPr/>
        <p:txBody>
          <a:bodyPr/>
          <a:lstStyle/>
          <a:p>
            <a:pPr marL="0" indent="0">
              <a:lnSpc>
                <a:spcPct val="90000"/>
              </a:lnSpc>
              <a:buNone/>
            </a:pPr>
            <a:r>
              <a:rPr lang="en-US" altLang="en-US" b="1" smtClean="0">
                <a:solidFill>
                  <a:schemeClr val="tx2"/>
                </a:solidFill>
              </a:rPr>
              <a:t>9.9 </a:t>
            </a:r>
            <a:r>
              <a:rPr lang="en-US" altLang="en-US" smtClean="0"/>
              <a:t>Overloaded Subprograms</a:t>
            </a:r>
          </a:p>
          <a:p>
            <a:pPr marL="0" indent="0" eaLnBrk="1" hangingPunct="1">
              <a:lnSpc>
                <a:spcPct val="90000"/>
              </a:lnSpc>
              <a:buNone/>
            </a:pPr>
            <a:r>
              <a:rPr lang="en-US" altLang="en-US" b="1" smtClean="0">
                <a:solidFill>
                  <a:schemeClr val="tx2"/>
                </a:solidFill>
              </a:rPr>
              <a:t>9.10 </a:t>
            </a:r>
            <a:r>
              <a:rPr lang="en-US" altLang="en-US" smtClean="0"/>
              <a:t>Generic Subprograms</a:t>
            </a:r>
          </a:p>
          <a:p>
            <a:pPr marL="0" indent="0" eaLnBrk="1" hangingPunct="1">
              <a:lnSpc>
                <a:spcPct val="90000"/>
              </a:lnSpc>
              <a:buNone/>
            </a:pPr>
            <a:r>
              <a:rPr lang="en-US" altLang="en-US" b="1" smtClean="0">
                <a:solidFill>
                  <a:schemeClr val="tx2"/>
                </a:solidFill>
              </a:rPr>
              <a:t>9.11 </a:t>
            </a:r>
            <a:r>
              <a:rPr lang="en-US" altLang="en-US" smtClean="0"/>
              <a:t>User-Defined Overloaded Operators</a:t>
            </a:r>
          </a:p>
          <a:p>
            <a:pPr marL="0" indent="0" eaLnBrk="1" hangingPunct="1">
              <a:lnSpc>
                <a:spcPct val="90000"/>
              </a:lnSpc>
              <a:buNone/>
            </a:pPr>
            <a:r>
              <a:rPr lang="en-US" altLang="en-US" b="1" smtClean="0">
                <a:solidFill>
                  <a:schemeClr val="tx2"/>
                </a:solidFill>
              </a:rPr>
              <a:t>9.12 </a:t>
            </a:r>
            <a:r>
              <a:rPr lang="en-US" altLang="en-US" smtClean="0"/>
              <a:t>Closures</a:t>
            </a:r>
          </a:p>
          <a:p>
            <a:pPr marL="0" indent="0" eaLnBrk="1" hangingPunct="1">
              <a:lnSpc>
                <a:spcPct val="90000"/>
              </a:lnSpc>
              <a:buNone/>
            </a:pPr>
            <a:r>
              <a:rPr lang="en-US" altLang="en-US" b="1" smtClean="0">
                <a:solidFill>
                  <a:schemeClr val="tx2"/>
                </a:solidFill>
              </a:rPr>
              <a:t>9.13 </a:t>
            </a:r>
            <a:r>
              <a:rPr lang="en-US" altLang="en-US" smtClean="0"/>
              <a:t>Coroutines</a:t>
            </a:r>
            <a:endParaRPr lang="en-US" altLang="en-US" dirty="0"/>
          </a:p>
        </p:txBody>
      </p:sp>
    </p:spTree>
    <p:extLst>
      <p:ext uri="{BB962C8B-B14F-4D97-AF65-F5344CB8AC3E}">
        <p14:creationId xmlns:p14="http://schemas.microsoft.com/office/powerpoint/2010/main" val="855237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Multidimensional Arrays as Parameters</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smtClean="0"/>
              <a:t>If </a:t>
            </a:r>
            <a:r>
              <a:rPr lang="en-US" altLang="en-US" dirty="0"/>
              <a:t>a multidimensional array is passed to a subprogram and the subprogram is separately compiled, the compiler needs to know the declared size of that array to build the storage mapping function</a:t>
            </a:r>
          </a:p>
        </p:txBody>
      </p:sp>
    </p:spTree>
    <p:extLst>
      <p:ext uri="{BB962C8B-B14F-4D97-AF65-F5344CB8AC3E}">
        <p14:creationId xmlns:p14="http://schemas.microsoft.com/office/powerpoint/2010/main" val="19900137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Multidimensional Arrays as Parameters: C and C++</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Programmer is required to include the declared sizes of all but the first subscript in the actual parameter</a:t>
            </a:r>
          </a:p>
          <a:p>
            <a:pPr eaLnBrk="1" hangingPunct="1"/>
            <a:r>
              <a:rPr lang="en-US" altLang="en-US" dirty="0"/>
              <a:t>Disallows writing flexible subprograms</a:t>
            </a:r>
          </a:p>
          <a:p>
            <a:pPr eaLnBrk="1" hangingPunct="1"/>
            <a:r>
              <a:rPr lang="en-US" altLang="en-US" dirty="0"/>
              <a:t>Solution: pass a pointer to the array and the sizes of the dimensions as other parameters; the user must include the storage mapping function in terms of the size parameters</a:t>
            </a:r>
          </a:p>
        </p:txBody>
      </p:sp>
    </p:spTree>
    <p:extLst>
      <p:ext uri="{BB962C8B-B14F-4D97-AF65-F5344CB8AC3E}">
        <p14:creationId xmlns:p14="http://schemas.microsoft.com/office/powerpoint/2010/main" val="2565083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Multidimensional Arrays as Parameters: Java </a:t>
            </a:r>
            <a:r>
              <a:rPr lang="en-US" altLang="en-US" dirty="0" smtClean="0"/>
              <a:t>and      </a:t>
            </a:r>
            <a:endParaRPr lang="en-US" dirty="0"/>
          </a:p>
        </p:txBody>
      </p:sp>
      <p:graphicFrame>
        <p:nvGraphicFramePr>
          <p:cNvPr id="15" name="Object 2" descr="C hash"/>
          <p:cNvGraphicFramePr>
            <a:graphicFrameLocks noChangeAspect="1"/>
          </p:cNvGraphicFramePr>
          <p:nvPr>
            <p:extLst>
              <p:ext uri="{D42A27DB-BD31-4B8C-83A1-F6EECF244321}">
                <p14:modId xmlns:p14="http://schemas.microsoft.com/office/powerpoint/2010/main" val="3925836040"/>
              </p:ext>
            </p:extLst>
          </p:nvPr>
        </p:nvGraphicFramePr>
        <p:xfrm>
          <a:off x="2284120" y="747406"/>
          <a:ext cx="688458" cy="507284"/>
        </p:xfrm>
        <a:graphic>
          <a:graphicData uri="http://schemas.openxmlformats.org/presentationml/2006/ole">
            <mc:AlternateContent xmlns:mc="http://schemas.openxmlformats.org/markup-compatibility/2006">
              <mc:Choice xmlns:v="urn:schemas-microsoft-com:vml" Requires="v">
                <p:oleObj spid="_x0000_s46130"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2284120" y="747406"/>
                        <a:ext cx="688458" cy="507284"/>
                      </a:xfrm>
                      <a:prstGeom prst="rect">
                        <a:avLst/>
                      </a:prstGeom>
                    </p:spPr>
                  </p:pic>
                </p:oleObj>
              </mc:Fallback>
            </mc:AlternateContent>
          </a:graphicData>
        </a:graphic>
      </p:graphicFrame>
      <p:sp>
        <p:nvSpPr>
          <p:cNvPr id="8" name="Content Placeholder 3"/>
          <p:cNvSpPr>
            <a:spLocks noGrp="1"/>
          </p:cNvSpPr>
          <p:nvPr>
            <p:ph sz="quarter" idx="13"/>
          </p:nvPr>
        </p:nvSpPr>
        <p:spPr>
          <a:xfrm>
            <a:off x="457200" y="1599750"/>
            <a:ext cx="8229600" cy="1979727"/>
          </a:xfrm>
        </p:spPr>
        <p:txBody>
          <a:bodyPr/>
          <a:lstStyle/>
          <a:p>
            <a:pPr eaLnBrk="1" hangingPunct="1"/>
            <a:r>
              <a:rPr lang="en-US" altLang="en-US" dirty="0"/>
              <a:t>Similar to Ada</a:t>
            </a:r>
          </a:p>
          <a:p>
            <a:pPr eaLnBrk="1" hangingPunct="1"/>
            <a:r>
              <a:rPr lang="en-US" altLang="en-US" dirty="0"/>
              <a:t>Arrays are objects; they are all single-dimensioned, but the elements can be arrays</a:t>
            </a:r>
          </a:p>
          <a:p>
            <a:pPr eaLnBrk="1" hangingPunct="1"/>
            <a:r>
              <a:rPr lang="en-US" altLang="en-US" dirty="0"/>
              <a:t>Each array inherits a named constant (</a:t>
            </a:r>
            <a:r>
              <a:rPr lang="en-US" altLang="en-US" b="1" dirty="0">
                <a:latin typeface="Courier New" panose="02070309020205020404" pitchFamily="49" charset="0"/>
                <a:cs typeface="Courier New" panose="02070309020205020404" pitchFamily="49" charset="0"/>
              </a:rPr>
              <a:t>length</a:t>
            </a:r>
            <a:r>
              <a:rPr lang="en-US" altLang="en-US" dirty="0"/>
              <a:t> in Java, </a:t>
            </a:r>
            <a:r>
              <a:rPr lang="en-US" altLang="en-US" b="1" dirty="0">
                <a:latin typeface="Courier New" panose="02070309020205020404" pitchFamily="49" charset="0"/>
                <a:cs typeface="Courier New" panose="02070309020205020404" pitchFamily="49" charset="0"/>
              </a:rPr>
              <a:t>Length</a:t>
            </a:r>
            <a:r>
              <a:rPr lang="en-US" altLang="en-US" dirty="0"/>
              <a:t> in</a:t>
            </a:r>
            <a:endParaRPr lang="en-US" dirty="0"/>
          </a:p>
        </p:txBody>
      </p:sp>
      <p:graphicFrame>
        <p:nvGraphicFramePr>
          <p:cNvPr id="16" name="Object 4" descr="C hash"/>
          <p:cNvGraphicFramePr>
            <a:graphicFrameLocks noChangeAspect="1"/>
          </p:cNvGraphicFramePr>
          <p:nvPr>
            <p:extLst>
              <p:ext uri="{D42A27DB-BD31-4B8C-83A1-F6EECF244321}">
                <p14:modId xmlns:p14="http://schemas.microsoft.com/office/powerpoint/2010/main" val="2459956128"/>
              </p:ext>
            </p:extLst>
          </p:nvPr>
        </p:nvGraphicFramePr>
        <p:xfrm>
          <a:off x="2271044" y="3589417"/>
          <a:ext cx="427478" cy="314984"/>
        </p:xfrm>
        <a:graphic>
          <a:graphicData uri="http://schemas.openxmlformats.org/presentationml/2006/ole">
            <mc:AlternateContent xmlns:mc="http://schemas.openxmlformats.org/markup-compatibility/2006">
              <mc:Choice xmlns:v="urn:schemas-microsoft-com:vml" Requires="v">
                <p:oleObj spid="_x0000_s46131" name="Equation" r:id="rId5" imgW="241200" imgH="177480" progId="Equation.DSMT4">
                  <p:embed/>
                </p:oleObj>
              </mc:Choice>
              <mc:Fallback>
                <p:oleObj name="Equation" r:id="rId5" imgW="241200" imgH="177480" progId="Equation.DSMT4">
                  <p:embed/>
                  <p:pic>
                    <p:nvPicPr>
                      <p:cNvPr id="0" name=""/>
                      <p:cNvPicPr/>
                      <p:nvPr/>
                    </p:nvPicPr>
                    <p:blipFill>
                      <a:blip r:embed="rId6"/>
                      <a:stretch>
                        <a:fillRect/>
                      </a:stretch>
                    </p:blipFill>
                    <p:spPr>
                      <a:xfrm>
                        <a:off x="2271044" y="3589417"/>
                        <a:ext cx="427478" cy="314984"/>
                      </a:xfrm>
                      <a:prstGeom prst="rect">
                        <a:avLst/>
                      </a:prstGeom>
                    </p:spPr>
                  </p:pic>
                </p:oleObj>
              </mc:Fallback>
            </mc:AlternateContent>
          </a:graphicData>
        </a:graphic>
      </p:graphicFrame>
      <p:sp>
        <p:nvSpPr>
          <p:cNvPr id="12" name="Content Placeholder 5"/>
          <p:cNvSpPr>
            <a:spLocks noGrp="1"/>
          </p:cNvSpPr>
          <p:nvPr>
            <p:ph sz="quarter" idx="17"/>
          </p:nvPr>
        </p:nvSpPr>
        <p:spPr>
          <a:xfrm>
            <a:off x="2584174" y="3433981"/>
            <a:ext cx="6062870" cy="462458"/>
          </a:xfrm>
        </p:spPr>
        <p:txBody>
          <a:bodyPr/>
          <a:lstStyle/>
          <a:p>
            <a:pPr marL="0" indent="0">
              <a:buNone/>
            </a:pPr>
            <a:r>
              <a:rPr lang="en-US" altLang="en-US" dirty="0">
                <a:solidFill>
                  <a:srgbClr val="000000"/>
                </a:solidFill>
              </a:rPr>
              <a:t>) that is set to the length of the array when </a:t>
            </a:r>
            <a:endParaRPr lang="en-US" dirty="0"/>
          </a:p>
        </p:txBody>
      </p:sp>
      <p:sp>
        <p:nvSpPr>
          <p:cNvPr id="13" name="Content Placeholder 6"/>
          <p:cNvSpPr>
            <a:spLocks noGrp="1"/>
          </p:cNvSpPr>
          <p:nvPr>
            <p:ph sz="quarter" idx="18"/>
          </p:nvPr>
        </p:nvSpPr>
        <p:spPr>
          <a:xfrm>
            <a:off x="457200" y="3805972"/>
            <a:ext cx="8229600" cy="457200"/>
          </a:xfrm>
        </p:spPr>
        <p:txBody>
          <a:bodyPr/>
          <a:lstStyle/>
          <a:p>
            <a:pPr marL="0" indent="288925">
              <a:buNone/>
            </a:pPr>
            <a:r>
              <a:rPr lang="en-US" altLang="en-US" dirty="0"/>
              <a:t>the array object is </a:t>
            </a:r>
            <a:r>
              <a:rPr lang="en-US" altLang="en-US" dirty="0" smtClean="0"/>
              <a:t>created</a:t>
            </a:r>
            <a:endParaRPr lang="en-US" altLang="en-US" dirty="0"/>
          </a:p>
        </p:txBody>
      </p:sp>
    </p:spTree>
    <p:extLst>
      <p:ext uri="{BB962C8B-B14F-4D97-AF65-F5344CB8AC3E}">
        <p14:creationId xmlns:p14="http://schemas.microsoft.com/office/powerpoint/2010/main" val="2992643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Design Considerations for Parameter </a:t>
            </a:r>
            <a:r>
              <a:rPr lang="en-US" altLang="en-US" dirty="0" smtClean="0"/>
              <a:t>Passing</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Two important considerations</a:t>
            </a:r>
          </a:p>
          <a:p>
            <a:pPr lvl="1" eaLnBrk="1" hangingPunct="1"/>
            <a:r>
              <a:rPr lang="en-US" altLang="en-US" dirty="0"/>
              <a:t>Efficiency</a:t>
            </a:r>
          </a:p>
          <a:p>
            <a:pPr lvl="1" eaLnBrk="1" hangingPunct="1"/>
            <a:r>
              <a:rPr lang="en-US" altLang="en-US" dirty="0"/>
              <a:t>One-way or two-way data transfer</a:t>
            </a:r>
          </a:p>
          <a:p>
            <a:pPr eaLnBrk="1" hangingPunct="1"/>
            <a:r>
              <a:rPr lang="en-US" altLang="en-US" dirty="0"/>
              <a:t>But the above considerations are in conflict</a:t>
            </a:r>
          </a:p>
          <a:p>
            <a:pPr lvl="1" eaLnBrk="1" hangingPunct="1"/>
            <a:r>
              <a:rPr lang="en-US" altLang="en-US" dirty="0"/>
              <a:t>Good programming suggest limited access to variables, which means one-way whenever possible</a:t>
            </a:r>
          </a:p>
          <a:p>
            <a:pPr lvl="1" eaLnBrk="1" hangingPunct="1"/>
            <a:r>
              <a:rPr lang="en-US" altLang="en-US" dirty="0"/>
              <a:t>But pass-by-reference is more efficient to pass structures of significant </a:t>
            </a:r>
            <a:r>
              <a:rPr lang="en-US" altLang="en-US" dirty="0" smtClean="0"/>
              <a:t>size</a:t>
            </a:r>
            <a:endParaRPr lang="en-US" altLang="en-US" dirty="0"/>
          </a:p>
        </p:txBody>
      </p:sp>
    </p:spTree>
    <p:extLst>
      <p:ext uri="{BB962C8B-B14F-4D97-AF65-F5344CB8AC3E}">
        <p14:creationId xmlns:p14="http://schemas.microsoft.com/office/powerpoint/2010/main" val="16893317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Parameters that are Subprogram Names</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It is sometimes convenient to pass subprogram names as parameters</a:t>
            </a:r>
          </a:p>
          <a:p>
            <a:pPr eaLnBrk="1" hangingPunct="1"/>
            <a:r>
              <a:rPr lang="en-US" altLang="en-US" dirty="0"/>
              <a:t>Issues:</a:t>
            </a:r>
          </a:p>
          <a:p>
            <a:pPr marL="429768" lvl="1" indent="-429768" eaLnBrk="1" hangingPunct="1">
              <a:buFontTx/>
              <a:buAutoNum type="arabicPeriod"/>
            </a:pPr>
            <a:r>
              <a:rPr lang="en-US" altLang="en-US" dirty="0"/>
              <a:t>Are parameter types checked?</a:t>
            </a:r>
          </a:p>
          <a:p>
            <a:pPr marL="429768" lvl="1" indent="-429768" eaLnBrk="1" hangingPunct="1">
              <a:buFontTx/>
              <a:buAutoNum type="arabicPeriod"/>
            </a:pPr>
            <a:r>
              <a:rPr lang="en-US" altLang="en-US" dirty="0"/>
              <a:t>What is the correct referencing environment for a subprogram that was sent as a parameter</a:t>
            </a:r>
            <a:r>
              <a:rPr lang="en-US" altLang="en-US" dirty="0" smtClean="0"/>
              <a:t>?</a:t>
            </a:r>
            <a:endParaRPr lang="en-US" altLang="en-US" dirty="0"/>
          </a:p>
        </p:txBody>
      </p:sp>
    </p:spTree>
    <p:extLst>
      <p:ext uri="{BB962C8B-B14F-4D97-AF65-F5344CB8AC3E}">
        <p14:creationId xmlns:p14="http://schemas.microsoft.com/office/powerpoint/2010/main" val="28640104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Parameters that are Subprogram Names: Referencing Environment</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b="1" dirty="0"/>
              <a:t>Shallow binding: </a:t>
            </a:r>
            <a:r>
              <a:rPr lang="en-US" altLang="en-US" dirty="0"/>
              <a:t>The environment of the call statement that enacts the passed </a:t>
            </a:r>
            <a:r>
              <a:rPr lang="en-US" altLang="en-US" dirty="0" smtClean="0"/>
              <a:t>subprogram</a:t>
            </a:r>
          </a:p>
          <a:p>
            <a:pPr lvl="1"/>
            <a:r>
              <a:rPr lang="en-US" altLang="en-US" dirty="0" smtClean="0"/>
              <a:t>Most </a:t>
            </a:r>
            <a:r>
              <a:rPr lang="en-US" altLang="en-US" dirty="0"/>
              <a:t>natural for </a:t>
            </a:r>
            <a:r>
              <a:rPr lang="en-US" altLang="en-US" dirty="0" smtClean="0"/>
              <a:t>dynamic-scoped languages</a:t>
            </a:r>
            <a:endParaRPr lang="en-US" altLang="en-US" dirty="0"/>
          </a:p>
          <a:p>
            <a:pPr eaLnBrk="1" hangingPunct="1"/>
            <a:r>
              <a:rPr lang="en-US" altLang="en-US" b="1" dirty="0"/>
              <a:t>Deep binding: </a:t>
            </a:r>
            <a:r>
              <a:rPr lang="en-US" altLang="en-US" dirty="0"/>
              <a:t>The environment of the definition of the passed </a:t>
            </a:r>
            <a:r>
              <a:rPr lang="en-US" altLang="en-US" dirty="0" smtClean="0"/>
              <a:t>subprogram</a:t>
            </a:r>
          </a:p>
          <a:p>
            <a:pPr lvl="1"/>
            <a:r>
              <a:rPr lang="en-US" altLang="en-US" dirty="0" smtClean="0"/>
              <a:t>Most </a:t>
            </a:r>
            <a:r>
              <a:rPr lang="en-US" altLang="en-US" dirty="0"/>
              <a:t>natural for static-scoped languages</a:t>
            </a:r>
          </a:p>
          <a:p>
            <a:pPr eaLnBrk="1" hangingPunct="1"/>
            <a:r>
              <a:rPr lang="en-US" altLang="en-US" b="1" dirty="0"/>
              <a:t>Ad hoc binding: </a:t>
            </a:r>
            <a:r>
              <a:rPr lang="en-US" altLang="en-US" dirty="0"/>
              <a:t>The environment of the call statement that passed the subprogram</a:t>
            </a:r>
          </a:p>
        </p:txBody>
      </p:sp>
    </p:spTree>
    <p:extLst>
      <p:ext uri="{BB962C8B-B14F-4D97-AF65-F5344CB8AC3E}">
        <p14:creationId xmlns:p14="http://schemas.microsoft.com/office/powerpoint/2010/main" val="13468672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Calling Subprograms </a:t>
            </a:r>
            <a:r>
              <a:rPr lang="en-US" altLang="en-US" dirty="0" smtClean="0"/>
              <a:t>Indirectly </a:t>
            </a:r>
            <a:r>
              <a:rPr lang="en-US" altLang="en-US" sz="2000" b="0" dirty="0" smtClean="0"/>
              <a:t>(1 of 2)</a:t>
            </a:r>
          </a:p>
        </p:txBody>
      </p:sp>
      <p:sp>
        <p:nvSpPr>
          <p:cNvPr id="7173" name="Content Placeholder 2"/>
          <p:cNvSpPr>
            <a:spLocks noGrp="1" noChangeArrowheads="1"/>
          </p:cNvSpPr>
          <p:nvPr>
            <p:ph type="body" idx="1"/>
          </p:nvPr>
        </p:nvSpPr>
        <p:spPr/>
        <p:txBody>
          <a:bodyPr/>
          <a:lstStyle/>
          <a:p>
            <a:r>
              <a:rPr lang="en-US" altLang="en-US" dirty="0"/>
              <a:t>Usually when there are several possible subprograms to be called and the correct one on a particular run of the program is not know until execution (e.g., event handling and </a:t>
            </a:r>
            <a:r>
              <a:rPr lang="en-US" altLang="en-US" dirty="0" smtClean="0"/>
              <a:t>G</a:t>
            </a:r>
            <a:r>
              <a:rPr lang="en-US" altLang="en-US" sz="100" dirty="0" smtClean="0"/>
              <a:t> </a:t>
            </a:r>
            <a:r>
              <a:rPr lang="en-US" altLang="en-US" dirty="0" smtClean="0"/>
              <a:t>U</a:t>
            </a:r>
            <a:r>
              <a:rPr lang="en-US" altLang="en-US" sz="100" dirty="0" smtClean="0"/>
              <a:t> </a:t>
            </a:r>
            <a:r>
              <a:rPr lang="en-US" altLang="en-US" dirty="0" smtClean="0"/>
              <a:t>Is</a:t>
            </a:r>
            <a:r>
              <a:rPr lang="en-US" altLang="en-US" dirty="0"/>
              <a:t>)</a:t>
            </a:r>
          </a:p>
          <a:p>
            <a:r>
              <a:rPr lang="en-US" altLang="en-US" dirty="0"/>
              <a:t>In C and C++, such calls are made through function </a:t>
            </a:r>
            <a:r>
              <a:rPr lang="en-US" altLang="en-US" dirty="0" smtClean="0"/>
              <a:t>pointers</a:t>
            </a:r>
            <a:endParaRPr lang="en-US" altLang="en-US" dirty="0"/>
          </a:p>
        </p:txBody>
      </p:sp>
    </p:spTree>
    <p:extLst>
      <p:ext uri="{BB962C8B-B14F-4D97-AF65-F5344CB8AC3E}">
        <p14:creationId xmlns:p14="http://schemas.microsoft.com/office/powerpoint/2010/main" val="23092630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Calling Subprograms Indirectly </a:t>
            </a:r>
            <a:r>
              <a:rPr lang="en-US" altLang="en-US" sz="2000" b="0" dirty="0" smtClean="0"/>
              <a:t>(2 </a:t>
            </a:r>
            <a:r>
              <a:rPr lang="en-US" altLang="en-US" sz="2000" b="0" dirty="0"/>
              <a:t>of 2)</a:t>
            </a:r>
            <a:endParaRPr lang="en-US" dirty="0"/>
          </a:p>
        </p:txBody>
      </p:sp>
      <p:sp>
        <p:nvSpPr>
          <p:cNvPr id="8" name="Content Placeholder 2"/>
          <p:cNvSpPr>
            <a:spLocks noGrp="1"/>
          </p:cNvSpPr>
          <p:nvPr>
            <p:ph sz="quarter" idx="13"/>
          </p:nvPr>
        </p:nvSpPr>
        <p:spPr>
          <a:xfrm>
            <a:off x="457200" y="1619629"/>
            <a:ext cx="8229600" cy="1233535"/>
          </a:xfrm>
        </p:spPr>
        <p:txBody>
          <a:bodyPr/>
          <a:lstStyle/>
          <a:p>
            <a:pPr lvl="0"/>
            <a:r>
              <a:rPr lang="en-US" altLang="en-US" sz="2200" dirty="0">
                <a:solidFill>
                  <a:srgbClr val="000000"/>
                </a:solidFill>
              </a:rPr>
              <a:t>In C#, method pointers are implemented as objects called </a:t>
            </a:r>
            <a:r>
              <a:rPr lang="en-US" altLang="en-US" sz="2200" b="1" dirty="0">
                <a:solidFill>
                  <a:srgbClr val="000000"/>
                </a:solidFill>
              </a:rPr>
              <a:t>delegates</a:t>
            </a:r>
          </a:p>
          <a:p>
            <a:pPr lvl="1" indent="-283464"/>
            <a:r>
              <a:rPr lang="en-US" altLang="en-US" sz="2200" dirty="0">
                <a:solidFill>
                  <a:srgbClr val="000000"/>
                </a:solidFill>
                <a:latin typeface="+mn-lt"/>
              </a:rPr>
              <a:t>A delegate declaration</a:t>
            </a:r>
            <a:r>
              <a:rPr lang="en-US" altLang="en-US" sz="2200" dirty="0" smtClean="0">
                <a:solidFill>
                  <a:srgbClr val="000000"/>
                </a:solidFill>
                <a:latin typeface="+mn-lt"/>
              </a:rPr>
              <a:t>:</a:t>
            </a:r>
            <a:endParaRPr lang="en-US" altLang="en-US" sz="2200" dirty="0">
              <a:solidFill>
                <a:srgbClr val="000000"/>
              </a:solidFill>
              <a:latin typeface="+mn-lt"/>
            </a:endParaRPr>
          </a:p>
        </p:txBody>
      </p:sp>
      <p:pic>
        <p:nvPicPr>
          <p:cNvPr id="15" name="Picture 3" descr="Computer code reads, public delegate i n t Change left parenthesis i n t x right parenthesis semicolon."/>
          <p:cNvPicPr>
            <a:picLocks noChangeAspect="1"/>
          </p:cNvPicPr>
          <p:nvPr/>
        </p:nvPicPr>
        <p:blipFill>
          <a:blip r:embed="rId2"/>
          <a:stretch>
            <a:fillRect/>
          </a:stretch>
        </p:blipFill>
        <p:spPr>
          <a:xfrm>
            <a:off x="1136374" y="2723957"/>
            <a:ext cx="5486876" cy="536494"/>
          </a:xfrm>
          <a:prstGeom prst="rect">
            <a:avLst/>
          </a:prstGeom>
        </p:spPr>
      </p:pic>
      <p:sp>
        <p:nvSpPr>
          <p:cNvPr id="9" name="Content Placeholder 4"/>
          <p:cNvSpPr>
            <a:spLocks noGrp="1"/>
          </p:cNvSpPr>
          <p:nvPr>
            <p:ph sz="quarter" idx="14"/>
          </p:nvPr>
        </p:nvSpPr>
        <p:spPr>
          <a:xfrm>
            <a:off x="370276" y="3111075"/>
            <a:ext cx="8229600" cy="1137296"/>
          </a:xfrm>
        </p:spPr>
        <p:txBody>
          <a:bodyPr/>
          <a:lstStyle/>
          <a:p>
            <a:pPr lvl="1" indent="-283464"/>
            <a:r>
              <a:rPr lang="en-US" altLang="en-US" sz="2200" dirty="0" smtClean="0">
                <a:solidFill>
                  <a:srgbClr val="000000"/>
                </a:solidFill>
                <a:latin typeface="+mn-lt"/>
              </a:rPr>
              <a:t>This delegate type, named </a:t>
            </a:r>
            <a:r>
              <a:rPr lang="en-US" altLang="en-US" sz="2200" dirty="0" smtClean="0">
                <a:solidFill>
                  <a:srgbClr val="000000"/>
                </a:solidFill>
                <a:latin typeface="+mn-lt"/>
                <a:cs typeface="Courier New" panose="02070309020205020404" pitchFamily="49" charset="0"/>
              </a:rPr>
              <a:t>Change</a:t>
            </a:r>
            <a:r>
              <a:rPr lang="en-US" altLang="en-US" sz="2200" dirty="0" smtClean="0">
                <a:solidFill>
                  <a:srgbClr val="000000"/>
                </a:solidFill>
                <a:latin typeface="+mn-lt"/>
              </a:rPr>
              <a:t>, can be instantiated with any method that takes an </a:t>
            </a:r>
            <a:r>
              <a:rPr lang="en-US" altLang="en-US" sz="2200" b="1" dirty="0" err="1" smtClean="0">
                <a:solidFill>
                  <a:srgbClr val="000000"/>
                </a:solidFill>
                <a:latin typeface="+mn-lt"/>
                <a:cs typeface="Courier New" panose="02070309020205020404" pitchFamily="49" charset="0"/>
              </a:rPr>
              <a:t>int</a:t>
            </a:r>
            <a:r>
              <a:rPr lang="en-US" altLang="en-US" sz="2200" dirty="0" smtClean="0">
                <a:solidFill>
                  <a:srgbClr val="000000"/>
                </a:solidFill>
                <a:latin typeface="+mn-lt"/>
              </a:rPr>
              <a:t> parameter and returns an </a:t>
            </a:r>
            <a:r>
              <a:rPr lang="en-US" altLang="en-US" sz="2200" b="1" dirty="0" err="1" smtClean="0">
                <a:solidFill>
                  <a:srgbClr val="000000"/>
                </a:solidFill>
                <a:latin typeface="+mn-lt"/>
                <a:cs typeface="Courier New" panose="02070309020205020404" pitchFamily="49" charset="0"/>
              </a:rPr>
              <a:t>int</a:t>
            </a:r>
            <a:r>
              <a:rPr lang="en-US" altLang="en-US" sz="2200" dirty="0" smtClean="0">
                <a:solidFill>
                  <a:srgbClr val="000000"/>
                </a:solidFill>
                <a:latin typeface="+mn-lt"/>
              </a:rPr>
              <a:t> value</a:t>
            </a:r>
          </a:p>
        </p:txBody>
      </p:sp>
      <p:pic>
        <p:nvPicPr>
          <p:cNvPr id="16" name="Picture 5" descr="Three examples of computer code. A method. static i n t fun 1 left parenthesis i n t x right parenthesis left brace period period period right brace. Instantiate. Change c h g fun 1 = new Change left parenthesis fun 1 right parenthesis semicolon. Can be called with. c h g fun 1 left parenthesis 12 right parenthesis semicolon."/>
          <p:cNvPicPr>
            <a:picLocks noChangeAspect="1"/>
          </p:cNvPicPr>
          <p:nvPr/>
        </p:nvPicPr>
        <p:blipFill>
          <a:blip r:embed="rId3"/>
          <a:stretch>
            <a:fillRect/>
          </a:stretch>
        </p:blipFill>
        <p:spPr>
          <a:xfrm>
            <a:off x="1136374" y="4275692"/>
            <a:ext cx="6247682" cy="1254575"/>
          </a:xfrm>
          <a:prstGeom prst="rect">
            <a:avLst/>
          </a:prstGeom>
        </p:spPr>
      </p:pic>
      <p:sp>
        <p:nvSpPr>
          <p:cNvPr id="10" name="Content Placeholder 6"/>
          <p:cNvSpPr>
            <a:spLocks noGrp="1"/>
          </p:cNvSpPr>
          <p:nvPr>
            <p:ph sz="quarter" idx="15"/>
          </p:nvPr>
        </p:nvSpPr>
        <p:spPr>
          <a:xfrm>
            <a:off x="370276" y="5351363"/>
            <a:ext cx="8229600" cy="830775"/>
          </a:xfrm>
        </p:spPr>
        <p:txBody>
          <a:bodyPr/>
          <a:lstStyle/>
          <a:p>
            <a:pPr lvl="1" indent="-283464"/>
            <a:r>
              <a:rPr lang="en-US" altLang="en-US" sz="2200" dirty="0" smtClean="0">
                <a:latin typeface="+mn-lt"/>
              </a:rPr>
              <a:t>A </a:t>
            </a:r>
            <a:r>
              <a:rPr lang="en-US" altLang="en-US" sz="2200" dirty="0">
                <a:latin typeface="+mn-lt"/>
              </a:rPr>
              <a:t>delegate can store more than one address, which is called a </a:t>
            </a:r>
            <a:r>
              <a:rPr lang="en-US" altLang="en-US" sz="2200" b="1" dirty="0">
                <a:latin typeface="+mn-lt"/>
              </a:rPr>
              <a:t>multicast </a:t>
            </a:r>
            <a:r>
              <a:rPr lang="en-US" altLang="en-US" sz="2200" b="1" dirty="0" smtClean="0">
                <a:latin typeface="+mn-lt"/>
              </a:rPr>
              <a:t>delegate</a:t>
            </a:r>
            <a:endParaRPr lang="en-US" altLang="en-US" sz="2200" b="1" dirty="0">
              <a:latin typeface="+mn-lt"/>
            </a:endParaRPr>
          </a:p>
        </p:txBody>
      </p:sp>
    </p:spTree>
    <p:extLst>
      <p:ext uri="{BB962C8B-B14F-4D97-AF65-F5344CB8AC3E}">
        <p14:creationId xmlns:p14="http://schemas.microsoft.com/office/powerpoint/2010/main" val="2151700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Design Issues for Functions</a:t>
            </a:r>
            <a:endParaRPr lang="en-US" dirty="0"/>
          </a:p>
        </p:txBody>
      </p:sp>
      <p:sp>
        <p:nvSpPr>
          <p:cNvPr id="8" name="Content Placeholder 2"/>
          <p:cNvSpPr>
            <a:spLocks noGrp="1"/>
          </p:cNvSpPr>
          <p:nvPr>
            <p:ph sz="quarter" idx="13"/>
          </p:nvPr>
        </p:nvSpPr>
        <p:spPr>
          <a:xfrm>
            <a:off x="457200" y="1629567"/>
            <a:ext cx="8229600" cy="2818575"/>
          </a:xfrm>
        </p:spPr>
        <p:txBody>
          <a:bodyPr/>
          <a:lstStyle/>
          <a:p>
            <a:pPr lvl="0"/>
            <a:r>
              <a:rPr lang="en-US" altLang="en-US" sz="2000" dirty="0">
                <a:solidFill>
                  <a:srgbClr val="000000"/>
                </a:solidFill>
              </a:rPr>
              <a:t>Are side effects allowed?</a:t>
            </a:r>
          </a:p>
          <a:p>
            <a:pPr lvl="1" indent="-283464"/>
            <a:r>
              <a:rPr lang="en-US" altLang="en-US" sz="2000" dirty="0">
                <a:solidFill>
                  <a:srgbClr val="000000"/>
                </a:solidFill>
                <a:latin typeface="+mn-lt"/>
              </a:rPr>
              <a:t>Parameters should always be in-mode to reduce side effect (like Ada)</a:t>
            </a:r>
          </a:p>
          <a:p>
            <a:pPr lvl="0"/>
            <a:r>
              <a:rPr lang="en-US" altLang="en-US" sz="2000" dirty="0">
                <a:solidFill>
                  <a:srgbClr val="000000"/>
                </a:solidFill>
              </a:rPr>
              <a:t>What types of return values are allowed?</a:t>
            </a:r>
          </a:p>
          <a:p>
            <a:pPr lvl="1" indent="-283464"/>
            <a:r>
              <a:rPr lang="en-US" altLang="en-US" sz="2000" dirty="0">
                <a:solidFill>
                  <a:srgbClr val="000000"/>
                </a:solidFill>
                <a:latin typeface="+mn-lt"/>
              </a:rPr>
              <a:t>Most imperative languages restrict the return types</a:t>
            </a:r>
          </a:p>
          <a:p>
            <a:pPr lvl="1" indent="-283464"/>
            <a:r>
              <a:rPr lang="en-US" altLang="en-US" sz="2000" dirty="0">
                <a:solidFill>
                  <a:srgbClr val="000000"/>
                </a:solidFill>
                <a:latin typeface="+mn-lt"/>
              </a:rPr>
              <a:t>C allows any type except arrays and functions</a:t>
            </a:r>
          </a:p>
          <a:p>
            <a:pPr lvl="1" indent="-283464"/>
            <a:r>
              <a:rPr lang="en-US" altLang="en-US" sz="2000" dirty="0">
                <a:solidFill>
                  <a:srgbClr val="000000"/>
                </a:solidFill>
                <a:latin typeface="+mn-lt"/>
              </a:rPr>
              <a:t>C++ is like C but also allows user-defined types</a:t>
            </a:r>
          </a:p>
          <a:p>
            <a:pPr lvl="1" indent="-283464"/>
            <a:r>
              <a:rPr lang="en-US" altLang="en-US" sz="2000" dirty="0">
                <a:solidFill>
                  <a:srgbClr val="000000"/>
                </a:solidFill>
                <a:latin typeface="+mn-lt"/>
              </a:rPr>
              <a:t>Java and</a:t>
            </a:r>
            <a:endParaRPr lang="en-US" dirty="0">
              <a:latin typeface="+mn-lt"/>
            </a:endParaRPr>
          </a:p>
        </p:txBody>
      </p:sp>
      <p:graphicFrame>
        <p:nvGraphicFramePr>
          <p:cNvPr id="15" name="Object 3" descr="C hash"/>
          <p:cNvGraphicFramePr>
            <a:graphicFrameLocks noChangeAspect="1"/>
          </p:cNvGraphicFramePr>
          <p:nvPr>
            <p:extLst>
              <p:ext uri="{D42A27DB-BD31-4B8C-83A1-F6EECF244321}">
                <p14:modId xmlns:p14="http://schemas.microsoft.com/office/powerpoint/2010/main" val="1818247962"/>
              </p:ext>
            </p:extLst>
          </p:nvPr>
        </p:nvGraphicFramePr>
        <p:xfrm>
          <a:off x="2342696" y="4448143"/>
          <a:ext cx="388616" cy="286349"/>
        </p:xfrm>
        <a:graphic>
          <a:graphicData uri="http://schemas.openxmlformats.org/presentationml/2006/ole">
            <mc:AlternateContent xmlns:mc="http://schemas.openxmlformats.org/markup-compatibility/2006">
              <mc:Choice xmlns:v="urn:schemas-microsoft-com:vml" Requires="v">
                <p:oleObj spid="_x0000_s47129"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2342696" y="4448143"/>
                        <a:ext cx="388616" cy="286349"/>
                      </a:xfrm>
                      <a:prstGeom prst="rect">
                        <a:avLst/>
                      </a:prstGeom>
                    </p:spPr>
                  </p:pic>
                </p:oleObj>
              </mc:Fallback>
            </mc:AlternateContent>
          </a:graphicData>
        </a:graphic>
      </p:graphicFrame>
      <p:sp>
        <p:nvSpPr>
          <p:cNvPr id="9" name="Content Placeholder 4"/>
          <p:cNvSpPr>
            <a:spLocks noGrp="1"/>
          </p:cNvSpPr>
          <p:nvPr>
            <p:ph sz="quarter" idx="14"/>
          </p:nvPr>
        </p:nvSpPr>
        <p:spPr>
          <a:xfrm>
            <a:off x="2633870" y="4335529"/>
            <a:ext cx="6052930" cy="474450"/>
          </a:xfrm>
        </p:spPr>
        <p:txBody>
          <a:bodyPr/>
          <a:lstStyle/>
          <a:p>
            <a:pPr marL="0" indent="0">
              <a:buNone/>
            </a:pPr>
            <a:r>
              <a:rPr lang="en-US" altLang="en-US" sz="2000" dirty="0"/>
              <a:t>methods can return any type (but because methods</a:t>
            </a:r>
            <a:endParaRPr lang="en-US" sz="2000" dirty="0"/>
          </a:p>
        </p:txBody>
      </p:sp>
      <p:sp>
        <p:nvSpPr>
          <p:cNvPr id="13" name="Content Placeholder 5"/>
          <p:cNvSpPr>
            <a:spLocks noGrp="1"/>
          </p:cNvSpPr>
          <p:nvPr>
            <p:ph sz="quarter" idx="18"/>
          </p:nvPr>
        </p:nvSpPr>
        <p:spPr>
          <a:xfrm>
            <a:off x="457200" y="4611196"/>
            <a:ext cx="8229600" cy="1541125"/>
          </a:xfrm>
        </p:spPr>
        <p:txBody>
          <a:bodyPr/>
          <a:lstStyle/>
          <a:p>
            <a:pPr marL="458788" lvl="1" indent="287338">
              <a:buNone/>
            </a:pPr>
            <a:r>
              <a:rPr lang="en-US" altLang="en-US" sz="2000" dirty="0">
                <a:solidFill>
                  <a:srgbClr val="000000"/>
                </a:solidFill>
                <a:latin typeface="+mn-lt"/>
              </a:rPr>
              <a:t>are not types, they cannot be returned)</a:t>
            </a:r>
          </a:p>
          <a:p>
            <a:pPr lvl="1" indent="-283464"/>
            <a:r>
              <a:rPr lang="en-US" altLang="en-US" sz="2000" dirty="0">
                <a:solidFill>
                  <a:srgbClr val="000000"/>
                </a:solidFill>
                <a:latin typeface="+mn-lt"/>
              </a:rPr>
              <a:t>Python and Ruby treat methods as first-class objects, so they can be returned, as well as any other class</a:t>
            </a:r>
          </a:p>
          <a:p>
            <a:pPr lvl="1" indent="-283464"/>
            <a:r>
              <a:rPr lang="en-US" altLang="en-US" sz="2000" dirty="0" err="1">
                <a:solidFill>
                  <a:srgbClr val="000000"/>
                </a:solidFill>
                <a:latin typeface="+mn-lt"/>
              </a:rPr>
              <a:t>Lua</a:t>
            </a:r>
            <a:r>
              <a:rPr lang="en-US" altLang="en-US" sz="2000" dirty="0">
                <a:solidFill>
                  <a:srgbClr val="000000"/>
                </a:solidFill>
                <a:latin typeface="+mn-lt"/>
              </a:rPr>
              <a:t> allows functions to return multiple </a:t>
            </a:r>
            <a:r>
              <a:rPr lang="en-US" altLang="en-US" sz="2000" dirty="0" smtClean="0">
                <a:solidFill>
                  <a:srgbClr val="000000"/>
                </a:solidFill>
                <a:latin typeface="+mn-lt"/>
              </a:rPr>
              <a:t>values</a:t>
            </a:r>
            <a:endParaRPr lang="en-US" altLang="en-US" sz="2000" dirty="0">
              <a:solidFill>
                <a:srgbClr val="000000"/>
              </a:solidFill>
              <a:latin typeface="+mn-lt"/>
            </a:endParaRPr>
          </a:p>
        </p:txBody>
      </p:sp>
    </p:spTree>
    <p:extLst>
      <p:ext uri="{BB962C8B-B14F-4D97-AF65-F5344CB8AC3E}">
        <p14:creationId xmlns:p14="http://schemas.microsoft.com/office/powerpoint/2010/main" val="1297984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Overloaded Subprograms</a:t>
            </a:r>
            <a:endParaRPr lang="en-US" dirty="0"/>
          </a:p>
        </p:txBody>
      </p:sp>
      <p:sp>
        <p:nvSpPr>
          <p:cNvPr id="8" name="Content Placeholder 2"/>
          <p:cNvSpPr>
            <a:spLocks noGrp="1"/>
          </p:cNvSpPr>
          <p:nvPr>
            <p:ph sz="quarter" idx="13"/>
          </p:nvPr>
        </p:nvSpPr>
        <p:spPr>
          <a:xfrm>
            <a:off x="457200" y="1619628"/>
            <a:ext cx="8229600" cy="2087667"/>
          </a:xfrm>
        </p:spPr>
        <p:txBody>
          <a:bodyPr/>
          <a:lstStyle/>
          <a:p>
            <a:pPr eaLnBrk="1" hangingPunct="1"/>
            <a:r>
              <a:rPr lang="en-US" altLang="en-US" sz="2200" dirty="0"/>
              <a:t>An </a:t>
            </a:r>
            <a:r>
              <a:rPr lang="en-US" altLang="en-US" sz="2200" b="1" dirty="0"/>
              <a:t>overloaded subprogram </a:t>
            </a:r>
            <a:r>
              <a:rPr lang="en-US" altLang="en-US" sz="2200" dirty="0"/>
              <a:t>is one that has the same name as another subprogram in the same referencing environment</a:t>
            </a:r>
          </a:p>
          <a:p>
            <a:pPr lvl="1" eaLnBrk="1" hangingPunct="1"/>
            <a:r>
              <a:rPr lang="en-US" altLang="en-US" sz="2200" dirty="0">
                <a:latin typeface="+mn-lt"/>
              </a:rPr>
              <a:t>Every version of an overloaded subprogram has a unique protocol</a:t>
            </a:r>
          </a:p>
          <a:p>
            <a:pPr eaLnBrk="1" hangingPunct="1"/>
            <a:r>
              <a:rPr lang="en-US" altLang="en-US" sz="2200" dirty="0"/>
              <a:t>C++, Java,</a:t>
            </a:r>
            <a:endParaRPr lang="en-US" sz="2200" dirty="0"/>
          </a:p>
        </p:txBody>
      </p:sp>
      <p:graphicFrame>
        <p:nvGraphicFramePr>
          <p:cNvPr id="15" name="Object 3" descr="C hash"/>
          <p:cNvGraphicFramePr>
            <a:graphicFrameLocks noChangeAspect="1"/>
          </p:cNvGraphicFramePr>
          <p:nvPr>
            <p:extLst>
              <p:ext uri="{D42A27DB-BD31-4B8C-83A1-F6EECF244321}">
                <p14:modId xmlns:p14="http://schemas.microsoft.com/office/powerpoint/2010/main" val="2549805816"/>
              </p:ext>
            </p:extLst>
          </p:nvPr>
        </p:nvGraphicFramePr>
        <p:xfrm>
          <a:off x="2217296" y="3340147"/>
          <a:ext cx="495012" cy="339147"/>
        </p:xfrm>
        <a:graphic>
          <a:graphicData uri="http://schemas.openxmlformats.org/presentationml/2006/ole">
            <mc:AlternateContent xmlns:mc="http://schemas.openxmlformats.org/markup-compatibility/2006">
              <mc:Choice xmlns:v="urn:schemas-microsoft-com:vml" Requires="v">
                <p:oleObj spid="_x0000_s48172" name="Equation" r:id="rId3" imgW="279360" imgH="190440" progId="Equation.DSMT4">
                  <p:embed/>
                </p:oleObj>
              </mc:Choice>
              <mc:Fallback>
                <p:oleObj name="Equation" r:id="rId3" imgW="279360" imgH="190440" progId="Equation.DSMT4">
                  <p:embed/>
                  <p:pic>
                    <p:nvPicPr>
                      <p:cNvPr id="15" name="Object 3"/>
                      <p:cNvPicPr/>
                      <p:nvPr/>
                    </p:nvPicPr>
                    <p:blipFill>
                      <a:blip r:embed="rId4"/>
                      <a:stretch>
                        <a:fillRect/>
                      </a:stretch>
                    </p:blipFill>
                    <p:spPr>
                      <a:xfrm>
                        <a:off x="2217296" y="3340147"/>
                        <a:ext cx="495012" cy="339147"/>
                      </a:xfrm>
                      <a:prstGeom prst="rect">
                        <a:avLst/>
                      </a:prstGeom>
                    </p:spPr>
                  </p:pic>
                </p:oleObj>
              </mc:Fallback>
            </mc:AlternateContent>
          </a:graphicData>
        </a:graphic>
      </p:graphicFrame>
      <p:sp>
        <p:nvSpPr>
          <p:cNvPr id="9" name="Content Placeholder 4"/>
          <p:cNvSpPr>
            <a:spLocks noGrp="1"/>
          </p:cNvSpPr>
          <p:nvPr>
            <p:ph sz="quarter" idx="14"/>
          </p:nvPr>
        </p:nvSpPr>
        <p:spPr>
          <a:xfrm>
            <a:off x="2650678" y="3231740"/>
            <a:ext cx="5926793" cy="474450"/>
          </a:xfrm>
        </p:spPr>
        <p:txBody>
          <a:bodyPr/>
          <a:lstStyle/>
          <a:p>
            <a:pPr marL="0" indent="0">
              <a:buNone/>
            </a:pPr>
            <a:r>
              <a:rPr lang="en-US" altLang="en-US" sz="2200" dirty="0"/>
              <a:t>and Ada include predefined overloaded</a:t>
            </a:r>
            <a:endParaRPr lang="en-US" sz="2200" dirty="0"/>
          </a:p>
        </p:txBody>
      </p:sp>
      <p:sp>
        <p:nvSpPr>
          <p:cNvPr id="13" name="Content Placeholder 5"/>
          <p:cNvSpPr>
            <a:spLocks noGrp="1"/>
          </p:cNvSpPr>
          <p:nvPr>
            <p:ph sz="quarter" idx="18"/>
          </p:nvPr>
        </p:nvSpPr>
        <p:spPr>
          <a:xfrm>
            <a:off x="457200" y="3706735"/>
            <a:ext cx="8229600" cy="1693078"/>
          </a:xfrm>
        </p:spPr>
        <p:txBody>
          <a:bodyPr/>
          <a:lstStyle/>
          <a:p>
            <a:pPr marL="0" lvl="0" indent="228600">
              <a:buNone/>
            </a:pPr>
            <a:r>
              <a:rPr lang="en-US" altLang="en-US" sz="2200" dirty="0">
                <a:solidFill>
                  <a:srgbClr val="000000"/>
                </a:solidFill>
              </a:rPr>
              <a:t>subprograms </a:t>
            </a:r>
          </a:p>
          <a:p>
            <a:pPr lvl="0"/>
            <a:r>
              <a:rPr lang="en-US" altLang="en-US" sz="2200" dirty="0">
                <a:solidFill>
                  <a:srgbClr val="000000"/>
                </a:solidFill>
              </a:rPr>
              <a:t>In Ada, the return type of an overloaded function can be used to disambiguate calls (thus two overloaded functions can have the same parameters)</a:t>
            </a:r>
          </a:p>
          <a:p>
            <a:pPr lvl="0"/>
            <a:r>
              <a:rPr lang="en-US" altLang="en-US" sz="2200" dirty="0">
                <a:solidFill>
                  <a:srgbClr val="000000"/>
                </a:solidFill>
              </a:rPr>
              <a:t>Ada, Java, C++, and</a:t>
            </a:r>
          </a:p>
        </p:txBody>
      </p:sp>
      <p:graphicFrame>
        <p:nvGraphicFramePr>
          <p:cNvPr id="10" name="Object 6" descr="C hash"/>
          <p:cNvGraphicFramePr>
            <a:graphicFrameLocks noChangeAspect="1"/>
          </p:cNvGraphicFramePr>
          <p:nvPr>
            <p:extLst>
              <p:ext uri="{D42A27DB-BD31-4B8C-83A1-F6EECF244321}">
                <p14:modId xmlns:p14="http://schemas.microsoft.com/office/powerpoint/2010/main" val="1812486791"/>
              </p:ext>
            </p:extLst>
          </p:nvPr>
        </p:nvGraphicFramePr>
        <p:xfrm>
          <a:off x="3397149" y="5560827"/>
          <a:ext cx="428625" cy="316057"/>
        </p:xfrm>
        <a:graphic>
          <a:graphicData uri="http://schemas.openxmlformats.org/presentationml/2006/ole">
            <mc:AlternateContent xmlns:mc="http://schemas.openxmlformats.org/markup-compatibility/2006">
              <mc:Choice xmlns:v="urn:schemas-microsoft-com:vml" Requires="v">
                <p:oleObj spid="_x0000_s48173" name="Equation" r:id="rId5" imgW="241200" imgH="177480" progId="Equation.DSMT4">
                  <p:embed/>
                </p:oleObj>
              </mc:Choice>
              <mc:Fallback>
                <p:oleObj name="Equation" r:id="rId5" imgW="241200" imgH="177480" progId="Equation.DSMT4">
                  <p:embed/>
                  <p:pic>
                    <p:nvPicPr>
                      <p:cNvPr id="15" name="Object 3"/>
                      <p:cNvPicPr/>
                      <p:nvPr/>
                    </p:nvPicPr>
                    <p:blipFill>
                      <a:blip r:embed="rId6"/>
                      <a:stretch>
                        <a:fillRect/>
                      </a:stretch>
                    </p:blipFill>
                    <p:spPr>
                      <a:xfrm>
                        <a:off x="3397149" y="5560827"/>
                        <a:ext cx="428625" cy="316057"/>
                      </a:xfrm>
                      <a:prstGeom prst="rect">
                        <a:avLst/>
                      </a:prstGeom>
                    </p:spPr>
                  </p:pic>
                </p:oleObj>
              </mc:Fallback>
            </mc:AlternateContent>
          </a:graphicData>
        </a:graphic>
      </p:graphicFrame>
      <p:sp>
        <p:nvSpPr>
          <p:cNvPr id="14" name="Content Placeholder 7"/>
          <p:cNvSpPr>
            <a:spLocks noGrp="1"/>
          </p:cNvSpPr>
          <p:nvPr>
            <p:ph sz="quarter" idx="15"/>
          </p:nvPr>
        </p:nvSpPr>
        <p:spPr>
          <a:xfrm>
            <a:off x="3795957" y="5432959"/>
            <a:ext cx="4581179" cy="516861"/>
          </a:xfrm>
        </p:spPr>
        <p:txBody>
          <a:bodyPr/>
          <a:lstStyle/>
          <a:p>
            <a:pPr marL="0" indent="0">
              <a:buNone/>
            </a:pPr>
            <a:r>
              <a:rPr lang="en-US" altLang="en-US" sz="2200" dirty="0"/>
              <a:t>allow users to write multiple</a:t>
            </a:r>
            <a:endParaRPr lang="en-US" sz="2200" dirty="0"/>
          </a:p>
        </p:txBody>
      </p:sp>
      <p:sp>
        <p:nvSpPr>
          <p:cNvPr id="16" name="Content Placeholder 8"/>
          <p:cNvSpPr>
            <a:spLocks noGrp="1"/>
          </p:cNvSpPr>
          <p:nvPr>
            <p:ph sz="quarter" idx="16"/>
          </p:nvPr>
        </p:nvSpPr>
        <p:spPr>
          <a:xfrm>
            <a:off x="477078" y="5733052"/>
            <a:ext cx="8229600" cy="478294"/>
          </a:xfrm>
        </p:spPr>
        <p:txBody>
          <a:bodyPr/>
          <a:lstStyle/>
          <a:p>
            <a:pPr marL="0" indent="228600">
              <a:buNone/>
            </a:pPr>
            <a:r>
              <a:rPr lang="en-US" altLang="en-US" sz="2200" dirty="0"/>
              <a:t>versions of subprograms with the same </a:t>
            </a:r>
            <a:r>
              <a:rPr lang="en-US" altLang="en-US" sz="2200" dirty="0" smtClean="0"/>
              <a:t>name</a:t>
            </a:r>
            <a:endParaRPr lang="en-US" altLang="en-US" sz="2200" dirty="0"/>
          </a:p>
        </p:txBody>
      </p:sp>
    </p:spTree>
    <p:extLst>
      <p:ext uri="{BB962C8B-B14F-4D97-AF65-F5344CB8AC3E}">
        <p14:creationId xmlns:p14="http://schemas.microsoft.com/office/powerpoint/2010/main" val="1644157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Introduction</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Two fundamental abstraction facilities</a:t>
            </a:r>
          </a:p>
          <a:p>
            <a:pPr lvl="1" eaLnBrk="1" hangingPunct="1"/>
            <a:r>
              <a:rPr lang="en-US" altLang="en-US" dirty="0"/>
              <a:t>Process abstraction </a:t>
            </a:r>
          </a:p>
          <a:p>
            <a:pPr lvl="2" eaLnBrk="1" hangingPunct="1"/>
            <a:r>
              <a:rPr lang="en-US" altLang="en-US" dirty="0"/>
              <a:t>Emphasized from early days</a:t>
            </a:r>
          </a:p>
          <a:p>
            <a:pPr lvl="2" eaLnBrk="1" hangingPunct="1"/>
            <a:r>
              <a:rPr lang="en-US" altLang="en-US" dirty="0"/>
              <a:t>Discussed in this chapter</a:t>
            </a:r>
          </a:p>
          <a:p>
            <a:pPr lvl="1" eaLnBrk="1" hangingPunct="1"/>
            <a:r>
              <a:rPr lang="en-US" altLang="en-US" dirty="0"/>
              <a:t>Data abstraction</a:t>
            </a:r>
          </a:p>
          <a:p>
            <a:pPr lvl="2" eaLnBrk="1" hangingPunct="1"/>
            <a:r>
              <a:rPr lang="en-US" altLang="en-US" dirty="0"/>
              <a:t>Emphasized in the1980s</a:t>
            </a:r>
          </a:p>
          <a:p>
            <a:pPr lvl="2" eaLnBrk="1" hangingPunct="1"/>
            <a:r>
              <a:rPr lang="en-US" altLang="en-US" dirty="0"/>
              <a:t>Discussed at length in Chapter 11</a:t>
            </a:r>
          </a:p>
        </p:txBody>
      </p:sp>
    </p:spTree>
    <p:extLst>
      <p:ext uri="{BB962C8B-B14F-4D97-AF65-F5344CB8AC3E}">
        <p14:creationId xmlns:p14="http://schemas.microsoft.com/office/powerpoint/2010/main" val="34811412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Generic </a:t>
            </a:r>
            <a:r>
              <a:rPr lang="en-US" altLang="en-US" dirty="0" smtClean="0"/>
              <a:t>Subprograms </a:t>
            </a:r>
            <a:r>
              <a:rPr lang="en-US" altLang="en-US" sz="2000" b="0" dirty="0" smtClean="0"/>
              <a:t>(1 of 8)</a:t>
            </a:r>
          </a:p>
        </p:txBody>
      </p:sp>
      <p:sp>
        <p:nvSpPr>
          <p:cNvPr id="7173" name="Content Placeholder 2"/>
          <p:cNvSpPr>
            <a:spLocks noGrp="1" noChangeArrowheads="1"/>
          </p:cNvSpPr>
          <p:nvPr>
            <p:ph type="body" idx="1"/>
          </p:nvPr>
        </p:nvSpPr>
        <p:spPr>
          <a:xfrm>
            <a:off x="457200" y="1610139"/>
            <a:ext cx="8229600" cy="4525963"/>
          </a:xfrm>
        </p:spPr>
        <p:txBody>
          <a:bodyPr/>
          <a:lstStyle/>
          <a:p>
            <a:pPr eaLnBrk="1" hangingPunct="1"/>
            <a:r>
              <a:rPr lang="en-US" altLang="en-US" sz="2200" dirty="0">
                <a:solidFill>
                  <a:schemeClr val="tx1"/>
                </a:solidFill>
              </a:rPr>
              <a:t>A </a:t>
            </a:r>
            <a:r>
              <a:rPr lang="en-US" altLang="en-US" sz="2200" b="1" dirty="0">
                <a:solidFill>
                  <a:schemeClr val="tx1"/>
                </a:solidFill>
              </a:rPr>
              <a:t>generic or polymorphic subprogram </a:t>
            </a:r>
            <a:r>
              <a:rPr lang="en-US" altLang="en-US" sz="2200" dirty="0">
                <a:solidFill>
                  <a:schemeClr val="tx1"/>
                </a:solidFill>
              </a:rPr>
              <a:t>takes parameters of different types on different activations</a:t>
            </a:r>
          </a:p>
          <a:p>
            <a:pPr eaLnBrk="1" hangingPunct="1"/>
            <a:r>
              <a:rPr lang="en-US" altLang="en-US" sz="2200" dirty="0">
                <a:solidFill>
                  <a:schemeClr val="tx1"/>
                </a:solidFill>
              </a:rPr>
              <a:t>Overloaded subprograms provide </a:t>
            </a:r>
            <a:r>
              <a:rPr lang="en-US" altLang="en-US" sz="2200" b="1" dirty="0">
                <a:solidFill>
                  <a:schemeClr val="tx1"/>
                </a:solidFill>
              </a:rPr>
              <a:t>ad hoc polymorphism</a:t>
            </a:r>
          </a:p>
          <a:p>
            <a:pPr eaLnBrk="1" hangingPunct="1"/>
            <a:r>
              <a:rPr lang="en-US" altLang="en-US" sz="2200" b="1" dirty="0">
                <a:solidFill>
                  <a:schemeClr val="tx1"/>
                </a:solidFill>
              </a:rPr>
              <a:t>Subtype polymorphism </a:t>
            </a:r>
            <a:r>
              <a:rPr lang="en-US" altLang="en-US" sz="2200" dirty="0">
                <a:solidFill>
                  <a:schemeClr val="tx1"/>
                </a:solidFill>
              </a:rPr>
              <a:t>means that a variable of type T can access any object of type T or any type derived from T (OOP languages)</a:t>
            </a:r>
          </a:p>
          <a:p>
            <a:pPr eaLnBrk="1" hangingPunct="1"/>
            <a:r>
              <a:rPr lang="en-US" altLang="en-US" sz="2200" dirty="0">
                <a:solidFill>
                  <a:schemeClr val="tx1"/>
                </a:solidFill>
              </a:rPr>
              <a:t>A subprogram that takes a generic parameter that is used in a type expression that describes the type of the parameters of the subprogram provides </a:t>
            </a:r>
            <a:r>
              <a:rPr lang="en-US" altLang="en-US" sz="2200" b="1" dirty="0">
                <a:solidFill>
                  <a:schemeClr val="tx1"/>
                </a:solidFill>
              </a:rPr>
              <a:t>parametric </a:t>
            </a:r>
            <a:r>
              <a:rPr lang="en-US" altLang="en-US" sz="2200" b="1" dirty="0" smtClean="0">
                <a:solidFill>
                  <a:schemeClr val="tx1"/>
                </a:solidFill>
              </a:rPr>
              <a:t>polymorphism</a:t>
            </a:r>
            <a:endParaRPr lang="en-US" altLang="en-US" sz="2200" i="1" dirty="0" smtClean="0">
              <a:solidFill>
                <a:schemeClr val="tx1"/>
              </a:solidFill>
            </a:endParaRPr>
          </a:p>
          <a:p>
            <a:pPr lvl="1"/>
            <a:r>
              <a:rPr lang="en-US" altLang="en-US" sz="2200" dirty="0" smtClean="0">
                <a:solidFill>
                  <a:schemeClr val="tx1"/>
                </a:solidFill>
              </a:rPr>
              <a:t>A </a:t>
            </a:r>
            <a:r>
              <a:rPr lang="en-US" altLang="en-US" sz="2200" dirty="0">
                <a:solidFill>
                  <a:schemeClr val="tx1"/>
                </a:solidFill>
              </a:rPr>
              <a:t>cheap compile-time substitute for dynamic </a:t>
            </a:r>
            <a:r>
              <a:rPr lang="en-US" altLang="en-US" sz="2200" dirty="0" smtClean="0">
                <a:solidFill>
                  <a:schemeClr val="tx1"/>
                </a:solidFill>
              </a:rPr>
              <a:t>binding</a:t>
            </a:r>
            <a:endParaRPr lang="en-US" altLang="en-US" sz="2200" dirty="0">
              <a:solidFill>
                <a:schemeClr val="tx1"/>
              </a:solidFill>
            </a:endParaRPr>
          </a:p>
        </p:txBody>
      </p:sp>
    </p:spTree>
    <p:extLst>
      <p:ext uri="{BB962C8B-B14F-4D97-AF65-F5344CB8AC3E}">
        <p14:creationId xmlns:p14="http://schemas.microsoft.com/office/powerpoint/2010/main" val="12698754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Generic </a:t>
            </a:r>
            <a:r>
              <a:rPr lang="en-US" altLang="en-US" dirty="0" smtClean="0"/>
              <a:t>Subprograms </a:t>
            </a:r>
            <a:r>
              <a:rPr lang="en-US" altLang="en-US" sz="2000" b="0" dirty="0" smtClean="0"/>
              <a:t>(2 of 8)</a:t>
            </a:r>
          </a:p>
        </p:txBody>
      </p:sp>
      <p:sp>
        <p:nvSpPr>
          <p:cNvPr id="7173" name="Content Placeholder 2"/>
          <p:cNvSpPr>
            <a:spLocks noGrp="1" noChangeArrowheads="1"/>
          </p:cNvSpPr>
          <p:nvPr>
            <p:ph type="body" idx="1"/>
          </p:nvPr>
        </p:nvSpPr>
        <p:spPr>
          <a:xfrm>
            <a:off x="457200" y="1600200"/>
            <a:ext cx="8229600" cy="2822713"/>
          </a:xfrm>
        </p:spPr>
        <p:txBody>
          <a:bodyPr/>
          <a:lstStyle/>
          <a:p>
            <a:pPr eaLnBrk="1" hangingPunct="1"/>
            <a:r>
              <a:rPr lang="en-US" altLang="en-US" dirty="0"/>
              <a:t>C++</a:t>
            </a:r>
          </a:p>
          <a:p>
            <a:pPr lvl="1" eaLnBrk="1" hangingPunct="1"/>
            <a:r>
              <a:rPr lang="en-US" altLang="en-US" dirty="0"/>
              <a:t>Versions of a generic subprogram are created implicitly when the subprogram is named in a call or when its address is taken with the &amp; operator</a:t>
            </a:r>
          </a:p>
          <a:p>
            <a:pPr lvl="1" eaLnBrk="1" hangingPunct="1"/>
            <a:r>
              <a:rPr lang="en-US" altLang="en-US" dirty="0"/>
              <a:t>Generic subprograms are preceded by a </a:t>
            </a:r>
            <a:r>
              <a:rPr lang="en-US" altLang="en-US" sz="2000" b="1" dirty="0">
                <a:latin typeface="Courier New" panose="02070309020205020404" pitchFamily="49" charset="0"/>
                <a:cs typeface="Courier New" panose="02070309020205020404" pitchFamily="49" charset="0"/>
              </a:rPr>
              <a:t>template</a:t>
            </a:r>
            <a:r>
              <a:rPr lang="en-US" altLang="en-US" dirty="0"/>
              <a:t> clause that lists the generic variables, which can be type names or class names</a:t>
            </a:r>
          </a:p>
        </p:txBody>
      </p:sp>
      <p:pic>
        <p:nvPicPr>
          <p:cNvPr id="4" name="Picture 3" descr="Computer code. The code has 4 lines. Line 1. template left angle bracket class Type right angle bracket. Line 2. Type max left parenthesis Type first comma Type second right parenthesis left brace. Line 3, indented once. return first right angle bracket second question mark first colon second semicolon. Line 4. right brace."/>
          <p:cNvPicPr>
            <a:picLocks noChangeAspect="1"/>
          </p:cNvPicPr>
          <p:nvPr/>
        </p:nvPicPr>
        <p:blipFill>
          <a:blip r:embed="rId3"/>
          <a:stretch>
            <a:fillRect/>
          </a:stretch>
        </p:blipFill>
        <p:spPr>
          <a:xfrm>
            <a:off x="1246621" y="4580818"/>
            <a:ext cx="6650758" cy="1402202"/>
          </a:xfrm>
          <a:prstGeom prst="rect">
            <a:avLst/>
          </a:prstGeom>
        </p:spPr>
      </p:pic>
    </p:spTree>
    <p:extLst>
      <p:ext uri="{BB962C8B-B14F-4D97-AF65-F5344CB8AC3E}">
        <p14:creationId xmlns:p14="http://schemas.microsoft.com/office/powerpoint/2010/main" val="7715962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Generic </a:t>
            </a:r>
            <a:r>
              <a:rPr lang="en-US" altLang="en-US" dirty="0" smtClean="0"/>
              <a:t>Subprograms </a:t>
            </a:r>
            <a:r>
              <a:rPr lang="en-US" altLang="en-US" sz="2000" b="0" dirty="0" smtClean="0"/>
              <a:t>(3 of 8)</a:t>
            </a:r>
          </a:p>
        </p:txBody>
      </p:sp>
      <p:sp>
        <p:nvSpPr>
          <p:cNvPr id="7173" name="Content Placeholder 2"/>
          <p:cNvSpPr>
            <a:spLocks noGrp="1" noChangeArrowheads="1"/>
          </p:cNvSpPr>
          <p:nvPr>
            <p:ph type="body" idx="1"/>
          </p:nvPr>
        </p:nvSpPr>
        <p:spPr/>
        <p:txBody>
          <a:bodyPr/>
          <a:lstStyle/>
          <a:p>
            <a:pPr eaLnBrk="1" hangingPunct="1"/>
            <a:r>
              <a:rPr lang="en-US" altLang="en-US" dirty="0"/>
              <a:t>Java </a:t>
            </a:r>
            <a:r>
              <a:rPr lang="en-US" altLang="en-US" dirty="0" smtClean="0"/>
              <a:t>5.0</a:t>
            </a:r>
          </a:p>
          <a:p>
            <a:pPr lvl="1" indent="-282575"/>
            <a:r>
              <a:rPr lang="en-US" altLang="en-US" dirty="0" smtClean="0"/>
              <a:t>Differences </a:t>
            </a:r>
            <a:r>
              <a:rPr lang="en-US" altLang="en-US" dirty="0"/>
              <a:t>between generics in Java 5.0 and those of C</a:t>
            </a:r>
            <a:r>
              <a:rPr lang="en-US" altLang="en-US" dirty="0" smtClean="0"/>
              <a:t>++:</a:t>
            </a:r>
          </a:p>
          <a:p>
            <a:pPr marL="429768" lvl="1" indent="-429768">
              <a:buFont typeface="+mj-lt"/>
              <a:buAutoNum type="arabicPeriod"/>
            </a:pPr>
            <a:r>
              <a:rPr lang="en-US" altLang="en-US" dirty="0" smtClean="0"/>
              <a:t>Generic </a:t>
            </a:r>
            <a:r>
              <a:rPr lang="en-US" altLang="en-US" dirty="0"/>
              <a:t>parameters in Java 5.0 must be </a:t>
            </a:r>
            <a:r>
              <a:rPr lang="en-US" altLang="en-US" dirty="0" smtClean="0"/>
              <a:t>classes</a:t>
            </a:r>
          </a:p>
          <a:p>
            <a:pPr marL="429768" lvl="1" indent="-429768">
              <a:buFont typeface="+mj-lt"/>
              <a:buAutoNum type="arabicPeriod"/>
            </a:pPr>
            <a:r>
              <a:rPr lang="en-US" altLang="en-US" dirty="0" smtClean="0"/>
              <a:t>Java </a:t>
            </a:r>
            <a:r>
              <a:rPr lang="en-US" altLang="en-US" dirty="0"/>
              <a:t>5.0 generic methods are instantiated just once as truly generic </a:t>
            </a:r>
            <a:r>
              <a:rPr lang="en-US" altLang="en-US" dirty="0" smtClean="0"/>
              <a:t>methods</a:t>
            </a:r>
          </a:p>
          <a:p>
            <a:pPr marL="429768" lvl="1" indent="-429768">
              <a:buFont typeface="+mj-lt"/>
              <a:buAutoNum type="arabicPeriod"/>
            </a:pPr>
            <a:r>
              <a:rPr lang="en-US" altLang="en-US" dirty="0" smtClean="0"/>
              <a:t>Restrictions </a:t>
            </a:r>
            <a:r>
              <a:rPr lang="en-US" altLang="en-US" dirty="0"/>
              <a:t>can be specified on the range of classes that can be passed to the generic method as generic </a:t>
            </a:r>
            <a:r>
              <a:rPr lang="en-US" altLang="en-US" dirty="0" smtClean="0"/>
              <a:t>parameters</a:t>
            </a:r>
          </a:p>
          <a:p>
            <a:pPr marL="429768" lvl="1" indent="-429768">
              <a:buFont typeface="+mj-lt"/>
              <a:buAutoNum type="arabicPeriod"/>
            </a:pPr>
            <a:r>
              <a:rPr lang="en-US" altLang="en-US" dirty="0" smtClean="0"/>
              <a:t>Wildcard </a:t>
            </a:r>
            <a:r>
              <a:rPr lang="en-US" altLang="en-US" dirty="0"/>
              <a:t>types of generic </a:t>
            </a:r>
            <a:r>
              <a:rPr lang="en-US" altLang="en-US" dirty="0" smtClean="0"/>
              <a:t>parameters</a:t>
            </a:r>
            <a:endParaRPr lang="en-US" altLang="en-US" dirty="0"/>
          </a:p>
        </p:txBody>
      </p:sp>
    </p:spTree>
    <p:extLst>
      <p:ext uri="{BB962C8B-B14F-4D97-AF65-F5344CB8AC3E}">
        <p14:creationId xmlns:p14="http://schemas.microsoft.com/office/powerpoint/2010/main" val="1559868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Generic </a:t>
            </a:r>
            <a:r>
              <a:rPr lang="en-US" altLang="en-US" dirty="0" smtClean="0"/>
              <a:t>Subprograms </a:t>
            </a:r>
            <a:r>
              <a:rPr lang="en-US" altLang="en-US" sz="2000" b="0" dirty="0" smtClean="0"/>
              <a:t>(4 of 8)</a:t>
            </a:r>
          </a:p>
        </p:txBody>
      </p:sp>
      <p:pic>
        <p:nvPicPr>
          <p:cNvPr id="13" name="Picture 2" descr="Computer code reads, public static left angle bracket T right angle bracket T do It left parenthesis T left bracket right bracket list right parenthesis left brace period period period right brace."/>
          <p:cNvPicPr>
            <a:picLocks noChangeAspect="1"/>
          </p:cNvPicPr>
          <p:nvPr/>
        </p:nvPicPr>
        <p:blipFill>
          <a:blip r:embed="rId3"/>
          <a:stretch>
            <a:fillRect/>
          </a:stretch>
        </p:blipFill>
        <p:spPr>
          <a:xfrm>
            <a:off x="1177232" y="1735310"/>
            <a:ext cx="6401355" cy="536494"/>
          </a:xfrm>
          <a:prstGeom prst="rect">
            <a:avLst/>
          </a:prstGeom>
        </p:spPr>
      </p:pic>
      <p:sp>
        <p:nvSpPr>
          <p:cNvPr id="3" name="Content Placeholder 3"/>
          <p:cNvSpPr>
            <a:spLocks noGrp="1"/>
          </p:cNvSpPr>
          <p:nvPr>
            <p:ph sz="quarter" idx="13"/>
          </p:nvPr>
        </p:nvSpPr>
        <p:spPr>
          <a:xfrm>
            <a:off x="457200" y="2193280"/>
            <a:ext cx="8229600" cy="1252779"/>
          </a:xfrm>
        </p:spPr>
        <p:txBody>
          <a:bodyPr/>
          <a:lstStyle/>
          <a:p>
            <a:pPr lvl="1" indent="-283464"/>
            <a:r>
              <a:rPr lang="en-US" altLang="en-US" dirty="0" smtClean="0">
                <a:solidFill>
                  <a:srgbClr val="000000"/>
                </a:solidFill>
              </a:rPr>
              <a:t>The </a:t>
            </a:r>
            <a:r>
              <a:rPr lang="en-US" altLang="en-US" dirty="0">
                <a:solidFill>
                  <a:srgbClr val="000000"/>
                </a:solidFill>
              </a:rPr>
              <a:t>parameter is an array of generic elements (</a:t>
            </a:r>
            <a:r>
              <a:rPr lang="en-US" altLang="en-US" dirty="0">
                <a:solidFill>
                  <a:srgbClr val="000000"/>
                </a:solidFill>
                <a:latin typeface="Courier New" panose="02070309020205020404" pitchFamily="49" charset="0"/>
                <a:cs typeface="Courier New" panose="02070309020205020404" pitchFamily="49" charset="0"/>
              </a:rPr>
              <a:t>T</a:t>
            </a:r>
            <a:r>
              <a:rPr lang="en-US" altLang="en-US" dirty="0">
                <a:solidFill>
                  <a:srgbClr val="000000"/>
                </a:solidFill>
              </a:rPr>
              <a:t> is the name of the </a:t>
            </a:r>
            <a:r>
              <a:rPr lang="en-US" altLang="en-US" dirty="0" smtClean="0">
                <a:solidFill>
                  <a:srgbClr val="000000"/>
                </a:solidFill>
              </a:rPr>
              <a:t>type)</a:t>
            </a:r>
          </a:p>
          <a:p>
            <a:pPr lvl="1" indent="-283464"/>
            <a:r>
              <a:rPr lang="en-US" altLang="en-US" dirty="0" smtClean="0">
                <a:solidFill>
                  <a:srgbClr val="000000"/>
                </a:solidFill>
              </a:rPr>
              <a:t>A </a:t>
            </a:r>
            <a:r>
              <a:rPr lang="en-US" altLang="en-US" dirty="0">
                <a:solidFill>
                  <a:srgbClr val="000000"/>
                </a:solidFill>
              </a:rPr>
              <a:t>call: </a:t>
            </a:r>
          </a:p>
        </p:txBody>
      </p:sp>
      <p:pic>
        <p:nvPicPr>
          <p:cNvPr id="14" name="Picture 4" descr="Computer code reads, Do it left angle bracket String right angle bracket left parenthesis my List right parenthesis semicolon."/>
          <p:cNvPicPr>
            <a:picLocks noChangeAspect="1"/>
          </p:cNvPicPr>
          <p:nvPr/>
        </p:nvPicPr>
        <p:blipFill>
          <a:blip r:embed="rId4"/>
          <a:stretch>
            <a:fillRect/>
          </a:stretch>
        </p:blipFill>
        <p:spPr>
          <a:xfrm>
            <a:off x="1177232" y="3539638"/>
            <a:ext cx="3505504" cy="536494"/>
          </a:xfrm>
          <a:prstGeom prst="rect">
            <a:avLst/>
          </a:prstGeom>
        </p:spPr>
      </p:pic>
      <p:sp>
        <p:nvSpPr>
          <p:cNvPr id="5" name="Content Placeholder 5"/>
          <p:cNvSpPr>
            <a:spLocks noGrp="1"/>
          </p:cNvSpPr>
          <p:nvPr>
            <p:ph sz="quarter" idx="14"/>
          </p:nvPr>
        </p:nvSpPr>
        <p:spPr>
          <a:xfrm>
            <a:off x="457200" y="3931478"/>
            <a:ext cx="8229600" cy="474450"/>
          </a:xfrm>
        </p:spPr>
        <p:txBody>
          <a:bodyPr/>
          <a:lstStyle/>
          <a:p>
            <a:pPr marL="0" indent="0">
              <a:buNone/>
            </a:pPr>
            <a:r>
              <a:rPr lang="en-US" altLang="en-US" dirty="0"/>
              <a:t>Generic parameters can have bounds</a:t>
            </a:r>
            <a:r>
              <a:rPr lang="en-US" altLang="en-US" dirty="0" smtClean="0"/>
              <a:t>:</a:t>
            </a:r>
            <a:endParaRPr lang="en-US" altLang="en-US" dirty="0"/>
          </a:p>
        </p:txBody>
      </p:sp>
      <p:pic>
        <p:nvPicPr>
          <p:cNvPr id="15" name="Picture 6" descr="Computer code. The code has 2 lines. Line 1. public static left angle bracket T extends Comparable right angle bracket T. Line 2, indented once. do It left parenthesis T left bracket right bracket list right parenthesis left brace period period period right brace."/>
          <p:cNvPicPr>
            <a:picLocks noChangeAspect="1"/>
          </p:cNvPicPr>
          <p:nvPr/>
        </p:nvPicPr>
        <p:blipFill>
          <a:blip r:embed="rId5"/>
          <a:stretch>
            <a:fillRect/>
          </a:stretch>
        </p:blipFill>
        <p:spPr>
          <a:xfrm>
            <a:off x="1177232" y="4422915"/>
            <a:ext cx="6248942" cy="902286"/>
          </a:xfrm>
          <a:prstGeom prst="rect">
            <a:avLst/>
          </a:prstGeom>
        </p:spPr>
      </p:pic>
      <p:sp>
        <p:nvSpPr>
          <p:cNvPr id="6" name="Content Placeholder 7"/>
          <p:cNvSpPr>
            <a:spLocks noGrp="1"/>
          </p:cNvSpPr>
          <p:nvPr>
            <p:ph sz="quarter" idx="15"/>
          </p:nvPr>
        </p:nvSpPr>
        <p:spPr>
          <a:xfrm>
            <a:off x="457200" y="5164304"/>
            <a:ext cx="8229600" cy="828991"/>
          </a:xfrm>
        </p:spPr>
        <p:txBody>
          <a:bodyPr/>
          <a:lstStyle/>
          <a:p>
            <a:pPr marL="0" indent="0">
              <a:buNone/>
            </a:pPr>
            <a:r>
              <a:rPr lang="en-US" altLang="en-US" dirty="0"/>
              <a:t>The generic type must be of a class that implements the </a:t>
            </a:r>
            <a:r>
              <a:rPr lang="en-US" altLang="en-US" b="1" dirty="0">
                <a:latin typeface="Courier New" panose="02070309020205020404" pitchFamily="49" charset="0"/>
                <a:cs typeface="Courier New" panose="02070309020205020404" pitchFamily="49" charset="0"/>
              </a:rPr>
              <a:t>Comparable</a:t>
            </a:r>
            <a:r>
              <a:rPr lang="en-US" altLang="en-US" dirty="0"/>
              <a:t> </a:t>
            </a:r>
            <a:r>
              <a:rPr lang="en-US" altLang="en-US" dirty="0" smtClean="0"/>
              <a:t>interface</a:t>
            </a:r>
            <a:endParaRPr lang="en-US" altLang="en-US" dirty="0"/>
          </a:p>
        </p:txBody>
      </p:sp>
    </p:spTree>
    <p:extLst>
      <p:ext uri="{BB962C8B-B14F-4D97-AF65-F5344CB8AC3E}">
        <p14:creationId xmlns:p14="http://schemas.microsoft.com/office/powerpoint/2010/main" val="35106604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Generic </a:t>
            </a:r>
            <a:r>
              <a:rPr lang="en-US" altLang="en-US" dirty="0" smtClean="0"/>
              <a:t>Subprograms </a:t>
            </a:r>
            <a:r>
              <a:rPr lang="en-US" altLang="en-US" sz="2000" b="0" dirty="0" smtClean="0"/>
              <a:t>(5 of 8)</a:t>
            </a:r>
          </a:p>
        </p:txBody>
      </p:sp>
      <p:sp>
        <p:nvSpPr>
          <p:cNvPr id="2" name="Content Placeholder 2"/>
          <p:cNvSpPr>
            <a:spLocks noGrp="1"/>
          </p:cNvSpPr>
          <p:nvPr>
            <p:ph sz="quarter" idx="13"/>
          </p:nvPr>
        </p:nvSpPr>
        <p:spPr>
          <a:xfrm>
            <a:off x="457200" y="1619629"/>
            <a:ext cx="8229600" cy="476894"/>
          </a:xfrm>
        </p:spPr>
        <p:txBody>
          <a:bodyPr/>
          <a:lstStyle/>
          <a:p>
            <a:pPr lvl="1" indent="-283464"/>
            <a:r>
              <a:rPr lang="en-US" altLang="en-US" dirty="0" smtClean="0"/>
              <a:t>Wildcard types</a:t>
            </a:r>
            <a:endParaRPr lang="en-US" altLang="en-US" dirty="0"/>
          </a:p>
        </p:txBody>
      </p:sp>
      <p:graphicFrame>
        <p:nvGraphicFramePr>
          <p:cNvPr id="8" name="Object 3" descr="Collection left angle bracket question mark right angle bracket"/>
          <p:cNvGraphicFramePr>
            <a:graphicFrameLocks noChangeAspect="1"/>
          </p:cNvGraphicFramePr>
          <p:nvPr>
            <p:extLst>
              <p:ext uri="{D42A27DB-BD31-4B8C-83A1-F6EECF244321}">
                <p14:modId xmlns:p14="http://schemas.microsoft.com/office/powerpoint/2010/main" val="3174193357"/>
              </p:ext>
            </p:extLst>
          </p:nvPr>
        </p:nvGraphicFramePr>
        <p:xfrm>
          <a:off x="1269494" y="2267445"/>
          <a:ext cx="1943081" cy="347709"/>
        </p:xfrm>
        <a:graphic>
          <a:graphicData uri="http://schemas.openxmlformats.org/presentationml/2006/ole">
            <mc:AlternateContent xmlns:mc="http://schemas.openxmlformats.org/markup-compatibility/2006">
              <mc:Choice xmlns:v="urn:schemas-microsoft-com:vml" Requires="v">
                <p:oleObj spid="_x0000_s39986" name="Equation" r:id="rId4" imgW="1206360" imgH="215640" progId="Equation.DSMT4">
                  <p:embed/>
                </p:oleObj>
              </mc:Choice>
              <mc:Fallback>
                <p:oleObj name="Equation" r:id="rId4" imgW="1206360" imgH="215640" progId="Equation.DSMT4">
                  <p:embed/>
                  <p:pic>
                    <p:nvPicPr>
                      <p:cNvPr id="0" name=""/>
                      <p:cNvPicPr/>
                      <p:nvPr/>
                    </p:nvPicPr>
                    <p:blipFill>
                      <a:blip r:embed="rId5"/>
                      <a:stretch>
                        <a:fillRect/>
                      </a:stretch>
                    </p:blipFill>
                    <p:spPr>
                      <a:xfrm>
                        <a:off x="1269494" y="2267445"/>
                        <a:ext cx="1943081" cy="347709"/>
                      </a:xfrm>
                      <a:prstGeom prst="rect">
                        <a:avLst/>
                      </a:prstGeom>
                    </p:spPr>
                  </p:pic>
                </p:oleObj>
              </mc:Fallback>
            </mc:AlternateContent>
          </a:graphicData>
        </a:graphic>
      </p:graphicFrame>
      <p:sp>
        <p:nvSpPr>
          <p:cNvPr id="4" name="Content Placeholder 4"/>
          <p:cNvSpPr>
            <a:spLocks noGrp="1"/>
          </p:cNvSpPr>
          <p:nvPr>
            <p:ph sz="quarter" idx="14"/>
          </p:nvPr>
        </p:nvSpPr>
        <p:spPr>
          <a:xfrm>
            <a:off x="3212574" y="2168028"/>
            <a:ext cx="5474225" cy="474450"/>
          </a:xfrm>
        </p:spPr>
        <p:txBody>
          <a:bodyPr/>
          <a:lstStyle/>
          <a:p>
            <a:pPr marL="0" indent="0">
              <a:buNone/>
            </a:pPr>
            <a:r>
              <a:rPr lang="en-US" altLang="en-US" dirty="0"/>
              <a:t>is a wildcard type for collection </a:t>
            </a:r>
            <a:r>
              <a:rPr lang="en-US" altLang="en-US" dirty="0" smtClean="0"/>
              <a:t>classes</a:t>
            </a:r>
            <a:endParaRPr lang="en-US" altLang="en-US" dirty="0"/>
          </a:p>
        </p:txBody>
      </p:sp>
      <p:pic>
        <p:nvPicPr>
          <p:cNvPr id="16" name="Picture 5" descr="Computer code. The code has 5 lines. Line 1. void print Collection left parenthesis Collection left angle bracket question mark right angle bracket c right parenthesis left brace. Line 2, indented once. for left parenthesis Object e colon c right parenthesis left brace. Line 3, indented twice. System period out period print ln left parenthesis e right parenthesis semicolon. Line 4, indented once. right brace. Line 5. right brace."/>
          <p:cNvPicPr>
            <a:picLocks noChangeAspect="1"/>
          </p:cNvPicPr>
          <p:nvPr/>
        </p:nvPicPr>
        <p:blipFill>
          <a:blip r:embed="rId6"/>
          <a:stretch>
            <a:fillRect/>
          </a:stretch>
        </p:blipFill>
        <p:spPr>
          <a:xfrm>
            <a:off x="1269494" y="2772981"/>
            <a:ext cx="6248942" cy="1999661"/>
          </a:xfrm>
          <a:prstGeom prst="rect">
            <a:avLst/>
          </a:prstGeom>
        </p:spPr>
      </p:pic>
      <p:sp>
        <p:nvSpPr>
          <p:cNvPr id="7" name="Content Placeholder 6"/>
          <p:cNvSpPr>
            <a:spLocks noGrp="1"/>
          </p:cNvSpPr>
          <p:nvPr>
            <p:ph sz="quarter" idx="15"/>
          </p:nvPr>
        </p:nvSpPr>
        <p:spPr>
          <a:xfrm>
            <a:off x="457200" y="4903145"/>
            <a:ext cx="8229600" cy="488694"/>
          </a:xfrm>
        </p:spPr>
        <p:txBody>
          <a:bodyPr/>
          <a:lstStyle/>
          <a:p>
            <a:pPr lvl="1" indent="-283464"/>
            <a:r>
              <a:rPr lang="en-US" altLang="en-US" dirty="0" smtClean="0"/>
              <a:t>Works </a:t>
            </a:r>
            <a:r>
              <a:rPr lang="en-US" altLang="en-US" dirty="0"/>
              <a:t>for any collection </a:t>
            </a:r>
            <a:r>
              <a:rPr lang="en-US" altLang="en-US" dirty="0" smtClean="0"/>
              <a:t>class</a:t>
            </a:r>
            <a:endParaRPr lang="en-US" altLang="en-US" dirty="0"/>
          </a:p>
        </p:txBody>
      </p:sp>
    </p:spTree>
    <p:extLst>
      <p:ext uri="{BB962C8B-B14F-4D97-AF65-F5344CB8AC3E}">
        <p14:creationId xmlns:p14="http://schemas.microsoft.com/office/powerpoint/2010/main" val="3801436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Generic Subprograms </a:t>
            </a:r>
            <a:r>
              <a:rPr lang="en-US" altLang="en-US" sz="2000" b="0" dirty="0"/>
              <a:t>(6 of 8)</a:t>
            </a:r>
            <a:endParaRPr lang="en-US" dirty="0"/>
          </a:p>
        </p:txBody>
      </p:sp>
      <p:sp>
        <p:nvSpPr>
          <p:cNvPr id="8" name="Content Placeholder 2"/>
          <p:cNvSpPr>
            <a:spLocks noGrp="1"/>
          </p:cNvSpPr>
          <p:nvPr>
            <p:ph sz="quarter" idx="13"/>
          </p:nvPr>
        </p:nvSpPr>
        <p:spPr>
          <a:xfrm>
            <a:off x="457200" y="1599751"/>
            <a:ext cx="8229600" cy="476894"/>
          </a:xfrm>
        </p:spPr>
        <p:txBody>
          <a:bodyPr/>
          <a:lstStyle/>
          <a:p>
            <a:r>
              <a:rPr lang="en-US" altLang="en-US" dirty="0"/>
              <a:t>C</a:t>
            </a:r>
            <a:endParaRPr lang="en-US" dirty="0"/>
          </a:p>
        </p:txBody>
      </p:sp>
      <p:graphicFrame>
        <p:nvGraphicFramePr>
          <p:cNvPr id="15" name="Object 3" descr="hash"/>
          <p:cNvGraphicFramePr>
            <a:graphicFrameLocks noChangeAspect="1"/>
          </p:cNvGraphicFramePr>
          <p:nvPr>
            <p:extLst>
              <p:ext uri="{D42A27DB-BD31-4B8C-83A1-F6EECF244321}">
                <p14:modId xmlns:p14="http://schemas.microsoft.com/office/powerpoint/2010/main" val="580064513"/>
              </p:ext>
            </p:extLst>
          </p:nvPr>
        </p:nvGraphicFramePr>
        <p:xfrm>
          <a:off x="1007371" y="1730568"/>
          <a:ext cx="247488" cy="292485"/>
        </p:xfrm>
        <a:graphic>
          <a:graphicData uri="http://schemas.openxmlformats.org/presentationml/2006/ole">
            <mc:AlternateContent xmlns:mc="http://schemas.openxmlformats.org/markup-compatibility/2006">
              <mc:Choice xmlns:v="urn:schemas-microsoft-com:vml" Requires="v">
                <p:oleObj spid="_x0000_s49184" name="Equation" r:id="rId3" imgW="139680" imgH="164880" progId="Equation.DSMT4">
                  <p:embed/>
                </p:oleObj>
              </mc:Choice>
              <mc:Fallback>
                <p:oleObj name="Equation" r:id="rId3" imgW="139680" imgH="164880" progId="Equation.DSMT4">
                  <p:embed/>
                  <p:pic>
                    <p:nvPicPr>
                      <p:cNvPr id="0" name=""/>
                      <p:cNvPicPr/>
                      <p:nvPr/>
                    </p:nvPicPr>
                    <p:blipFill>
                      <a:blip r:embed="rId4"/>
                      <a:stretch>
                        <a:fillRect/>
                      </a:stretch>
                    </p:blipFill>
                    <p:spPr>
                      <a:xfrm>
                        <a:off x="1007371" y="1730568"/>
                        <a:ext cx="247488" cy="292485"/>
                      </a:xfrm>
                      <a:prstGeom prst="rect">
                        <a:avLst/>
                      </a:prstGeom>
                    </p:spPr>
                  </p:pic>
                </p:oleObj>
              </mc:Fallback>
            </mc:AlternateContent>
          </a:graphicData>
        </a:graphic>
      </p:graphicFrame>
      <p:sp>
        <p:nvSpPr>
          <p:cNvPr id="9" name="Content Placeholder 4"/>
          <p:cNvSpPr>
            <a:spLocks noGrp="1"/>
          </p:cNvSpPr>
          <p:nvPr>
            <p:ph sz="quarter" idx="14"/>
          </p:nvPr>
        </p:nvSpPr>
        <p:spPr>
          <a:xfrm>
            <a:off x="1254859" y="1599309"/>
            <a:ext cx="7431941" cy="474450"/>
          </a:xfrm>
        </p:spPr>
        <p:txBody>
          <a:bodyPr/>
          <a:lstStyle/>
          <a:p>
            <a:pPr marL="0" indent="0">
              <a:buNone/>
            </a:pPr>
            <a:r>
              <a:rPr lang="en-US" altLang="en-US" dirty="0" smtClean="0"/>
              <a:t>2005</a:t>
            </a:r>
            <a:endParaRPr lang="en-US" altLang="en-US" dirty="0"/>
          </a:p>
        </p:txBody>
      </p:sp>
      <p:sp>
        <p:nvSpPr>
          <p:cNvPr id="10" name="Content Placeholder 5"/>
          <p:cNvSpPr>
            <a:spLocks noGrp="1"/>
          </p:cNvSpPr>
          <p:nvPr>
            <p:ph sz="quarter" idx="15"/>
          </p:nvPr>
        </p:nvSpPr>
        <p:spPr>
          <a:xfrm>
            <a:off x="457200" y="2023053"/>
            <a:ext cx="8229600" cy="2390477"/>
          </a:xfrm>
        </p:spPr>
        <p:txBody>
          <a:bodyPr/>
          <a:lstStyle/>
          <a:p>
            <a:pPr lvl="1" indent="-283464"/>
            <a:r>
              <a:rPr lang="en-US" altLang="en-US" dirty="0">
                <a:solidFill>
                  <a:srgbClr val="000000"/>
                </a:solidFill>
              </a:rPr>
              <a:t>Supports generic methods that are similar to those of Java 5.0</a:t>
            </a:r>
          </a:p>
          <a:p>
            <a:pPr lvl="1" indent="-283464"/>
            <a:r>
              <a:rPr lang="en-US" altLang="en-US" dirty="0">
                <a:solidFill>
                  <a:srgbClr val="000000"/>
                </a:solidFill>
              </a:rPr>
              <a:t>One difference: actual type parameters in a call can be omitted if the compiler can infer the unspecified type</a:t>
            </a:r>
          </a:p>
          <a:p>
            <a:pPr lvl="1" indent="-283464"/>
            <a:r>
              <a:rPr lang="en-US" altLang="en-US" dirty="0">
                <a:solidFill>
                  <a:srgbClr val="000000"/>
                </a:solidFill>
              </a:rPr>
              <a:t>Another –</a:t>
            </a:r>
            <a:endParaRPr lang="en-US" dirty="0"/>
          </a:p>
        </p:txBody>
      </p:sp>
      <p:graphicFrame>
        <p:nvGraphicFramePr>
          <p:cNvPr id="16" name="Object 6" descr="C hash"/>
          <p:cNvGraphicFramePr>
            <a:graphicFrameLocks noChangeAspect="1"/>
          </p:cNvGraphicFramePr>
          <p:nvPr>
            <p:extLst>
              <p:ext uri="{D42A27DB-BD31-4B8C-83A1-F6EECF244321}">
                <p14:modId xmlns:p14="http://schemas.microsoft.com/office/powerpoint/2010/main" val="3566375693"/>
              </p:ext>
            </p:extLst>
          </p:nvPr>
        </p:nvGraphicFramePr>
        <p:xfrm>
          <a:off x="2629660" y="4145739"/>
          <a:ext cx="468312" cy="315913"/>
        </p:xfrm>
        <a:graphic>
          <a:graphicData uri="http://schemas.openxmlformats.org/presentationml/2006/ole">
            <mc:AlternateContent xmlns:mc="http://schemas.openxmlformats.org/markup-compatibility/2006">
              <mc:Choice xmlns:v="urn:schemas-microsoft-com:vml" Requires="v">
                <p:oleObj spid="_x0000_s49185" name="Equation" r:id="rId5" imgW="266400" imgH="177480" progId="Equation.DSMT4">
                  <p:embed/>
                </p:oleObj>
              </mc:Choice>
              <mc:Fallback>
                <p:oleObj name="Equation" r:id="rId5" imgW="266400" imgH="177480" progId="Equation.DSMT4">
                  <p:embed/>
                  <p:pic>
                    <p:nvPicPr>
                      <p:cNvPr id="15" name="Object 14"/>
                      <p:cNvPicPr/>
                      <p:nvPr/>
                    </p:nvPicPr>
                    <p:blipFill>
                      <a:blip r:embed="rId6"/>
                      <a:stretch>
                        <a:fillRect/>
                      </a:stretch>
                    </p:blipFill>
                    <p:spPr>
                      <a:xfrm>
                        <a:off x="2629660" y="4145739"/>
                        <a:ext cx="468312" cy="315913"/>
                      </a:xfrm>
                      <a:prstGeom prst="rect">
                        <a:avLst/>
                      </a:prstGeom>
                    </p:spPr>
                  </p:pic>
                </p:oleObj>
              </mc:Fallback>
            </mc:AlternateContent>
          </a:graphicData>
        </a:graphic>
      </p:graphicFrame>
      <p:sp>
        <p:nvSpPr>
          <p:cNvPr id="13" name="Content Placeholder 7"/>
          <p:cNvSpPr>
            <a:spLocks noGrp="1"/>
          </p:cNvSpPr>
          <p:nvPr>
            <p:ph sz="quarter" idx="18"/>
          </p:nvPr>
        </p:nvSpPr>
        <p:spPr>
          <a:xfrm>
            <a:off x="3021495" y="3994513"/>
            <a:ext cx="5665305" cy="457200"/>
          </a:xfrm>
        </p:spPr>
        <p:txBody>
          <a:bodyPr/>
          <a:lstStyle/>
          <a:p>
            <a:pPr marL="0" indent="0">
              <a:buNone/>
            </a:pPr>
            <a:r>
              <a:rPr lang="en-US" altLang="en-US" dirty="0"/>
              <a:t>2005 does not support </a:t>
            </a:r>
            <a:r>
              <a:rPr lang="en-US" altLang="en-US" dirty="0" smtClean="0"/>
              <a:t>wildcards</a:t>
            </a:r>
            <a:endParaRPr lang="en-US" altLang="en-US" dirty="0"/>
          </a:p>
        </p:txBody>
      </p:sp>
    </p:spTree>
    <p:extLst>
      <p:ext uri="{BB962C8B-B14F-4D97-AF65-F5344CB8AC3E}">
        <p14:creationId xmlns:p14="http://schemas.microsoft.com/office/powerpoint/2010/main" val="697008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Generic Subprograms </a:t>
            </a:r>
            <a:r>
              <a:rPr lang="en-US" altLang="en-US" sz="2000" b="0" dirty="0"/>
              <a:t>(7 of 8)</a:t>
            </a:r>
            <a:endParaRPr lang="en-US" dirty="0"/>
          </a:p>
        </p:txBody>
      </p:sp>
      <p:sp>
        <p:nvSpPr>
          <p:cNvPr id="8" name="Content Placeholder 2"/>
          <p:cNvSpPr>
            <a:spLocks noGrp="1"/>
          </p:cNvSpPr>
          <p:nvPr>
            <p:ph sz="quarter" idx="13"/>
          </p:nvPr>
        </p:nvSpPr>
        <p:spPr>
          <a:xfrm>
            <a:off x="457200" y="1599751"/>
            <a:ext cx="8229600" cy="476894"/>
          </a:xfrm>
        </p:spPr>
        <p:txBody>
          <a:bodyPr/>
          <a:lstStyle/>
          <a:p>
            <a:r>
              <a:rPr lang="en-US" altLang="en-US" dirty="0"/>
              <a:t>F</a:t>
            </a:r>
            <a:endParaRPr lang="en-US" dirty="0"/>
          </a:p>
        </p:txBody>
      </p:sp>
      <p:graphicFrame>
        <p:nvGraphicFramePr>
          <p:cNvPr id="15" name="Object 3" descr="hash"/>
          <p:cNvGraphicFramePr>
            <a:graphicFrameLocks noChangeAspect="1"/>
          </p:cNvGraphicFramePr>
          <p:nvPr>
            <p:extLst>
              <p:ext uri="{D42A27DB-BD31-4B8C-83A1-F6EECF244321}">
                <p14:modId xmlns:p14="http://schemas.microsoft.com/office/powerpoint/2010/main" val="1581955748"/>
              </p:ext>
            </p:extLst>
          </p:nvPr>
        </p:nvGraphicFramePr>
        <p:xfrm>
          <a:off x="1007371" y="1730568"/>
          <a:ext cx="247488" cy="292485"/>
        </p:xfrm>
        <a:graphic>
          <a:graphicData uri="http://schemas.openxmlformats.org/presentationml/2006/ole">
            <mc:AlternateContent xmlns:mc="http://schemas.openxmlformats.org/markup-compatibility/2006">
              <mc:Choice xmlns:v="urn:schemas-microsoft-com:vml" Requires="v">
                <p:oleObj spid="_x0000_s50206" name="Equation" r:id="rId3" imgW="139680" imgH="164880" progId="Equation.DSMT4">
                  <p:embed/>
                </p:oleObj>
              </mc:Choice>
              <mc:Fallback>
                <p:oleObj name="Equation" r:id="rId3" imgW="139680" imgH="164880" progId="Equation.DSMT4">
                  <p:embed/>
                  <p:pic>
                    <p:nvPicPr>
                      <p:cNvPr id="15" name="Object 3"/>
                      <p:cNvPicPr/>
                      <p:nvPr/>
                    </p:nvPicPr>
                    <p:blipFill>
                      <a:blip r:embed="rId4"/>
                      <a:stretch>
                        <a:fillRect/>
                      </a:stretch>
                    </p:blipFill>
                    <p:spPr>
                      <a:xfrm>
                        <a:off x="1007371" y="1730568"/>
                        <a:ext cx="247488" cy="292485"/>
                      </a:xfrm>
                      <a:prstGeom prst="rect">
                        <a:avLst/>
                      </a:prstGeom>
                    </p:spPr>
                  </p:pic>
                </p:oleObj>
              </mc:Fallback>
            </mc:AlternateContent>
          </a:graphicData>
        </a:graphic>
      </p:graphicFrame>
      <p:sp>
        <p:nvSpPr>
          <p:cNvPr id="9" name="Content Placeholder 4"/>
          <p:cNvSpPr>
            <a:spLocks noGrp="1"/>
          </p:cNvSpPr>
          <p:nvPr>
            <p:ph sz="quarter" idx="14"/>
          </p:nvPr>
        </p:nvSpPr>
        <p:spPr>
          <a:xfrm>
            <a:off x="457200" y="2034359"/>
            <a:ext cx="7431941" cy="1960154"/>
          </a:xfrm>
        </p:spPr>
        <p:txBody>
          <a:bodyPr/>
          <a:lstStyle/>
          <a:p>
            <a:pPr lvl="1" indent="-283464"/>
            <a:r>
              <a:rPr lang="en-US" altLang="en-US" dirty="0">
                <a:solidFill>
                  <a:srgbClr val="000000"/>
                </a:solidFill>
                <a:latin typeface="+mn-lt"/>
              </a:rPr>
              <a:t>Infers a generic type if it cannot determine the type of a parameter or the return type of a function – </a:t>
            </a:r>
            <a:r>
              <a:rPr lang="en-US" altLang="en-US" b="1" dirty="0">
                <a:solidFill>
                  <a:srgbClr val="000000"/>
                </a:solidFill>
                <a:latin typeface="+mn-lt"/>
              </a:rPr>
              <a:t>automatic generalization</a:t>
            </a:r>
          </a:p>
          <a:p>
            <a:pPr lvl="1" indent="-283464"/>
            <a:r>
              <a:rPr lang="en-US" altLang="en-US" dirty="0">
                <a:solidFill>
                  <a:srgbClr val="000000"/>
                </a:solidFill>
                <a:latin typeface="+mn-lt"/>
              </a:rPr>
              <a:t>Such types are denoted with an apostrophe and a single letter, e.g.,</a:t>
            </a:r>
            <a:endParaRPr lang="en-US" dirty="0">
              <a:solidFill>
                <a:srgbClr val="000000"/>
              </a:solidFill>
              <a:latin typeface="+mn-lt"/>
            </a:endParaRPr>
          </a:p>
        </p:txBody>
      </p:sp>
      <p:graphicFrame>
        <p:nvGraphicFramePr>
          <p:cNvPr id="11" name="Object 5" descr="single quote a"/>
          <p:cNvGraphicFramePr>
            <a:graphicFrameLocks noChangeAspect="1"/>
          </p:cNvGraphicFramePr>
          <p:nvPr>
            <p:extLst>
              <p:ext uri="{D42A27DB-BD31-4B8C-83A1-F6EECF244321}">
                <p14:modId xmlns:p14="http://schemas.microsoft.com/office/powerpoint/2010/main" val="3420312454"/>
              </p:ext>
            </p:extLst>
          </p:nvPr>
        </p:nvGraphicFramePr>
        <p:xfrm>
          <a:off x="3867895" y="3687727"/>
          <a:ext cx="292485" cy="359982"/>
        </p:xfrm>
        <a:graphic>
          <a:graphicData uri="http://schemas.openxmlformats.org/presentationml/2006/ole">
            <mc:AlternateContent xmlns:mc="http://schemas.openxmlformats.org/markup-compatibility/2006">
              <mc:Choice xmlns:v="urn:schemas-microsoft-com:vml" Requires="v">
                <p:oleObj spid="_x0000_s50207" name="Equation" r:id="rId5" imgW="164880" imgH="203040" progId="Equation.DSMT4">
                  <p:embed/>
                </p:oleObj>
              </mc:Choice>
              <mc:Fallback>
                <p:oleObj name="Equation" r:id="rId5" imgW="164880" imgH="203040" progId="Equation.DSMT4">
                  <p:embed/>
                  <p:pic>
                    <p:nvPicPr>
                      <p:cNvPr id="15" name="Object 3"/>
                      <p:cNvPicPr/>
                      <p:nvPr/>
                    </p:nvPicPr>
                    <p:blipFill>
                      <a:blip r:embed="rId6"/>
                      <a:stretch>
                        <a:fillRect/>
                      </a:stretch>
                    </p:blipFill>
                    <p:spPr>
                      <a:xfrm>
                        <a:off x="3867895" y="3687727"/>
                        <a:ext cx="292485" cy="359982"/>
                      </a:xfrm>
                      <a:prstGeom prst="rect">
                        <a:avLst/>
                      </a:prstGeom>
                    </p:spPr>
                  </p:pic>
                </p:oleObj>
              </mc:Fallback>
            </mc:AlternateContent>
          </a:graphicData>
        </a:graphic>
      </p:graphicFrame>
      <p:sp>
        <p:nvSpPr>
          <p:cNvPr id="10" name="Content Placeholder 6"/>
          <p:cNvSpPr>
            <a:spLocks noGrp="1"/>
          </p:cNvSpPr>
          <p:nvPr>
            <p:ph sz="quarter" idx="15"/>
          </p:nvPr>
        </p:nvSpPr>
        <p:spPr>
          <a:xfrm>
            <a:off x="457200" y="4003692"/>
            <a:ext cx="8229600" cy="552199"/>
          </a:xfrm>
        </p:spPr>
        <p:txBody>
          <a:bodyPr/>
          <a:lstStyle/>
          <a:p>
            <a:pPr lvl="1" indent="-283464"/>
            <a:r>
              <a:rPr lang="en-US" altLang="en-US" dirty="0">
                <a:latin typeface="+mn-lt"/>
              </a:rPr>
              <a:t>Functions can be defined to have generic parameters</a:t>
            </a:r>
          </a:p>
        </p:txBody>
      </p:sp>
      <p:pic>
        <p:nvPicPr>
          <p:cNvPr id="12" name="Picture 7" descr="Computer code. The code has 2 lines. Line 1. let print Pair left parenthesis x colon prime a right parenthesis left parenthesis y colon prime a right parenthesis equals. Line 2, indented twice. print f n double quote percent sign A percent sign A double quote x y."/>
          <p:cNvPicPr>
            <a:picLocks noChangeAspect="1"/>
          </p:cNvPicPr>
          <p:nvPr/>
        </p:nvPicPr>
        <p:blipFill rotWithShape="1">
          <a:blip r:embed="rId7"/>
          <a:srcRect b="16184"/>
          <a:stretch/>
        </p:blipFill>
        <p:spPr>
          <a:xfrm>
            <a:off x="1499319" y="4585708"/>
            <a:ext cx="5029636" cy="756258"/>
          </a:xfrm>
          <a:prstGeom prst="rect">
            <a:avLst/>
          </a:prstGeom>
        </p:spPr>
      </p:pic>
      <p:sp>
        <p:nvSpPr>
          <p:cNvPr id="17" name="Content Placeholder 8"/>
          <p:cNvSpPr>
            <a:spLocks noGrp="1"/>
          </p:cNvSpPr>
          <p:nvPr>
            <p:ph sz="quarter" idx="16"/>
          </p:nvPr>
        </p:nvSpPr>
        <p:spPr>
          <a:xfrm>
            <a:off x="457200" y="5367604"/>
            <a:ext cx="8229600" cy="857284"/>
          </a:xfrm>
        </p:spPr>
        <p:txBody>
          <a:bodyPr/>
          <a:lstStyle/>
          <a:p>
            <a:pPr lvl="1" indent="-283464"/>
            <a:r>
              <a:rPr lang="en-US" altLang="en-US" b="1" dirty="0">
                <a:solidFill>
                  <a:srgbClr val="000000"/>
                </a:solidFill>
                <a:latin typeface="Courier New" panose="02070309020205020404" pitchFamily="49" charset="0"/>
                <a:cs typeface="Courier New" panose="02070309020205020404" pitchFamily="49" charset="0"/>
              </a:rPr>
              <a:t>%A</a:t>
            </a:r>
            <a:r>
              <a:rPr lang="en-US" altLang="en-US" dirty="0">
                <a:solidFill>
                  <a:srgbClr val="000000"/>
                </a:solidFill>
              </a:rPr>
              <a:t> is a format code for any type</a:t>
            </a:r>
          </a:p>
          <a:p>
            <a:pPr lvl="1" indent="-283464"/>
            <a:r>
              <a:rPr lang="en-US" altLang="en-US" dirty="0">
                <a:solidFill>
                  <a:srgbClr val="000000"/>
                </a:solidFill>
              </a:rPr>
              <a:t>These parameters are not type </a:t>
            </a:r>
            <a:r>
              <a:rPr lang="en-US" altLang="en-US" dirty="0" smtClean="0">
                <a:solidFill>
                  <a:srgbClr val="000000"/>
                </a:solidFill>
              </a:rPr>
              <a:t>constrained</a:t>
            </a:r>
            <a:endParaRPr lang="en-US" altLang="en-US" dirty="0">
              <a:solidFill>
                <a:srgbClr val="000000"/>
              </a:solidFill>
            </a:endParaRPr>
          </a:p>
        </p:txBody>
      </p:sp>
    </p:spTree>
    <p:extLst>
      <p:ext uri="{BB962C8B-B14F-4D97-AF65-F5344CB8AC3E}">
        <p14:creationId xmlns:p14="http://schemas.microsoft.com/office/powerpoint/2010/main" val="19890240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Generic Subprograms </a:t>
            </a:r>
            <a:r>
              <a:rPr lang="en-US" altLang="en-US" sz="2000" b="0" dirty="0" smtClean="0"/>
              <a:t>(8 </a:t>
            </a:r>
            <a:r>
              <a:rPr lang="en-US" altLang="en-US" sz="2000" b="0" dirty="0"/>
              <a:t>of 8)</a:t>
            </a:r>
            <a:endParaRPr lang="en-US" dirty="0"/>
          </a:p>
        </p:txBody>
      </p:sp>
      <p:sp>
        <p:nvSpPr>
          <p:cNvPr id="8" name="Content Placeholder 2"/>
          <p:cNvSpPr>
            <a:spLocks noGrp="1"/>
          </p:cNvSpPr>
          <p:nvPr>
            <p:ph sz="quarter" idx="13"/>
          </p:nvPr>
        </p:nvSpPr>
        <p:spPr>
          <a:xfrm>
            <a:off x="457200" y="1599750"/>
            <a:ext cx="8229600" cy="1714949"/>
          </a:xfrm>
        </p:spPr>
        <p:txBody>
          <a:bodyPr/>
          <a:lstStyle/>
          <a:p>
            <a:pPr lvl="1" indent="-283464"/>
            <a:r>
              <a:rPr lang="en-US" altLang="en-US" dirty="0">
                <a:solidFill>
                  <a:srgbClr val="000000"/>
                </a:solidFill>
                <a:latin typeface="+mn-lt"/>
              </a:rPr>
              <a:t>If the parameters of a function are used with arithmetic operators, they are type constrained, even if the parameters are specified to be generic</a:t>
            </a:r>
          </a:p>
          <a:p>
            <a:pPr lvl="1" indent="-283464"/>
            <a:r>
              <a:rPr lang="en-US" altLang="en-US" dirty="0">
                <a:solidFill>
                  <a:srgbClr val="000000"/>
                </a:solidFill>
                <a:latin typeface="+mn-lt"/>
              </a:rPr>
              <a:t>Because of type inferencing and the lack of type coercions, F</a:t>
            </a:r>
            <a:endParaRPr lang="en-US" dirty="0">
              <a:latin typeface="+mn-lt"/>
            </a:endParaRPr>
          </a:p>
        </p:txBody>
      </p:sp>
      <p:graphicFrame>
        <p:nvGraphicFramePr>
          <p:cNvPr id="15" name="Object 3" descr="hash"/>
          <p:cNvGraphicFramePr>
            <a:graphicFrameLocks noChangeAspect="1"/>
          </p:cNvGraphicFramePr>
          <p:nvPr>
            <p:extLst>
              <p:ext uri="{D42A27DB-BD31-4B8C-83A1-F6EECF244321}">
                <p14:modId xmlns:p14="http://schemas.microsoft.com/office/powerpoint/2010/main" val="3241534487"/>
              </p:ext>
            </p:extLst>
          </p:nvPr>
        </p:nvGraphicFramePr>
        <p:xfrm>
          <a:off x="2915684" y="3284883"/>
          <a:ext cx="247488" cy="292485"/>
        </p:xfrm>
        <a:graphic>
          <a:graphicData uri="http://schemas.openxmlformats.org/presentationml/2006/ole">
            <mc:AlternateContent xmlns:mc="http://schemas.openxmlformats.org/markup-compatibility/2006">
              <mc:Choice xmlns:v="urn:schemas-microsoft-com:vml" Requires="v">
                <p:oleObj spid="_x0000_s51224" name="Equation" r:id="rId3" imgW="139680" imgH="164880" progId="Equation.DSMT4">
                  <p:embed/>
                </p:oleObj>
              </mc:Choice>
              <mc:Fallback>
                <p:oleObj name="Equation" r:id="rId3" imgW="139680" imgH="164880" progId="Equation.DSMT4">
                  <p:embed/>
                  <p:pic>
                    <p:nvPicPr>
                      <p:cNvPr id="15" name="Object 3"/>
                      <p:cNvPicPr/>
                      <p:nvPr/>
                    </p:nvPicPr>
                    <p:blipFill>
                      <a:blip r:embed="rId4"/>
                      <a:stretch>
                        <a:fillRect/>
                      </a:stretch>
                    </p:blipFill>
                    <p:spPr>
                      <a:xfrm>
                        <a:off x="2915684" y="3284883"/>
                        <a:ext cx="247488" cy="292485"/>
                      </a:xfrm>
                      <a:prstGeom prst="rect">
                        <a:avLst/>
                      </a:prstGeom>
                    </p:spPr>
                  </p:pic>
                </p:oleObj>
              </mc:Fallback>
            </mc:AlternateContent>
          </a:graphicData>
        </a:graphic>
      </p:graphicFrame>
      <p:sp>
        <p:nvSpPr>
          <p:cNvPr id="9" name="Content Placeholder 4"/>
          <p:cNvSpPr>
            <a:spLocks noGrp="1"/>
          </p:cNvSpPr>
          <p:nvPr>
            <p:ph sz="quarter" idx="14"/>
          </p:nvPr>
        </p:nvSpPr>
        <p:spPr>
          <a:xfrm>
            <a:off x="3143295" y="3138093"/>
            <a:ext cx="5523628" cy="512361"/>
          </a:xfrm>
        </p:spPr>
        <p:txBody>
          <a:bodyPr/>
          <a:lstStyle/>
          <a:p>
            <a:pPr marL="458788" lvl="1" indent="-458788">
              <a:buNone/>
            </a:pPr>
            <a:r>
              <a:rPr lang="en-US" altLang="en-US" dirty="0">
                <a:latin typeface="+mn-lt"/>
              </a:rPr>
              <a:t>generic functions are far less useful</a:t>
            </a:r>
            <a:endParaRPr lang="en-US" dirty="0">
              <a:solidFill>
                <a:srgbClr val="000000"/>
              </a:solidFill>
              <a:latin typeface="+mn-lt"/>
            </a:endParaRPr>
          </a:p>
        </p:txBody>
      </p:sp>
      <p:sp>
        <p:nvSpPr>
          <p:cNvPr id="10" name="Content Placeholder 5"/>
          <p:cNvSpPr>
            <a:spLocks noGrp="1"/>
          </p:cNvSpPr>
          <p:nvPr>
            <p:ph sz="quarter" idx="15"/>
          </p:nvPr>
        </p:nvSpPr>
        <p:spPr>
          <a:xfrm>
            <a:off x="457200" y="3517695"/>
            <a:ext cx="5685183" cy="552199"/>
          </a:xfrm>
        </p:spPr>
        <p:txBody>
          <a:bodyPr/>
          <a:lstStyle/>
          <a:p>
            <a:pPr marL="458788" lvl="1" indent="287338">
              <a:buNone/>
            </a:pPr>
            <a:r>
              <a:rPr lang="en-US" altLang="en-US" dirty="0">
                <a:latin typeface="+mn-lt"/>
              </a:rPr>
              <a:t>than those of C++, Java 5.0+, and</a:t>
            </a:r>
          </a:p>
        </p:txBody>
      </p:sp>
      <p:graphicFrame>
        <p:nvGraphicFramePr>
          <p:cNvPr id="11" name="Object 6" descr="C hash 2005 +"/>
          <p:cNvGraphicFramePr>
            <a:graphicFrameLocks noChangeAspect="1"/>
          </p:cNvGraphicFramePr>
          <p:nvPr>
            <p:extLst>
              <p:ext uri="{D42A27DB-BD31-4B8C-83A1-F6EECF244321}">
                <p14:modId xmlns:p14="http://schemas.microsoft.com/office/powerpoint/2010/main" val="1168054415"/>
              </p:ext>
            </p:extLst>
          </p:nvPr>
        </p:nvGraphicFramePr>
        <p:xfrm>
          <a:off x="5990005" y="3619890"/>
          <a:ext cx="1375353" cy="347807"/>
        </p:xfrm>
        <a:graphic>
          <a:graphicData uri="http://schemas.openxmlformats.org/presentationml/2006/ole">
            <mc:AlternateContent xmlns:mc="http://schemas.openxmlformats.org/markup-compatibility/2006">
              <mc:Choice xmlns:v="urn:schemas-microsoft-com:vml" Requires="v">
                <p:oleObj spid="_x0000_s51225" name="Equation" r:id="rId5" imgW="850680" imgH="215640" progId="Equation.DSMT4">
                  <p:embed/>
                </p:oleObj>
              </mc:Choice>
              <mc:Fallback>
                <p:oleObj name="Equation" r:id="rId5" imgW="850680" imgH="215640" progId="Equation.DSMT4">
                  <p:embed/>
                  <p:pic>
                    <p:nvPicPr>
                      <p:cNvPr id="11" name="Object 5"/>
                      <p:cNvPicPr/>
                      <p:nvPr/>
                    </p:nvPicPr>
                    <p:blipFill>
                      <a:blip r:embed="rId6"/>
                      <a:stretch>
                        <a:fillRect/>
                      </a:stretch>
                    </p:blipFill>
                    <p:spPr>
                      <a:xfrm>
                        <a:off x="5990005" y="3619890"/>
                        <a:ext cx="1375353" cy="347807"/>
                      </a:xfrm>
                      <a:prstGeom prst="rect">
                        <a:avLst/>
                      </a:prstGeom>
                    </p:spPr>
                  </p:pic>
                </p:oleObj>
              </mc:Fallback>
            </mc:AlternateContent>
          </a:graphicData>
        </a:graphic>
      </p:graphicFrame>
    </p:spTree>
    <p:extLst>
      <p:ext uri="{BB962C8B-B14F-4D97-AF65-F5344CB8AC3E}">
        <p14:creationId xmlns:p14="http://schemas.microsoft.com/office/powerpoint/2010/main" val="24877356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User-Defined Overloaded Operators</a:t>
            </a:r>
            <a:endParaRPr lang="en-US" altLang="en-US" sz="2000" b="0" dirty="0" smtClean="0"/>
          </a:p>
        </p:txBody>
      </p:sp>
      <p:sp>
        <p:nvSpPr>
          <p:cNvPr id="7173" name="Content Placeholder 2"/>
          <p:cNvSpPr>
            <a:spLocks noGrp="1" noChangeArrowheads="1"/>
          </p:cNvSpPr>
          <p:nvPr>
            <p:ph type="body" idx="1"/>
          </p:nvPr>
        </p:nvSpPr>
        <p:spPr>
          <a:xfrm>
            <a:off x="457200" y="1600201"/>
            <a:ext cx="8229600" cy="1510748"/>
          </a:xfrm>
        </p:spPr>
        <p:txBody>
          <a:bodyPr/>
          <a:lstStyle/>
          <a:p>
            <a:pPr eaLnBrk="1" hangingPunct="1"/>
            <a:r>
              <a:rPr lang="en-US" altLang="en-US" dirty="0"/>
              <a:t>Operators can be overloaded in Ada, C++, Python, and Ruby</a:t>
            </a:r>
          </a:p>
          <a:p>
            <a:pPr eaLnBrk="1" hangingPunct="1"/>
            <a:r>
              <a:rPr lang="en-US" altLang="en-US" dirty="0"/>
              <a:t>A Python example</a:t>
            </a:r>
          </a:p>
        </p:txBody>
      </p:sp>
      <p:pic>
        <p:nvPicPr>
          <p:cNvPr id="4" name="Picture 3" descr="Computer code. The code has 3 lines. Line 1. d e f underscore underscore add underscore underscore left parenthesis self comma second right parenthesis colon. Line 2, indented once. return Complex left parenthesis self period real plus second period real comma self period i m a g plus. Line 3, indented twice. second period I m a g right parenthesis. End code. Use, to compute x + y, x period underscore add underscore left parenthesis y right parenthesis."/>
          <p:cNvPicPr>
            <a:picLocks noChangeAspect="1"/>
          </p:cNvPicPr>
          <p:nvPr/>
        </p:nvPicPr>
        <p:blipFill>
          <a:blip r:embed="rId3"/>
          <a:stretch>
            <a:fillRect/>
          </a:stretch>
        </p:blipFill>
        <p:spPr>
          <a:xfrm>
            <a:off x="805070" y="3398500"/>
            <a:ext cx="6736664" cy="1542422"/>
          </a:xfrm>
          <a:prstGeom prst="rect">
            <a:avLst/>
          </a:prstGeom>
        </p:spPr>
      </p:pic>
    </p:spTree>
    <p:extLst>
      <p:ext uri="{BB962C8B-B14F-4D97-AF65-F5344CB8AC3E}">
        <p14:creationId xmlns:p14="http://schemas.microsoft.com/office/powerpoint/2010/main" val="29037248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Closures </a:t>
            </a:r>
            <a:r>
              <a:rPr lang="en-US" altLang="en-US" sz="2000" b="0" dirty="0" smtClean="0"/>
              <a:t>(1 of 3)</a:t>
            </a:r>
          </a:p>
        </p:txBody>
      </p:sp>
      <p:sp>
        <p:nvSpPr>
          <p:cNvPr id="7173" name="Content Placeholder 2"/>
          <p:cNvSpPr>
            <a:spLocks noGrp="1" noChangeArrowheads="1"/>
          </p:cNvSpPr>
          <p:nvPr>
            <p:ph type="body" idx="1"/>
          </p:nvPr>
        </p:nvSpPr>
        <p:spPr>
          <a:xfrm>
            <a:off x="457200" y="1610139"/>
            <a:ext cx="8229600" cy="4525963"/>
          </a:xfrm>
        </p:spPr>
        <p:txBody>
          <a:bodyPr/>
          <a:lstStyle/>
          <a:p>
            <a:r>
              <a:rPr lang="en-US" altLang="en-US" sz="2000" dirty="0"/>
              <a:t>A </a:t>
            </a:r>
            <a:r>
              <a:rPr lang="en-US" altLang="en-US" sz="2000" b="1" dirty="0"/>
              <a:t>closure</a:t>
            </a:r>
            <a:r>
              <a:rPr lang="en-US" altLang="en-US" sz="2000" dirty="0"/>
              <a:t> is a subprogram and the referencing environment where it was defined</a:t>
            </a:r>
          </a:p>
          <a:p>
            <a:pPr lvl="1"/>
            <a:r>
              <a:rPr lang="en-US" altLang="en-US" sz="2000" dirty="0"/>
              <a:t>The referencing environment is needed if the subprogram can be called from any arbitrary place in the program</a:t>
            </a:r>
          </a:p>
          <a:p>
            <a:pPr lvl="1"/>
            <a:r>
              <a:rPr lang="en-US" altLang="en-US" sz="2000" dirty="0"/>
              <a:t>A static-scoped language that does not permit nested subprograms doesn’t need closures</a:t>
            </a:r>
          </a:p>
          <a:p>
            <a:pPr lvl="1"/>
            <a:r>
              <a:rPr lang="en-US" altLang="en-US" sz="2000" dirty="0"/>
              <a:t>Closures are only needed if a subprogram can access variables in nesting scopes and it can be called from anywhere</a:t>
            </a:r>
          </a:p>
          <a:p>
            <a:pPr lvl="1"/>
            <a:r>
              <a:rPr lang="en-US" altLang="en-US" sz="2000" dirty="0"/>
              <a:t>To support closures, an implementation may need to provide unlimited extent to some variables (because a subprogram may access a nonlocal variable that is normally no longer alive)</a:t>
            </a:r>
          </a:p>
        </p:txBody>
      </p:sp>
    </p:spTree>
    <p:extLst>
      <p:ext uri="{BB962C8B-B14F-4D97-AF65-F5344CB8AC3E}">
        <p14:creationId xmlns:p14="http://schemas.microsoft.com/office/powerpoint/2010/main" val="1989042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Fundamentals of Subprograms</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Each subprogram has a single entry point</a:t>
            </a:r>
          </a:p>
          <a:p>
            <a:pPr eaLnBrk="1" hangingPunct="1"/>
            <a:r>
              <a:rPr lang="en-US" altLang="en-US" dirty="0"/>
              <a:t>The calling program is suspended during execution of the called subprogram</a:t>
            </a:r>
          </a:p>
          <a:p>
            <a:pPr eaLnBrk="1" hangingPunct="1"/>
            <a:r>
              <a:rPr lang="en-US" altLang="en-US" dirty="0"/>
              <a:t>Control always returns to the caller when the called subprogram’s execution terminates</a:t>
            </a:r>
          </a:p>
        </p:txBody>
      </p:sp>
    </p:spTree>
    <p:extLst>
      <p:ext uri="{BB962C8B-B14F-4D97-AF65-F5344CB8AC3E}">
        <p14:creationId xmlns:p14="http://schemas.microsoft.com/office/powerpoint/2010/main" val="12564152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Closures </a:t>
            </a:r>
            <a:r>
              <a:rPr lang="en-US" altLang="en-US" sz="2000" b="0" dirty="0" smtClean="0"/>
              <a:t>(2 </a:t>
            </a:r>
            <a:r>
              <a:rPr lang="en-US" altLang="en-US" sz="2000" b="0" dirty="0"/>
              <a:t>of 3)</a:t>
            </a:r>
            <a:endParaRPr lang="en-US" dirty="0"/>
          </a:p>
        </p:txBody>
      </p:sp>
      <p:sp>
        <p:nvSpPr>
          <p:cNvPr id="8" name="Content Placeholder 2"/>
          <p:cNvSpPr>
            <a:spLocks noGrp="1"/>
          </p:cNvSpPr>
          <p:nvPr>
            <p:ph sz="quarter" idx="13"/>
          </p:nvPr>
        </p:nvSpPr>
        <p:spPr>
          <a:xfrm>
            <a:off x="457200" y="1609690"/>
            <a:ext cx="8229600" cy="476894"/>
          </a:xfrm>
        </p:spPr>
        <p:txBody>
          <a:bodyPr/>
          <a:lstStyle/>
          <a:p>
            <a:r>
              <a:rPr lang="en-US" altLang="en-US" sz="2000" dirty="0"/>
              <a:t>A JavaScript closure</a:t>
            </a:r>
            <a:r>
              <a:rPr lang="en-US" altLang="en-US" sz="2000" dirty="0" smtClean="0"/>
              <a:t>:</a:t>
            </a:r>
            <a:endParaRPr lang="en-US" altLang="en-US" sz="2000" dirty="0"/>
          </a:p>
        </p:txBody>
      </p:sp>
      <p:pic>
        <p:nvPicPr>
          <p:cNvPr id="15" name="Picture 14" descr="Computer code. The code has 10 lines. Line 1. function make Adder left parenthesis x right parenthesis left brace. Line 2, indented twice. return function left parenthesis y right parenthesis left brace return x plus y semicolon right brace. Line 3. right brace. Line 4. period period period. Line 5. V a r add10 equals make Adder left parenthesis 10 right parenthesis semicolon. Line 6. V a r add5 equals make Adder left parenthesis 5 right parenthesis semicolon. Line 7. document period write left parenthesis double quote Add 10 to 20 colon double quote plus add10 left parenthesis 20 right parenthesis plus. Line 8, indented 3 times. left angle bracket b r forward slash right angle bracket right parenthesis semicolon. Line 9. document period write left parenthesis double quote Add 5 to 20 colon double quote plus add 5 left parenthesis 20 right parenthesis plus. Line 10, indented 3 times. left angle bracket b r forward slash right angle bracket right parenthesis semicolon."/>
          <p:cNvPicPr>
            <a:picLocks noChangeAspect="1"/>
          </p:cNvPicPr>
          <p:nvPr/>
        </p:nvPicPr>
        <p:blipFill>
          <a:blip r:embed="rId2"/>
          <a:stretch>
            <a:fillRect/>
          </a:stretch>
        </p:blipFill>
        <p:spPr>
          <a:xfrm>
            <a:off x="982499" y="2186136"/>
            <a:ext cx="6927873" cy="3480564"/>
          </a:xfrm>
          <a:prstGeom prst="rect">
            <a:avLst/>
          </a:prstGeom>
        </p:spPr>
      </p:pic>
      <p:sp>
        <p:nvSpPr>
          <p:cNvPr id="9" name="Content Placeholder 8"/>
          <p:cNvSpPr>
            <a:spLocks noGrp="1"/>
          </p:cNvSpPr>
          <p:nvPr>
            <p:ph sz="quarter" idx="14"/>
          </p:nvPr>
        </p:nvSpPr>
        <p:spPr>
          <a:xfrm>
            <a:off x="457200" y="5766252"/>
            <a:ext cx="8229600" cy="465582"/>
          </a:xfrm>
        </p:spPr>
        <p:txBody>
          <a:bodyPr/>
          <a:lstStyle/>
          <a:p>
            <a:pPr lvl="1" indent="-283464"/>
            <a:r>
              <a:rPr lang="en-US" altLang="en-US" sz="2000" dirty="0" smtClean="0">
                <a:latin typeface="+mn-lt"/>
                <a:cs typeface="Courier New" panose="02070309020205020404" pitchFamily="49" charset="0"/>
              </a:rPr>
              <a:t>The </a:t>
            </a:r>
            <a:r>
              <a:rPr lang="en-US" altLang="en-US" sz="2000" dirty="0">
                <a:latin typeface="+mn-lt"/>
                <a:cs typeface="Courier New" panose="02070309020205020404" pitchFamily="49" charset="0"/>
              </a:rPr>
              <a:t>closure is the anonymous function returned by </a:t>
            </a:r>
            <a:r>
              <a:rPr lang="en-US" altLang="en-US" sz="2000" b="1" dirty="0" err="1" smtClean="0">
                <a:latin typeface="Courier New" panose="02070309020205020404" pitchFamily="49" charset="0"/>
                <a:cs typeface="Courier New" panose="02070309020205020404" pitchFamily="49" charset="0"/>
              </a:rPr>
              <a:t>makeAdder</a:t>
            </a:r>
            <a:endParaRPr lang="en-US" alt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185712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Closures </a:t>
            </a:r>
            <a:r>
              <a:rPr lang="en-US" altLang="en-US" sz="2000" b="0" dirty="0"/>
              <a:t>(3 of 3)</a:t>
            </a:r>
            <a:endParaRPr lang="en-US" dirty="0"/>
          </a:p>
        </p:txBody>
      </p:sp>
      <p:sp>
        <p:nvSpPr>
          <p:cNvPr id="3" name="Content Placeholder 2"/>
          <p:cNvSpPr>
            <a:spLocks noGrp="1"/>
          </p:cNvSpPr>
          <p:nvPr>
            <p:ph sz="quarter" idx="13"/>
          </p:nvPr>
        </p:nvSpPr>
        <p:spPr>
          <a:xfrm>
            <a:off x="457200" y="1609690"/>
            <a:ext cx="8229600" cy="476894"/>
          </a:xfrm>
        </p:spPr>
        <p:txBody>
          <a:bodyPr/>
          <a:lstStyle/>
          <a:p>
            <a:r>
              <a:rPr lang="en-US" altLang="en-US" sz="2200" dirty="0"/>
              <a:t>C</a:t>
            </a:r>
            <a:endParaRPr lang="en-US" sz="2200" dirty="0"/>
          </a:p>
        </p:txBody>
      </p:sp>
      <p:graphicFrame>
        <p:nvGraphicFramePr>
          <p:cNvPr id="13" name="Object 3" descr="hash"/>
          <p:cNvGraphicFramePr>
            <a:graphicFrameLocks noChangeAspect="1"/>
          </p:cNvGraphicFramePr>
          <p:nvPr>
            <p:extLst>
              <p:ext uri="{D42A27DB-BD31-4B8C-83A1-F6EECF244321}">
                <p14:modId xmlns:p14="http://schemas.microsoft.com/office/powerpoint/2010/main" val="879035071"/>
              </p:ext>
            </p:extLst>
          </p:nvPr>
        </p:nvGraphicFramePr>
        <p:xfrm>
          <a:off x="990438" y="1723254"/>
          <a:ext cx="247488" cy="292485"/>
        </p:xfrm>
        <a:graphic>
          <a:graphicData uri="http://schemas.openxmlformats.org/presentationml/2006/ole">
            <mc:AlternateContent xmlns:mc="http://schemas.openxmlformats.org/markup-compatibility/2006">
              <mc:Choice xmlns:v="urn:schemas-microsoft-com:vml" Requires="v">
                <p:oleObj spid="_x0000_s52253" name="Equation" r:id="rId3" imgW="139680" imgH="164880" progId="Equation.DSMT4">
                  <p:embed/>
                </p:oleObj>
              </mc:Choice>
              <mc:Fallback>
                <p:oleObj name="Equation" r:id="rId3" imgW="139680" imgH="164880" progId="Equation.DSMT4">
                  <p:embed/>
                  <p:pic>
                    <p:nvPicPr>
                      <p:cNvPr id="15" name="Object 3"/>
                      <p:cNvPicPr/>
                      <p:nvPr/>
                    </p:nvPicPr>
                    <p:blipFill>
                      <a:blip r:embed="rId4"/>
                      <a:stretch>
                        <a:fillRect/>
                      </a:stretch>
                    </p:blipFill>
                    <p:spPr>
                      <a:xfrm>
                        <a:off x="990438" y="1723254"/>
                        <a:ext cx="247488" cy="292485"/>
                      </a:xfrm>
                      <a:prstGeom prst="rect">
                        <a:avLst/>
                      </a:prstGeom>
                    </p:spPr>
                  </p:pic>
                </p:oleObj>
              </mc:Fallback>
            </mc:AlternateContent>
          </a:graphicData>
        </a:graphic>
      </p:graphicFrame>
      <p:sp>
        <p:nvSpPr>
          <p:cNvPr id="4" name="Content Placeholder 4"/>
          <p:cNvSpPr>
            <a:spLocks noGrp="1"/>
          </p:cNvSpPr>
          <p:nvPr>
            <p:ph sz="quarter" idx="14"/>
          </p:nvPr>
        </p:nvSpPr>
        <p:spPr>
          <a:xfrm>
            <a:off x="459728" y="2029123"/>
            <a:ext cx="5136002" cy="474450"/>
          </a:xfrm>
        </p:spPr>
        <p:txBody>
          <a:bodyPr/>
          <a:lstStyle/>
          <a:p>
            <a:pPr lvl="1" indent="-283464"/>
            <a:r>
              <a:rPr lang="en-US" altLang="en-US" sz="2200" dirty="0">
                <a:solidFill>
                  <a:srgbClr val="000000"/>
                </a:solidFill>
                <a:latin typeface="+mn-lt"/>
              </a:rPr>
              <a:t>We can write the same closure in</a:t>
            </a:r>
            <a:endParaRPr lang="en-US" dirty="0">
              <a:latin typeface="+mn-lt"/>
            </a:endParaRPr>
          </a:p>
        </p:txBody>
      </p:sp>
      <p:graphicFrame>
        <p:nvGraphicFramePr>
          <p:cNvPr id="14" name="Object 5" descr="c hash"/>
          <p:cNvGraphicFramePr>
            <a:graphicFrameLocks noChangeAspect="1"/>
          </p:cNvGraphicFramePr>
          <p:nvPr>
            <p:extLst>
              <p:ext uri="{D42A27DB-BD31-4B8C-83A1-F6EECF244321}">
                <p14:modId xmlns:p14="http://schemas.microsoft.com/office/powerpoint/2010/main" val="460586780"/>
              </p:ext>
            </p:extLst>
          </p:nvPr>
        </p:nvGraphicFramePr>
        <p:xfrm>
          <a:off x="5469816" y="2158367"/>
          <a:ext cx="406715" cy="287326"/>
        </p:xfrm>
        <a:graphic>
          <a:graphicData uri="http://schemas.openxmlformats.org/presentationml/2006/ole">
            <mc:AlternateContent xmlns:mc="http://schemas.openxmlformats.org/markup-compatibility/2006">
              <mc:Choice xmlns:v="urn:schemas-microsoft-com:vml" Requires="v">
                <p:oleObj spid="_x0000_s52254" name="Equation" r:id="rId5" imgW="304560" imgH="215640" progId="Equation.DSMT4">
                  <p:embed/>
                </p:oleObj>
              </mc:Choice>
              <mc:Fallback>
                <p:oleObj name="Equation" r:id="rId5" imgW="304560" imgH="215640" progId="Equation.DSMT4">
                  <p:embed/>
                  <p:pic>
                    <p:nvPicPr>
                      <p:cNvPr id="11" name="Object 6"/>
                      <p:cNvPicPr/>
                      <p:nvPr/>
                    </p:nvPicPr>
                    <p:blipFill>
                      <a:blip r:embed="rId6"/>
                      <a:stretch>
                        <a:fillRect/>
                      </a:stretch>
                    </p:blipFill>
                    <p:spPr>
                      <a:xfrm>
                        <a:off x="5469816" y="2158367"/>
                        <a:ext cx="406715" cy="287326"/>
                      </a:xfrm>
                      <a:prstGeom prst="rect">
                        <a:avLst/>
                      </a:prstGeom>
                    </p:spPr>
                  </p:pic>
                </p:oleObj>
              </mc:Fallback>
            </mc:AlternateContent>
          </a:graphicData>
        </a:graphic>
      </p:graphicFrame>
      <p:sp>
        <p:nvSpPr>
          <p:cNvPr id="5" name="Content Placeholder 6"/>
          <p:cNvSpPr>
            <a:spLocks noGrp="1"/>
          </p:cNvSpPr>
          <p:nvPr>
            <p:ph sz="quarter" idx="15"/>
          </p:nvPr>
        </p:nvSpPr>
        <p:spPr>
          <a:xfrm>
            <a:off x="5794513" y="2039041"/>
            <a:ext cx="2892287" cy="433363"/>
          </a:xfrm>
        </p:spPr>
        <p:txBody>
          <a:bodyPr/>
          <a:lstStyle/>
          <a:p>
            <a:pPr marL="0" indent="0">
              <a:buNone/>
            </a:pPr>
            <a:r>
              <a:rPr lang="en-US" altLang="en-US" sz="2200" dirty="0">
                <a:solidFill>
                  <a:srgbClr val="000000"/>
                </a:solidFill>
              </a:rPr>
              <a:t>using a nested</a:t>
            </a:r>
            <a:endParaRPr lang="en-US" dirty="0"/>
          </a:p>
        </p:txBody>
      </p:sp>
      <p:sp>
        <p:nvSpPr>
          <p:cNvPr id="6" name="Content Placeholder 7"/>
          <p:cNvSpPr>
            <a:spLocks noGrp="1"/>
          </p:cNvSpPr>
          <p:nvPr>
            <p:ph sz="quarter" idx="16"/>
          </p:nvPr>
        </p:nvSpPr>
        <p:spPr>
          <a:xfrm>
            <a:off x="459728" y="2341077"/>
            <a:ext cx="8229600" cy="474450"/>
          </a:xfrm>
        </p:spPr>
        <p:txBody>
          <a:bodyPr/>
          <a:lstStyle/>
          <a:p>
            <a:pPr marL="558800" lvl="1" indent="187325">
              <a:buNone/>
            </a:pPr>
            <a:r>
              <a:rPr lang="en-US" altLang="en-US" sz="2200" dirty="0">
                <a:solidFill>
                  <a:srgbClr val="000000"/>
                </a:solidFill>
              </a:rPr>
              <a:t>anonymous </a:t>
            </a:r>
            <a:r>
              <a:rPr lang="en-US" altLang="en-US" sz="2200" dirty="0" smtClean="0">
                <a:solidFill>
                  <a:srgbClr val="000000"/>
                </a:solidFill>
              </a:rPr>
              <a:t>delegate</a:t>
            </a:r>
            <a:endParaRPr lang="en-US" altLang="en-US" sz="2200" dirty="0">
              <a:solidFill>
                <a:srgbClr val="000000"/>
              </a:solidFill>
            </a:endParaRPr>
          </a:p>
        </p:txBody>
      </p:sp>
      <p:graphicFrame>
        <p:nvGraphicFramePr>
          <p:cNvPr id="10" name="Object 8" descr="F u n c left angle bracket i n t comma i n t right angle bracket"/>
          <p:cNvGraphicFramePr>
            <a:graphicFrameLocks noChangeAspect="1"/>
          </p:cNvGraphicFramePr>
          <p:nvPr>
            <p:extLst>
              <p:ext uri="{D42A27DB-BD31-4B8C-83A1-F6EECF244321}">
                <p14:modId xmlns:p14="http://schemas.microsoft.com/office/powerpoint/2010/main" val="3196941476"/>
              </p:ext>
            </p:extLst>
          </p:nvPr>
        </p:nvGraphicFramePr>
        <p:xfrm>
          <a:off x="1247865" y="2887131"/>
          <a:ext cx="2045348" cy="388616"/>
        </p:xfrm>
        <a:graphic>
          <a:graphicData uri="http://schemas.openxmlformats.org/presentationml/2006/ole">
            <mc:AlternateContent xmlns:mc="http://schemas.openxmlformats.org/markup-compatibility/2006">
              <mc:Choice xmlns:v="urn:schemas-microsoft-com:vml" Requires="v">
                <p:oleObj spid="_x0000_s52255" name="Equation" r:id="rId7" imgW="1269720" imgH="241200" progId="Equation.DSMT4">
                  <p:embed/>
                </p:oleObj>
              </mc:Choice>
              <mc:Fallback>
                <p:oleObj name="Equation" r:id="rId7" imgW="1269720" imgH="241200" progId="Equation.DSMT4">
                  <p:embed/>
                  <p:pic>
                    <p:nvPicPr>
                      <p:cNvPr id="14" name="Object 3"/>
                      <p:cNvPicPr/>
                      <p:nvPr/>
                    </p:nvPicPr>
                    <p:blipFill>
                      <a:blip r:embed="rId8"/>
                      <a:stretch>
                        <a:fillRect/>
                      </a:stretch>
                    </p:blipFill>
                    <p:spPr>
                      <a:xfrm>
                        <a:off x="1247865" y="2887131"/>
                        <a:ext cx="2045348" cy="388616"/>
                      </a:xfrm>
                      <a:prstGeom prst="rect">
                        <a:avLst/>
                      </a:prstGeom>
                    </p:spPr>
                  </p:pic>
                </p:oleObj>
              </mc:Fallback>
            </mc:AlternateContent>
          </a:graphicData>
        </a:graphic>
      </p:graphicFrame>
      <p:sp>
        <p:nvSpPr>
          <p:cNvPr id="7" name="Content Placeholder 9"/>
          <p:cNvSpPr>
            <a:spLocks noGrp="1"/>
          </p:cNvSpPr>
          <p:nvPr>
            <p:ph sz="quarter" idx="17"/>
          </p:nvPr>
        </p:nvSpPr>
        <p:spPr>
          <a:xfrm>
            <a:off x="3274943" y="2815527"/>
            <a:ext cx="5414385" cy="377000"/>
          </a:xfrm>
        </p:spPr>
        <p:txBody>
          <a:bodyPr/>
          <a:lstStyle/>
          <a:p>
            <a:pPr marL="0" indent="0">
              <a:buNone/>
            </a:pPr>
            <a:r>
              <a:rPr lang="en-US" altLang="en-US" sz="2200" dirty="0">
                <a:cs typeface="Courier New" panose="02070309020205020404" pitchFamily="49" charset="0"/>
              </a:rPr>
              <a:t>(the return type) </a:t>
            </a:r>
            <a:r>
              <a:rPr lang="en-US" altLang="en-US" sz="2200" dirty="0"/>
              <a:t>specifies a delegate </a:t>
            </a:r>
            <a:r>
              <a:rPr lang="en-US" altLang="en-US" sz="2200" dirty="0" smtClean="0"/>
              <a:t>that</a:t>
            </a:r>
            <a:endParaRPr lang="en-US" sz="2200" dirty="0"/>
          </a:p>
        </p:txBody>
      </p:sp>
      <p:sp>
        <p:nvSpPr>
          <p:cNvPr id="8" name="Content Placeholder 10"/>
          <p:cNvSpPr>
            <a:spLocks noGrp="1"/>
          </p:cNvSpPr>
          <p:nvPr>
            <p:ph sz="quarter" idx="18"/>
          </p:nvPr>
        </p:nvSpPr>
        <p:spPr>
          <a:xfrm>
            <a:off x="457200" y="3345514"/>
            <a:ext cx="8229600" cy="457200"/>
          </a:xfrm>
        </p:spPr>
        <p:txBody>
          <a:bodyPr/>
          <a:lstStyle/>
          <a:p>
            <a:pPr marL="746125" lvl="0" indent="0">
              <a:buNone/>
            </a:pPr>
            <a:r>
              <a:rPr lang="en-US" altLang="en-US" sz="2200" dirty="0">
                <a:solidFill>
                  <a:srgbClr val="000000"/>
                </a:solidFill>
              </a:rPr>
              <a:t>takes an </a:t>
            </a:r>
            <a:r>
              <a:rPr lang="en-US" altLang="en-US" sz="2200" b="1" dirty="0" err="1">
                <a:solidFill>
                  <a:srgbClr val="000000"/>
                </a:solidFill>
                <a:latin typeface="Courier New" panose="02070309020205020404" pitchFamily="49" charset="0"/>
                <a:cs typeface="Courier New" panose="02070309020205020404" pitchFamily="49" charset="0"/>
              </a:rPr>
              <a:t>int</a:t>
            </a:r>
            <a:r>
              <a:rPr lang="en-US" altLang="en-US" sz="2200" dirty="0">
                <a:solidFill>
                  <a:srgbClr val="000000"/>
                </a:solidFill>
              </a:rPr>
              <a:t> as a parameter and returns and </a:t>
            </a:r>
            <a:r>
              <a:rPr lang="en-US" altLang="en-US" sz="2200" b="1" dirty="0" err="1" smtClean="0">
                <a:solidFill>
                  <a:srgbClr val="000000"/>
                </a:solidFill>
                <a:latin typeface="Courier New" panose="02070309020205020404" pitchFamily="49" charset="0"/>
                <a:cs typeface="Courier New" panose="02070309020205020404" pitchFamily="49" charset="0"/>
              </a:rPr>
              <a:t>int</a:t>
            </a:r>
            <a:endParaRPr lang="en-US" altLang="en-US" sz="2200" dirty="0">
              <a:solidFill>
                <a:srgbClr val="000000"/>
              </a:solidFill>
              <a:cs typeface="Courier New" panose="02070309020205020404" pitchFamily="49" charset="0"/>
            </a:endParaRPr>
          </a:p>
        </p:txBody>
      </p:sp>
      <p:pic>
        <p:nvPicPr>
          <p:cNvPr id="11" name="Picture 11" descr="Computer code. The code has 8 lines. Line 1. static F u n c left angle bracket I n t comma I n t right angle bracket make Adder left parenthesis I n t x right parenthesis left brace. Line 2, indented twice. return delegate left parenthesis I n t y right parenthesis left brace return x plus y semicolon right brace semicolon. Line 3. right brace. Line 4. period period period. Line 5. F u n c left angle bracket I n t comma I n t right angle bracket Add10 equals makeAdder left parenthesis 10 right parenthesis semicolon. Line 6. F u n c left angle bracket I n t comma I n t right angle bracket Add5 equals make Adder left parenthesis 5 right parenthesis semicolon. Line 7. Console period Write Line left parenthesis double quote Add 10 to 20 colon left brace 0 right brace double quote comma Add10 left parenthesis 20 right parenthesis right parenthesis semicolon. Line 8. Console period Write Line left parenthesis double quote Add 5 to 20 colon left brace 0 right brace double quote comma Add 5 left parenthesis 20 right parenthesis right parenthesis semicolon."/>
          <p:cNvPicPr>
            <a:picLocks noChangeAspect="1"/>
          </p:cNvPicPr>
          <p:nvPr/>
        </p:nvPicPr>
        <p:blipFill rotWithShape="1">
          <a:blip r:embed="rId9"/>
          <a:srcRect b="5058"/>
          <a:stretch/>
        </p:blipFill>
        <p:spPr>
          <a:xfrm>
            <a:off x="636104" y="3872481"/>
            <a:ext cx="6801912" cy="2430080"/>
          </a:xfrm>
          <a:prstGeom prst="rect">
            <a:avLst/>
          </a:prstGeom>
        </p:spPr>
      </p:pic>
    </p:spTree>
    <p:extLst>
      <p:ext uri="{BB962C8B-B14F-4D97-AF65-F5344CB8AC3E}">
        <p14:creationId xmlns:p14="http://schemas.microsoft.com/office/powerpoint/2010/main" val="34979076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err="1"/>
              <a:t>Coroutines</a:t>
            </a:r>
            <a:endParaRPr lang="en-US" altLang="en-US" sz="2000" b="0" dirty="0" smtClean="0"/>
          </a:p>
        </p:txBody>
      </p:sp>
      <p:sp>
        <p:nvSpPr>
          <p:cNvPr id="7173" name="Content Placeholder 2"/>
          <p:cNvSpPr>
            <a:spLocks noGrp="1" noChangeArrowheads="1"/>
          </p:cNvSpPr>
          <p:nvPr>
            <p:ph type="body" idx="1"/>
          </p:nvPr>
        </p:nvSpPr>
        <p:spPr>
          <a:xfrm>
            <a:off x="457200" y="1610139"/>
            <a:ext cx="8229600" cy="4525963"/>
          </a:xfrm>
        </p:spPr>
        <p:txBody>
          <a:bodyPr/>
          <a:lstStyle/>
          <a:p>
            <a:pPr eaLnBrk="1" hangingPunct="1"/>
            <a:r>
              <a:rPr lang="en-US" altLang="en-US" sz="2000" dirty="0"/>
              <a:t>A </a:t>
            </a:r>
            <a:r>
              <a:rPr lang="en-US" altLang="en-US" sz="2000" b="1" dirty="0" err="1"/>
              <a:t>coroutine</a:t>
            </a:r>
            <a:r>
              <a:rPr lang="en-US" altLang="en-US" sz="2000" dirty="0"/>
              <a:t> is a subprogram that has multiple entries and controls them itself – supported directly in </a:t>
            </a:r>
            <a:r>
              <a:rPr lang="en-US" altLang="en-US" sz="2000" dirty="0" err="1"/>
              <a:t>Lua</a:t>
            </a:r>
            <a:endParaRPr lang="en-US" altLang="en-US" sz="2000" dirty="0"/>
          </a:p>
          <a:p>
            <a:pPr eaLnBrk="1" hangingPunct="1"/>
            <a:r>
              <a:rPr lang="en-US" altLang="en-US" sz="2000" dirty="0"/>
              <a:t>Also called </a:t>
            </a:r>
            <a:r>
              <a:rPr lang="en-US" altLang="en-US" sz="2000" b="1" dirty="0"/>
              <a:t>symmetric control: </a:t>
            </a:r>
            <a:r>
              <a:rPr lang="en-US" altLang="en-US" sz="2000" dirty="0"/>
              <a:t>caller and called </a:t>
            </a:r>
            <a:r>
              <a:rPr lang="en-US" altLang="en-US" sz="2000" dirty="0" err="1"/>
              <a:t>coroutines</a:t>
            </a:r>
            <a:r>
              <a:rPr lang="en-US" altLang="en-US" sz="2000" dirty="0"/>
              <a:t> are on a more equal basis</a:t>
            </a:r>
          </a:p>
          <a:p>
            <a:pPr eaLnBrk="1" hangingPunct="1"/>
            <a:r>
              <a:rPr lang="en-US" altLang="en-US" sz="2000" dirty="0"/>
              <a:t>A </a:t>
            </a:r>
            <a:r>
              <a:rPr lang="en-US" altLang="en-US" sz="2000" dirty="0" err="1"/>
              <a:t>coroutine</a:t>
            </a:r>
            <a:r>
              <a:rPr lang="en-US" altLang="en-US" sz="2000" dirty="0"/>
              <a:t> call is named a </a:t>
            </a:r>
            <a:r>
              <a:rPr lang="en-US" altLang="en-US" sz="2000" b="1" dirty="0"/>
              <a:t>resume</a:t>
            </a:r>
          </a:p>
          <a:p>
            <a:pPr eaLnBrk="1" hangingPunct="1"/>
            <a:r>
              <a:rPr lang="en-US" altLang="en-US" sz="2000" dirty="0"/>
              <a:t>The first resume of a </a:t>
            </a:r>
            <a:r>
              <a:rPr lang="en-US" altLang="en-US" sz="2000" dirty="0" err="1"/>
              <a:t>coroutine</a:t>
            </a:r>
            <a:r>
              <a:rPr lang="en-US" altLang="en-US" sz="2000" dirty="0"/>
              <a:t> is to its beginning, but subsequent calls enter at the point just after the last executed statement in the </a:t>
            </a:r>
            <a:r>
              <a:rPr lang="en-US" altLang="en-US" sz="2000" dirty="0" err="1"/>
              <a:t>coroutine</a:t>
            </a:r>
            <a:endParaRPr lang="en-US" altLang="en-US" sz="2000" dirty="0"/>
          </a:p>
          <a:p>
            <a:pPr eaLnBrk="1" hangingPunct="1"/>
            <a:r>
              <a:rPr lang="en-US" altLang="en-US" sz="2000" dirty="0" err="1"/>
              <a:t>Coroutines</a:t>
            </a:r>
            <a:r>
              <a:rPr lang="en-US" altLang="en-US" sz="2000" dirty="0"/>
              <a:t> repeatedly resume each other, possibly forever</a:t>
            </a:r>
          </a:p>
          <a:p>
            <a:pPr eaLnBrk="1" hangingPunct="1"/>
            <a:r>
              <a:rPr lang="en-US" altLang="en-US" sz="2000" dirty="0" err="1"/>
              <a:t>Coroutines</a:t>
            </a:r>
            <a:r>
              <a:rPr lang="en-US" altLang="en-US" sz="2000" dirty="0"/>
              <a:t> provide </a:t>
            </a:r>
            <a:r>
              <a:rPr lang="en-US" altLang="en-US" sz="2000" b="1" dirty="0"/>
              <a:t>quasi-concurrent execution </a:t>
            </a:r>
            <a:r>
              <a:rPr lang="en-US" altLang="en-US" sz="2000" dirty="0"/>
              <a:t>of program units (the </a:t>
            </a:r>
            <a:r>
              <a:rPr lang="en-US" altLang="en-US" sz="2000" dirty="0" err="1"/>
              <a:t>coroutines</a:t>
            </a:r>
            <a:r>
              <a:rPr lang="en-US" altLang="en-US" sz="2000" dirty="0"/>
              <a:t>); their execution is interleaved, but not </a:t>
            </a:r>
            <a:r>
              <a:rPr lang="en-US" altLang="en-US" sz="2000" dirty="0" smtClean="0"/>
              <a:t>overlapped</a:t>
            </a:r>
            <a:endParaRPr lang="en-US" altLang="en-US" sz="2000" dirty="0"/>
          </a:p>
        </p:txBody>
      </p:sp>
    </p:spTree>
    <p:extLst>
      <p:ext uri="{BB962C8B-B14F-4D97-AF65-F5344CB8AC3E}">
        <p14:creationId xmlns:p14="http://schemas.microsoft.com/office/powerpoint/2010/main" val="37096724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err="1"/>
              <a:t>Coroutines</a:t>
            </a:r>
            <a:r>
              <a:rPr lang="en-US" altLang="en-US" dirty="0"/>
              <a:t> Illustrated: Possible Execution </a:t>
            </a:r>
            <a:r>
              <a:rPr lang="en-US" altLang="en-US" dirty="0" smtClean="0"/>
              <a:t>Controls </a:t>
            </a:r>
            <a:r>
              <a:rPr lang="en-US" altLang="en-US" sz="2000" b="0" dirty="0" smtClean="0"/>
              <a:t>(1 of 2)</a:t>
            </a:r>
            <a:endParaRPr lang="en-US" sz="2000" b="0" dirty="0"/>
          </a:p>
        </p:txBody>
      </p:sp>
      <p:pic>
        <p:nvPicPr>
          <p:cNvPr id="5" name="Picture 2" descr="Diagram a shows a possible execution control sequence for two coroutines without loops. The diagram shows two coroutines labeled, A and B, respectively. In the execution, both the coroutines A and B have 12 codes, one below the other. The computer code of coroutine A reads as follows. Period, period, resume B, period, period, period, resume B, period, period, period, period, resume B. The computer code of coroutine B reads as follows. Period, period, resume A, period, period, period, period, resume A, period, period, period, period. A pointer, labeled resume from master, lies on top right of coroutine A. A pointer from the third code, resume B, of coroutine A flows to the top left of coroutine B. A pointer from the third code, resume A, of coroutine B flows to the third code, resume B, of coroutine A. A pointer from the seventh code, resume B, of coroutine A flows to the third code, resume A, of coroutine B. A pointer from the eighth code, resume A, of coroutine B flows to the seventh code, resume B, of coroutine A. A pointer from the twelfth code, resume B, of coroutine A flows to the eighth code, resume A, of coroutine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116" y="1606826"/>
            <a:ext cx="5667768" cy="39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4466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err="1"/>
              <a:t>Coroutines</a:t>
            </a:r>
            <a:r>
              <a:rPr lang="en-US" altLang="en-US" dirty="0"/>
              <a:t> Illustrated: Possible Execution </a:t>
            </a:r>
            <a:r>
              <a:rPr lang="en-US" altLang="en-US" dirty="0" smtClean="0"/>
              <a:t>Controls </a:t>
            </a:r>
            <a:r>
              <a:rPr lang="en-US" altLang="en-US" sz="2000" b="0" dirty="0" smtClean="0"/>
              <a:t>(2 of 2)</a:t>
            </a:r>
            <a:endParaRPr lang="en-US" sz="2000" b="0" dirty="0"/>
          </a:p>
        </p:txBody>
      </p:sp>
      <p:pic>
        <p:nvPicPr>
          <p:cNvPr id="4" name="Picture 2" descr="Diagram b shows a second possible execution control sequence for two coroutines without loops. The diagram shows two coroutines labeled, A and B, respectively. In the execution, the coroutines A contains eight codes and coroutine B contains 14 codes, one below the other. The computer code of coroutine A reads as follows. Period, period, period, resume B, period, period, period, resume B. The computer code of coroutine B reads as follows. Period, period, period, period, resume A, period, period, period, period, period, resume A, period, period, period. A pointer, labeled resume from master, lies on top right of coroutine B. A pointer from the fifth code, resume A, of coroutine B flows to the top right of coroutine A. A pointer from the fourth code, resume B, of coroutine A flows to the fifth code, resume A, of coroutine B. A pointer from the eleventh code, resume A, of coroutine B flows to the fourth code, resume B, of coroutine A. A pointer from the eighth code, resume B, of coroutine A flows to the eleventh code, resume A, of coroutine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668" y="1613333"/>
            <a:ext cx="5586665" cy="3742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85115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err="1"/>
              <a:t>Coroutines</a:t>
            </a:r>
            <a:r>
              <a:rPr lang="en-US" altLang="en-US" dirty="0"/>
              <a:t> Illustrated: Possible Execution Controls with Loops</a:t>
            </a:r>
            <a:endParaRPr lang="en-US" b="0" dirty="0"/>
          </a:p>
        </p:txBody>
      </p:sp>
      <p:pic>
        <p:nvPicPr>
          <p:cNvPr id="5" name="Picture 2" descr="A diagram showing coroutine execution sequence with loops. The diagram consists of two coroutines, A and B. A pointer to coroutine A, labeled, resume from master, lies on top left of coroutine A. A has the code, resume B and an inner loop that begins from the bottom and extends up to the top. The coroutine B has the code, resume A, an inner loop that starts at the bottom and extends up to the top. Two pointers from just above resume B, labeled first resume and subsequent resume, respectively, flows towards the coroutine B, the first one to the top and the second to resume A. A pointer from resume A flows towards resume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1613452"/>
            <a:ext cx="7410450" cy="36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7426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Summary</a:t>
            </a:r>
            <a:endParaRPr lang="en-US" altLang="en-US" sz="2000" b="0" dirty="0" smtClean="0"/>
          </a:p>
        </p:txBody>
      </p:sp>
      <p:sp>
        <p:nvSpPr>
          <p:cNvPr id="7173" name="Content Placeholder 2"/>
          <p:cNvSpPr>
            <a:spLocks noGrp="1" noChangeArrowheads="1"/>
          </p:cNvSpPr>
          <p:nvPr>
            <p:ph type="body" idx="1"/>
          </p:nvPr>
        </p:nvSpPr>
        <p:spPr>
          <a:xfrm>
            <a:off x="457200" y="1610139"/>
            <a:ext cx="8229600" cy="4525963"/>
          </a:xfrm>
        </p:spPr>
        <p:txBody>
          <a:bodyPr/>
          <a:lstStyle/>
          <a:p>
            <a:pPr eaLnBrk="1" hangingPunct="1"/>
            <a:r>
              <a:rPr lang="en-US" altLang="en-US" sz="2000" dirty="0"/>
              <a:t>A subprogram definition describes the actions represented by the subprogram</a:t>
            </a:r>
          </a:p>
          <a:p>
            <a:pPr eaLnBrk="1" hangingPunct="1"/>
            <a:r>
              <a:rPr lang="en-US" altLang="en-US" sz="2000" dirty="0"/>
              <a:t>Subprograms can be either functions or procedures</a:t>
            </a:r>
          </a:p>
          <a:p>
            <a:pPr eaLnBrk="1" hangingPunct="1"/>
            <a:r>
              <a:rPr lang="en-US" altLang="en-US" sz="2000" dirty="0"/>
              <a:t>Local variables in subprograms can be stack-dynamic or static</a:t>
            </a:r>
          </a:p>
          <a:p>
            <a:pPr eaLnBrk="1" hangingPunct="1"/>
            <a:r>
              <a:rPr lang="en-US" altLang="en-US" sz="2000" dirty="0"/>
              <a:t>Three models of parameter passing: in mode, out mode, and </a:t>
            </a:r>
            <a:r>
              <a:rPr lang="en-US" altLang="en-US" sz="2000" dirty="0" err="1"/>
              <a:t>inout</a:t>
            </a:r>
            <a:r>
              <a:rPr lang="en-US" altLang="en-US" sz="2000" dirty="0"/>
              <a:t> mode</a:t>
            </a:r>
          </a:p>
          <a:p>
            <a:pPr eaLnBrk="1" hangingPunct="1"/>
            <a:r>
              <a:rPr lang="en-US" altLang="en-US" sz="2000" dirty="0"/>
              <a:t>Some languages allow operator overloading</a:t>
            </a:r>
          </a:p>
          <a:p>
            <a:pPr eaLnBrk="1" hangingPunct="1"/>
            <a:r>
              <a:rPr lang="en-US" altLang="en-US" sz="2000" dirty="0"/>
              <a:t>Subprograms can be generic</a:t>
            </a:r>
          </a:p>
          <a:p>
            <a:pPr eaLnBrk="1" hangingPunct="1"/>
            <a:r>
              <a:rPr lang="en-US" altLang="en-US" sz="2000" dirty="0"/>
              <a:t>A closure is a subprogram and its ref. environment</a:t>
            </a:r>
          </a:p>
          <a:p>
            <a:pPr eaLnBrk="1" hangingPunct="1"/>
            <a:r>
              <a:rPr lang="en-US" altLang="en-US" sz="2000" dirty="0"/>
              <a:t>A </a:t>
            </a:r>
            <a:r>
              <a:rPr lang="en-US" altLang="en-US" sz="2000" dirty="0" err="1"/>
              <a:t>coroutine</a:t>
            </a:r>
            <a:r>
              <a:rPr lang="en-US" altLang="en-US" sz="2000" dirty="0"/>
              <a:t> is a special subprogram with multiple entries</a:t>
            </a:r>
          </a:p>
        </p:txBody>
      </p:sp>
    </p:spTree>
    <p:extLst>
      <p:ext uri="{BB962C8B-B14F-4D97-AF65-F5344CB8AC3E}">
        <p14:creationId xmlns:p14="http://schemas.microsoft.com/office/powerpoint/2010/main" val="26456353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A copyright notice reads as follows. 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Basic </a:t>
            </a:r>
            <a:r>
              <a:rPr lang="en-US" altLang="en-US" dirty="0" smtClean="0"/>
              <a:t>Definitions </a:t>
            </a:r>
            <a:r>
              <a:rPr lang="en-US" altLang="en-US" sz="2000" b="0" dirty="0" smtClean="0"/>
              <a:t>(1 of 3)</a:t>
            </a:r>
          </a:p>
        </p:txBody>
      </p:sp>
      <p:sp>
        <p:nvSpPr>
          <p:cNvPr id="7173" name="Content Placeholder 2"/>
          <p:cNvSpPr>
            <a:spLocks noGrp="1" noChangeArrowheads="1"/>
          </p:cNvSpPr>
          <p:nvPr>
            <p:ph type="body" idx="1"/>
          </p:nvPr>
        </p:nvSpPr>
        <p:spPr/>
        <p:txBody>
          <a:bodyPr/>
          <a:lstStyle/>
          <a:p>
            <a:pPr eaLnBrk="1" hangingPunct="1"/>
            <a:r>
              <a:rPr lang="en-US" altLang="en-US" dirty="0"/>
              <a:t>A </a:t>
            </a:r>
            <a:r>
              <a:rPr lang="en-US" altLang="en-US" b="1" dirty="0"/>
              <a:t>subprogram definition </a:t>
            </a:r>
            <a:r>
              <a:rPr lang="en-US" altLang="en-US" dirty="0"/>
              <a:t>describes the interface to and the actions of the subprogram abstraction</a:t>
            </a:r>
          </a:p>
          <a:p>
            <a:pPr lvl="1" eaLnBrk="1" hangingPunct="1"/>
            <a:r>
              <a:rPr lang="en-US" altLang="en-US" dirty="0"/>
              <a:t>In Python, function definitions are executable; in all other languages, they are non-executable</a:t>
            </a:r>
          </a:p>
          <a:p>
            <a:pPr lvl="1" eaLnBrk="1" hangingPunct="1"/>
            <a:r>
              <a:rPr lang="en-US" altLang="en-US" dirty="0"/>
              <a:t>In Ruby, function definitions can appear either in or outside of class definitions. If outside, they are methods of </a:t>
            </a:r>
            <a:r>
              <a:rPr lang="en-US" altLang="en-US" b="1" dirty="0">
                <a:latin typeface="Courier New" panose="02070309020205020404" pitchFamily="49" charset="0"/>
                <a:cs typeface="Courier New" panose="02070309020205020404" pitchFamily="49" charset="0"/>
              </a:rPr>
              <a:t>Object</a:t>
            </a:r>
            <a:r>
              <a:rPr lang="en-US" altLang="en-US" dirty="0"/>
              <a:t>. They can be called without an object, like a function</a:t>
            </a:r>
          </a:p>
          <a:p>
            <a:pPr lvl="1" eaLnBrk="1" hangingPunct="1"/>
            <a:r>
              <a:rPr lang="en-US" altLang="en-US" dirty="0"/>
              <a:t>In </a:t>
            </a:r>
            <a:r>
              <a:rPr lang="en-US" altLang="en-US" dirty="0" err="1"/>
              <a:t>Lua</a:t>
            </a:r>
            <a:r>
              <a:rPr lang="en-US" altLang="en-US" dirty="0"/>
              <a:t>, all functions are anonymous</a:t>
            </a:r>
          </a:p>
          <a:p>
            <a:pPr eaLnBrk="1" hangingPunct="1"/>
            <a:r>
              <a:rPr lang="en-US" altLang="en-US" dirty="0"/>
              <a:t>A </a:t>
            </a:r>
            <a:r>
              <a:rPr lang="en-US" altLang="en-US" b="1" dirty="0"/>
              <a:t>subprogram call </a:t>
            </a:r>
            <a:r>
              <a:rPr lang="en-US" altLang="en-US" dirty="0"/>
              <a:t>is an explicit request that the subprogram be </a:t>
            </a:r>
            <a:r>
              <a:rPr lang="en-US" altLang="en-US" dirty="0" smtClean="0"/>
              <a:t>executed</a:t>
            </a:r>
            <a:endParaRPr lang="en-US" altLang="en-US" dirty="0"/>
          </a:p>
        </p:txBody>
      </p:sp>
    </p:spTree>
    <p:extLst>
      <p:ext uri="{BB962C8B-B14F-4D97-AF65-F5344CB8AC3E}">
        <p14:creationId xmlns:p14="http://schemas.microsoft.com/office/powerpoint/2010/main" val="1288292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Basic </a:t>
            </a:r>
            <a:r>
              <a:rPr lang="en-US" altLang="en-US" dirty="0" smtClean="0"/>
              <a:t>Definitions </a:t>
            </a:r>
            <a:r>
              <a:rPr lang="en-US" altLang="en-US" sz="2000" b="0" dirty="0" smtClean="0"/>
              <a:t>(2 of 3)</a:t>
            </a:r>
          </a:p>
        </p:txBody>
      </p:sp>
      <p:sp>
        <p:nvSpPr>
          <p:cNvPr id="7173" name="Content Placeholder 2"/>
          <p:cNvSpPr>
            <a:spLocks noGrp="1" noChangeArrowheads="1"/>
          </p:cNvSpPr>
          <p:nvPr>
            <p:ph type="body" idx="1"/>
          </p:nvPr>
        </p:nvSpPr>
        <p:spPr/>
        <p:txBody>
          <a:bodyPr/>
          <a:lstStyle/>
          <a:p>
            <a:pPr eaLnBrk="1" hangingPunct="1"/>
            <a:r>
              <a:rPr lang="en-US" altLang="en-US" dirty="0" smtClean="0"/>
              <a:t>A </a:t>
            </a:r>
            <a:r>
              <a:rPr lang="en-US" altLang="en-US" b="1" dirty="0"/>
              <a:t>subprogram header </a:t>
            </a:r>
            <a:r>
              <a:rPr lang="en-US" altLang="en-US" dirty="0"/>
              <a:t>is the first part of the definition, including the name, the kind of subprogram, and the formal parameters</a:t>
            </a:r>
          </a:p>
          <a:p>
            <a:pPr eaLnBrk="1" hangingPunct="1"/>
            <a:r>
              <a:rPr lang="en-US" altLang="en-US" dirty="0"/>
              <a:t>The </a:t>
            </a:r>
            <a:r>
              <a:rPr lang="en-US" altLang="en-US" b="1" dirty="0"/>
              <a:t>parameter profile </a:t>
            </a:r>
            <a:r>
              <a:rPr lang="en-US" altLang="en-US" dirty="0"/>
              <a:t>(aka </a:t>
            </a:r>
            <a:r>
              <a:rPr lang="en-US" altLang="en-US" b="1" dirty="0"/>
              <a:t>signature</a:t>
            </a:r>
            <a:r>
              <a:rPr lang="en-US" altLang="en-US" dirty="0"/>
              <a:t>) of a subprogram is the number, order, and types of its parameters</a:t>
            </a:r>
          </a:p>
          <a:p>
            <a:pPr eaLnBrk="1" hangingPunct="1"/>
            <a:r>
              <a:rPr lang="en-US" altLang="en-US" dirty="0"/>
              <a:t>The </a:t>
            </a:r>
            <a:r>
              <a:rPr lang="en-US" altLang="en-US" b="1" dirty="0"/>
              <a:t>protocol </a:t>
            </a:r>
            <a:r>
              <a:rPr lang="en-US" altLang="en-US" dirty="0"/>
              <a:t>is a subprogram’s parameter profile and, if it is a function, its return type</a:t>
            </a:r>
          </a:p>
        </p:txBody>
      </p:sp>
    </p:spTree>
    <p:extLst>
      <p:ext uri="{BB962C8B-B14F-4D97-AF65-F5344CB8AC3E}">
        <p14:creationId xmlns:p14="http://schemas.microsoft.com/office/powerpoint/2010/main" val="2314026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Basic </a:t>
            </a:r>
            <a:r>
              <a:rPr lang="en-US" altLang="en-US" dirty="0" smtClean="0"/>
              <a:t>Definitions </a:t>
            </a:r>
            <a:r>
              <a:rPr lang="en-US" altLang="en-US" sz="2000" b="0" dirty="0" smtClean="0"/>
              <a:t>(3 of 3)</a:t>
            </a:r>
          </a:p>
        </p:txBody>
      </p:sp>
      <p:sp>
        <p:nvSpPr>
          <p:cNvPr id="7173" name="Content Placeholder 2"/>
          <p:cNvSpPr>
            <a:spLocks noGrp="1" noChangeArrowheads="1"/>
          </p:cNvSpPr>
          <p:nvPr>
            <p:ph type="body" idx="1"/>
          </p:nvPr>
        </p:nvSpPr>
        <p:spPr/>
        <p:txBody>
          <a:bodyPr/>
          <a:lstStyle/>
          <a:p>
            <a:pPr eaLnBrk="1" hangingPunct="1"/>
            <a:r>
              <a:rPr lang="en-US" altLang="en-US" dirty="0"/>
              <a:t>Function declarations in C and C++ are often called </a:t>
            </a:r>
            <a:r>
              <a:rPr lang="en-US" altLang="en-US" b="1" dirty="0"/>
              <a:t>prototypes</a:t>
            </a:r>
          </a:p>
          <a:p>
            <a:pPr eaLnBrk="1" hangingPunct="1"/>
            <a:r>
              <a:rPr lang="en-US" altLang="en-US" dirty="0"/>
              <a:t>A </a:t>
            </a:r>
            <a:r>
              <a:rPr lang="en-US" altLang="en-US" b="1" dirty="0"/>
              <a:t>subprogram declaration </a:t>
            </a:r>
            <a:r>
              <a:rPr lang="en-US" altLang="en-US" dirty="0"/>
              <a:t>provides the protocol, but not the body, of the subprogram</a:t>
            </a:r>
          </a:p>
          <a:p>
            <a:pPr eaLnBrk="1" hangingPunct="1"/>
            <a:r>
              <a:rPr lang="en-US" altLang="en-US" dirty="0"/>
              <a:t>A </a:t>
            </a:r>
            <a:r>
              <a:rPr lang="en-US" altLang="en-US" b="1" dirty="0"/>
              <a:t>formal parameter </a:t>
            </a:r>
            <a:r>
              <a:rPr lang="en-US" altLang="en-US" dirty="0"/>
              <a:t>is a dummy variable listed in the subprogram header and used in the subprogram</a:t>
            </a:r>
          </a:p>
          <a:p>
            <a:pPr eaLnBrk="1" hangingPunct="1"/>
            <a:r>
              <a:rPr lang="en-US" altLang="en-US" dirty="0"/>
              <a:t>An </a:t>
            </a:r>
            <a:r>
              <a:rPr lang="en-US" altLang="en-US" b="1" dirty="0"/>
              <a:t>actual parameter </a:t>
            </a:r>
            <a:r>
              <a:rPr lang="en-US" altLang="en-US" dirty="0"/>
              <a:t>represents a value or address used in the subprogram call statement</a:t>
            </a:r>
          </a:p>
        </p:txBody>
      </p:sp>
    </p:spTree>
    <p:extLst>
      <p:ext uri="{BB962C8B-B14F-4D97-AF65-F5344CB8AC3E}">
        <p14:creationId xmlns:p14="http://schemas.microsoft.com/office/powerpoint/2010/main" val="1760316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Actual/Formal Parameter Correspondence</a:t>
            </a:r>
            <a:endParaRPr lang="en-US" altLang="en-US" sz="2000" b="0" dirty="0" smtClean="0"/>
          </a:p>
        </p:txBody>
      </p:sp>
      <p:sp>
        <p:nvSpPr>
          <p:cNvPr id="7173" name="Content Placeholder 2"/>
          <p:cNvSpPr>
            <a:spLocks noGrp="1" noChangeArrowheads="1"/>
          </p:cNvSpPr>
          <p:nvPr>
            <p:ph type="body" idx="1"/>
          </p:nvPr>
        </p:nvSpPr>
        <p:spPr>
          <a:xfrm>
            <a:off x="457200" y="1620078"/>
            <a:ext cx="8229600" cy="4525963"/>
          </a:xfrm>
        </p:spPr>
        <p:txBody>
          <a:bodyPr/>
          <a:lstStyle/>
          <a:p>
            <a:pPr eaLnBrk="1" hangingPunct="1"/>
            <a:r>
              <a:rPr lang="en-US" altLang="en-US" sz="2000" dirty="0"/>
              <a:t>Positional</a:t>
            </a:r>
          </a:p>
          <a:p>
            <a:pPr lvl="1" eaLnBrk="1" hangingPunct="1"/>
            <a:r>
              <a:rPr lang="en-US" altLang="en-US" sz="2000" dirty="0"/>
              <a:t>The binding of actual parameters to formal parameters is by position: the first actual parameter is bound to the first formal parameter and so forth</a:t>
            </a:r>
          </a:p>
          <a:p>
            <a:pPr lvl="1" eaLnBrk="1" hangingPunct="1"/>
            <a:r>
              <a:rPr lang="en-US" altLang="en-US" sz="2000" dirty="0"/>
              <a:t>Safe and effective</a:t>
            </a:r>
          </a:p>
          <a:p>
            <a:pPr eaLnBrk="1" hangingPunct="1"/>
            <a:r>
              <a:rPr lang="en-US" altLang="en-US" sz="2000" dirty="0"/>
              <a:t>Keyword</a:t>
            </a:r>
          </a:p>
          <a:p>
            <a:pPr lvl="1" eaLnBrk="1" hangingPunct="1"/>
            <a:r>
              <a:rPr lang="en-US" altLang="en-US" sz="2000" dirty="0"/>
              <a:t>The name of the formal parameter to which an actual parameter is to be bound is specified with the actual parameter</a:t>
            </a:r>
          </a:p>
          <a:p>
            <a:pPr lvl="1" eaLnBrk="1" hangingPunct="1"/>
            <a:r>
              <a:rPr lang="en-US" altLang="en-US" sz="2000" b="1" dirty="0"/>
              <a:t>Advantage</a:t>
            </a:r>
            <a:r>
              <a:rPr lang="en-US" altLang="en-US" sz="2000" dirty="0"/>
              <a:t>: Parameters can appear in any order, thereby avoiding parameter correspondence errors</a:t>
            </a:r>
          </a:p>
          <a:p>
            <a:pPr lvl="1" eaLnBrk="1" hangingPunct="1"/>
            <a:r>
              <a:rPr lang="en-US" altLang="en-US" sz="2000" b="1" dirty="0"/>
              <a:t>Disadvantage</a:t>
            </a:r>
            <a:r>
              <a:rPr lang="en-US" altLang="en-US" sz="2000" dirty="0"/>
              <a:t>: User must know the formal parameter’s names</a:t>
            </a:r>
          </a:p>
        </p:txBody>
      </p:sp>
    </p:spTree>
    <p:extLst>
      <p:ext uri="{BB962C8B-B14F-4D97-AF65-F5344CB8AC3E}">
        <p14:creationId xmlns:p14="http://schemas.microsoft.com/office/powerpoint/2010/main" val="159123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68B98B-D46B-4E1E-B6F3-9D4AA5F07D63}">
  <ds:schemaRefs>
    <ds:schemaRef ds:uri="http://www.w3.org/XML/1998/namespace"/>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http://purl.org/dc/terms/"/>
  </ds:schemaRefs>
</ds:datastoreItem>
</file>

<file path=customXml/itemProps2.xml><?xml version="1.0" encoding="utf-8"?>
<ds:datastoreItem xmlns:ds="http://schemas.openxmlformats.org/officeDocument/2006/customXml" ds:itemID="{11606276-A40B-4533-8165-46F4D19F9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9B9563B-0449-45BC-92CD-DEF6112AFD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8525</TotalTime>
  <Words>3024</Words>
  <Application>Microsoft Office PowerPoint</Application>
  <PresentationFormat>On-screen Show (4:3)</PresentationFormat>
  <Paragraphs>367</Paragraphs>
  <Slides>57</Slides>
  <Notes>40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6" baseType="lpstr">
      <vt:lpstr>Arial</vt:lpstr>
      <vt:lpstr>Courier New</vt:lpstr>
      <vt:lpstr>Lucida Sans Unicode</vt:lpstr>
      <vt:lpstr>Noto Sans Symbols</vt:lpstr>
      <vt:lpstr>Times</vt:lpstr>
      <vt:lpstr>Times New Roman</vt:lpstr>
      <vt:lpstr>Verdana</vt:lpstr>
      <vt:lpstr>508 Lecture</vt:lpstr>
      <vt:lpstr>Equation</vt:lpstr>
      <vt:lpstr>Concepts of Programming Languages</vt:lpstr>
      <vt:lpstr>Objectives (1 of 2)</vt:lpstr>
      <vt:lpstr>Objectives (2 of 2)</vt:lpstr>
      <vt:lpstr>Introduction</vt:lpstr>
      <vt:lpstr>Fundamentals of Subprograms</vt:lpstr>
      <vt:lpstr>Basic Definitions (1 of 3)</vt:lpstr>
      <vt:lpstr>Basic Definitions (2 of 3)</vt:lpstr>
      <vt:lpstr>Basic Definitions (3 of 3)</vt:lpstr>
      <vt:lpstr>Actual/Formal Parameter Correspondence</vt:lpstr>
      <vt:lpstr>Formal Parameter Default Values</vt:lpstr>
      <vt:lpstr>Variable Numbers of Parameters</vt:lpstr>
      <vt:lpstr>Procedures and Functions </vt:lpstr>
      <vt:lpstr>Design Issues for Subprograms (1 of 2)</vt:lpstr>
      <vt:lpstr>Design Issues for Subprograms (2 of 2)</vt:lpstr>
      <vt:lpstr>Local Referencing Environments</vt:lpstr>
      <vt:lpstr>Local Referencing Environments: Examples</vt:lpstr>
      <vt:lpstr>Semantic Models of Parameter Passing</vt:lpstr>
      <vt:lpstr>Models of Parameter Passing</vt:lpstr>
      <vt:lpstr>Conceptual Models of Transfer</vt:lpstr>
      <vt:lpstr>Pass-by-Value (In Mode)</vt:lpstr>
      <vt:lpstr>Pass-by-Result (Out Mode)</vt:lpstr>
      <vt:lpstr>Pass-by-Value-Result (inout Mode)</vt:lpstr>
      <vt:lpstr>Pass-by-Reference (Inout Mode)</vt:lpstr>
      <vt:lpstr>Pass-by-Name (Inout Mode)</vt:lpstr>
      <vt:lpstr>Implementing Parameter-Passing Methods (1 of 2)</vt:lpstr>
      <vt:lpstr>Implementing Parameter-Passing Methods (2 of 2)</vt:lpstr>
      <vt:lpstr>Parameter Passing Methods of Major Languages (1 of 2)</vt:lpstr>
      <vt:lpstr>Parameter Passing Methods of Major Languages (2 of 2)</vt:lpstr>
      <vt:lpstr>Type Checking Parameters</vt:lpstr>
      <vt:lpstr>Multidimensional Arrays as Parameters</vt:lpstr>
      <vt:lpstr>Multidimensional Arrays as Parameters: C and C++</vt:lpstr>
      <vt:lpstr>Multidimensional Arrays as Parameters: Java and      </vt:lpstr>
      <vt:lpstr>Design Considerations for Parameter Passing</vt:lpstr>
      <vt:lpstr>Parameters that are Subprogram Names</vt:lpstr>
      <vt:lpstr>Parameters that are Subprogram Names: Referencing Environment</vt:lpstr>
      <vt:lpstr>Calling Subprograms Indirectly (1 of 2)</vt:lpstr>
      <vt:lpstr>Calling Subprograms Indirectly (2 of 2)</vt:lpstr>
      <vt:lpstr>Design Issues for Functions</vt:lpstr>
      <vt:lpstr>Overloaded Subprograms</vt:lpstr>
      <vt:lpstr>Generic Subprograms (1 of 8)</vt:lpstr>
      <vt:lpstr>Generic Subprograms (2 of 8)</vt:lpstr>
      <vt:lpstr>Generic Subprograms (3 of 8)</vt:lpstr>
      <vt:lpstr>Generic Subprograms (4 of 8)</vt:lpstr>
      <vt:lpstr>Generic Subprograms (5 of 8)</vt:lpstr>
      <vt:lpstr>Generic Subprograms (6 of 8)</vt:lpstr>
      <vt:lpstr>Generic Subprograms (7 of 8)</vt:lpstr>
      <vt:lpstr>Generic Subprograms (8 of 8)</vt:lpstr>
      <vt:lpstr>User-Defined Overloaded Operators</vt:lpstr>
      <vt:lpstr>Closures (1 of 3)</vt:lpstr>
      <vt:lpstr>Closures (2 of 3)</vt:lpstr>
      <vt:lpstr>Closures (3 of 3)</vt:lpstr>
      <vt:lpstr>Coroutines</vt:lpstr>
      <vt:lpstr>Coroutines Illustrated: Possible Execution Controls (1 of 2)</vt:lpstr>
      <vt:lpstr>Coroutines Illustrated: Possible Execution Controls (2 of 2)</vt:lpstr>
      <vt:lpstr>Coroutines Illustrated: Possible Execution Controls with Loops</vt:lpstr>
      <vt:lpstr>Summary</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Programming Languages, 11e</dc:title>
  <dc:subject>Engineering Computer Science</dc:subject>
  <dc:creator>Sebesta</dc:creator>
  <cp:keywords>Engineering Computer Science</cp:keywords>
  <cp:lastModifiedBy>Pasupuleti, Rajeswari (Cognizant)</cp:lastModifiedBy>
  <cp:revision>261</cp:revision>
  <dcterms:modified xsi:type="dcterms:W3CDTF">2018-03-15T07:32:54Z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