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9" r:id="rId3"/>
    <p:sldId id="266" r:id="rId4"/>
    <p:sldId id="260" r:id="rId5"/>
    <p:sldId id="267" r:id="rId6"/>
    <p:sldId id="268" r:id="rId7"/>
    <p:sldId id="269" r:id="rId8"/>
    <p:sldId id="271" r:id="rId9"/>
    <p:sldId id="261" r:id="rId10"/>
    <p:sldId id="262" r:id="rId11"/>
    <p:sldId id="264" r:id="rId12"/>
    <p:sldId id="263" r:id="rId13"/>
    <p:sldId id="272" r:id="rId14"/>
    <p:sldId id="270" r:id="rId15"/>
    <p:sldId id="273" r:id="rId16"/>
    <p:sldId id="258" r:id="rId17"/>
    <p:sldId id="265" r:id="rId1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434" autoAdjust="0"/>
    <p:restoredTop sz="94660"/>
  </p:normalViewPr>
  <p:slideViewPr>
    <p:cSldViewPr snapToGrid="0">
      <p:cViewPr varScale="1">
        <p:scale>
          <a:sx n="142" d="100"/>
          <a:sy n="142" d="100"/>
        </p:scale>
        <p:origin x="116"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Sheet1!$B$1</c:f>
              <c:strCache>
                <c:ptCount val="1"/>
                <c:pt idx="0">
                  <c:v>系列 1</c:v>
                </c:pt>
              </c:strCache>
            </c:strRef>
          </c:tx>
          <c:spPr>
            <a:solidFill>
              <a:schemeClr val="accent1"/>
            </a:solidFill>
            <a:ln>
              <a:noFill/>
            </a:ln>
            <a:effectLst/>
          </c:spPr>
          <c:invertIfNegative val="0"/>
          <c:cat>
            <c:strRef>
              <c:f>Sheet1!$A$2:$A$5</c:f>
              <c:strCache>
                <c:ptCount val="4"/>
                <c:pt idx="0">
                  <c:v>カテゴリ 1</c:v>
                </c:pt>
                <c:pt idx="1">
                  <c:v>カテゴリ 2</c:v>
                </c:pt>
                <c:pt idx="2">
                  <c:v>カテゴリ 3</c:v>
                </c:pt>
                <c:pt idx="3">
                  <c:v>カテゴリ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43A7-428D-B0B4-E93C5800E96A}"/>
            </c:ext>
          </c:extLst>
        </c:ser>
        <c:ser>
          <c:idx val="1"/>
          <c:order val="1"/>
          <c:tx>
            <c:strRef>
              <c:f>Sheet1!$C$1</c:f>
              <c:strCache>
                <c:ptCount val="1"/>
                <c:pt idx="0">
                  <c:v>系列 2</c:v>
                </c:pt>
              </c:strCache>
            </c:strRef>
          </c:tx>
          <c:spPr>
            <a:solidFill>
              <a:schemeClr val="accent2"/>
            </a:solidFill>
            <a:ln>
              <a:noFill/>
            </a:ln>
            <a:effectLst/>
          </c:spPr>
          <c:invertIfNegative val="0"/>
          <c:cat>
            <c:strRef>
              <c:f>Sheet1!$A$2:$A$5</c:f>
              <c:strCache>
                <c:ptCount val="4"/>
                <c:pt idx="0">
                  <c:v>カテゴリ 1</c:v>
                </c:pt>
                <c:pt idx="1">
                  <c:v>カテゴリ 2</c:v>
                </c:pt>
                <c:pt idx="2">
                  <c:v>カテゴリ 3</c:v>
                </c:pt>
                <c:pt idx="3">
                  <c:v>カテゴリ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43A7-428D-B0B4-E93C5800E96A}"/>
            </c:ext>
          </c:extLst>
        </c:ser>
        <c:ser>
          <c:idx val="2"/>
          <c:order val="2"/>
          <c:tx>
            <c:strRef>
              <c:f>Sheet1!$D$1</c:f>
              <c:strCache>
                <c:ptCount val="1"/>
                <c:pt idx="0">
                  <c:v>系列 3</c:v>
                </c:pt>
              </c:strCache>
            </c:strRef>
          </c:tx>
          <c:spPr>
            <a:solidFill>
              <a:schemeClr val="accent3"/>
            </a:solidFill>
            <a:ln>
              <a:noFill/>
            </a:ln>
            <a:effectLst/>
          </c:spPr>
          <c:invertIfNegative val="0"/>
          <c:cat>
            <c:strRef>
              <c:f>Sheet1!$A$2:$A$5</c:f>
              <c:strCache>
                <c:ptCount val="4"/>
                <c:pt idx="0">
                  <c:v>カテゴリ 1</c:v>
                </c:pt>
                <c:pt idx="1">
                  <c:v>カテゴリ 2</c:v>
                </c:pt>
                <c:pt idx="2">
                  <c:v>カテゴリ 3</c:v>
                </c:pt>
                <c:pt idx="3">
                  <c:v>カテゴリ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43A7-428D-B0B4-E93C5800E96A}"/>
            </c:ext>
          </c:extLst>
        </c:ser>
        <c:dLbls>
          <c:showLegendKey val="0"/>
          <c:showVal val="0"/>
          <c:showCatName val="0"/>
          <c:showSerName val="0"/>
          <c:showPercent val="0"/>
          <c:showBubbleSize val="0"/>
        </c:dLbls>
        <c:gapWidth val="219"/>
        <c:overlap val="-27"/>
        <c:axId val="1991716415"/>
        <c:axId val="1991714335"/>
      </c:barChart>
      <c:catAx>
        <c:axId val="19917164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1991714335"/>
        <c:crosses val="autoZero"/>
        <c:auto val="1"/>
        <c:lblAlgn val="ctr"/>
        <c:lblOffset val="100"/>
        <c:noMultiLvlLbl val="0"/>
      </c:catAx>
      <c:valAx>
        <c:axId val="19917143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199171641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01T21:04:28.454"/>
    </inkml:context>
    <inkml:brush xml:id="br0">
      <inkml:brushProperty name="width" value="0.05" units="cm"/>
      <inkml:brushProperty name="height" value="0.05" units="cm"/>
      <inkml:brushProperty name="color" value="#E71224"/>
    </inkml:brush>
  </inkml:definitions>
  <inkml:trace contextRef="#ctx0" brushRef="#br0">1 1467 24575,'3'-1'0,"1"0"0,-1 0 0,1 0 0,-1-1 0,0 0 0,0 0 0,1 0 0,-1 0 0,-1 0 0,5-4 0,3-2 0,10-6 0,7-6 0,56-31 0,61-17 0,183-61 0,-8 7-959,-48 17 207,18 13 752,-222 71 0,28-8 0,210-62 0,192-46-1407,110 0 1149,-533 121 234,370-62 24,-262 49 0,666-62 0,-626 67-217,34-3-631,720-22 59,-644 25 1621,-29 1-604,-74 8 3875,96-13-4012,-298 26-91,34-8 0,-55 9 0,11-1-173,-1 0 0,24 2 0,-30 0-673,3 0-5980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01T21:04:29.985"/>
    </inkml:context>
    <inkml:brush xml:id="br0">
      <inkml:brushProperty name="width" value="0.05" units="cm"/>
      <inkml:brushProperty name="height" value="0.05" units="cm"/>
      <inkml:brushProperty name="color" value="#E71224"/>
    </inkml:brush>
  </inkml:definitions>
  <inkml:trace contextRef="#ctx0" brushRef="#br0">1 1 24575,'0'0'0,"0"1"0,0 0 0,1-1 0,-1 1 0,0-1 0,0 1 0,1-1 0,-1 1 0,1 0 0,-1-1 0,0 1 0,1-1 0,-1 0 0,1 1 0,-1-1 0,1 1 0,-1-1 0,1 0 0,-1 1 0,1-1 0,0 0 0,-1 0 0,1 1 0,-1-1 0,1 0 0,0 0 0,0 0 0,23 4 0,-18-4 0,21 6 0,41 14 0,-24-6 0,144 53 0,-160-53 0,35 22 0,-41-22 0,1-1 0,38 15 0,-37-18 0,1 1 0,-1 1 0,-1 1 0,0 1 0,37 31 0,28 16 0,-41-30 0,20 13 0,-25-18 0,65 54 0,-94-69 0,30 18 0,-31-21 0,0 0 0,0 0 0,19 20 0,-18-17 0,23 19 0,-24-21 0,0 0 0,-1 1 0,10 12 0,-11-13 0,-1 1 0,17 11 0,-17-14 0,0 0 0,-1 1 0,0-1 0,10 14 0,16 19 0,-24-29 0,0 0 0,11 18 0,14 25 0,-20-33 0,0 1 0,-2 0 0,16 37 0,-19-34 0,2-1 0,26 39 0,-11-21 0,-20-30 0,1-1 0,0 1 0,0-2 0,1 1 0,12 9 0,-14-12 0,0 0 0,-1 0 0,7 9 0,-9-10 0,0-1 0,1 0 0,0 0 0,0 0 0,1 0 0,10 7 0,-7-5 0,0 0 0,0 0 0,-1 1 0,12 15 0,12 13 0,-4-5 0,-22-24 0,1 0 0,0-1 0,0 1 0,11 7 0,-10-8 0,0-1 0,-1 1 0,1 1 0,-1 0 0,-1 0 0,8 11 0,-10-14 0,0 0 0,1 0 0,0-1 0,0 0 0,10 7 0,-10-7 0,0-1 0,0 1 0,0 0 0,-1 0 0,1 1 0,-1-1 0,4 7 0,-6-8 0,0 0 0,1 0 0,-1 0 0,1 0 0,0 0 0,-1 0 0,1 0 0,1-1 0,-1 0 0,6 4 0,-1-2 0,1-1 0,-1 0 0,17 3 0,-7-1 0,0 1 0,0 1 0,0 0 0,-1 2 0,30 19 0,-46-28 0,65 35 0,14 8 0,-71-37-341,1-1 0,0 0-1,11 4 1,-11-6-6485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73762C-D8AB-4174-BE2B-F735C354F657}" type="datetimeFigureOut">
              <a:rPr kumimoji="1" lang="ja-JP" altLang="en-US" smtClean="0"/>
              <a:t>2025/9/2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276D59-707A-4F57-8A29-00B08EB11C70}" type="slidenum">
              <a:rPr kumimoji="1" lang="ja-JP" altLang="en-US" smtClean="0"/>
              <a:t>‹#›</a:t>
            </a:fld>
            <a:endParaRPr kumimoji="1" lang="ja-JP" altLang="en-US"/>
          </a:p>
        </p:txBody>
      </p:sp>
    </p:spTree>
    <p:extLst>
      <p:ext uri="{BB962C8B-B14F-4D97-AF65-F5344CB8AC3E}">
        <p14:creationId xmlns:p14="http://schemas.microsoft.com/office/powerpoint/2010/main" val="7446307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071765E4-F3CC-2660-EF1E-2A9BCA6577FE}"/>
              </a:ext>
            </a:extLst>
          </p:cNvPr>
          <p:cNvSpPr>
            <a:spLocks noGrp="1"/>
          </p:cNvSpPr>
          <p:nvPr>
            <p:ph type="subTitle" idx="1"/>
          </p:nvPr>
        </p:nvSpPr>
        <p:spPr>
          <a:xfrm>
            <a:off x="651105" y="5055691"/>
            <a:ext cx="8108764" cy="670812"/>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マスター サブタイトルの書式設定</a:t>
            </a:r>
          </a:p>
        </p:txBody>
      </p:sp>
      <p:sp>
        <p:nvSpPr>
          <p:cNvPr id="2" name="タイトル 1">
            <a:extLst>
              <a:ext uri="{FF2B5EF4-FFF2-40B4-BE49-F238E27FC236}">
                <a16:creationId xmlns:a16="http://schemas.microsoft.com/office/drawing/2014/main" id="{2EFE56DA-A430-230D-197E-C4283B5D551A}"/>
              </a:ext>
            </a:extLst>
          </p:cNvPr>
          <p:cNvSpPr>
            <a:spLocks noGrp="1"/>
          </p:cNvSpPr>
          <p:nvPr>
            <p:ph type="ctrTitle"/>
          </p:nvPr>
        </p:nvSpPr>
        <p:spPr>
          <a:xfrm>
            <a:off x="651106" y="1122363"/>
            <a:ext cx="9839442" cy="2387600"/>
          </a:xfrm>
          <a:prstGeom prst="rect">
            <a:avLst/>
          </a:prstGeom>
        </p:spPr>
        <p:txBody>
          <a:bodyPr anchor="b"/>
          <a:lstStyle>
            <a:lvl1pPr algn="l">
              <a:defRPr sz="6000"/>
            </a:lvl1pPr>
          </a:lstStyle>
          <a:p>
            <a:r>
              <a:rPr kumimoji="1" lang="ja-JP" altLang="en-US" dirty="0"/>
              <a:t>マスター タイトルの書式設定</a:t>
            </a:r>
          </a:p>
        </p:txBody>
      </p:sp>
      <p:sp>
        <p:nvSpPr>
          <p:cNvPr id="4" name="日付プレースホルダー 3">
            <a:extLst>
              <a:ext uri="{FF2B5EF4-FFF2-40B4-BE49-F238E27FC236}">
                <a16:creationId xmlns:a16="http://schemas.microsoft.com/office/drawing/2014/main" id="{3D8ADC58-A37C-30DF-7A70-687FA41C343F}"/>
              </a:ext>
            </a:extLst>
          </p:cNvPr>
          <p:cNvSpPr>
            <a:spLocks noGrp="1"/>
          </p:cNvSpPr>
          <p:nvPr>
            <p:ph type="dt" sz="half" idx="10"/>
          </p:nvPr>
        </p:nvSpPr>
        <p:spPr>
          <a:xfrm>
            <a:off x="838200" y="5887516"/>
            <a:ext cx="1122123" cy="212659"/>
          </a:xfrm>
          <a:prstGeom prst="rect">
            <a:avLst/>
          </a:prstGeom>
        </p:spPr>
        <p:txBody>
          <a:bodyPr/>
          <a:lstStyle>
            <a:lvl1pPr>
              <a:defRPr sz="900">
                <a:latin typeface="+mn-ea"/>
                <a:ea typeface="+mn-ea"/>
              </a:defRPr>
            </a:lvl1pPr>
          </a:lstStyle>
          <a:p>
            <a:r>
              <a:rPr lang="en-US" altLang="ja-JP"/>
              <a:t>2023</a:t>
            </a:r>
            <a:r>
              <a:rPr lang="ja-JP" altLang="en-US"/>
              <a:t>年</a:t>
            </a:r>
            <a:r>
              <a:rPr lang="en-US" altLang="ja-JP"/>
              <a:t>2</a:t>
            </a:r>
            <a:r>
              <a:rPr lang="ja-JP" altLang="en-US"/>
              <a:t>月</a:t>
            </a:r>
            <a:r>
              <a:rPr lang="en-US" altLang="ja-JP"/>
              <a:t>28</a:t>
            </a:r>
            <a:r>
              <a:rPr lang="ja-JP" altLang="en-US"/>
              <a:t>日</a:t>
            </a:r>
            <a:endParaRPr lang="ja-JP" altLang="en-US" dirty="0"/>
          </a:p>
        </p:txBody>
      </p:sp>
      <p:sp>
        <p:nvSpPr>
          <p:cNvPr id="5" name="フッター プレースホルダー 4">
            <a:extLst>
              <a:ext uri="{FF2B5EF4-FFF2-40B4-BE49-F238E27FC236}">
                <a16:creationId xmlns:a16="http://schemas.microsoft.com/office/drawing/2014/main" id="{E79955FB-76CF-735A-182F-0DA781B3F9A7}"/>
              </a:ext>
            </a:extLst>
          </p:cNvPr>
          <p:cNvSpPr>
            <a:spLocks noGrp="1"/>
          </p:cNvSpPr>
          <p:nvPr>
            <p:ph type="ftr" sz="quarter" idx="11"/>
          </p:nvPr>
        </p:nvSpPr>
        <p:spPr/>
        <p:txBody>
          <a:bodyPr/>
          <a:lstStyle/>
          <a:p>
            <a:endParaRPr kumimoji="1" lang="ja-JP" altLang="en-US"/>
          </a:p>
        </p:txBody>
      </p:sp>
      <p:pic>
        <p:nvPicPr>
          <p:cNvPr id="7" name="図 6">
            <a:extLst>
              <a:ext uri="{FF2B5EF4-FFF2-40B4-BE49-F238E27FC236}">
                <a16:creationId xmlns:a16="http://schemas.microsoft.com/office/drawing/2014/main" id="{343255D8-23B9-9BD4-8719-F7FAAB43CCEE}"/>
              </a:ext>
            </a:extLst>
          </p:cNvPr>
          <p:cNvPicPr>
            <a:picLocks noChangeAspect="1"/>
          </p:cNvPicPr>
          <p:nvPr userDrawn="1"/>
        </p:nvPicPr>
        <p:blipFill>
          <a:blip r:embed="rId2"/>
          <a:stretch>
            <a:fillRect/>
          </a:stretch>
        </p:blipFill>
        <p:spPr>
          <a:xfrm>
            <a:off x="7796072" y="1935010"/>
            <a:ext cx="4114800" cy="4635500"/>
          </a:xfrm>
          <a:prstGeom prst="rect">
            <a:avLst/>
          </a:prstGeom>
        </p:spPr>
      </p:pic>
      <p:pic>
        <p:nvPicPr>
          <p:cNvPr id="8" name="図 7">
            <a:extLst>
              <a:ext uri="{FF2B5EF4-FFF2-40B4-BE49-F238E27FC236}">
                <a16:creationId xmlns:a16="http://schemas.microsoft.com/office/drawing/2014/main" id="{3FC30191-9F18-DE9D-A4F1-14637FDB8668}"/>
              </a:ext>
            </a:extLst>
          </p:cNvPr>
          <p:cNvPicPr>
            <a:picLocks noChangeAspect="1"/>
          </p:cNvPicPr>
          <p:nvPr userDrawn="1"/>
        </p:nvPicPr>
        <p:blipFill>
          <a:blip r:embed="rId3"/>
          <a:stretch>
            <a:fillRect/>
          </a:stretch>
        </p:blipFill>
        <p:spPr>
          <a:xfrm>
            <a:off x="10241975" y="324565"/>
            <a:ext cx="1619250" cy="555625"/>
          </a:xfrm>
          <a:prstGeom prst="rect">
            <a:avLst/>
          </a:prstGeom>
        </p:spPr>
      </p:pic>
      <p:sp>
        <p:nvSpPr>
          <p:cNvPr id="10" name="フッター プレースホルダー 4">
            <a:extLst>
              <a:ext uri="{FF2B5EF4-FFF2-40B4-BE49-F238E27FC236}">
                <a16:creationId xmlns:a16="http://schemas.microsoft.com/office/drawing/2014/main" id="{110E3969-7FA7-7FD8-0FAE-F84ADE22ECE5}"/>
              </a:ext>
            </a:extLst>
          </p:cNvPr>
          <p:cNvSpPr txBox="1">
            <a:spLocks/>
          </p:cNvSpPr>
          <p:nvPr userDrawn="1"/>
        </p:nvSpPr>
        <p:spPr>
          <a:xfrm>
            <a:off x="367850" y="6608017"/>
            <a:ext cx="3600000" cy="92333"/>
          </a:xfrm>
          <a:prstGeom prst="rect">
            <a:avLst/>
          </a:prstGeom>
        </p:spPr>
        <p:txBody>
          <a:bodyPr vert="horz" lIns="0" tIns="0" rIns="0" bIns="0" rtlCol="0" anchor="t" anchorCtr="0">
            <a:spAutoFit/>
          </a:bodyPr>
          <a:lstStyle>
            <a:defPPr>
              <a:defRPr lang="ja-JP"/>
            </a:defPPr>
            <a:lvl1pPr marL="0" algn="l" defTabSz="914400" rtl="0" eaLnBrk="1" latinLnBrk="0" hangingPunct="1">
              <a:defRPr kumimoji="1" sz="6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 altLang="ja-JP" dirty="0"/>
              <a:t>© </a:t>
            </a:r>
            <a:r>
              <a:rPr lang="en" altLang="ja-JP" dirty="0" err="1"/>
              <a:t>Ritsumeikan</a:t>
            </a:r>
            <a:r>
              <a:rPr lang="en" altLang="ja-JP" dirty="0"/>
              <a:t> Trust All Rights Reserved</a:t>
            </a:r>
            <a:endParaRPr lang="ja-JP" altLang="en-US" dirty="0"/>
          </a:p>
        </p:txBody>
      </p:sp>
    </p:spTree>
    <p:extLst>
      <p:ext uri="{BB962C8B-B14F-4D97-AF65-F5344CB8AC3E}">
        <p14:creationId xmlns:p14="http://schemas.microsoft.com/office/powerpoint/2010/main" val="1679450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2E3E4A-1132-2460-36CD-C029F2E00EEB}"/>
              </a:ext>
            </a:extLst>
          </p:cNvPr>
          <p:cNvSpPr>
            <a:spLocks noGrp="1"/>
          </p:cNvSpPr>
          <p:nvPr>
            <p:ph type="title"/>
          </p:nvPr>
        </p:nvSpPr>
        <p:spPr>
          <a:xfrm>
            <a:off x="838200" y="699427"/>
            <a:ext cx="10515600" cy="687061"/>
          </a:xfrm>
          <a:prstGeom prst="rect">
            <a:avLst/>
          </a:prstGeom>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73A03F2-10B9-7066-94D9-58AB836EDB5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フッター プレースホルダー 4">
            <a:extLst>
              <a:ext uri="{FF2B5EF4-FFF2-40B4-BE49-F238E27FC236}">
                <a16:creationId xmlns:a16="http://schemas.microsoft.com/office/drawing/2014/main" id="{CAB6D438-7027-BD0B-D88D-D7AB0896AD65}"/>
              </a:ext>
            </a:extLst>
          </p:cNvPr>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930831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BD7A15-8708-1B2E-BF5A-9C9C43977E42}"/>
              </a:ext>
            </a:extLst>
          </p:cNvPr>
          <p:cNvSpPr>
            <a:spLocks noGrp="1"/>
          </p:cNvSpPr>
          <p:nvPr>
            <p:ph type="title"/>
          </p:nvPr>
        </p:nvSpPr>
        <p:spPr>
          <a:xfrm>
            <a:off x="838200" y="699427"/>
            <a:ext cx="10515600" cy="687061"/>
          </a:xfrm>
          <a:prstGeom prst="rect">
            <a:avLst/>
          </a:prstGeom>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757BA2E-6B07-1EB7-F440-0581AEF7EA77}"/>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フッター プレースホルダー 4">
            <a:extLst>
              <a:ext uri="{FF2B5EF4-FFF2-40B4-BE49-F238E27FC236}">
                <a16:creationId xmlns:a16="http://schemas.microsoft.com/office/drawing/2014/main" id="{650D7E50-92B9-255D-D681-EE3FCD371C80}"/>
              </a:ext>
            </a:extLst>
          </p:cNvPr>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141280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E4ADB6-A3D7-EB5E-EEF6-8933A3E76067}"/>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FA25AA1-C8C4-D13C-B270-7F640216D7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5" name="フッター プレースホルダー 4">
            <a:extLst>
              <a:ext uri="{FF2B5EF4-FFF2-40B4-BE49-F238E27FC236}">
                <a16:creationId xmlns:a16="http://schemas.microsoft.com/office/drawing/2014/main" id="{5278875B-E2D3-435B-D968-E8B71ADA6D9D}"/>
              </a:ext>
            </a:extLst>
          </p:cNvPr>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3056195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CEFDE9-B59E-F9B4-91B2-04C71CE02E83}"/>
              </a:ext>
            </a:extLst>
          </p:cNvPr>
          <p:cNvSpPr>
            <a:spLocks noGrp="1"/>
          </p:cNvSpPr>
          <p:nvPr>
            <p:ph type="title"/>
          </p:nvPr>
        </p:nvSpPr>
        <p:spPr>
          <a:xfrm>
            <a:off x="838200" y="699427"/>
            <a:ext cx="10515600" cy="687061"/>
          </a:xfrm>
          <a:prstGeom prst="rect">
            <a:avLst/>
          </a:prstGeom>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28D8D09-4ECB-53B0-DFAA-B0545E4092C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37FD869-2928-0F5B-F493-10D280B9F39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a:extLst>
              <a:ext uri="{FF2B5EF4-FFF2-40B4-BE49-F238E27FC236}">
                <a16:creationId xmlns:a16="http://schemas.microsoft.com/office/drawing/2014/main" id="{4DCDE5BE-E453-DAE8-F134-DFB744285D53}"/>
              </a:ext>
            </a:extLst>
          </p:cNvPr>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2693266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9FAFCD-BD25-8118-4C78-8A317DAEE315}"/>
              </a:ext>
            </a:extLst>
          </p:cNvPr>
          <p:cNvSpPr>
            <a:spLocks noGrp="1"/>
          </p:cNvSpPr>
          <p:nvPr>
            <p:ph type="title"/>
          </p:nvPr>
        </p:nvSpPr>
        <p:spPr>
          <a:xfrm>
            <a:off x="839788" y="365125"/>
            <a:ext cx="10515600" cy="1325563"/>
          </a:xfrm>
          <a:prstGeom prst="rect">
            <a:avLst/>
          </a:prstGeo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BE4F53F-8E9A-46DD-3BED-3BD15A4577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9FA72B5-B8FE-ACEA-49D3-5F7E42695E3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CE4F295-8653-3860-12A0-3479F4B31B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490F9508-BF78-9F6E-F3A2-B9C49A1AD7B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8" name="フッター プレースホルダー 7">
            <a:extLst>
              <a:ext uri="{FF2B5EF4-FFF2-40B4-BE49-F238E27FC236}">
                <a16:creationId xmlns:a16="http://schemas.microsoft.com/office/drawing/2014/main" id="{A72B600D-6F9A-C324-7558-0F0D530C36C8}"/>
              </a:ext>
            </a:extLst>
          </p:cNvPr>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1036989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FDE963-99C8-7726-A32E-FF592394CB64}"/>
              </a:ext>
            </a:extLst>
          </p:cNvPr>
          <p:cNvSpPr>
            <a:spLocks noGrp="1"/>
          </p:cNvSpPr>
          <p:nvPr>
            <p:ph type="title"/>
          </p:nvPr>
        </p:nvSpPr>
        <p:spPr>
          <a:xfrm>
            <a:off x="838200" y="699427"/>
            <a:ext cx="10515600" cy="687061"/>
          </a:xfrm>
          <a:prstGeom prst="rect">
            <a:avLst/>
          </a:prstGeom>
        </p:spPr>
        <p:txBody>
          <a:bodyPr/>
          <a:lstStyle/>
          <a:p>
            <a:r>
              <a:rPr kumimoji="1" lang="ja-JP" altLang="en-US" dirty="0"/>
              <a:t>マスター タイトルの書式設定</a:t>
            </a:r>
          </a:p>
        </p:txBody>
      </p:sp>
      <p:sp>
        <p:nvSpPr>
          <p:cNvPr id="4" name="フッター プレースホルダー 3">
            <a:extLst>
              <a:ext uri="{FF2B5EF4-FFF2-40B4-BE49-F238E27FC236}">
                <a16:creationId xmlns:a16="http://schemas.microsoft.com/office/drawing/2014/main" id="{4AC002CE-8727-B50B-E620-3F23F9D8AD2E}"/>
              </a:ext>
            </a:extLst>
          </p:cNvPr>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1719573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3" name="フッター プレースホルダー 2">
            <a:extLst>
              <a:ext uri="{FF2B5EF4-FFF2-40B4-BE49-F238E27FC236}">
                <a16:creationId xmlns:a16="http://schemas.microsoft.com/office/drawing/2014/main" id="{9E23B22E-25ED-55A6-E8C3-C6102BF7AF7D}"/>
              </a:ext>
            </a:extLst>
          </p:cNvPr>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3031180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C7858A-2C97-931F-89E8-DA8332C2BBCB}"/>
              </a:ext>
            </a:extLst>
          </p:cNvPr>
          <p:cNvSpPr>
            <a:spLocks noGrp="1"/>
          </p:cNvSpPr>
          <p:nvPr>
            <p:ph type="title"/>
          </p:nvPr>
        </p:nvSpPr>
        <p:spPr>
          <a:xfrm>
            <a:off x="838200" y="627380"/>
            <a:ext cx="10512424" cy="739140"/>
          </a:xfrm>
          <a:prstGeom prst="rect">
            <a:avLst/>
          </a:prstGeom>
        </p:spPr>
        <p:txBody>
          <a:bodyPr anchor="b">
            <a:normAutofit/>
          </a:bodyPr>
          <a:lstStyle>
            <a:lvl1pPr>
              <a:defRPr sz="3600"/>
            </a:lvl1p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60C33624-FE7E-8080-F51D-27058E520C86}"/>
              </a:ext>
            </a:extLst>
          </p:cNvPr>
          <p:cNvSpPr>
            <a:spLocks noGrp="1"/>
          </p:cNvSpPr>
          <p:nvPr>
            <p:ph idx="1"/>
          </p:nvPr>
        </p:nvSpPr>
        <p:spPr>
          <a:xfrm>
            <a:off x="4772025" y="1554480"/>
            <a:ext cx="6583363" cy="430657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テキスト プレースホルダー 3">
            <a:extLst>
              <a:ext uri="{FF2B5EF4-FFF2-40B4-BE49-F238E27FC236}">
                <a16:creationId xmlns:a16="http://schemas.microsoft.com/office/drawing/2014/main" id="{996AE159-1A70-CE0E-7D12-710E876833CE}"/>
              </a:ext>
            </a:extLst>
          </p:cNvPr>
          <p:cNvSpPr>
            <a:spLocks noGrp="1"/>
          </p:cNvSpPr>
          <p:nvPr>
            <p:ph type="body" sz="half" idx="2"/>
          </p:nvPr>
        </p:nvSpPr>
        <p:spPr>
          <a:xfrm>
            <a:off x="839788" y="1562418"/>
            <a:ext cx="3932237" cy="430657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dirty="0"/>
              <a:t>マスター テキストの書式設定</a:t>
            </a:r>
          </a:p>
        </p:txBody>
      </p:sp>
      <p:sp>
        <p:nvSpPr>
          <p:cNvPr id="6" name="フッター プレースホルダー 5">
            <a:extLst>
              <a:ext uri="{FF2B5EF4-FFF2-40B4-BE49-F238E27FC236}">
                <a16:creationId xmlns:a16="http://schemas.microsoft.com/office/drawing/2014/main" id="{842BD640-276B-5FBA-DD2B-3B0A44659FEA}"/>
              </a:ext>
            </a:extLst>
          </p:cNvPr>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715142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タイトル付きの図">
    <p:spTree>
      <p:nvGrpSpPr>
        <p:cNvPr id="1" name=""/>
        <p:cNvGrpSpPr/>
        <p:nvPr/>
      </p:nvGrpSpPr>
      <p:grpSpPr>
        <a:xfrm>
          <a:off x="0" y="0"/>
          <a:ext cx="0" cy="0"/>
          <a:chOff x="0" y="0"/>
          <a:chExt cx="0" cy="0"/>
        </a:xfrm>
      </p:grpSpPr>
      <p:sp>
        <p:nvSpPr>
          <p:cNvPr id="3" name="図プレースホルダー 2">
            <a:extLst>
              <a:ext uri="{FF2B5EF4-FFF2-40B4-BE49-F238E27FC236}">
                <a16:creationId xmlns:a16="http://schemas.microsoft.com/office/drawing/2014/main" id="{E81A7492-C371-FB51-1410-7084AE99E214}"/>
              </a:ext>
            </a:extLst>
          </p:cNvPr>
          <p:cNvSpPr>
            <a:spLocks noGrp="1"/>
          </p:cNvSpPr>
          <p:nvPr>
            <p:ph type="pic" idx="1"/>
          </p:nvPr>
        </p:nvSpPr>
        <p:spPr>
          <a:xfrm>
            <a:off x="5183188" y="1630680"/>
            <a:ext cx="6172200" cy="423037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614035F8-0347-942F-8034-45A6E032F1BD}"/>
              </a:ext>
            </a:extLst>
          </p:cNvPr>
          <p:cNvSpPr>
            <a:spLocks noGrp="1"/>
          </p:cNvSpPr>
          <p:nvPr>
            <p:ph type="body" sz="half" idx="2"/>
          </p:nvPr>
        </p:nvSpPr>
        <p:spPr>
          <a:xfrm>
            <a:off x="839788" y="1638618"/>
            <a:ext cx="3932237" cy="423037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6" name="フッター プレースホルダー 5">
            <a:extLst>
              <a:ext uri="{FF2B5EF4-FFF2-40B4-BE49-F238E27FC236}">
                <a16:creationId xmlns:a16="http://schemas.microsoft.com/office/drawing/2014/main" id="{BB030AC9-50E0-9F2F-0934-1920DD39ED16}"/>
              </a:ext>
            </a:extLst>
          </p:cNvPr>
          <p:cNvSpPr>
            <a:spLocks noGrp="1"/>
          </p:cNvSpPr>
          <p:nvPr>
            <p:ph type="ftr" sz="quarter" idx="11"/>
          </p:nvPr>
        </p:nvSpPr>
        <p:spPr/>
        <p:txBody>
          <a:bodyPr/>
          <a:lstStyle/>
          <a:p>
            <a:endParaRPr kumimoji="1" lang="ja-JP" altLang="en-US"/>
          </a:p>
        </p:txBody>
      </p:sp>
      <p:sp>
        <p:nvSpPr>
          <p:cNvPr id="8" name="タイトル 1">
            <a:extLst>
              <a:ext uri="{FF2B5EF4-FFF2-40B4-BE49-F238E27FC236}">
                <a16:creationId xmlns:a16="http://schemas.microsoft.com/office/drawing/2014/main" id="{514674DA-9FD1-4172-BD69-576184FFE93B}"/>
              </a:ext>
            </a:extLst>
          </p:cNvPr>
          <p:cNvSpPr>
            <a:spLocks noGrp="1"/>
          </p:cNvSpPr>
          <p:nvPr>
            <p:ph type="title"/>
          </p:nvPr>
        </p:nvSpPr>
        <p:spPr>
          <a:xfrm>
            <a:off x="838200" y="627380"/>
            <a:ext cx="10512424" cy="739140"/>
          </a:xfrm>
          <a:prstGeom prst="rect">
            <a:avLst/>
          </a:prstGeom>
        </p:spPr>
        <p:txBody>
          <a:bodyPr anchor="b">
            <a:normAutofit/>
          </a:bodyPr>
          <a:lstStyle>
            <a:lvl1pPr>
              <a:defRPr sz="3600"/>
            </a:lvl1pPr>
          </a:lstStyle>
          <a:p>
            <a:r>
              <a:rPr kumimoji="1" lang="ja-JP" altLang="en-US" dirty="0"/>
              <a:t>マスター タイトルの書式設定</a:t>
            </a:r>
          </a:p>
        </p:txBody>
      </p:sp>
    </p:spTree>
    <p:extLst>
      <p:ext uri="{BB962C8B-B14F-4D97-AF65-F5344CB8AC3E}">
        <p14:creationId xmlns:p14="http://schemas.microsoft.com/office/powerpoint/2010/main" val="1325677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4.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 name="正方形/長方形 24">
            <a:extLst>
              <a:ext uri="{FF2B5EF4-FFF2-40B4-BE49-F238E27FC236}">
                <a16:creationId xmlns:a16="http://schemas.microsoft.com/office/drawing/2014/main" id="{07A5805C-46BB-54E8-8163-CDDC347D4378}"/>
              </a:ext>
            </a:extLst>
          </p:cNvPr>
          <p:cNvSpPr/>
          <p:nvPr userDrawn="1"/>
        </p:nvSpPr>
        <p:spPr>
          <a:xfrm>
            <a:off x="-600" y="6390000"/>
            <a:ext cx="12193200" cy="468000"/>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プレースホルダー 1">
            <a:extLst>
              <a:ext uri="{FF2B5EF4-FFF2-40B4-BE49-F238E27FC236}">
                <a16:creationId xmlns:a16="http://schemas.microsoft.com/office/drawing/2014/main" id="{EE9202B2-A960-26AE-2172-51B916899CB6}"/>
              </a:ext>
            </a:extLst>
          </p:cNvPr>
          <p:cNvSpPr>
            <a:spLocks noGrp="1"/>
          </p:cNvSpPr>
          <p:nvPr>
            <p:ph type="title"/>
          </p:nvPr>
        </p:nvSpPr>
        <p:spPr>
          <a:xfrm>
            <a:off x="838200" y="699427"/>
            <a:ext cx="10515600" cy="687061"/>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6B550EBF-8B8A-62F9-9208-6C4FC21F9B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5" name="フッター プレースホルダー 4">
            <a:extLst>
              <a:ext uri="{FF2B5EF4-FFF2-40B4-BE49-F238E27FC236}">
                <a16:creationId xmlns:a16="http://schemas.microsoft.com/office/drawing/2014/main" id="{0B55B4BA-8988-F022-F731-A070E604B753}"/>
              </a:ext>
            </a:extLst>
          </p:cNvPr>
          <p:cNvSpPr>
            <a:spLocks noGrp="1"/>
          </p:cNvSpPr>
          <p:nvPr>
            <p:ph type="ftr" sz="quarter" idx="3"/>
          </p:nvPr>
        </p:nvSpPr>
        <p:spPr>
          <a:xfrm>
            <a:off x="4094967" y="6458097"/>
            <a:ext cx="4114800" cy="365125"/>
          </a:xfrm>
          <a:prstGeom prst="rect">
            <a:avLst/>
          </a:prstGeom>
        </p:spPr>
        <p:txBody>
          <a:bodyPr vert="horz" lIns="91440" tIns="45720" rIns="91440" bIns="45720" rtlCol="0" anchor="ctr"/>
          <a:lstStyle>
            <a:lvl1pPr algn="ctr">
              <a:defRPr sz="1200">
                <a:solidFill>
                  <a:schemeClr val="bg1"/>
                </a:solidFill>
              </a:defRPr>
            </a:lvl1pPr>
          </a:lstStyle>
          <a:p>
            <a:endParaRPr lang="ja-JP" altLang="en-US" dirty="0"/>
          </a:p>
        </p:txBody>
      </p:sp>
      <p:pic>
        <p:nvPicPr>
          <p:cNvPr id="26" name="図 25">
            <a:extLst>
              <a:ext uri="{FF2B5EF4-FFF2-40B4-BE49-F238E27FC236}">
                <a16:creationId xmlns:a16="http://schemas.microsoft.com/office/drawing/2014/main" id="{01311B64-520A-0AAC-F4FC-79C4FFE77664}"/>
              </a:ext>
            </a:extLst>
          </p:cNvPr>
          <p:cNvPicPr>
            <a:picLocks noChangeAspect="1"/>
          </p:cNvPicPr>
          <p:nvPr userDrawn="1"/>
        </p:nvPicPr>
        <p:blipFill>
          <a:blip r:embed="rId12"/>
          <a:stretch>
            <a:fillRect/>
          </a:stretch>
        </p:blipFill>
        <p:spPr>
          <a:xfrm>
            <a:off x="291650" y="6475799"/>
            <a:ext cx="2362200" cy="292100"/>
          </a:xfrm>
          <a:prstGeom prst="rect">
            <a:avLst/>
          </a:prstGeom>
        </p:spPr>
      </p:pic>
      <p:pic>
        <p:nvPicPr>
          <p:cNvPr id="27" name="図 26">
            <a:extLst>
              <a:ext uri="{FF2B5EF4-FFF2-40B4-BE49-F238E27FC236}">
                <a16:creationId xmlns:a16="http://schemas.microsoft.com/office/drawing/2014/main" id="{235FDDFB-3CA7-C452-79B4-82AB4F480CD6}"/>
              </a:ext>
            </a:extLst>
          </p:cNvPr>
          <p:cNvPicPr>
            <a:picLocks noChangeAspect="1"/>
          </p:cNvPicPr>
          <p:nvPr userDrawn="1"/>
        </p:nvPicPr>
        <p:blipFill>
          <a:blip r:embed="rId13"/>
          <a:stretch>
            <a:fillRect/>
          </a:stretch>
        </p:blipFill>
        <p:spPr>
          <a:xfrm>
            <a:off x="8745616" y="6463099"/>
            <a:ext cx="2260600" cy="317500"/>
          </a:xfrm>
          <a:prstGeom prst="rect">
            <a:avLst/>
          </a:prstGeom>
        </p:spPr>
      </p:pic>
      <p:sp>
        <p:nvSpPr>
          <p:cNvPr id="30" name="フッター プレースホルダー 4">
            <a:extLst>
              <a:ext uri="{FF2B5EF4-FFF2-40B4-BE49-F238E27FC236}">
                <a16:creationId xmlns:a16="http://schemas.microsoft.com/office/drawing/2014/main" id="{A604570C-02D4-D843-7309-7BDC4669FD8C}"/>
              </a:ext>
            </a:extLst>
          </p:cNvPr>
          <p:cNvSpPr txBox="1">
            <a:spLocks/>
          </p:cNvSpPr>
          <p:nvPr userDrawn="1"/>
        </p:nvSpPr>
        <p:spPr>
          <a:xfrm>
            <a:off x="2735300" y="6577834"/>
            <a:ext cx="3600000" cy="92333"/>
          </a:xfrm>
          <a:prstGeom prst="rect">
            <a:avLst/>
          </a:prstGeom>
        </p:spPr>
        <p:txBody>
          <a:bodyPr vert="horz" lIns="0" tIns="0" rIns="0" bIns="0" rtlCol="0" anchor="b" anchorCtr="0">
            <a:spAutoFit/>
          </a:bodyPr>
          <a:lstStyle>
            <a:defPPr>
              <a:defRPr lang="ja-JP"/>
            </a:defPPr>
            <a:lvl1pPr marL="0" algn="l" defTabSz="914400" rtl="0" eaLnBrk="1" latinLnBrk="0" hangingPunct="1">
              <a:defRPr kumimoji="1" sz="6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 altLang="ja-JP" dirty="0">
                <a:solidFill>
                  <a:schemeClr val="bg1"/>
                </a:solidFill>
              </a:rPr>
              <a:t>© </a:t>
            </a:r>
            <a:r>
              <a:rPr lang="en" altLang="ja-JP" dirty="0" err="1">
                <a:solidFill>
                  <a:schemeClr val="bg1"/>
                </a:solidFill>
              </a:rPr>
              <a:t>Ritsumeikan</a:t>
            </a:r>
            <a:r>
              <a:rPr lang="en" altLang="ja-JP" dirty="0">
                <a:solidFill>
                  <a:schemeClr val="bg1"/>
                </a:solidFill>
              </a:rPr>
              <a:t> Trust All Rights Reserved</a:t>
            </a:r>
            <a:endParaRPr lang="ja-JP" altLang="en-US">
              <a:solidFill>
                <a:schemeClr val="bg1"/>
              </a:solidFill>
            </a:endParaRPr>
          </a:p>
        </p:txBody>
      </p:sp>
      <p:cxnSp>
        <p:nvCxnSpPr>
          <p:cNvPr id="33" name="直線コネクタ 32">
            <a:extLst>
              <a:ext uri="{FF2B5EF4-FFF2-40B4-BE49-F238E27FC236}">
                <a16:creationId xmlns:a16="http://schemas.microsoft.com/office/drawing/2014/main" id="{F42AFCD3-AC50-32F1-822A-2AEBB999021C}"/>
              </a:ext>
            </a:extLst>
          </p:cNvPr>
          <p:cNvCxnSpPr>
            <a:cxnSpLocks/>
          </p:cNvCxnSpPr>
          <p:nvPr userDrawn="1"/>
        </p:nvCxnSpPr>
        <p:spPr>
          <a:xfrm>
            <a:off x="11246070" y="6534000"/>
            <a:ext cx="0" cy="180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pic>
        <p:nvPicPr>
          <p:cNvPr id="28" name="図 27">
            <a:extLst>
              <a:ext uri="{FF2B5EF4-FFF2-40B4-BE49-F238E27FC236}">
                <a16:creationId xmlns:a16="http://schemas.microsoft.com/office/drawing/2014/main" id="{D1F9A1B1-0D7C-A456-B0EC-AD0046A50774}"/>
              </a:ext>
            </a:extLst>
          </p:cNvPr>
          <p:cNvPicPr>
            <a:picLocks noChangeAspect="1"/>
          </p:cNvPicPr>
          <p:nvPr userDrawn="1"/>
        </p:nvPicPr>
        <p:blipFill>
          <a:blip r:embed="rId14"/>
          <a:stretch>
            <a:fillRect/>
          </a:stretch>
        </p:blipFill>
        <p:spPr>
          <a:xfrm>
            <a:off x="182390" y="176040"/>
            <a:ext cx="1790700" cy="1511300"/>
          </a:xfrm>
          <a:prstGeom prst="rect">
            <a:avLst/>
          </a:prstGeom>
        </p:spPr>
      </p:pic>
      <p:pic>
        <p:nvPicPr>
          <p:cNvPr id="29" name="図 28">
            <a:extLst>
              <a:ext uri="{FF2B5EF4-FFF2-40B4-BE49-F238E27FC236}">
                <a16:creationId xmlns:a16="http://schemas.microsoft.com/office/drawing/2014/main" id="{DA6A624E-1D18-0CF3-473A-1340FAAC16F8}"/>
              </a:ext>
            </a:extLst>
          </p:cNvPr>
          <p:cNvPicPr>
            <a:picLocks noChangeAspect="1"/>
          </p:cNvPicPr>
          <p:nvPr userDrawn="1"/>
        </p:nvPicPr>
        <p:blipFill>
          <a:blip r:embed="rId15"/>
          <a:stretch>
            <a:fillRect/>
          </a:stretch>
        </p:blipFill>
        <p:spPr>
          <a:xfrm>
            <a:off x="10790410" y="4892175"/>
            <a:ext cx="1219200" cy="1358900"/>
          </a:xfrm>
          <a:prstGeom prst="rect">
            <a:avLst/>
          </a:prstGeom>
        </p:spPr>
      </p:pic>
      <p:sp>
        <p:nvSpPr>
          <p:cNvPr id="31" name="スライド番号プレースホルダー 5">
            <a:extLst>
              <a:ext uri="{FF2B5EF4-FFF2-40B4-BE49-F238E27FC236}">
                <a16:creationId xmlns:a16="http://schemas.microsoft.com/office/drawing/2014/main" id="{33F3B559-9DBB-909F-9994-2FB6E81C09C9}"/>
              </a:ext>
            </a:extLst>
          </p:cNvPr>
          <p:cNvSpPr txBox="1">
            <a:spLocks/>
          </p:cNvSpPr>
          <p:nvPr userDrawn="1"/>
        </p:nvSpPr>
        <p:spPr>
          <a:xfrm>
            <a:off x="10076700" y="6516000"/>
            <a:ext cx="1800000" cy="216000"/>
          </a:xfrm>
          <a:prstGeom prst="rect">
            <a:avLst/>
          </a:prstGeom>
        </p:spPr>
        <p:txBody>
          <a:bodyPr vert="horz" lIns="0" tIns="0" rIns="0" bIns="0" rtlCol="0" anchor="ctr" anchorCtr="0"/>
          <a:lstStyle>
            <a:defPPr>
              <a:defRPr lang="ja-JP"/>
            </a:defPPr>
            <a:lvl1pPr marL="0" algn="r" defTabSz="914400" rtl="0" eaLnBrk="1" latinLnBrk="0" hangingPunct="1">
              <a:defRPr kumimoji="1" sz="1200"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7381B21D-C635-6F46-9D11-2A7199EC326E}" type="slidenum">
              <a:rPr lang="ja-JP" altLang="en-US" sz="1200" b="0" i="0" smtClean="0">
                <a:solidFill>
                  <a:schemeClr val="bg1"/>
                </a:solidFill>
                <a:latin typeface="Arial" panose="020B0604020202020204" pitchFamily="34" charset="0"/>
                <a:cs typeface="Arial" panose="020B0604020202020204" pitchFamily="34" charset="0"/>
              </a:rPr>
              <a:pPr/>
              <a:t>‹#›</a:t>
            </a:fld>
            <a:endParaRPr lang="ja-JP" altLang="en-US" sz="1200" b="0" i="0" dirty="0">
              <a:solidFill>
                <a:schemeClr val="bg1"/>
              </a:solidFill>
              <a:latin typeface="Arial" panose="020B0604020202020204" pitchFamily="34" charset="0"/>
              <a:cs typeface="Arial" panose="020B0604020202020204" pitchFamily="34" charset="0"/>
            </a:endParaRPr>
          </a:p>
        </p:txBody>
      </p:sp>
      <p:cxnSp>
        <p:nvCxnSpPr>
          <p:cNvPr id="32" name="直線コネクタ 31">
            <a:extLst>
              <a:ext uri="{FF2B5EF4-FFF2-40B4-BE49-F238E27FC236}">
                <a16:creationId xmlns:a16="http://schemas.microsoft.com/office/drawing/2014/main" id="{F40252DB-AFBC-A072-8F40-49A637C97D2A}"/>
              </a:ext>
            </a:extLst>
          </p:cNvPr>
          <p:cNvCxnSpPr>
            <a:cxnSpLocks/>
          </p:cNvCxnSpPr>
          <p:nvPr userDrawn="1"/>
        </p:nvCxnSpPr>
        <p:spPr>
          <a:xfrm>
            <a:off x="1056000" y="1452080"/>
            <a:ext cx="10035797" cy="0"/>
          </a:xfrm>
          <a:prstGeom prst="line">
            <a:avLst/>
          </a:prstGeom>
          <a:ln w="41275">
            <a:solidFill>
              <a:srgbClr val="9B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94512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ctr" defTabSz="914400" rtl="0" eaLnBrk="1" latinLnBrk="0" hangingPunct="1">
        <a:lnSpc>
          <a:spcPct val="90000"/>
        </a:lnSpc>
        <a:spcBef>
          <a:spcPct val="0"/>
        </a:spcBef>
        <a:buNone/>
        <a:defRPr kumimoji="1" sz="3600" kern="1200">
          <a:solidFill>
            <a:schemeClr val="tx1"/>
          </a:solidFill>
          <a:latin typeface="+mj-ea"/>
          <a:ea typeface="+mj-ea"/>
          <a:cs typeface="+mj-cs"/>
        </a:defRPr>
      </a:lvl1pPr>
    </p:titleStyle>
    <p:bodyStyle>
      <a:lvl1pPr marL="228600" indent="-228600" algn="l" defTabSz="914400" rtl="0" eaLnBrk="1" latinLnBrk="0" hangingPunct="1">
        <a:lnSpc>
          <a:spcPct val="90000"/>
        </a:lnSpc>
        <a:spcBef>
          <a:spcPts val="1000"/>
        </a:spcBef>
        <a:buClr>
          <a:srgbClr val="9B0000"/>
        </a:buClr>
        <a:buFont typeface="Arial" panose="020B0604020202020204" pitchFamily="34" charset="0"/>
        <a:buChar char="•"/>
        <a:defRPr kumimoji="1" sz="4400" kern="1200">
          <a:solidFill>
            <a:schemeClr val="tx1"/>
          </a:solidFill>
          <a:latin typeface="+mn-lt"/>
          <a:ea typeface="+mn-ea"/>
          <a:cs typeface="+mn-cs"/>
        </a:defRPr>
      </a:lvl1pPr>
      <a:lvl2pPr marL="324000" indent="-228600" algn="l" defTabSz="914400" rtl="0" eaLnBrk="1" latinLnBrk="0" hangingPunct="1">
        <a:lnSpc>
          <a:spcPct val="90000"/>
        </a:lnSpc>
        <a:spcBef>
          <a:spcPts val="500"/>
        </a:spcBef>
        <a:buClr>
          <a:srgbClr val="9B0000"/>
        </a:buClr>
        <a:buFont typeface="Arial" panose="020B0604020202020204" pitchFamily="34" charset="0"/>
        <a:buChar char="•"/>
        <a:defRPr kumimoji="1" sz="3600" kern="1200">
          <a:solidFill>
            <a:schemeClr val="tx1"/>
          </a:solidFill>
          <a:latin typeface="+mn-lt"/>
          <a:ea typeface="+mn-ea"/>
          <a:cs typeface="+mn-cs"/>
        </a:defRPr>
      </a:lvl2pPr>
      <a:lvl3pPr marL="432000" indent="-228600" algn="l" defTabSz="914400" rtl="0" eaLnBrk="1" latinLnBrk="0" hangingPunct="1">
        <a:lnSpc>
          <a:spcPct val="90000"/>
        </a:lnSpc>
        <a:spcBef>
          <a:spcPts val="500"/>
        </a:spcBef>
        <a:buClr>
          <a:srgbClr val="9B0000"/>
        </a:buClr>
        <a:buFont typeface="Arial" panose="020B0604020202020204" pitchFamily="34" charset="0"/>
        <a:buChar char="•"/>
        <a:defRPr kumimoji="1" sz="2800" kern="1200">
          <a:solidFill>
            <a:schemeClr val="tx1"/>
          </a:solidFill>
          <a:latin typeface="+mn-lt"/>
          <a:ea typeface="+mn-ea"/>
          <a:cs typeface="+mn-cs"/>
        </a:defRPr>
      </a:lvl3pPr>
      <a:lvl4pPr marL="504000" indent="-228600" algn="l" defTabSz="914400" rtl="0" eaLnBrk="1" latinLnBrk="0" hangingPunct="1">
        <a:lnSpc>
          <a:spcPct val="90000"/>
        </a:lnSpc>
        <a:spcBef>
          <a:spcPts val="500"/>
        </a:spcBef>
        <a:buClr>
          <a:srgbClr val="9B0000"/>
        </a:buClr>
        <a:buFont typeface="Arial" panose="020B0604020202020204" pitchFamily="34" charset="0"/>
        <a:buChar char="•"/>
        <a:defRPr kumimoji="1" sz="2400" kern="1200">
          <a:solidFill>
            <a:schemeClr val="tx1"/>
          </a:solidFill>
          <a:latin typeface="+mn-lt"/>
          <a:ea typeface="+mn-ea"/>
          <a:cs typeface="+mn-cs"/>
        </a:defRPr>
      </a:lvl4pPr>
      <a:lvl5pPr marL="576000" indent="-228600" algn="l" defTabSz="914400" rtl="0" eaLnBrk="1" latinLnBrk="0" hangingPunct="1">
        <a:lnSpc>
          <a:spcPct val="90000"/>
        </a:lnSpc>
        <a:spcBef>
          <a:spcPts val="500"/>
        </a:spcBef>
        <a:buClr>
          <a:srgbClr val="9B0000"/>
        </a:buClr>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customXml" Target="../ink/ink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20E1A0-9CB7-40CC-BD6D-0361F43045AA}"/>
              </a:ext>
            </a:extLst>
          </p:cNvPr>
          <p:cNvSpPr>
            <a:spLocks noGrp="1"/>
          </p:cNvSpPr>
          <p:nvPr>
            <p:ph type="ctrTitle"/>
          </p:nvPr>
        </p:nvSpPr>
        <p:spPr>
          <a:xfrm>
            <a:off x="651106" y="1122363"/>
            <a:ext cx="9839442" cy="2387600"/>
          </a:xfrm>
        </p:spPr>
        <p:txBody>
          <a:bodyPr>
            <a:normAutofit fontScale="90000"/>
          </a:bodyPr>
          <a:lstStyle/>
          <a:p>
            <a:pPr lvl="0">
              <a:lnSpc>
                <a:spcPct val="100000"/>
              </a:lnSpc>
              <a:spcBef>
                <a:spcPts val="0"/>
              </a:spcBef>
              <a:defRPr/>
            </a:pPr>
            <a:r>
              <a:rPr lang="en-US" altLang="ja-JP" dirty="0"/>
              <a:t>GPU</a:t>
            </a:r>
            <a:r>
              <a:rPr lang="ja-JP" altLang="en-US" dirty="0"/>
              <a:t>によるメモリ書き換え監視を用いた高信頼アンチチートシステムの速度改善</a:t>
            </a:r>
            <a:endParaRPr kumimoji="1" lang="ja-JP" altLang="en-US" b="1" dirty="0"/>
          </a:p>
        </p:txBody>
      </p:sp>
      <p:sp>
        <p:nvSpPr>
          <p:cNvPr id="3" name="字幕 2">
            <a:extLst>
              <a:ext uri="{FF2B5EF4-FFF2-40B4-BE49-F238E27FC236}">
                <a16:creationId xmlns:a16="http://schemas.microsoft.com/office/drawing/2014/main" id="{FB5DE7B4-1654-A3F8-8C7B-EA77A1591ECD}"/>
              </a:ext>
            </a:extLst>
          </p:cNvPr>
          <p:cNvSpPr>
            <a:spLocks noGrp="1"/>
          </p:cNvSpPr>
          <p:nvPr>
            <p:ph type="subTitle" idx="1"/>
          </p:nvPr>
        </p:nvSpPr>
        <p:spPr/>
        <p:txBody>
          <a:bodyPr/>
          <a:lstStyle/>
          <a:p>
            <a:r>
              <a:rPr kumimoji="1" lang="ja-JP" altLang="en-US" dirty="0"/>
              <a:t>立命館大学 </a:t>
            </a:r>
            <a:endParaRPr lang="en-US" altLang="ja-JP" dirty="0"/>
          </a:p>
          <a:p>
            <a:r>
              <a:rPr kumimoji="1" lang="ja-JP" altLang="en-US" dirty="0"/>
              <a:t>森 悠仁</a:t>
            </a:r>
          </a:p>
        </p:txBody>
      </p:sp>
    </p:spTree>
    <p:extLst>
      <p:ext uri="{BB962C8B-B14F-4D97-AF65-F5344CB8AC3E}">
        <p14:creationId xmlns:p14="http://schemas.microsoft.com/office/powerpoint/2010/main" val="2176213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393E8E-B4C7-48B4-4975-F8700D8C76D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0556E24-E540-2E57-56A5-069B393CC214}"/>
              </a:ext>
            </a:extLst>
          </p:cNvPr>
          <p:cNvSpPr>
            <a:spLocks noGrp="1"/>
          </p:cNvSpPr>
          <p:nvPr>
            <p:ph type="title"/>
          </p:nvPr>
        </p:nvSpPr>
        <p:spPr/>
        <p:txBody>
          <a:bodyPr/>
          <a:lstStyle/>
          <a:p>
            <a:r>
              <a:rPr kumimoji="1" lang="ja-JP" altLang="en-US" dirty="0"/>
              <a:t>計測対象</a:t>
            </a:r>
            <a:r>
              <a:rPr kumimoji="1" lang="en-US" altLang="ja-JP" dirty="0"/>
              <a:t>: CUPTI</a:t>
            </a:r>
            <a:endParaRPr kumimoji="1" lang="ja-JP" altLang="en-US" dirty="0"/>
          </a:p>
        </p:txBody>
      </p:sp>
      <p:sp>
        <p:nvSpPr>
          <p:cNvPr id="3" name="コンテンツ プレースホルダー 2">
            <a:extLst>
              <a:ext uri="{FF2B5EF4-FFF2-40B4-BE49-F238E27FC236}">
                <a16:creationId xmlns:a16="http://schemas.microsoft.com/office/drawing/2014/main" id="{B2304074-00CE-C214-BD84-C4EC64A6EA10}"/>
              </a:ext>
            </a:extLst>
          </p:cNvPr>
          <p:cNvSpPr>
            <a:spLocks noGrp="1"/>
          </p:cNvSpPr>
          <p:nvPr>
            <p:ph idx="1"/>
          </p:nvPr>
        </p:nvSpPr>
        <p:spPr/>
        <p:txBody>
          <a:bodyPr>
            <a:normAutofit lnSpcReduction="10000"/>
          </a:bodyPr>
          <a:lstStyle/>
          <a:p>
            <a:pPr marL="742950" indent="-742950">
              <a:buFont typeface="+mj-lt"/>
              <a:buAutoNum type="arabicPeriod"/>
            </a:pPr>
            <a:r>
              <a:rPr lang="ja-JP" altLang="en-US" sz="3600" dirty="0"/>
              <a:t>ホストメモリ</a:t>
            </a:r>
            <a:r>
              <a:rPr lang="en-US" altLang="ja-JP" sz="3600" dirty="0"/>
              <a:t>(CPU</a:t>
            </a:r>
            <a:r>
              <a:rPr lang="ja-JP" altLang="en-US" sz="3600" dirty="0"/>
              <a:t>側</a:t>
            </a:r>
            <a:r>
              <a:rPr lang="en-US" altLang="ja-JP" sz="3600" dirty="0"/>
              <a:t>)</a:t>
            </a:r>
            <a:r>
              <a:rPr lang="ja-JP" altLang="en-US" sz="3600" dirty="0"/>
              <a:t>のデータ読み出し</a:t>
            </a:r>
            <a:endParaRPr lang="en-US" altLang="ja-JP" sz="3600" dirty="0"/>
          </a:p>
          <a:p>
            <a:pPr lvl="1"/>
            <a:r>
              <a:rPr lang="ja-JP" altLang="en-US" sz="2800" dirty="0"/>
              <a:t>特に問題がない事はわかっている</a:t>
            </a:r>
            <a:endParaRPr lang="en-US" altLang="ja-JP" sz="2800" dirty="0"/>
          </a:p>
          <a:p>
            <a:pPr marL="742950" indent="-742950">
              <a:buFont typeface="+mj-lt"/>
              <a:buAutoNum type="arabicPeriod"/>
            </a:pPr>
            <a:r>
              <a:rPr lang="en-US" altLang="ja-JP" sz="3600" dirty="0"/>
              <a:t>GPU</a:t>
            </a:r>
            <a:r>
              <a:rPr lang="ja-JP" altLang="en-US" sz="3600" dirty="0"/>
              <a:t>が継続的に</a:t>
            </a:r>
            <a:r>
              <a:rPr lang="en-US" altLang="ja-JP" sz="3600" dirty="0"/>
              <a:t>DMA</a:t>
            </a:r>
            <a:r>
              <a:rPr lang="ja-JP" altLang="en-US" sz="3600" dirty="0"/>
              <a:t>転送で読み出し</a:t>
            </a:r>
            <a:endParaRPr lang="en-US" altLang="ja-JP" sz="3600" dirty="0"/>
          </a:p>
          <a:p>
            <a:pPr lvl="1"/>
            <a:r>
              <a:rPr lang="en-US" altLang="ja-JP" sz="2800" dirty="0"/>
              <a:t>PCIe</a:t>
            </a:r>
            <a:r>
              <a:rPr lang="ja-JP" altLang="en-US" sz="2800" dirty="0"/>
              <a:t>バス帯域の測定</a:t>
            </a:r>
            <a:endParaRPr lang="en-US" altLang="ja-JP" sz="2800" dirty="0"/>
          </a:p>
          <a:p>
            <a:pPr lvl="1"/>
            <a:r>
              <a:rPr lang="ja-JP" altLang="en-US" sz="2800" dirty="0"/>
              <a:t>データフェッチの頻度の観測</a:t>
            </a:r>
            <a:endParaRPr lang="en-US" altLang="ja-JP" sz="2800" dirty="0"/>
          </a:p>
          <a:p>
            <a:pPr marL="742950" indent="-742950">
              <a:buFont typeface="+mj-lt"/>
              <a:buAutoNum type="arabicPeriod"/>
            </a:pPr>
            <a:r>
              <a:rPr lang="en-US" altLang="ja-JP" sz="3600" dirty="0"/>
              <a:t>GPU</a:t>
            </a:r>
            <a:r>
              <a:rPr lang="ja-JP" altLang="en-US" sz="3600" dirty="0"/>
              <a:t>上で異常判定を行う</a:t>
            </a:r>
            <a:endParaRPr lang="en-US" altLang="ja-JP" sz="3600" dirty="0"/>
          </a:p>
          <a:p>
            <a:pPr lvl="1"/>
            <a:r>
              <a:rPr kumimoji="1" lang="en-US" altLang="ja-JP" sz="2800" dirty="0"/>
              <a:t>GPU</a:t>
            </a:r>
            <a:r>
              <a:rPr kumimoji="1" lang="ja-JP" altLang="en-US" sz="2800" dirty="0"/>
              <a:t>内のデータ移動は追いついているか</a:t>
            </a:r>
            <a:endParaRPr kumimoji="1" lang="en-US" altLang="ja-JP" sz="2800" dirty="0"/>
          </a:p>
          <a:p>
            <a:pPr lvl="1"/>
            <a:r>
              <a:rPr lang="en-US" altLang="ja-JP" sz="2800" dirty="0"/>
              <a:t>VRAM</a:t>
            </a:r>
            <a:r>
              <a:rPr lang="ja-JP" altLang="en-US" sz="2800" dirty="0"/>
              <a:t>帯域</a:t>
            </a:r>
            <a:endParaRPr lang="en-US" altLang="ja-JP" sz="2800" dirty="0"/>
          </a:p>
          <a:p>
            <a:pPr lvl="1"/>
            <a:r>
              <a:rPr kumimoji="1" lang="en-US" altLang="ja-JP" sz="2800" dirty="0"/>
              <a:t>GPU</a:t>
            </a:r>
            <a:r>
              <a:rPr kumimoji="1" lang="ja-JP" altLang="en-US" sz="2800" dirty="0"/>
              <a:t>の演算能力</a:t>
            </a:r>
            <a:endParaRPr kumimoji="1" lang="en-US" altLang="ja-JP" sz="2800" dirty="0"/>
          </a:p>
        </p:txBody>
      </p:sp>
    </p:spTree>
    <p:extLst>
      <p:ext uri="{BB962C8B-B14F-4D97-AF65-F5344CB8AC3E}">
        <p14:creationId xmlns:p14="http://schemas.microsoft.com/office/powerpoint/2010/main" val="1929312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C0836B-FFBF-81F7-8BB2-6254DB44498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DDA9634-6E9F-2162-9E44-EFFCDF5CE91E}"/>
              </a:ext>
            </a:extLst>
          </p:cNvPr>
          <p:cNvSpPr>
            <a:spLocks noGrp="1"/>
          </p:cNvSpPr>
          <p:nvPr>
            <p:ph type="title"/>
          </p:nvPr>
        </p:nvSpPr>
        <p:spPr/>
        <p:txBody>
          <a:bodyPr>
            <a:normAutofit/>
          </a:bodyPr>
          <a:lstStyle/>
          <a:p>
            <a:r>
              <a:rPr kumimoji="1" lang="ja-JP" altLang="en-US" dirty="0"/>
              <a:t>計測自体の問題点</a:t>
            </a:r>
          </a:p>
        </p:txBody>
      </p:sp>
      <p:sp>
        <p:nvSpPr>
          <p:cNvPr id="3" name="コンテンツ プレースホルダー 2">
            <a:extLst>
              <a:ext uri="{FF2B5EF4-FFF2-40B4-BE49-F238E27FC236}">
                <a16:creationId xmlns:a16="http://schemas.microsoft.com/office/drawing/2014/main" id="{98AE88B5-C9E7-54CD-038D-32DB217D0636}"/>
              </a:ext>
            </a:extLst>
          </p:cNvPr>
          <p:cNvSpPr>
            <a:spLocks noGrp="1"/>
          </p:cNvSpPr>
          <p:nvPr>
            <p:ph idx="1"/>
          </p:nvPr>
        </p:nvSpPr>
        <p:spPr>
          <a:xfrm>
            <a:off x="838200" y="1825625"/>
            <a:ext cx="11723914" cy="4351338"/>
          </a:xfrm>
        </p:spPr>
        <p:txBody>
          <a:bodyPr>
            <a:normAutofit lnSpcReduction="10000"/>
          </a:bodyPr>
          <a:lstStyle/>
          <a:p>
            <a:r>
              <a:rPr kumimoji="1" lang="en-US" altLang="ja-JP" dirty="0"/>
              <a:t>GPU</a:t>
            </a:r>
            <a:r>
              <a:rPr kumimoji="1" lang="ja-JP" altLang="en-US" dirty="0"/>
              <a:t>内部から得られたデータの整合性</a:t>
            </a:r>
            <a:endParaRPr kumimoji="1" lang="en-US" altLang="ja-JP" dirty="0"/>
          </a:p>
          <a:p>
            <a:pPr lvl="2"/>
            <a:r>
              <a:rPr kumimoji="1" lang="en-US" altLang="ja-JP" dirty="0"/>
              <a:t>Timestamp</a:t>
            </a:r>
            <a:r>
              <a:rPr kumimoji="1" lang="ja-JP" altLang="en-US" dirty="0"/>
              <a:t>が負の値を取っている</a:t>
            </a:r>
            <a:endParaRPr kumimoji="1" lang="en-US" altLang="ja-JP" dirty="0"/>
          </a:p>
          <a:p>
            <a:pPr lvl="2"/>
            <a:r>
              <a:rPr lang="ja-JP" altLang="en-US" dirty="0"/>
              <a:t>値が全体的にスパースになってしまった</a:t>
            </a:r>
            <a:endParaRPr lang="en-US" altLang="ja-JP" dirty="0"/>
          </a:p>
          <a:p>
            <a:pPr lvl="2"/>
            <a:r>
              <a:rPr kumimoji="1" lang="en-US" altLang="ja-JP" dirty="0"/>
              <a:t>DMA</a:t>
            </a:r>
            <a:r>
              <a:rPr kumimoji="1" lang="ja-JP" altLang="en-US" dirty="0"/>
              <a:t>の</a:t>
            </a:r>
            <a:r>
              <a:rPr kumimoji="1" lang="en-US" altLang="ja-JP" dirty="0"/>
              <a:t>fetch</a:t>
            </a:r>
            <a:r>
              <a:rPr kumimoji="1" lang="ja-JP" altLang="en-US" dirty="0"/>
              <a:t>タイミングは直接得られない</a:t>
            </a:r>
            <a:endParaRPr kumimoji="1" lang="en-US" altLang="ja-JP" dirty="0"/>
          </a:p>
          <a:p>
            <a:pPr lvl="2"/>
            <a:r>
              <a:rPr lang="ja-JP" altLang="en-US" dirty="0"/>
              <a:t>取得可能なメトリクスが多く適切な値を比較できているか不明</a:t>
            </a:r>
            <a:endParaRPr lang="en-US" altLang="ja-JP" dirty="0"/>
          </a:p>
          <a:p>
            <a:pPr lvl="2"/>
            <a:r>
              <a:rPr lang="en-US" altLang="ja-JP" dirty="0"/>
              <a:t>Latency</a:t>
            </a:r>
            <a:r>
              <a:rPr lang="ja-JP" altLang="en-US" dirty="0"/>
              <a:t>は取れなさそうな感じがした</a:t>
            </a:r>
            <a:endParaRPr lang="en-US" altLang="ja-JP" dirty="0"/>
          </a:p>
          <a:p>
            <a:r>
              <a:rPr kumimoji="1" lang="ja-JP" altLang="en-US" dirty="0"/>
              <a:t>プログラム独立のメトリクスは取れない</a:t>
            </a:r>
            <a:endParaRPr kumimoji="1" lang="en-US" altLang="ja-JP" dirty="0"/>
          </a:p>
          <a:p>
            <a:pPr lvl="2"/>
            <a:r>
              <a:rPr lang="en-US" altLang="ja-JP" dirty="0"/>
              <a:t>“GPU</a:t>
            </a:r>
            <a:r>
              <a:rPr lang="ja-JP" altLang="en-US" dirty="0"/>
              <a:t>のメトリクス</a:t>
            </a:r>
            <a:r>
              <a:rPr lang="en-US" altLang="ja-JP" dirty="0"/>
              <a:t>”</a:t>
            </a:r>
            <a:r>
              <a:rPr lang="ja-JP" altLang="en-US" dirty="0"/>
              <a:t>しかとれない</a:t>
            </a:r>
            <a:endParaRPr lang="en-US" altLang="ja-JP" dirty="0"/>
          </a:p>
          <a:p>
            <a:pPr lvl="2"/>
            <a:r>
              <a:rPr kumimoji="1" lang="ja-JP" altLang="en-US" dirty="0"/>
              <a:t>ディスプレイマネージャーにも頻繁に割り込まれている</a:t>
            </a:r>
            <a:r>
              <a:rPr kumimoji="1" lang="en-US" altLang="ja-JP" dirty="0"/>
              <a:t>(</a:t>
            </a:r>
            <a:r>
              <a:rPr kumimoji="1" lang="ja-JP" altLang="en-US" dirty="0"/>
              <a:t>約</a:t>
            </a:r>
            <a:r>
              <a:rPr kumimoji="1" lang="en-US" altLang="ja-JP" dirty="0"/>
              <a:t>/300ms)</a:t>
            </a:r>
          </a:p>
          <a:p>
            <a:endParaRPr kumimoji="1" lang="en-US" altLang="ja-JP" dirty="0"/>
          </a:p>
        </p:txBody>
      </p:sp>
    </p:spTree>
    <p:extLst>
      <p:ext uri="{BB962C8B-B14F-4D97-AF65-F5344CB8AC3E}">
        <p14:creationId xmlns:p14="http://schemas.microsoft.com/office/powerpoint/2010/main" val="3700665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C72611-95CD-E48B-DFA3-AA39AAFDCF6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A4203DA-1BE4-B0F2-0187-62C5C99B683E}"/>
              </a:ext>
            </a:extLst>
          </p:cNvPr>
          <p:cNvSpPr>
            <a:spLocks noGrp="1"/>
          </p:cNvSpPr>
          <p:nvPr>
            <p:ph type="title"/>
          </p:nvPr>
        </p:nvSpPr>
        <p:spPr>
          <a:xfrm>
            <a:off x="838200" y="62609"/>
            <a:ext cx="10515600" cy="687061"/>
          </a:xfrm>
        </p:spPr>
        <p:txBody>
          <a:bodyPr/>
          <a:lstStyle/>
          <a:p>
            <a:r>
              <a:rPr kumimoji="1" lang="ja-JP" altLang="en-US" dirty="0"/>
              <a:t>結果</a:t>
            </a:r>
          </a:p>
        </p:txBody>
      </p:sp>
      <p:pic>
        <p:nvPicPr>
          <p:cNvPr id="9" name="図 8">
            <a:extLst>
              <a:ext uri="{FF2B5EF4-FFF2-40B4-BE49-F238E27FC236}">
                <a16:creationId xmlns:a16="http://schemas.microsoft.com/office/drawing/2014/main" id="{F0EA2BF3-8BF4-EB24-30BF-C0FBB7D801F2}"/>
              </a:ext>
            </a:extLst>
          </p:cNvPr>
          <p:cNvPicPr>
            <a:picLocks noChangeAspect="1"/>
          </p:cNvPicPr>
          <p:nvPr/>
        </p:nvPicPr>
        <p:blipFill>
          <a:blip r:embed="rId2"/>
          <a:stretch>
            <a:fillRect/>
          </a:stretch>
        </p:blipFill>
        <p:spPr>
          <a:xfrm>
            <a:off x="0" y="874518"/>
            <a:ext cx="12192000" cy="4861346"/>
          </a:xfrm>
          <a:prstGeom prst="rect">
            <a:avLst/>
          </a:prstGeom>
        </p:spPr>
      </p:pic>
      <p:cxnSp>
        <p:nvCxnSpPr>
          <p:cNvPr id="11" name="直線コネクタ 10">
            <a:extLst>
              <a:ext uri="{FF2B5EF4-FFF2-40B4-BE49-F238E27FC236}">
                <a16:creationId xmlns:a16="http://schemas.microsoft.com/office/drawing/2014/main" id="{5A6F589B-3D6B-1530-1B94-E40959392829}"/>
              </a:ext>
            </a:extLst>
          </p:cNvPr>
          <p:cNvCxnSpPr/>
          <p:nvPr/>
        </p:nvCxnSpPr>
        <p:spPr>
          <a:xfrm flipH="1" flipV="1">
            <a:off x="5366657" y="630464"/>
            <a:ext cx="70757" cy="5105400"/>
          </a:xfrm>
          <a:prstGeom prst="line">
            <a:avLst/>
          </a:prstGeom>
          <a:ln w="5715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2" name="直線コネクタ 11">
            <a:extLst>
              <a:ext uri="{FF2B5EF4-FFF2-40B4-BE49-F238E27FC236}">
                <a16:creationId xmlns:a16="http://schemas.microsoft.com/office/drawing/2014/main" id="{99842D3A-B778-913A-C0A6-7301939EE7CC}"/>
              </a:ext>
            </a:extLst>
          </p:cNvPr>
          <p:cNvCxnSpPr/>
          <p:nvPr/>
        </p:nvCxnSpPr>
        <p:spPr>
          <a:xfrm flipH="1" flipV="1">
            <a:off x="11283043" y="630464"/>
            <a:ext cx="70757" cy="5105400"/>
          </a:xfrm>
          <a:prstGeom prst="line">
            <a:avLst/>
          </a:prstGeom>
          <a:ln w="57150">
            <a:solidFill>
              <a:srgbClr val="FF0000"/>
            </a:solidFill>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13" name="インク 12">
                <a:extLst>
                  <a:ext uri="{FF2B5EF4-FFF2-40B4-BE49-F238E27FC236}">
                    <a16:creationId xmlns:a16="http://schemas.microsoft.com/office/drawing/2014/main" id="{923D259D-F28B-310F-359B-2BBE358EE3A6}"/>
                  </a:ext>
                </a:extLst>
              </p14:cNvPr>
              <p14:cNvContentPartPr/>
              <p14:nvPr/>
            </p14:nvContentPartPr>
            <p14:xfrm>
              <a:off x="5382874" y="847913"/>
              <a:ext cx="2693520" cy="528480"/>
            </p14:xfrm>
          </p:contentPart>
        </mc:Choice>
        <mc:Fallback xmlns="">
          <p:pic>
            <p:nvPicPr>
              <p:cNvPr id="13" name="インク 12">
                <a:extLst>
                  <a:ext uri="{FF2B5EF4-FFF2-40B4-BE49-F238E27FC236}">
                    <a16:creationId xmlns:a16="http://schemas.microsoft.com/office/drawing/2014/main" id="{923D259D-F28B-310F-359B-2BBE358EE3A6}"/>
                  </a:ext>
                </a:extLst>
              </p:cNvPr>
              <p:cNvPicPr/>
              <p:nvPr/>
            </p:nvPicPr>
            <p:blipFill>
              <a:blip r:embed="rId4"/>
              <a:stretch>
                <a:fillRect/>
              </a:stretch>
            </p:blipFill>
            <p:spPr>
              <a:xfrm>
                <a:off x="5374234" y="838913"/>
                <a:ext cx="2711160" cy="5461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4" name="インク 13">
                <a:extLst>
                  <a:ext uri="{FF2B5EF4-FFF2-40B4-BE49-F238E27FC236}">
                    <a16:creationId xmlns:a16="http://schemas.microsoft.com/office/drawing/2014/main" id="{4DA2BED7-7368-8D43-868A-FE899E1A3CBB}"/>
                  </a:ext>
                </a:extLst>
              </p14:cNvPr>
              <p14:cNvContentPartPr/>
              <p14:nvPr/>
            </p14:nvContentPartPr>
            <p14:xfrm>
              <a:off x="10406314" y="847913"/>
              <a:ext cx="920520" cy="707040"/>
            </p14:xfrm>
          </p:contentPart>
        </mc:Choice>
        <mc:Fallback xmlns="">
          <p:pic>
            <p:nvPicPr>
              <p:cNvPr id="14" name="インク 13">
                <a:extLst>
                  <a:ext uri="{FF2B5EF4-FFF2-40B4-BE49-F238E27FC236}">
                    <a16:creationId xmlns:a16="http://schemas.microsoft.com/office/drawing/2014/main" id="{4DA2BED7-7368-8D43-868A-FE899E1A3CBB}"/>
                  </a:ext>
                </a:extLst>
              </p:cNvPr>
              <p:cNvPicPr/>
              <p:nvPr/>
            </p:nvPicPr>
            <p:blipFill>
              <a:blip r:embed="rId6"/>
              <a:stretch>
                <a:fillRect/>
              </a:stretch>
            </p:blipFill>
            <p:spPr>
              <a:xfrm>
                <a:off x="10397674" y="839273"/>
                <a:ext cx="938160" cy="724680"/>
              </a:xfrm>
              <a:prstGeom prst="rect">
                <a:avLst/>
              </a:prstGeom>
            </p:spPr>
          </p:pic>
        </mc:Fallback>
      </mc:AlternateContent>
      <p:sp>
        <p:nvSpPr>
          <p:cNvPr id="15" name="テキスト ボックス 14">
            <a:extLst>
              <a:ext uri="{FF2B5EF4-FFF2-40B4-BE49-F238E27FC236}">
                <a16:creationId xmlns:a16="http://schemas.microsoft.com/office/drawing/2014/main" id="{1B870EFB-7738-3155-8063-1D6BF12901CE}"/>
              </a:ext>
            </a:extLst>
          </p:cNvPr>
          <p:cNvSpPr txBox="1"/>
          <p:nvPr/>
        </p:nvSpPr>
        <p:spPr>
          <a:xfrm>
            <a:off x="8076394" y="612064"/>
            <a:ext cx="2278188" cy="369332"/>
          </a:xfrm>
          <a:prstGeom prst="rect">
            <a:avLst/>
          </a:prstGeom>
          <a:ln w="38100">
            <a:solidFill>
              <a:srgbClr val="FF0000"/>
            </a:solidFill>
          </a:ln>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en-US" altLang="ja-JP" dirty="0"/>
              <a:t>KILL SWITCH</a:t>
            </a:r>
            <a:r>
              <a:rPr kumimoji="1" lang="ja-JP" altLang="en-US" dirty="0"/>
              <a:t>発火</a:t>
            </a:r>
          </a:p>
        </p:txBody>
      </p:sp>
      <p:sp>
        <p:nvSpPr>
          <p:cNvPr id="16" name="テキスト ボックス 15">
            <a:extLst>
              <a:ext uri="{FF2B5EF4-FFF2-40B4-BE49-F238E27FC236}">
                <a16:creationId xmlns:a16="http://schemas.microsoft.com/office/drawing/2014/main" id="{B0B15682-B3C2-A711-7D23-70EDDBC2FDE6}"/>
              </a:ext>
            </a:extLst>
          </p:cNvPr>
          <p:cNvSpPr txBox="1"/>
          <p:nvPr/>
        </p:nvSpPr>
        <p:spPr>
          <a:xfrm>
            <a:off x="336550" y="5784271"/>
            <a:ext cx="10649069" cy="461665"/>
          </a:xfrm>
          <a:prstGeom prst="rect">
            <a:avLst/>
          </a:prstGeom>
          <a:noFill/>
        </p:spPr>
        <p:txBody>
          <a:bodyPr wrap="none" rtlCol="0">
            <a:spAutoFit/>
          </a:bodyPr>
          <a:lstStyle/>
          <a:p>
            <a:r>
              <a:rPr kumimoji="1" lang="ja-JP" altLang="en-US" sz="2400" dirty="0"/>
              <a:t>いずれの帯域にも帯域溢れは見られないが、同期のような挙動が見られた</a:t>
            </a:r>
          </a:p>
        </p:txBody>
      </p:sp>
    </p:spTree>
    <p:extLst>
      <p:ext uri="{BB962C8B-B14F-4D97-AF65-F5344CB8AC3E}">
        <p14:creationId xmlns:p14="http://schemas.microsoft.com/office/powerpoint/2010/main" val="1944073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8E840D-10EA-2BF8-7034-91BAD97B04D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CFAA2E6-4F86-CADC-3040-D5181392EA36}"/>
              </a:ext>
            </a:extLst>
          </p:cNvPr>
          <p:cNvSpPr>
            <a:spLocks noGrp="1"/>
          </p:cNvSpPr>
          <p:nvPr>
            <p:ph type="title"/>
          </p:nvPr>
        </p:nvSpPr>
        <p:spPr/>
        <p:txBody>
          <a:bodyPr/>
          <a:lstStyle/>
          <a:p>
            <a:r>
              <a:rPr kumimoji="1" lang="ja-JP" altLang="en-US" dirty="0"/>
              <a:t>やったけど駄目だったこと</a:t>
            </a:r>
          </a:p>
        </p:txBody>
      </p:sp>
      <p:sp>
        <p:nvSpPr>
          <p:cNvPr id="3" name="コンテンツ プレースホルダー 2">
            <a:extLst>
              <a:ext uri="{FF2B5EF4-FFF2-40B4-BE49-F238E27FC236}">
                <a16:creationId xmlns:a16="http://schemas.microsoft.com/office/drawing/2014/main" id="{01F2E431-22CE-1930-E6B9-2483A820AE88}"/>
              </a:ext>
            </a:extLst>
          </p:cNvPr>
          <p:cNvSpPr>
            <a:spLocks noGrp="1"/>
          </p:cNvSpPr>
          <p:nvPr>
            <p:ph idx="1"/>
          </p:nvPr>
        </p:nvSpPr>
        <p:spPr/>
        <p:txBody>
          <a:bodyPr>
            <a:normAutofit/>
          </a:bodyPr>
          <a:lstStyle/>
          <a:p>
            <a:pPr lvl="2"/>
            <a:r>
              <a:rPr kumimoji="1" lang="en-US" altLang="ja-JP" dirty="0"/>
              <a:t>Free</a:t>
            </a:r>
            <a:r>
              <a:rPr kumimoji="1" lang="ja-JP" altLang="en-US" dirty="0"/>
              <a:t>の実装</a:t>
            </a:r>
            <a:r>
              <a:rPr kumimoji="1" lang="en-US" altLang="ja-JP" dirty="0"/>
              <a:t>:</a:t>
            </a:r>
            <a:r>
              <a:rPr kumimoji="1" lang="ja-JP" altLang="en-US" dirty="0"/>
              <a:t> </a:t>
            </a:r>
            <a:r>
              <a:rPr kumimoji="1" lang="en-US" altLang="ja-JP" dirty="0"/>
              <a:t>Attack</a:t>
            </a:r>
            <a:r>
              <a:rPr kumimoji="1" lang="ja-JP" altLang="en-US" dirty="0"/>
              <a:t> </a:t>
            </a:r>
            <a:r>
              <a:rPr kumimoji="1" lang="en-US" altLang="ja-JP" dirty="0"/>
              <a:t>Vector</a:t>
            </a:r>
            <a:r>
              <a:rPr kumimoji="1" lang="ja-JP" altLang="en-US" dirty="0"/>
              <a:t>が悪化する</a:t>
            </a:r>
            <a:endParaRPr kumimoji="1" lang="en-US" altLang="ja-JP" dirty="0"/>
          </a:p>
          <a:p>
            <a:pPr lvl="2"/>
            <a:r>
              <a:rPr kumimoji="1" lang="en-US" altLang="ja-JP" dirty="0" err="1"/>
              <a:t>ObservationRequest</a:t>
            </a:r>
            <a:r>
              <a:rPr lang="ja-JP" altLang="en-US" dirty="0"/>
              <a:t>読み出しを明示化</a:t>
            </a:r>
            <a:r>
              <a:rPr lang="en-US" altLang="ja-JP" dirty="0"/>
              <a:t>:</a:t>
            </a:r>
            <a:r>
              <a:rPr lang="ja-JP" altLang="en-US" dirty="0"/>
              <a:t> コンセプトと相反</a:t>
            </a:r>
            <a:endParaRPr lang="en-US" altLang="ja-JP" dirty="0"/>
          </a:p>
          <a:p>
            <a:pPr lvl="3"/>
            <a:r>
              <a:rPr kumimoji="1" lang="ja-JP" altLang="en-US" dirty="0"/>
              <a:t>パフォーマンス</a:t>
            </a:r>
            <a:r>
              <a:rPr lang="ja-JP" altLang="en-US" dirty="0"/>
              <a:t>メトリクスにもあまり変更が無かった</a:t>
            </a:r>
            <a:endParaRPr lang="en-US" altLang="ja-JP" dirty="0"/>
          </a:p>
          <a:p>
            <a:pPr lvl="2"/>
            <a:r>
              <a:rPr lang="en-US" altLang="ja-JP" dirty="0"/>
              <a:t> C++</a:t>
            </a:r>
            <a:r>
              <a:rPr lang="ja-JP" altLang="en-US" dirty="0"/>
              <a:t>移植</a:t>
            </a:r>
            <a:r>
              <a:rPr lang="en-US" altLang="ja-JP" dirty="0"/>
              <a:t>: </a:t>
            </a:r>
            <a:r>
              <a:rPr lang="en-US" altLang="ja-JP" dirty="0" err="1"/>
              <a:t>nvcc</a:t>
            </a:r>
            <a:r>
              <a:rPr lang="ja-JP" altLang="en-US" dirty="0"/>
              <a:t>がマングリングの解決ができない</a:t>
            </a:r>
            <a:endParaRPr lang="en-US" altLang="ja-JP" dirty="0"/>
          </a:p>
          <a:p>
            <a:pPr lvl="2"/>
            <a:r>
              <a:rPr lang="en-US" altLang="ja-JP" dirty="0" err="1"/>
              <a:t>Csharp</a:t>
            </a:r>
            <a:r>
              <a:rPr lang="ja-JP" altLang="en-US" dirty="0"/>
              <a:t>への実装移動</a:t>
            </a:r>
            <a:endParaRPr lang="en-US" altLang="ja-JP" dirty="0"/>
          </a:p>
          <a:p>
            <a:pPr lvl="3"/>
            <a:r>
              <a:rPr lang="en-US" altLang="ja-JP" dirty="0"/>
              <a:t>CUDA API:</a:t>
            </a:r>
            <a:r>
              <a:rPr lang="ja-JP" altLang="en-US" dirty="0"/>
              <a:t> ページのスワップアウトの無効化ができず確率で自死する</a:t>
            </a:r>
            <a:endParaRPr lang="en-US" altLang="ja-JP" dirty="0"/>
          </a:p>
          <a:p>
            <a:pPr lvl="2"/>
            <a:r>
              <a:rPr lang="en-US" altLang="ja-JP" sz="2400" dirty="0"/>
              <a:t>Rust: </a:t>
            </a:r>
            <a:r>
              <a:rPr lang="ja-JP" altLang="en-US" sz="2400" dirty="0"/>
              <a:t>生ポインタのライフタイムと相反し</a:t>
            </a:r>
            <a:r>
              <a:rPr lang="en-US" altLang="ja-JP" sz="2400" dirty="0"/>
              <a:t>Kernel</a:t>
            </a:r>
            <a:r>
              <a:rPr lang="ja-JP" altLang="en-US" sz="2400" dirty="0"/>
              <a:t>に渡す方法が見つかっていない</a:t>
            </a:r>
            <a:endParaRPr lang="en-US" altLang="ja-JP" sz="2400" dirty="0"/>
          </a:p>
          <a:p>
            <a:pPr lvl="2"/>
            <a:r>
              <a:rPr lang="ja-JP" altLang="en-US" dirty="0"/>
              <a:t>ほか言語への移植</a:t>
            </a:r>
            <a:r>
              <a:rPr lang="en-US" altLang="ja-JP" dirty="0"/>
              <a:t>:</a:t>
            </a:r>
            <a:r>
              <a:rPr lang="ja-JP" altLang="en-US" dirty="0"/>
              <a:t> </a:t>
            </a:r>
            <a:r>
              <a:rPr lang="en-US" altLang="ja-JP" dirty="0" err="1"/>
              <a:t>CUDADriverAPI</a:t>
            </a:r>
            <a:r>
              <a:rPr lang="ja-JP" altLang="en-US" dirty="0"/>
              <a:t>の実装が見当たらない</a:t>
            </a:r>
            <a:endParaRPr kumimoji="1" lang="en-US" altLang="ja-JP" dirty="0"/>
          </a:p>
          <a:p>
            <a:pPr lvl="3"/>
            <a:endParaRPr kumimoji="1" lang="en-US" altLang="ja-JP" dirty="0"/>
          </a:p>
          <a:p>
            <a:pPr lvl="2"/>
            <a:endParaRPr kumimoji="1" lang="en-US" altLang="ja-JP" dirty="0"/>
          </a:p>
        </p:txBody>
      </p:sp>
    </p:spTree>
    <p:extLst>
      <p:ext uri="{BB962C8B-B14F-4D97-AF65-F5344CB8AC3E}">
        <p14:creationId xmlns:p14="http://schemas.microsoft.com/office/powerpoint/2010/main" val="231133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C5A2C9-EF09-CC57-F8E8-E754A88C796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8AC04B9-D551-09C6-16B3-B13C51EB25B7}"/>
              </a:ext>
            </a:extLst>
          </p:cNvPr>
          <p:cNvSpPr>
            <a:spLocks noGrp="1"/>
          </p:cNvSpPr>
          <p:nvPr>
            <p:ph type="title"/>
          </p:nvPr>
        </p:nvSpPr>
        <p:spPr/>
        <p:txBody>
          <a:bodyPr/>
          <a:lstStyle/>
          <a:p>
            <a:r>
              <a:rPr kumimoji="1" lang="ja-JP" altLang="en-US" dirty="0"/>
              <a:t>やった取り込んだこと</a:t>
            </a:r>
          </a:p>
        </p:txBody>
      </p:sp>
      <p:sp>
        <p:nvSpPr>
          <p:cNvPr id="3" name="コンテンツ プレースホルダー 2">
            <a:extLst>
              <a:ext uri="{FF2B5EF4-FFF2-40B4-BE49-F238E27FC236}">
                <a16:creationId xmlns:a16="http://schemas.microsoft.com/office/drawing/2014/main" id="{C5512F00-EE2C-7047-AD32-FB4B5EB2B0FD}"/>
              </a:ext>
            </a:extLst>
          </p:cNvPr>
          <p:cNvSpPr>
            <a:spLocks noGrp="1"/>
          </p:cNvSpPr>
          <p:nvPr>
            <p:ph idx="1"/>
          </p:nvPr>
        </p:nvSpPr>
        <p:spPr/>
        <p:txBody>
          <a:bodyPr>
            <a:normAutofit/>
          </a:bodyPr>
          <a:lstStyle/>
          <a:p>
            <a:r>
              <a:rPr lang="ja-JP" altLang="en-US" sz="4000" dirty="0"/>
              <a:t>ライブラリの安全性向上</a:t>
            </a:r>
            <a:endParaRPr lang="en-US" altLang="ja-JP" sz="4000" dirty="0"/>
          </a:p>
          <a:p>
            <a:pPr lvl="1"/>
            <a:r>
              <a:rPr kumimoji="1" lang="ja-JP" altLang="en-US" sz="3200" dirty="0"/>
              <a:t> </a:t>
            </a:r>
            <a:r>
              <a:rPr kumimoji="1" lang="en-US" altLang="ja-JP" sz="3200" dirty="0"/>
              <a:t>1</a:t>
            </a:r>
            <a:r>
              <a:rPr kumimoji="1" lang="ja-JP" altLang="en-US" sz="3200" dirty="0"/>
              <a:t>つ</a:t>
            </a:r>
            <a:r>
              <a:rPr lang="ja-JP" altLang="en-US" sz="3200" dirty="0"/>
              <a:t>を除いて</a:t>
            </a:r>
            <a:r>
              <a:rPr lang="en-US" altLang="ja-JP" sz="3200" dirty="0"/>
              <a:t>void* </a:t>
            </a:r>
            <a:r>
              <a:rPr lang="ja-JP" altLang="en-US" sz="3200" dirty="0"/>
              <a:t>による実装を消した</a:t>
            </a:r>
            <a:endParaRPr lang="en-US" altLang="ja-JP" sz="3200" dirty="0"/>
          </a:p>
          <a:p>
            <a:pPr lvl="1"/>
            <a:r>
              <a:rPr kumimoji="1" lang="ja-JP" altLang="en-US" sz="3200" dirty="0"/>
              <a:t>メモリ破壊バグ</a:t>
            </a:r>
            <a:r>
              <a:rPr kumimoji="1" lang="en-US" altLang="ja-JP" sz="3200" dirty="0"/>
              <a:t>(</a:t>
            </a:r>
            <a:r>
              <a:rPr kumimoji="1" lang="en-US" altLang="ja-JP" sz="3200" dirty="0" err="1"/>
              <a:t>OoB</a:t>
            </a:r>
            <a:r>
              <a:rPr kumimoji="1" lang="en-US" altLang="ja-JP" sz="3200" dirty="0"/>
              <a:t>)</a:t>
            </a:r>
          </a:p>
          <a:p>
            <a:pPr lvl="1"/>
            <a:r>
              <a:rPr kumimoji="1" lang="en-US" altLang="ja-JP" sz="3200" dirty="0"/>
              <a:t>DLL</a:t>
            </a:r>
            <a:r>
              <a:rPr kumimoji="1" lang="ja-JP" altLang="en-US" sz="3200" dirty="0"/>
              <a:t>化</a:t>
            </a:r>
            <a:endParaRPr kumimoji="1" lang="en-US" altLang="ja-JP" sz="3200" dirty="0"/>
          </a:p>
          <a:p>
            <a:pPr lvl="2"/>
            <a:endParaRPr kumimoji="1" lang="en-US" altLang="ja-JP" sz="2400" dirty="0"/>
          </a:p>
        </p:txBody>
      </p:sp>
    </p:spTree>
    <p:extLst>
      <p:ext uri="{BB962C8B-B14F-4D97-AF65-F5344CB8AC3E}">
        <p14:creationId xmlns:p14="http://schemas.microsoft.com/office/powerpoint/2010/main" val="1009965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CE4E39BB-5DB6-D4AF-ED1D-5ED832A485D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FFC51CE-32BF-514E-4153-BA3AED4D0568}"/>
              </a:ext>
            </a:extLst>
          </p:cNvPr>
          <p:cNvSpPr>
            <a:spLocks noGrp="1"/>
          </p:cNvSpPr>
          <p:nvPr>
            <p:ph type="title"/>
          </p:nvPr>
        </p:nvSpPr>
        <p:spPr/>
        <p:txBody>
          <a:bodyPr/>
          <a:lstStyle/>
          <a:p>
            <a:r>
              <a:rPr kumimoji="1" lang="ja-JP" altLang="en-US" dirty="0"/>
              <a:t>普通の箇条書きのページ</a:t>
            </a:r>
          </a:p>
        </p:txBody>
      </p:sp>
      <p:sp>
        <p:nvSpPr>
          <p:cNvPr id="3" name="コンテンツ プレースホルダー 2">
            <a:extLst>
              <a:ext uri="{FF2B5EF4-FFF2-40B4-BE49-F238E27FC236}">
                <a16:creationId xmlns:a16="http://schemas.microsoft.com/office/drawing/2014/main" id="{70D2F937-7286-8C45-9753-280A0F13CC39}"/>
              </a:ext>
            </a:extLst>
          </p:cNvPr>
          <p:cNvSpPr>
            <a:spLocks noGrp="1"/>
          </p:cNvSpPr>
          <p:nvPr>
            <p:ph idx="1"/>
          </p:nvPr>
        </p:nvSpPr>
        <p:spPr/>
        <p:txBody>
          <a:bodyPr>
            <a:normAutofit/>
          </a:bodyPr>
          <a:lstStyle/>
          <a:p>
            <a:r>
              <a:rPr kumimoji="1" lang="en-US" altLang="ja-JP" dirty="0"/>
              <a:t>44</a:t>
            </a:r>
            <a:r>
              <a:rPr kumimoji="1" lang="ja-JP" altLang="en-US" dirty="0"/>
              <a:t>ポイントの文字</a:t>
            </a:r>
            <a:endParaRPr lang="en-US" altLang="ja-JP" dirty="0"/>
          </a:p>
          <a:p>
            <a:pPr lvl="1"/>
            <a:r>
              <a:rPr kumimoji="1" lang="en-US" altLang="ja-JP" dirty="0"/>
              <a:t>36</a:t>
            </a:r>
            <a:r>
              <a:rPr kumimoji="1" lang="ja-JP" altLang="en-US" dirty="0"/>
              <a:t>ポイントの文字</a:t>
            </a:r>
            <a:endParaRPr kumimoji="1" lang="en-US" altLang="ja-JP" dirty="0"/>
          </a:p>
          <a:p>
            <a:pPr lvl="2"/>
            <a:r>
              <a:rPr kumimoji="1" lang="en-US" altLang="ja-JP" dirty="0"/>
              <a:t>28</a:t>
            </a:r>
            <a:r>
              <a:rPr kumimoji="1" lang="ja-JP" altLang="en-US" dirty="0"/>
              <a:t>ポイントの文字</a:t>
            </a:r>
            <a:endParaRPr kumimoji="1" lang="en-US" altLang="ja-JP" dirty="0"/>
          </a:p>
          <a:p>
            <a:pPr lvl="3"/>
            <a:r>
              <a:rPr kumimoji="1" lang="en-US" altLang="ja-JP" dirty="0"/>
              <a:t>24</a:t>
            </a:r>
            <a:r>
              <a:rPr kumimoji="1" lang="ja-JP" altLang="en-US" dirty="0"/>
              <a:t>ポイントの文字</a:t>
            </a:r>
            <a:endParaRPr kumimoji="1" lang="en-US" altLang="ja-JP" dirty="0"/>
          </a:p>
          <a:p>
            <a:pPr lvl="4"/>
            <a:r>
              <a:rPr kumimoji="1" lang="en-US" altLang="ja-JP" dirty="0"/>
              <a:t>18</a:t>
            </a:r>
            <a:r>
              <a:rPr kumimoji="1" lang="ja-JP" altLang="en-US" dirty="0"/>
              <a:t>ポイントの文字</a:t>
            </a:r>
            <a:endParaRPr kumimoji="1" lang="en-US" altLang="ja-JP" dirty="0"/>
          </a:p>
        </p:txBody>
      </p:sp>
    </p:spTree>
    <p:extLst>
      <p:ext uri="{BB962C8B-B14F-4D97-AF65-F5344CB8AC3E}">
        <p14:creationId xmlns:p14="http://schemas.microsoft.com/office/powerpoint/2010/main" val="484743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9D38D9-F8BA-9298-E6B3-DADC4ED84166}"/>
              </a:ext>
            </a:extLst>
          </p:cNvPr>
          <p:cNvSpPr>
            <a:spLocks noGrp="1"/>
          </p:cNvSpPr>
          <p:nvPr>
            <p:ph type="title"/>
          </p:nvPr>
        </p:nvSpPr>
        <p:spPr/>
        <p:txBody>
          <a:bodyPr/>
          <a:lstStyle/>
          <a:p>
            <a:r>
              <a:rPr kumimoji="1" lang="en-US" altLang="ja-JP" dirty="0"/>
              <a:t>2</a:t>
            </a:r>
            <a:r>
              <a:rPr kumimoji="1" lang="ja-JP" altLang="en-US" dirty="0"/>
              <a:t>つのコンテンツが混在するページ</a:t>
            </a:r>
          </a:p>
        </p:txBody>
      </p:sp>
      <p:sp>
        <p:nvSpPr>
          <p:cNvPr id="3" name="コンテンツ プレースホルダー 2">
            <a:extLst>
              <a:ext uri="{FF2B5EF4-FFF2-40B4-BE49-F238E27FC236}">
                <a16:creationId xmlns:a16="http://schemas.microsoft.com/office/drawing/2014/main" id="{99CEA86A-9005-2016-30E0-6189011336BD}"/>
              </a:ext>
            </a:extLst>
          </p:cNvPr>
          <p:cNvSpPr>
            <a:spLocks noGrp="1"/>
          </p:cNvSpPr>
          <p:nvPr>
            <p:ph sz="half" idx="1"/>
          </p:nvPr>
        </p:nvSpPr>
        <p:spPr/>
        <p:txBody>
          <a:bodyPr>
            <a:normAutofit/>
          </a:bodyPr>
          <a:lstStyle/>
          <a:p>
            <a:r>
              <a:rPr kumimoji="1" lang="en-US" altLang="ja-JP" dirty="0"/>
              <a:t>44</a:t>
            </a:r>
            <a:r>
              <a:rPr kumimoji="1" lang="ja-JP" altLang="en-US" dirty="0"/>
              <a:t>ポイントの文字</a:t>
            </a:r>
            <a:endParaRPr lang="en-US" altLang="ja-JP" dirty="0"/>
          </a:p>
          <a:p>
            <a:pPr lvl="1"/>
            <a:r>
              <a:rPr kumimoji="1" lang="en-US" altLang="ja-JP" dirty="0"/>
              <a:t>36</a:t>
            </a:r>
            <a:r>
              <a:rPr kumimoji="1" lang="ja-JP" altLang="en-US" dirty="0"/>
              <a:t>ポイントの文字</a:t>
            </a:r>
            <a:endParaRPr kumimoji="1" lang="en-US" altLang="ja-JP" dirty="0"/>
          </a:p>
          <a:p>
            <a:pPr lvl="2"/>
            <a:r>
              <a:rPr kumimoji="1" lang="en-US" altLang="ja-JP" dirty="0"/>
              <a:t>28</a:t>
            </a:r>
            <a:r>
              <a:rPr kumimoji="1" lang="ja-JP" altLang="en-US" dirty="0"/>
              <a:t>ポイントの文字</a:t>
            </a:r>
            <a:endParaRPr kumimoji="1" lang="en-US" altLang="ja-JP" dirty="0"/>
          </a:p>
          <a:p>
            <a:pPr lvl="3"/>
            <a:r>
              <a:rPr kumimoji="1" lang="en-US" altLang="ja-JP" dirty="0"/>
              <a:t>24</a:t>
            </a:r>
            <a:r>
              <a:rPr kumimoji="1" lang="ja-JP" altLang="en-US" dirty="0"/>
              <a:t>ポイントの文字</a:t>
            </a:r>
            <a:endParaRPr kumimoji="1" lang="en-US" altLang="ja-JP" dirty="0"/>
          </a:p>
          <a:p>
            <a:pPr lvl="4"/>
            <a:r>
              <a:rPr kumimoji="1" lang="en-US" altLang="ja-JP" dirty="0"/>
              <a:t>18</a:t>
            </a:r>
            <a:r>
              <a:rPr kumimoji="1" lang="ja-JP" altLang="en-US" dirty="0"/>
              <a:t>ポイントの文字</a:t>
            </a:r>
            <a:endParaRPr kumimoji="1" lang="en-US" altLang="ja-JP" dirty="0"/>
          </a:p>
        </p:txBody>
      </p:sp>
      <p:graphicFrame>
        <p:nvGraphicFramePr>
          <p:cNvPr id="7" name="コンテンツ プレースホルダー 6">
            <a:extLst>
              <a:ext uri="{FF2B5EF4-FFF2-40B4-BE49-F238E27FC236}">
                <a16:creationId xmlns:a16="http://schemas.microsoft.com/office/drawing/2014/main" id="{8562BA8B-1FC4-D9FE-98F3-C443A58B85AA}"/>
              </a:ext>
            </a:extLst>
          </p:cNvPr>
          <p:cNvGraphicFramePr>
            <a:graphicFrameLocks noGrp="1"/>
          </p:cNvGraphicFramePr>
          <p:nvPr>
            <p:ph sz="half" idx="2"/>
            <p:extLst>
              <p:ext uri="{D42A27DB-BD31-4B8C-83A1-F6EECF244321}">
                <p14:modId xmlns:p14="http://schemas.microsoft.com/office/powerpoint/2010/main" val="2862319515"/>
              </p:ext>
            </p:extLst>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21025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5ED8F10-23BC-EA9C-03CA-DCF2AA64B3E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F2ADBE3-4A9E-2A82-6BB2-EAF65C5E9D22}"/>
              </a:ext>
            </a:extLst>
          </p:cNvPr>
          <p:cNvSpPr>
            <a:spLocks noGrp="1"/>
          </p:cNvSpPr>
          <p:nvPr>
            <p:ph type="title"/>
          </p:nvPr>
        </p:nvSpPr>
        <p:spPr/>
        <p:txBody>
          <a:bodyPr/>
          <a:lstStyle/>
          <a:p>
            <a:r>
              <a:rPr kumimoji="1" lang="ja-JP" altLang="en-US" dirty="0"/>
              <a:t>やりたいこと</a:t>
            </a:r>
          </a:p>
        </p:txBody>
      </p:sp>
      <p:sp>
        <p:nvSpPr>
          <p:cNvPr id="3" name="コンテンツ プレースホルダー 2">
            <a:extLst>
              <a:ext uri="{FF2B5EF4-FFF2-40B4-BE49-F238E27FC236}">
                <a16:creationId xmlns:a16="http://schemas.microsoft.com/office/drawing/2014/main" id="{D0C60ACB-947E-F97A-2811-2D9D84700967}"/>
              </a:ext>
            </a:extLst>
          </p:cNvPr>
          <p:cNvSpPr>
            <a:spLocks noGrp="1"/>
          </p:cNvSpPr>
          <p:nvPr>
            <p:ph idx="1"/>
          </p:nvPr>
        </p:nvSpPr>
        <p:spPr/>
        <p:txBody>
          <a:bodyPr>
            <a:normAutofit/>
          </a:bodyPr>
          <a:lstStyle/>
          <a:p>
            <a:r>
              <a:rPr kumimoji="1" lang="en-US" altLang="ja-JP" sz="4000" dirty="0"/>
              <a:t>GPU</a:t>
            </a:r>
            <a:r>
              <a:rPr kumimoji="1" lang="ja-JP" altLang="en-US" sz="4000" dirty="0"/>
              <a:t>上のデータは位置を変えたときの比較が欲しい</a:t>
            </a:r>
            <a:endParaRPr kumimoji="1" lang="en-US" altLang="ja-JP" sz="4000" dirty="0"/>
          </a:p>
        </p:txBody>
      </p:sp>
    </p:spTree>
    <p:extLst>
      <p:ext uri="{BB962C8B-B14F-4D97-AF65-F5344CB8AC3E}">
        <p14:creationId xmlns:p14="http://schemas.microsoft.com/office/powerpoint/2010/main" val="901787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E7217C-C541-DC19-F997-27B29512D42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3171D99-6167-082E-4B7F-5E4D9B4F741C}"/>
              </a:ext>
            </a:extLst>
          </p:cNvPr>
          <p:cNvSpPr>
            <a:spLocks noGrp="1"/>
          </p:cNvSpPr>
          <p:nvPr>
            <p:ph type="title"/>
          </p:nvPr>
        </p:nvSpPr>
        <p:spPr/>
        <p:txBody>
          <a:bodyPr/>
          <a:lstStyle/>
          <a:p>
            <a:r>
              <a:rPr kumimoji="1" lang="ja-JP" altLang="en-US" dirty="0"/>
              <a:t>研究背景</a:t>
            </a:r>
          </a:p>
        </p:txBody>
      </p:sp>
      <p:sp>
        <p:nvSpPr>
          <p:cNvPr id="3" name="コンテンツ プレースホルダー 2">
            <a:extLst>
              <a:ext uri="{FF2B5EF4-FFF2-40B4-BE49-F238E27FC236}">
                <a16:creationId xmlns:a16="http://schemas.microsoft.com/office/drawing/2014/main" id="{ED575648-3EF4-469B-FE2B-C117481213E1}"/>
              </a:ext>
            </a:extLst>
          </p:cNvPr>
          <p:cNvSpPr>
            <a:spLocks noGrp="1"/>
          </p:cNvSpPr>
          <p:nvPr>
            <p:ph idx="1"/>
          </p:nvPr>
        </p:nvSpPr>
        <p:spPr/>
        <p:txBody>
          <a:bodyPr>
            <a:normAutofit/>
          </a:bodyPr>
          <a:lstStyle/>
          <a:p>
            <a:r>
              <a:rPr lang="ja-JP" altLang="en-US" b="1" dirty="0"/>
              <a:t>既存アンチチートシステムの課題</a:t>
            </a:r>
            <a:endParaRPr lang="ja-JP" altLang="en-US" dirty="0"/>
          </a:p>
          <a:p>
            <a:pPr lvl="1"/>
            <a:r>
              <a:rPr lang="ja-JP" altLang="en-US" dirty="0"/>
              <a:t>主流であるカーネル空間で動作するシステムは、高い検知能力を持つ→図</a:t>
            </a:r>
          </a:p>
          <a:p>
            <a:pPr lvl="1"/>
            <a:r>
              <a:rPr lang="ja-JP" altLang="en-US" dirty="0"/>
              <a:t>一方で、</a:t>
            </a:r>
            <a:r>
              <a:rPr lang="en-US" altLang="ja-JP" dirty="0"/>
              <a:t>OS</a:t>
            </a:r>
            <a:r>
              <a:rPr lang="ja-JP" altLang="en-US" dirty="0"/>
              <a:t>全体を監視するためプライバシー侵害への懸念が存在</a:t>
            </a:r>
          </a:p>
          <a:p>
            <a:pPr marL="0" indent="0">
              <a:buNone/>
            </a:pPr>
            <a:br>
              <a:rPr lang="ja-JP" altLang="en-US" dirty="0"/>
            </a:br>
            <a:endParaRPr kumimoji="1" lang="en-US" altLang="ja-JP" sz="1400" dirty="0"/>
          </a:p>
        </p:txBody>
      </p:sp>
    </p:spTree>
    <p:extLst>
      <p:ext uri="{BB962C8B-B14F-4D97-AF65-F5344CB8AC3E}">
        <p14:creationId xmlns:p14="http://schemas.microsoft.com/office/powerpoint/2010/main" val="3951443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E9929E-E2AF-5982-0D7C-6BB58B57062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07BE590-EE93-9B71-0F38-D3CB05B61899}"/>
              </a:ext>
            </a:extLst>
          </p:cNvPr>
          <p:cNvSpPr>
            <a:spLocks noGrp="1"/>
          </p:cNvSpPr>
          <p:nvPr>
            <p:ph type="title"/>
          </p:nvPr>
        </p:nvSpPr>
        <p:spPr/>
        <p:txBody>
          <a:bodyPr/>
          <a:lstStyle/>
          <a:p>
            <a:r>
              <a:rPr kumimoji="1" lang="ja-JP" altLang="en-US" dirty="0"/>
              <a:t>研究背景</a:t>
            </a:r>
          </a:p>
        </p:txBody>
      </p:sp>
      <p:sp>
        <p:nvSpPr>
          <p:cNvPr id="3" name="コンテンツ プレースホルダー 2">
            <a:extLst>
              <a:ext uri="{FF2B5EF4-FFF2-40B4-BE49-F238E27FC236}">
                <a16:creationId xmlns:a16="http://schemas.microsoft.com/office/drawing/2014/main" id="{B5795C95-6975-9369-F37C-E12042AFE9A5}"/>
              </a:ext>
            </a:extLst>
          </p:cNvPr>
          <p:cNvSpPr>
            <a:spLocks noGrp="1"/>
          </p:cNvSpPr>
          <p:nvPr>
            <p:ph idx="1"/>
          </p:nvPr>
        </p:nvSpPr>
        <p:spPr/>
        <p:txBody>
          <a:bodyPr>
            <a:normAutofit/>
          </a:bodyPr>
          <a:lstStyle/>
          <a:p>
            <a:r>
              <a:rPr lang="ja-JP" altLang="en-US" b="1" dirty="0"/>
              <a:t>既存アンチチートシステムの課題</a:t>
            </a:r>
            <a:endParaRPr lang="ja-JP" altLang="en-US" dirty="0"/>
          </a:p>
          <a:p>
            <a:pPr lvl="1"/>
            <a:r>
              <a:rPr lang="ja-JP" altLang="en-US" dirty="0"/>
              <a:t>システムの脆弱性がマルウェアに悪用されるセキュリティリスクも報告</a:t>
            </a:r>
          </a:p>
          <a:p>
            <a:pPr marL="0" indent="0">
              <a:buNone/>
            </a:pPr>
            <a:br>
              <a:rPr lang="ja-JP" altLang="en-US" dirty="0"/>
            </a:br>
            <a:endParaRPr kumimoji="1" lang="en-US" altLang="ja-JP" sz="1400" dirty="0"/>
          </a:p>
        </p:txBody>
      </p:sp>
    </p:spTree>
    <p:extLst>
      <p:ext uri="{BB962C8B-B14F-4D97-AF65-F5344CB8AC3E}">
        <p14:creationId xmlns:p14="http://schemas.microsoft.com/office/powerpoint/2010/main" val="2006533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91AD62-655A-5EC3-7E87-BCD00CEFAC8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C56B81E-E370-8C1F-548F-26787B22F0D1}"/>
              </a:ext>
            </a:extLst>
          </p:cNvPr>
          <p:cNvSpPr>
            <a:spLocks noGrp="1"/>
          </p:cNvSpPr>
          <p:nvPr>
            <p:ph type="title"/>
          </p:nvPr>
        </p:nvSpPr>
        <p:spPr/>
        <p:txBody>
          <a:bodyPr/>
          <a:lstStyle/>
          <a:p>
            <a:r>
              <a:rPr kumimoji="1" lang="ja-JP" altLang="en-US" dirty="0"/>
              <a:t>関連研究</a:t>
            </a:r>
          </a:p>
        </p:txBody>
      </p:sp>
      <p:sp>
        <p:nvSpPr>
          <p:cNvPr id="3" name="コンテンツ プレースホルダー 2">
            <a:extLst>
              <a:ext uri="{FF2B5EF4-FFF2-40B4-BE49-F238E27FC236}">
                <a16:creationId xmlns:a16="http://schemas.microsoft.com/office/drawing/2014/main" id="{29B99DFC-E580-67BF-1E95-BDCF1E53116F}"/>
              </a:ext>
            </a:extLst>
          </p:cNvPr>
          <p:cNvSpPr>
            <a:spLocks noGrp="1"/>
          </p:cNvSpPr>
          <p:nvPr>
            <p:ph idx="1"/>
          </p:nvPr>
        </p:nvSpPr>
        <p:spPr/>
        <p:txBody>
          <a:bodyPr>
            <a:normAutofit/>
          </a:bodyPr>
          <a:lstStyle/>
          <a:p>
            <a:r>
              <a:rPr lang="ja-JP" altLang="en-US" sz="3600" b="1" dirty="0"/>
              <a:t>先行研究による新たなアプローチの提案</a:t>
            </a:r>
            <a:r>
              <a:rPr lang="en-US" altLang="ja-JP" sz="2000" b="1" dirty="0"/>
              <a:t>[1]</a:t>
            </a:r>
            <a:endParaRPr lang="ja-JP" altLang="en-US" sz="3600" dirty="0"/>
          </a:p>
          <a:p>
            <a:pPr lvl="1"/>
            <a:r>
              <a:rPr lang="ja-JP" altLang="en-US" sz="2800" dirty="0"/>
              <a:t>上記課題に対し「</a:t>
            </a:r>
            <a:r>
              <a:rPr lang="en-US" altLang="ja-JP" sz="2800" dirty="0"/>
              <a:t>GPU</a:t>
            </a:r>
            <a:r>
              <a:rPr lang="ja-JP" altLang="en-US" sz="2800" dirty="0"/>
              <a:t>によるメモリ書き換え監視を用いた高信頼アンチチートシステム」が提案された</a:t>
            </a:r>
            <a:endParaRPr lang="en-US" altLang="ja-JP" sz="2800" dirty="0"/>
          </a:p>
          <a:p>
            <a:pPr lvl="1"/>
            <a:r>
              <a:rPr lang="ja-JP" altLang="en-US" sz="2800" dirty="0"/>
              <a:t>カーネル空間で動作せず、安全性と検知回避の困難さを両立する点が特徴</a:t>
            </a:r>
          </a:p>
          <a:p>
            <a:pPr lvl="1"/>
            <a:r>
              <a:rPr lang="en-US" altLang="ja-JP" sz="2800" dirty="0"/>
              <a:t>GPU</a:t>
            </a:r>
            <a:r>
              <a:rPr lang="ja-JP" altLang="en-US" sz="2800" dirty="0"/>
              <a:t>上で自律的に動作するため、ホスト</a:t>
            </a:r>
            <a:r>
              <a:rPr lang="en-US" altLang="ja-JP" sz="2800" dirty="0"/>
              <a:t>OS</a:t>
            </a:r>
            <a:r>
              <a:rPr lang="ja-JP" altLang="en-US" sz="2800" dirty="0"/>
              <a:t>からの干渉を受けにくい</a:t>
            </a:r>
          </a:p>
        </p:txBody>
      </p:sp>
      <p:sp>
        <p:nvSpPr>
          <p:cNvPr id="4" name="テキスト ボックス 3">
            <a:extLst>
              <a:ext uri="{FF2B5EF4-FFF2-40B4-BE49-F238E27FC236}">
                <a16:creationId xmlns:a16="http://schemas.microsoft.com/office/drawing/2014/main" id="{000B5F4A-BEB8-047C-0460-E90DA994E2F6}"/>
              </a:ext>
            </a:extLst>
          </p:cNvPr>
          <p:cNvSpPr txBox="1"/>
          <p:nvPr/>
        </p:nvSpPr>
        <p:spPr>
          <a:xfrm>
            <a:off x="484450" y="6025351"/>
            <a:ext cx="9839553" cy="369332"/>
          </a:xfrm>
          <a:prstGeom prst="rect">
            <a:avLst/>
          </a:prstGeom>
          <a:noFill/>
        </p:spPr>
        <p:txBody>
          <a:bodyPr wrap="none" rtlCol="0">
            <a:spAutoFit/>
          </a:bodyPr>
          <a:lstStyle/>
          <a:p>
            <a:r>
              <a:rPr lang="en-US" altLang="ja-JP" dirty="0"/>
              <a:t>[1] GPU</a:t>
            </a:r>
            <a:r>
              <a:rPr lang="ja-JP" altLang="en-US" dirty="0"/>
              <a:t>によるメモリ書き換え監視を用いた高信頼アンチチートシステムの提案　橋本</a:t>
            </a:r>
            <a:r>
              <a:rPr lang="en-US" altLang="ja-JP" dirty="0"/>
              <a:t>(2023)</a:t>
            </a:r>
            <a:endParaRPr kumimoji="1" lang="ja-JP" altLang="en-US" dirty="0"/>
          </a:p>
        </p:txBody>
      </p:sp>
    </p:spTree>
    <p:extLst>
      <p:ext uri="{BB962C8B-B14F-4D97-AF65-F5344CB8AC3E}">
        <p14:creationId xmlns:p14="http://schemas.microsoft.com/office/powerpoint/2010/main" val="2509504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90E9FF-33E8-C68F-8A75-23E623C7074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27C4D60-55B7-E6D4-3074-8A06C202D086}"/>
              </a:ext>
            </a:extLst>
          </p:cNvPr>
          <p:cNvSpPr>
            <a:spLocks noGrp="1"/>
          </p:cNvSpPr>
          <p:nvPr>
            <p:ph type="title"/>
          </p:nvPr>
        </p:nvSpPr>
        <p:spPr/>
        <p:txBody>
          <a:bodyPr/>
          <a:lstStyle/>
          <a:p>
            <a:r>
              <a:rPr kumimoji="1" lang="ja-JP" altLang="en-US" dirty="0"/>
              <a:t>関連研究</a:t>
            </a:r>
          </a:p>
        </p:txBody>
      </p:sp>
      <p:sp>
        <p:nvSpPr>
          <p:cNvPr id="3" name="コンテンツ プレースホルダー 2">
            <a:extLst>
              <a:ext uri="{FF2B5EF4-FFF2-40B4-BE49-F238E27FC236}">
                <a16:creationId xmlns:a16="http://schemas.microsoft.com/office/drawing/2014/main" id="{0265BDE6-48F7-D49F-4271-A4E274ADE555}"/>
              </a:ext>
            </a:extLst>
          </p:cNvPr>
          <p:cNvSpPr>
            <a:spLocks noGrp="1"/>
          </p:cNvSpPr>
          <p:nvPr>
            <p:ph idx="1"/>
          </p:nvPr>
        </p:nvSpPr>
        <p:spPr>
          <a:xfrm>
            <a:off x="838199" y="1825625"/>
            <a:ext cx="5374821" cy="4351338"/>
          </a:xfrm>
        </p:spPr>
        <p:txBody>
          <a:bodyPr>
            <a:normAutofit/>
          </a:bodyPr>
          <a:lstStyle/>
          <a:p>
            <a:r>
              <a:rPr lang="ja-JP" altLang="en-US" sz="3600" b="1" dirty="0"/>
              <a:t>先行研究による新たなアプローチの提案</a:t>
            </a:r>
            <a:r>
              <a:rPr lang="en-US" altLang="ja-JP" sz="2000" b="1" dirty="0"/>
              <a:t>[1]</a:t>
            </a:r>
            <a:endParaRPr lang="ja-JP" altLang="en-US" sz="3600" dirty="0"/>
          </a:p>
          <a:p>
            <a:pPr lvl="1"/>
            <a:r>
              <a:rPr lang="en-US" altLang="ja-JP" sz="2800" dirty="0"/>
              <a:t>GPU</a:t>
            </a:r>
            <a:r>
              <a:rPr lang="ja-JP" altLang="en-US" sz="2800" dirty="0"/>
              <a:t>によるメモリ書き換え監視を用いた高信頼アンチチートシステム</a:t>
            </a:r>
          </a:p>
          <a:p>
            <a:pPr marL="95400" lvl="1" indent="0">
              <a:buNone/>
            </a:pPr>
            <a:endParaRPr lang="en-US" altLang="ja-JP" sz="2800" dirty="0"/>
          </a:p>
        </p:txBody>
      </p:sp>
      <p:sp>
        <p:nvSpPr>
          <p:cNvPr id="4" name="テキスト ボックス 3">
            <a:extLst>
              <a:ext uri="{FF2B5EF4-FFF2-40B4-BE49-F238E27FC236}">
                <a16:creationId xmlns:a16="http://schemas.microsoft.com/office/drawing/2014/main" id="{BC8ECE33-1A9D-C30E-2D1E-AF712FAAFEB7}"/>
              </a:ext>
            </a:extLst>
          </p:cNvPr>
          <p:cNvSpPr txBox="1"/>
          <p:nvPr/>
        </p:nvSpPr>
        <p:spPr>
          <a:xfrm>
            <a:off x="484450" y="6025351"/>
            <a:ext cx="9839553" cy="369332"/>
          </a:xfrm>
          <a:prstGeom prst="rect">
            <a:avLst/>
          </a:prstGeom>
          <a:noFill/>
        </p:spPr>
        <p:txBody>
          <a:bodyPr wrap="none" rtlCol="0">
            <a:spAutoFit/>
          </a:bodyPr>
          <a:lstStyle/>
          <a:p>
            <a:r>
              <a:rPr lang="en-US" altLang="ja-JP" dirty="0"/>
              <a:t>[1] GPU</a:t>
            </a:r>
            <a:r>
              <a:rPr lang="ja-JP" altLang="en-US" dirty="0"/>
              <a:t>によるメモリ書き換え監視を用いた高信頼アンチチートシステムの提案　橋本</a:t>
            </a:r>
            <a:r>
              <a:rPr lang="en-US" altLang="ja-JP" dirty="0"/>
              <a:t>(2023)</a:t>
            </a:r>
            <a:endParaRPr kumimoji="1" lang="ja-JP" altLang="en-US" dirty="0"/>
          </a:p>
        </p:txBody>
      </p:sp>
      <p:pic>
        <p:nvPicPr>
          <p:cNvPr id="7" name="図 6">
            <a:extLst>
              <a:ext uri="{FF2B5EF4-FFF2-40B4-BE49-F238E27FC236}">
                <a16:creationId xmlns:a16="http://schemas.microsoft.com/office/drawing/2014/main" id="{68A54B44-D1FD-0B87-B58F-488128A59457}"/>
              </a:ext>
            </a:extLst>
          </p:cNvPr>
          <p:cNvPicPr>
            <a:picLocks noChangeAspect="1"/>
          </p:cNvPicPr>
          <p:nvPr/>
        </p:nvPicPr>
        <p:blipFill>
          <a:blip r:embed="rId2"/>
          <a:stretch>
            <a:fillRect/>
          </a:stretch>
        </p:blipFill>
        <p:spPr>
          <a:xfrm>
            <a:off x="6401378" y="1502228"/>
            <a:ext cx="5399501" cy="4523123"/>
          </a:xfrm>
          <a:prstGeom prst="rect">
            <a:avLst/>
          </a:prstGeom>
        </p:spPr>
      </p:pic>
    </p:spTree>
    <p:extLst>
      <p:ext uri="{BB962C8B-B14F-4D97-AF65-F5344CB8AC3E}">
        <p14:creationId xmlns:p14="http://schemas.microsoft.com/office/powerpoint/2010/main" val="2839223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1D6CCE-2EAE-1076-BC16-9C2A552DEE4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A335F1A-C01A-A99A-709A-F493381BC655}"/>
              </a:ext>
            </a:extLst>
          </p:cNvPr>
          <p:cNvSpPr>
            <a:spLocks noGrp="1"/>
          </p:cNvSpPr>
          <p:nvPr>
            <p:ph type="title"/>
          </p:nvPr>
        </p:nvSpPr>
        <p:spPr/>
        <p:txBody>
          <a:bodyPr/>
          <a:lstStyle/>
          <a:p>
            <a:r>
              <a:rPr kumimoji="1" lang="ja-JP" altLang="en-US" dirty="0"/>
              <a:t>関連研究</a:t>
            </a:r>
          </a:p>
        </p:txBody>
      </p:sp>
      <p:sp>
        <p:nvSpPr>
          <p:cNvPr id="3" name="コンテンツ プレースホルダー 2">
            <a:extLst>
              <a:ext uri="{FF2B5EF4-FFF2-40B4-BE49-F238E27FC236}">
                <a16:creationId xmlns:a16="http://schemas.microsoft.com/office/drawing/2014/main" id="{5DB85F3E-DE7D-CA3B-CD4D-5BFAC4974912}"/>
              </a:ext>
            </a:extLst>
          </p:cNvPr>
          <p:cNvSpPr>
            <a:spLocks noGrp="1"/>
          </p:cNvSpPr>
          <p:nvPr>
            <p:ph idx="1"/>
          </p:nvPr>
        </p:nvSpPr>
        <p:spPr>
          <a:xfrm>
            <a:off x="838200" y="1825625"/>
            <a:ext cx="5048250" cy="4351338"/>
          </a:xfrm>
        </p:spPr>
        <p:txBody>
          <a:bodyPr>
            <a:normAutofit/>
          </a:bodyPr>
          <a:lstStyle/>
          <a:p>
            <a:r>
              <a:rPr lang="ja-JP" altLang="en-US" sz="3600" b="1" dirty="0"/>
              <a:t>先行研究による新たなアプローチの提案</a:t>
            </a:r>
            <a:r>
              <a:rPr lang="en-US" altLang="ja-JP" sz="2000" b="1" dirty="0"/>
              <a:t>[1]</a:t>
            </a:r>
          </a:p>
          <a:p>
            <a:pPr lvl="1"/>
            <a:r>
              <a:rPr lang="ja-JP" altLang="en-US" sz="2800" dirty="0"/>
              <a:t>カーネル空間で動作せず、安全性と検知回避の困難さを両立する点が特徴</a:t>
            </a:r>
          </a:p>
          <a:p>
            <a:pPr lvl="1"/>
            <a:r>
              <a:rPr lang="en-US" altLang="ja-JP" sz="2800" dirty="0"/>
              <a:t>GPU</a:t>
            </a:r>
            <a:r>
              <a:rPr lang="ja-JP" altLang="en-US" sz="2800" dirty="0"/>
              <a:t>上で自律的に動作するため、ホスト</a:t>
            </a:r>
            <a:r>
              <a:rPr lang="en-US" altLang="ja-JP" sz="2800" dirty="0"/>
              <a:t>OS</a:t>
            </a:r>
            <a:r>
              <a:rPr lang="ja-JP" altLang="en-US" sz="2800" dirty="0"/>
              <a:t>からの干渉を受けにくい</a:t>
            </a:r>
          </a:p>
        </p:txBody>
      </p:sp>
      <p:sp>
        <p:nvSpPr>
          <p:cNvPr id="4" name="テキスト ボックス 3">
            <a:extLst>
              <a:ext uri="{FF2B5EF4-FFF2-40B4-BE49-F238E27FC236}">
                <a16:creationId xmlns:a16="http://schemas.microsoft.com/office/drawing/2014/main" id="{86DB2E54-1DD9-904E-4585-80C74164CB34}"/>
              </a:ext>
            </a:extLst>
          </p:cNvPr>
          <p:cNvSpPr txBox="1"/>
          <p:nvPr/>
        </p:nvSpPr>
        <p:spPr>
          <a:xfrm>
            <a:off x="484450" y="6025351"/>
            <a:ext cx="9839553" cy="369332"/>
          </a:xfrm>
          <a:prstGeom prst="rect">
            <a:avLst/>
          </a:prstGeom>
          <a:noFill/>
        </p:spPr>
        <p:txBody>
          <a:bodyPr wrap="none" rtlCol="0">
            <a:spAutoFit/>
          </a:bodyPr>
          <a:lstStyle/>
          <a:p>
            <a:r>
              <a:rPr lang="en-US" altLang="ja-JP" dirty="0"/>
              <a:t>[1] GPU</a:t>
            </a:r>
            <a:r>
              <a:rPr lang="ja-JP" altLang="en-US" dirty="0"/>
              <a:t>によるメモリ書き換え監視を用いた高信頼アンチチートシステムの提案　橋本</a:t>
            </a:r>
            <a:r>
              <a:rPr lang="en-US" altLang="ja-JP" dirty="0"/>
              <a:t>(2023)</a:t>
            </a:r>
            <a:endParaRPr kumimoji="1" lang="ja-JP" altLang="en-US" dirty="0"/>
          </a:p>
        </p:txBody>
      </p:sp>
      <p:pic>
        <p:nvPicPr>
          <p:cNvPr id="5" name="図 4">
            <a:extLst>
              <a:ext uri="{FF2B5EF4-FFF2-40B4-BE49-F238E27FC236}">
                <a16:creationId xmlns:a16="http://schemas.microsoft.com/office/drawing/2014/main" id="{059C5778-F4DC-78A6-4684-DED747EB841E}"/>
              </a:ext>
            </a:extLst>
          </p:cNvPr>
          <p:cNvPicPr>
            <a:picLocks noChangeAspect="1"/>
          </p:cNvPicPr>
          <p:nvPr/>
        </p:nvPicPr>
        <p:blipFill>
          <a:blip r:embed="rId2"/>
          <a:stretch>
            <a:fillRect/>
          </a:stretch>
        </p:blipFill>
        <p:spPr>
          <a:xfrm>
            <a:off x="6401378" y="1502228"/>
            <a:ext cx="5399501" cy="4523123"/>
          </a:xfrm>
          <a:prstGeom prst="rect">
            <a:avLst/>
          </a:prstGeom>
        </p:spPr>
      </p:pic>
    </p:spTree>
    <p:extLst>
      <p:ext uri="{BB962C8B-B14F-4D97-AF65-F5344CB8AC3E}">
        <p14:creationId xmlns:p14="http://schemas.microsoft.com/office/powerpoint/2010/main" val="572201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0BB0E4D4-C46C-9EC8-E208-96C56A6E3CB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078A66A-E4E5-9A40-D97F-288C9224DD1B}"/>
              </a:ext>
            </a:extLst>
          </p:cNvPr>
          <p:cNvSpPr>
            <a:spLocks noGrp="1"/>
          </p:cNvSpPr>
          <p:nvPr>
            <p:ph type="title"/>
          </p:nvPr>
        </p:nvSpPr>
        <p:spPr/>
        <p:txBody>
          <a:bodyPr/>
          <a:lstStyle/>
          <a:p>
            <a:r>
              <a:rPr kumimoji="1" lang="ja-JP" altLang="en-US" dirty="0"/>
              <a:t>関連研究</a:t>
            </a:r>
          </a:p>
        </p:txBody>
      </p:sp>
      <p:sp>
        <p:nvSpPr>
          <p:cNvPr id="4" name="テキスト ボックス 3">
            <a:extLst>
              <a:ext uri="{FF2B5EF4-FFF2-40B4-BE49-F238E27FC236}">
                <a16:creationId xmlns:a16="http://schemas.microsoft.com/office/drawing/2014/main" id="{BB6596CC-0236-3C45-6F3F-06AED8A3FFE9}"/>
              </a:ext>
            </a:extLst>
          </p:cNvPr>
          <p:cNvSpPr txBox="1"/>
          <p:nvPr/>
        </p:nvSpPr>
        <p:spPr>
          <a:xfrm>
            <a:off x="484450" y="6025351"/>
            <a:ext cx="9839553" cy="369332"/>
          </a:xfrm>
          <a:prstGeom prst="rect">
            <a:avLst/>
          </a:prstGeom>
          <a:noFill/>
        </p:spPr>
        <p:txBody>
          <a:bodyPr wrap="none" rtlCol="0">
            <a:spAutoFit/>
          </a:bodyPr>
          <a:lstStyle/>
          <a:p>
            <a:r>
              <a:rPr lang="en-US" altLang="ja-JP" dirty="0"/>
              <a:t>[1] GPU</a:t>
            </a:r>
            <a:r>
              <a:rPr lang="ja-JP" altLang="en-US" dirty="0"/>
              <a:t>によるメモリ書き換え監視を用いた高信頼アンチチートシステムの提案　橋本</a:t>
            </a:r>
            <a:r>
              <a:rPr lang="en-US" altLang="ja-JP" dirty="0"/>
              <a:t>(2023)</a:t>
            </a:r>
            <a:endParaRPr kumimoji="1" lang="ja-JP" altLang="en-US" dirty="0"/>
          </a:p>
        </p:txBody>
      </p:sp>
      <p:pic>
        <p:nvPicPr>
          <p:cNvPr id="5" name="図 4">
            <a:extLst>
              <a:ext uri="{FF2B5EF4-FFF2-40B4-BE49-F238E27FC236}">
                <a16:creationId xmlns:a16="http://schemas.microsoft.com/office/drawing/2014/main" id="{2B09E15E-0899-2EB8-2400-2F4C327363D0}"/>
              </a:ext>
            </a:extLst>
          </p:cNvPr>
          <p:cNvPicPr>
            <a:picLocks noChangeAspect="1"/>
          </p:cNvPicPr>
          <p:nvPr/>
        </p:nvPicPr>
        <p:blipFill>
          <a:blip r:embed="rId2"/>
          <a:stretch>
            <a:fillRect/>
          </a:stretch>
        </p:blipFill>
        <p:spPr>
          <a:xfrm>
            <a:off x="6401378" y="1502228"/>
            <a:ext cx="5399501" cy="4523123"/>
          </a:xfrm>
          <a:prstGeom prst="rect">
            <a:avLst/>
          </a:prstGeom>
        </p:spPr>
      </p:pic>
      <p:pic>
        <p:nvPicPr>
          <p:cNvPr id="7" name="図 6">
            <a:extLst>
              <a:ext uri="{FF2B5EF4-FFF2-40B4-BE49-F238E27FC236}">
                <a16:creationId xmlns:a16="http://schemas.microsoft.com/office/drawing/2014/main" id="{69894D9D-9CCE-FD36-4421-6FE30E97059E}"/>
              </a:ext>
            </a:extLst>
          </p:cNvPr>
          <p:cNvPicPr>
            <a:picLocks noChangeAspect="1"/>
          </p:cNvPicPr>
          <p:nvPr/>
        </p:nvPicPr>
        <p:blipFill>
          <a:blip r:embed="rId3"/>
          <a:stretch>
            <a:fillRect/>
          </a:stretch>
        </p:blipFill>
        <p:spPr>
          <a:xfrm>
            <a:off x="358176" y="1309470"/>
            <a:ext cx="5479048" cy="4680482"/>
          </a:xfrm>
          <a:prstGeom prst="rect">
            <a:avLst/>
          </a:prstGeom>
        </p:spPr>
      </p:pic>
    </p:spTree>
    <p:extLst>
      <p:ext uri="{BB962C8B-B14F-4D97-AF65-F5344CB8AC3E}">
        <p14:creationId xmlns:p14="http://schemas.microsoft.com/office/powerpoint/2010/main" val="1702977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731435-D076-C5EF-227A-4D9F2967B37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E0AD344-AEE7-5776-CEAD-372C0675F7CD}"/>
              </a:ext>
            </a:extLst>
          </p:cNvPr>
          <p:cNvSpPr>
            <a:spLocks noGrp="1"/>
          </p:cNvSpPr>
          <p:nvPr>
            <p:ph type="title"/>
          </p:nvPr>
        </p:nvSpPr>
        <p:spPr/>
        <p:txBody>
          <a:bodyPr/>
          <a:lstStyle/>
          <a:p>
            <a:r>
              <a:rPr kumimoji="1" lang="ja-JP" altLang="en-US" dirty="0"/>
              <a:t>検証環境</a:t>
            </a:r>
          </a:p>
        </p:txBody>
      </p:sp>
      <p:sp>
        <p:nvSpPr>
          <p:cNvPr id="3" name="コンテンツ プレースホルダー 2">
            <a:extLst>
              <a:ext uri="{FF2B5EF4-FFF2-40B4-BE49-F238E27FC236}">
                <a16:creationId xmlns:a16="http://schemas.microsoft.com/office/drawing/2014/main" id="{2C45F566-5892-0071-A4B7-568A3AD79A93}"/>
              </a:ext>
            </a:extLst>
          </p:cNvPr>
          <p:cNvSpPr>
            <a:spLocks noGrp="1"/>
          </p:cNvSpPr>
          <p:nvPr>
            <p:ph idx="1"/>
          </p:nvPr>
        </p:nvSpPr>
        <p:spPr/>
        <p:txBody>
          <a:bodyPr>
            <a:normAutofit/>
          </a:bodyPr>
          <a:lstStyle/>
          <a:p>
            <a:r>
              <a:rPr kumimoji="1" lang="en-US" altLang="ja-JP" dirty="0"/>
              <a:t>Intel i5-13500</a:t>
            </a:r>
          </a:p>
          <a:p>
            <a:r>
              <a:rPr lang="en-US" altLang="ja-JP" dirty="0"/>
              <a:t>RTX 4060Ti: VRAM=16GB GDDR5</a:t>
            </a:r>
          </a:p>
          <a:p>
            <a:r>
              <a:rPr kumimoji="1" lang="en-US" altLang="ja-JP" dirty="0"/>
              <a:t>RAM:</a:t>
            </a:r>
            <a:r>
              <a:rPr lang="en-US" altLang="ja-JP" dirty="0"/>
              <a:t> 4800MHz DIMM 32GB</a:t>
            </a:r>
            <a:endParaRPr kumimoji="1" lang="en-US" altLang="ja-JP" dirty="0"/>
          </a:p>
        </p:txBody>
      </p:sp>
    </p:spTree>
    <p:extLst>
      <p:ext uri="{BB962C8B-B14F-4D97-AF65-F5344CB8AC3E}">
        <p14:creationId xmlns:p14="http://schemas.microsoft.com/office/powerpoint/2010/main" val="1100240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2B0A57-0C20-0586-E92B-36908A64999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E2C1769-5A28-DFC5-D56C-12993018A291}"/>
              </a:ext>
            </a:extLst>
          </p:cNvPr>
          <p:cNvSpPr>
            <a:spLocks noGrp="1"/>
          </p:cNvSpPr>
          <p:nvPr>
            <p:ph type="title"/>
          </p:nvPr>
        </p:nvSpPr>
        <p:spPr/>
        <p:txBody>
          <a:bodyPr/>
          <a:lstStyle/>
          <a:p>
            <a:r>
              <a:rPr kumimoji="1" lang="ja-JP" altLang="en-US" dirty="0"/>
              <a:t>目的</a:t>
            </a:r>
          </a:p>
        </p:txBody>
      </p:sp>
      <p:sp>
        <p:nvSpPr>
          <p:cNvPr id="3" name="コンテンツ プレースホルダー 2">
            <a:extLst>
              <a:ext uri="{FF2B5EF4-FFF2-40B4-BE49-F238E27FC236}">
                <a16:creationId xmlns:a16="http://schemas.microsoft.com/office/drawing/2014/main" id="{B4AAA944-0690-6943-905E-E6FE1B1A7606}"/>
              </a:ext>
            </a:extLst>
          </p:cNvPr>
          <p:cNvSpPr>
            <a:spLocks noGrp="1"/>
          </p:cNvSpPr>
          <p:nvPr>
            <p:ph idx="1"/>
          </p:nvPr>
        </p:nvSpPr>
        <p:spPr/>
        <p:txBody>
          <a:bodyPr>
            <a:normAutofit/>
          </a:bodyPr>
          <a:lstStyle/>
          <a:p>
            <a:r>
              <a:rPr kumimoji="1" lang="en-US" altLang="ja-JP" sz="3600" dirty="0"/>
              <a:t> </a:t>
            </a:r>
            <a:r>
              <a:rPr kumimoji="1" lang="en-US" altLang="ja-JP" sz="1600" dirty="0"/>
              <a:t>[x]</a:t>
            </a:r>
            <a:r>
              <a:rPr kumimoji="1" lang="ja-JP" altLang="en-US" sz="3600" dirty="0"/>
              <a:t>ボトルネックの特定</a:t>
            </a:r>
            <a:endParaRPr kumimoji="1" lang="en-US" altLang="ja-JP" sz="3600" dirty="0"/>
          </a:p>
          <a:p>
            <a:pPr lvl="1"/>
            <a:r>
              <a:rPr lang="ja-JP" altLang="en-US" sz="2800" dirty="0"/>
              <a:t>約</a:t>
            </a:r>
            <a:r>
              <a:rPr lang="en-US" altLang="ja-JP" sz="2800" dirty="0"/>
              <a:t>30</a:t>
            </a:r>
            <a:r>
              <a:rPr lang="ja-JP" altLang="en-US" sz="2800" dirty="0"/>
              <a:t>％のベンチマークスコアの低下がみられている</a:t>
            </a:r>
            <a:endParaRPr lang="en-US" altLang="ja-JP" sz="2800" dirty="0"/>
          </a:p>
          <a:p>
            <a:pPr lvl="1"/>
            <a:r>
              <a:rPr lang="ja-JP" altLang="en-US" sz="2800" dirty="0"/>
              <a:t>転送アルゴリズム</a:t>
            </a:r>
            <a:endParaRPr lang="en-US" altLang="ja-JP" sz="2800" dirty="0"/>
          </a:p>
          <a:p>
            <a:pPr lvl="1"/>
            <a:r>
              <a:rPr kumimoji="1" lang="ja-JP" altLang="en-US" sz="2800" dirty="0"/>
              <a:t>通信量</a:t>
            </a:r>
            <a:endParaRPr kumimoji="1" lang="en-US" altLang="ja-JP" sz="2800" dirty="0"/>
          </a:p>
          <a:p>
            <a:r>
              <a:rPr lang="en-US" altLang="ja-JP" sz="3600" dirty="0"/>
              <a:t> </a:t>
            </a:r>
            <a:r>
              <a:rPr lang="en-US" altLang="ja-JP" sz="1400" dirty="0"/>
              <a:t>[ ]</a:t>
            </a:r>
            <a:r>
              <a:rPr lang="ja-JP" altLang="en-US" sz="3600" dirty="0"/>
              <a:t>アンチチートプログラムの信頼性</a:t>
            </a:r>
            <a:endParaRPr lang="en-US" altLang="ja-JP" sz="3600" dirty="0"/>
          </a:p>
          <a:p>
            <a:pPr lvl="1"/>
            <a:r>
              <a:rPr lang="ja-JP" altLang="en-US" sz="2800" dirty="0"/>
              <a:t>転送領域の保護</a:t>
            </a:r>
            <a:endParaRPr lang="en-US" altLang="ja-JP" sz="2800" dirty="0"/>
          </a:p>
          <a:p>
            <a:pPr lvl="1"/>
            <a:r>
              <a:rPr kumimoji="1" lang="ja-JP" altLang="en-US" sz="2800" dirty="0"/>
              <a:t>仮定されている</a:t>
            </a:r>
            <a:r>
              <a:rPr kumimoji="1" lang="en-US" altLang="ja-JP" sz="2800" dirty="0"/>
              <a:t>Attack</a:t>
            </a:r>
            <a:r>
              <a:rPr kumimoji="1" lang="ja-JP" altLang="en-US" sz="2800" dirty="0"/>
              <a:t> </a:t>
            </a:r>
            <a:r>
              <a:rPr kumimoji="1" lang="en-US" altLang="ja-JP" sz="2800" dirty="0"/>
              <a:t>Vector</a:t>
            </a:r>
            <a:r>
              <a:rPr lang="ja-JP" altLang="en-US" sz="2800" dirty="0"/>
              <a:t>の一部が未解決</a:t>
            </a:r>
            <a:endParaRPr lang="en-US" altLang="ja-JP" sz="2800" dirty="0"/>
          </a:p>
          <a:p>
            <a:pPr lvl="1"/>
            <a:r>
              <a:rPr lang="en-US" altLang="ja-JP" sz="2000" dirty="0" err="1"/>
              <a:t>FrostLock</a:t>
            </a:r>
            <a:r>
              <a:rPr lang="en-US" altLang="ja-JP" sz="2000" dirty="0"/>
              <a:t>-Injection</a:t>
            </a:r>
            <a:r>
              <a:rPr lang="ja-JP" altLang="en-US" sz="2000" dirty="0"/>
              <a:t>等による</a:t>
            </a:r>
            <a:r>
              <a:rPr lang="en-US" altLang="ja-JP" sz="2000" dirty="0" err="1"/>
              <a:t>DLLSLi</a:t>
            </a:r>
            <a:endParaRPr lang="en-US" altLang="ja-JP" sz="2000" dirty="0"/>
          </a:p>
        </p:txBody>
      </p:sp>
      <p:sp>
        <p:nvSpPr>
          <p:cNvPr id="4" name="正方形/長方形 3">
            <a:extLst>
              <a:ext uri="{FF2B5EF4-FFF2-40B4-BE49-F238E27FC236}">
                <a16:creationId xmlns:a16="http://schemas.microsoft.com/office/drawing/2014/main" id="{1D59EE0B-73B3-47AB-50B3-982CD4086E37}"/>
              </a:ext>
            </a:extLst>
          </p:cNvPr>
          <p:cNvSpPr/>
          <p:nvPr/>
        </p:nvSpPr>
        <p:spPr>
          <a:xfrm>
            <a:off x="1224643" y="2318657"/>
            <a:ext cx="5715000" cy="495300"/>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矢印コネクタ 5">
            <a:extLst>
              <a:ext uri="{FF2B5EF4-FFF2-40B4-BE49-F238E27FC236}">
                <a16:creationId xmlns:a16="http://schemas.microsoft.com/office/drawing/2014/main" id="{ADF85F8D-9E03-4F7F-F0DD-D61F25A55AC1}"/>
              </a:ext>
            </a:extLst>
          </p:cNvPr>
          <p:cNvCxnSpPr/>
          <p:nvPr/>
        </p:nvCxnSpPr>
        <p:spPr>
          <a:xfrm flipH="1" flipV="1">
            <a:off x="6727371" y="2852057"/>
            <a:ext cx="2057400" cy="97971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1579783B-458F-6A9E-1317-74D32A5FAEC3}"/>
              </a:ext>
            </a:extLst>
          </p:cNvPr>
          <p:cNvSpPr txBox="1"/>
          <p:nvPr/>
        </p:nvSpPr>
        <p:spPr>
          <a:xfrm>
            <a:off x="8784771" y="3831771"/>
            <a:ext cx="2826415" cy="2308324"/>
          </a:xfrm>
          <a:prstGeom prst="rect">
            <a:avLst/>
          </a:prstGeom>
          <a:noFill/>
          <a:ln w="57150">
            <a:solidFill>
              <a:schemeClr val="tx1"/>
            </a:solidFill>
          </a:ln>
        </p:spPr>
        <p:txBody>
          <a:bodyPr wrap="none" rtlCol="0">
            <a:spAutoFit/>
          </a:bodyPr>
          <a:lstStyle/>
          <a:p>
            <a:r>
              <a:rPr kumimoji="1" lang="ja-JP" altLang="en-US" sz="2400" dirty="0"/>
              <a:t>追証では、</a:t>
            </a:r>
            <a:endParaRPr kumimoji="1" lang="en-US" altLang="ja-JP" sz="2400" dirty="0"/>
          </a:p>
          <a:p>
            <a:r>
              <a:rPr kumimoji="1" lang="ja-JP" altLang="en-US" sz="2400" dirty="0"/>
              <a:t>ここまでの差は</a:t>
            </a:r>
            <a:endParaRPr kumimoji="1" lang="en-US" altLang="ja-JP" sz="2400" dirty="0"/>
          </a:p>
          <a:p>
            <a:r>
              <a:rPr lang="ja-JP" altLang="en-US" sz="2400" dirty="0"/>
              <a:t>見られていない</a:t>
            </a:r>
            <a:endParaRPr lang="en-US" altLang="ja-JP" sz="2400" dirty="0"/>
          </a:p>
          <a:p>
            <a:r>
              <a:rPr kumimoji="1" lang="en-US" altLang="ja-JP" sz="2400" dirty="0" err="1"/>
              <a:t>FireStrike</a:t>
            </a:r>
            <a:r>
              <a:rPr kumimoji="1" lang="en-US" altLang="ja-JP" sz="2400" dirty="0"/>
              <a:t>(1000</a:t>
            </a:r>
            <a:r>
              <a:rPr kumimoji="1" lang="ja-JP" altLang="en-US" sz="2400" dirty="0"/>
              <a:t>件</a:t>
            </a:r>
            <a:r>
              <a:rPr kumimoji="1" lang="en-US" altLang="ja-JP" sz="2400" dirty="0"/>
              <a:t>):</a:t>
            </a:r>
          </a:p>
          <a:p>
            <a:r>
              <a:rPr lang="en-US" altLang="ja-JP" sz="2400" dirty="0"/>
              <a:t>28355-&gt;27163</a:t>
            </a:r>
          </a:p>
          <a:p>
            <a:r>
              <a:rPr kumimoji="1" lang="en-US" altLang="ja-JP" sz="2400" dirty="0"/>
              <a:t>        </a:t>
            </a:r>
            <a:r>
              <a:rPr lang="en-US" altLang="ja-JP" sz="2400" dirty="0"/>
              <a:t>(*25000+)</a:t>
            </a:r>
            <a:endParaRPr kumimoji="1" lang="ja-JP" altLang="en-US" sz="2400" dirty="0"/>
          </a:p>
        </p:txBody>
      </p:sp>
    </p:spTree>
    <p:extLst>
      <p:ext uri="{BB962C8B-B14F-4D97-AF65-F5344CB8AC3E}">
        <p14:creationId xmlns:p14="http://schemas.microsoft.com/office/powerpoint/2010/main" val="33254122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Ritsumei Futurize見出し">
      <a:majorFont>
        <a:latin typeface="游明朝 Demibold"/>
        <a:ea typeface="游明朝 Demibold"/>
        <a:cs typeface=""/>
      </a:majorFont>
      <a:minorFont>
        <a:latin typeface="游明朝 Demibold"/>
        <a:ea typeface="游明朝 Demibold"/>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1714</TotalTime>
  <Words>1457</Words>
  <Application>Microsoft Office PowerPoint</Application>
  <PresentationFormat>ワイド画面</PresentationFormat>
  <Paragraphs>100</Paragraphs>
  <Slides>17</Slides>
  <Notes>0</Notes>
  <HiddenSlides>4</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17</vt:i4>
      </vt:variant>
    </vt:vector>
  </HeadingPairs>
  <TitlesOfParts>
    <vt:vector size="21" baseType="lpstr">
      <vt:lpstr>游ゴシック</vt:lpstr>
      <vt:lpstr>游明朝 Demibold</vt:lpstr>
      <vt:lpstr>Arial</vt:lpstr>
      <vt:lpstr>Office テーマ</vt:lpstr>
      <vt:lpstr>GPUによるメモリ書き換え監視を用いた高信頼アンチチートシステムの速度改善</vt:lpstr>
      <vt:lpstr>研究背景</vt:lpstr>
      <vt:lpstr>研究背景</vt:lpstr>
      <vt:lpstr>関連研究</vt:lpstr>
      <vt:lpstr>関連研究</vt:lpstr>
      <vt:lpstr>関連研究</vt:lpstr>
      <vt:lpstr>関連研究</vt:lpstr>
      <vt:lpstr>検証環境</vt:lpstr>
      <vt:lpstr>目的</vt:lpstr>
      <vt:lpstr>計測対象: CUPTI</vt:lpstr>
      <vt:lpstr>計測自体の問題点</vt:lpstr>
      <vt:lpstr>結果</vt:lpstr>
      <vt:lpstr>やったけど駄目だったこと</vt:lpstr>
      <vt:lpstr>やった取り込んだこと</vt:lpstr>
      <vt:lpstr>普通の箇条書きのページ</vt:lpstr>
      <vt:lpstr>2つのコンテンツが混在するページ</vt:lpstr>
      <vt:lpstr>やりたいこと</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R2030 立命館大学チャレンジ・デザイン ｢社会共生価値を創造する 次世代研究大学｣ 研究と教育の拡大的再結合</dc:title>
  <dc:creator>上原 哲太郎</dc:creator>
  <cp:lastModifiedBy>森 悠仁(is0746iv)</cp:lastModifiedBy>
  <cp:revision>33</cp:revision>
  <dcterms:created xsi:type="dcterms:W3CDTF">2023-02-28T06:27:09Z</dcterms:created>
  <dcterms:modified xsi:type="dcterms:W3CDTF">2025-09-02T05:35:20Z</dcterms:modified>
</cp:coreProperties>
</file>