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9" r:id="rId3"/>
    <p:sldId id="266" r:id="rId4"/>
    <p:sldId id="260" r:id="rId5"/>
    <p:sldId id="267" r:id="rId6"/>
    <p:sldId id="268" r:id="rId7"/>
    <p:sldId id="269" r:id="rId8"/>
    <p:sldId id="261" r:id="rId9"/>
    <p:sldId id="262" r:id="rId10"/>
    <p:sldId id="264" r:id="rId11"/>
    <p:sldId id="271" r:id="rId12"/>
    <p:sldId id="276" r:id="rId13"/>
    <p:sldId id="263" r:id="rId14"/>
    <p:sldId id="277" r:id="rId15"/>
    <p:sldId id="274" r:id="rId16"/>
    <p:sldId id="278" r:id="rId17"/>
    <p:sldId id="275" r:id="rId18"/>
    <p:sldId id="272" r:id="rId19"/>
    <p:sldId id="270" r:id="rId20"/>
    <p:sldId id="273" r:id="rId21"/>
    <p:sldId id="258" r:id="rId22"/>
    <p:sldId id="265"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92F"/>
    <a:srgbClr val="9B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48" autoAdjust="0"/>
    <p:restoredTop sz="94660"/>
  </p:normalViewPr>
  <p:slideViewPr>
    <p:cSldViewPr snapToGrid="0">
      <p:cViewPr>
        <p:scale>
          <a:sx n="75" d="100"/>
          <a:sy n="75" d="100"/>
        </p:scale>
        <p:origin x="54"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cat>
            <c:strRef>
              <c:f>Sheet1!$A$2:$A$5</c:f>
              <c:strCache>
                <c:ptCount val="4"/>
                <c:pt idx="0">
                  <c:v>カテゴリ 1</c:v>
                </c:pt>
                <c:pt idx="1">
                  <c:v>カテゴリ 2</c:v>
                </c:pt>
                <c:pt idx="2">
                  <c:v>カテゴリ 3</c:v>
                </c:pt>
                <c:pt idx="3">
                  <c:v>カテゴリ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3A7-428D-B0B4-E93C5800E96A}"/>
            </c:ext>
          </c:extLst>
        </c:ser>
        <c:ser>
          <c:idx val="1"/>
          <c:order val="1"/>
          <c:tx>
            <c:strRef>
              <c:f>Sheet1!$C$1</c:f>
              <c:strCache>
                <c:ptCount val="1"/>
                <c:pt idx="0">
                  <c:v>系列 2</c:v>
                </c:pt>
              </c:strCache>
            </c:strRef>
          </c:tx>
          <c:spPr>
            <a:solidFill>
              <a:schemeClr val="accent2"/>
            </a:solidFill>
            <a:ln>
              <a:noFill/>
            </a:ln>
            <a:effectLst/>
          </c:spPr>
          <c:invertIfNegative val="0"/>
          <c:cat>
            <c:strRef>
              <c:f>Sheet1!$A$2:$A$5</c:f>
              <c:strCache>
                <c:ptCount val="4"/>
                <c:pt idx="0">
                  <c:v>カテゴリ 1</c:v>
                </c:pt>
                <c:pt idx="1">
                  <c:v>カテゴリ 2</c:v>
                </c:pt>
                <c:pt idx="2">
                  <c:v>カテゴリ 3</c:v>
                </c:pt>
                <c:pt idx="3">
                  <c:v>カテゴリ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3A7-428D-B0B4-E93C5800E96A}"/>
            </c:ext>
          </c:extLst>
        </c:ser>
        <c:ser>
          <c:idx val="2"/>
          <c:order val="2"/>
          <c:tx>
            <c:strRef>
              <c:f>Sheet1!$D$1</c:f>
              <c:strCache>
                <c:ptCount val="1"/>
                <c:pt idx="0">
                  <c:v>系列 3</c:v>
                </c:pt>
              </c:strCache>
            </c:strRef>
          </c:tx>
          <c:spPr>
            <a:solidFill>
              <a:schemeClr val="accent3"/>
            </a:solidFill>
            <a:ln>
              <a:noFill/>
            </a:ln>
            <a:effectLst/>
          </c:spPr>
          <c:invertIfNegative val="0"/>
          <c:cat>
            <c:strRef>
              <c:f>Sheet1!$A$2:$A$5</c:f>
              <c:strCache>
                <c:ptCount val="4"/>
                <c:pt idx="0">
                  <c:v>カテゴリ 1</c:v>
                </c:pt>
                <c:pt idx="1">
                  <c:v>カテゴリ 2</c:v>
                </c:pt>
                <c:pt idx="2">
                  <c:v>カテゴリ 3</c:v>
                </c:pt>
                <c:pt idx="3">
                  <c:v>カテゴリ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3A7-428D-B0B4-E93C5800E96A}"/>
            </c:ext>
          </c:extLst>
        </c:ser>
        <c:dLbls>
          <c:showLegendKey val="0"/>
          <c:showVal val="0"/>
          <c:showCatName val="0"/>
          <c:showSerName val="0"/>
          <c:showPercent val="0"/>
          <c:showBubbleSize val="0"/>
        </c:dLbls>
        <c:gapWidth val="219"/>
        <c:overlap val="-27"/>
        <c:axId val="1991716415"/>
        <c:axId val="1991714335"/>
      </c:barChart>
      <c:catAx>
        <c:axId val="19917164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991714335"/>
        <c:crosses val="autoZero"/>
        <c:auto val="1"/>
        <c:lblAlgn val="ctr"/>
        <c:lblOffset val="100"/>
        <c:noMultiLvlLbl val="0"/>
      </c:catAx>
      <c:valAx>
        <c:axId val="19917143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9917164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03T03:06:46.639"/>
    </inkml:context>
    <inkml:brush xml:id="br0">
      <inkml:brushProperty name="width" value="0.05" units="cm"/>
      <inkml:brushProperty name="height" value="0.05" units="cm"/>
      <inkml:brushProperty name="color" value="#E71224"/>
    </inkml:brush>
  </inkml:definitions>
  <inkml:trace contextRef="#ctx0" brushRef="#br0">1 1 24575,'0'0'0,"0"1"0,0 0 0,1-1 0,-1 1 0,0-1 0,0 0 0,1 0 0,-1 1 0,1 0 0,-1-1 0,0 1 0,0-1 0,0 0 0,1 1 0,-1-1 0,1 1 0,-1-1 0,1 0 0,-1 0 0,1 0 0,0 0 0,-1 0 0,0 1 0,0-1 0,1 0 0,0 0 0,0 0 0,19 4 0,-15-4 0,18 5 0,35 12 0,-21-5 0,123 44 0,-136-44 0,29 19 0,-34-19 0,0-1 0,33 13 0,-32-16 0,2 1 0,-2 2 0,-1 0 0,1 0 0,31 28 0,23 12 0,-34-24 0,17 10 0,-21-15 0,55 46 0,-80-59 0,25 16 0,-26-18 0,0-1 0,1 1 0,15 17 0,-15-15 0,19 17 0,-19-19 0,-1 1 0,-1 1 0,9 9 0,-10-10 0,0 0 0,14 10 0,-14-12 0,-1 0 0,0 1 0,0-1 0,8 12 0,14 15 0,-20-23 0,-1-1 0,10 16 0,12 21 0,-18-29 0,1 2 0,-2 0 0,14 31 0,-17-29 0,2-1 0,23 34 0,-11-19 0,-16-24 0,1-2 0,0 1 0,0-1 0,0 0 0,11 8 0,-12-10 0,0-1 0,-1 1 0,6 8 0,-7-9 0,-1-1 0,1 0 0,0 0 0,1 0 0,0 0 0,8 6 0,-5-4 0,0 0 0,-1-1 0,0 2 0,10 12 0,10 12 0,-3-5 0,-19-20 0,1-1 0,0 0 0,0 1 0,9 6 0,-8-7 0,0-1 0,-1 1 0,0 1 0,0-1 0,-1 1 0,7 9 0,-8-11 0,-1-1 0,1 0 0,1-1 0,-1 1 0,9 5 0,-9-5 0,0-2 0,0 2 0,1-1 0,-2 0 0,1 2 0,0-2 0,2 6 0,-4-6 0,0-1 0,0 1 0,0-1 0,1 1 0,-1 0 0,0-1 0,0 1 0,2-2 0,-2 1 0,6 3 0,-1-1 0,0-2 0,0 1 0,14 2 0,-5-1 0,-1 1 0,0 1 0,0 0 0,0 2 0,25 15 0,-39-23 0,55 30 0,11 6 0,-59-30-341,0-2 0,1 0-1,9 4 1,-10-6-6485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01T21:04:28.454"/>
    </inkml:context>
    <inkml:brush xml:id="br0">
      <inkml:brushProperty name="width" value="0.05" units="cm"/>
      <inkml:brushProperty name="height" value="0.05" units="cm"/>
      <inkml:brushProperty name="color" value="#E71224"/>
    </inkml:brush>
  </inkml:definitions>
  <inkml:trace contextRef="#ctx0" brushRef="#br0">1 1467 24575,'3'-1'0,"1"0"0,-1 0 0,1 0 0,-1-1 0,0 0 0,0 0 0,1 0 0,-1 0 0,-1 0 0,5-4 0,3-2 0,10-6 0,7-6 0,56-31 0,61-17 0,183-61 0,-8 7-959,-48 17 207,18 13 752,-222 71 0,28-8 0,210-62 0,192-46-1407,110 0 1149,-533 121 234,370-62 24,-262 49 0,666-62 0,-626 67-217,34-3-631,720-22 59,-644 25 1621,-29 1-604,-74 8 3875,96-13-4012,-298 26-91,34-8 0,-55 9 0,11-1-173,-1 0 0,24 2 0,-30 0-673,3 0-5980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01T21:04:29.985"/>
    </inkml:context>
    <inkml:brush xml:id="br0">
      <inkml:brushProperty name="width" value="0.05" units="cm"/>
      <inkml:brushProperty name="height" value="0.05" units="cm"/>
      <inkml:brushProperty name="color" value="#E71224"/>
    </inkml:brush>
  </inkml:definitions>
  <inkml:trace contextRef="#ctx0" brushRef="#br0">1 1 24575,'0'0'0,"0"1"0,0 0 0,1-1 0,-1 1 0,0-1 0,0 1 0,1-1 0,-1 1 0,1 0 0,-1-1 0,0 1 0,1-1 0,-1 0 0,1 1 0,-1-1 0,1 1 0,-1-1 0,1 0 0,-1 1 0,1-1 0,0 0 0,-1 0 0,1 1 0,-1-1 0,1 0 0,0 0 0,0 0 0,23 4 0,-18-4 0,21 6 0,41 14 0,-24-6 0,144 53 0,-160-53 0,35 22 0,-41-22 0,1-1 0,38 15 0,-37-18 0,1 1 0,-1 1 0,-1 1 0,0 1 0,37 31 0,28 16 0,-41-30 0,20 13 0,-25-18 0,65 54 0,-94-69 0,30 18 0,-31-21 0,0 0 0,0 0 0,19 20 0,-18-17 0,23 19 0,-24-21 0,0 0 0,-1 1 0,10 12 0,-11-13 0,-1 1 0,17 11 0,-17-14 0,0 0 0,-1 1 0,0-1 0,10 14 0,16 19 0,-24-29 0,0 0 0,11 18 0,14 25 0,-20-33 0,0 1 0,-2 0 0,16 37 0,-19-34 0,2-1 0,26 39 0,-11-21 0,-20-30 0,1-1 0,0 1 0,0-2 0,1 1 0,12 9 0,-14-12 0,0 0 0,-1 0 0,7 9 0,-9-10 0,0-1 0,1 0 0,0 0 0,0 0 0,1 0 0,10 7 0,-7-5 0,0 0 0,0 0 0,-1 1 0,12 15 0,12 13 0,-4-5 0,-22-24 0,1 0 0,0-1 0,0 1 0,11 7 0,-10-8 0,0-1 0,-1 1 0,1 1 0,-1 0 0,-1 0 0,8 11 0,-10-14 0,0 0 0,1 0 0,0-1 0,0 0 0,10 7 0,-10-7 0,0-1 0,0 1 0,0 0 0,-1 0 0,1 1 0,-1-1 0,4 7 0,-6-8 0,0 0 0,1 0 0,-1 0 0,1 0 0,0 0 0,-1 0 0,1 0 0,1-1 0,-1 0 0,6 4 0,-1-2 0,1-1 0,-1 0 0,17 3 0,-7-1 0,0 1 0,0 1 0,0 0 0,-1 2 0,30 19 0,-46-28 0,65 35 0,14 8 0,-71-37-341,1-1 0,0 0-1,11 4 1,-11-6-6485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3762C-D8AB-4174-BE2B-F735C354F657}" type="datetimeFigureOut">
              <a:rPr kumimoji="1" lang="ja-JP" altLang="en-US" smtClean="0"/>
              <a:t>2025/10/3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276D59-707A-4F57-8A29-00B08EB11C70}" type="slidenum">
              <a:rPr kumimoji="1" lang="ja-JP" altLang="en-US" smtClean="0"/>
              <a:t>‹#›</a:t>
            </a:fld>
            <a:endParaRPr kumimoji="1" lang="ja-JP" altLang="en-US"/>
          </a:p>
        </p:txBody>
      </p:sp>
    </p:spTree>
    <p:extLst>
      <p:ext uri="{BB962C8B-B14F-4D97-AF65-F5344CB8AC3E}">
        <p14:creationId xmlns:p14="http://schemas.microsoft.com/office/powerpoint/2010/main" val="744630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071765E4-F3CC-2660-EF1E-2A9BCA6577FE}"/>
              </a:ext>
            </a:extLst>
          </p:cNvPr>
          <p:cNvSpPr>
            <a:spLocks noGrp="1"/>
          </p:cNvSpPr>
          <p:nvPr>
            <p:ph type="subTitle" idx="1"/>
          </p:nvPr>
        </p:nvSpPr>
        <p:spPr>
          <a:xfrm>
            <a:off x="651105" y="5055691"/>
            <a:ext cx="8108764" cy="670812"/>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
        <p:nvSpPr>
          <p:cNvPr id="2" name="タイトル 1">
            <a:extLst>
              <a:ext uri="{FF2B5EF4-FFF2-40B4-BE49-F238E27FC236}">
                <a16:creationId xmlns:a16="http://schemas.microsoft.com/office/drawing/2014/main" id="{2EFE56DA-A430-230D-197E-C4283B5D551A}"/>
              </a:ext>
            </a:extLst>
          </p:cNvPr>
          <p:cNvSpPr>
            <a:spLocks noGrp="1"/>
          </p:cNvSpPr>
          <p:nvPr>
            <p:ph type="ctrTitle"/>
          </p:nvPr>
        </p:nvSpPr>
        <p:spPr>
          <a:xfrm>
            <a:off x="651106" y="1122363"/>
            <a:ext cx="9839442" cy="2387600"/>
          </a:xfrm>
          <a:prstGeom prst="rect">
            <a:avLst/>
          </a:prstGeom>
        </p:spPr>
        <p:txBody>
          <a:bodyPr anchor="b"/>
          <a:lstStyle>
            <a:lvl1pPr algn="l">
              <a:defRPr sz="6000"/>
            </a:lvl1pPr>
          </a:lstStyle>
          <a:p>
            <a:r>
              <a:rPr kumimoji="1" lang="ja-JP" altLang="en-US" dirty="0"/>
              <a:t>マスター タイトルの書式設定</a:t>
            </a:r>
          </a:p>
        </p:txBody>
      </p:sp>
      <p:sp>
        <p:nvSpPr>
          <p:cNvPr id="4" name="日付プレースホルダー 3">
            <a:extLst>
              <a:ext uri="{FF2B5EF4-FFF2-40B4-BE49-F238E27FC236}">
                <a16:creationId xmlns:a16="http://schemas.microsoft.com/office/drawing/2014/main" id="{3D8ADC58-A37C-30DF-7A70-687FA41C343F}"/>
              </a:ext>
            </a:extLst>
          </p:cNvPr>
          <p:cNvSpPr>
            <a:spLocks noGrp="1"/>
          </p:cNvSpPr>
          <p:nvPr>
            <p:ph type="dt" sz="half" idx="10"/>
          </p:nvPr>
        </p:nvSpPr>
        <p:spPr>
          <a:xfrm>
            <a:off x="838200" y="5887516"/>
            <a:ext cx="1122123" cy="212659"/>
          </a:xfrm>
          <a:prstGeom prst="rect">
            <a:avLst/>
          </a:prstGeom>
        </p:spPr>
        <p:txBody>
          <a:bodyPr/>
          <a:lstStyle>
            <a:lvl1pPr>
              <a:defRPr sz="900">
                <a:latin typeface="+mn-ea"/>
                <a:ea typeface="+mn-ea"/>
              </a:defRPr>
            </a:lvl1pPr>
          </a:lstStyle>
          <a:p>
            <a:r>
              <a:rPr lang="en-US" altLang="ja-JP"/>
              <a:t>2023</a:t>
            </a:r>
            <a:r>
              <a:rPr lang="ja-JP" altLang="en-US"/>
              <a:t>年</a:t>
            </a:r>
            <a:r>
              <a:rPr lang="en-US" altLang="ja-JP"/>
              <a:t>2</a:t>
            </a:r>
            <a:r>
              <a:rPr lang="ja-JP" altLang="en-US"/>
              <a:t>月</a:t>
            </a:r>
            <a:r>
              <a:rPr lang="en-US" altLang="ja-JP"/>
              <a:t>28</a:t>
            </a:r>
            <a:r>
              <a:rPr lang="ja-JP" altLang="en-US"/>
              <a:t>日</a:t>
            </a:r>
            <a:endParaRPr lang="ja-JP" altLang="en-US" dirty="0"/>
          </a:p>
        </p:txBody>
      </p:sp>
      <p:sp>
        <p:nvSpPr>
          <p:cNvPr id="5" name="フッター プレースホルダー 4">
            <a:extLst>
              <a:ext uri="{FF2B5EF4-FFF2-40B4-BE49-F238E27FC236}">
                <a16:creationId xmlns:a16="http://schemas.microsoft.com/office/drawing/2014/main" id="{E79955FB-76CF-735A-182F-0DA781B3F9A7}"/>
              </a:ext>
            </a:extLst>
          </p:cNvPr>
          <p:cNvSpPr>
            <a:spLocks noGrp="1"/>
          </p:cNvSpPr>
          <p:nvPr>
            <p:ph type="ftr" sz="quarter" idx="11"/>
          </p:nvPr>
        </p:nvSpPr>
        <p:spPr/>
        <p:txBody>
          <a:bodyPr/>
          <a:lstStyle/>
          <a:p>
            <a:endParaRPr kumimoji="1" lang="ja-JP" altLang="en-US"/>
          </a:p>
        </p:txBody>
      </p:sp>
      <p:pic>
        <p:nvPicPr>
          <p:cNvPr id="7" name="図 6">
            <a:extLst>
              <a:ext uri="{FF2B5EF4-FFF2-40B4-BE49-F238E27FC236}">
                <a16:creationId xmlns:a16="http://schemas.microsoft.com/office/drawing/2014/main" id="{343255D8-23B9-9BD4-8719-F7FAAB43CCEE}"/>
              </a:ext>
            </a:extLst>
          </p:cNvPr>
          <p:cNvPicPr>
            <a:picLocks noChangeAspect="1"/>
          </p:cNvPicPr>
          <p:nvPr userDrawn="1"/>
        </p:nvPicPr>
        <p:blipFill>
          <a:blip r:embed="rId2"/>
          <a:stretch>
            <a:fillRect/>
          </a:stretch>
        </p:blipFill>
        <p:spPr>
          <a:xfrm>
            <a:off x="7796072" y="1935010"/>
            <a:ext cx="4114800" cy="4635500"/>
          </a:xfrm>
          <a:prstGeom prst="rect">
            <a:avLst/>
          </a:prstGeom>
        </p:spPr>
      </p:pic>
      <p:pic>
        <p:nvPicPr>
          <p:cNvPr id="8" name="図 7">
            <a:extLst>
              <a:ext uri="{FF2B5EF4-FFF2-40B4-BE49-F238E27FC236}">
                <a16:creationId xmlns:a16="http://schemas.microsoft.com/office/drawing/2014/main" id="{3FC30191-9F18-DE9D-A4F1-14637FDB8668}"/>
              </a:ext>
            </a:extLst>
          </p:cNvPr>
          <p:cNvPicPr>
            <a:picLocks noChangeAspect="1"/>
          </p:cNvPicPr>
          <p:nvPr userDrawn="1"/>
        </p:nvPicPr>
        <p:blipFill>
          <a:blip r:embed="rId3"/>
          <a:stretch>
            <a:fillRect/>
          </a:stretch>
        </p:blipFill>
        <p:spPr>
          <a:xfrm>
            <a:off x="10241975" y="324565"/>
            <a:ext cx="1619250" cy="555625"/>
          </a:xfrm>
          <a:prstGeom prst="rect">
            <a:avLst/>
          </a:prstGeom>
        </p:spPr>
      </p:pic>
      <p:sp>
        <p:nvSpPr>
          <p:cNvPr id="10" name="フッター プレースホルダー 4">
            <a:extLst>
              <a:ext uri="{FF2B5EF4-FFF2-40B4-BE49-F238E27FC236}">
                <a16:creationId xmlns:a16="http://schemas.microsoft.com/office/drawing/2014/main" id="{110E3969-7FA7-7FD8-0FAE-F84ADE22ECE5}"/>
              </a:ext>
            </a:extLst>
          </p:cNvPr>
          <p:cNvSpPr txBox="1">
            <a:spLocks/>
          </p:cNvSpPr>
          <p:nvPr userDrawn="1"/>
        </p:nvSpPr>
        <p:spPr>
          <a:xfrm>
            <a:off x="367850" y="6608017"/>
            <a:ext cx="3600000" cy="92333"/>
          </a:xfrm>
          <a:prstGeom prst="rect">
            <a:avLst/>
          </a:prstGeom>
        </p:spPr>
        <p:txBody>
          <a:bodyPr vert="horz" lIns="0" tIns="0" rIns="0" bIns="0" rtlCol="0" anchor="t" anchorCtr="0">
            <a:spAutoFit/>
          </a:bodyPr>
          <a:lstStyle>
            <a:defPPr>
              <a:defRPr lang="ja-JP"/>
            </a:defPPr>
            <a:lvl1pPr marL="0" algn="l" defTabSz="914400" rtl="0" eaLnBrk="1" latinLnBrk="0" hangingPunct="1">
              <a:defRPr kumimoji="1" sz="6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 altLang="ja-JP" dirty="0"/>
              <a:t>© </a:t>
            </a:r>
            <a:r>
              <a:rPr lang="en" altLang="ja-JP" dirty="0" err="1"/>
              <a:t>Ritsumeikan</a:t>
            </a:r>
            <a:r>
              <a:rPr lang="en" altLang="ja-JP" dirty="0"/>
              <a:t> Trust All Rights Reserved</a:t>
            </a:r>
            <a:endParaRPr lang="ja-JP" altLang="en-US" dirty="0"/>
          </a:p>
        </p:txBody>
      </p:sp>
    </p:spTree>
    <p:extLst>
      <p:ext uri="{BB962C8B-B14F-4D97-AF65-F5344CB8AC3E}">
        <p14:creationId xmlns:p14="http://schemas.microsoft.com/office/powerpoint/2010/main" val="1679450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2E3E4A-1132-2460-36CD-C029F2E00EEB}"/>
              </a:ext>
            </a:extLst>
          </p:cNvPr>
          <p:cNvSpPr>
            <a:spLocks noGrp="1"/>
          </p:cNvSpPr>
          <p:nvPr>
            <p:ph type="title"/>
          </p:nvPr>
        </p:nvSpPr>
        <p:spPr>
          <a:xfrm>
            <a:off x="838200" y="699427"/>
            <a:ext cx="10515600" cy="687061"/>
          </a:xfrm>
          <a:prstGeom prst="rect">
            <a:avLst/>
          </a:prstGeom>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73A03F2-10B9-7066-94D9-58AB836EDB5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フッター プレースホルダー 4">
            <a:extLst>
              <a:ext uri="{FF2B5EF4-FFF2-40B4-BE49-F238E27FC236}">
                <a16:creationId xmlns:a16="http://schemas.microsoft.com/office/drawing/2014/main" id="{CAB6D438-7027-BD0B-D88D-D7AB0896AD65}"/>
              </a:ext>
            </a:extLst>
          </p:cNvPr>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930831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BD7A15-8708-1B2E-BF5A-9C9C43977E42}"/>
              </a:ext>
            </a:extLst>
          </p:cNvPr>
          <p:cNvSpPr>
            <a:spLocks noGrp="1"/>
          </p:cNvSpPr>
          <p:nvPr>
            <p:ph type="title"/>
          </p:nvPr>
        </p:nvSpPr>
        <p:spPr>
          <a:xfrm>
            <a:off x="838200" y="699427"/>
            <a:ext cx="10515600" cy="687061"/>
          </a:xfrm>
          <a:prstGeom prst="rect">
            <a:avLst/>
          </a:prstGeo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57BA2E-6B07-1EB7-F440-0581AEF7EA7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フッター プレースホルダー 4">
            <a:extLst>
              <a:ext uri="{FF2B5EF4-FFF2-40B4-BE49-F238E27FC236}">
                <a16:creationId xmlns:a16="http://schemas.microsoft.com/office/drawing/2014/main" id="{650D7E50-92B9-255D-D681-EE3FCD371C80}"/>
              </a:ext>
            </a:extLst>
          </p:cNvPr>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41280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E4ADB6-A3D7-EB5E-EEF6-8933A3E7606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FA25AA1-C8C4-D13C-B270-7F640216D7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5" name="フッター プレースホルダー 4">
            <a:extLst>
              <a:ext uri="{FF2B5EF4-FFF2-40B4-BE49-F238E27FC236}">
                <a16:creationId xmlns:a16="http://schemas.microsoft.com/office/drawing/2014/main" id="{5278875B-E2D3-435B-D968-E8B71ADA6D9D}"/>
              </a:ext>
            </a:extLst>
          </p:cNvPr>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3056195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CEFDE9-B59E-F9B4-91B2-04C71CE02E83}"/>
              </a:ext>
            </a:extLst>
          </p:cNvPr>
          <p:cNvSpPr>
            <a:spLocks noGrp="1"/>
          </p:cNvSpPr>
          <p:nvPr>
            <p:ph type="title"/>
          </p:nvPr>
        </p:nvSpPr>
        <p:spPr>
          <a:xfrm>
            <a:off x="838200" y="699427"/>
            <a:ext cx="10515600" cy="687061"/>
          </a:xfrm>
          <a:prstGeom prst="rect">
            <a:avLst/>
          </a:prstGeo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28D8D09-4ECB-53B0-DFAA-B0545E4092C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37FD869-2928-0F5B-F493-10D280B9F39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a:extLst>
              <a:ext uri="{FF2B5EF4-FFF2-40B4-BE49-F238E27FC236}">
                <a16:creationId xmlns:a16="http://schemas.microsoft.com/office/drawing/2014/main" id="{4DCDE5BE-E453-DAE8-F134-DFB744285D53}"/>
              </a:ext>
            </a:extLst>
          </p:cNvPr>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269326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9FAFCD-BD25-8118-4C78-8A317DAEE315}"/>
              </a:ext>
            </a:extLst>
          </p:cNvPr>
          <p:cNvSpPr>
            <a:spLocks noGrp="1"/>
          </p:cNvSpPr>
          <p:nvPr>
            <p:ph type="title"/>
          </p:nvPr>
        </p:nvSpPr>
        <p:spPr>
          <a:xfrm>
            <a:off x="839788" y="365125"/>
            <a:ext cx="10515600" cy="1325563"/>
          </a:xfrm>
          <a:prstGeom prst="rect">
            <a:avLst/>
          </a:prstGeo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BE4F53F-8E9A-46DD-3BED-3BD15A4577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9FA72B5-B8FE-ACEA-49D3-5F7E42695E3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CE4F295-8653-3860-12A0-3479F4B31B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90F9508-BF78-9F6E-F3A2-B9C49A1AD7B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8" name="フッター プレースホルダー 7">
            <a:extLst>
              <a:ext uri="{FF2B5EF4-FFF2-40B4-BE49-F238E27FC236}">
                <a16:creationId xmlns:a16="http://schemas.microsoft.com/office/drawing/2014/main" id="{A72B600D-6F9A-C324-7558-0F0D530C36C8}"/>
              </a:ext>
            </a:extLst>
          </p:cNvPr>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03698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FDE963-99C8-7726-A32E-FF592394CB64}"/>
              </a:ext>
            </a:extLst>
          </p:cNvPr>
          <p:cNvSpPr>
            <a:spLocks noGrp="1"/>
          </p:cNvSpPr>
          <p:nvPr>
            <p:ph type="title"/>
          </p:nvPr>
        </p:nvSpPr>
        <p:spPr>
          <a:xfrm>
            <a:off x="838200" y="699427"/>
            <a:ext cx="10515600" cy="687061"/>
          </a:xfrm>
          <a:prstGeom prst="rect">
            <a:avLst/>
          </a:prstGeom>
        </p:spPr>
        <p:txBody>
          <a:bodyPr/>
          <a:lstStyle/>
          <a:p>
            <a:r>
              <a:rPr kumimoji="1" lang="ja-JP" altLang="en-US" dirty="0"/>
              <a:t>マスター タイトルの書式設定</a:t>
            </a:r>
          </a:p>
        </p:txBody>
      </p:sp>
      <p:sp>
        <p:nvSpPr>
          <p:cNvPr id="4" name="フッター プレースホルダー 3">
            <a:extLst>
              <a:ext uri="{FF2B5EF4-FFF2-40B4-BE49-F238E27FC236}">
                <a16:creationId xmlns:a16="http://schemas.microsoft.com/office/drawing/2014/main" id="{4AC002CE-8727-B50B-E620-3F23F9D8AD2E}"/>
              </a:ext>
            </a:extLst>
          </p:cNvPr>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719573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a16="http://schemas.microsoft.com/office/drawing/2014/main" id="{9E23B22E-25ED-55A6-E8C3-C6102BF7AF7D}"/>
              </a:ext>
            </a:extLst>
          </p:cNvPr>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3031180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C7858A-2C97-931F-89E8-DA8332C2BBCB}"/>
              </a:ext>
            </a:extLst>
          </p:cNvPr>
          <p:cNvSpPr>
            <a:spLocks noGrp="1"/>
          </p:cNvSpPr>
          <p:nvPr>
            <p:ph type="title"/>
          </p:nvPr>
        </p:nvSpPr>
        <p:spPr>
          <a:xfrm>
            <a:off x="838200" y="627380"/>
            <a:ext cx="10512424" cy="739140"/>
          </a:xfrm>
          <a:prstGeom prst="rect">
            <a:avLst/>
          </a:prstGeom>
        </p:spPr>
        <p:txBody>
          <a:bodyPr anchor="b">
            <a:normAutofit/>
          </a:bodyPr>
          <a:lstStyle>
            <a:lvl1pPr>
              <a:defRPr sz="3600"/>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60C33624-FE7E-8080-F51D-27058E520C86}"/>
              </a:ext>
            </a:extLst>
          </p:cNvPr>
          <p:cNvSpPr>
            <a:spLocks noGrp="1"/>
          </p:cNvSpPr>
          <p:nvPr>
            <p:ph idx="1"/>
          </p:nvPr>
        </p:nvSpPr>
        <p:spPr>
          <a:xfrm>
            <a:off x="4772025" y="1554480"/>
            <a:ext cx="6583363" cy="430657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テキスト プレースホルダー 3">
            <a:extLst>
              <a:ext uri="{FF2B5EF4-FFF2-40B4-BE49-F238E27FC236}">
                <a16:creationId xmlns:a16="http://schemas.microsoft.com/office/drawing/2014/main" id="{996AE159-1A70-CE0E-7D12-710E876833CE}"/>
              </a:ext>
            </a:extLst>
          </p:cNvPr>
          <p:cNvSpPr>
            <a:spLocks noGrp="1"/>
          </p:cNvSpPr>
          <p:nvPr>
            <p:ph type="body" sz="half" idx="2"/>
          </p:nvPr>
        </p:nvSpPr>
        <p:spPr>
          <a:xfrm>
            <a:off x="839788" y="1562418"/>
            <a:ext cx="3932237" cy="430657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dirty="0"/>
              <a:t>マスター テキストの書式設定</a:t>
            </a:r>
          </a:p>
        </p:txBody>
      </p:sp>
      <p:sp>
        <p:nvSpPr>
          <p:cNvPr id="6" name="フッター プレースホルダー 5">
            <a:extLst>
              <a:ext uri="{FF2B5EF4-FFF2-40B4-BE49-F238E27FC236}">
                <a16:creationId xmlns:a16="http://schemas.microsoft.com/office/drawing/2014/main" id="{842BD640-276B-5FBA-DD2B-3B0A44659FEA}"/>
              </a:ext>
            </a:extLst>
          </p:cNvPr>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715142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タイトル付きの図">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E81A7492-C371-FB51-1410-7084AE99E214}"/>
              </a:ext>
            </a:extLst>
          </p:cNvPr>
          <p:cNvSpPr>
            <a:spLocks noGrp="1"/>
          </p:cNvSpPr>
          <p:nvPr>
            <p:ph type="pic" idx="1"/>
          </p:nvPr>
        </p:nvSpPr>
        <p:spPr>
          <a:xfrm>
            <a:off x="5183188" y="1630680"/>
            <a:ext cx="6172200" cy="423037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14035F8-0347-942F-8034-45A6E032F1BD}"/>
              </a:ext>
            </a:extLst>
          </p:cNvPr>
          <p:cNvSpPr>
            <a:spLocks noGrp="1"/>
          </p:cNvSpPr>
          <p:nvPr>
            <p:ph type="body" sz="half" idx="2"/>
          </p:nvPr>
        </p:nvSpPr>
        <p:spPr>
          <a:xfrm>
            <a:off x="839788" y="1638618"/>
            <a:ext cx="3932237" cy="423037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6" name="フッター プレースホルダー 5">
            <a:extLst>
              <a:ext uri="{FF2B5EF4-FFF2-40B4-BE49-F238E27FC236}">
                <a16:creationId xmlns:a16="http://schemas.microsoft.com/office/drawing/2014/main" id="{BB030AC9-50E0-9F2F-0934-1920DD39ED16}"/>
              </a:ext>
            </a:extLst>
          </p:cNvPr>
          <p:cNvSpPr>
            <a:spLocks noGrp="1"/>
          </p:cNvSpPr>
          <p:nvPr>
            <p:ph type="ftr" sz="quarter" idx="11"/>
          </p:nvPr>
        </p:nvSpPr>
        <p:spPr/>
        <p:txBody>
          <a:bodyPr/>
          <a:lstStyle/>
          <a:p>
            <a:endParaRPr kumimoji="1" lang="ja-JP" altLang="en-US"/>
          </a:p>
        </p:txBody>
      </p:sp>
      <p:sp>
        <p:nvSpPr>
          <p:cNvPr id="8" name="タイトル 1">
            <a:extLst>
              <a:ext uri="{FF2B5EF4-FFF2-40B4-BE49-F238E27FC236}">
                <a16:creationId xmlns:a16="http://schemas.microsoft.com/office/drawing/2014/main" id="{514674DA-9FD1-4172-BD69-576184FFE93B}"/>
              </a:ext>
            </a:extLst>
          </p:cNvPr>
          <p:cNvSpPr>
            <a:spLocks noGrp="1"/>
          </p:cNvSpPr>
          <p:nvPr>
            <p:ph type="title"/>
          </p:nvPr>
        </p:nvSpPr>
        <p:spPr>
          <a:xfrm>
            <a:off x="838200" y="627380"/>
            <a:ext cx="10512424" cy="739140"/>
          </a:xfrm>
          <a:prstGeom prst="rect">
            <a:avLst/>
          </a:prstGeom>
        </p:spPr>
        <p:txBody>
          <a:bodyPr anchor="b">
            <a:normAutofit/>
          </a:bodyPr>
          <a:lstStyle>
            <a:lvl1pPr>
              <a:defRPr sz="3600"/>
            </a:lvl1pPr>
          </a:lstStyle>
          <a:p>
            <a:r>
              <a:rPr kumimoji="1" lang="ja-JP" altLang="en-US" dirty="0"/>
              <a:t>マスター タイトルの書式設定</a:t>
            </a:r>
          </a:p>
        </p:txBody>
      </p:sp>
    </p:spTree>
    <p:extLst>
      <p:ext uri="{BB962C8B-B14F-4D97-AF65-F5344CB8AC3E}">
        <p14:creationId xmlns:p14="http://schemas.microsoft.com/office/powerpoint/2010/main" val="1325677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正方形/長方形 24">
            <a:extLst>
              <a:ext uri="{FF2B5EF4-FFF2-40B4-BE49-F238E27FC236}">
                <a16:creationId xmlns:a16="http://schemas.microsoft.com/office/drawing/2014/main" id="{07A5805C-46BB-54E8-8163-CDDC347D4378}"/>
              </a:ext>
            </a:extLst>
          </p:cNvPr>
          <p:cNvSpPr/>
          <p:nvPr userDrawn="1"/>
        </p:nvSpPr>
        <p:spPr>
          <a:xfrm>
            <a:off x="-600" y="6390000"/>
            <a:ext cx="12193200" cy="468000"/>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a:extLst>
              <a:ext uri="{FF2B5EF4-FFF2-40B4-BE49-F238E27FC236}">
                <a16:creationId xmlns:a16="http://schemas.microsoft.com/office/drawing/2014/main" id="{EE9202B2-A960-26AE-2172-51B916899CB6}"/>
              </a:ext>
            </a:extLst>
          </p:cNvPr>
          <p:cNvSpPr>
            <a:spLocks noGrp="1"/>
          </p:cNvSpPr>
          <p:nvPr>
            <p:ph type="title"/>
          </p:nvPr>
        </p:nvSpPr>
        <p:spPr>
          <a:xfrm>
            <a:off x="838200" y="699427"/>
            <a:ext cx="10515600" cy="687061"/>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6B550EBF-8B8A-62F9-9208-6C4FC21F9B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フッター プレースホルダー 4">
            <a:extLst>
              <a:ext uri="{FF2B5EF4-FFF2-40B4-BE49-F238E27FC236}">
                <a16:creationId xmlns:a16="http://schemas.microsoft.com/office/drawing/2014/main" id="{0B55B4BA-8988-F022-F731-A070E604B753}"/>
              </a:ext>
            </a:extLst>
          </p:cNvPr>
          <p:cNvSpPr>
            <a:spLocks noGrp="1"/>
          </p:cNvSpPr>
          <p:nvPr>
            <p:ph type="ftr" sz="quarter" idx="3"/>
          </p:nvPr>
        </p:nvSpPr>
        <p:spPr>
          <a:xfrm>
            <a:off x="4094967" y="6458097"/>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ja-JP" altLang="en-US" dirty="0"/>
          </a:p>
        </p:txBody>
      </p:sp>
      <p:pic>
        <p:nvPicPr>
          <p:cNvPr id="26" name="図 25">
            <a:extLst>
              <a:ext uri="{FF2B5EF4-FFF2-40B4-BE49-F238E27FC236}">
                <a16:creationId xmlns:a16="http://schemas.microsoft.com/office/drawing/2014/main" id="{01311B64-520A-0AAC-F4FC-79C4FFE77664}"/>
              </a:ext>
            </a:extLst>
          </p:cNvPr>
          <p:cNvPicPr>
            <a:picLocks noChangeAspect="1"/>
          </p:cNvPicPr>
          <p:nvPr userDrawn="1"/>
        </p:nvPicPr>
        <p:blipFill>
          <a:blip r:embed="rId12"/>
          <a:stretch>
            <a:fillRect/>
          </a:stretch>
        </p:blipFill>
        <p:spPr>
          <a:xfrm>
            <a:off x="291650" y="6475799"/>
            <a:ext cx="2362200" cy="292100"/>
          </a:xfrm>
          <a:prstGeom prst="rect">
            <a:avLst/>
          </a:prstGeom>
        </p:spPr>
      </p:pic>
      <p:pic>
        <p:nvPicPr>
          <p:cNvPr id="27" name="図 26">
            <a:extLst>
              <a:ext uri="{FF2B5EF4-FFF2-40B4-BE49-F238E27FC236}">
                <a16:creationId xmlns:a16="http://schemas.microsoft.com/office/drawing/2014/main" id="{235FDDFB-3CA7-C452-79B4-82AB4F480CD6}"/>
              </a:ext>
            </a:extLst>
          </p:cNvPr>
          <p:cNvPicPr>
            <a:picLocks noChangeAspect="1"/>
          </p:cNvPicPr>
          <p:nvPr userDrawn="1"/>
        </p:nvPicPr>
        <p:blipFill>
          <a:blip r:embed="rId13"/>
          <a:stretch>
            <a:fillRect/>
          </a:stretch>
        </p:blipFill>
        <p:spPr>
          <a:xfrm>
            <a:off x="8745616" y="6463099"/>
            <a:ext cx="2260600" cy="317500"/>
          </a:xfrm>
          <a:prstGeom prst="rect">
            <a:avLst/>
          </a:prstGeom>
        </p:spPr>
      </p:pic>
      <p:sp>
        <p:nvSpPr>
          <p:cNvPr id="30" name="フッター プレースホルダー 4">
            <a:extLst>
              <a:ext uri="{FF2B5EF4-FFF2-40B4-BE49-F238E27FC236}">
                <a16:creationId xmlns:a16="http://schemas.microsoft.com/office/drawing/2014/main" id="{A604570C-02D4-D843-7309-7BDC4669FD8C}"/>
              </a:ext>
            </a:extLst>
          </p:cNvPr>
          <p:cNvSpPr txBox="1">
            <a:spLocks/>
          </p:cNvSpPr>
          <p:nvPr userDrawn="1"/>
        </p:nvSpPr>
        <p:spPr>
          <a:xfrm>
            <a:off x="2735300" y="6577834"/>
            <a:ext cx="3600000" cy="92333"/>
          </a:xfrm>
          <a:prstGeom prst="rect">
            <a:avLst/>
          </a:prstGeom>
        </p:spPr>
        <p:txBody>
          <a:bodyPr vert="horz" lIns="0" tIns="0" rIns="0" bIns="0" rtlCol="0" anchor="b" anchorCtr="0">
            <a:spAutoFit/>
          </a:bodyPr>
          <a:lstStyle>
            <a:defPPr>
              <a:defRPr lang="ja-JP"/>
            </a:defPPr>
            <a:lvl1pPr marL="0" algn="l" defTabSz="914400" rtl="0" eaLnBrk="1" latinLnBrk="0" hangingPunct="1">
              <a:defRPr kumimoji="1" sz="6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 altLang="ja-JP" dirty="0">
                <a:solidFill>
                  <a:schemeClr val="bg1"/>
                </a:solidFill>
              </a:rPr>
              <a:t>© </a:t>
            </a:r>
            <a:r>
              <a:rPr lang="en" altLang="ja-JP" dirty="0" err="1">
                <a:solidFill>
                  <a:schemeClr val="bg1"/>
                </a:solidFill>
              </a:rPr>
              <a:t>Ritsumeikan</a:t>
            </a:r>
            <a:r>
              <a:rPr lang="en" altLang="ja-JP" dirty="0">
                <a:solidFill>
                  <a:schemeClr val="bg1"/>
                </a:solidFill>
              </a:rPr>
              <a:t> Trust All Rights Reserved</a:t>
            </a:r>
            <a:endParaRPr lang="ja-JP" altLang="en-US">
              <a:solidFill>
                <a:schemeClr val="bg1"/>
              </a:solidFill>
            </a:endParaRPr>
          </a:p>
        </p:txBody>
      </p:sp>
      <p:cxnSp>
        <p:nvCxnSpPr>
          <p:cNvPr id="33" name="直線コネクタ 32">
            <a:extLst>
              <a:ext uri="{FF2B5EF4-FFF2-40B4-BE49-F238E27FC236}">
                <a16:creationId xmlns:a16="http://schemas.microsoft.com/office/drawing/2014/main" id="{F42AFCD3-AC50-32F1-822A-2AEBB999021C}"/>
              </a:ext>
            </a:extLst>
          </p:cNvPr>
          <p:cNvCxnSpPr>
            <a:cxnSpLocks/>
          </p:cNvCxnSpPr>
          <p:nvPr userDrawn="1"/>
        </p:nvCxnSpPr>
        <p:spPr>
          <a:xfrm>
            <a:off x="11246070" y="6534000"/>
            <a:ext cx="0" cy="18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28" name="図 27">
            <a:extLst>
              <a:ext uri="{FF2B5EF4-FFF2-40B4-BE49-F238E27FC236}">
                <a16:creationId xmlns:a16="http://schemas.microsoft.com/office/drawing/2014/main" id="{D1F9A1B1-0D7C-A456-B0EC-AD0046A50774}"/>
              </a:ext>
            </a:extLst>
          </p:cNvPr>
          <p:cNvPicPr>
            <a:picLocks noChangeAspect="1"/>
          </p:cNvPicPr>
          <p:nvPr userDrawn="1"/>
        </p:nvPicPr>
        <p:blipFill>
          <a:blip r:embed="rId14"/>
          <a:stretch>
            <a:fillRect/>
          </a:stretch>
        </p:blipFill>
        <p:spPr>
          <a:xfrm>
            <a:off x="182390" y="176040"/>
            <a:ext cx="1790700" cy="1511300"/>
          </a:xfrm>
          <a:prstGeom prst="rect">
            <a:avLst/>
          </a:prstGeom>
        </p:spPr>
      </p:pic>
      <p:pic>
        <p:nvPicPr>
          <p:cNvPr id="29" name="図 28">
            <a:extLst>
              <a:ext uri="{FF2B5EF4-FFF2-40B4-BE49-F238E27FC236}">
                <a16:creationId xmlns:a16="http://schemas.microsoft.com/office/drawing/2014/main" id="{DA6A624E-1D18-0CF3-473A-1340FAAC16F8}"/>
              </a:ext>
            </a:extLst>
          </p:cNvPr>
          <p:cNvPicPr>
            <a:picLocks noChangeAspect="1"/>
          </p:cNvPicPr>
          <p:nvPr userDrawn="1"/>
        </p:nvPicPr>
        <p:blipFill>
          <a:blip r:embed="rId15"/>
          <a:stretch>
            <a:fillRect/>
          </a:stretch>
        </p:blipFill>
        <p:spPr>
          <a:xfrm>
            <a:off x="10790410" y="4892175"/>
            <a:ext cx="1219200" cy="1358900"/>
          </a:xfrm>
          <a:prstGeom prst="rect">
            <a:avLst/>
          </a:prstGeom>
        </p:spPr>
      </p:pic>
      <p:sp>
        <p:nvSpPr>
          <p:cNvPr id="31" name="スライド番号プレースホルダー 5">
            <a:extLst>
              <a:ext uri="{FF2B5EF4-FFF2-40B4-BE49-F238E27FC236}">
                <a16:creationId xmlns:a16="http://schemas.microsoft.com/office/drawing/2014/main" id="{33F3B559-9DBB-909F-9994-2FB6E81C09C9}"/>
              </a:ext>
            </a:extLst>
          </p:cNvPr>
          <p:cNvSpPr txBox="1">
            <a:spLocks/>
          </p:cNvSpPr>
          <p:nvPr userDrawn="1"/>
        </p:nvSpPr>
        <p:spPr>
          <a:xfrm>
            <a:off x="10076700" y="6516000"/>
            <a:ext cx="1800000" cy="216000"/>
          </a:xfrm>
          <a:prstGeom prst="rect">
            <a:avLst/>
          </a:prstGeom>
        </p:spPr>
        <p:txBody>
          <a:bodyPr vert="horz" lIns="0" tIns="0" rIns="0" bIns="0" rtlCol="0" anchor="ctr" anchorCtr="0"/>
          <a:lstStyle>
            <a:defPPr>
              <a:defRPr lang="ja-JP"/>
            </a:defPPr>
            <a:lvl1pPr marL="0" algn="r"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7381B21D-C635-6F46-9D11-2A7199EC326E}" type="slidenum">
              <a:rPr lang="ja-JP" altLang="en-US" sz="1200" b="0" i="0" smtClean="0">
                <a:solidFill>
                  <a:schemeClr val="bg1"/>
                </a:solidFill>
                <a:latin typeface="Arial" panose="020B0604020202020204" pitchFamily="34" charset="0"/>
                <a:cs typeface="Arial" panose="020B0604020202020204" pitchFamily="34" charset="0"/>
              </a:rPr>
              <a:pPr/>
              <a:t>‹#›</a:t>
            </a:fld>
            <a:endParaRPr lang="ja-JP" altLang="en-US" sz="1200" b="0" i="0" dirty="0">
              <a:solidFill>
                <a:schemeClr val="bg1"/>
              </a:solidFill>
              <a:latin typeface="Arial" panose="020B0604020202020204" pitchFamily="34" charset="0"/>
              <a:cs typeface="Arial" panose="020B0604020202020204" pitchFamily="34" charset="0"/>
            </a:endParaRPr>
          </a:p>
        </p:txBody>
      </p:sp>
      <p:cxnSp>
        <p:nvCxnSpPr>
          <p:cNvPr id="32" name="直線コネクタ 31">
            <a:extLst>
              <a:ext uri="{FF2B5EF4-FFF2-40B4-BE49-F238E27FC236}">
                <a16:creationId xmlns:a16="http://schemas.microsoft.com/office/drawing/2014/main" id="{F40252DB-AFBC-A072-8F40-49A637C97D2A}"/>
              </a:ext>
            </a:extLst>
          </p:cNvPr>
          <p:cNvCxnSpPr>
            <a:cxnSpLocks/>
          </p:cNvCxnSpPr>
          <p:nvPr userDrawn="1"/>
        </p:nvCxnSpPr>
        <p:spPr>
          <a:xfrm>
            <a:off x="1056000" y="1452080"/>
            <a:ext cx="10035797" cy="0"/>
          </a:xfrm>
          <a:prstGeom prst="line">
            <a:avLst/>
          </a:prstGeom>
          <a:ln w="41275">
            <a:solidFill>
              <a:srgbClr val="9B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9451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ctr" defTabSz="914400" rtl="0" eaLnBrk="1" latinLnBrk="0" hangingPunct="1">
        <a:lnSpc>
          <a:spcPct val="90000"/>
        </a:lnSpc>
        <a:spcBef>
          <a:spcPct val="0"/>
        </a:spcBef>
        <a:buNone/>
        <a:defRPr kumimoji="1" sz="3600" kern="1200">
          <a:solidFill>
            <a:schemeClr val="tx1"/>
          </a:solidFill>
          <a:latin typeface="+mj-ea"/>
          <a:ea typeface="+mj-ea"/>
          <a:cs typeface="+mj-cs"/>
        </a:defRPr>
      </a:lvl1pPr>
    </p:titleStyle>
    <p:bodyStyle>
      <a:lvl1pPr marL="228600" indent="-228600" algn="l" defTabSz="914400" rtl="0" eaLnBrk="1" latinLnBrk="0" hangingPunct="1">
        <a:lnSpc>
          <a:spcPct val="90000"/>
        </a:lnSpc>
        <a:spcBef>
          <a:spcPts val="1000"/>
        </a:spcBef>
        <a:buClr>
          <a:srgbClr val="9B0000"/>
        </a:buClr>
        <a:buFont typeface="Arial" panose="020B0604020202020204" pitchFamily="34" charset="0"/>
        <a:buChar char="•"/>
        <a:defRPr kumimoji="1" sz="4400" kern="1200">
          <a:solidFill>
            <a:schemeClr val="tx1"/>
          </a:solidFill>
          <a:latin typeface="+mn-lt"/>
          <a:ea typeface="+mn-ea"/>
          <a:cs typeface="+mn-cs"/>
        </a:defRPr>
      </a:lvl1pPr>
      <a:lvl2pPr marL="324000" indent="-228600" algn="l" defTabSz="914400" rtl="0" eaLnBrk="1" latinLnBrk="0" hangingPunct="1">
        <a:lnSpc>
          <a:spcPct val="90000"/>
        </a:lnSpc>
        <a:spcBef>
          <a:spcPts val="500"/>
        </a:spcBef>
        <a:buClr>
          <a:srgbClr val="9B0000"/>
        </a:buClr>
        <a:buFont typeface="Arial" panose="020B0604020202020204" pitchFamily="34" charset="0"/>
        <a:buChar char="•"/>
        <a:defRPr kumimoji="1" sz="3600" kern="1200">
          <a:solidFill>
            <a:schemeClr val="tx1"/>
          </a:solidFill>
          <a:latin typeface="+mn-lt"/>
          <a:ea typeface="+mn-ea"/>
          <a:cs typeface="+mn-cs"/>
        </a:defRPr>
      </a:lvl2pPr>
      <a:lvl3pPr marL="432000" indent="-228600" algn="l" defTabSz="914400" rtl="0" eaLnBrk="1" latinLnBrk="0" hangingPunct="1">
        <a:lnSpc>
          <a:spcPct val="90000"/>
        </a:lnSpc>
        <a:spcBef>
          <a:spcPts val="500"/>
        </a:spcBef>
        <a:buClr>
          <a:srgbClr val="9B0000"/>
        </a:buClr>
        <a:buFont typeface="Arial" panose="020B0604020202020204" pitchFamily="34" charset="0"/>
        <a:buChar char="•"/>
        <a:defRPr kumimoji="1" sz="2800" kern="1200">
          <a:solidFill>
            <a:schemeClr val="tx1"/>
          </a:solidFill>
          <a:latin typeface="+mn-lt"/>
          <a:ea typeface="+mn-ea"/>
          <a:cs typeface="+mn-cs"/>
        </a:defRPr>
      </a:lvl3pPr>
      <a:lvl4pPr marL="504000" indent="-228600" algn="l" defTabSz="914400" rtl="0" eaLnBrk="1" latinLnBrk="0" hangingPunct="1">
        <a:lnSpc>
          <a:spcPct val="90000"/>
        </a:lnSpc>
        <a:spcBef>
          <a:spcPts val="500"/>
        </a:spcBef>
        <a:buClr>
          <a:srgbClr val="9B0000"/>
        </a:buClr>
        <a:buFont typeface="Arial" panose="020B0604020202020204" pitchFamily="34" charset="0"/>
        <a:buChar char="•"/>
        <a:defRPr kumimoji="1" sz="2400" kern="1200">
          <a:solidFill>
            <a:schemeClr val="tx1"/>
          </a:solidFill>
          <a:latin typeface="+mn-lt"/>
          <a:ea typeface="+mn-ea"/>
          <a:cs typeface="+mn-cs"/>
        </a:defRPr>
      </a:lvl4pPr>
      <a:lvl5pPr marL="576000" indent="-228600" algn="l" defTabSz="914400" rtl="0" eaLnBrk="1" latinLnBrk="0" hangingPunct="1">
        <a:lnSpc>
          <a:spcPct val="90000"/>
        </a:lnSpc>
        <a:spcBef>
          <a:spcPts val="500"/>
        </a:spcBef>
        <a:buClr>
          <a:srgbClr val="9B0000"/>
        </a:buClr>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customXml" Target="../ink/ink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70.png"/><Relationship Id="rId5" Type="http://schemas.openxmlformats.org/officeDocument/2006/relationships/customXml" Target="../ink/ink3.xml"/><Relationship Id="rId4" Type="http://schemas.openxmlformats.org/officeDocument/2006/relationships/image" Target="../media/image16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20E1A0-9CB7-40CC-BD6D-0361F43045AA}"/>
              </a:ext>
            </a:extLst>
          </p:cNvPr>
          <p:cNvSpPr>
            <a:spLocks noGrp="1"/>
          </p:cNvSpPr>
          <p:nvPr>
            <p:ph type="ctrTitle"/>
          </p:nvPr>
        </p:nvSpPr>
        <p:spPr>
          <a:xfrm>
            <a:off x="651106" y="1122363"/>
            <a:ext cx="9839442" cy="2387600"/>
          </a:xfrm>
        </p:spPr>
        <p:txBody>
          <a:bodyPr>
            <a:normAutofit fontScale="90000"/>
          </a:bodyPr>
          <a:lstStyle/>
          <a:p>
            <a:pPr lvl="0">
              <a:lnSpc>
                <a:spcPct val="100000"/>
              </a:lnSpc>
              <a:spcBef>
                <a:spcPts val="0"/>
              </a:spcBef>
              <a:defRPr/>
            </a:pPr>
            <a:r>
              <a:rPr lang="en-US" altLang="ja-JP" dirty="0"/>
              <a:t>GPU</a:t>
            </a:r>
            <a:r>
              <a:rPr lang="ja-JP" altLang="en-US" dirty="0"/>
              <a:t>によるメモリ書き換え監視を用いた高信頼アンチチートシステムの速度改善</a:t>
            </a:r>
            <a:endParaRPr kumimoji="1" lang="ja-JP" altLang="en-US" b="1" dirty="0"/>
          </a:p>
        </p:txBody>
      </p:sp>
      <p:sp>
        <p:nvSpPr>
          <p:cNvPr id="3" name="字幕 2">
            <a:extLst>
              <a:ext uri="{FF2B5EF4-FFF2-40B4-BE49-F238E27FC236}">
                <a16:creationId xmlns:a16="http://schemas.microsoft.com/office/drawing/2014/main" id="{FB5DE7B4-1654-A3F8-8C7B-EA77A1591ECD}"/>
              </a:ext>
            </a:extLst>
          </p:cNvPr>
          <p:cNvSpPr>
            <a:spLocks noGrp="1"/>
          </p:cNvSpPr>
          <p:nvPr>
            <p:ph type="subTitle" idx="1"/>
          </p:nvPr>
        </p:nvSpPr>
        <p:spPr/>
        <p:txBody>
          <a:bodyPr/>
          <a:lstStyle/>
          <a:p>
            <a:r>
              <a:rPr kumimoji="1" lang="ja-JP" altLang="en-US" dirty="0"/>
              <a:t>立命館大学 </a:t>
            </a:r>
            <a:endParaRPr lang="en-US" altLang="ja-JP" dirty="0"/>
          </a:p>
          <a:p>
            <a:r>
              <a:rPr kumimoji="1" lang="ja-JP" altLang="en-US" dirty="0"/>
              <a:t>森 悠仁</a:t>
            </a:r>
          </a:p>
        </p:txBody>
      </p:sp>
    </p:spTree>
    <p:extLst>
      <p:ext uri="{BB962C8B-B14F-4D97-AF65-F5344CB8AC3E}">
        <p14:creationId xmlns:p14="http://schemas.microsoft.com/office/powerpoint/2010/main" val="2176213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C0836B-FFBF-81F7-8BB2-6254DB44498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DDA9634-6E9F-2162-9E44-EFFCDF5CE91E}"/>
              </a:ext>
            </a:extLst>
          </p:cNvPr>
          <p:cNvSpPr>
            <a:spLocks noGrp="1"/>
          </p:cNvSpPr>
          <p:nvPr>
            <p:ph type="title"/>
          </p:nvPr>
        </p:nvSpPr>
        <p:spPr/>
        <p:txBody>
          <a:bodyPr>
            <a:normAutofit/>
          </a:bodyPr>
          <a:lstStyle/>
          <a:p>
            <a:r>
              <a:rPr kumimoji="1" lang="ja-JP" altLang="en-US" dirty="0"/>
              <a:t>計測自体の問題点</a:t>
            </a:r>
          </a:p>
        </p:txBody>
      </p:sp>
      <p:sp>
        <p:nvSpPr>
          <p:cNvPr id="3" name="コンテンツ プレースホルダー 2">
            <a:extLst>
              <a:ext uri="{FF2B5EF4-FFF2-40B4-BE49-F238E27FC236}">
                <a16:creationId xmlns:a16="http://schemas.microsoft.com/office/drawing/2014/main" id="{98AE88B5-C9E7-54CD-038D-32DB217D0636}"/>
              </a:ext>
            </a:extLst>
          </p:cNvPr>
          <p:cNvSpPr>
            <a:spLocks noGrp="1"/>
          </p:cNvSpPr>
          <p:nvPr>
            <p:ph idx="1"/>
          </p:nvPr>
        </p:nvSpPr>
        <p:spPr>
          <a:xfrm>
            <a:off x="838200" y="1825625"/>
            <a:ext cx="11723914" cy="3344252"/>
          </a:xfrm>
        </p:spPr>
        <p:txBody>
          <a:bodyPr>
            <a:normAutofit lnSpcReduction="10000"/>
          </a:bodyPr>
          <a:lstStyle/>
          <a:p>
            <a:r>
              <a:rPr lang="ja-JP" altLang="en-US" dirty="0"/>
              <a:t>実効値が適切に得られない</a:t>
            </a:r>
            <a:endParaRPr lang="en-US" altLang="ja-JP" dirty="0"/>
          </a:p>
          <a:p>
            <a:pPr lvl="2"/>
            <a:r>
              <a:rPr kumimoji="1" lang="ja-JP" altLang="en-US" dirty="0"/>
              <a:t>メトリクスの値の多くが負の値に切り詰められた</a:t>
            </a:r>
            <a:endParaRPr kumimoji="1" lang="en-US" altLang="ja-JP" dirty="0"/>
          </a:p>
          <a:p>
            <a:pPr lvl="2"/>
            <a:r>
              <a:rPr kumimoji="1" lang="ja-JP" altLang="en-US" dirty="0"/>
              <a:t>負の値は</a:t>
            </a:r>
            <a:r>
              <a:rPr kumimoji="1" lang="en-US" altLang="ja-JP" dirty="0"/>
              <a:t>SQLite</a:t>
            </a:r>
            <a:r>
              <a:rPr kumimoji="1" lang="ja-JP" altLang="en-US" dirty="0"/>
              <a:t>の型変換の問題ではない</a:t>
            </a:r>
            <a:endParaRPr kumimoji="1" lang="en-US" altLang="ja-JP" dirty="0"/>
          </a:p>
          <a:p>
            <a:pPr lvl="2"/>
            <a:endParaRPr kumimoji="1" lang="en-US" altLang="ja-JP" dirty="0"/>
          </a:p>
          <a:p>
            <a:r>
              <a:rPr kumimoji="1" lang="ja-JP" altLang="en-US" dirty="0"/>
              <a:t>プログラムの挙動が大きく変化した</a:t>
            </a:r>
            <a:endParaRPr kumimoji="1" lang="en-US" altLang="ja-JP" dirty="0"/>
          </a:p>
          <a:p>
            <a:pPr lvl="2"/>
            <a:r>
              <a:rPr lang="en-US" altLang="ja-JP" dirty="0"/>
              <a:t>Kill TIMER</a:t>
            </a:r>
            <a:r>
              <a:rPr lang="ja-JP" altLang="en-US" dirty="0"/>
              <a:t>が動作しなくなった</a:t>
            </a:r>
            <a:endParaRPr lang="en-US" altLang="ja-JP" dirty="0"/>
          </a:p>
          <a:p>
            <a:pPr lvl="2"/>
            <a:r>
              <a:rPr lang="en-US" altLang="ja-JP" dirty="0" err="1"/>
              <a:t>printf</a:t>
            </a:r>
            <a:r>
              <a:rPr lang="ja-JP" altLang="en-US" dirty="0"/>
              <a:t>のバッファーから何も吐き出されなくなった</a:t>
            </a:r>
            <a:endParaRPr lang="en-US" altLang="ja-JP" dirty="0"/>
          </a:p>
        </p:txBody>
      </p:sp>
      <p:sp>
        <p:nvSpPr>
          <p:cNvPr id="4" name="矢印: 右 3">
            <a:extLst>
              <a:ext uri="{FF2B5EF4-FFF2-40B4-BE49-F238E27FC236}">
                <a16:creationId xmlns:a16="http://schemas.microsoft.com/office/drawing/2014/main" id="{07C05BFC-3D68-449C-3C63-3DD6B45AD727}"/>
              </a:ext>
            </a:extLst>
          </p:cNvPr>
          <p:cNvSpPr/>
          <p:nvPr/>
        </p:nvSpPr>
        <p:spPr>
          <a:xfrm>
            <a:off x="638907" y="5372834"/>
            <a:ext cx="550985" cy="748401"/>
          </a:xfrm>
          <a:prstGeom prst="rightArrow">
            <a:avLst/>
          </a:prstGeom>
          <a:solidFill>
            <a:srgbClr val="9B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6963E94D-BCAA-C54D-ADC5-57BB3C5CD9C8}"/>
              </a:ext>
            </a:extLst>
          </p:cNvPr>
          <p:cNvSpPr txBox="1"/>
          <p:nvPr/>
        </p:nvSpPr>
        <p:spPr>
          <a:xfrm>
            <a:off x="1477108" y="5546979"/>
            <a:ext cx="9310562" cy="461665"/>
          </a:xfrm>
          <a:prstGeom prst="rect">
            <a:avLst/>
          </a:prstGeom>
          <a:noFill/>
        </p:spPr>
        <p:txBody>
          <a:bodyPr wrap="none" rtlCol="0">
            <a:spAutoFit/>
          </a:bodyPr>
          <a:lstStyle/>
          <a:p>
            <a:r>
              <a:rPr lang="en-US" altLang="ja-JP" sz="2400" dirty="0"/>
              <a:t>CUDA</a:t>
            </a:r>
            <a:r>
              <a:rPr lang="ja-JP" altLang="en-US" sz="2400" dirty="0"/>
              <a:t>のドライバが非メインデバイスに対して異なる特性を示す</a:t>
            </a:r>
            <a:r>
              <a:rPr lang="en-US" altLang="ja-JP" sz="2400" dirty="0"/>
              <a:t>?</a:t>
            </a:r>
            <a:endParaRPr kumimoji="1" lang="ja-JP" altLang="en-US" sz="2400" dirty="0"/>
          </a:p>
        </p:txBody>
      </p:sp>
    </p:spTree>
    <p:extLst>
      <p:ext uri="{BB962C8B-B14F-4D97-AF65-F5344CB8AC3E}">
        <p14:creationId xmlns:p14="http://schemas.microsoft.com/office/powerpoint/2010/main" val="3700665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31435-D076-C5EF-227A-4D9F2967B37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E0AD344-AEE7-5776-CEAD-372C0675F7CD}"/>
              </a:ext>
            </a:extLst>
          </p:cNvPr>
          <p:cNvSpPr>
            <a:spLocks noGrp="1"/>
          </p:cNvSpPr>
          <p:nvPr>
            <p:ph type="title"/>
          </p:nvPr>
        </p:nvSpPr>
        <p:spPr/>
        <p:txBody>
          <a:bodyPr/>
          <a:lstStyle/>
          <a:p>
            <a:r>
              <a:rPr kumimoji="1" lang="ja-JP" altLang="en-US" dirty="0"/>
              <a:t>検証環境</a:t>
            </a:r>
          </a:p>
        </p:txBody>
      </p:sp>
      <p:sp>
        <p:nvSpPr>
          <p:cNvPr id="3" name="コンテンツ プレースホルダー 2">
            <a:extLst>
              <a:ext uri="{FF2B5EF4-FFF2-40B4-BE49-F238E27FC236}">
                <a16:creationId xmlns:a16="http://schemas.microsoft.com/office/drawing/2014/main" id="{2C45F566-5892-0071-A4B7-568A3AD79A93}"/>
              </a:ext>
            </a:extLst>
          </p:cNvPr>
          <p:cNvSpPr>
            <a:spLocks noGrp="1"/>
          </p:cNvSpPr>
          <p:nvPr>
            <p:ph idx="1"/>
          </p:nvPr>
        </p:nvSpPr>
        <p:spPr>
          <a:xfrm>
            <a:off x="838200" y="1825625"/>
            <a:ext cx="4607169" cy="4351338"/>
          </a:xfrm>
        </p:spPr>
        <p:txBody>
          <a:bodyPr>
            <a:normAutofit/>
          </a:bodyPr>
          <a:lstStyle/>
          <a:p>
            <a:r>
              <a:rPr kumimoji="1" lang="en-US" altLang="ja-JP" dirty="0"/>
              <a:t>Intel i5-13500</a:t>
            </a:r>
          </a:p>
          <a:p>
            <a:r>
              <a:rPr lang="en-US" altLang="ja-JP" dirty="0"/>
              <a:t>RTX 4060Ti: VRAM=16GB GDDR5</a:t>
            </a:r>
          </a:p>
          <a:p>
            <a:r>
              <a:rPr kumimoji="1" lang="en-US" altLang="ja-JP" dirty="0"/>
              <a:t>RAM:</a:t>
            </a:r>
            <a:r>
              <a:rPr lang="en-US" altLang="ja-JP" dirty="0"/>
              <a:t> 4800MHz DIMM 32GB</a:t>
            </a:r>
            <a:endParaRPr kumimoji="1" lang="en-US" altLang="ja-JP" dirty="0"/>
          </a:p>
        </p:txBody>
      </p:sp>
      <p:pic>
        <p:nvPicPr>
          <p:cNvPr id="5" name="図 4">
            <a:extLst>
              <a:ext uri="{FF2B5EF4-FFF2-40B4-BE49-F238E27FC236}">
                <a16:creationId xmlns:a16="http://schemas.microsoft.com/office/drawing/2014/main" id="{7F02F300-B234-4C96-CE83-5E4FBF72D04F}"/>
              </a:ext>
            </a:extLst>
          </p:cNvPr>
          <p:cNvPicPr>
            <a:picLocks noChangeAspect="1"/>
          </p:cNvPicPr>
          <p:nvPr/>
        </p:nvPicPr>
        <p:blipFill>
          <a:blip r:embed="rId2"/>
          <a:stretch>
            <a:fillRect/>
          </a:stretch>
        </p:blipFill>
        <p:spPr>
          <a:xfrm>
            <a:off x="5979076" y="1758651"/>
            <a:ext cx="5647008" cy="2197888"/>
          </a:xfrm>
          <a:prstGeom prst="rect">
            <a:avLst/>
          </a:prstGeom>
        </p:spPr>
      </p:pic>
      <p:sp>
        <p:nvSpPr>
          <p:cNvPr id="6" name="テキスト ボックス 5">
            <a:extLst>
              <a:ext uri="{FF2B5EF4-FFF2-40B4-BE49-F238E27FC236}">
                <a16:creationId xmlns:a16="http://schemas.microsoft.com/office/drawing/2014/main" id="{CAC53E62-71D5-908A-5862-FD17ACF35B9A}"/>
              </a:ext>
            </a:extLst>
          </p:cNvPr>
          <p:cNvSpPr txBox="1"/>
          <p:nvPr/>
        </p:nvSpPr>
        <p:spPr>
          <a:xfrm>
            <a:off x="10333892" y="3352800"/>
            <a:ext cx="1093569" cy="369332"/>
          </a:xfrm>
          <a:prstGeom prst="rect">
            <a:avLst/>
          </a:prstGeom>
          <a:noFill/>
        </p:spPr>
        <p:txBody>
          <a:bodyPr wrap="none" rtlCol="0">
            <a:spAutoFit/>
          </a:bodyPr>
          <a:lstStyle/>
          <a:p>
            <a:r>
              <a:rPr kumimoji="1" lang="en-US" altLang="ja-JP" dirty="0">
                <a:solidFill>
                  <a:schemeClr val="bg1"/>
                </a:solidFill>
              </a:rPr>
              <a:t>288GB/s</a:t>
            </a:r>
            <a:endParaRPr kumimoji="1" lang="ja-JP" altLang="en-US" dirty="0">
              <a:solidFill>
                <a:schemeClr val="bg1"/>
              </a:solidFill>
            </a:endParaRPr>
          </a:p>
        </p:txBody>
      </p:sp>
      <p:sp>
        <p:nvSpPr>
          <p:cNvPr id="9" name="テキスト ボックス 8">
            <a:extLst>
              <a:ext uri="{FF2B5EF4-FFF2-40B4-BE49-F238E27FC236}">
                <a16:creationId xmlns:a16="http://schemas.microsoft.com/office/drawing/2014/main" id="{2BEF762E-28E4-A31A-3BD5-F07EF6BB7560}"/>
              </a:ext>
            </a:extLst>
          </p:cNvPr>
          <p:cNvSpPr txBox="1"/>
          <p:nvPr/>
        </p:nvSpPr>
        <p:spPr>
          <a:xfrm>
            <a:off x="10271374" y="3059668"/>
            <a:ext cx="1218603" cy="369332"/>
          </a:xfrm>
          <a:prstGeom prst="rect">
            <a:avLst/>
          </a:prstGeom>
          <a:noFill/>
        </p:spPr>
        <p:txBody>
          <a:bodyPr wrap="none" rtlCol="0">
            <a:spAutoFit/>
          </a:bodyPr>
          <a:lstStyle/>
          <a:p>
            <a:r>
              <a:rPr kumimoji="1" lang="en-US" altLang="ja-JP" dirty="0">
                <a:solidFill>
                  <a:schemeClr val="bg1"/>
                </a:solidFill>
              </a:rPr>
              <a:t>2.535GHz</a:t>
            </a:r>
            <a:endParaRPr kumimoji="1" lang="ja-JP" altLang="en-US" dirty="0">
              <a:solidFill>
                <a:schemeClr val="bg1"/>
              </a:solidFill>
            </a:endParaRPr>
          </a:p>
        </p:txBody>
      </p:sp>
      <p:sp>
        <p:nvSpPr>
          <p:cNvPr id="10" name="テキスト ボックス 9">
            <a:extLst>
              <a:ext uri="{FF2B5EF4-FFF2-40B4-BE49-F238E27FC236}">
                <a16:creationId xmlns:a16="http://schemas.microsoft.com/office/drawing/2014/main" id="{29E7EA11-599C-B90E-7684-A95FDC10A668}"/>
              </a:ext>
            </a:extLst>
          </p:cNvPr>
          <p:cNvSpPr txBox="1"/>
          <p:nvPr/>
        </p:nvSpPr>
        <p:spPr>
          <a:xfrm>
            <a:off x="10351477" y="3358662"/>
            <a:ext cx="1093569" cy="369332"/>
          </a:xfrm>
          <a:prstGeom prst="rect">
            <a:avLst/>
          </a:prstGeom>
          <a:noFill/>
        </p:spPr>
        <p:txBody>
          <a:bodyPr wrap="none" rtlCol="0">
            <a:spAutoFit/>
          </a:bodyPr>
          <a:lstStyle/>
          <a:p>
            <a:r>
              <a:rPr lang="en-US" altLang="ja-JP"/>
              <a:t>288GB/s</a:t>
            </a:r>
            <a:endParaRPr lang="ja-JP" altLang="en-US" dirty="0"/>
          </a:p>
        </p:txBody>
      </p:sp>
      <p:sp>
        <p:nvSpPr>
          <p:cNvPr id="11" name="テキスト ボックス 10">
            <a:extLst>
              <a:ext uri="{FF2B5EF4-FFF2-40B4-BE49-F238E27FC236}">
                <a16:creationId xmlns:a16="http://schemas.microsoft.com/office/drawing/2014/main" id="{1CCBDF1F-7B0B-6DE2-F581-1015809F47E6}"/>
              </a:ext>
            </a:extLst>
          </p:cNvPr>
          <p:cNvSpPr txBox="1"/>
          <p:nvPr/>
        </p:nvSpPr>
        <p:spPr>
          <a:xfrm>
            <a:off x="10288959" y="3065530"/>
            <a:ext cx="1218603" cy="369332"/>
          </a:xfrm>
          <a:prstGeom prst="rect">
            <a:avLst/>
          </a:prstGeom>
          <a:noFill/>
        </p:spPr>
        <p:txBody>
          <a:bodyPr wrap="none" rtlCol="0">
            <a:spAutoFit/>
          </a:bodyPr>
          <a:lstStyle/>
          <a:p>
            <a:r>
              <a:rPr lang="en-US" altLang="ja-JP" dirty="0"/>
              <a:t>2.535GHz</a:t>
            </a:r>
            <a:endParaRPr lang="ja-JP" altLang="en-US" dirty="0"/>
          </a:p>
        </p:txBody>
      </p:sp>
    </p:spTree>
    <p:extLst>
      <p:ext uri="{BB962C8B-B14F-4D97-AF65-F5344CB8AC3E}">
        <p14:creationId xmlns:p14="http://schemas.microsoft.com/office/powerpoint/2010/main" val="1100240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458BB-E56E-5E4B-39E1-4DA74F60E9D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3DCBA36-C32B-EF46-9F3C-BFF73800A295}"/>
              </a:ext>
            </a:extLst>
          </p:cNvPr>
          <p:cNvSpPr>
            <a:spLocks noGrp="1"/>
          </p:cNvSpPr>
          <p:nvPr>
            <p:ph type="title"/>
          </p:nvPr>
        </p:nvSpPr>
        <p:spPr/>
        <p:txBody>
          <a:bodyPr/>
          <a:lstStyle/>
          <a:p>
            <a:r>
              <a:rPr kumimoji="1" lang="ja-JP" altLang="en-US" dirty="0"/>
              <a:t>やったこと</a:t>
            </a:r>
          </a:p>
        </p:txBody>
      </p:sp>
      <p:sp>
        <p:nvSpPr>
          <p:cNvPr id="3" name="コンテンツ プレースホルダー 2">
            <a:extLst>
              <a:ext uri="{FF2B5EF4-FFF2-40B4-BE49-F238E27FC236}">
                <a16:creationId xmlns:a16="http://schemas.microsoft.com/office/drawing/2014/main" id="{1EE0C2DA-A12F-DE1D-2843-E1DFCD992F15}"/>
              </a:ext>
            </a:extLst>
          </p:cNvPr>
          <p:cNvSpPr>
            <a:spLocks noGrp="1"/>
          </p:cNvSpPr>
          <p:nvPr>
            <p:ph sz="half" idx="1"/>
          </p:nvPr>
        </p:nvSpPr>
        <p:spPr/>
        <p:txBody>
          <a:bodyPr>
            <a:normAutofit/>
          </a:bodyPr>
          <a:lstStyle/>
          <a:p>
            <a:pPr marL="0" indent="0">
              <a:buNone/>
            </a:pPr>
            <a:r>
              <a:rPr kumimoji="1" lang="ja-JP" altLang="en-US" sz="3600" dirty="0"/>
              <a:t>やったこと</a:t>
            </a:r>
            <a:endParaRPr kumimoji="1" lang="en-US" altLang="ja-JP" sz="3600" dirty="0"/>
          </a:p>
          <a:p>
            <a:r>
              <a:rPr kumimoji="1" lang="ja-JP" altLang="en-US" sz="3600" dirty="0"/>
              <a:t>計測値オーバーフローの検証</a:t>
            </a:r>
            <a:endParaRPr kumimoji="1" lang="en-US" altLang="ja-JP" sz="3600" dirty="0"/>
          </a:p>
          <a:p>
            <a:pPr lvl="1"/>
            <a:r>
              <a:rPr kumimoji="1" lang="en-US" altLang="ja-JP" sz="2800" dirty="0"/>
              <a:t>=&gt;</a:t>
            </a:r>
            <a:r>
              <a:rPr kumimoji="1" lang="ja-JP" altLang="en-US" sz="2800" dirty="0"/>
              <a:t>発生しうる</a:t>
            </a:r>
            <a:endParaRPr kumimoji="1" lang="en-US" altLang="ja-JP" sz="2800" dirty="0"/>
          </a:p>
          <a:p>
            <a:r>
              <a:rPr lang="en-US" altLang="ja-JP" sz="3600" dirty="0"/>
              <a:t>timestamp</a:t>
            </a:r>
            <a:r>
              <a:rPr lang="ja-JP" altLang="en-US" sz="3600" dirty="0"/>
              <a:t>値の取る</a:t>
            </a:r>
            <a:br>
              <a:rPr lang="en-US" altLang="ja-JP" sz="3600" dirty="0"/>
            </a:br>
            <a:r>
              <a:rPr lang="ja-JP" altLang="en-US" sz="3600" dirty="0"/>
              <a:t>区間の検証</a:t>
            </a:r>
            <a:endParaRPr lang="en-US" altLang="ja-JP" sz="3600" dirty="0"/>
          </a:p>
          <a:p>
            <a:pPr lvl="1"/>
            <a:r>
              <a:rPr lang="en-US" altLang="ja-JP" sz="2800" dirty="0"/>
              <a:t>=&gt;</a:t>
            </a:r>
            <a:r>
              <a:rPr lang="ja-JP" altLang="en-US" sz="2800" dirty="0"/>
              <a:t>問題アリ</a:t>
            </a:r>
            <a:endParaRPr lang="en-US" altLang="ja-JP" sz="2800" dirty="0"/>
          </a:p>
        </p:txBody>
      </p:sp>
      <p:sp>
        <p:nvSpPr>
          <p:cNvPr id="7" name="コンテンツ プレースホルダー 6">
            <a:extLst>
              <a:ext uri="{FF2B5EF4-FFF2-40B4-BE49-F238E27FC236}">
                <a16:creationId xmlns:a16="http://schemas.microsoft.com/office/drawing/2014/main" id="{52F61D35-1AF2-EBF6-BB6F-DB08D5EA6CA5}"/>
              </a:ext>
            </a:extLst>
          </p:cNvPr>
          <p:cNvSpPr>
            <a:spLocks noGrp="1"/>
          </p:cNvSpPr>
          <p:nvPr>
            <p:ph sz="half" idx="2"/>
          </p:nvPr>
        </p:nvSpPr>
        <p:spPr/>
        <p:txBody>
          <a:bodyPr>
            <a:normAutofit/>
          </a:bodyPr>
          <a:lstStyle/>
          <a:p>
            <a:r>
              <a:rPr lang="ja-JP" altLang="en-US" sz="3200" dirty="0"/>
              <a:t>わかったこと</a:t>
            </a:r>
            <a:endParaRPr lang="en-US" altLang="ja-JP" sz="3200" dirty="0"/>
          </a:p>
          <a:p>
            <a:r>
              <a:rPr lang="ja-JP" altLang="en-US" sz="3200" dirty="0"/>
              <a:t>データの転送に関する統計情報をとった</a:t>
            </a:r>
            <a:endParaRPr lang="en-US" altLang="ja-JP" sz="3200" dirty="0"/>
          </a:p>
          <a:p>
            <a:pPr lvl="1"/>
            <a:endParaRPr lang="ja-JP" altLang="en-US" sz="2400" dirty="0"/>
          </a:p>
        </p:txBody>
      </p:sp>
    </p:spTree>
    <p:extLst>
      <p:ext uri="{BB962C8B-B14F-4D97-AF65-F5344CB8AC3E}">
        <p14:creationId xmlns:p14="http://schemas.microsoft.com/office/powerpoint/2010/main" val="1808863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72611-95CD-E48B-DFA3-AA39AAFDCF6D}"/>
            </a:ext>
          </a:extLst>
        </p:cNvPr>
        <p:cNvGrpSpPr/>
        <p:nvPr/>
      </p:nvGrpSpPr>
      <p:grpSpPr>
        <a:xfrm>
          <a:off x="0" y="0"/>
          <a:ext cx="0" cy="0"/>
          <a:chOff x="0" y="0"/>
          <a:chExt cx="0" cy="0"/>
        </a:xfrm>
      </p:grpSpPr>
      <p:pic>
        <p:nvPicPr>
          <p:cNvPr id="29" name="図 28">
            <a:extLst>
              <a:ext uri="{FF2B5EF4-FFF2-40B4-BE49-F238E27FC236}">
                <a16:creationId xmlns:a16="http://schemas.microsoft.com/office/drawing/2014/main" id="{3B1C5593-AB9E-96D1-454A-D2C79E6D07DD}"/>
              </a:ext>
            </a:extLst>
          </p:cNvPr>
          <p:cNvPicPr>
            <a:picLocks noChangeAspect="1"/>
          </p:cNvPicPr>
          <p:nvPr/>
        </p:nvPicPr>
        <p:blipFill>
          <a:blip r:embed="rId2"/>
          <a:stretch>
            <a:fillRect/>
          </a:stretch>
        </p:blipFill>
        <p:spPr>
          <a:xfrm>
            <a:off x="478972" y="1415835"/>
            <a:ext cx="5639866" cy="2035631"/>
          </a:xfrm>
          <a:prstGeom prst="rect">
            <a:avLst/>
          </a:prstGeom>
        </p:spPr>
      </p:pic>
      <p:sp>
        <p:nvSpPr>
          <p:cNvPr id="19" name="正方形/長方形 18">
            <a:extLst>
              <a:ext uri="{FF2B5EF4-FFF2-40B4-BE49-F238E27FC236}">
                <a16:creationId xmlns:a16="http://schemas.microsoft.com/office/drawing/2014/main" id="{D41888B6-6B7B-566D-5F1E-8A2DB8D3F6CF}"/>
              </a:ext>
            </a:extLst>
          </p:cNvPr>
          <p:cNvSpPr/>
          <p:nvPr/>
        </p:nvSpPr>
        <p:spPr>
          <a:xfrm>
            <a:off x="6647346" y="1597499"/>
            <a:ext cx="5544654" cy="4563604"/>
          </a:xfrm>
          <a:prstGeom prst="rect">
            <a:avLst/>
          </a:prstGeom>
          <a:solidFill>
            <a:schemeClr val="tx1">
              <a:lumMod val="95000"/>
              <a:lumOff val="5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A4203DA-1BE4-B0F2-0187-62C5C99B683E}"/>
              </a:ext>
            </a:extLst>
          </p:cNvPr>
          <p:cNvSpPr>
            <a:spLocks noGrp="1"/>
          </p:cNvSpPr>
          <p:nvPr>
            <p:ph type="title"/>
          </p:nvPr>
        </p:nvSpPr>
        <p:spPr>
          <a:xfrm>
            <a:off x="838200" y="98121"/>
            <a:ext cx="10515600" cy="687061"/>
          </a:xfrm>
        </p:spPr>
        <p:txBody>
          <a:bodyPr/>
          <a:lstStyle/>
          <a:p>
            <a:r>
              <a:rPr kumimoji="1" lang="ja-JP" altLang="en-US" dirty="0"/>
              <a:t>オーバーフローの検証</a:t>
            </a:r>
          </a:p>
        </p:txBody>
      </p:sp>
      <p:sp>
        <p:nvSpPr>
          <p:cNvPr id="16" name="テキスト ボックス 15">
            <a:extLst>
              <a:ext uri="{FF2B5EF4-FFF2-40B4-BE49-F238E27FC236}">
                <a16:creationId xmlns:a16="http://schemas.microsoft.com/office/drawing/2014/main" id="{B0B15682-B3C2-A711-7D23-70EDDBC2FDE6}"/>
              </a:ext>
            </a:extLst>
          </p:cNvPr>
          <p:cNvSpPr txBox="1"/>
          <p:nvPr/>
        </p:nvSpPr>
        <p:spPr>
          <a:xfrm>
            <a:off x="478972" y="3382380"/>
            <a:ext cx="4883068" cy="461665"/>
          </a:xfrm>
          <a:prstGeom prst="rect">
            <a:avLst/>
          </a:prstGeom>
          <a:noFill/>
        </p:spPr>
        <p:txBody>
          <a:bodyPr wrap="none" rtlCol="0">
            <a:spAutoFit/>
          </a:bodyPr>
          <a:lstStyle/>
          <a:p>
            <a:r>
              <a:rPr kumimoji="1" lang="ja-JP" altLang="en-US" sz="2400" dirty="0"/>
              <a:t>前回の挙動</a:t>
            </a:r>
            <a:r>
              <a:rPr kumimoji="1" lang="en-US" altLang="ja-JP" sz="2400" dirty="0"/>
              <a:t>: n=10 </a:t>
            </a:r>
            <a:r>
              <a:rPr kumimoji="1" lang="ja-JP" altLang="en-US" sz="2400" dirty="0"/>
              <a:t>他プロセスなし</a:t>
            </a:r>
          </a:p>
        </p:txBody>
      </p:sp>
      <p:sp>
        <p:nvSpPr>
          <p:cNvPr id="18" name="テキスト ボックス 17">
            <a:extLst>
              <a:ext uri="{FF2B5EF4-FFF2-40B4-BE49-F238E27FC236}">
                <a16:creationId xmlns:a16="http://schemas.microsoft.com/office/drawing/2014/main" id="{FB19C8FF-5C3A-2EA2-57FF-BFC85CC8F32C}"/>
              </a:ext>
            </a:extLst>
          </p:cNvPr>
          <p:cNvSpPr txBox="1"/>
          <p:nvPr/>
        </p:nvSpPr>
        <p:spPr>
          <a:xfrm>
            <a:off x="6647345" y="1690578"/>
            <a:ext cx="12308312" cy="4454938"/>
          </a:xfrm>
          <a:prstGeom prst="rect">
            <a:avLst/>
          </a:prstGeom>
          <a:noFill/>
        </p:spPr>
        <p:txBody>
          <a:bodyPr wrap="square">
            <a:spAutoFit/>
          </a:bodyPr>
          <a:lstStyle/>
          <a:p>
            <a:pPr>
              <a:lnSpc>
                <a:spcPts val="1725"/>
              </a:lnSpc>
              <a:buNone/>
            </a:pPr>
            <a:r>
              <a:rPr lang="en-US" altLang="ja-JP" b="0" dirty="0">
                <a:solidFill>
                  <a:srgbClr val="569CD6"/>
                </a:solidFill>
                <a:effectLst/>
                <a:latin typeface="Roboto Mono" panose="00000009000000000000" pitchFamily="49" charset="0"/>
              </a:rPr>
              <a:t>SELECT</a:t>
            </a:r>
            <a:endParaRPr lang="en-US" altLang="ja-JP" b="0" dirty="0">
              <a:solidFill>
                <a:srgbClr val="D4D4D4"/>
              </a:solidFill>
              <a:effectLst/>
              <a:latin typeface="Roboto Mono" panose="00000009000000000000" pitchFamily="49" charset="0"/>
            </a:endParaRPr>
          </a:p>
          <a:p>
            <a:pPr>
              <a:lnSpc>
                <a:spcPts val="1725"/>
              </a:lnSpc>
              <a:buNone/>
            </a:pPr>
            <a:r>
              <a:rPr lang="en-US" altLang="ja-JP" b="0" dirty="0">
                <a:solidFill>
                  <a:srgbClr val="D4D4D4"/>
                </a:solidFill>
                <a:effectLst/>
                <a:latin typeface="Roboto Mono" panose="00000009000000000000" pitchFamily="49" charset="0"/>
              </a:rPr>
              <a:t>  gm</a:t>
            </a:r>
            <a:r>
              <a:rPr lang="en-US" altLang="ja-JP" b="0" dirty="0">
                <a:solidFill>
                  <a:srgbClr val="DCDCDC"/>
                </a:solidFill>
                <a:effectLst/>
                <a:latin typeface="Roboto Mono" panose="00000009000000000000" pitchFamily="49" charset="0"/>
              </a:rPr>
              <a:t>.</a:t>
            </a:r>
            <a:r>
              <a:rPr lang="en-US" altLang="ja-JP" b="0" dirty="0">
                <a:solidFill>
                  <a:srgbClr val="569CD6"/>
                </a:solidFill>
                <a:effectLst/>
                <a:latin typeface="Roboto Mono" panose="00000009000000000000" pitchFamily="49" charset="0"/>
              </a:rPr>
              <a:t>timestamp</a:t>
            </a:r>
            <a:r>
              <a:rPr lang="en-US" altLang="ja-JP" b="0" dirty="0">
                <a:solidFill>
                  <a:srgbClr val="D4D4D4"/>
                </a:solidFill>
                <a:effectLst/>
                <a:latin typeface="Roboto Mono" panose="00000009000000000000" pitchFamily="49" charset="0"/>
              </a:rPr>
              <a:t> </a:t>
            </a:r>
            <a:r>
              <a:rPr lang="en-US" altLang="ja-JP" b="0" dirty="0">
                <a:solidFill>
                  <a:srgbClr val="778899"/>
                </a:solidFill>
                <a:effectLst/>
                <a:latin typeface="Roboto Mono" panose="00000009000000000000" pitchFamily="49" charset="0"/>
              </a:rPr>
              <a:t>/</a:t>
            </a:r>
            <a:r>
              <a:rPr lang="en-US" altLang="ja-JP" b="0" dirty="0">
                <a:solidFill>
                  <a:srgbClr val="D4D4D4"/>
                </a:solidFill>
                <a:effectLst/>
                <a:latin typeface="Roboto Mono" panose="00000009000000000000" pitchFamily="49" charset="0"/>
              </a:rPr>
              <a:t> </a:t>
            </a:r>
            <a:r>
              <a:rPr lang="en-US" altLang="ja-JP" b="0" dirty="0">
                <a:solidFill>
                  <a:srgbClr val="B5CEA8"/>
                </a:solidFill>
                <a:effectLst/>
                <a:latin typeface="Roboto Mono" panose="00000009000000000000" pitchFamily="49" charset="0"/>
              </a:rPr>
              <a:t>1000000</a:t>
            </a:r>
            <a:r>
              <a:rPr lang="en-US" altLang="ja-JP" b="0" dirty="0">
                <a:solidFill>
                  <a:srgbClr val="D4D4D4"/>
                </a:solidFill>
                <a:effectLst/>
                <a:latin typeface="Roboto Mono" panose="00000009000000000000" pitchFamily="49" charset="0"/>
              </a:rPr>
              <a:t> </a:t>
            </a:r>
            <a:r>
              <a:rPr lang="en-US" altLang="ja-JP" b="0" dirty="0">
                <a:solidFill>
                  <a:srgbClr val="569CD6"/>
                </a:solidFill>
                <a:effectLst/>
                <a:latin typeface="Roboto Mono" panose="00000009000000000000" pitchFamily="49" charset="0"/>
              </a:rPr>
              <a:t>AS</a:t>
            </a:r>
            <a:r>
              <a:rPr lang="en-US" altLang="ja-JP" b="0" dirty="0">
                <a:solidFill>
                  <a:srgbClr val="D4D4D4"/>
                </a:solidFill>
                <a:effectLst/>
                <a:latin typeface="Roboto Mono" panose="00000009000000000000" pitchFamily="49" charset="0"/>
              </a:rPr>
              <a:t> </a:t>
            </a:r>
            <a:r>
              <a:rPr lang="en-US" altLang="ja-JP" b="0" dirty="0">
                <a:solidFill>
                  <a:srgbClr val="569CD6"/>
                </a:solidFill>
                <a:effectLst/>
                <a:latin typeface="Roboto Mono" panose="00000009000000000000" pitchFamily="49" charset="0"/>
              </a:rPr>
              <a:t>time</a:t>
            </a:r>
            <a:r>
              <a:rPr lang="en-US" altLang="ja-JP" b="0" dirty="0">
                <a:solidFill>
                  <a:srgbClr val="DCDCDC"/>
                </a:solidFill>
                <a:effectLst/>
                <a:latin typeface="Roboto Mono" panose="00000009000000000000" pitchFamily="49" charset="0"/>
              </a:rPr>
              <a:t>,</a:t>
            </a:r>
            <a:r>
              <a:rPr lang="en-US" altLang="ja-JP" b="0" dirty="0">
                <a:solidFill>
                  <a:srgbClr val="D4D4D4"/>
                </a:solidFill>
                <a:effectLst/>
                <a:latin typeface="Roboto Mono" panose="00000009000000000000" pitchFamily="49" charset="0"/>
              </a:rPr>
              <a:t> </a:t>
            </a:r>
          </a:p>
          <a:p>
            <a:pPr>
              <a:lnSpc>
                <a:spcPts val="1725"/>
              </a:lnSpc>
              <a:buNone/>
            </a:pPr>
            <a:r>
              <a:rPr lang="ja-JP" altLang="en-US" b="0" dirty="0">
                <a:solidFill>
                  <a:srgbClr val="D4D4D4"/>
                </a:solidFill>
                <a:effectLst/>
                <a:latin typeface="Roboto Mono" panose="00000009000000000000" pitchFamily="49" charset="0"/>
              </a:rPr>
              <a:t>  </a:t>
            </a:r>
            <a:r>
              <a:rPr lang="en-US" altLang="ja-JP" b="0" dirty="0">
                <a:solidFill>
                  <a:srgbClr val="569CD6"/>
                </a:solidFill>
                <a:effectLst/>
                <a:latin typeface="Roboto Mono" panose="00000009000000000000" pitchFamily="49" charset="0"/>
              </a:rPr>
              <a:t>CASE</a:t>
            </a:r>
            <a:r>
              <a:rPr lang="en-US" altLang="ja-JP" b="0" dirty="0">
                <a:solidFill>
                  <a:srgbClr val="D4D4D4"/>
                </a:solidFill>
                <a:effectLst/>
                <a:latin typeface="Roboto Mono" panose="00000009000000000000" pitchFamily="49" charset="0"/>
              </a:rPr>
              <a:t> tigm</a:t>
            </a:r>
            <a:r>
              <a:rPr lang="en-US" altLang="ja-JP" b="0" dirty="0">
                <a:solidFill>
                  <a:srgbClr val="DCDCDC"/>
                </a:solidFill>
                <a:effectLst/>
                <a:latin typeface="Roboto Mono" panose="00000009000000000000" pitchFamily="49" charset="0"/>
              </a:rPr>
              <a:t>.</a:t>
            </a:r>
            <a:r>
              <a:rPr lang="en-US" altLang="ja-JP" b="0" dirty="0">
                <a:solidFill>
                  <a:srgbClr val="D4D4D4"/>
                </a:solidFill>
                <a:effectLst/>
                <a:latin typeface="Roboto Mono" panose="00000009000000000000" pitchFamily="49" charset="0"/>
              </a:rPr>
              <a:t>metricId</a:t>
            </a:r>
          </a:p>
          <a:p>
            <a:pPr>
              <a:lnSpc>
                <a:spcPts val="1725"/>
              </a:lnSpc>
              <a:buNone/>
            </a:pPr>
            <a:r>
              <a:rPr lang="en-US" altLang="ja-JP" b="0" dirty="0">
                <a:solidFill>
                  <a:srgbClr val="D4D4D4"/>
                </a:solidFill>
                <a:effectLst/>
                <a:latin typeface="Roboto Mono" panose="00000009000000000000" pitchFamily="49" charset="0"/>
              </a:rPr>
              <a:t>    </a:t>
            </a:r>
            <a:r>
              <a:rPr lang="en-US" altLang="ja-JP" b="0" dirty="0">
                <a:solidFill>
                  <a:srgbClr val="569CD6"/>
                </a:solidFill>
                <a:effectLst/>
                <a:latin typeface="Roboto Mono" panose="00000009000000000000" pitchFamily="49" charset="0"/>
              </a:rPr>
              <a:t>WHEN</a:t>
            </a:r>
            <a:r>
              <a:rPr lang="en-US" altLang="ja-JP" b="0" dirty="0">
                <a:solidFill>
                  <a:srgbClr val="D4D4D4"/>
                </a:solidFill>
                <a:effectLst/>
                <a:latin typeface="Roboto Mono" panose="00000009000000000000" pitchFamily="49" charset="0"/>
              </a:rPr>
              <a:t> </a:t>
            </a:r>
            <a:r>
              <a:rPr lang="en-US" altLang="ja-JP" b="0" dirty="0">
                <a:solidFill>
                  <a:srgbClr val="B5CEA8"/>
                </a:solidFill>
                <a:effectLst/>
                <a:latin typeface="Roboto Mono" panose="00000009000000000000" pitchFamily="49" charset="0"/>
              </a:rPr>
              <a:t>10</a:t>
            </a:r>
            <a:r>
              <a:rPr lang="en-US" altLang="ja-JP" b="0" dirty="0">
                <a:solidFill>
                  <a:srgbClr val="D4D4D4"/>
                </a:solidFill>
                <a:effectLst/>
                <a:latin typeface="Roboto Mono" panose="00000009000000000000" pitchFamily="49" charset="0"/>
              </a:rPr>
              <a:t> </a:t>
            </a:r>
            <a:r>
              <a:rPr lang="en-US" altLang="ja-JP" b="0" dirty="0">
                <a:solidFill>
                  <a:srgbClr val="569CD6"/>
                </a:solidFill>
                <a:effectLst/>
                <a:latin typeface="Roboto Mono" panose="00000009000000000000" pitchFamily="49" charset="0"/>
              </a:rPr>
              <a:t>THEN</a:t>
            </a:r>
            <a:r>
              <a:rPr lang="en-US" altLang="ja-JP" b="0" dirty="0">
                <a:solidFill>
                  <a:srgbClr val="D4D4D4"/>
                </a:solidFill>
                <a:effectLst/>
                <a:latin typeface="Roboto Mono" panose="00000009000000000000" pitchFamily="49" charset="0"/>
              </a:rPr>
              <a:t> </a:t>
            </a:r>
            <a:r>
              <a:rPr lang="en-US" altLang="ja-JP" b="0" dirty="0">
                <a:solidFill>
                  <a:srgbClr val="FF0000"/>
                </a:solidFill>
                <a:effectLst/>
                <a:latin typeface="Roboto Mono" panose="00000009000000000000" pitchFamily="49" charset="0"/>
              </a:rPr>
              <a:t>'GR Active (%)'</a:t>
            </a:r>
            <a:r>
              <a:rPr lang="en-US" altLang="ja-JP" b="0" dirty="0">
                <a:solidFill>
                  <a:srgbClr val="D4D4D4"/>
                </a:solidFill>
                <a:effectLst/>
                <a:latin typeface="Roboto Mono" panose="00000009000000000000" pitchFamily="49" charset="0"/>
              </a:rPr>
              <a:t>         </a:t>
            </a:r>
            <a:r>
              <a:rPr lang="en-US" altLang="ja-JP" b="0" dirty="0">
                <a:solidFill>
                  <a:srgbClr val="608B4E"/>
                </a:solidFill>
                <a:effectLst/>
                <a:latin typeface="Roboto Mono" panose="00000009000000000000" pitchFamily="49" charset="0"/>
              </a:rPr>
              <a:t>-- Graphics/Compute Engine</a:t>
            </a:r>
            <a:r>
              <a:rPr lang="ja-JP" altLang="en-US" b="0" dirty="0">
                <a:solidFill>
                  <a:srgbClr val="608B4E"/>
                </a:solidFill>
                <a:effectLst/>
                <a:latin typeface="Roboto Mono" panose="00000009000000000000" pitchFamily="49" charset="0"/>
              </a:rPr>
              <a:t>がアクティブな時間の割合</a:t>
            </a:r>
            <a:endParaRPr lang="ja-JP" altLang="en-US" b="0" dirty="0">
              <a:solidFill>
                <a:srgbClr val="D4D4D4"/>
              </a:solidFill>
              <a:effectLst/>
              <a:latin typeface="Roboto Mono" panose="00000009000000000000" pitchFamily="49" charset="0"/>
            </a:endParaRPr>
          </a:p>
          <a:p>
            <a:pPr>
              <a:lnSpc>
                <a:spcPts val="1725"/>
              </a:lnSpc>
              <a:buNone/>
            </a:pPr>
            <a:r>
              <a:rPr lang="ja-JP" altLang="en-US" b="0" dirty="0">
                <a:solidFill>
                  <a:srgbClr val="D4D4D4"/>
                </a:solidFill>
                <a:effectLst/>
                <a:latin typeface="Roboto Mono" panose="00000009000000000000" pitchFamily="49" charset="0"/>
              </a:rPr>
              <a:t>    </a:t>
            </a:r>
            <a:r>
              <a:rPr lang="en-US" altLang="ja-JP" b="0" dirty="0">
                <a:solidFill>
                  <a:srgbClr val="569CD6"/>
                </a:solidFill>
                <a:effectLst/>
                <a:latin typeface="Roboto Mono" panose="00000009000000000000" pitchFamily="49" charset="0"/>
              </a:rPr>
              <a:t>WHEN</a:t>
            </a:r>
            <a:r>
              <a:rPr lang="en-US" altLang="ja-JP" b="0" dirty="0">
                <a:solidFill>
                  <a:srgbClr val="D4D4D4"/>
                </a:solidFill>
                <a:effectLst/>
                <a:latin typeface="Roboto Mono" panose="00000009000000000000" pitchFamily="49" charset="0"/>
              </a:rPr>
              <a:t> </a:t>
            </a:r>
            <a:r>
              <a:rPr lang="en-US" altLang="ja-JP" b="0" dirty="0">
                <a:solidFill>
                  <a:srgbClr val="B5CEA8"/>
                </a:solidFill>
                <a:effectLst/>
                <a:latin typeface="Roboto Mono" panose="00000009000000000000" pitchFamily="49" charset="0"/>
              </a:rPr>
              <a:t>14</a:t>
            </a:r>
            <a:r>
              <a:rPr lang="en-US" altLang="ja-JP" b="0" dirty="0">
                <a:solidFill>
                  <a:srgbClr val="D4D4D4"/>
                </a:solidFill>
                <a:effectLst/>
                <a:latin typeface="Roboto Mono" panose="00000009000000000000" pitchFamily="49" charset="0"/>
              </a:rPr>
              <a:t> </a:t>
            </a:r>
            <a:r>
              <a:rPr lang="en-US" altLang="ja-JP" b="0" dirty="0">
                <a:solidFill>
                  <a:srgbClr val="569CD6"/>
                </a:solidFill>
                <a:effectLst/>
                <a:latin typeface="Roboto Mono" panose="00000009000000000000" pitchFamily="49" charset="0"/>
              </a:rPr>
              <a:t>THEN</a:t>
            </a:r>
            <a:r>
              <a:rPr lang="en-US" altLang="ja-JP" b="0" dirty="0">
                <a:solidFill>
                  <a:srgbClr val="D4D4D4"/>
                </a:solidFill>
                <a:effectLst/>
                <a:latin typeface="Roboto Mono" panose="00000009000000000000" pitchFamily="49" charset="0"/>
              </a:rPr>
              <a:t> </a:t>
            </a:r>
            <a:r>
              <a:rPr lang="en-US" altLang="ja-JP" b="0" dirty="0">
                <a:solidFill>
                  <a:srgbClr val="FF0000"/>
                </a:solidFill>
                <a:effectLst/>
                <a:latin typeface="Roboto Mono" panose="00000009000000000000" pitchFamily="49" charset="0"/>
              </a:rPr>
              <a:t>'SMs Active (%)’</a:t>
            </a:r>
            <a:r>
              <a:rPr lang="en-US" altLang="ja-JP" b="0" dirty="0">
                <a:solidFill>
                  <a:srgbClr val="D4D4D4"/>
                </a:solidFill>
                <a:effectLst/>
                <a:latin typeface="Roboto Mono" panose="00000009000000000000" pitchFamily="49" charset="0"/>
              </a:rPr>
              <a:t>        </a:t>
            </a:r>
            <a:r>
              <a:rPr lang="en-US" altLang="ja-JP" b="0" dirty="0">
                <a:solidFill>
                  <a:srgbClr val="608B4E"/>
                </a:solidFill>
                <a:effectLst/>
                <a:latin typeface="Roboto Mono" panose="00000009000000000000" pitchFamily="49" charset="0"/>
              </a:rPr>
              <a:t>-- </a:t>
            </a:r>
            <a:r>
              <a:rPr lang="ja-JP" altLang="en-US" b="0" dirty="0">
                <a:solidFill>
                  <a:srgbClr val="608B4E"/>
                </a:solidFill>
                <a:effectLst/>
                <a:latin typeface="Roboto Mono" panose="00000009000000000000" pitchFamily="49" charset="0"/>
              </a:rPr>
              <a:t>実際にアクティブな</a:t>
            </a:r>
            <a:r>
              <a:rPr lang="en-US" altLang="ja-JP" b="0" dirty="0">
                <a:solidFill>
                  <a:srgbClr val="608B4E"/>
                </a:solidFill>
                <a:effectLst/>
                <a:latin typeface="Roboto Mono" panose="00000009000000000000" pitchFamily="49" charset="0"/>
              </a:rPr>
              <a:t>SM</a:t>
            </a:r>
            <a:r>
              <a:rPr lang="ja-JP" altLang="en-US" b="0" dirty="0">
                <a:solidFill>
                  <a:srgbClr val="608B4E"/>
                </a:solidFill>
                <a:effectLst/>
                <a:latin typeface="Roboto Mono" panose="00000009000000000000" pitchFamily="49" charset="0"/>
              </a:rPr>
              <a:t>の割合</a:t>
            </a:r>
            <a:endParaRPr lang="ja-JP" altLang="en-US" b="0" dirty="0">
              <a:solidFill>
                <a:srgbClr val="D4D4D4"/>
              </a:solidFill>
              <a:effectLst/>
              <a:latin typeface="Roboto Mono" panose="00000009000000000000" pitchFamily="49" charset="0"/>
            </a:endParaRPr>
          </a:p>
          <a:p>
            <a:pPr>
              <a:lnSpc>
                <a:spcPts val="1725"/>
              </a:lnSpc>
              <a:buNone/>
            </a:pPr>
            <a:r>
              <a:rPr lang="ja-JP" altLang="en-US" b="0" dirty="0">
                <a:solidFill>
                  <a:srgbClr val="D4D4D4"/>
                </a:solidFill>
                <a:effectLst/>
                <a:latin typeface="Roboto Mono" panose="00000009000000000000" pitchFamily="49" charset="0"/>
              </a:rPr>
              <a:t>    </a:t>
            </a:r>
            <a:r>
              <a:rPr lang="en-US" altLang="ja-JP" b="0" dirty="0">
                <a:solidFill>
                  <a:srgbClr val="569CD6"/>
                </a:solidFill>
                <a:effectLst/>
                <a:latin typeface="Roboto Mono" panose="00000009000000000000" pitchFamily="49" charset="0"/>
              </a:rPr>
              <a:t>WHEN</a:t>
            </a:r>
            <a:r>
              <a:rPr lang="en-US" altLang="ja-JP" b="0" dirty="0">
                <a:solidFill>
                  <a:srgbClr val="D4D4D4"/>
                </a:solidFill>
                <a:effectLst/>
                <a:latin typeface="Roboto Mono" panose="00000009000000000000" pitchFamily="49" charset="0"/>
              </a:rPr>
              <a:t> </a:t>
            </a:r>
            <a:r>
              <a:rPr lang="en-US" altLang="ja-JP" b="0" dirty="0">
                <a:solidFill>
                  <a:srgbClr val="B5CEA8"/>
                </a:solidFill>
                <a:effectLst/>
                <a:latin typeface="Roboto Mono" panose="00000009000000000000" pitchFamily="49" charset="0"/>
              </a:rPr>
              <a:t>0</a:t>
            </a:r>
            <a:r>
              <a:rPr lang="en-US" altLang="ja-JP" b="0" dirty="0">
                <a:solidFill>
                  <a:srgbClr val="D4D4D4"/>
                </a:solidFill>
                <a:effectLst/>
                <a:latin typeface="Roboto Mono" panose="00000009000000000000" pitchFamily="49" charset="0"/>
              </a:rPr>
              <a:t>  </a:t>
            </a:r>
            <a:r>
              <a:rPr lang="en-US" altLang="ja-JP" b="0" dirty="0">
                <a:solidFill>
                  <a:srgbClr val="569CD6"/>
                </a:solidFill>
                <a:effectLst/>
                <a:latin typeface="Roboto Mono" panose="00000009000000000000" pitchFamily="49" charset="0"/>
              </a:rPr>
              <a:t>THEN</a:t>
            </a:r>
            <a:r>
              <a:rPr lang="en-US" altLang="ja-JP" b="0" dirty="0">
                <a:solidFill>
                  <a:srgbClr val="D4D4D4"/>
                </a:solidFill>
                <a:effectLst/>
                <a:latin typeface="Roboto Mono" panose="00000009000000000000" pitchFamily="49" charset="0"/>
              </a:rPr>
              <a:t> </a:t>
            </a:r>
            <a:r>
              <a:rPr lang="en-US" altLang="ja-JP" b="0" dirty="0">
                <a:solidFill>
                  <a:srgbClr val="FF0000"/>
                </a:solidFill>
                <a:effectLst/>
                <a:latin typeface="Roboto Mono" panose="00000009000000000000" pitchFamily="49" charset="0"/>
              </a:rPr>
              <a:t>'GPC Clock (MHz)'</a:t>
            </a:r>
            <a:r>
              <a:rPr lang="en-US" altLang="ja-JP" b="0" dirty="0">
                <a:solidFill>
                  <a:srgbClr val="D4D4D4"/>
                </a:solidFill>
                <a:effectLst/>
                <a:latin typeface="Roboto Mono" panose="00000009000000000000" pitchFamily="49" charset="0"/>
              </a:rPr>
              <a:t>       </a:t>
            </a:r>
            <a:r>
              <a:rPr lang="en-US" altLang="ja-JP" b="0" dirty="0">
                <a:solidFill>
                  <a:srgbClr val="608B4E"/>
                </a:solidFill>
                <a:effectLst/>
                <a:latin typeface="Roboto Mono" panose="00000009000000000000" pitchFamily="49" charset="0"/>
              </a:rPr>
              <a:t>-- GPU</a:t>
            </a:r>
            <a:r>
              <a:rPr lang="ja-JP" altLang="en-US" b="0" dirty="0">
                <a:solidFill>
                  <a:srgbClr val="608B4E"/>
                </a:solidFill>
                <a:effectLst/>
                <a:latin typeface="Roboto Mono" panose="00000009000000000000" pitchFamily="49" charset="0"/>
              </a:rPr>
              <a:t>の主要クロック周波数</a:t>
            </a:r>
            <a:endParaRPr lang="ja-JP" altLang="en-US" b="0" dirty="0">
              <a:solidFill>
                <a:srgbClr val="D4D4D4"/>
              </a:solidFill>
              <a:effectLst/>
              <a:latin typeface="Roboto Mono" panose="00000009000000000000" pitchFamily="49" charset="0"/>
            </a:endParaRPr>
          </a:p>
          <a:p>
            <a:pPr>
              <a:lnSpc>
                <a:spcPts val="1725"/>
              </a:lnSpc>
              <a:buNone/>
            </a:pPr>
            <a:r>
              <a:rPr lang="ja-JP" altLang="en-US" b="0" dirty="0">
                <a:solidFill>
                  <a:srgbClr val="D4D4D4"/>
                </a:solidFill>
                <a:effectLst/>
                <a:latin typeface="Roboto Mono" panose="00000009000000000000" pitchFamily="49" charset="0"/>
              </a:rPr>
              <a:t>  </a:t>
            </a:r>
            <a:r>
              <a:rPr lang="en-US" altLang="ja-JP" b="0" dirty="0">
                <a:solidFill>
                  <a:srgbClr val="569CD6"/>
                </a:solidFill>
                <a:effectLst/>
                <a:latin typeface="Roboto Mono" panose="00000009000000000000" pitchFamily="49" charset="0"/>
              </a:rPr>
              <a:t>END</a:t>
            </a:r>
            <a:r>
              <a:rPr lang="en-US" altLang="ja-JP" b="0" dirty="0">
                <a:solidFill>
                  <a:srgbClr val="D4D4D4"/>
                </a:solidFill>
                <a:effectLst/>
                <a:latin typeface="Roboto Mono" panose="00000009000000000000" pitchFamily="49" charset="0"/>
              </a:rPr>
              <a:t> </a:t>
            </a:r>
            <a:r>
              <a:rPr lang="en-US" altLang="ja-JP" b="0" dirty="0">
                <a:solidFill>
                  <a:srgbClr val="569CD6"/>
                </a:solidFill>
                <a:effectLst/>
                <a:latin typeface="Roboto Mono" panose="00000009000000000000" pitchFamily="49" charset="0"/>
              </a:rPr>
              <a:t>AS</a:t>
            </a:r>
            <a:r>
              <a:rPr lang="en-US" altLang="ja-JP" b="0" dirty="0">
                <a:solidFill>
                  <a:srgbClr val="D4D4D4"/>
                </a:solidFill>
                <a:effectLst/>
                <a:latin typeface="Roboto Mono" panose="00000009000000000000" pitchFamily="49" charset="0"/>
              </a:rPr>
              <a:t> metric</a:t>
            </a:r>
            <a:r>
              <a:rPr lang="en-US" altLang="ja-JP" b="0" dirty="0">
                <a:solidFill>
                  <a:srgbClr val="DCDCDC"/>
                </a:solidFill>
                <a:effectLst/>
                <a:latin typeface="Roboto Mono" panose="00000009000000000000" pitchFamily="49" charset="0"/>
              </a:rPr>
              <a:t>,</a:t>
            </a:r>
            <a:endParaRPr lang="en-US" altLang="ja-JP" b="0" dirty="0">
              <a:solidFill>
                <a:srgbClr val="D4D4D4"/>
              </a:solidFill>
              <a:effectLst/>
              <a:latin typeface="Roboto Mono" panose="00000009000000000000" pitchFamily="49" charset="0"/>
            </a:endParaRPr>
          </a:p>
          <a:p>
            <a:pPr>
              <a:lnSpc>
                <a:spcPts val="1725"/>
              </a:lnSpc>
              <a:buNone/>
            </a:pPr>
            <a:r>
              <a:rPr lang="en-US" altLang="ja-JP" b="0" dirty="0">
                <a:solidFill>
                  <a:srgbClr val="D4D4D4"/>
                </a:solidFill>
                <a:effectLst/>
                <a:latin typeface="Roboto Mono" panose="00000009000000000000" pitchFamily="49" charset="0"/>
              </a:rPr>
              <a:t>  gm</a:t>
            </a:r>
            <a:r>
              <a:rPr lang="en-US" altLang="ja-JP" b="0" dirty="0">
                <a:solidFill>
                  <a:srgbClr val="DCDCDC"/>
                </a:solidFill>
                <a:effectLst/>
                <a:latin typeface="Roboto Mono" panose="00000009000000000000" pitchFamily="49" charset="0"/>
              </a:rPr>
              <a:t>.</a:t>
            </a:r>
            <a:r>
              <a:rPr lang="en-US" altLang="ja-JP" b="0" dirty="0">
                <a:solidFill>
                  <a:srgbClr val="569CD6"/>
                </a:solidFill>
                <a:effectLst/>
                <a:latin typeface="Roboto Mono" panose="00000009000000000000" pitchFamily="49" charset="0"/>
              </a:rPr>
              <a:t>value</a:t>
            </a:r>
            <a:endParaRPr lang="en-US" altLang="ja-JP" b="0" dirty="0">
              <a:solidFill>
                <a:srgbClr val="D4D4D4"/>
              </a:solidFill>
              <a:effectLst/>
              <a:latin typeface="Roboto Mono" panose="00000009000000000000" pitchFamily="49" charset="0"/>
            </a:endParaRPr>
          </a:p>
          <a:p>
            <a:pPr>
              <a:lnSpc>
                <a:spcPts val="1725"/>
              </a:lnSpc>
              <a:buNone/>
            </a:pPr>
            <a:r>
              <a:rPr lang="en-US" altLang="ja-JP" b="0" dirty="0">
                <a:solidFill>
                  <a:srgbClr val="569CD6"/>
                </a:solidFill>
                <a:effectLst/>
                <a:latin typeface="Roboto Mono" panose="00000009000000000000" pitchFamily="49" charset="0"/>
              </a:rPr>
              <a:t>FROM</a:t>
            </a:r>
            <a:endParaRPr lang="en-US" altLang="ja-JP" b="0" dirty="0">
              <a:solidFill>
                <a:srgbClr val="D4D4D4"/>
              </a:solidFill>
              <a:effectLst/>
              <a:latin typeface="Roboto Mono" panose="00000009000000000000" pitchFamily="49" charset="0"/>
            </a:endParaRPr>
          </a:p>
          <a:p>
            <a:pPr>
              <a:lnSpc>
                <a:spcPts val="1725"/>
              </a:lnSpc>
              <a:buNone/>
            </a:pPr>
            <a:r>
              <a:rPr lang="en-US" altLang="ja-JP" b="0" dirty="0">
                <a:solidFill>
                  <a:srgbClr val="D4D4D4"/>
                </a:solidFill>
                <a:effectLst/>
                <a:latin typeface="Roboto Mono" panose="00000009000000000000" pitchFamily="49" charset="0"/>
              </a:rPr>
              <a:t>  GPU_METRICS </a:t>
            </a:r>
            <a:r>
              <a:rPr lang="en-US" altLang="ja-JP" b="0" dirty="0">
                <a:solidFill>
                  <a:srgbClr val="569CD6"/>
                </a:solidFill>
                <a:effectLst/>
                <a:latin typeface="Roboto Mono" panose="00000009000000000000" pitchFamily="49" charset="0"/>
              </a:rPr>
              <a:t>AS</a:t>
            </a:r>
            <a:r>
              <a:rPr lang="en-US" altLang="ja-JP" b="0" dirty="0">
                <a:solidFill>
                  <a:srgbClr val="D4D4D4"/>
                </a:solidFill>
                <a:effectLst/>
                <a:latin typeface="Roboto Mono" panose="00000009000000000000" pitchFamily="49" charset="0"/>
              </a:rPr>
              <a:t> gm</a:t>
            </a:r>
          </a:p>
          <a:p>
            <a:pPr>
              <a:lnSpc>
                <a:spcPts val="1725"/>
              </a:lnSpc>
              <a:buNone/>
            </a:pPr>
            <a:r>
              <a:rPr lang="en-US" altLang="ja-JP" b="0" dirty="0">
                <a:solidFill>
                  <a:srgbClr val="778899"/>
                </a:solidFill>
                <a:effectLst/>
                <a:latin typeface="Roboto Mono" panose="00000009000000000000" pitchFamily="49" charset="0"/>
              </a:rPr>
              <a:t>JOIN</a:t>
            </a:r>
            <a:endParaRPr lang="en-US" altLang="ja-JP" b="0" dirty="0">
              <a:solidFill>
                <a:srgbClr val="D4D4D4"/>
              </a:solidFill>
              <a:effectLst/>
              <a:latin typeface="Roboto Mono" panose="00000009000000000000" pitchFamily="49" charset="0"/>
            </a:endParaRPr>
          </a:p>
          <a:p>
            <a:pPr>
              <a:lnSpc>
                <a:spcPts val="1725"/>
              </a:lnSpc>
              <a:buNone/>
            </a:pPr>
            <a:r>
              <a:rPr lang="en-US" altLang="ja-JP" b="0" dirty="0">
                <a:solidFill>
                  <a:srgbClr val="D4D4D4"/>
                </a:solidFill>
                <a:effectLst/>
                <a:latin typeface="Roboto Mono" panose="00000009000000000000" pitchFamily="49" charset="0"/>
              </a:rPr>
              <a:t>  TARGET_INFO_GPU_METRICS </a:t>
            </a:r>
            <a:r>
              <a:rPr lang="en-US" altLang="ja-JP" b="0" dirty="0">
                <a:solidFill>
                  <a:srgbClr val="569CD6"/>
                </a:solidFill>
                <a:effectLst/>
                <a:latin typeface="Roboto Mono" panose="00000009000000000000" pitchFamily="49" charset="0"/>
              </a:rPr>
              <a:t>AS</a:t>
            </a:r>
            <a:r>
              <a:rPr lang="en-US" altLang="ja-JP" b="0" dirty="0">
                <a:solidFill>
                  <a:srgbClr val="D4D4D4"/>
                </a:solidFill>
                <a:effectLst/>
                <a:latin typeface="Roboto Mono" panose="00000009000000000000" pitchFamily="49" charset="0"/>
              </a:rPr>
              <a:t> tigm </a:t>
            </a:r>
          </a:p>
          <a:p>
            <a:pPr>
              <a:lnSpc>
                <a:spcPts val="1725"/>
              </a:lnSpc>
              <a:buNone/>
            </a:pPr>
            <a:r>
              <a:rPr lang="en-US" altLang="ja-JP" dirty="0">
                <a:solidFill>
                  <a:srgbClr val="D4D4D4"/>
                </a:solidFill>
                <a:latin typeface="Roboto Mono" panose="00000009000000000000" pitchFamily="49" charset="0"/>
              </a:rPr>
              <a:t>  </a:t>
            </a:r>
            <a:r>
              <a:rPr lang="en-US" altLang="ja-JP" b="0" dirty="0">
                <a:solidFill>
                  <a:srgbClr val="569CD6"/>
                </a:solidFill>
                <a:effectLst/>
                <a:latin typeface="Roboto Mono" panose="00000009000000000000" pitchFamily="49" charset="0"/>
              </a:rPr>
              <a:t>ON</a:t>
            </a:r>
            <a:r>
              <a:rPr lang="en-US" altLang="ja-JP" b="0" dirty="0">
                <a:solidFill>
                  <a:srgbClr val="D4D4D4"/>
                </a:solidFill>
                <a:effectLst/>
                <a:latin typeface="Roboto Mono" panose="00000009000000000000" pitchFamily="49" charset="0"/>
              </a:rPr>
              <a:t> gm</a:t>
            </a:r>
            <a:r>
              <a:rPr lang="en-US" altLang="ja-JP" b="0" dirty="0">
                <a:solidFill>
                  <a:srgbClr val="DCDCDC"/>
                </a:solidFill>
                <a:effectLst/>
                <a:latin typeface="Roboto Mono" panose="00000009000000000000" pitchFamily="49" charset="0"/>
              </a:rPr>
              <a:t>.</a:t>
            </a:r>
            <a:r>
              <a:rPr lang="en-US" altLang="ja-JP" b="0" dirty="0">
                <a:solidFill>
                  <a:srgbClr val="D4D4D4"/>
                </a:solidFill>
                <a:effectLst/>
                <a:latin typeface="Roboto Mono" panose="00000009000000000000" pitchFamily="49" charset="0"/>
              </a:rPr>
              <a:t>metricId </a:t>
            </a:r>
            <a:r>
              <a:rPr lang="en-US" altLang="ja-JP" b="0" dirty="0">
                <a:solidFill>
                  <a:srgbClr val="778899"/>
                </a:solidFill>
                <a:effectLst/>
                <a:latin typeface="Roboto Mono" panose="00000009000000000000" pitchFamily="49" charset="0"/>
              </a:rPr>
              <a:t>=</a:t>
            </a:r>
            <a:r>
              <a:rPr lang="en-US" altLang="ja-JP" b="0" dirty="0">
                <a:solidFill>
                  <a:srgbClr val="D4D4D4"/>
                </a:solidFill>
                <a:effectLst/>
                <a:latin typeface="Roboto Mono" panose="00000009000000000000" pitchFamily="49" charset="0"/>
              </a:rPr>
              <a:t> tigm</a:t>
            </a:r>
            <a:r>
              <a:rPr lang="en-US" altLang="ja-JP" b="0" dirty="0">
                <a:solidFill>
                  <a:srgbClr val="DCDCDC"/>
                </a:solidFill>
                <a:effectLst/>
                <a:latin typeface="Roboto Mono" panose="00000009000000000000" pitchFamily="49" charset="0"/>
              </a:rPr>
              <a:t>.</a:t>
            </a:r>
            <a:r>
              <a:rPr lang="en-US" altLang="ja-JP" b="0" dirty="0">
                <a:solidFill>
                  <a:srgbClr val="D4D4D4"/>
                </a:solidFill>
                <a:effectLst/>
                <a:latin typeface="Roboto Mono" panose="00000009000000000000" pitchFamily="49" charset="0"/>
              </a:rPr>
              <a:t>metricId</a:t>
            </a:r>
          </a:p>
          <a:p>
            <a:pPr>
              <a:lnSpc>
                <a:spcPts val="1725"/>
              </a:lnSpc>
              <a:buNone/>
            </a:pPr>
            <a:r>
              <a:rPr lang="en-US" altLang="ja-JP" b="0" dirty="0">
                <a:solidFill>
                  <a:srgbClr val="569CD6"/>
                </a:solidFill>
                <a:effectLst/>
                <a:latin typeface="Roboto Mono" panose="00000009000000000000" pitchFamily="49" charset="0"/>
              </a:rPr>
              <a:t>WHERE</a:t>
            </a:r>
            <a:endParaRPr lang="en-US" altLang="ja-JP" b="0" dirty="0">
              <a:solidFill>
                <a:srgbClr val="D4D4D4"/>
              </a:solidFill>
              <a:effectLst/>
              <a:latin typeface="Roboto Mono" panose="00000009000000000000" pitchFamily="49" charset="0"/>
            </a:endParaRPr>
          </a:p>
          <a:p>
            <a:pPr>
              <a:lnSpc>
                <a:spcPts val="1725"/>
              </a:lnSpc>
              <a:buNone/>
            </a:pPr>
            <a:r>
              <a:rPr lang="ja-JP" altLang="en-US" b="0" dirty="0">
                <a:solidFill>
                  <a:srgbClr val="D4D4D4"/>
                </a:solidFill>
                <a:effectLst/>
                <a:latin typeface="Roboto Mono" panose="00000009000000000000" pitchFamily="49" charset="0"/>
              </a:rPr>
              <a:t>  </a:t>
            </a:r>
            <a:r>
              <a:rPr lang="en-US" altLang="ja-JP" b="0" dirty="0">
                <a:solidFill>
                  <a:srgbClr val="D4D4D4"/>
                </a:solidFill>
                <a:effectLst/>
                <a:latin typeface="Roboto Mono" panose="00000009000000000000" pitchFamily="49" charset="0"/>
              </a:rPr>
              <a:t>tigm</a:t>
            </a:r>
            <a:r>
              <a:rPr lang="en-US" altLang="ja-JP" b="0" dirty="0">
                <a:solidFill>
                  <a:srgbClr val="DCDCDC"/>
                </a:solidFill>
                <a:effectLst/>
                <a:latin typeface="Roboto Mono" panose="00000009000000000000" pitchFamily="49" charset="0"/>
              </a:rPr>
              <a:t>.</a:t>
            </a:r>
            <a:r>
              <a:rPr lang="en-US" altLang="ja-JP" b="0" dirty="0">
                <a:solidFill>
                  <a:srgbClr val="D4D4D4"/>
                </a:solidFill>
                <a:effectLst/>
                <a:latin typeface="Roboto Mono" panose="00000009000000000000" pitchFamily="49" charset="0"/>
              </a:rPr>
              <a:t>metricId </a:t>
            </a:r>
            <a:r>
              <a:rPr lang="en-US" altLang="ja-JP" b="0" dirty="0">
                <a:solidFill>
                  <a:srgbClr val="778899"/>
                </a:solidFill>
                <a:effectLst/>
                <a:latin typeface="Roboto Mono" panose="00000009000000000000" pitchFamily="49" charset="0"/>
              </a:rPr>
              <a:t>IN</a:t>
            </a:r>
            <a:r>
              <a:rPr lang="en-US" altLang="ja-JP" b="0" dirty="0">
                <a:solidFill>
                  <a:srgbClr val="D4D4D4"/>
                </a:solidFill>
                <a:effectLst/>
                <a:latin typeface="Roboto Mono" panose="00000009000000000000" pitchFamily="49" charset="0"/>
              </a:rPr>
              <a:t> </a:t>
            </a:r>
            <a:r>
              <a:rPr lang="en-US" altLang="ja-JP" b="0" dirty="0">
                <a:solidFill>
                  <a:srgbClr val="DCDCDC"/>
                </a:solidFill>
                <a:effectLst/>
                <a:latin typeface="Roboto Mono" panose="00000009000000000000" pitchFamily="49" charset="0"/>
              </a:rPr>
              <a:t>(</a:t>
            </a:r>
            <a:r>
              <a:rPr lang="en-US" altLang="ja-JP" b="0" dirty="0">
                <a:solidFill>
                  <a:srgbClr val="B5CEA8"/>
                </a:solidFill>
                <a:effectLst/>
                <a:latin typeface="Roboto Mono" panose="00000009000000000000" pitchFamily="49" charset="0"/>
              </a:rPr>
              <a:t>0</a:t>
            </a:r>
            <a:r>
              <a:rPr lang="en-US" altLang="ja-JP" b="0" dirty="0">
                <a:solidFill>
                  <a:srgbClr val="DCDCDC"/>
                </a:solidFill>
                <a:effectLst/>
                <a:latin typeface="Roboto Mono" panose="00000009000000000000" pitchFamily="49" charset="0"/>
              </a:rPr>
              <a:t>,</a:t>
            </a:r>
            <a:r>
              <a:rPr lang="en-US" altLang="ja-JP" b="0" dirty="0">
                <a:solidFill>
                  <a:srgbClr val="D4D4D4"/>
                </a:solidFill>
                <a:effectLst/>
                <a:latin typeface="Roboto Mono" panose="00000009000000000000" pitchFamily="49" charset="0"/>
              </a:rPr>
              <a:t> </a:t>
            </a:r>
            <a:r>
              <a:rPr lang="en-US" altLang="ja-JP" b="0" dirty="0">
                <a:solidFill>
                  <a:srgbClr val="B5CEA8"/>
                </a:solidFill>
                <a:effectLst/>
                <a:latin typeface="Roboto Mono" panose="00000009000000000000" pitchFamily="49" charset="0"/>
              </a:rPr>
              <a:t>10</a:t>
            </a:r>
            <a:r>
              <a:rPr lang="en-US" altLang="ja-JP" b="0" dirty="0">
                <a:solidFill>
                  <a:srgbClr val="DCDCDC"/>
                </a:solidFill>
                <a:effectLst/>
                <a:latin typeface="Roboto Mono" panose="00000009000000000000" pitchFamily="49" charset="0"/>
              </a:rPr>
              <a:t>,</a:t>
            </a:r>
            <a:r>
              <a:rPr lang="en-US" altLang="ja-JP" b="0" dirty="0">
                <a:solidFill>
                  <a:srgbClr val="D4D4D4"/>
                </a:solidFill>
                <a:effectLst/>
                <a:latin typeface="Roboto Mono" panose="00000009000000000000" pitchFamily="49" charset="0"/>
              </a:rPr>
              <a:t> </a:t>
            </a:r>
            <a:r>
              <a:rPr lang="en-US" altLang="ja-JP" b="0" dirty="0">
                <a:solidFill>
                  <a:srgbClr val="B5CEA8"/>
                </a:solidFill>
                <a:effectLst/>
                <a:latin typeface="Roboto Mono" panose="00000009000000000000" pitchFamily="49" charset="0"/>
              </a:rPr>
              <a:t>14</a:t>
            </a:r>
            <a:r>
              <a:rPr lang="en-US" altLang="ja-JP" b="0" dirty="0">
                <a:solidFill>
                  <a:srgbClr val="DCDCDC"/>
                </a:solidFill>
                <a:effectLst/>
                <a:latin typeface="Roboto Mono" panose="00000009000000000000" pitchFamily="49" charset="0"/>
              </a:rPr>
              <a:t>)</a:t>
            </a:r>
            <a:endParaRPr lang="en-US" altLang="ja-JP" b="0" dirty="0">
              <a:solidFill>
                <a:srgbClr val="D4D4D4"/>
              </a:solidFill>
              <a:effectLst/>
              <a:latin typeface="Roboto Mono" panose="00000009000000000000" pitchFamily="49" charset="0"/>
            </a:endParaRPr>
          </a:p>
          <a:p>
            <a:pPr>
              <a:lnSpc>
                <a:spcPts val="1725"/>
              </a:lnSpc>
              <a:buNone/>
            </a:pPr>
            <a:r>
              <a:rPr lang="en-US" altLang="ja-JP" b="0" dirty="0">
                <a:solidFill>
                  <a:srgbClr val="D4D4D4"/>
                </a:solidFill>
                <a:effectLst/>
                <a:latin typeface="Roboto Mono" panose="00000009000000000000" pitchFamily="49" charset="0"/>
              </a:rPr>
              <a:t>    </a:t>
            </a:r>
            <a:r>
              <a:rPr lang="en-US" altLang="ja-JP" b="0" dirty="0">
                <a:solidFill>
                  <a:srgbClr val="778899"/>
                </a:solidFill>
                <a:effectLst/>
                <a:latin typeface="Roboto Mono" panose="00000009000000000000" pitchFamily="49" charset="0"/>
              </a:rPr>
              <a:t>AND</a:t>
            </a:r>
            <a:r>
              <a:rPr lang="en-US" altLang="ja-JP" b="0" dirty="0">
                <a:solidFill>
                  <a:srgbClr val="D4D4D4"/>
                </a:solidFill>
                <a:effectLst/>
                <a:latin typeface="Roboto Mono" panose="00000009000000000000" pitchFamily="49" charset="0"/>
              </a:rPr>
              <a:t> $__from </a:t>
            </a:r>
            <a:r>
              <a:rPr lang="en-US" altLang="ja-JP" b="0" dirty="0">
                <a:solidFill>
                  <a:srgbClr val="778899"/>
                </a:solidFill>
                <a:effectLst/>
                <a:latin typeface="Roboto Mono" panose="00000009000000000000" pitchFamily="49" charset="0"/>
              </a:rPr>
              <a:t>*</a:t>
            </a:r>
            <a:r>
              <a:rPr lang="en-US" altLang="ja-JP" b="0" dirty="0">
                <a:solidFill>
                  <a:srgbClr val="D4D4D4"/>
                </a:solidFill>
                <a:effectLst/>
                <a:latin typeface="Roboto Mono" panose="00000009000000000000" pitchFamily="49" charset="0"/>
              </a:rPr>
              <a:t> </a:t>
            </a:r>
            <a:r>
              <a:rPr lang="en-US" altLang="ja-JP" b="0" dirty="0">
                <a:solidFill>
                  <a:srgbClr val="B5CEA8"/>
                </a:solidFill>
                <a:effectLst/>
                <a:latin typeface="Roboto Mono" panose="00000009000000000000" pitchFamily="49" charset="0"/>
              </a:rPr>
              <a:t>10000</a:t>
            </a:r>
            <a:r>
              <a:rPr lang="en-US" altLang="ja-JP" b="0" dirty="0">
                <a:solidFill>
                  <a:srgbClr val="D4D4D4"/>
                </a:solidFill>
                <a:effectLst/>
                <a:latin typeface="Roboto Mono" panose="00000009000000000000" pitchFamily="49" charset="0"/>
              </a:rPr>
              <a:t> </a:t>
            </a:r>
            <a:r>
              <a:rPr lang="en-US" altLang="ja-JP" b="0" dirty="0">
                <a:solidFill>
                  <a:srgbClr val="778899"/>
                </a:solidFill>
                <a:effectLst/>
                <a:latin typeface="Roboto Mono" panose="00000009000000000000" pitchFamily="49" charset="0"/>
              </a:rPr>
              <a:t>&lt;=</a:t>
            </a:r>
            <a:r>
              <a:rPr lang="en-US" altLang="ja-JP" b="0" dirty="0">
                <a:solidFill>
                  <a:srgbClr val="D4D4D4"/>
                </a:solidFill>
                <a:effectLst/>
                <a:latin typeface="Roboto Mono" panose="00000009000000000000" pitchFamily="49" charset="0"/>
              </a:rPr>
              <a:t> gm</a:t>
            </a:r>
            <a:r>
              <a:rPr lang="en-US" altLang="ja-JP" b="0" dirty="0">
                <a:solidFill>
                  <a:srgbClr val="DCDCDC"/>
                </a:solidFill>
                <a:effectLst/>
                <a:latin typeface="Roboto Mono" panose="00000009000000000000" pitchFamily="49" charset="0"/>
              </a:rPr>
              <a:t>.</a:t>
            </a:r>
            <a:r>
              <a:rPr lang="en-US" altLang="ja-JP" b="0" dirty="0">
                <a:solidFill>
                  <a:srgbClr val="569CD6"/>
                </a:solidFill>
                <a:effectLst/>
                <a:latin typeface="Roboto Mono" panose="00000009000000000000" pitchFamily="49" charset="0"/>
              </a:rPr>
              <a:t>timestamp</a:t>
            </a:r>
            <a:r>
              <a:rPr lang="en-US" altLang="ja-JP" b="0" dirty="0">
                <a:solidFill>
                  <a:srgbClr val="D4D4D4"/>
                </a:solidFill>
                <a:effectLst/>
                <a:latin typeface="Roboto Mono" panose="00000009000000000000" pitchFamily="49" charset="0"/>
              </a:rPr>
              <a:t> </a:t>
            </a:r>
          </a:p>
          <a:p>
            <a:pPr>
              <a:lnSpc>
                <a:spcPts val="1725"/>
              </a:lnSpc>
              <a:buNone/>
            </a:pPr>
            <a:r>
              <a:rPr lang="en-US" altLang="ja-JP" dirty="0">
                <a:solidFill>
                  <a:srgbClr val="D4D4D4"/>
                </a:solidFill>
                <a:latin typeface="Roboto Mono" panose="00000009000000000000" pitchFamily="49" charset="0"/>
              </a:rPr>
              <a:t>    </a:t>
            </a:r>
            <a:r>
              <a:rPr lang="en-US" altLang="ja-JP" b="0" dirty="0">
                <a:solidFill>
                  <a:srgbClr val="778899"/>
                </a:solidFill>
                <a:effectLst/>
                <a:latin typeface="Roboto Mono" panose="00000009000000000000" pitchFamily="49" charset="0"/>
              </a:rPr>
              <a:t>AND</a:t>
            </a:r>
            <a:r>
              <a:rPr lang="en-US" altLang="ja-JP" b="0" dirty="0">
                <a:solidFill>
                  <a:srgbClr val="D4D4D4"/>
                </a:solidFill>
                <a:effectLst/>
                <a:latin typeface="Roboto Mono" panose="00000009000000000000" pitchFamily="49" charset="0"/>
              </a:rPr>
              <a:t> gm</a:t>
            </a:r>
            <a:r>
              <a:rPr lang="en-US" altLang="ja-JP" b="0" dirty="0">
                <a:solidFill>
                  <a:srgbClr val="DCDCDC"/>
                </a:solidFill>
                <a:effectLst/>
                <a:latin typeface="Roboto Mono" panose="00000009000000000000" pitchFamily="49" charset="0"/>
              </a:rPr>
              <a:t>.</a:t>
            </a:r>
            <a:r>
              <a:rPr lang="en-US" altLang="ja-JP" b="0" dirty="0">
                <a:solidFill>
                  <a:srgbClr val="569CD6"/>
                </a:solidFill>
                <a:effectLst/>
                <a:latin typeface="Roboto Mono" panose="00000009000000000000" pitchFamily="49" charset="0"/>
              </a:rPr>
              <a:t>timestamp</a:t>
            </a:r>
            <a:r>
              <a:rPr lang="en-US" altLang="ja-JP" b="0" dirty="0">
                <a:solidFill>
                  <a:srgbClr val="D4D4D4"/>
                </a:solidFill>
                <a:effectLst/>
                <a:latin typeface="Roboto Mono" panose="00000009000000000000" pitchFamily="49" charset="0"/>
              </a:rPr>
              <a:t> </a:t>
            </a:r>
            <a:r>
              <a:rPr lang="en-US" altLang="ja-JP" b="0" dirty="0">
                <a:solidFill>
                  <a:srgbClr val="778899"/>
                </a:solidFill>
                <a:effectLst/>
                <a:latin typeface="Roboto Mono" panose="00000009000000000000" pitchFamily="49" charset="0"/>
              </a:rPr>
              <a:t>&lt;=</a:t>
            </a:r>
            <a:r>
              <a:rPr lang="en-US" altLang="ja-JP" b="0" dirty="0">
                <a:solidFill>
                  <a:srgbClr val="D4D4D4"/>
                </a:solidFill>
                <a:effectLst/>
                <a:latin typeface="Roboto Mono" panose="00000009000000000000" pitchFamily="49" charset="0"/>
              </a:rPr>
              <a:t> $__to </a:t>
            </a:r>
            <a:r>
              <a:rPr lang="en-US" altLang="ja-JP" b="0" dirty="0">
                <a:solidFill>
                  <a:srgbClr val="778899"/>
                </a:solidFill>
                <a:effectLst/>
                <a:latin typeface="Roboto Mono" panose="00000009000000000000" pitchFamily="49" charset="0"/>
              </a:rPr>
              <a:t>*</a:t>
            </a:r>
            <a:r>
              <a:rPr lang="en-US" altLang="ja-JP" b="0" dirty="0">
                <a:solidFill>
                  <a:srgbClr val="D4D4D4"/>
                </a:solidFill>
                <a:effectLst/>
                <a:latin typeface="Roboto Mono" panose="00000009000000000000" pitchFamily="49" charset="0"/>
              </a:rPr>
              <a:t> </a:t>
            </a:r>
            <a:r>
              <a:rPr lang="en-US" altLang="ja-JP" b="0" dirty="0">
                <a:solidFill>
                  <a:srgbClr val="B5CEA8"/>
                </a:solidFill>
                <a:effectLst/>
                <a:latin typeface="Roboto Mono" panose="00000009000000000000" pitchFamily="49" charset="0"/>
              </a:rPr>
              <a:t>10000</a:t>
            </a:r>
            <a:r>
              <a:rPr lang="en-US" altLang="ja-JP" b="0" dirty="0">
                <a:solidFill>
                  <a:srgbClr val="D4D4D4"/>
                </a:solidFill>
                <a:effectLst/>
                <a:latin typeface="Roboto Mono" panose="00000009000000000000" pitchFamily="49" charset="0"/>
              </a:rPr>
              <a:t> </a:t>
            </a:r>
          </a:p>
          <a:p>
            <a:pPr>
              <a:lnSpc>
                <a:spcPts val="1725"/>
              </a:lnSpc>
              <a:buNone/>
            </a:pPr>
            <a:endParaRPr lang="en-US" altLang="ja-JP" b="0" dirty="0">
              <a:solidFill>
                <a:srgbClr val="D4D4D4"/>
              </a:solidFill>
              <a:effectLst/>
              <a:latin typeface="Roboto Mono" panose="00000009000000000000" pitchFamily="49" charset="0"/>
            </a:endParaRPr>
          </a:p>
          <a:p>
            <a:pPr>
              <a:lnSpc>
                <a:spcPts val="1725"/>
              </a:lnSpc>
              <a:buNone/>
            </a:pPr>
            <a:r>
              <a:rPr lang="en-US" altLang="ja-JP" b="0" dirty="0">
                <a:solidFill>
                  <a:srgbClr val="569CD6"/>
                </a:solidFill>
                <a:effectLst/>
                <a:latin typeface="Roboto Mono" panose="00000009000000000000" pitchFamily="49" charset="0"/>
              </a:rPr>
              <a:t>ORDER</a:t>
            </a:r>
            <a:r>
              <a:rPr lang="en-US" altLang="ja-JP" b="0" dirty="0">
                <a:solidFill>
                  <a:srgbClr val="D4D4D4"/>
                </a:solidFill>
                <a:effectLst/>
                <a:latin typeface="Roboto Mono" panose="00000009000000000000" pitchFamily="49" charset="0"/>
              </a:rPr>
              <a:t> </a:t>
            </a:r>
            <a:r>
              <a:rPr lang="en-US" altLang="ja-JP" b="0" dirty="0">
                <a:solidFill>
                  <a:srgbClr val="569CD6"/>
                </a:solidFill>
                <a:effectLst/>
                <a:latin typeface="Roboto Mono" panose="00000009000000000000" pitchFamily="49" charset="0"/>
              </a:rPr>
              <a:t>BY</a:t>
            </a:r>
            <a:endParaRPr lang="en-US" altLang="ja-JP" b="0" dirty="0">
              <a:solidFill>
                <a:srgbClr val="D4D4D4"/>
              </a:solidFill>
              <a:effectLst/>
              <a:latin typeface="Roboto Mono" panose="00000009000000000000" pitchFamily="49" charset="0"/>
            </a:endParaRPr>
          </a:p>
          <a:p>
            <a:pPr>
              <a:lnSpc>
                <a:spcPts val="1725"/>
              </a:lnSpc>
              <a:buNone/>
            </a:pPr>
            <a:r>
              <a:rPr lang="en-US" altLang="ja-JP" b="0" dirty="0">
                <a:solidFill>
                  <a:srgbClr val="D4D4D4"/>
                </a:solidFill>
                <a:effectLst/>
                <a:latin typeface="Roboto Mono" panose="00000009000000000000" pitchFamily="49" charset="0"/>
              </a:rPr>
              <a:t>  </a:t>
            </a:r>
            <a:r>
              <a:rPr lang="en-US" altLang="ja-JP" b="0" dirty="0">
                <a:solidFill>
                  <a:srgbClr val="569CD6"/>
                </a:solidFill>
                <a:effectLst/>
                <a:latin typeface="Roboto Mono" panose="00000009000000000000" pitchFamily="49" charset="0"/>
              </a:rPr>
              <a:t>time</a:t>
            </a:r>
            <a:r>
              <a:rPr lang="en-US" altLang="ja-JP" b="0" dirty="0">
                <a:solidFill>
                  <a:srgbClr val="D4D4D4"/>
                </a:solidFill>
                <a:effectLst/>
                <a:latin typeface="Roboto Mono" panose="00000009000000000000" pitchFamily="49" charset="0"/>
              </a:rPr>
              <a:t> </a:t>
            </a:r>
            <a:r>
              <a:rPr lang="en-US" altLang="ja-JP" b="0" dirty="0">
                <a:solidFill>
                  <a:srgbClr val="569CD6"/>
                </a:solidFill>
                <a:effectLst/>
                <a:latin typeface="Roboto Mono" panose="00000009000000000000" pitchFamily="49" charset="0"/>
              </a:rPr>
              <a:t>ASC</a:t>
            </a:r>
            <a:endParaRPr lang="en-US" altLang="ja-JP" b="0" dirty="0">
              <a:solidFill>
                <a:srgbClr val="D4D4D4"/>
              </a:solidFill>
              <a:effectLst/>
              <a:latin typeface="Roboto Mono" panose="00000009000000000000" pitchFamily="49" charset="0"/>
            </a:endParaRPr>
          </a:p>
        </p:txBody>
      </p:sp>
      <p:sp>
        <p:nvSpPr>
          <p:cNvPr id="20" name="矢印: 下 19">
            <a:extLst>
              <a:ext uri="{FF2B5EF4-FFF2-40B4-BE49-F238E27FC236}">
                <a16:creationId xmlns:a16="http://schemas.microsoft.com/office/drawing/2014/main" id="{FB63B41E-B7CF-02C8-EE0E-0427568CF2E0}"/>
              </a:ext>
            </a:extLst>
          </p:cNvPr>
          <p:cNvSpPr/>
          <p:nvPr/>
        </p:nvSpPr>
        <p:spPr>
          <a:xfrm>
            <a:off x="5148172" y="3578977"/>
            <a:ext cx="371475" cy="52623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B7B7D807-CB61-553B-C137-6D0D7528B6A6}"/>
              </a:ext>
            </a:extLst>
          </p:cNvPr>
          <p:cNvSpPr txBox="1"/>
          <p:nvPr/>
        </p:nvSpPr>
        <p:spPr>
          <a:xfrm>
            <a:off x="1752600" y="3773010"/>
            <a:ext cx="3409950" cy="369332"/>
          </a:xfrm>
          <a:prstGeom prst="rect">
            <a:avLst/>
          </a:prstGeom>
          <a:noFill/>
        </p:spPr>
        <p:txBody>
          <a:bodyPr wrap="square" rtlCol="0">
            <a:spAutoFit/>
          </a:bodyPr>
          <a:lstStyle/>
          <a:p>
            <a:r>
              <a:rPr lang="en-US" altLang="ja-JP" dirty="0"/>
              <a:t>Offset: +4294967296: 2^32</a:t>
            </a:r>
            <a:endParaRPr lang="ja-JP" altLang="en-US" dirty="0"/>
          </a:p>
        </p:txBody>
      </p:sp>
      <p:pic>
        <p:nvPicPr>
          <p:cNvPr id="23" name="図 22">
            <a:extLst>
              <a:ext uri="{FF2B5EF4-FFF2-40B4-BE49-F238E27FC236}">
                <a16:creationId xmlns:a16="http://schemas.microsoft.com/office/drawing/2014/main" id="{A56C3A99-7AAA-4AA8-12E2-86CBA93EB6E2}"/>
              </a:ext>
            </a:extLst>
          </p:cNvPr>
          <p:cNvPicPr>
            <a:picLocks noChangeAspect="1"/>
          </p:cNvPicPr>
          <p:nvPr/>
        </p:nvPicPr>
        <p:blipFill>
          <a:blip r:embed="rId3"/>
          <a:stretch>
            <a:fillRect/>
          </a:stretch>
        </p:blipFill>
        <p:spPr>
          <a:xfrm>
            <a:off x="478972" y="4140903"/>
            <a:ext cx="5782402" cy="2066654"/>
          </a:xfrm>
          <a:prstGeom prst="rect">
            <a:avLst/>
          </a:prstGeom>
        </p:spPr>
      </p:pic>
      <p:cxnSp>
        <p:nvCxnSpPr>
          <p:cNvPr id="24" name="直線コネクタ 23">
            <a:extLst>
              <a:ext uri="{FF2B5EF4-FFF2-40B4-BE49-F238E27FC236}">
                <a16:creationId xmlns:a16="http://schemas.microsoft.com/office/drawing/2014/main" id="{1A1F3EEB-042E-DA03-BD4E-7C2FCD2D078F}"/>
              </a:ext>
            </a:extLst>
          </p:cNvPr>
          <p:cNvCxnSpPr>
            <a:cxnSpLocks/>
          </p:cNvCxnSpPr>
          <p:nvPr/>
        </p:nvCxnSpPr>
        <p:spPr>
          <a:xfrm flipH="1" flipV="1">
            <a:off x="5677255" y="1325084"/>
            <a:ext cx="24676" cy="4117081"/>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p14="http://schemas.microsoft.com/office/powerpoint/2010/main" Requires="p14">
          <p:contentPart p14:bwMode="auto" r:id="rId4">
            <p14:nvContentPartPr>
              <p14:cNvPr id="25" name="インク 24">
                <a:extLst>
                  <a:ext uri="{FF2B5EF4-FFF2-40B4-BE49-F238E27FC236}">
                    <a16:creationId xmlns:a16="http://schemas.microsoft.com/office/drawing/2014/main" id="{88058322-B9A3-48D5-F247-1604EBBCA25C}"/>
                  </a:ext>
                </a:extLst>
              </p14:cNvPr>
              <p14:cNvContentPartPr/>
              <p14:nvPr/>
            </p14:nvContentPartPr>
            <p14:xfrm>
              <a:off x="4921051" y="1122697"/>
              <a:ext cx="780880" cy="599784"/>
            </p14:xfrm>
          </p:contentPart>
        </mc:Choice>
        <mc:Fallback>
          <p:pic>
            <p:nvPicPr>
              <p:cNvPr id="25" name="インク 24">
                <a:extLst>
                  <a:ext uri="{FF2B5EF4-FFF2-40B4-BE49-F238E27FC236}">
                    <a16:creationId xmlns:a16="http://schemas.microsoft.com/office/drawing/2014/main" id="{88058322-B9A3-48D5-F247-1604EBBCA25C}"/>
                  </a:ext>
                </a:extLst>
              </p:cNvPr>
              <p:cNvPicPr/>
              <p:nvPr/>
            </p:nvPicPr>
            <p:blipFill>
              <a:blip r:embed="rId5"/>
              <a:stretch>
                <a:fillRect/>
              </a:stretch>
            </p:blipFill>
            <p:spPr>
              <a:xfrm>
                <a:off x="4912051" y="1113697"/>
                <a:ext cx="798521" cy="617425"/>
              </a:xfrm>
              <a:prstGeom prst="rect">
                <a:avLst/>
              </a:prstGeom>
            </p:spPr>
          </p:pic>
        </mc:Fallback>
      </mc:AlternateContent>
      <p:sp>
        <p:nvSpPr>
          <p:cNvPr id="26" name="テキスト ボックス 25">
            <a:extLst>
              <a:ext uri="{FF2B5EF4-FFF2-40B4-BE49-F238E27FC236}">
                <a16:creationId xmlns:a16="http://schemas.microsoft.com/office/drawing/2014/main" id="{821DDF14-0795-DDA0-FA82-256A1F7A8E75}"/>
              </a:ext>
            </a:extLst>
          </p:cNvPr>
          <p:cNvSpPr txBox="1"/>
          <p:nvPr/>
        </p:nvSpPr>
        <p:spPr>
          <a:xfrm>
            <a:off x="2591131" y="886848"/>
            <a:ext cx="2395207" cy="369332"/>
          </a:xfrm>
          <a:prstGeom prst="rect">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en-US" altLang="ja-JP" dirty="0"/>
              <a:t>KILL SWITCH</a:t>
            </a:r>
            <a:r>
              <a:rPr kumimoji="1" lang="ja-JP" altLang="en-US" dirty="0"/>
              <a:t>発火</a:t>
            </a:r>
            <a:r>
              <a:rPr kumimoji="1" lang="en-US" altLang="ja-JP" dirty="0"/>
              <a:t>?</a:t>
            </a:r>
            <a:endParaRPr kumimoji="1" lang="ja-JP" altLang="en-US" dirty="0"/>
          </a:p>
        </p:txBody>
      </p:sp>
    </p:spTree>
    <p:extLst>
      <p:ext uri="{BB962C8B-B14F-4D97-AF65-F5344CB8AC3E}">
        <p14:creationId xmlns:p14="http://schemas.microsoft.com/office/powerpoint/2010/main" val="1944073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1CD81-9C6A-E801-F1D9-24365188696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02C1834-9D8D-6FFA-2792-1478B71BEC59}"/>
              </a:ext>
            </a:extLst>
          </p:cNvPr>
          <p:cNvSpPr>
            <a:spLocks noGrp="1"/>
          </p:cNvSpPr>
          <p:nvPr>
            <p:ph type="title"/>
          </p:nvPr>
        </p:nvSpPr>
        <p:spPr>
          <a:xfrm>
            <a:off x="838200" y="655470"/>
            <a:ext cx="10515600" cy="687061"/>
          </a:xfrm>
        </p:spPr>
        <p:txBody>
          <a:bodyPr/>
          <a:lstStyle/>
          <a:p>
            <a:r>
              <a:rPr kumimoji="1" lang="en-US" altLang="ja-JP" dirty="0"/>
              <a:t>Timestamp</a:t>
            </a:r>
            <a:r>
              <a:rPr kumimoji="1" lang="ja-JP" altLang="en-US" dirty="0"/>
              <a:t>の取り方の検証</a:t>
            </a:r>
          </a:p>
        </p:txBody>
      </p:sp>
      <p:pic>
        <p:nvPicPr>
          <p:cNvPr id="4" name="図 3">
            <a:extLst>
              <a:ext uri="{FF2B5EF4-FFF2-40B4-BE49-F238E27FC236}">
                <a16:creationId xmlns:a16="http://schemas.microsoft.com/office/drawing/2014/main" id="{34477507-CA63-1423-D138-505A04C52C6A}"/>
              </a:ext>
            </a:extLst>
          </p:cNvPr>
          <p:cNvPicPr>
            <a:picLocks noChangeAspect="1"/>
          </p:cNvPicPr>
          <p:nvPr/>
        </p:nvPicPr>
        <p:blipFill>
          <a:blip r:embed="rId2"/>
          <a:stretch>
            <a:fillRect/>
          </a:stretch>
        </p:blipFill>
        <p:spPr>
          <a:xfrm>
            <a:off x="838200" y="1735894"/>
            <a:ext cx="4525006" cy="1505160"/>
          </a:xfrm>
          <a:prstGeom prst="rect">
            <a:avLst/>
          </a:prstGeom>
        </p:spPr>
      </p:pic>
      <p:pic>
        <p:nvPicPr>
          <p:cNvPr id="6" name="図 5">
            <a:extLst>
              <a:ext uri="{FF2B5EF4-FFF2-40B4-BE49-F238E27FC236}">
                <a16:creationId xmlns:a16="http://schemas.microsoft.com/office/drawing/2014/main" id="{64611CEF-8BAA-1DF4-BFC9-E9957EA73DCA}"/>
              </a:ext>
            </a:extLst>
          </p:cNvPr>
          <p:cNvPicPr>
            <a:picLocks noChangeAspect="1"/>
          </p:cNvPicPr>
          <p:nvPr/>
        </p:nvPicPr>
        <p:blipFill>
          <a:blip r:embed="rId3"/>
          <a:stretch>
            <a:fillRect/>
          </a:stretch>
        </p:blipFill>
        <p:spPr>
          <a:xfrm>
            <a:off x="6455308" y="1735894"/>
            <a:ext cx="4715533" cy="3896269"/>
          </a:xfrm>
          <a:prstGeom prst="rect">
            <a:avLst/>
          </a:prstGeom>
        </p:spPr>
      </p:pic>
      <p:sp>
        <p:nvSpPr>
          <p:cNvPr id="7" name="テキスト ボックス 6">
            <a:extLst>
              <a:ext uri="{FF2B5EF4-FFF2-40B4-BE49-F238E27FC236}">
                <a16:creationId xmlns:a16="http://schemas.microsoft.com/office/drawing/2014/main" id="{C6DA647F-7A7D-261F-4FD9-7D4DDF89D295}"/>
              </a:ext>
            </a:extLst>
          </p:cNvPr>
          <p:cNvSpPr txBox="1"/>
          <p:nvPr/>
        </p:nvSpPr>
        <p:spPr>
          <a:xfrm>
            <a:off x="838200" y="3634417"/>
            <a:ext cx="3304110" cy="369332"/>
          </a:xfrm>
          <a:prstGeom prst="rect">
            <a:avLst/>
          </a:prstGeom>
          <a:noFill/>
        </p:spPr>
        <p:txBody>
          <a:bodyPr wrap="none" rtlCol="0">
            <a:spAutoFit/>
          </a:bodyPr>
          <a:lstStyle/>
          <a:p>
            <a:r>
              <a:rPr kumimoji="1" lang="ja-JP" altLang="en-US" dirty="0"/>
              <a:t>マイナスの値を反転して</a:t>
            </a:r>
            <a:r>
              <a:rPr kumimoji="1" lang="en-US" altLang="ja-JP" dirty="0"/>
              <a:t>offset</a:t>
            </a:r>
            <a:endParaRPr kumimoji="1" lang="ja-JP" altLang="en-US" dirty="0"/>
          </a:p>
        </p:txBody>
      </p:sp>
      <p:sp>
        <p:nvSpPr>
          <p:cNvPr id="8" name="テキスト ボックス 7">
            <a:extLst>
              <a:ext uri="{FF2B5EF4-FFF2-40B4-BE49-F238E27FC236}">
                <a16:creationId xmlns:a16="http://schemas.microsoft.com/office/drawing/2014/main" id="{40255BE5-7386-E302-E73A-59C0D375E8FA}"/>
              </a:ext>
            </a:extLst>
          </p:cNvPr>
          <p:cNvSpPr txBox="1"/>
          <p:nvPr/>
        </p:nvSpPr>
        <p:spPr>
          <a:xfrm>
            <a:off x="536230" y="4003749"/>
            <a:ext cx="5378395" cy="646331"/>
          </a:xfrm>
          <a:prstGeom prst="rect">
            <a:avLst/>
          </a:prstGeom>
          <a:noFill/>
        </p:spPr>
        <p:txBody>
          <a:bodyPr wrap="none" rtlCol="0">
            <a:spAutoFit/>
          </a:bodyPr>
          <a:lstStyle/>
          <a:p>
            <a:r>
              <a:rPr lang="en-US" altLang="ja-JP" dirty="0"/>
              <a:t>Offset</a:t>
            </a:r>
            <a:r>
              <a:rPr lang="ja-JP" altLang="en-US" dirty="0"/>
              <a:t>後の最後の</a:t>
            </a:r>
            <a:r>
              <a:rPr lang="en-US" altLang="ja-JP" dirty="0"/>
              <a:t>timestamp	60,565,606,299</a:t>
            </a:r>
          </a:p>
          <a:p>
            <a:r>
              <a:rPr kumimoji="1" lang="ja-JP" altLang="en-US" dirty="0"/>
              <a:t>セッション情報の</a:t>
            </a:r>
            <a:r>
              <a:rPr lang="en-US" altLang="ja-JP" dirty="0"/>
              <a:t>duration   	60,628,000,000</a:t>
            </a:r>
            <a:endParaRPr kumimoji="1" lang="ja-JP" altLang="en-US" dirty="0"/>
          </a:p>
        </p:txBody>
      </p:sp>
      <p:sp>
        <p:nvSpPr>
          <p:cNvPr id="9" name="正方形/長方形 8">
            <a:extLst>
              <a:ext uri="{FF2B5EF4-FFF2-40B4-BE49-F238E27FC236}">
                <a16:creationId xmlns:a16="http://schemas.microsoft.com/office/drawing/2014/main" id="{5A17B032-C781-6492-4987-79FA977D9633}"/>
              </a:ext>
            </a:extLst>
          </p:cNvPr>
          <p:cNvSpPr/>
          <p:nvPr/>
        </p:nvSpPr>
        <p:spPr>
          <a:xfrm>
            <a:off x="7071360" y="4136571"/>
            <a:ext cx="1323703" cy="46155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53CDB755-BAE9-CCE8-1F2E-58118E94ECEF}"/>
              </a:ext>
            </a:extLst>
          </p:cNvPr>
          <p:cNvSpPr/>
          <p:nvPr/>
        </p:nvSpPr>
        <p:spPr>
          <a:xfrm>
            <a:off x="2312126" y="2783800"/>
            <a:ext cx="1323703" cy="30774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下 10">
            <a:extLst>
              <a:ext uri="{FF2B5EF4-FFF2-40B4-BE49-F238E27FC236}">
                <a16:creationId xmlns:a16="http://schemas.microsoft.com/office/drawing/2014/main" id="{A26F7D6D-B692-B4C4-38B9-B17AE5AC5A45}"/>
              </a:ext>
            </a:extLst>
          </p:cNvPr>
          <p:cNvSpPr/>
          <p:nvPr/>
        </p:nvSpPr>
        <p:spPr>
          <a:xfrm>
            <a:off x="2524692" y="4696246"/>
            <a:ext cx="801189" cy="64633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3668E13-3DE1-C546-D4B9-DD47C7D24540}"/>
              </a:ext>
            </a:extLst>
          </p:cNvPr>
          <p:cNvSpPr txBox="1"/>
          <p:nvPr/>
        </p:nvSpPr>
        <p:spPr>
          <a:xfrm>
            <a:off x="295087" y="5412775"/>
            <a:ext cx="6417141" cy="369332"/>
          </a:xfrm>
          <a:prstGeom prst="rect">
            <a:avLst/>
          </a:prstGeom>
          <a:noFill/>
        </p:spPr>
        <p:txBody>
          <a:bodyPr wrap="none" rtlCol="0">
            <a:spAutoFit/>
          </a:bodyPr>
          <a:lstStyle/>
          <a:p>
            <a:r>
              <a:rPr kumimoji="1" lang="ja-JP" altLang="en-US" dirty="0"/>
              <a:t>ほぼ一致した。この値は比較可能としてよいと考えられる。</a:t>
            </a:r>
          </a:p>
        </p:txBody>
      </p:sp>
    </p:spTree>
    <p:extLst>
      <p:ext uri="{BB962C8B-B14F-4D97-AF65-F5344CB8AC3E}">
        <p14:creationId xmlns:p14="http://schemas.microsoft.com/office/powerpoint/2010/main" val="354137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C99CC0-8721-E4FC-15D9-3ED456A0A323}"/>
            </a:ext>
          </a:extLst>
        </p:cNvPr>
        <p:cNvGrpSpPr/>
        <p:nvPr/>
      </p:nvGrpSpPr>
      <p:grpSpPr>
        <a:xfrm>
          <a:off x="0" y="0"/>
          <a:ext cx="0" cy="0"/>
          <a:chOff x="0" y="0"/>
          <a:chExt cx="0" cy="0"/>
        </a:xfrm>
      </p:grpSpPr>
      <p:sp>
        <p:nvSpPr>
          <p:cNvPr id="5" name="タイトル 4">
            <a:extLst>
              <a:ext uri="{FF2B5EF4-FFF2-40B4-BE49-F238E27FC236}">
                <a16:creationId xmlns:a16="http://schemas.microsoft.com/office/drawing/2014/main" id="{17D25EE7-9DB8-A90A-E408-DF8FAB999D6C}"/>
              </a:ext>
            </a:extLst>
          </p:cNvPr>
          <p:cNvSpPr>
            <a:spLocks noGrp="1"/>
          </p:cNvSpPr>
          <p:nvPr>
            <p:ph type="title"/>
          </p:nvPr>
        </p:nvSpPr>
        <p:spPr>
          <a:xfrm>
            <a:off x="838200" y="627380"/>
            <a:ext cx="10512424" cy="739140"/>
          </a:xfrm>
        </p:spPr>
        <p:txBody>
          <a:bodyPr anchor="b">
            <a:normAutofit/>
          </a:bodyPr>
          <a:lstStyle/>
          <a:p>
            <a:r>
              <a:rPr lang="ja-JP" altLang="en-US" dirty="0"/>
              <a:t>メモリ転送の統計情報</a:t>
            </a:r>
          </a:p>
        </p:txBody>
      </p:sp>
      <p:graphicFrame>
        <p:nvGraphicFramePr>
          <p:cNvPr id="10" name="表 9">
            <a:extLst>
              <a:ext uri="{FF2B5EF4-FFF2-40B4-BE49-F238E27FC236}">
                <a16:creationId xmlns:a16="http://schemas.microsoft.com/office/drawing/2014/main" id="{13C8DD0D-5A97-FDF5-B726-3BDA5A266BA2}"/>
              </a:ext>
            </a:extLst>
          </p:cNvPr>
          <p:cNvGraphicFramePr>
            <a:graphicFrameLocks noGrp="1"/>
          </p:cNvGraphicFramePr>
          <p:nvPr>
            <p:extLst>
              <p:ext uri="{D42A27DB-BD31-4B8C-83A1-F6EECF244321}">
                <p14:modId xmlns:p14="http://schemas.microsoft.com/office/powerpoint/2010/main" val="2416252484"/>
              </p:ext>
            </p:extLst>
          </p:nvPr>
        </p:nvGraphicFramePr>
        <p:xfrm>
          <a:off x="5868800" y="1502228"/>
          <a:ext cx="5481824" cy="4574376"/>
        </p:xfrm>
        <a:graphic>
          <a:graphicData uri="http://schemas.openxmlformats.org/drawingml/2006/table">
            <a:tbl>
              <a:tblPr>
                <a:solidFill>
                  <a:schemeClr val="bg1">
                    <a:lumMod val="95000"/>
                  </a:schemeClr>
                </a:solidFill>
              </a:tblPr>
              <a:tblGrid>
                <a:gridCol w="3142498">
                  <a:extLst>
                    <a:ext uri="{9D8B030D-6E8A-4147-A177-3AD203B41FA5}">
                      <a16:colId xmlns:a16="http://schemas.microsoft.com/office/drawing/2014/main" val="3092689538"/>
                    </a:ext>
                  </a:extLst>
                </a:gridCol>
                <a:gridCol w="2339326">
                  <a:extLst>
                    <a:ext uri="{9D8B030D-6E8A-4147-A177-3AD203B41FA5}">
                      <a16:colId xmlns:a16="http://schemas.microsoft.com/office/drawing/2014/main" val="561335063"/>
                    </a:ext>
                  </a:extLst>
                </a:gridCol>
              </a:tblGrid>
              <a:tr h="331275">
                <a:tc>
                  <a:txBody>
                    <a:bodyPr/>
                    <a:lstStyle/>
                    <a:p>
                      <a:pPr algn="l" fontAlgn="ctr">
                        <a:buNone/>
                      </a:pPr>
                      <a:r>
                        <a:rPr lang="ja-JP" altLang="en-US" sz="1600" b="0" i="0" u="none" strike="noStrike" cap="none" spc="0">
                          <a:solidFill>
                            <a:schemeClr val="tx1"/>
                          </a:solidFill>
                          <a:effectLst/>
                          <a:latin typeface="游ゴシック" panose="020B0400000000000000" pitchFamily="34" charset="-128"/>
                          <a:ea typeface="游ゴシック" panose="020B0400000000000000" pitchFamily="34" charset="-128"/>
                        </a:rPr>
                        <a:t>メモリ転送タイプ</a:t>
                      </a:r>
                    </a:p>
                  </a:txBody>
                  <a:tcPr marL="56559" marR="8417" marT="16160" marB="121198" anchor="ctr">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buNone/>
                      </a:pPr>
                      <a:r>
                        <a:rPr lang="en-US" altLang="ja-JP" sz="1600" b="1" i="0" u="none" strike="noStrike" cap="none" spc="0" dirty="0">
                          <a:solidFill>
                            <a:schemeClr val="tx1"/>
                          </a:solidFill>
                          <a:effectLst/>
                          <a:latin typeface="游ゴシック" panose="020B0400000000000000" pitchFamily="34" charset="-128"/>
                          <a:ea typeface="游ゴシック" panose="020B0400000000000000" pitchFamily="34" charset="-128"/>
                        </a:rPr>
                        <a:t>Device</a:t>
                      </a:r>
                      <a:r>
                        <a:rPr lang="ja-JP" altLang="en-US" sz="1600" b="1" i="0" u="none" strike="noStrike" cap="none" spc="0" dirty="0">
                          <a:solidFill>
                            <a:schemeClr val="tx1"/>
                          </a:solidFill>
                          <a:effectLst/>
                          <a:latin typeface="游ゴシック" panose="020B0400000000000000" pitchFamily="34" charset="-128"/>
                          <a:ea typeface="游ゴシック" panose="020B0400000000000000" pitchFamily="34" charset="-128"/>
                        </a:rPr>
                        <a:t> </a:t>
                      </a:r>
                      <a:r>
                        <a:rPr lang="en-US" altLang="ja-JP" sz="1600" b="1" i="0" u="none" strike="noStrike" cap="none" spc="0" dirty="0">
                          <a:solidFill>
                            <a:schemeClr val="tx1"/>
                          </a:solidFill>
                          <a:effectLst/>
                          <a:latin typeface="游ゴシック" panose="020B0400000000000000" pitchFamily="34" charset="-128"/>
                          <a:ea typeface="游ゴシック" panose="020B0400000000000000" pitchFamily="34" charset="-128"/>
                        </a:rPr>
                        <a:t>To</a:t>
                      </a:r>
                      <a:r>
                        <a:rPr lang="ja-JP" altLang="en-US" sz="1600" b="1" i="0" u="none" strike="noStrike" cap="none" spc="0" dirty="0">
                          <a:solidFill>
                            <a:schemeClr val="tx1"/>
                          </a:solidFill>
                          <a:effectLst/>
                          <a:latin typeface="游ゴシック" panose="020B0400000000000000" pitchFamily="34" charset="-128"/>
                          <a:ea typeface="游ゴシック" panose="020B0400000000000000" pitchFamily="34" charset="-128"/>
                        </a:rPr>
                        <a:t> </a:t>
                      </a:r>
                      <a:r>
                        <a:rPr lang="en-US" altLang="ja-JP" sz="1600" b="1" i="0" u="none" strike="noStrike" cap="none" spc="0" dirty="0">
                          <a:solidFill>
                            <a:schemeClr val="tx1"/>
                          </a:solidFill>
                          <a:effectLst/>
                          <a:latin typeface="游ゴシック" panose="020B0400000000000000" pitchFamily="34" charset="-128"/>
                          <a:ea typeface="游ゴシック" panose="020B0400000000000000" pitchFamily="34" charset="-128"/>
                        </a:rPr>
                        <a:t>Host</a:t>
                      </a:r>
                    </a:p>
                  </a:txBody>
                  <a:tcPr marL="56559" marR="8417" marT="16160" marB="12119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011731031"/>
                  </a:ext>
                </a:extLst>
              </a:tr>
              <a:tr h="331275">
                <a:tc>
                  <a:txBody>
                    <a:bodyPr/>
                    <a:lstStyle/>
                    <a:p>
                      <a:pPr algn="l" fontAlgn="ctr">
                        <a:buNone/>
                      </a:pPr>
                      <a:r>
                        <a:rPr lang="ja-JP" altLang="en-US" sz="1600" b="0" i="0" u="none" strike="noStrike" cap="none" spc="0">
                          <a:solidFill>
                            <a:schemeClr val="tx1"/>
                          </a:solidFill>
                          <a:effectLst/>
                          <a:latin typeface="游ゴシック" panose="020B0400000000000000" pitchFamily="34" charset="-128"/>
                          <a:ea typeface="游ゴシック" panose="020B0400000000000000" pitchFamily="34" charset="-128"/>
                        </a:rPr>
                        <a:t>転送回数</a:t>
                      </a:r>
                    </a:p>
                  </a:txBody>
                  <a:tcPr marL="56559" marR="8417" marT="16160" marB="121198" anchor="ctr">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buNone/>
                      </a:pPr>
                      <a:r>
                        <a:rPr lang="en-US" altLang="ja-JP" sz="1600" b="0" i="0" u="none" strike="noStrike" cap="none" spc="0">
                          <a:solidFill>
                            <a:schemeClr val="tx1"/>
                          </a:solidFill>
                          <a:effectLst/>
                          <a:latin typeface="游ゴシック" panose="020B0400000000000000" pitchFamily="34" charset="-128"/>
                          <a:ea typeface="游ゴシック" panose="020B0400000000000000" pitchFamily="34" charset="-128"/>
                        </a:rPr>
                        <a:t>43</a:t>
                      </a:r>
                    </a:p>
                  </a:txBody>
                  <a:tcPr marL="56559" marR="8417" marT="16160" marB="12119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583881646"/>
                  </a:ext>
                </a:extLst>
              </a:tr>
              <a:tr h="331275">
                <a:tc>
                  <a:txBody>
                    <a:bodyPr/>
                    <a:lstStyle/>
                    <a:p>
                      <a:pPr algn="l" fontAlgn="ctr">
                        <a:buNone/>
                      </a:pPr>
                      <a:r>
                        <a:rPr lang="ja-JP" altLang="en-US" sz="1600" b="0" i="0" u="none" strike="noStrike" cap="none" spc="0">
                          <a:solidFill>
                            <a:schemeClr val="tx1"/>
                          </a:solidFill>
                          <a:effectLst/>
                          <a:latin typeface="游ゴシック" panose="020B0400000000000000" pitchFamily="34" charset="-128"/>
                          <a:ea typeface="游ゴシック" panose="020B0400000000000000" pitchFamily="34" charset="-128"/>
                        </a:rPr>
                        <a:t>合計転送バイト数</a:t>
                      </a:r>
                    </a:p>
                  </a:txBody>
                  <a:tcPr marL="56559" marR="8417" marT="16160" marB="121198" anchor="ctr">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buNone/>
                      </a:pPr>
                      <a:r>
                        <a:rPr lang="en-US" altLang="ja-JP" sz="1600" b="0" i="0" u="none" strike="noStrike" cap="none" spc="0">
                          <a:solidFill>
                            <a:schemeClr val="tx1"/>
                          </a:solidFill>
                          <a:effectLst/>
                          <a:latin typeface="游ゴシック" panose="020B0400000000000000" pitchFamily="34" charset="-128"/>
                          <a:ea typeface="游ゴシック" panose="020B0400000000000000" pitchFamily="34" charset="-128"/>
                        </a:rPr>
                        <a:t>1372274688</a:t>
                      </a:r>
                    </a:p>
                  </a:txBody>
                  <a:tcPr marL="56559" marR="8417" marT="16160" marB="12119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4013146998"/>
                  </a:ext>
                </a:extLst>
              </a:tr>
              <a:tr h="331275">
                <a:tc>
                  <a:txBody>
                    <a:bodyPr/>
                    <a:lstStyle/>
                    <a:p>
                      <a:pPr algn="l" fontAlgn="ctr">
                        <a:buNone/>
                      </a:pPr>
                      <a:r>
                        <a:rPr lang="ja-JP" altLang="en-US" sz="1600" b="0" i="0" u="none" strike="noStrike" cap="none" spc="0">
                          <a:solidFill>
                            <a:schemeClr val="tx1"/>
                          </a:solidFill>
                          <a:effectLst/>
                          <a:latin typeface="游ゴシック" panose="020B0400000000000000" pitchFamily="34" charset="-128"/>
                          <a:ea typeface="游ゴシック" panose="020B0400000000000000" pitchFamily="34" charset="-128"/>
                        </a:rPr>
                        <a:t>合計転送</a:t>
                      </a:r>
                      <a:r>
                        <a:rPr lang="en-US" sz="1600" b="0" i="0" u="none" strike="noStrike" cap="none" spc="0">
                          <a:solidFill>
                            <a:schemeClr val="tx1"/>
                          </a:solidFill>
                          <a:effectLst/>
                          <a:latin typeface="游ゴシック" panose="020B0400000000000000" pitchFamily="34" charset="-128"/>
                          <a:ea typeface="游ゴシック" panose="020B0400000000000000" pitchFamily="34" charset="-128"/>
                        </a:rPr>
                        <a:t>MB</a:t>
                      </a:r>
                      <a:r>
                        <a:rPr lang="ja-JP" altLang="en-US" sz="1600" b="0" i="0" u="none" strike="noStrike" cap="none" spc="0">
                          <a:solidFill>
                            <a:schemeClr val="tx1"/>
                          </a:solidFill>
                          <a:effectLst/>
                          <a:latin typeface="游ゴシック" panose="020B0400000000000000" pitchFamily="34" charset="-128"/>
                          <a:ea typeface="游ゴシック" panose="020B0400000000000000" pitchFamily="34" charset="-128"/>
                        </a:rPr>
                        <a:t>数</a:t>
                      </a:r>
                    </a:p>
                  </a:txBody>
                  <a:tcPr marL="56559" marR="8417" marT="16160" marB="121198" anchor="ctr">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buNone/>
                      </a:pPr>
                      <a:r>
                        <a:rPr lang="en-US" altLang="ja-JP" sz="1600" b="0" i="0" u="none" strike="noStrike" cap="none" spc="0">
                          <a:solidFill>
                            <a:schemeClr val="tx1"/>
                          </a:solidFill>
                          <a:effectLst/>
                          <a:latin typeface="游ゴシック" panose="020B0400000000000000" pitchFamily="34" charset="-128"/>
                          <a:ea typeface="游ゴシック" panose="020B0400000000000000" pitchFamily="34" charset="-128"/>
                        </a:rPr>
                        <a:t>1308.703125</a:t>
                      </a:r>
                    </a:p>
                  </a:txBody>
                  <a:tcPr marL="56559" marR="8417" marT="16160" marB="12119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342330216"/>
                  </a:ext>
                </a:extLst>
              </a:tr>
              <a:tr h="331275">
                <a:tc>
                  <a:txBody>
                    <a:bodyPr/>
                    <a:lstStyle/>
                    <a:p>
                      <a:pPr algn="l" fontAlgn="ctr">
                        <a:buNone/>
                      </a:pPr>
                      <a:r>
                        <a:rPr lang="ja-JP" altLang="en-US" sz="1600" b="0" i="0" u="none" strike="noStrike" cap="none" spc="0">
                          <a:solidFill>
                            <a:schemeClr val="tx1"/>
                          </a:solidFill>
                          <a:effectLst/>
                          <a:latin typeface="游ゴシック" panose="020B0400000000000000" pitchFamily="34" charset="-128"/>
                          <a:ea typeface="游ゴシック" panose="020B0400000000000000" pitchFamily="34" charset="-128"/>
                        </a:rPr>
                        <a:t>平均転送サイズ（バイト）</a:t>
                      </a:r>
                    </a:p>
                  </a:txBody>
                  <a:tcPr marL="56559" marR="8417" marT="16160" marB="121198" anchor="ctr">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buNone/>
                      </a:pPr>
                      <a:r>
                        <a:rPr lang="en-US" altLang="ja-JP" sz="1600" b="0" i="0" u="none" strike="noStrike" cap="none" spc="0">
                          <a:solidFill>
                            <a:schemeClr val="tx1"/>
                          </a:solidFill>
                          <a:effectLst/>
                          <a:latin typeface="游ゴシック" panose="020B0400000000000000" pitchFamily="34" charset="-128"/>
                          <a:ea typeface="游ゴシック" panose="020B0400000000000000" pitchFamily="34" charset="-128"/>
                        </a:rPr>
                        <a:t>31913364.84</a:t>
                      </a:r>
                    </a:p>
                  </a:txBody>
                  <a:tcPr marL="56559" marR="8417" marT="16160" marB="12119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083803988"/>
                  </a:ext>
                </a:extLst>
              </a:tr>
              <a:tr h="331275">
                <a:tc>
                  <a:txBody>
                    <a:bodyPr/>
                    <a:lstStyle/>
                    <a:p>
                      <a:pPr algn="l" fontAlgn="ctr">
                        <a:buNone/>
                      </a:pPr>
                      <a:r>
                        <a:rPr lang="ja-JP" altLang="en-US" sz="1600" b="0" i="0" u="none" strike="noStrike" cap="none" spc="0">
                          <a:solidFill>
                            <a:schemeClr val="tx1"/>
                          </a:solidFill>
                          <a:effectLst/>
                          <a:latin typeface="游ゴシック" panose="020B0400000000000000" pitchFamily="34" charset="-128"/>
                          <a:ea typeface="游ゴシック" panose="020B0400000000000000" pitchFamily="34" charset="-128"/>
                        </a:rPr>
                        <a:t>転送サイズの中央値（バイト）</a:t>
                      </a:r>
                    </a:p>
                  </a:txBody>
                  <a:tcPr marL="56559" marR="8417" marT="16160" marB="121198" anchor="ctr">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buNone/>
                      </a:pPr>
                      <a:r>
                        <a:rPr lang="en-US" altLang="ja-JP" sz="1600" b="0" i="0" u="none" strike="noStrike" cap="none" spc="0">
                          <a:solidFill>
                            <a:schemeClr val="tx1"/>
                          </a:solidFill>
                          <a:effectLst/>
                          <a:latin typeface="游ゴシック" panose="020B0400000000000000" pitchFamily="34" charset="-128"/>
                          <a:ea typeface="游ゴシック" panose="020B0400000000000000" pitchFamily="34" charset="-128"/>
                        </a:rPr>
                        <a:t>14680064</a:t>
                      </a:r>
                    </a:p>
                  </a:txBody>
                  <a:tcPr marL="56559" marR="8417" marT="16160" marB="12119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625651239"/>
                  </a:ext>
                </a:extLst>
              </a:tr>
              <a:tr h="331275">
                <a:tc>
                  <a:txBody>
                    <a:bodyPr/>
                    <a:lstStyle/>
                    <a:p>
                      <a:pPr algn="l" fontAlgn="ctr">
                        <a:buNone/>
                      </a:pPr>
                      <a:r>
                        <a:rPr lang="ja-JP" altLang="en-US" sz="1600" b="0" i="0" u="none" strike="noStrike" cap="none" spc="0">
                          <a:solidFill>
                            <a:schemeClr val="tx1"/>
                          </a:solidFill>
                          <a:effectLst/>
                          <a:latin typeface="游ゴシック" panose="020B0400000000000000" pitchFamily="34" charset="-128"/>
                          <a:ea typeface="游ゴシック" panose="020B0400000000000000" pitchFamily="34" charset="-128"/>
                        </a:rPr>
                        <a:t>最大転送サイズ（バイト）</a:t>
                      </a:r>
                    </a:p>
                  </a:txBody>
                  <a:tcPr marL="56559" marR="8417" marT="16160" marB="121198" anchor="ctr">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buNone/>
                      </a:pPr>
                      <a:r>
                        <a:rPr lang="en-US" altLang="ja-JP" sz="1600" b="0" i="0" u="none" strike="noStrike" cap="none" spc="0">
                          <a:solidFill>
                            <a:schemeClr val="tx1"/>
                          </a:solidFill>
                          <a:effectLst/>
                          <a:latin typeface="游ゴシック" panose="020B0400000000000000" pitchFamily="34" charset="-128"/>
                          <a:ea typeface="游ゴシック" panose="020B0400000000000000" pitchFamily="34" charset="-128"/>
                        </a:rPr>
                        <a:t>67108864</a:t>
                      </a:r>
                    </a:p>
                  </a:txBody>
                  <a:tcPr marL="56559" marR="8417" marT="16160" marB="12119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113080793"/>
                  </a:ext>
                </a:extLst>
              </a:tr>
              <a:tr h="331275">
                <a:tc>
                  <a:txBody>
                    <a:bodyPr/>
                    <a:lstStyle/>
                    <a:p>
                      <a:pPr algn="l" fontAlgn="ctr">
                        <a:buNone/>
                      </a:pPr>
                      <a:r>
                        <a:rPr lang="ja-JP" altLang="en-US" sz="1600" b="0" i="0" u="none" strike="noStrike" cap="none" spc="0">
                          <a:solidFill>
                            <a:schemeClr val="tx1"/>
                          </a:solidFill>
                          <a:effectLst/>
                          <a:latin typeface="游ゴシック" panose="020B0400000000000000" pitchFamily="34" charset="-128"/>
                          <a:ea typeface="游ゴシック" panose="020B0400000000000000" pitchFamily="34" charset="-128"/>
                        </a:rPr>
                        <a:t>最小転送サイズ（バイト）</a:t>
                      </a:r>
                    </a:p>
                  </a:txBody>
                  <a:tcPr marL="56559" marR="8417" marT="16160" marB="121198" anchor="ctr">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buNone/>
                      </a:pPr>
                      <a:r>
                        <a:rPr lang="en-US" altLang="ja-JP" sz="1600" b="0" i="0" u="none" strike="noStrike" cap="none" spc="0">
                          <a:solidFill>
                            <a:schemeClr val="tx1"/>
                          </a:solidFill>
                          <a:effectLst/>
                          <a:latin typeface="游ゴシック" panose="020B0400000000000000" pitchFamily="34" charset="-128"/>
                          <a:ea typeface="游ゴシック" panose="020B0400000000000000" pitchFamily="34" charset="-128"/>
                        </a:rPr>
                        <a:t>737280</a:t>
                      </a:r>
                    </a:p>
                  </a:txBody>
                  <a:tcPr marL="56559" marR="8417" marT="16160" marB="12119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554896064"/>
                  </a:ext>
                </a:extLst>
              </a:tr>
              <a:tr h="331275">
                <a:tc>
                  <a:txBody>
                    <a:bodyPr/>
                    <a:lstStyle/>
                    <a:p>
                      <a:pPr algn="l" fontAlgn="ctr">
                        <a:buNone/>
                      </a:pPr>
                      <a:r>
                        <a:rPr lang="ja-JP" altLang="en-US" sz="1600" b="0" i="0" u="none" strike="noStrike" cap="none" spc="0">
                          <a:solidFill>
                            <a:schemeClr val="tx1"/>
                          </a:solidFill>
                          <a:effectLst/>
                          <a:latin typeface="游ゴシック" panose="020B0400000000000000" pitchFamily="34" charset="-128"/>
                          <a:ea typeface="游ゴシック" panose="020B0400000000000000" pitchFamily="34" charset="-128"/>
                        </a:rPr>
                        <a:t>平均帯域幅 </a:t>
                      </a:r>
                      <a:r>
                        <a:rPr lang="en-US" altLang="ja-JP" sz="1600" b="0" i="0" u="none" strike="noStrike" cap="none" spc="0">
                          <a:solidFill>
                            <a:schemeClr val="tx1"/>
                          </a:solidFill>
                          <a:effectLst/>
                          <a:latin typeface="游ゴシック" panose="020B0400000000000000" pitchFamily="34" charset="-128"/>
                          <a:ea typeface="游ゴシック" panose="020B0400000000000000" pitchFamily="34" charset="-128"/>
                        </a:rPr>
                        <a:t>(</a:t>
                      </a:r>
                      <a:r>
                        <a:rPr lang="en-US" sz="1600" b="0" i="0" u="none" strike="noStrike" cap="none" spc="0">
                          <a:solidFill>
                            <a:schemeClr val="tx1"/>
                          </a:solidFill>
                          <a:effectLst/>
                          <a:latin typeface="游ゴシック" panose="020B0400000000000000" pitchFamily="34" charset="-128"/>
                          <a:ea typeface="游ゴシック" panose="020B0400000000000000" pitchFamily="34" charset="-128"/>
                        </a:rPr>
                        <a:t>MB/s)</a:t>
                      </a:r>
                    </a:p>
                  </a:txBody>
                  <a:tcPr marL="56559" marR="8417" marT="16160" marB="121198" anchor="ctr">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buNone/>
                      </a:pPr>
                      <a:r>
                        <a:rPr lang="en-US" altLang="ja-JP" sz="1600" b="0" i="0" u="none" strike="noStrike" cap="none" spc="0">
                          <a:solidFill>
                            <a:schemeClr val="tx1"/>
                          </a:solidFill>
                          <a:effectLst/>
                          <a:latin typeface="游ゴシック" panose="020B0400000000000000" pitchFamily="34" charset="-128"/>
                          <a:ea typeface="游ゴシック" panose="020B0400000000000000" pitchFamily="34" charset="-128"/>
                        </a:rPr>
                        <a:t>69938031840</a:t>
                      </a:r>
                    </a:p>
                  </a:txBody>
                  <a:tcPr marL="56559" marR="8417" marT="16160" marB="12119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909152684"/>
                  </a:ext>
                </a:extLst>
              </a:tr>
              <a:tr h="331275">
                <a:tc>
                  <a:txBody>
                    <a:bodyPr/>
                    <a:lstStyle/>
                    <a:p>
                      <a:pPr algn="l" fontAlgn="ctr">
                        <a:buNone/>
                      </a:pPr>
                      <a:r>
                        <a:rPr lang="ja-JP" altLang="en-US" sz="1600" b="0" i="0" u="none" strike="noStrike" cap="none" spc="0">
                          <a:solidFill>
                            <a:schemeClr val="tx1"/>
                          </a:solidFill>
                          <a:effectLst/>
                          <a:latin typeface="游ゴシック" panose="020B0400000000000000" pitchFamily="34" charset="-128"/>
                          <a:ea typeface="游ゴシック" panose="020B0400000000000000" pitchFamily="34" charset="-128"/>
                        </a:rPr>
                        <a:t>ピーク帯域幅 </a:t>
                      </a:r>
                      <a:r>
                        <a:rPr lang="en-US" altLang="ja-JP" sz="1600" b="0" i="0" u="none" strike="noStrike" cap="none" spc="0">
                          <a:solidFill>
                            <a:schemeClr val="tx1"/>
                          </a:solidFill>
                          <a:effectLst/>
                          <a:latin typeface="游ゴシック" panose="020B0400000000000000" pitchFamily="34" charset="-128"/>
                          <a:ea typeface="游ゴシック" panose="020B0400000000000000" pitchFamily="34" charset="-128"/>
                        </a:rPr>
                        <a:t>(</a:t>
                      </a:r>
                      <a:r>
                        <a:rPr lang="en-US" sz="1600" b="0" i="0" u="none" strike="noStrike" cap="none" spc="0">
                          <a:solidFill>
                            <a:schemeClr val="tx1"/>
                          </a:solidFill>
                          <a:effectLst/>
                          <a:latin typeface="游ゴシック" panose="020B0400000000000000" pitchFamily="34" charset="-128"/>
                          <a:ea typeface="游ゴシック" panose="020B0400000000000000" pitchFamily="34" charset="-128"/>
                        </a:rPr>
                        <a:t>MB/s)</a:t>
                      </a:r>
                    </a:p>
                  </a:txBody>
                  <a:tcPr marL="56559" marR="8417" marT="16160" marB="121198" anchor="ctr">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buNone/>
                      </a:pPr>
                      <a:r>
                        <a:rPr lang="en-US" sz="1600" b="1" i="0" u="none" strike="noStrike" cap="none" spc="0" dirty="0">
                          <a:solidFill>
                            <a:schemeClr val="tx1"/>
                          </a:solidFill>
                          <a:effectLst/>
                          <a:latin typeface="游ゴシック" panose="020B0400000000000000" pitchFamily="34" charset="-128"/>
                          <a:ea typeface="游ゴシック" panose="020B0400000000000000" pitchFamily="34" charset="-128"/>
                        </a:rPr>
                        <a:t>1.79917E+11</a:t>
                      </a:r>
                    </a:p>
                  </a:txBody>
                  <a:tcPr marL="56559" marR="8417" marT="16160" marB="12119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4225311175"/>
                  </a:ext>
                </a:extLst>
              </a:tr>
              <a:tr h="331275">
                <a:tc>
                  <a:txBody>
                    <a:bodyPr/>
                    <a:lstStyle/>
                    <a:p>
                      <a:pPr algn="l" fontAlgn="ctr">
                        <a:buNone/>
                      </a:pPr>
                      <a:r>
                        <a:rPr lang="ja-JP" altLang="en-US" sz="1600" b="0" i="0" u="none" strike="noStrike" cap="none" spc="0">
                          <a:solidFill>
                            <a:schemeClr val="tx1"/>
                          </a:solidFill>
                          <a:effectLst/>
                          <a:latin typeface="游ゴシック" panose="020B0400000000000000" pitchFamily="34" charset="-128"/>
                          <a:ea typeface="游ゴシック" panose="020B0400000000000000" pitchFamily="34" charset="-128"/>
                        </a:rPr>
                        <a:t>帯域幅の標準偏差</a:t>
                      </a:r>
                    </a:p>
                  </a:txBody>
                  <a:tcPr marL="56559" marR="8417" marT="16160" marB="121198" anchor="ctr">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buNone/>
                      </a:pPr>
                      <a:r>
                        <a:rPr lang="en-US" altLang="ja-JP" sz="1600" b="0" i="0" u="none" strike="noStrike" cap="none" spc="0">
                          <a:solidFill>
                            <a:schemeClr val="tx1"/>
                          </a:solidFill>
                          <a:effectLst/>
                          <a:latin typeface="游ゴシック" panose="020B0400000000000000" pitchFamily="34" charset="-128"/>
                          <a:ea typeface="游ゴシック" panose="020B0400000000000000" pitchFamily="34" charset="-128"/>
                        </a:rPr>
                        <a:t>72998352903</a:t>
                      </a:r>
                    </a:p>
                  </a:txBody>
                  <a:tcPr marL="56559" marR="8417" marT="16160" marB="12119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470313601"/>
                  </a:ext>
                </a:extLst>
              </a:tr>
              <a:tr h="331275">
                <a:tc>
                  <a:txBody>
                    <a:bodyPr/>
                    <a:lstStyle/>
                    <a:p>
                      <a:pPr algn="l" fontAlgn="ctr">
                        <a:buNone/>
                      </a:pPr>
                      <a:r>
                        <a:rPr lang="en-US" altLang="ja-JP" sz="1600" b="0" i="0" u="none" strike="noStrike" cap="none" spc="0">
                          <a:solidFill>
                            <a:schemeClr val="tx1"/>
                          </a:solidFill>
                          <a:effectLst/>
                          <a:latin typeface="游ゴシック" panose="020B0400000000000000" pitchFamily="34" charset="-128"/>
                          <a:ea typeface="游ゴシック" panose="020B0400000000000000" pitchFamily="34" charset="-128"/>
                        </a:rPr>
                        <a:t>95</a:t>
                      </a:r>
                      <a:r>
                        <a:rPr lang="ja-JP" altLang="en-US" sz="1600" b="0" i="0" u="none" strike="noStrike" cap="none" spc="0">
                          <a:solidFill>
                            <a:schemeClr val="tx1"/>
                          </a:solidFill>
                          <a:effectLst/>
                          <a:latin typeface="游ゴシック" panose="020B0400000000000000" pitchFamily="34" charset="-128"/>
                          <a:ea typeface="游ゴシック" panose="020B0400000000000000" pitchFamily="34" charset="-128"/>
                        </a:rPr>
                        <a:t>パーセンタイル帯域幅 </a:t>
                      </a:r>
                      <a:r>
                        <a:rPr lang="en-US" altLang="ja-JP" sz="1600" b="0" i="0" u="none" strike="noStrike" cap="none" spc="0">
                          <a:solidFill>
                            <a:schemeClr val="tx1"/>
                          </a:solidFill>
                          <a:effectLst/>
                          <a:latin typeface="游ゴシック" panose="020B0400000000000000" pitchFamily="34" charset="-128"/>
                          <a:ea typeface="游ゴシック" panose="020B0400000000000000" pitchFamily="34" charset="-128"/>
                        </a:rPr>
                        <a:t>(MB/s)</a:t>
                      </a:r>
                    </a:p>
                  </a:txBody>
                  <a:tcPr marL="56559" marR="8417" marT="16160" marB="121198" anchor="ctr">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buNone/>
                      </a:pPr>
                      <a:r>
                        <a:rPr lang="en-US" sz="1600" b="1" i="0" u="none" strike="noStrike" cap="none" spc="0" dirty="0">
                          <a:solidFill>
                            <a:schemeClr val="tx1"/>
                          </a:solidFill>
                          <a:effectLst/>
                          <a:latin typeface="游ゴシック" panose="020B0400000000000000" pitchFamily="34" charset="-128"/>
                          <a:ea typeface="游ゴシック" panose="020B0400000000000000" pitchFamily="34" charset="-128"/>
                        </a:rPr>
                        <a:t>1.73902E+11</a:t>
                      </a:r>
                    </a:p>
                  </a:txBody>
                  <a:tcPr marL="56559" marR="8417" marT="16160" marB="12119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773566265"/>
                  </a:ext>
                </a:extLst>
              </a:tr>
            </a:tbl>
          </a:graphicData>
        </a:graphic>
      </p:graphicFrame>
      <p:sp>
        <p:nvSpPr>
          <p:cNvPr id="16" name="コンテンツ プレースホルダー 2">
            <a:extLst>
              <a:ext uri="{FF2B5EF4-FFF2-40B4-BE49-F238E27FC236}">
                <a16:creationId xmlns:a16="http://schemas.microsoft.com/office/drawing/2014/main" id="{104A5A8E-4BC5-4ED2-B73F-067F2FCFD9EC}"/>
              </a:ext>
            </a:extLst>
          </p:cNvPr>
          <p:cNvSpPr>
            <a:spLocks noGrp="1"/>
          </p:cNvSpPr>
          <p:nvPr>
            <p:ph idx="1"/>
          </p:nvPr>
        </p:nvSpPr>
        <p:spPr>
          <a:xfrm>
            <a:off x="838200" y="1870387"/>
            <a:ext cx="4648200" cy="4306575"/>
          </a:xfrm>
        </p:spPr>
        <p:txBody>
          <a:bodyPr>
            <a:normAutofit/>
          </a:bodyPr>
          <a:lstStyle/>
          <a:p>
            <a:r>
              <a:rPr lang="ja-JP" altLang="en-US" b="1" dirty="0"/>
              <a:t>メモリの転送回数が</a:t>
            </a:r>
            <a:br>
              <a:rPr lang="en-US" altLang="ja-JP" b="1" dirty="0"/>
            </a:br>
            <a:r>
              <a:rPr lang="ja-JP" altLang="en-US" b="1" dirty="0"/>
              <a:t>極めて少ない</a:t>
            </a:r>
            <a:endParaRPr lang="en-US" altLang="ja-JP" b="1" dirty="0"/>
          </a:p>
          <a:p>
            <a:r>
              <a:rPr lang="ja-JP" altLang="en-US" b="1" dirty="0"/>
              <a:t>一度の転送データが</a:t>
            </a:r>
            <a:br>
              <a:rPr lang="en-US" altLang="ja-JP" b="1" dirty="0"/>
            </a:br>
            <a:r>
              <a:rPr lang="ja-JP" altLang="en-US" b="1" dirty="0"/>
              <a:t>アロケーションに対して非常に大きい</a:t>
            </a:r>
            <a:endParaRPr lang="en-US" altLang="ja-JP" b="1" dirty="0"/>
          </a:p>
          <a:p>
            <a:r>
              <a:rPr lang="ja-JP" altLang="en-US" b="1" dirty="0"/>
              <a:t>ピーク転送量に対して</a:t>
            </a:r>
            <a:br>
              <a:rPr lang="en-US" altLang="ja-JP" b="1" dirty="0"/>
            </a:br>
            <a:r>
              <a:rPr lang="ja-JP" altLang="en-US" b="1" dirty="0"/>
              <a:t>転送データ量が小さい</a:t>
            </a:r>
            <a:endParaRPr lang="en-US" altLang="ja-JP" b="1" dirty="0"/>
          </a:p>
          <a:p>
            <a:pPr marL="0" indent="0">
              <a:buNone/>
            </a:pPr>
            <a:endParaRPr lang="en-US" altLang="ja-JP" b="1" dirty="0"/>
          </a:p>
        </p:txBody>
      </p:sp>
      <p:sp>
        <p:nvSpPr>
          <p:cNvPr id="17" name="矢印: 右 16">
            <a:extLst>
              <a:ext uri="{FF2B5EF4-FFF2-40B4-BE49-F238E27FC236}">
                <a16:creationId xmlns:a16="http://schemas.microsoft.com/office/drawing/2014/main" id="{E0EE5004-FF05-1D3B-2924-93E7DB58FB16}"/>
              </a:ext>
            </a:extLst>
          </p:cNvPr>
          <p:cNvSpPr/>
          <p:nvPr/>
        </p:nvSpPr>
        <p:spPr>
          <a:xfrm>
            <a:off x="687977" y="5625737"/>
            <a:ext cx="566057" cy="450867"/>
          </a:xfrm>
          <a:prstGeom prst="right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7FA52929-126D-F46B-B0CB-17CC0B74A723}"/>
              </a:ext>
            </a:extLst>
          </p:cNvPr>
          <p:cNvSpPr txBox="1"/>
          <p:nvPr/>
        </p:nvSpPr>
        <p:spPr>
          <a:xfrm>
            <a:off x="1332409" y="5669278"/>
            <a:ext cx="4225837" cy="369332"/>
          </a:xfrm>
          <a:prstGeom prst="rect">
            <a:avLst/>
          </a:prstGeom>
          <a:noFill/>
        </p:spPr>
        <p:txBody>
          <a:bodyPr wrap="none" rtlCol="0">
            <a:spAutoFit/>
          </a:bodyPr>
          <a:lstStyle/>
          <a:p>
            <a:r>
              <a:rPr lang="ja-JP" altLang="en-US" dirty="0"/>
              <a:t>最適化のためにデータをまとめて転送</a:t>
            </a:r>
            <a:r>
              <a:rPr lang="en-US" altLang="ja-JP" dirty="0"/>
              <a:t>?</a:t>
            </a:r>
            <a:endParaRPr lang="ja-JP" altLang="en-US" dirty="0"/>
          </a:p>
        </p:txBody>
      </p:sp>
    </p:spTree>
    <p:extLst>
      <p:ext uri="{BB962C8B-B14F-4D97-AF65-F5344CB8AC3E}">
        <p14:creationId xmlns:p14="http://schemas.microsoft.com/office/powerpoint/2010/main" val="2546943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FA74B-607C-F15D-F708-769FB4510820}"/>
            </a:ext>
          </a:extLst>
        </p:cNvPr>
        <p:cNvGrpSpPr/>
        <p:nvPr/>
      </p:nvGrpSpPr>
      <p:grpSpPr>
        <a:xfrm>
          <a:off x="0" y="0"/>
          <a:ext cx="0" cy="0"/>
          <a:chOff x="0" y="0"/>
          <a:chExt cx="0" cy="0"/>
        </a:xfrm>
      </p:grpSpPr>
      <p:sp>
        <p:nvSpPr>
          <p:cNvPr id="5" name="タイトル 4">
            <a:extLst>
              <a:ext uri="{FF2B5EF4-FFF2-40B4-BE49-F238E27FC236}">
                <a16:creationId xmlns:a16="http://schemas.microsoft.com/office/drawing/2014/main" id="{13C5EE8A-E844-4E41-5BA2-46C6D5ADB92A}"/>
              </a:ext>
            </a:extLst>
          </p:cNvPr>
          <p:cNvSpPr>
            <a:spLocks noGrp="1"/>
          </p:cNvSpPr>
          <p:nvPr>
            <p:ph type="title"/>
          </p:nvPr>
        </p:nvSpPr>
        <p:spPr>
          <a:xfrm>
            <a:off x="838200" y="627380"/>
            <a:ext cx="10512424" cy="739140"/>
          </a:xfrm>
        </p:spPr>
        <p:txBody>
          <a:bodyPr anchor="b">
            <a:normAutofit/>
          </a:bodyPr>
          <a:lstStyle/>
          <a:p>
            <a:r>
              <a:rPr lang="ja-JP" altLang="en-US" dirty="0"/>
              <a:t>検証</a:t>
            </a:r>
          </a:p>
        </p:txBody>
      </p:sp>
      <p:pic>
        <p:nvPicPr>
          <p:cNvPr id="2056" name="Picture 8">
            <a:extLst>
              <a:ext uri="{FF2B5EF4-FFF2-40B4-BE49-F238E27FC236}">
                <a16:creationId xmlns:a16="http://schemas.microsoft.com/office/drawing/2014/main" id="{CB718833-82EF-D49D-1DEC-96755BA74E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991" y="1876424"/>
            <a:ext cx="6790940" cy="2155644"/>
          </a:xfrm>
          <a:prstGeom prst="rect">
            <a:avLst/>
          </a:prstGeom>
          <a:noFill/>
          <a:extLst>
            <a:ext uri="{909E8E84-426E-40DD-AFC4-6F175D3DCCD1}">
              <a14:hiddenFill xmlns:a14="http://schemas.microsoft.com/office/drawing/2010/main">
                <a:solidFill>
                  <a:srgbClr val="FFFFFF"/>
                </a:solidFill>
              </a14:hiddenFill>
            </a:ext>
          </a:extLst>
        </p:spPr>
      </p:pic>
      <p:pic>
        <p:nvPicPr>
          <p:cNvPr id="3" name="図 2" descr="パソコンの画面&#10;&#10;AI 生成コンテンツは誤りを含む可能性があります。">
            <a:extLst>
              <a:ext uri="{FF2B5EF4-FFF2-40B4-BE49-F238E27FC236}">
                <a16:creationId xmlns:a16="http://schemas.microsoft.com/office/drawing/2014/main" id="{12753585-E05F-E2E7-AD39-8BC903D1FE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5542" y="2097649"/>
            <a:ext cx="4746458" cy="3868839"/>
          </a:xfrm>
          <a:prstGeom prst="rect">
            <a:avLst/>
          </a:prstGeom>
        </p:spPr>
      </p:pic>
      <p:sp>
        <p:nvSpPr>
          <p:cNvPr id="4" name="正方形/長方形 3">
            <a:extLst>
              <a:ext uri="{FF2B5EF4-FFF2-40B4-BE49-F238E27FC236}">
                <a16:creationId xmlns:a16="http://schemas.microsoft.com/office/drawing/2014/main" id="{8D5CB5F3-1BE8-B4AA-2D3A-79E13F1B9C3A}"/>
              </a:ext>
            </a:extLst>
          </p:cNvPr>
          <p:cNvSpPr/>
          <p:nvPr/>
        </p:nvSpPr>
        <p:spPr>
          <a:xfrm>
            <a:off x="609600" y="2954246"/>
            <a:ext cx="5086350" cy="474754"/>
          </a:xfrm>
          <a:prstGeom prst="rect">
            <a:avLst/>
          </a:prstGeom>
          <a:noFill/>
          <a:ln w="57150">
            <a:solidFill>
              <a:srgbClr val="9B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2B8283E1-CF30-D7F5-2419-274728057565}"/>
              </a:ext>
            </a:extLst>
          </p:cNvPr>
          <p:cNvSpPr/>
          <p:nvPr/>
        </p:nvSpPr>
        <p:spPr>
          <a:xfrm>
            <a:off x="2933700" y="3190875"/>
            <a:ext cx="1085850" cy="152400"/>
          </a:xfrm>
          <a:prstGeom prst="rect">
            <a:avLst/>
          </a:prstGeom>
          <a:solidFill>
            <a:srgbClr val="2629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D628669-6244-9B0D-4861-CBE7126FE51F}"/>
              </a:ext>
            </a:extLst>
          </p:cNvPr>
          <p:cNvSpPr txBox="1"/>
          <p:nvPr/>
        </p:nvSpPr>
        <p:spPr>
          <a:xfrm>
            <a:off x="761911" y="4268697"/>
            <a:ext cx="3854539" cy="369332"/>
          </a:xfrm>
          <a:prstGeom prst="rect">
            <a:avLst/>
          </a:prstGeom>
          <a:noFill/>
        </p:spPr>
        <p:txBody>
          <a:bodyPr wrap="square" rtlCol="0">
            <a:spAutoFit/>
          </a:bodyPr>
          <a:lstStyle/>
          <a:p>
            <a:r>
              <a:rPr kumimoji="1" lang="ja-JP" altLang="en-US" dirty="0"/>
              <a:t>短期間にデータの書き込みを実行</a:t>
            </a:r>
          </a:p>
        </p:txBody>
      </p:sp>
      <p:sp>
        <p:nvSpPr>
          <p:cNvPr id="9" name="テキスト ボックス 8">
            <a:extLst>
              <a:ext uri="{FF2B5EF4-FFF2-40B4-BE49-F238E27FC236}">
                <a16:creationId xmlns:a16="http://schemas.microsoft.com/office/drawing/2014/main" id="{5A0014B3-CB97-0CA7-C9E1-A502B40934C7}"/>
              </a:ext>
            </a:extLst>
          </p:cNvPr>
          <p:cNvSpPr txBox="1"/>
          <p:nvPr/>
        </p:nvSpPr>
        <p:spPr>
          <a:xfrm>
            <a:off x="761911" y="5211490"/>
            <a:ext cx="5334089" cy="369332"/>
          </a:xfrm>
          <a:prstGeom prst="rect">
            <a:avLst/>
          </a:prstGeom>
          <a:noFill/>
        </p:spPr>
        <p:txBody>
          <a:bodyPr wrap="square" rtlCol="0">
            <a:spAutoFit/>
          </a:bodyPr>
          <a:lstStyle/>
          <a:p>
            <a:r>
              <a:rPr kumimoji="1" lang="en-US" altLang="ja-JP" dirty="0" err="1"/>
              <a:t>GPUObs</a:t>
            </a:r>
            <a:r>
              <a:rPr kumimoji="1" lang="ja-JP" altLang="en-US" dirty="0"/>
              <a:t>の</a:t>
            </a:r>
            <a:r>
              <a:rPr kumimoji="1" lang="en-US" altLang="ja-JP" dirty="0"/>
              <a:t>KILLTIMER</a:t>
            </a:r>
            <a:r>
              <a:rPr kumimoji="1" lang="ja-JP" altLang="en-US" dirty="0"/>
              <a:t>は発火しなかった</a:t>
            </a:r>
          </a:p>
        </p:txBody>
      </p:sp>
      <p:sp>
        <p:nvSpPr>
          <p:cNvPr id="11" name="矢印: 下 10">
            <a:extLst>
              <a:ext uri="{FF2B5EF4-FFF2-40B4-BE49-F238E27FC236}">
                <a16:creationId xmlns:a16="http://schemas.microsoft.com/office/drawing/2014/main" id="{C786CCEC-6DE6-FDDC-41BB-027DC1D4B103}"/>
              </a:ext>
            </a:extLst>
          </p:cNvPr>
          <p:cNvSpPr/>
          <p:nvPr/>
        </p:nvSpPr>
        <p:spPr>
          <a:xfrm>
            <a:off x="2305050" y="4638029"/>
            <a:ext cx="298450" cy="47186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76833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2A75A2A-C85A-3F41-DF91-961DB89D4B64}"/>
            </a:ext>
          </a:extLst>
        </p:cNvPr>
        <p:cNvGrpSpPr/>
        <p:nvPr/>
      </p:nvGrpSpPr>
      <p:grpSpPr>
        <a:xfrm>
          <a:off x="0" y="0"/>
          <a:ext cx="0" cy="0"/>
          <a:chOff x="0" y="0"/>
          <a:chExt cx="0" cy="0"/>
        </a:xfrm>
      </p:grpSpPr>
      <p:pic>
        <p:nvPicPr>
          <p:cNvPr id="6" name="図 5">
            <a:extLst>
              <a:ext uri="{FF2B5EF4-FFF2-40B4-BE49-F238E27FC236}">
                <a16:creationId xmlns:a16="http://schemas.microsoft.com/office/drawing/2014/main" id="{FB8CD7AE-1C9F-0ADD-F0E7-C0847A8A591F}"/>
              </a:ext>
            </a:extLst>
          </p:cNvPr>
          <p:cNvPicPr>
            <a:picLocks noChangeAspect="1"/>
          </p:cNvPicPr>
          <p:nvPr/>
        </p:nvPicPr>
        <p:blipFill>
          <a:blip r:embed="rId2"/>
          <a:stretch>
            <a:fillRect/>
          </a:stretch>
        </p:blipFill>
        <p:spPr>
          <a:xfrm>
            <a:off x="0" y="909620"/>
            <a:ext cx="12192000" cy="5038760"/>
          </a:xfrm>
          <a:prstGeom prst="rect">
            <a:avLst/>
          </a:prstGeom>
        </p:spPr>
      </p:pic>
      <p:sp>
        <p:nvSpPr>
          <p:cNvPr id="2" name="タイトル 1">
            <a:extLst>
              <a:ext uri="{FF2B5EF4-FFF2-40B4-BE49-F238E27FC236}">
                <a16:creationId xmlns:a16="http://schemas.microsoft.com/office/drawing/2014/main" id="{E9E606CA-AD80-759D-C1A3-026B7FE210F9}"/>
              </a:ext>
            </a:extLst>
          </p:cNvPr>
          <p:cNvSpPr>
            <a:spLocks noGrp="1"/>
          </p:cNvSpPr>
          <p:nvPr>
            <p:ph type="title"/>
          </p:nvPr>
        </p:nvSpPr>
        <p:spPr>
          <a:xfrm>
            <a:off x="838200" y="62609"/>
            <a:ext cx="10515600" cy="687061"/>
          </a:xfrm>
        </p:spPr>
        <p:txBody>
          <a:bodyPr/>
          <a:lstStyle/>
          <a:p>
            <a:r>
              <a:rPr kumimoji="1" lang="ja-JP" altLang="en-US" dirty="0"/>
              <a:t>結果</a:t>
            </a:r>
            <a:r>
              <a:rPr kumimoji="1" lang="en-US" altLang="ja-JP" dirty="0"/>
              <a:t>(</a:t>
            </a:r>
            <a:r>
              <a:rPr kumimoji="1" lang="ja-JP" altLang="en-US" dirty="0"/>
              <a:t>コンテキストスイッチング無し</a:t>
            </a:r>
            <a:r>
              <a:rPr kumimoji="1" lang="en-US" altLang="ja-JP" dirty="0"/>
              <a:t>, n=100)</a:t>
            </a:r>
            <a:endParaRPr kumimoji="1" lang="ja-JP" altLang="en-US" dirty="0"/>
          </a:p>
        </p:txBody>
      </p:sp>
      <p:cxnSp>
        <p:nvCxnSpPr>
          <p:cNvPr id="11" name="直線コネクタ 10">
            <a:extLst>
              <a:ext uri="{FF2B5EF4-FFF2-40B4-BE49-F238E27FC236}">
                <a16:creationId xmlns:a16="http://schemas.microsoft.com/office/drawing/2014/main" id="{B855C31C-1454-4577-47B8-1785384CEC44}"/>
              </a:ext>
            </a:extLst>
          </p:cNvPr>
          <p:cNvCxnSpPr/>
          <p:nvPr/>
        </p:nvCxnSpPr>
        <p:spPr>
          <a:xfrm flipH="1" flipV="1">
            <a:off x="4210567" y="671321"/>
            <a:ext cx="70757" cy="510540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2" name="直線コネクタ 11">
            <a:extLst>
              <a:ext uri="{FF2B5EF4-FFF2-40B4-BE49-F238E27FC236}">
                <a16:creationId xmlns:a16="http://schemas.microsoft.com/office/drawing/2014/main" id="{5DD17E45-B97A-D70F-7682-47F06993063C}"/>
              </a:ext>
            </a:extLst>
          </p:cNvPr>
          <p:cNvCxnSpPr/>
          <p:nvPr/>
        </p:nvCxnSpPr>
        <p:spPr>
          <a:xfrm flipH="1" flipV="1">
            <a:off x="10251413" y="671321"/>
            <a:ext cx="70757" cy="510540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13" name="インク 12">
                <a:extLst>
                  <a:ext uri="{FF2B5EF4-FFF2-40B4-BE49-F238E27FC236}">
                    <a16:creationId xmlns:a16="http://schemas.microsoft.com/office/drawing/2014/main" id="{FFA69238-7094-34CD-8300-AD46F2C990F4}"/>
                  </a:ext>
                </a:extLst>
              </p14:cNvPr>
              <p14:cNvContentPartPr/>
              <p14:nvPr/>
            </p14:nvContentPartPr>
            <p14:xfrm>
              <a:off x="4210567" y="769564"/>
              <a:ext cx="2693520" cy="528480"/>
            </p14:xfrm>
          </p:contentPart>
        </mc:Choice>
        <mc:Fallback xmlns="">
          <p:pic>
            <p:nvPicPr>
              <p:cNvPr id="13" name="インク 12">
                <a:extLst>
                  <a:ext uri="{FF2B5EF4-FFF2-40B4-BE49-F238E27FC236}">
                    <a16:creationId xmlns:a16="http://schemas.microsoft.com/office/drawing/2014/main" id="{FFA69238-7094-34CD-8300-AD46F2C990F4}"/>
                  </a:ext>
                </a:extLst>
              </p:cNvPr>
              <p:cNvPicPr/>
              <p:nvPr/>
            </p:nvPicPr>
            <p:blipFill>
              <a:blip r:embed="rId4"/>
              <a:stretch>
                <a:fillRect/>
              </a:stretch>
            </p:blipFill>
            <p:spPr>
              <a:xfrm>
                <a:off x="4201567" y="760564"/>
                <a:ext cx="2711160" cy="546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 name="インク 13">
                <a:extLst>
                  <a:ext uri="{FF2B5EF4-FFF2-40B4-BE49-F238E27FC236}">
                    <a16:creationId xmlns:a16="http://schemas.microsoft.com/office/drawing/2014/main" id="{2EFA7B40-C504-CBCB-5BB8-A7A2504734E5}"/>
                  </a:ext>
                </a:extLst>
              </p14:cNvPr>
              <p14:cNvContentPartPr/>
              <p14:nvPr/>
            </p14:nvContentPartPr>
            <p14:xfrm>
              <a:off x="9313689" y="751843"/>
              <a:ext cx="920520" cy="707040"/>
            </p14:xfrm>
          </p:contentPart>
        </mc:Choice>
        <mc:Fallback xmlns="">
          <p:pic>
            <p:nvPicPr>
              <p:cNvPr id="14" name="インク 13">
                <a:extLst>
                  <a:ext uri="{FF2B5EF4-FFF2-40B4-BE49-F238E27FC236}">
                    <a16:creationId xmlns:a16="http://schemas.microsoft.com/office/drawing/2014/main" id="{2EFA7B40-C504-CBCB-5BB8-A7A2504734E5}"/>
                  </a:ext>
                </a:extLst>
              </p:cNvPr>
              <p:cNvPicPr/>
              <p:nvPr/>
            </p:nvPicPr>
            <p:blipFill>
              <a:blip r:embed="rId6"/>
              <a:stretch>
                <a:fillRect/>
              </a:stretch>
            </p:blipFill>
            <p:spPr>
              <a:xfrm>
                <a:off x="9304689" y="742843"/>
                <a:ext cx="938160" cy="724680"/>
              </a:xfrm>
              <a:prstGeom prst="rect">
                <a:avLst/>
              </a:prstGeom>
            </p:spPr>
          </p:pic>
        </mc:Fallback>
      </mc:AlternateContent>
      <p:sp>
        <p:nvSpPr>
          <p:cNvPr id="15" name="テキスト ボックス 14">
            <a:extLst>
              <a:ext uri="{FF2B5EF4-FFF2-40B4-BE49-F238E27FC236}">
                <a16:creationId xmlns:a16="http://schemas.microsoft.com/office/drawing/2014/main" id="{8255B77C-E059-0EEF-8E93-3EA04B4A8113}"/>
              </a:ext>
            </a:extLst>
          </p:cNvPr>
          <p:cNvSpPr txBox="1"/>
          <p:nvPr/>
        </p:nvSpPr>
        <p:spPr>
          <a:xfrm>
            <a:off x="6904087" y="565004"/>
            <a:ext cx="2395207" cy="369332"/>
          </a:xfrm>
          <a:prstGeom prst="rect">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en-US" altLang="ja-JP" dirty="0"/>
              <a:t>KILL SWITCH</a:t>
            </a:r>
            <a:r>
              <a:rPr kumimoji="1" lang="ja-JP" altLang="en-US" dirty="0"/>
              <a:t>発火</a:t>
            </a:r>
            <a:r>
              <a:rPr kumimoji="1" lang="en-US" altLang="ja-JP" dirty="0"/>
              <a:t>?</a:t>
            </a:r>
            <a:endParaRPr kumimoji="1" lang="ja-JP" altLang="en-US" dirty="0"/>
          </a:p>
        </p:txBody>
      </p:sp>
    </p:spTree>
    <p:extLst>
      <p:ext uri="{BB962C8B-B14F-4D97-AF65-F5344CB8AC3E}">
        <p14:creationId xmlns:p14="http://schemas.microsoft.com/office/powerpoint/2010/main" val="1104520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E840D-10EA-2BF8-7034-91BAD97B04D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CFAA2E6-4F86-CADC-3040-D5181392EA36}"/>
              </a:ext>
            </a:extLst>
          </p:cNvPr>
          <p:cNvSpPr>
            <a:spLocks noGrp="1"/>
          </p:cNvSpPr>
          <p:nvPr>
            <p:ph type="title"/>
          </p:nvPr>
        </p:nvSpPr>
        <p:spPr/>
        <p:txBody>
          <a:bodyPr/>
          <a:lstStyle/>
          <a:p>
            <a:r>
              <a:rPr kumimoji="1" lang="ja-JP" altLang="en-US" dirty="0"/>
              <a:t>やったけど駄目だったこと</a:t>
            </a:r>
          </a:p>
        </p:txBody>
      </p:sp>
      <p:sp>
        <p:nvSpPr>
          <p:cNvPr id="3" name="コンテンツ プレースホルダー 2">
            <a:extLst>
              <a:ext uri="{FF2B5EF4-FFF2-40B4-BE49-F238E27FC236}">
                <a16:creationId xmlns:a16="http://schemas.microsoft.com/office/drawing/2014/main" id="{01F2E431-22CE-1930-E6B9-2483A820AE88}"/>
              </a:ext>
            </a:extLst>
          </p:cNvPr>
          <p:cNvSpPr>
            <a:spLocks noGrp="1"/>
          </p:cNvSpPr>
          <p:nvPr>
            <p:ph idx="1"/>
          </p:nvPr>
        </p:nvSpPr>
        <p:spPr>
          <a:xfrm>
            <a:off x="838199" y="1825625"/>
            <a:ext cx="10961077" cy="4351338"/>
          </a:xfrm>
        </p:spPr>
        <p:txBody>
          <a:bodyPr>
            <a:normAutofit/>
          </a:bodyPr>
          <a:lstStyle/>
          <a:p>
            <a:pPr lvl="2"/>
            <a:r>
              <a:rPr lang="ja-JP" altLang="en-US" b="1" dirty="0"/>
              <a:t>環境変数 </a:t>
            </a:r>
            <a:r>
              <a:rPr lang="en-US" altLang="ja-JP" b="1" dirty="0"/>
              <a:t>CUDA_VISIBLE_DEVICES </a:t>
            </a:r>
          </a:p>
          <a:p>
            <a:pPr lvl="3"/>
            <a:r>
              <a:rPr lang="en-US" altLang="ja-JP" b="1" dirty="0"/>
              <a:t>Nvidia-</a:t>
            </a:r>
            <a:r>
              <a:rPr lang="en-US" altLang="ja-JP" b="1" dirty="0" err="1"/>
              <a:t>smi</a:t>
            </a:r>
            <a:r>
              <a:rPr lang="ja-JP" altLang="en-US" b="1" dirty="0"/>
              <a:t>「</a:t>
            </a:r>
            <a:r>
              <a:rPr lang="en-US" altLang="ja-JP" b="1" dirty="0"/>
              <a:t>1</a:t>
            </a:r>
            <a:r>
              <a:rPr lang="ja-JP" altLang="en-US" b="1" dirty="0"/>
              <a:t>が</a:t>
            </a:r>
            <a:r>
              <a:rPr lang="en-US" altLang="ja-JP" b="1" dirty="0"/>
              <a:t>RTX4060Ti</a:t>
            </a:r>
            <a:r>
              <a:rPr lang="ja-JP" altLang="en-US" b="1" dirty="0"/>
              <a:t>」</a:t>
            </a:r>
            <a:endParaRPr lang="en-US" altLang="ja-JP" b="1" dirty="0"/>
          </a:p>
          <a:p>
            <a:pPr lvl="3"/>
            <a:r>
              <a:rPr lang="ja-JP" altLang="en-US" b="1" dirty="0"/>
              <a:t>未設定</a:t>
            </a:r>
            <a:r>
              <a:rPr lang="en-US" altLang="ja-JP" b="1" dirty="0"/>
              <a:t>	=&gt; </a:t>
            </a:r>
            <a:r>
              <a:rPr lang="ja-JP" altLang="en-US" b="1" dirty="0"/>
              <a:t>先述の図</a:t>
            </a:r>
            <a:endParaRPr lang="en-US" altLang="ja-JP" b="1" dirty="0"/>
          </a:p>
          <a:p>
            <a:pPr lvl="3"/>
            <a:r>
              <a:rPr lang="en-US" altLang="ja-JP" b="1" dirty="0"/>
              <a:t>0</a:t>
            </a:r>
            <a:r>
              <a:rPr kumimoji="1" lang="en-US" altLang="ja-JP" b="1" dirty="0"/>
              <a:t>		=&gt; </a:t>
            </a:r>
            <a:r>
              <a:rPr lang="ja-JP" altLang="en-US" b="1" dirty="0"/>
              <a:t>先述の動作とおおむね同じになった</a:t>
            </a:r>
            <a:endParaRPr lang="en-US" altLang="ja-JP" b="1" dirty="0"/>
          </a:p>
          <a:p>
            <a:pPr lvl="3"/>
            <a:r>
              <a:rPr lang="en-US" altLang="ja-JP" b="1" dirty="0"/>
              <a:t>1</a:t>
            </a:r>
            <a:r>
              <a:rPr kumimoji="1" lang="en-US" altLang="ja-JP" b="1" dirty="0"/>
              <a:t>		=&gt; </a:t>
            </a:r>
            <a:r>
              <a:rPr kumimoji="1" lang="ja-JP" altLang="en-US" b="1" dirty="0"/>
              <a:t>メモリ不足で起動しない</a:t>
            </a:r>
            <a:r>
              <a:rPr lang="en-US" altLang="ja-JP" b="1" dirty="0"/>
              <a:t> =&gt;</a:t>
            </a:r>
            <a:r>
              <a:rPr lang="ja-JP" altLang="en-US" b="1" dirty="0"/>
              <a:t> </a:t>
            </a:r>
            <a:r>
              <a:rPr lang="en-US" altLang="ja-JP" b="1" dirty="0"/>
              <a:t>Iris Graphics</a:t>
            </a:r>
            <a:r>
              <a:rPr lang="ja-JP" altLang="en-US" b="1" dirty="0"/>
              <a:t>で実行を試みた</a:t>
            </a:r>
            <a:r>
              <a:rPr lang="en-US" altLang="ja-JP" b="1" dirty="0"/>
              <a:t>?</a:t>
            </a:r>
          </a:p>
          <a:p>
            <a:pPr lvl="3"/>
            <a:r>
              <a:rPr lang="en-US" altLang="ja-JP" b="1" dirty="0"/>
              <a:t>2</a:t>
            </a:r>
            <a:r>
              <a:rPr kumimoji="1" lang="en-US" altLang="ja-JP" b="1" dirty="0"/>
              <a:t>		=&gt; </a:t>
            </a:r>
            <a:r>
              <a:rPr lang="en-US" altLang="ja-JP" b="1" dirty="0"/>
              <a:t>Device</a:t>
            </a:r>
            <a:r>
              <a:rPr lang="ja-JP" altLang="en-US" b="1" dirty="0"/>
              <a:t>が見つからない</a:t>
            </a:r>
            <a:endParaRPr lang="en-US" altLang="ja-JP" b="1" dirty="0"/>
          </a:p>
          <a:p>
            <a:pPr lvl="3"/>
            <a:r>
              <a:rPr lang="en-US" altLang="ja-JP" b="1" dirty="0"/>
              <a:t>0,1		=&gt; </a:t>
            </a:r>
            <a:r>
              <a:rPr lang="ja-JP" altLang="en-US" b="1" dirty="0"/>
              <a:t>先述の動作とおおむね同じになった</a:t>
            </a:r>
            <a:endParaRPr lang="en-US" altLang="ja-JP" b="1" dirty="0"/>
          </a:p>
          <a:p>
            <a:pPr lvl="3"/>
            <a:endParaRPr kumimoji="1" lang="en-US" altLang="ja-JP" b="1" dirty="0"/>
          </a:p>
        </p:txBody>
      </p:sp>
    </p:spTree>
    <p:extLst>
      <p:ext uri="{BB962C8B-B14F-4D97-AF65-F5344CB8AC3E}">
        <p14:creationId xmlns:p14="http://schemas.microsoft.com/office/powerpoint/2010/main" val="231133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C5A2C9-EF09-CC57-F8E8-E754A88C796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8AC04B9-D551-09C6-16B3-B13C51EB25B7}"/>
              </a:ext>
            </a:extLst>
          </p:cNvPr>
          <p:cNvSpPr>
            <a:spLocks noGrp="1"/>
          </p:cNvSpPr>
          <p:nvPr>
            <p:ph type="title"/>
          </p:nvPr>
        </p:nvSpPr>
        <p:spPr/>
        <p:txBody>
          <a:bodyPr/>
          <a:lstStyle/>
          <a:p>
            <a:r>
              <a:rPr kumimoji="1" lang="ja-JP" altLang="en-US" dirty="0"/>
              <a:t>やった取り込んだこと</a:t>
            </a:r>
          </a:p>
        </p:txBody>
      </p:sp>
      <p:sp>
        <p:nvSpPr>
          <p:cNvPr id="3" name="コンテンツ プレースホルダー 2">
            <a:extLst>
              <a:ext uri="{FF2B5EF4-FFF2-40B4-BE49-F238E27FC236}">
                <a16:creationId xmlns:a16="http://schemas.microsoft.com/office/drawing/2014/main" id="{C5512F00-EE2C-7047-AD32-FB4B5EB2B0FD}"/>
              </a:ext>
            </a:extLst>
          </p:cNvPr>
          <p:cNvSpPr>
            <a:spLocks noGrp="1"/>
          </p:cNvSpPr>
          <p:nvPr>
            <p:ph idx="1"/>
          </p:nvPr>
        </p:nvSpPr>
        <p:spPr/>
        <p:txBody>
          <a:bodyPr>
            <a:normAutofit/>
          </a:bodyPr>
          <a:lstStyle/>
          <a:p>
            <a:r>
              <a:rPr lang="ja-JP" altLang="en-US" sz="4000" dirty="0"/>
              <a:t>ライブラリの安全性向上</a:t>
            </a:r>
            <a:endParaRPr lang="en-US" altLang="ja-JP" sz="4000" dirty="0"/>
          </a:p>
          <a:p>
            <a:pPr lvl="1"/>
            <a:r>
              <a:rPr kumimoji="1" lang="ja-JP" altLang="en-US" sz="3200" dirty="0"/>
              <a:t> </a:t>
            </a:r>
            <a:r>
              <a:rPr kumimoji="1" lang="en-US" altLang="ja-JP" sz="3200" dirty="0"/>
              <a:t>1</a:t>
            </a:r>
            <a:r>
              <a:rPr kumimoji="1" lang="ja-JP" altLang="en-US" sz="3200" dirty="0"/>
              <a:t>つ</a:t>
            </a:r>
            <a:r>
              <a:rPr lang="ja-JP" altLang="en-US" sz="3200" dirty="0"/>
              <a:t>を除いて</a:t>
            </a:r>
            <a:r>
              <a:rPr lang="en-US" altLang="ja-JP" sz="3200" dirty="0"/>
              <a:t>void* </a:t>
            </a:r>
            <a:r>
              <a:rPr lang="ja-JP" altLang="en-US" sz="3200" dirty="0"/>
              <a:t>による実装を消した</a:t>
            </a:r>
            <a:endParaRPr lang="en-US" altLang="ja-JP" sz="3200" dirty="0"/>
          </a:p>
          <a:p>
            <a:pPr lvl="1"/>
            <a:r>
              <a:rPr kumimoji="1" lang="ja-JP" altLang="en-US" sz="3200" dirty="0"/>
              <a:t>メモリ破壊バグ</a:t>
            </a:r>
            <a:r>
              <a:rPr kumimoji="1" lang="en-US" altLang="ja-JP" sz="3200" dirty="0"/>
              <a:t>(</a:t>
            </a:r>
            <a:r>
              <a:rPr kumimoji="1" lang="en-US" altLang="ja-JP" sz="3200" dirty="0" err="1"/>
              <a:t>OoB</a:t>
            </a:r>
            <a:r>
              <a:rPr kumimoji="1" lang="en-US" altLang="ja-JP" sz="3200" dirty="0"/>
              <a:t>)</a:t>
            </a:r>
          </a:p>
          <a:p>
            <a:pPr lvl="1"/>
            <a:r>
              <a:rPr kumimoji="1" lang="en-US" altLang="ja-JP" sz="3200" dirty="0"/>
              <a:t>DLL</a:t>
            </a:r>
            <a:r>
              <a:rPr kumimoji="1" lang="ja-JP" altLang="en-US" sz="3200" dirty="0"/>
              <a:t>化</a:t>
            </a:r>
            <a:endParaRPr kumimoji="1" lang="en-US" altLang="ja-JP" sz="3200" dirty="0"/>
          </a:p>
          <a:p>
            <a:pPr lvl="2"/>
            <a:endParaRPr kumimoji="1" lang="en-US" altLang="ja-JP" sz="2400" dirty="0"/>
          </a:p>
        </p:txBody>
      </p:sp>
    </p:spTree>
    <p:extLst>
      <p:ext uri="{BB962C8B-B14F-4D97-AF65-F5344CB8AC3E}">
        <p14:creationId xmlns:p14="http://schemas.microsoft.com/office/powerpoint/2010/main" val="1009965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E7217C-C541-DC19-F997-27B29512D42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3171D99-6167-082E-4B7F-5E4D9B4F741C}"/>
              </a:ext>
            </a:extLst>
          </p:cNvPr>
          <p:cNvSpPr>
            <a:spLocks noGrp="1"/>
          </p:cNvSpPr>
          <p:nvPr>
            <p:ph type="title"/>
          </p:nvPr>
        </p:nvSpPr>
        <p:spPr/>
        <p:txBody>
          <a:bodyPr/>
          <a:lstStyle/>
          <a:p>
            <a:r>
              <a:rPr kumimoji="1" lang="ja-JP" altLang="en-US" dirty="0"/>
              <a:t>研究背景</a:t>
            </a:r>
          </a:p>
        </p:txBody>
      </p:sp>
      <p:sp>
        <p:nvSpPr>
          <p:cNvPr id="3" name="コンテンツ プレースホルダー 2">
            <a:extLst>
              <a:ext uri="{FF2B5EF4-FFF2-40B4-BE49-F238E27FC236}">
                <a16:creationId xmlns:a16="http://schemas.microsoft.com/office/drawing/2014/main" id="{ED575648-3EF4-469B-FE2B-C117481213E1}"/>
              </a:ext>
            </a:extLst>
          </p:cNvPr>
          <p:cNvSpPr>
            <a:spLocks noGrp="1"/>
          </p:cNvSpPr>
          <p:nvPr>
            <p:ph idx="1"/>
          </p:nvPr>
        </p:nvSpPr>
        <p:spPr/>
        <p:txBody>
          <a:bodyPr>
            <a:normAutofit/>
          </a:bodyPr>
          <a:lstStyle/>
          <a:p>
            <a:r>
              <a:rPr lang="ja-JP" altLang="en-US" b="1" dirty="0"/>
              <a:t>既存アンチチートシステムの課題</a:t>
            </a:r>
            <a:endParaRPr lang="ja-JP" altLang="en-US" dirty="0"/>
          </a:p>
          <a:p>
            <a:pPr lvl="1"/>
            <a:r>
              <a:rPr lang="ja-JP" altLang="en-US" dirty="0"/>
              <a:t>主流であるカーネル空間で動作するシステムは、高い検知能力を持つ→図</a:t>
            </a:r>
          </a:p>
          <a:p>
            <a:pPr lvl="1"/>
            <a:r>
              <a:rPr lang="ja-JP" altLang="en-US" dirty="0"/>
              <a:t>一方で、</a:t>
            </a:r>
            <a:r>
              <a:rPr lang="en-US" altLang="ja-JP" dirty="0"/>
              <a:t>OS</a:t>
            </a:r>
            <a:r>
              <a:rPr lang="ja-JP" altLang="en-US" dirty="0"/>
              <a:t>全体を監視するためプライバシー侵害への懸念が存在</a:t>
            </a:r>
          </a:p>
          <a:p>
            <a:pPr marL="0" indent="0">
              <a:buNone/>
            </a:pPr>
            <a:br>
              <a:rPr lang="ja-JP" altLang="en-US" dirty="0"/>
            </a:br>
            <a:endParaRPr kumimoji="1" lang="en-US" altLang="ja-JP" sz="1400" dirty="0"/>
          </a:p>
        </p:txBody>
      </p:sp>
    </p:spTree>
    <p:extLst>
      <p:ext uri="{BB962C8B-B14F-4D97-AF65-F5344CB8AC3E}">
        <p14:creationId xmlns:p14="http://schemas.microsoft.com/office/powerpoint/2010/main" val="3951443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E4E39BB-5DB6-D4AF-ED1D-5ED832A485D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FFC51CE-32BF-514E-4153-BA3AED4D0568}"/>
              </a:ext>
            </a:extLst>
          </p:cNvPr>
          <p:cNvSpPr>
            <a:spLocks noGrp="1"/>
          </p:cNvSpPr>
          <p:nvPr>
            <p:ph type="title"/>
          </p:nvPr>
        </p:nvSpPr>
        <p:spPr/>
        <p:txBody>
          <a:bodyPr/>
          <a:lstStyle/>
          <a:p>
            <a:r>
              <a:rPr kumimoji="1" lang="ja-JP" altLang="en-US" dirty="0"/>
              <a:t>普通の箇条書きのページ</a:t>
            </a:r>
          </a:p>
        </p:txBody>
      </p:sp>
      <p:sp>
        <p:nvSpPr>
          <p:cNvPr id="3" name="コンテンツ プレースホルダー 2">
            <a:extLst>
              <a:ext uri="{FF2B5EF4-FFF2-40B4-BE49-F238E27FC236}">
                <a16:creationId xmlns:a16="http://schemas.microsoft.com/office/drawing/2014/main" id="{70D2F937-7286-8C45-9753-280A0F13CC39}"/>
              </a:ext>
            </a:extLst>
          </p:cNvPr>
          <p:cNvSpPr>
            <a:spLocks noGrp="1"/>
          </p:cNvSpPr>
          <p:nvPr>
            <p:ph idx="1"/>
          </p:nvPr>
        </p:nvSpPr>
        <p:spPr/>
        <p:txBody>
          <a:bodyPr>
            <a:normAutofit/>
          </a:bodyPr>
          <a:lstStyle/>
          <a:p>
            <a:r>
              <a:rPr kumimoji="1" lang="en-US" altLang="ja-JP" dirty="0"/>
              <a:t>44</a:t>
            </a:r>
            <a:r>
              <a:rPr kumimoji="1" lang="ja-JP" altLang="en-US" dirty="0"/>
              <a:t>ポイントの文字</a:t>
            </a:r>
            <a:endParaRPr lang="en-US" altLang="ja-JP" dirty="0"/>
          </a:p>
          <a:p>
            <a:pPr lvl="1"/>
            <a:r>
              <a:rPr kumimoji="1" lang="en-US" altLang="ja-JP" dirty="0"/>
              <a:t>36</a:t>
            </a:r>
            <a:r>
              <a:rPr kumimoji="1" lang="ja-JP" altLang="en-US" dirty="0"/>
              <a:t>ポイントの文字</a:t>
            </a:r>
            <a:endParaRPr kumimoji="1" lang="en-US" altLang="ja-JP" dirty="0"/>
          </a:p>
          <a:p>
            <a:pPr lvl="2"/>
            <a:r>
              <a:rPr kumimoji="1" lang="en-US" altLang="ja-JP" dirty="0"/>
              <a:t>28</a:t>
            </a:r>
            <a:r>
              <a:rPr kumimoji="1" lang="ja-JP" altLang="en-US" dirty="0"/>
              <a:t>ポイントの文字</a:t>
            </a:r>
            <a:endParaRPr kumimoji="1" lang="en-US" altLang="ja-JP" dirty="0"/>
          </a:p>
          <a:p>
            <a:pPr lvl="3"/>
            <a:r>
              <a:rPr kumimoji="1" lang="en-US" altLang="ja-JP" dirty="0"/>
              <a:t>24</a:t>
            </a:r>
            <a:r>
              <a:rPr kumimoji="1" lang="ja-JP" altLang="en-US" dirty="0"/>
              <a:t>ポイントの文字</a:t>
            </a:r>
            <a:endParaRPr kumimoji="1" lang="en-US" altLang="ja-JP" dirty="0"/>
          </a:p>
          <a:p>
            <a:pPr lvl="4"/>
            <a:r>
              <a:rPr kumimoji="1" lang="en-US" altLang="ja-JP" dirty="0"/>
              <a:t>18</a:t>
            </a:r>
            <a:r>
              <a:rPr kumimoji="1" lang="ja-JP" altLang="en-US" dirty="0"/>
              <a:t>ポイントの文字</a:t>
            </a:r>
            <a:endParaRPr kumimoji="1" lang="en-US" altLang="ja-JP" dirty="0"/>
          </a:p>
        </p:txBody>
      </p:sp>
    </p:spTree>
    <p:extLst>
      <p:ext uri="{BB962C8B-B14F-4D97-AF65-F5344CB8AC3E}">
        <p14:creationId xmlns:p14="http://schemas.microsoft.com/office/powerpoint/2010/main" val="484743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9D38D9-F8BA-9298-E6B3-DADC4ED84166}"/>
              </a:ext>
            </a:extLst>
          </p:cNvPr>
          <p:cNvSpPr>
            <a:spLocks noGrp="1"/>
          </p:cNvSpPr>
          <p:nvPr>
            <p:ph type="title"/>
          </p:nvPr>
        </p:nvSpPr>
        <p:spPr/>
        <p:txBody>
          <a:bodyPr/>
          <a:lstStyle/>
          <a:p>
            <a:r>
              <a:rPr kumimoji="1" lang="en-US" altLang="ja-JP" dirty="0"/>
              <a:t>2</a:t>
            </a:r>
            <a:r>
              <a:rPr kumimoji="1" lang="ja-JP" altLang="en-US" dirty="0"/>
              <a:t>つのコンテンツが混在するページ</a:t>
            </a:r>
          </a:p>
        </p:txBody>
      </p:sp>
      <p:sp>
        <p:nvSpPr>
          <p:cNvPr id="3" name="コンテンツ プレースホルダー 2">
            <a:extLst>
              <a:ext uri="{FF2B5EF4-FFF2-40B4-BE49-F238E27FC236}">
                <a16:creationId xmlns:a16="http://schemas.microsoft.com/office/drawing/2014/main" id="{99CEA86A-9005-2016-30E0-6189011336BD}"/>
              </a:ext>
            </a:extLst>
          </p:cNvPr>
          <p:cNvSpPr>
            <a:spLocks noGrp="1"/>
          </p:cNvSpPr>
          <p:nvPr>
            <p:ph sz="half" idx="1"/>
          </p:nvPr>
        </p:nvSpPr>
        <p:spPr/>
        <p:txBody>
          <a:bodyPr>
            <a:normAutofit/>
          </a:bodyPr>
          <a:lstStyle/>
          <a:p>
            <a:r>
              <a:rPr kumimoji="1" lang="en-US" altLang="ja-JP" dirty="0"/>
              <a:t>44</a:t>
            </a:r>
            <a:r>
              <a:rPr kumimoji="1" lang="ja-JP" altLang="en-US" dirty="0"/>
              <a:t>ポイントの文字</a:t>
            </a:r>
            <a:endParaRPr lang="en-US" altLang="ja-JP" dirty="0"/>
          </a:p>
          <a:p>
            <a:pPr lvl="1"/>
            <a:r>
              <a:rPr kumimoji="1" lang="en-US" altLang="ja-JP" dirty="0"/>
              <a:t>36</a:t>
            </a:r>
            <a:r>
              <a:rPr kumimoji="1" lang="ja-JP" altLang="en-US" dirty="0"/>
              <a:t>ポイントの文字</a:t>
            </a:r>
            <a:endParaRPr kumimoji="1" lang="en-US" altLang="ja-JP" dirty="0"/>
          </a:p>
          <a:p>
            <a:pPr lvl="2"/>
            <a:r>
              <a:rPr kumimoji="1" lang="en-US" altLang="ja-JP" dirty="0"/>
              <a:t>28</a:t>
            </a:r>
            <a:r>
              <a:rPr kumimoji="1" lang="ja-JP" altLang="en-US" dirty="0"/>
              <a:t>ポイントの文字</a:t>
            </a:r>
            <a:endParaRPr kumimoji="1" lang="en-US" altLang="ja-JP" dirty="0"/>
          </a:p>
          <a:p>
            <a:pPr lvl="3"/>
            <a:r>
              <a:rPr kumimoji="1" lang="en-US" altLang="ja-JP" dirty="0"/>
              <a:t>24</a:t>
            </a:r>
            <a:r>
              <a:rPr kumimoji="1" lang="ja-JP" altLang="en-US" dirty="0"/>
              <a:t>ポイントの文字</a:t>
            </a:r>
            <a:endParaRPr kumimoji="1" lang="en-US" altLang="ja-JP" dirty="0"/>
          </a:p>
          <a:p>
            <a:pPr lvl="4"/>
            <a:r>
              <a:rPr kumimoji="1" lang="en-US" altLang="ja-JP" dirty="0"/>
              <a:t>18</a:t>
            </a:r>
            <a:r>
              <a:rPr kumimoji="1" lang="ja-JP" altLang="en-US" dirty="0"/>
              <a:t>ポイントの文字</a:t>
            </a:r>
            <a:endParaRPr kumimoji="1" lang="en-US" altLang="ja-JP" dirty="0"/>
          </a:p>
        </p:txBody>
      </p:sp>
      <p:graphicFrame>
        <p:nvGraphicFramePr>
          <p:cNvPr id="7" name="コンテンツ プレースホルダー 6">
            <a:extLst>
              <a:ext uri="{FF2B5EF4-FFF2-40B4-BE49-F238E27FC236}">
                <a16:creationId xmlns:a16="http://schemas.microsoft.com/office/drawing/2014/main" id="{8562BA8B-1FC4-D9FE-98F3-C443A58B85AA}"/>
              </a:ext>
            </a:extLst>
          </p:cNvPr>
          <p:cNvGraphicFramePr>
            <a:graphicFrameLocks noGrp="1"/>
          </p:cNvGraphicFramePr>
          <p:nvPr>
            <p:ph sz="half" idx="2"/>
            <p:extLst>
              <p:ext uri="{D42A27DB-BD31-4B8C-83A1-F6EECF244321}">
                <p14:modId xmlns:p14="http://schemas.microsoft.com/office/powerpoint/2010/main" val="2862319515"/>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21025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5ED8F10-23BC-EA9C-03CA-DCF2AA64B3E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F2ADBE3-4A9E-2A82-6BB2-EAF65C5E9D22}"/>
              </a:ext>
            </a:extLst>
          </p:cNvPr>
          <p:cNvSpPr>
            <a:spLocks noGrp="1"/>
          </p:cNvSpPr>
          <p:nvPr>
            <p:ph type="title"/>
          </p:nvPr>
        </p:nvSpPr>
        <p:spPr/>
        <p:txBody>
          <a:bodyPr/>
          <a:lstStyle/>
          <a:p>
            <a:r>
              <a:rPr kumimoji="1" lang="ja-JP" altLang="en-US" dirty="0"/>
              <a:t>やりたいこと</a:t>
            </a:r>
          </a:p>
        </p:txBody>
      </p:sp>
      <p:sp>
        <p:nvSpPr>
          <p:cNvPr id="3" name="コンテンツ プレースホルダー 2">
            <a:extLst>
              <a:ext uri="{FF2B5EF4-FFF2-40B4-BE49-F238E27FC236}">
                <a16:creationId xmlns:a16="http://schemas.microsoft.com/office/drawing/2014/main" id="{D0C60ACB-947E-F97A-2811-2D9D84700967}"/>
              </a:ext>
            </a:extLst>
          </p:cNvPr>
          <p:cNvSpPr>
            <a:spLocks noGrp="1"/>
          </p:cNvSpPr>
          <p:nvPr>
            <p:ph idx="1"/>
          </p:nvPr>
        </p:nvSpPr>
        <p:spPr/>
        <p:txBody>
          <a:bodyPr>
            <a:normAutofit/>
          </a:bodyPr>
          <a:lstStyle/>
          <a:p>
            <a:r>
              <a:rPr kumimoji="1" lang="en-US" altLang="ja-JP" sz="4000" dirty="0"/>
              <a:t>GPU</a:t>
            </a:r>
            <a:r>
              <a:rPr kumimoji="1" lang="ja-JP" altLang="en-US" sz="4000" dirty="0"/>
              <a:t>上のデータは位置を変えたときの比較が欲しい</a:t>
            </a:r>
            <a:endParaRPr kumimoji="1" lang="en-US" altLang="ja-JP" sz="4000" dirty="0"/>
          </a:p>
        </p:txBody>
      </p:sp>
    </p:spTree>
    <p:extLst>
      <p:ext uri="{BB962C8B-B14F-4D97-AF65-F5344CB8AC3E}">
        <p14:creationId xmlns:p14="http://schemas.microsoft.com/office/powerpoint/2010/main" val="901787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E9929E-E2AF-5982-0D7C-6BB58B57062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07BE590-EE93-9B71-0F38-D3CB05B61899}"/>
              </a:ext>
            </a:extLst>
          </p:cNvPr>
          <p:cNvSpPr>
            <a:spLocks noGrp="1"/>
          </p:cNvSpPr>
          <p:nvPr>
            <p:ph type="title"/>
          </p:nvPr>
        </p:nvSpPr>
        <p:spPr/>
        <p:txBody>
          <a:bodyPr/>
          <a:lstStyle/>
          <a:p>
            <a:r>
              <a:rPr kumimoji="1" lang="ja-JP" altLang="en-US" dirty="0"/>
              <a:t>研究背景</a:t>
            </a:r>
          </a:p>
        </p:txBody>
      </p:sp>
      <p:sp>
        <p:nvSpPr>
          <p:cNvPr id="3" name="コンテンツ プレースホルダー 2">
            <a:extLst>
              <a:ext uri="{FF2B5EF4-FFF2-40B4-BE49-F238E27FC236}">
                <a16:creationId xmlns:a16="http://schemas.microsoft.com/office/drawing/2014/main" id="{B5795C95-6975-9369-F37C-E12042AFE9A5}"/>
              </a:ext>
            </a:extLst>
          </p:cNvPr>
          <p:cNvSpPr>
            <a:spLocks noGrp="1"/>
          </p:cNvSpPr>
          <p:nvPr>
            <p:ph idx="1"/>
          </p:nvPr>
        </p:nvSpPr>
        <p:spPr/>
        <p:txBody>
          <a:bodyPr>
            <a:normAutofit/>
          </a:bodyPr>
          <a:lstStyle/>
          <a:p>
            <a:r>
              <a:rPr lang="ja-JP" altLang="en-US" b="1" dirty="0"/>
              <a:t>既存アンチチートシステムの課題</a:t>
            </a:r>
            <a:endParaRPr lang="ja-JP" altLang="en-US" dirty="0"/>
          </a:p>
          <a:p>
            <a:pPr lvl="1"/>
            <a:r>
              <a:rPr lang="ja-JP" altLang="en-US" dirty="0"/>
              <a:t>システムの脆弱性がマルウェアに悪用されるセキュリティリスクも報告</a:t>
            </a:r>
          </a:p>
          <a:p>
            <a:pPr marL="0" indent="0">
              <a:buNone/>
            </a:pPr>
            <a:br>
              <a:rPr lang="ja-JP" altLang="en-US" dirty="0"/>
            </a:br>
            <a:endParaRPr kumimoji="1" lang="en-US" altLang="ja-JP" sz="1400" dirty="0"/>
          </a:p>
        </p:txBody>
      </p:sp>
    </p:spTree>
    <p:extLst>
      <p:ext uri="{BB962C8B-B14F-4D97-AF65-F5344CB8AC3E}">
        <p14:creationId xmlns:p14="http://schemas.microsoft.com/office/powerpoint/2010/main" val="2006533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1AD62-655A-5EC3-7E87-BCD00CEFAC8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C56B81E-E370-8C1F-548F-26787B22F0D1}"/>
              </a:ext>
            </a:extLst>
          </p:cNvPr>
          <p:cNvSpPr>
            <a:spLocks noGrp="1"/>
          </p:cNvSpPr>
          <p:nvPr>
            <p:ph type="title"/>
          </p:nvPr>
        </p:nvSpPr>
        <p:spPr/>
        <p:txBody>
          <a:bodyPr/>
          <a:lstStyle/>
          <a:p>
            <a:r>
              <a:rPr kumimoji="1" lang="ja-JP" altLang="en-US" dirty="0"/>
              <a:t>関連研究</a:t>
            </a:r>
          </a:p>
        </p:txBody>
      </p:sp>
      <p:sp>
        <p:nvSpPr>
          <p:cNvPr id="3" name="コンテンツ プレースホルダー 2">
            <a:extLst>
              <a:ext uri="{FF2B5EF4-FFF2-40B4-BE49-F238E27FC236}">
                <a16:creationId xmlns:a16="http://schemas.microsoft.com/office/drawing/2014/main" id="{29B99DFC-E580-67BF-1E95-BDCF1E53116F}"/>
              </a:ext>
            </a:extLst>
          </p:cNvPr>
          <p:cNvSpPr>
            <a:spLocks noGrp="1"/>
          </p:cNvSpPr>
          <p:nvPr>
            <p:ph idx="1"/>
          </p:nvPr>
        </p:nvSpPr>
        <p:spPr/>
        <p:txBody>
          <a:bodyPr>
            <a:normAutofit/>
          </a:bodyPr>
          <a:lstStyle/>
          <a:p>
            <a:r>
              <a:rPr lang="ja-JP" altLang="en-US" sz="3600" b="1" dirty="0"/>
              <a:t>先行研究による新たなアプローチの提案</a:t>
            </a:r>
            <a:r>
              <a:rPr lang="en-US" altLang="ja-JP" sz="2000" b="1" dirty="0"/>
              <a:t>[1]</a:t>
            </a:r>
            <a:endParaRPr lang="ja-JP" altLang="en-US" sz="3600" dirty="0"/>
          </a:p>
          <a:p>
            <a:pPr lvl="1"/>
            <a:r>
              <a:rPr lang="ja-JP" altLang="en-US" sz="2800" dirty="0"/>
              <a:t>上記課題に対し「</a:t>
            </a:r>
            <a:r>
              <a:rPr lang="en-US" altLang="ja-JP" sz="2800" dirty="0"/>
              <a:t>GPU</a:t>
            </a:r>
            <a:r>
              <a:rPr lang="ja-JP" altLang="en-US" sz="2800" dirty="0"/>
              <a:t>によるメモリ書き換え監視を用いた高信頼アンチチートシステム」が提案された</a:t>
            </a:r>
            <a:endParaRPr lang="en-US" altLang="ja-JP" sz="2800" dirty="0"/>
          </a:p>
          <a:p>
            <a:pPr lvl="1"/>
            <a:r>
              <a:rPr lang="ja-JP" altLang="en-US" sz="2800" dirty="0"/>
              <a:t>カーネル空間で動作せず、安全性と検知回避の困難さを両立する点が特徴</a:t>
            </a:r>
          </a:p>
          <a:p>
            <a:pPr lvl="1"/>
            <a:r>
              <a:rPr lang="en-US" altLang="ja-JP" sz="2800" dirty="0"/>
              <a:t>GPU</a:t>
            </a:r>
            <a:r>
              <a:rPr lang="ja-JP" altLang="en-US" sz="2800" dirty="0"/>
              <a:t>上で自律的に動作するため、ホスト</a:t>
            </a:r>
            <a:r>
              <a:rPr lang="en-US" altLang="ja-JP" sz="2800" dirty="0"/>
              <a:t>OS</a:t>
            </a:r>
            <a:r>
              <a:rPr lang="ja-JP" altLang="en-US" sz="2800" dirty="0"/>
              <a:t>からの干渉を受けにくい</a:t>
            </a:r>
          </a:p>
        </p:txBody>
      </p:sp>
      <p:sp>
        <p:nvSpPr>
          <p:cNvPr id="4" name="テキスト ボックス 3">
            <a:extLst>
              <a:ext uri="{FF2B5EF4-FFF2-40B4-BE49-F238E27FC236}">
                <a16:creationId xmlns:a16="http://schemas.microsoft.com/office/drawing/2014/main" id="{000B5F4A-BEB8-047C-0460-E90DA994E2F6}"/>
              </a:ext>
            </a:extLst>
          </p:cNvPr>
          <p:cNvSpPr txBox="1"/>
          <p:nvPr/>
        </p:nvSpPr>
        <p:spPr>
          <a:xfrm>
            <a:off x="484450" y="6025351"/>
            <a:ext cx="9839553" cy="369332"/>
          </a:xfrm>
          <a:prstGeom prst="rect">
            <a:avLst/>
          </a:prstGeom>
          <a:noFill/>
        </p:spPr>
        <p:txBody>
          <a:bodyPr wrap="none" rtlCol="0">
            <a:spAutoFit/>
          </a:bodyPr>
          <a:lstStyle/>
          <a:p>
            <a:r>
              <a:rPr lang="en-US" altLang="ja-JP" dirty="0"/>
              <a:t>[1] GPU</a:t>
            </a:r>
            <a:r>
              <a:rPr lang="ja-JP" altLang="en-US" dirty="0"/>
              <a:t>によるメモリ書き換え監視を用いた高信頼アンチチートシステムの提案　橋本</a:t>
            </a:r>
            <a:r>
              <a:rPr lang="en-US" altLang="ja-JP" dirty="0"/>
              <a:t>(2023)</a:t>
            </a:r>
            <a:endParaRPr kumimoji="1" lang="ja-JP" altLang="en-US" dirty="0"/>
          </a:p>
        </p:txBody>
      </p:sp>
    </p:spTree>
    <p:extLst>
      <p:ext uri="{BB962C8B-B14F-4D97-AF65-F5344CB8AC3E}">
        <p14:creationId xmlns:p14="http://schemas.microsoft.com/office/powerpoint/2010/main" val="2509504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90E9FF-33E8-C68F-8A75-23E623C7074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27C4D60-55B7-E6D4-3074-8A06C202D086}"/>
              </a:ext>
            </a:extLst>
          </p:cNvPr>
          <p:cNvSpPr>
            <a:spLocks noGrp="1"/>
          </p:cNvSpPr>
          <p:nvPr>
            <p:ph type="title"/>
          </p:nvPr>
        </p:nvSpPr>
        <p:spPr/>
        <p:txBody>
          <a:bodyPr/>
          <a:lstStyle/>
          <a:p>
            <a:r>
              <a:rPr kumimoji="1" lang="ja-JP" altLang="en-US" dirty="0"/>
              <a:t>関連研究</a:t>
            </a:r>
          </a:p>
        </p:txBody>
      </p:sp>
      <p:sp>
        <p:nvSpPr>
          <p:cNvPr id="3" name="コンテンツ プレースホルダー 2">
            <a:extLst>
              <a:ext uri="{FF2B5EF4-FFF2-40B4-BE49-F238E27FC236}">
                <a16:creationId xmlns:a16="http://schemas.microsoft.com/office/drawing/2014/main" id="{0265BDE6-48F7-D49F-4271-A4E274ADE555}"/>
              </a:ext>
            </a:extLst>
          </p:cNvPr>
          <p:cNvSpPr>
            <a:spLocks noGrp="1"/>
          </p:cNvSpPr>
          <p:nvPr>
            <p:ph idx="1"/>
          </p:nvPr>
        </p:nvSpPr>
        <p:spPr>
          <a:xfrm>
            <a:off x="838199" y="1825625"/>
            <a:ext cx="5374821" cy="4351338"/>
          </a:xfrm>
        </p:spPr>
        <p:txBody>
          <a:bodyPr>
            <a:normAutofit/>
          </a:bodyPr>
          <a:lstStyle/>
          <a:p>
            <a:r>
              <a:rPr lang="ja-JP" altLang="en-US" sz="3600" b="1" dirty="0"/>
              <a:t>先行研究による新たなアプローチの提案</a:t>
            </a:r>
            <a:r>
              <a:rPr lang="en-US" altLang="ja-JP" sz="2000" b="1" dirty="0"/>
              <a:t>[1]</a:t>
            </a:r>
            <a:endParaRPr lang="ja-JP" altLang="en-US" sz="3600" dirty="0"/>
          </a:p>
          <a:p>
            <a:pPr lvl="1"/>
            <a:r>
              <a:rPr lang="en-US" altLang="ja-JP" sz="2800" dirty="0"/>
              <a:t>GPU</a:t>
            </a:r>
            <a:r>
              <a:rPr lang="ja-JP" altLang="en-US" sz="2800" dirty="0"/>
              <a:t>によるメモリ書き換え監視を用いた高信頼アンチチートシステム</a:t>
            </a:r>
          </a:p>
          <a:p>
            <a:pPr marL="95400" lvl="1" indent="0">
              <a:buNone/>
            </a:pPr>
            <a:endParaRPr lang="en-US" altLang="ja-JP" sz="2800" dirty="0"/>
          </a:p>
        </p:txBody>
      </p:sp>
      <p:sp>
        <p:nvSpPr>
          <p:cNvPr id="4" name="テキスト ボックス 3">
            <a:extLst>
              <a:ext uri="{FF2B5EF4-FFF2-40B4-BE49-F238E27FC236}">
                <a16:creationId xmlns:a16="http://schemas.microsoft.com/office/drawing/2014/main" id="{BC8ECE33-1A9D-C30E-2D1E-AF712FAAFEB7}"/>
              </a:ext>
            </a:extLst>
          </p:cNvPr>
          <p:cNvSpPr txBox="1"/>
          <p:nvPr/>
        </p:nvSpPr>
        <p:spPr>
          <a:xfrm>
            <a:off x="484450" y="6025351"/>
            <a:ext cx="9839553" cy="369332"/>
          </a:xfrm>
          <a:prstGeom prst="rect">
            <a:avLst/>
          </a:prstGeom>
          <a:noFill/>
        </p:spPr>
        <p:txBody>
          <a:bodyPr wrap="none" rtlCol="0">
            <a:spAutoFit/>
          </a:bodyPr>
          <a:lstStyle/>
          <a:p>
            <a:r>
              <a:rPr lang="en-US" altLang="ja-JP" dirty="0"/>
              <a:t>[1] GPU</a:t>
            </a:r>
            <a:r>
              <a:rPr lang="ja-JP" altLang="en-US" dirty="0"/>
              <a:t>によるメモリ書き換え監視を用いた高信頼アンチチートシステムの提案　橋本</a:t>
            </a:r>
            <a:r>
              <a:rPr lang="en-US" altLang="ja-JP" dirty="0"/>
              <a:t>(2023)</a:t>
            </a:r>
            <a:endParaRPr kumimoji="1" lang="ja-JP" altLang="en-US" dirty="0"/>
          </a:p>
        </p:txBody>
      </p:sp>
      <p:pic>
        <p:nvPicPr>
          <p:cNvPr id="7" name="図 6">
            <a:extLst>
              <a:ext uri="{FF2B5EF4-FFF2-40B4-BE49-F238E27FC236}">
                <a16:creationId xmlns:a16="http://schemas.microsoft.com/office/drawing/2014/main" id="{68A54B44-D1FD-0B87-B58F-488128A59457}"/>
              </a:ext>
            </a:extLst>
          </p:cNvPr>
          <p:cNvPicPr>
            <a:picLocks noChangeAspect="1"/>
          </p:cNvPicPr>
          <p:nvPr/>
        </p:nvPicPr>
        <p:blipFill>
          <a:blip r:embed="rId2"/>
          <a:stretch>
            <a:fillRect/>
          </a:stretch>
        </p:blipFill>
        <p:spPr>
          <a:xfrm>
            <a:off x="6401378" y="1502228"/>
            <a:ext cx="5399501" cy="4523123"/>
          </a:xfrm>
          <a:prstGeom prst="rect">
            <a:avLst/>
          </a:prstGeom>
        </p:spPr>
      </p:pic>
    </p:spTree>
    <p:extLst>
      <p:ext uri="{BB962C8B-B14F-4D97-AF65-F5344CB8AC3E}">
        <p14:creationId xmlns:p14="http://schemas.microsoft.com/office/powerpoint/2010/main" val="2839223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1D6CCE-2EAE-1076-BC16-9C2A552DEE4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A335F1A-C01A-A99A-709A-F493381BC655}"/>
              </a:ext>
            </a:extLst>
          </p:cNvPr>
          <p:cNvSpPr>
            <a:spLocks noGrp="1"/>
          </p:cNvSpPr>
          <p:nvPr>
            <p:ph type="title"/>
          </p:nvPr>
        </p:nvSpPr>
        <p:spPr/>
        <p:txBody>
          <a:bodyPr/>
          <a:lstStyle/>
          <a:p>
            <a:r>
              <a:rPr kumimoji="1" lang="ja-JP" altLang="en-US" dirty="0"/>
              <a:t>関連研究</a:t>
            </a:r>
          </a:p>
        </p:txBody>
      </p:sp>
      <p:sp>
        <p:nvSpPr>
          <p:cNvPr id="3" name="コンテンツ プレースホルダー 2">
            <a:extLst>
              <a:ext uri="{FF2B5EF4-FFF2-40B4-BE49-F238E27FC236}">
                <a16:creationId xmlns:a16="http://schemas.microsoft.com/office/drawing/2014/main" id="{5DB85F3E-DE7D-CA3B-CD4D-5BFAC4974912}"/>
              </a:ext>
            </a:extLst>
          </p:cNvPr>
          <p:cNvSpPr>
            <a:spLocks noGrp="1"/>
          </p:cNvSpPr>
          <p:nvPr>
            <p:ph idx="1"/>
          </p:nvPr>
        </p:nvSpPr>
        <p:spPr>
          <a:xfrm>
            <a:off x="838200" y="1825625"/>
            <a:ext cx="5048250" cy="4351338"/>
          </a:xfrm>
        </p:spPr>
        <p:txBody>
          <a:bodyPr>
            <a:normAutofit/>
          </a:bodyPr>
          <a:lstStyle/>
          <a:p>
            <a:r>
              <a:rPr lang="ja-JP" altLang="en-US" sz="3600" b="1" dirty="0"/>
              <a:t>先行研究による新たなアプローチの提案</a:t>
            </a:r>
            <a:r>
              <a:rPr lang="en-US" altLang="ja-JP" sz="2000" b="1" dirty="0"/>
              <a:t>[1]</a:t>
            </a:r>
          </a:p>
          <a:p>
            <a:pPr lvl="1"/>
            <a:r>
              <a:rPr lang="ja-JP" altLang="en-US" sz="2800" dirty="0"/>
              <a:t>カーネル空間で動作せず、安全性と検知回避の困難さを両立する点が特徴</a:t>
            </a:r>
          </a:p>
          <a:p>
            <a:pPr lvl="1"/>
            <a:r>
              <a:rPr lang="en-US" altLang="ja-JP" sz="2800" dirty="0"/>
              <a:t>GPU</a:t>
            </a:r>
            <a:r>
              <a:rPr lang="ja-JP" altLang="en-US" sz="2800" dirty="0"/>
              <a:t>上で自律的に動作するため、ホスト</a:t>
            </a:r>
            <a:r>
              <a:rPr lang="en-US" altLang="ja-JP" sz="2800" dirty="0"/>
              <a:t>OS</a:t>
            </a:r>
            <a:r>
              <a:rPr lang="ja-JP" altLang="en-US" sz="2800" dirty="0"/>
              <a:t>からの干渉を受けにくい</a:t>
            </a:r>
          </a:p>
        </p:txBody>
      </p:sp>
      <p:sp>
        <p:nvSpPr>
          <p:cNvPr id="4" name="テキスト ボックス 3">
            <a:extLst>
              <a:ext uri="{FF2B5EF4-FFF2-40B4-BE49-F238E27FC236}">
                <a16:creationId xmlns:a16="http://schemas.microsoft.com/office/drawing/2014/main" id="{86DB2E54-1DD9-904E-4585-80C74164CB34}"/>
              </a:ext>
            </a:extLst>
          </p:cNvPr>
          <p:cNvSpPr txBox="1"/>
          <p:nvPr/>
        </p:nvSpPr>
        <p:spPr>
          <a:xfrm>
            <a:off x="484450" y="6025351"/>
            <a:ext cx="9839553" cy="369332"/>
          </a:xfrm>
          <a:prstGeom prst="rect">
            <a:avLst/>
          </a:prstGeom>
          <a:noFill/>
        </p:spPr>
        <p:txBody>
          <a:bodyPr wrap="none" rtlCol="0">
            <a:spAutoFit/>
          </a:bodyPr>
          <a:lstStyle/>
          <a:p>
            <a:r>
              <a:rPr lang="en-US" altLang="ja-JP" dirty="0"/>
              <a:t>[1] GPU</a:t>
            </a:r>
            <a:r>
              <a:rPr lang="ja-JP" altLang="en-US" dirty="0"/>
              <a:t>によるメモリ書き換え監視を用いた高信頼アンチチートシステムの提案　橋本</a:t>
            </a:r>
            <a:r>
              <a:rPr lang="en-US" altLang="ja-JP" dirty="0"/>
              <a:t>(2023)</a:t>
            </a:r>
            <a:endParaRPr kumimoji="1" lang="ja-JP" altLang="en-US" dirty="0"/>
          </a:p>
        </p:txBody>
      </p:sp>
      <p:pic>
        <p:nvPicPr>
          <p:cNvPr id="5" name="図 4">
            <a:extLst>
              <a:ext uri="{FF2B5EF4-FFF2-40B4-BE49-F238E27FC236}">
                <a16:creationId xmlns:a16="http://schemas.microsoft.com/office/drawing/2014/main" id="{059C5778-F4DC-78A6-4684-DED747EB841E}"/>
              </a:ext>
            </a:extLst>
          </p:cNvPr>
          <p:cNvPicPr>
            <a:picLocks noChangeAspect="1"/>
          </p:cNvPicPr>
          <p:nvPr/>
        </p:nvPicPr>
        <p:blipFill>
          <a:blip r:embed="rId2"/>
          <a:stretch>
            <a:fillRect/>
          </a:stretch>
        </p:blipFill>
        <p:spPr>
          <a:xfrm>
            <a:off x="6401378" y="1502228"/>
            <a:ext cx="5399501" cy="4523123"/>
          </a:xfrm>
          <a:prstGeom prst="rect">
            <a:avLst/>
          </a:prstGeom>
        </p:spPr>
      </p:pic>
    </p:spTree>
    <p:extLst>
      <p:ext uri="{BB962C8B-B14F-4D97-AF65-F5344CB8AC3E}">
        <p14:creationId xmlns:p14="http://schemas.microsoft.com/office/powerpoint/2010/main" val="572201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BB0E4D4-C46C-9EC8-E208-96C56A6E3CB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078A66A-E4E5-9A40-D97F-288C9224DD1B}"/>
              </a:ext>
            </a:extLst>
          </p:cNvPr>
          <p:cNvSpPr>
            <a:spLocks noGrp="1"/>
          </p:cNvSpPr>
          <p:nvPr>
            <p:ph type="title"/>
          </p:nvPr>
        </p:nvSpPr>
        <p:spPr/>
        <p:txBody>
          <a:bodyPr/>
          <a:lstStyle/>
          <a:p>
            <a:r>
              <a:rPr kumimoji="1" lang="ja-JP" altLang="en-US" dirty="0"/>
              <a:t>関連研究</a:t>
            </a:r>
          </a:p>
        </p:txBody>
      </p:sp>
      <p:sp>
        <p:nvSpPr>
          <p:cNvPr id="4" name="テキスト ボックス 3">
            <a:extLst>
              <a:ext uri="{FF2B5EF4-FFF2-40B4-BE49-F238E27FC236}">
                <a16:creationId xmlns:a16="http://schemas.microsoft.com/office/drawing/2014/main" id="{BB6596CC-0236-3C45-6F3F-06AED8A3FFE9}"/>
              </a:ext>
            </a:extLst>
          </p:cNvPr>
          <p:cNvSpPr txBox="1"/>
          <p:nvPr/>
        </p:nvSpPr>
        <p:spPr>
          <a:xfrm>
            <a:off x="484450" y="6025351"/>
            <a:ext cx="9839553" cy="369332"/>
          </a:xfrm>
          <a:prstGeom prst="rect">
            <a:avLst/>
          </a:prstGeom>
          <a:noFill/>
        </p:spPr>
        <p:txBody>
          <a:bodyPr wrap="none" rtlCol="0">
            <a:spAutoFit/>
          </a:bodyPr>
          <a:lstStyle/>
          <a:p>
            <a:r>
              <a:rPr lang="en-US" altLang="ja-JP" dirty="0"/>
              <a:t>[1] GPU</a:t>
            </a:r>
            <a:r>
              <a:rPr lang="ja-JP" altLang="en-US" dirty="0"/>
              <a:t>によるメモリ書き換え監視を用いた高信頼アンチチートシステムの提案　橋本</a:t>
            </a:r>
            <a:r>
              <a:rPr lang="en-US" altLang="ja-JP" dirty="0"/>
              <a:t>(2023)</a:t>
            </a:r>
            <a:endParaRPr kumimoji="1" lang="ja-JP" altLang="en-US" dirty="0"/>
          </a:p>
        </p:txBody>
      </p:sp>
      <p:pic>
        <p:nvPicPr>
          <p:cNvPr id="5" name="図 4">
            <a:extLst>
              <a:ext uri="{FF2B5EF4-FFF2-40B4-BE49-F238E27FC236}">
                <a16:creationId xmlns:a16="http://schemas.microsoft.com/office/drawing/2014/main" id="{2B09E15E-0899-2EB8-2400-2F4C327363D0}"/>
              </a:ext>
            </a:extLst>
          </p:cNvPr>
          <p:cNvPicPr>
            <a:picLocks noChangeAspect="1"/>
          </p:cNvPicPr>
          <p:nvPr/>
        </p:nvPicPr>
        <p:blipFill>
          <a:blip r:embed="rId2"/>
          <a:stretch>
            <a:fillRect/>
          </a:stretch>
        </p:blipFill>
        <p:spPr>
          <a:xfrm>
            <a:off x="6401378" y="1502228"/>
            <a:ext cx="5399501" cy="4523123"/>
          </a:xfrm>
          <a:prstGeom prst="rect">
            <a:avLst/>
          </a:prstGeom>
        </p:spPr>
      </p:pic>
      <p:pic>
        <p:nvPicPr>
          <p:cNvPr id="7" name="図 6">
            <a:extLst>
              <a:ext uri="{FF2B5EF4-FFF2-40B4-BE49-F238E27FC236}">
                <a16:creationId xmlns:a16="http://schemas.microsoft.com/office/drawing/2014/main" id="{69894D9D-9CCE-FD36-4421-6FE30E97059E}"/>
              </a:ext>
            </a:extLst>
          </p:cNvPr>
          <p:cNvPicPr>
            <a:picLocks noChangeAspect="1"/>
          </p:cNvPicPr>
          <p:nvPr/>
        </p:nvPicPr>
        <p:blipFill>
          <a:blip r:embed="rId3"/>
          <a:stretch>
            <a:fillRect/>
          </a:stretch>
        </p:blipFill>
        <p:spPr>
          <a:xfrm>
            <a:off x="358176" y="1309470"/>
            <a:ext cx="5479048" cy="4680482"/>
          </a:xfrm>
          <a:prstGeom prst="rect">
            <a:avLst/>
          </a:prstGeom>
        </p:spPr>
      </p:pic>
    </p:spTree>
    <p:extLst>
      <p:ext uri="{BB962C8B-B14F-4D97-AF65-F5344CB8AC3E}">
        <p14:creationId xmlns:p14="http://schemas.microsoft.com/office/powerpoint/2010/main" val="1702977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2B0A57-0C20-0586-E92B-36908A64999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E2C1769-5A28-DFC5-D56C-12993018A291}"/>
              </a:ext>
            </a:extLst>
          </p:cNvPr>
          <p:cNvSpPr>
            <a:spLocks noGrp="1"/>
          </p:cNvSpPr>
          <p:nvPr>
            <p:ph type="title"/>
          </p:nvPr>
        </p:nvSpPr>
        <p:spPr/>
        <p:txBody>
          <a:bodyPr/>
          <a:lstStyle/>
          <a:p>
            <a:r>
              <a:rPr kumimoji="1" lang="ja-JP" altLang="en-US" dirty="0"/>
              <a:t>目的</a:t>
            </a:r>
          </a:p>
        </p:txBody>
      </p:sp>
      <p:sp>
        <p:nvSpPr>
          <p:cNvPr id="3" name="コンテンツ プレースホルダー 2">
            <a:extLst>
              <a:ext uri="{FF2B5EF4-FFF2-40B4-BE49-F238E27FC236}">
                <a16:creationId xmlns:a16="http://schemas.microsoft.com/office/drawing/2014/main" id="{B4AAA944-0690-6943-905E-E6FE1B1A7606}"/>
              </a:ext>
            </a:extLst>
          </p:cNvPr>
          <p:cNvSpPr>
            <a:spLocks noGrp="1"/>
          </p:cNvSpPr>
          <p:nvPr>
            <p:ph idx="1"/>
          </p:nvPr>
        </p:nvSpPr>
        <p:spPr/>
        <p:txBody>
          <a:bodyPr>
            <a:normAutofit/>
          </a:bodyPr>
          <a:lstStyle/>
          <a:p>
            <a:r>
              <a:rPr kumimoji="1" lang="en-US" altLang="ja-JP" sz="3600" dirty="0"/>
              <a:t> </a:t>
            </a:r>
            <a:r>
              <a:rPr kumimoji="1" lang="en-US" altLang="ja-JP" sz="1600" dirty="0"/>
              <a:t>[x]</a:t>
            </a:r>
            <a:r>
              <a:rPr kumimoji="1" lang="ja-JP" altLang="en-US" sz="3600" dirty="0"/>
              <a:t>ボトルネックの特定</a:t>
            </a:r>
            <a:endParaRPr kumimoji="1" lang="en-US" altLang="ja-JP" sz="3600" dirty="0"/>
          </a:p>
          <a:p>
            <a:pPr lvl="1"/>
            <a:r>
              <a:rPr lang="ja-JP" altLang="en-US" sz="2800" dirty="0"/>
              <a:t>約</a:t>
            </a:r>
            <a:r>
              <a:rPr lang="en-US" altLang="ja-JP" sz="2800" dirty="0"/>
              <a:t>30</a:t>
            </a:r>
            <a:r>
              <a:rPr lang="ja-JP" altLang="en-US" sz="2800" dirty="0"/>
              <a:t>％のベンチマークスコアの低下がみられている</a:t>
            </a:r>
            <a:endParaRPr lang="en-US" altLang="ja-JP" sz="2800" dirty="0"/>
          </a:p>
          <a:p>
            <a:pPr lvl="1"/>
            <a:r>
              <a:rPr lang="ja-JP" altLang="en-US" sz="2800" dirty="0"/>
              <a:t>転送アルゴリズム</a:t>
            </a:r>
            <a:endParaRPr lang="en-US" altLang="ja-JP" sz="2800" dirty="0"/>
          </a:p>
          <a:p>
            <a:pPr lvl="1"/>
            <a:r>
              <a:rPr kumimoji="1" lang="ja-JP" altLang="en-US" sz="2800" dirty="0"/>
              <a:t>通信量</a:t>
            </a:r>
            <a:endParaRPr kumimoji="1" lang="en-US" altLang="ja-JP" sz="2800" dirty="0"/>
          </a:p>
          <a:p>
            <a:r>
              <a:rPr lang="en-US" altLang="ja-JP" sz="3600" dirty="0"/>
              <a:t> </a:t>
            </a:r>
            <a:r>
              <a:rPr lang="en-US" altLang="ja-JP" sz="1400" dirty="0"/>
              <a:t>[ ]</a:t>
            </a:r>
            <a:r>
              <a:rPr lang="ja-JP" altLang="en-US" sz="3600" dirty="0"/>
              <a:t>アンチチートプログラムの信頼性</a:t>
            </a:r>
            <a:endParaRPr lang="en-US" altLang="ja-JP" sz="3600" dirty="0"/>
          </a:p>
          <a:p>
            <a:pPr lvl="1"/>
            <a:r>
              <a:rPr lang="ja-JP" altLang="en-US" sz="2800" dirty="0"/>
              <a:t>転送領域の保護</a:t>
            </a:r>
            <a:endParaRPr lang="en-US" altLang="ja-JP" sz="2800" dirty="0"/>
          </a:p>
          <a:p>
            <a:pPr lvl="1"/>
            <a:r>
              <a:rPr kumimoji="1" lang="ja-JP" altLang="en-US" sz="2800" dirty="0"/>
              <a:t>仮定されている</a:t>
            </a:r>
            <a:r>
              <a:rPr kumimoji="1" lang="en-US" altLang="ja-JP" sz="2800" dirty="0"/>
              <a:t>Attack</a:t>
            </a:r>
            <a:r>
              <a:rPr kumimoji="1" lang="ja-JP" altLang="en-US" sz="2800" dirty="0"/>
              <a:t> </a:t>
            </a:r>
            <a:r>
              <a:rPr kumimoji="1" lang="en-US" altLang="ja-JP" sz="2800" dirty="0"/>
              <a:t>Vector</a:t>
            </a:r>
            <a:r>
              <a:rPr lang="ja-JP" altLang="en-US" sz="2800" dirty="0"/>
              <a:t>の一部が未解決</a:t>
            </a:r>
            <a:endParaRPr lang="en-US" altLang="ja-JP" sz="2800" dirty="0"/>
          </a:p>
          <a:p>
            <a:pPr lvl="1"/>
            <a:r>
              <a:rPr lang="en-US" altLang="ja-JP" sz="2000" dirty="0" err="1"/>
              <a:t>FrostLock</a:t>
            </a:r>
            <a:r>
              <a:rPr lang="en-US" altLang="ja-JP" sz="2000" dirty="0"/>
              <a:t>-Injection</a:t>
            </a:r>
            <a:r>
              <a:rPr lang="ja-JP" altLang="en-US" sz="2000" dirty="0"/>
              <a:t>等による</a:t>
            </a:r>
            <a:r>
              <a:rPr lang="en-US" altLang="ja-JP" sz="2000" dirty="0" err="1"/>
              <a:t>DLLSLi</a:t>
            </a:r>
            <a:endParaRPr lang="en-US" altLang="ja-JP" sz="2000" dirty="0"/>
          </a:p>
        </p:txBody>
      </p:sp>
      <p:sp>
        <p:nvSpPr>
          <p:cNvPr id="4" name="正方形/長方形 3">
            <a:extLst>
              <a:ext uri="{FF2B5EF4-FFF2-40B4-BE49-F238E27FC236}">
                <a16:creationId xmlns:a16="http://schemas.microsoft.com/office/drawing/2014/main" id="{1D59EE0B-73B3-47AB-50B3-982CD4086E37}"/>
              </a:ext>
            </a:extLst>
          </p:cNvPr>
          <p:cNvSpPr/>
          <p:nvPr/>
        </p:nvSpPr>
        <p:spPr>
          <a:xfrm>
            <a:off x="1224643" y="2318657"/>
            <a:ext cx="5715000" cy="495300"/>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a:extLst>
              <a:ext uri="{FF2B5EF4-FFF2-40B4-BE49-F238E27FC236}">
                <a16:creationId xmlns:a16="http://schemas.microsoft.com/office/drawing/2014/main" id="{ADF85F8D-9E03-4F7F-F0DD-D61F25A55AC1}"/>
              </a:ext>
            </a:extLst>
          </p:cNvPr>
          <p:cNvCxnSpPr/>
          <p:nvPr/>
        </p:nvCxnSpPr>
        <p:spPr>
          <a:xfrm flipH="1" flipV="1">
            <a:off x="6727371" y="2852057"/>
            <a:ext cx="2057400" cy="9797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1579783B-458F-6A9E-1317-74D32A5FAEC3}"/>
              </a:ext>
            </a:extLst>
          </p:cNvPr>
          <p:cNvSpPr txBox="1"/>
          <p:nvPr/>
        </p:nvSpPr>
        <p:spPr>
          <a:xfrm>
            <a:off x="8784771" y="3831771"/>
            <a:ext cx="2826415" cy="2308324"/>
          </a:xfrm>
          <a:prstGeom prst="rect">
            <a:avLst/>
          </a:prstGeom>
          <a:noFill/>
          <a:ln w="57150">
            <a:solidFill>
              <a:schemeClr val="tx1"/>
            </a:solidFill>
          </a:ln>
        </p:spPr>
        <p:txBody>
          <a:bodyPr wrap="none" rtlCol="0">
            <a:spAutoFit/>
          </a:bodyPr>
          <a:lstStyle/>
          <a:p>
            <a:r>
              <a:rPr kumimoji="1" lang="ja-JP" altLang="en-US" sz="2400" dirty="0"/>
              <a:t>追証では、</a:t>
            </a:r>
            <a:endParaRPr kumimoji="1" lang="en-US" altLang="ja-JP" sz="2400" dirty="0"/>
          </a:p>
          <a:p>
            <a:r>
              <a:rPr kumimoji="1" lang="ja-JP" altLang="en-US" sz="2400" dirty="0"/>
              <a:t>ここまでの差は</a:t>
            </a:r>
            <a:endParaRPr kumimoji="1" lang="en-US" altLang="ja-JP" sz="2400" dirty="0"/>
          </a:p>
          <a:p>
            <a:r>
              <a:rPr lang="ja-JP" altLang="en-US" sz="2400" dirty="0"/>
              <a:t>見られていない</a:t>
            </a:r>
            <a:endParaRPr lang="en-US" altLang="ja-JP" sz="2400" dirty="0"/>
          </a:p>
          <a:p>
            <a:r>
              <a:rPr kumimoji="1" lang="en-US" altLang="ja-JP" sz="2400" dirty="0" err="1"/>
              <a:t>FireStrike</a:t>
            </a:r>
            <a:r>
              <a:rPr kumimoji="1" lang="en-US" altLang="ja-JP" sz="2400" dirty="0"/>
              <a:t>(1000</a:t>
            </a:r>
            <a:r>
              <a:rPr kumimoji="1" lang="ja-JP" altLang="en-US" sz="2400" dirty="0"/>
              <a:t>件</a:t>
            </a:r>
            <a:r>
              <a:rPr kumimoji="1" lang="en-US" altLang="ja-JP" sz="2400" dirty="0"/>
              <a:t>):</a:t>
            </a:r>
          </a:p>
          <a:p>
            <a:r>
              <a:rPr lang="en-US" altLang="ja-JP" sz="2400" dirty="0"/>
              <a:t>28355-&gt;27163</a:t>
            </a:r>
          </a:p>
          <a:p>
            <a:r>
              <a:rPr kumimoji="1" lang="en-US" altLang="ja-JP" sz="2400" dirty="0"/>
              <a:t>        </a:t>
            </a:r>
            <a:r>
              <a:rPr lang="en-US" altLang="ja-JP" sz="2400" dirty="0"/>
              <a:t>(*25000+)</a:t>
            </a:r>
            <a:endParaRPr kumimoji="1" lang="ja-JP" altLang="en-US" sz="2400" dirty="0"/>
          </a:p>
        </p:txBody>
      </p:sp>
    </p:spTree>
    <p:extLst>
      <p:ext uri="{BB962C8B-B14F-4D97-AF65-F5344CB8AC3E}">
        <p14:creationId xmlns:p14="http://schemas.microsoft.com/office/powerpoint/2010/main" val="332541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393E8E-B4C7-48B4-4975-F8700D8C76D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0556E24-E540-2E57-56A5-069B393CC214}"/>
              </a:ext>
            </a:extLst>
          </p:cNvPr>
          <p:cNvSpPr>
            <a:spLocks noGrp="1"/>
          </p:cNvSpPr>
          <p:nvPr>
            <p:ph type="title"/>
          </p:nvPr>
        </p:nvSpPr>
        <p:spPr/>
        <p:txBody>
          <a:bodyPr/>
          <a:lstStyle/>
          <a:p>
            <a:r>
              <a:rPr kumimoji="1" lang="ja-JP" altLang="en-US" dirty="0"/>
              <a:t>計測対象</a:t>
            </a:r>
            <a:r>
              <a:rPr kumimoji="1" lang="en-US" altLang="ja-JP" dirty="0"/>
              <a:t>: CUPTI</a:t>
            </a:r>
            <a:endParaRPr kumimoji="1" lang="ja-JP" altLang="en-US" dirty="0"/>
          </a:p>
        </p:txBody>
      </p:sp>
      <p:sp>
        <p:nvSpPr>
          <p:cNvPr id="3" name="コンテンツ プレースホルダー 2">
            <a:extLst>
              <a:ext uri="{FF2B5EF4-FFF2-40B4-BE49-F238E27FC236}">
                <a16:creationId xmlns:a16="http://schemas.microsoft.com/office/drawing/2014/main" id="{B2304074-00CE-C214-BD84-C4EC64A6EA10}"/>
              </a:ext>
            </a:extLst>
          </p:cNvPr>
          <p:cNvSpPr>
            <a:spLocks noGrp="1"/>
          </p:cNvSpPr>
          <p:nvPr>
            <p:ph idx="1"/>
          </p:nvPr>
        </p:nvSpPr>
        <p:spPr/>
        <p:txBody>
          <a:bodyPr>
            <a:normAutofit lnSpcReduction="10000"/>
          </a:bodyPr>
          <a:lstStyle/>
          <a:p>
            <a:pPr marL="742950" indent="-742950">
              <a:buFont typeface="+mj-lt"/>
              <a:buAutoNum type="arabicPeriod"/>
            </a:pPr>
            <a:r>
              <a:rPr lang="ja-JP" altLang="en-US" sz="3600" dirty="0"/>
              <a:t>ホストメモリ</a:t>
            </a:r>
            <a:r>
              <a:rPr lang="en-US" altLang="ja-JP" sz="3600" dirty="0"/>
              <a:t>(CPU</a:t>
            </a:r>
            <a:r>
              <a:rPr lang="ja-JP" altLang="en-US" sz="3600" dirty="0"/>
              <a:t>側</a:t>
            </a:r>
            <a:r>
              <a:rPr lang="en-US" altLang="ja-JP" sz="3600" dirty="0"/>
              <a:t>)</a:t>
            </a:r>
            <a:r>
              <a:rPr lang="ja-JP" altLang="en-US" sz="3600" dirty="0"/>
              <a:t>のデータ読み出し</a:t>
            </a:r>
            <a:endParaRPr lang="en-US" altLang="ja-JP" sz="3600" dirty="0"/>
          </a:p>
          <a:p>
            <a:pPr lvl="1"/>
            <a:r>
              <a:rPr lang="ja-JP" altLang="en-US" sz="2800" dirty="0"/>
              <a:t>特に問題がない事はわかっている</a:t>
            </a:r>
            <a:endParaRPr lang="en-US" altLang="ja-JP" sz="2800" dirty="0"/>
          </a:p>
          <a:p>
            <a:pPr marL="742950" indent="-742950">
              <a:buFont typeface="+mj-lt"/>
              <a:buAutoNum type="arabicPeriod"/>
            </a:pPr>
            <a:r>
              <a:rPr lang="en-US" altLang="ja-JP" sz="3600" dirty="0"/>
              <a:t>GPU</a:t>
            </a:r>
            <a:r>
              <a:rPr lang="ja-JP" altLang="en-US" sz="3600" dirty="0"/>
              <a:t>が継続的に</a:t>
            </a:r>
            <a:r>
              <a:rPr lang="en-US" altLang="ja-JP" sz="3600" dirty="0"/>
              <a:t>DMA</a:t>
            </a:r>
            <a:r>
              <a:rPr lang="ja-JP" altLang="en-US" sz="3600" dirty="0"/>
              <a:t>転送で読み出し</a:t>
            </a:r>
            <a:endParaRPr lang="en-US" altLang="ja-JP" sz="3600" dirty="0"/>
          </a:p>
          <a:p>
            <a:pPr lvl="1"/>
            <a:r>
              <a:rPr lang="en-US" altLang="ja-JP" sz="2800" dirty="0"/>
              <a:t>PCIe</a:t>
            </a:r>
            <a:r>
              <a:rPr lang="ja-JP" altLang="en-US" sz="2800" dirty="0"/>
              <a:t>バス帯域の測定</a:t>
            </a:r>
            <a:endParaRPr lang="en-US" altLang="ja-JP" sz="2800" dirty="0"/>
          </a:p>
          <a:p>
            <a:pPr lvl="1"/>
            <a:r>
              <a:rPr lang="ja-JP" altLang="en-US" sz="2800" dirty="0"/>
              <a:t>データフェッチの頻度の観測</a:t>
            </a:r>
            <a:endParaRPr lang="en-US" altLang="ja-JP" sz="2800" dirty="0"/>
          </a:p>
          <a:p>
            <a:pPr marL="742950" indent="-742950">
              <a:buFont typeface="+mj-lt"/>
              <a:buAutoNum type="arabicPeriod"/>
            </a:pPr>
            <a:r>
              <a:rPr lang="en-US" altLang="ja-JP" sz="3600" dirty="0"/>
              <a:t>GPU</a:t>
            </a:r>
            <a:r>
              <a:rPr lang="ja-JP" altLang="en-US" sz="3600" dirty="0"/>
              <a:t>上で異常判定を行う</a:t>
            </a:r>
            <a:endParaRPr lang="en-US" altLang="ja-JP" sz="3600" dirty="0"/>
          </a:p>
          <a:p>
            <a:pPr lvl="1"/>
            <a:r>
              <a:rPr kumimoji="1" lang="en-US" altLang="ja-JP" sz="2800" dirty="0"/>
              <a:t>GPU</a:t>
            </a:r>
            <a:r>
              <a:rPr kumimoji="1" lang="ja-JP" altLang="en-US" sz="2800" dirty="0"/>
              <a:t>内のデータ移動は追いついているか</a:t>
            </a:r>
            <a:endParaRPr kumimoji="1" lang="en-US" altLang="ja-JP" sz="2800" dirty="0"/>
          </a:p>
          <a:p>
            <a:pPr lvl="1"/>
            <a:r>
              <a:rPr lang="en-US" altLang="ja-JP" sz="2800" dirty="0"/>
              <a:t>VRAM</a:t>
            </a:r>
            <a:r>
              <a:rPr lang="ja-JP" altLang="en-US" sz="2800" dirty="0"/>
              <a:t>帯域</a:t>
            </a:r>
            <a:endParaRPr lang="en-US" altLang="ja-JP" sz="2800" dirty="0"/>
          </a:p>
          <a:p>
            <a:pPr lvl="1"/>
            <a:r>
              <a:rPr kumimoji="1" lang="en-US" altLang="ja-JP" sz="2800" dirty="0"/>
              <a:t>GPU</a:t>
            </a:r>
            <a:r>
              <a:rPr kumimoji="1" lang="ja-JP" altLang="en-US" sz="2800" dirty="0"/>
              <a:t>の演算能力</a:t>
            </a:r>
            <a:endParaRPr kumimoji="1" lang="en-US" altLang="ja-JP" sz="2800" dirty="0"/>
          </a:p>
        </p:txBody>
      </p:sp>
    </p:spTree>
    <p:extLst>
      <p:ext uri="{BB962C8B-B14F-4D97-AF65-F5344CB8AC3E}">
        <p14:creationId xmlns:p14="http://schemas.microsoft.com/office/powerpoint/2010/main" val="192931254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Ritsumei Futurize見出し">
      <a:majorFont>
        <a:latin typeface="游明朝 Demibold"/>
        <a:ea typeface="游明朝 Demibold"/>
        <a:cs typeface=""/>
      </a:majorFont>
      <a:minorFont>
        <a:latin typeface="游明朝 Demibold"/>
        <a:ea typeface="游明朝 D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6095</TotalTime>
  <Words>1067</Words>
  <Application>Microsoft Office PowerPoint</Application>
  <PresentationFormat>ワイド画面</PresentationFormat>
  <Paragraphs>170</Paragraphs>
  <Slides>22</Slides>
  <Notes>0</Notes>
  <HiddenSlides>5</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22</vt:i4>
      </vt:variant>
    </vt:vector>
  </HeadingPairs>
  <TitlesOfParts>
    <vt:vector size="27" baseType="lpstr">
      <vt:lpstr>游ゴシック</vt:lpstr>
      <vt:lpstr>游明朝 Demibold</vt:lpstr>
      <vt:lpstr>Arial</vt:lpstr>
      <vt:lpstr>Roboto Mono</vt:lpstr>
      <vt:lpstr>Office テーマ</vt:lpstr>
      <vt:lpstr>GPUによるメモリ書き換え監視を用いた高信頼アンチチートシステムの速度改善</vt:lpstr>
      <vt:lpstr>研究背景</vt:lpstr>
      <vt:lpstr>研究背景</vt:lpstr>
      <vt:lpstr>関連研究</vt:lpstr>
      <vt:lpstr>関連研究</vt:lpstr>
      <vt:lpstr>関連研究</vt:lpstr>
      <vt:lpstr>関連研究</vt:lpstr>
      <vt:lpstr>目的</vt:lpstr>
      <vt:lpstr>計測対象: CUPTI</vt:lpstr>
      <vt:lpstr>計測自体の問題点</vt:lpstr>
      <vt:lpstr>検証環境</vt:lpstr>
      <vt:lpstr>やったこと</vt:lpstr>
      <vt:lpstr>オーバーフローの検証</vt:lpstr>
      <vt:lpstr>Timestampの取り方の検証</vt:lpstr>
      <vt:lpstr>メモリ転送の統計情報</vt:lpstr>
      <vt:lpstr>検証</vt:lpstr>
      <vt:lpstr>結果(コンテキストスイッチング無し, n=100)</vt:lpstr>
      <vt:lpstr>やったけど駄目だったこと</vt:lpstr>
      <vt:lpstr>やった取り込んだこと</vt:lpstr>
      <vt:lpstr>普通の箇条書きのページ</vt:lpstr>
      <vt:lpstr>2つのコンテンツが混在するページ</vt:lpstr>
      <vt:lpstr>やりたいこと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R2030 立命館大学チャレンジ・デザイン ｢社会共生価値を創造する 次世代研究大学｣ 研究と教育の拡大的再結合</dc:title>
  <dc:creator>上原 哲太郎</dc:creator>
  <cp:lastModifiedBy>森 悠仁(is0746iv)</cp:lastModifiedBy>
  <cp:revision>42</cp:revision>
  <dcterms:created xsi:type="dcterms:W3CDTF">2023-02-28T06:27:09Z</dcterms:created>
  <dcterms:modified xsi:type="dcterms:W3CDTF">2025-10-06T01:52:31Z</dcterms:modified>
</cp:coreProperties>
</file>