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9" r:id="rId3"/>
    <p:sldId id="266" r:id="rId4"/>
    <p:sldId id="260" r:id="rId5"/>
    <p:sldId id="267" r:id="rId6"/>
    <p:sldId id="268" r:id="rId7"/>
    <p:sldId id="269" r:id="rId8"/>
    <p:sldId id="261" r:id="rId9"/>
    <p:sldId id="279" r:id="rId10"/>
    <p:sldId id="264" r:id="rId11"/>
    <p:sldId id="271" r:id="rId12"/>
    <p:sldId id="282" r:id="rId13"/>
    <p:sldId id="280" r:id="rId14"/>
    <p:sldId id="281" r:id="rId15"/>
    <p:sldId id="276" r:id="rId16"/>
    <p:sldId id="263" r:id="rId17"/>
    <p:sldId id="277" r:id="rId18"/>
    <p:sldId id="274" r:id="rId19"/>
    <p:sldId id="278" r:id="rId20"/>
    <p:sldId id="275" r:id="rId21"/>
    <p:sldId id="272" r:id="rId22"/>
    <p:sldId id="270" r:id="rId23"/>
    <p:sldId id="273" r:id="rId24"/>
    <p:sldId id="258" r:id="rId25"/>
    <p:sldId id="265"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92F"/>
    <a:srgbClr val="9B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48" autoAdjust="0"/>
    <p:restoredTop sz="94660"/>
  </p:normalViewPr>
  <p:slideViewPr>
    <p:cSldViewPr snapToGrid="0">
      <p:cViewPr>
        <p:scale>
          <a:sx n="125" d="100"/>
          <a:sy n="125" d="100"/>
        </p:scale>
        <p:origin x="162"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3A7-428D-B0B4-E93C5800E96A}"/>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3A7-428D-B0B4-E93C5800E96A}"/>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3A7-428D-B0B4-E93C5800E96A}"/>
            </c:ext>
          </c:extLst>
        </c:ser>
        <c:dLbls>
          <c:showLegendKey val="0"/>
          <c:showVal val="0"/>
          <c:showCatName val="0"/>
          <c:showSerName val="0"/>
          <c:showPercent val="0"/>
          <c:showBubbleSize val="0"/>
        </c:dLbls>
        <c:gapWidth val="219"/>
        <c:overlap val="-27"/>
        <c:axId val="1991716415"/>
        <c:axId val="1991714335"/>
      </c:barChart>
      <c:catAx>
        <c:axId val="199171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4335"/>
        <c:crosses val="autoZero"/>
        <c:auto val="1"/>
        <c:lblAlgn val="ctr"/>
        <c:lblOffset val="100"/>
        <c:noMultiLvlLbl val="0"/>
      </c:catAx>
      <c:valAx>
        <c:axId val="19917143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99171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3T03:06:46.639"/>
    </inkml:context>
    <inkml:brush xml:id="br0">
      <inkml:brushProperty name="width" value="0.05" units="cm"/>
      <inkml:brushProperty name="height" value="0.05" units="cm"/>
      <inkml:brushProperty name="color" value="#E71224"/>
    </inkml:brush>
  </inkml:definitions>
  <inkml:trace contextRef="#ctx0" brushRef="#br0">1 1 24575,'0'0'0,"0"1"0,0 0 0,1-1 0,-1 1 0,0-1 0,0 0 0,1 0 0,-1 1 0,1 0 0,-1-1 0,0 1 0,0-1 0,0 0 0,1 1 0,-1-1 0,1 1 0,-1-1 0,1 0 0,-1 0 0,1 0 0,0 0 0,-1 0 0,0 1 0,0-1 0,1 0 0,0 0 0,0 0 0,19 4 0,-15-4 0,18 5 0,35 12 0,-21-5 0,123 44 0,-136-44 0,29 19 0,-34-19 0,0-1 0,33 13 0,-32-16 0,2 1 0,-2 2 0,-1 0 0,1 0 0,31 28 0,23 12 0,-34-24 0,17 10 0,-21-15 0,55 46 0,-80-59 0,25 16 0,-26-18 0,0-1 0,1 1 0,15 17 0,-15-15 0,19 17 0,-19-19 0,-1 1 0,-1 1 0,9 9 0,-10-10 0,0 0 0,14 10 0,-14-12 0,-1 0 0,0 1 0,0-1 0,8 12 0,14 15 0,-20-23 0,-1-1 0,10 16 0,12 21 0,-18-29 0,1 2 0,-2 0 0,14 31 0,-17-29 0,2-1 0,23 34 0,-11-19 0,-16-24 0,1-2 0,0 1 0,0-1 0,0 0 0,11 8 0,-12-10 0,0-1 0,-1 1 0,6 8 0,-7-9 0,-1-1 0,1 0 0,0 0 0,1 0 0,0 0 0,8 6 0,-5-4 0,0 0 0,-1-1 0,0 2 0,10 12 0,10 12 0,-3-5 0,-19-20 0,1-1 0,0 0 0,0 1 0,9 6 0,-8-7 0,0-1 0,-1 1 0,0 1 0,0-1 0,-1 1 0,7 9 0,-8-11 0,-1-1 0,1 0 0,1-1 0,-1 1 0,9 5 0,-9-5 0,0-2 0,0 2 0,1-1 0,-2 0 0,1 2 0,0-2 0,2 6 0,-4-6 0,0-1 0,0 1 0,0-1 0,1 1 0,-1 0 0,0-1 0,0 1 0,2-2 0,-2 1 0,6 3 0,-1-1 0,0-2 0,0 1 0,14 2 0,-5-1 0,-1 1 0,0 1 0,0 0 0,0 2 0,25 15 0,-39-23 0,55 30 0,11 6 0,-59-30-341,0-2 0,1 0-1,9 4 1,-10-6-6485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1T21:04:28.454"/>
    </inkml:context>
    <inkml:brush xml:id="br0">
      <inkml:brushProperty name="width" value="0.05" units="cm"/>
      <inkml:brushProperty name="height" value="0.05" units="cm"/>
      <inkml:brushProperty name="color" value="#E71224"/>
    </inkml:brush>
  </inkml:definitions>
  <inkml:trace contextRef="#ctx0" brushRef="#br0">1 1467 24575,'3'-1'0,"1"0"0,-1 0 0,1 0 0,-1-1 0,0 0 0,0 0 0,1 0 0,-1 0 0,-1 0 0,5-4 0,3-2 0,10-6 0,7-6 0,56-31 0,61-17 0,183-61 0,-8 7-959,-48 17 207,18 13 752,-222 71 0,28-8 0,210-62 0,192-46-1407,110 0 1149,-533 121 234,370-62 24,-262 49 0,666-62 0,-626 67-217,34-3-631,720-22 59,-644 25 1621,-29 1-604,-74 8 3875,96-13-4012,-298 26-91,34-8 0,-55 9 0,11-1-173,-1 0 0,24 2 0,-30 0-673,3 0-5980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1T21:04:29.985"/>
    </inkml:context>
    <inkml:brush xml:id="br0">
      <inkml:brushProperty name="width" value="0.05" units="cm"/>
      <inkml:brushProperty name="height" value="0.05" units="cm"/>
      <inkml:brushProperty name="color" value="#E71224"/>
    </inkml:brush>
  </inkml:definitions>
  <inkml:trace contextRef="#ctx0" brushRef="#br0">1 1 24575,'0'0'0,"0"1"0,0 0 0,1-1 0,-1 1 0,0-1 0,0 1 0,1-1 0,-1 1 0,1 0 0,-1-1 0,0 1 0,1-1 0,-1 0 0,1 1 0,-1-1 0,1 1 0,-1-1 0,1 0 0,-1 1 0,1-1 0,0 0 0,-1 0 0,1 1 0,-1-1 0,1 0 0,0 0 0,0 0 0,23 4 0,-18-4 0,21 6 0,41 14 0,-24-6 0,144 53 0,-160-53 0,35 22 0,-41-22 0,1-1 0,38 15 0,-37-18 0,1 1 0,-1 1 0,-1 1 0,0 1 0,37 31 0,28 16 0,-41-30 0,20 13 0,-25-18 0,65 54 0,-94-69 0,30 18 0,-31-21 0,0 0 0,0 0 0,19 20 0,-18-17 0,23 19 0,-24-21 0,0 0 0,-1 1 0,10 12 0,-11-13 0,-1 1 0,17 11 0,-17-14 0,0 0 0,-1 1 0,0-1 0,10 14 0,16 19 0,-24-29 0,0 0 0,11 18 0,14 25 0,-20-33 0,0 1 0,-2 0 0,16 37 0,-19-34 0,2-1 0,26 39 0,-11-21 0,-20-30 0,1-1 0,0 1 0,0-2 0,1 1 0,12 9 0,-14-12 0,0 0 0,-1 0 0,7 9 0,-9-10 0,0-1 0,1 0 0,0 0 0,0 0 0,1 0 0,10 7 0,-7-5 0,0 0 0,0 0 0,-1 1 0,12 15 0,12 13 0,-4-5 0,-22-24 0,1 0 0,0-1 0,0 1 0,11 7 0,-10-8 0,0-1 0,-1 1 0,1 1 0,-1 0 0,-1 0 0,8 11 0,-10-14 0,0 0 0,1 0 0,0-1 0,0 0 0,10 7 0,-10-7 0,0-1 0,0 1 0,0 0 0,-1 0 0,1 1 0,-1-1 0,4 7 0,-6-8 0,0 0 0,1 0 0,-1 0 0,1 0 0,0 0 0,-1 0 0,1 0 0,1-1 0,-1 0 0,6 4 0,-1-2 0,1-1 0,-1 0 0,17 3 0,-7-1 0,0 1 0,0 1 0,0 0 0,-1 2 0,30 19 0,-46-28 0,65 35 0,14 8 0,-71-37-341,1-1 0,0 0-1,11 4 1,-11-6-6485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762C-D8AB-4174-BE2B-F735C354F657}" type="datetimeFigureOut">
              <a:rPr kumimoji="1" lang="ja-JP" altLang="en-US" smtClean="0"/>
              <a:t>2025/10/6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276D59-707A-4F57-8A29-00B08EB11C70}" type="slidenum">
              <a:rPr kumimoji="1" lang="ja-JP" altLang="en-US" smtClean="0"/>
              <a:t>‹#›</a:t>
            </a:fld>
            <a:endParaRPr kumimoji="1" lang="ja-JP" altLang="en-US"/>
          </a:p>
        </p:txBody>
      </p:sp>
    </p:spTree>
    <p:extLst>
      <p:ext uri="{BB962C8B-B14F-4D97-AF65-F5344CB8AC3E}">
        <p14:creationId xmlns:p14="http://schemas.microsoft.com/office/powerpoint/2010/main" val="74463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071765E4-F3CC-2660-EF1E-2A9BCA6577FE}"/>
              </a:ext>
            </a:extLst>
          </p:cNvPr>
          <p:cNvSpPr>
            <a:spLocks noGrp="1"/>
          </p:cNvSpPr>
          <p:nvPr>
            <p:ph type="subTitle" idx="1"/>
          </p:nvPr>
        </p:nvSpPr>
        <p:spPr>
          <a:xfrm>
            <a:off x="651105" y="5055691"/>
            <a:ext cx="8108764" cy="670812"/>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2" name="タイトル 1">
            <a:extLst>
              <a:ext uri="{FF2B5EF4-FFF2-40B4-BE49-F238E27FC236}">
                <a16:creationId xmlns:a16="http://schemas.microsoft.com/office/drawing/2014/main" id="{2EFE56DA-A430-230D-197E-C4283B5D551A}"/>
              </a:ext>
            </a:extLst>
          </p:cNvPr>
          <p:cNvSpPr>
            <a:spLocks noGrp="1"/>
          </p:cNvSpPr>
          <p:nvPr>
            <p:ph type="ctrTitle"/>
          </p:nvPr>
        </p:nvSpPr>
        <p:spPr>
          <a:xfrm>
            <a:off x="651106" y="1122363"/>
            <a:ext cx="9839442" cy="2387600"/>
          </a:xfrm>
          <a:prstGeom prst="rect">
            <a:avLst/>
          </a:prstGeom>
        </p:spPr>
        <p:txBody>
          <a:bodyPr anchor="b"/>
          <a:lstStyle>
            <a:lvl1pPr algn="l">
              <a:defRPr sz="6000"/>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3D8ADC58-A37C-30DF-7A70-687FA41C343F}"/>
              </a:ext>
            </a:extLst>
          </p:cNvPr>
          <p:cNvSpPr>
            <a:spLocks noGrp="1"/>
          </p:cNvSpPr>
          <p:nvPr>
            <p:ph type="dt" sz="half" idx="10"/>
          </p:nvPr>
        </p:nvSpPr>
        <p:spPr>
          <a:xfrm>
            <a:off x="838200" y="5887516"/>
            <a:ext cx="1122123" cy="212659"/>
          </a:xfrm>
          <a:prstGeom prst="rect">
            <a:avLst/>
          </a:prstGeom>
        </p:spPr>
        <p:txBody>
          <a:bodyPr/>
          <a:lstStyle>
            <a:lvl1pPr>
              <a:defRPr sz="900">
                <a:latin typeface="+mn-ea"/>
                <a:ea typeface="+mn-ea"/>
              </a:defRPr>
            </a:lvl1pPr>
          </a:lstStyle>
          <a:p>
            <a:r>
              <a:rPr lang="en-US" altLang="ja-JP"/>
              <a:t>2023</a:t>
            </a:r>
            <a:r>
              <a:rPr lang="ja-JP" altLang="en-US"/>
              <a:t>年</a:t>
            </a:r>
            <a:r>
              <a:rPr lang="en-US" altLang="ja-JP"/>
              <a:t>2</a:t>
            </a:r>
            <a:r>
              <a:rPr lang="ja-JP" altLang="en-US"/>
              <a:t>月</a:t>
            </a:r>
            <a:r>
              <a:rPr lang="en-US" altLang="ja-JP"/>
              <a:t>28</a:t>
            </a:r>
            <a:r>
              <a:rPr lang="ja-JP" altLang="en-US"/>
              <a:t>日</a:t>
            </a:r>
            <a:endParaRPr lang="ja-JP" altLang="en-US" dirty="0"/>
          </a:p>
        </p:txBody>
      </p:sp>
      <p:sp>
        <p:nvSpPr>
          <p:cNvPr id="5" name="フッター プレースホルダー 4">
            <a:extLst>
              <a:ext uri="{FF2B5EF4-FFF2-40B4-BE49-F238E27FC236}">
                <a16:creationId xmlns:a16="http://schemas.microsoft.com/office/drawing/2014/main" id="{E79955FB-76CF-735A-182F-0DA781B3F9A7}"/>
              </a:ext>
            </a:extLst>
          </p:cNvPr>
          <p:cNvSpPr>
            <a:spLocks noGrp="1"/>
          </p:cNvSpPr>
          <p:nvPr>
            <p:ph type="ftr" sz="quarter" idx="11"/>
          </p:nvPr>
        </p:nvSpPr>
        <p:spPr/>
        <p:txBody>
          <a:bodyPr/>
          <a:lstStyle/>
          <a:p>
            <a:endParaRPr kumimoji="1" lang="ja-JP" altLang="en-US"/>
          </a:p>
        </p:txBody>
      </p:sp>
      <p:pic>
        <p:nvPicPr>
          <p:cNvPr id="7" name="図 6">
            <a:extLst>
              <a:ext uri="{FF2B5EF4-FFF2-40B4-BE49-F238E27FC236}">
                <a16:creationId xmlns:a16="http://schemas.microsoft.com/office/drawing/2014/main" id="{343255D8-23B9-9BD4-8719-F7FAAB43CCEE}"/>
              </a:ext>
            </a:extLst>
          </p:cNvPr>
          <p:cNvPicPr>
            <a:picLocks noChangeAspect="1"/>
          </p:cNvPicPr>
          <p:nvPr userDrawn="1"/>
        </p:nvPicPr>
        <p:blipFill>
          <a:blip r:embed="rId2"/>
          <a:stretch>
            <a:fillRect/>
          </a:stretch>
        </p:blipFill>
        <p:spPr>
          <a:xfrm>
            <a:off x="7796072" y="1935010"/>
            <a:ext cx="4114800" cy="4635500"/>
          </a:xfrm>
          <a:prstGeom prst="rect">
            <a:avLst/>
          </a:prstGeom>
        </p:spPr>
      </p:pic>
      <p:pic>
        <p:nvPicPr>
          <p:cNvPr id="8" name="図 7">
            <a:extLst>
              <a:ext uri="{FF2B5EF4-FFF2-40B4-BE49-F238E27FC236}">
                <a16:creationId xmlns:a16="http://schemas.microsoft.com/office/drawing/2014/main" id="{3FC30191-9F18-DE9D-A4F1-14637FDB8668}"/>
              </a:ext>
            </a:extLst>
          </p:cNvPr>
          <p:cNvPicPr>
            <a:picLocks noChangeAspect="1"/>
          </p:cNvPicPr>
          <p:nvPr userDrawn="1"/>
        </p:nvPicPr>
        <p:blipFill>
          <a:blip r:embed="rId3"/>
          <a:stretch>
            <a:fillRect/>
          </a:stretch>
        </p:blipFill>
        <p:spPr>
          <a:xfrm>
            <a:off x="10241975" y="324565"/>
            <a:ext cx="1619250" cy="555625"/>
          </a:xfrm>
          <a:prstGeom prst="rect">
            <a:avLst/>
          </a:prstGeom>
        </p:spPr>
      </p:pic>
      <p:sp>
        <p:nvSpPr>
          <p:cNvPr id="10" name="フッター プレースホルダー 4">
            <a:extLst>
              <a:ext uri="{FF2B5EF4-FFF2-40B4-BE49-F238E27FC236}">
                <a16:creationId xmlns:a16="http://schemas.microsoft.com/office/drawing/2014/main" id="{110E3969-7FA7-7FD8-0FAE-F84ADE22ECE5}"/>
              </a:ext>
            </a:extLst>
          </p:cNvPr>
          <p:cNvSpPr txBox="1">
            <a:spLocks/>
          </p:cNvSpPr>
          <p:nvPr userDrawn="1"/>
        </p:nvSpPr>
        <p:spPr>
          <a:xfrm>
            <a:off x="367850" y="6608017"/>
            <a:ext cx="3600000" cy="92333"/>
          </a:xfrm>
          <a:prstGeom prst="rect">
            <a:avLst/>
          </a:prstGeom>
        </p:spPr>
        <p:txBody>
          <a:bodyPr vert="horz" lIns="0" tIns="0" rIns="0" bIns="0" rtlCol="0" anchor="t"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 altLang="ja-JP" dirty="0"/>
              <a:t>© </a:t>
            </a:r>
            <a:r>
              <a:rPr lang="en" altLang="ja-JP" dirty="0" err="1"/>
              <a:t>Ritsumeikan</a:t>
            </a:r>
            <a:r>
              <a:rPr lang="en" altLang="ja-JP" dirty="0"/>
              <a:t> Trust All Rights Reserved</a:t>
            </a:r>
            <a:endParaRPr lang="ja-JP" altLang="en-US" dirty="0"/>
          </a:p>
        </p:txBody>
      </p:sp>
    </p:spTree>
    <p:extLst>
      <p:ext uri="{BB962C8B-B14F-4D97-AF65-F5344CB8AC3E}">
        <p14:creationId xmlns:p14="http://schemas.microsoft.com/office/powerpoint/2010/main" val="167945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E3E4A-1132-2460-36CD-C029F2E00EEB}"/>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A03F2-10B9-7066-94D9-58AB836EDB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CAB6D438-7027-BD0B-D88D-D7AB0896AD65}"/>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93083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7A15-8708-1B2E-BF5A-9C9C43977E42}"/>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57BA2E-6B07-1EB7-F440-0581AEF7EA7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650D7E50-92B9-255D-D681-EE3FCD371C80}"/>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4128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E4ADB6-A3D7-EB5E-EEF6-8933A3E7606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A25AA1-C8C4-D13C-B270-7F640216D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5" name="フッター プレースホルダー 4">
            <a:extLst>
              <a:ext uri="{FF2B5EF4-FFF2-40B4-BE49-F238E27FC236}">
                <a16:creationId xmlns:a16="http://schemas.microsoft.com/office/drawing/2014/main" id="{5278875B-E2D3-435B-D968-E8B71ADA6D9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561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EFDE9-B59E-F9B4-91B2-04C71CE02E83}"/>
              </a:ext>
            </a:extLst>
          </p:cNvPr>
          <p:cNvSpPr>
            <a:spLocks noGrp="1"/>
          </p:cNvSpPr>
          <p:nvPr>
            <p:ph type="title"/>
          </p:nvPr>
        </p:nvSpPr>
        <p:spPr>
          <a:xfrm>
            <a:off x="838200" y="699427"/>
            <a:ext cx="10515600" cy="687061"/>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8D8D09-4ECB-53B0-DFAA-B0545E4092C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37FD869-2928-0F5B-F493-10D280B9F39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a:extLst>
              <a:ext uri="{FF2B5EF4-FFF2-40B4-BE49-F238E27FC236}">
                <a16:creationId xmlns:a16="http://schemas.microsoft.com/office/drawing/2014/main" id="{4DCDE5BE-E453-DAE8-F134-DFB744285D53}"/>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269326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9FAFCD-BD25-8118-4C78-8A317DAEE315}"/>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E4F53F-8E9A-46DD-3BED-3BD15A4577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FA72B5-B8FE-ACEA-49D3-5F7E42695E3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CE4F295-8653-3860-12A0-3479F4B31B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90F9508-BF78-9F6E-F3A2-B9C49A1AD7B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フッター プレースホルダー 7">
            <a:extLst>
              <a:ext uri="{FF2B5EF4-FFF2-40B4-BE49-F238E27FC236}">
                <a16:creationId xmlns:a16="http://schemas.microsoft.com/office/drawing/2014/main" id="{A72B600D-6F9A-C324-7558-0F0D530C36C8}"/>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03698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E963-99C8-7726-A32E-FF592394CB64}"/>
              </a:ext>
            </a:extLst>
          </p:cNvPr>
          <p:cNvSpPr>
            <a:spLocks noGrp="1"/>
          </p:cNvSpPr>
          <p:nvPr>
            <p:ph type="title"/>
          </p:nvPr>
        </p:nvSpPr>
        <p:spPr>
          <a:xfrm>
            <a:off x="838200" y="699427"/>
            <a:ext cx="10515600" cy="687061"/>
          </a:xfrm>
          <a:prstGeom prst="rect">
            <a:avLst/>
          </a:prstGeom>
        </p:spPr>
        <p:txBody>
          <a:bodyPr/>
          <a:lstStyle/>
          <a:p>
            <a:r>
              <a:rPr kumimoji="1" lang="ja-JP" altLang="en-US" dirty="0"/>
              <a:t>マスター タイトルの書式設定</a:t>
            </a:r>
          </a:p>
        </p:txBody>
      </p:sp>
      <p:sp>
        <p:nvSpPr>
          <p:cNvPr id="4" name="フッター プレースホルダー 3">
            <a:extLst>
              <a:ext uri="{FF2B5EF4-FFF2-40B4-BE49-F238E27FC236}">
                <a16:creationId xmlns:a16="http://schemas.microsoft.com/office/drawing/2014/main" id="{4AC002CE-8727-B50B-E620-3F23F9D8AD2E}"/>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171957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9E23B22E-25ED-55A6-E8C3-C6102BF7AF7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303118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7858A-2C97-931F-89E8-DA8332C2BBC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60C33624-FE7E-8080-F51D-27058E520C86}"/>
              </a:ext>
            </a:extLst>
          </p:cNvPr>
          <p:cNvSpPr>
            <a:spLocks noGrp="1"/>
          </p:cNvSpPr>
          <p:nvPr>
            <p:ph idx="1"/>
          </p:nvPr>
        </p:nvSpPr>
        <p:spPr>
          <a:xfrm>
            <a:off x="4772025" y="1554480"/>
            <a:ext cx="6583363" cy="430657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a:extLst>
              <a:ext uri="{FF2B5EF4-FFF2-40B4-BE49-F238E27FC236}">
                <a16:creationId xmlns:a16="http://schemas.microsoft.com/office/drawing/2014/main" id="{996AE159-1A70-CE0E-7D12-710E876833CE}"/>
              </a:ext>
            </a:extLst>
          </p:cNvPr>
          <p:cNvSpPr>
            <a:spLocks noGrp="1"/>
          </p:cNvSpPr>
          <p:nvPr>
            <p:ph type="body" sz="half" idx="2"/>
          </p:nvPr>
        </p:nvSpPr>
        <p:spPr>
          <a:xfrm>
            <a:off x="839788" y="1562418"/>
            <a:ext cx="3932237" cy="4306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a:t>マスター テキストの書式設定</a:t>
            </a:r>
          </a:p>
        </p:txBody>
      </p:sp>
      <p:sp>
        <p:nvSpPr>
          <p:cNvPr id="6" name="フッター プレースホルダー 5">
            <a:extLst>
              <a:ext uri="{FF2B5EF4-FFF2-40B4-BE49-F238E27FC236}">
                <a16:creationId xmlns:a16="http://schemas.microsoft.com/office/drawing/2014/main" id="{842BD640-276B-5FBA-DD2B-3B0A44659FEA}"/>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71514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付きの図">
    <p:spTree>
      <p:nvGrpSpPr>
        <p:cNvPr id="1" name=""/>
        <p:cNvGrpSpPr/>
        <p:nvPr/>
      </p:nvGrpSpPr>
      <p:grpSpPr>
        <a:xfrm>
          <a:off x="0" y="0"/>
          <a:ext cx="0" cy="0"/>
          <a:chOff x="0" y="0"/>
          <a:chExt cx="0" cy="0"/>
        </a:xfrm>
      </p:grpSpPr>
      <p:sp>
        <p:nvSpPr>
          <p:cNvPr id="3" name="図プレースホルダー 2">
            <a:extLst>
              <a:ext uri="{FF2B5EF4-FFF2-40B4-BE49-F238E27FC236}">
                <a16:creationId xmlns:a16="http://schemas.microsoft.com/office/drawing/2014/main" id="{E81A7492-C371-FB51-1410-7084AE99E214}"/>
              </a:ext>
            </a:extLst>
          </p:cNvPr>
          <p:cNvSpPr>
            <a:spLocks noGrp="1"/>
          </p:cNvSpPr>
          <p:nvPr>
            <p:ph type="pic" idx="1"/>
          </p:nvPr>
        </p:nvSpPr>
        <p:spPr>
          <a:xfrm>
            <a:off x="5183188" y="1630680"/>
            <a:ext cx="6172200" cy="42303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14035F8-0347-942F-8034-45A6E032F1BD}"/>
              </a:ext>
            </a:extLst>
          </p:cNvPr>
          <p:cNvSpPr>
            <a:spLocks noGrp="1"/>
          </p:cNvSpPr>
          <p:nvPr>
            <p:ph type="body" sz="half" idx="2"/>
          </p:nvPr>
        </p:nvSpPr>
        <p:spPr>
          <a:xfrm>
            <a:off x="839788" y="1638618"/>
            <a:ext cx="3932237" cy="42303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6" name="フッター プレースホルダー 5">
            <a:extLst>
              <a:ext uri="{FF2B5EF4-FFF2-40B4-BE49-F238E27FC236}">
                <a16:creationId xmlns:a16="http://schemas.microsoft.com/office/drawing/2014/main" id="{BB030AC9-50E0-9F2F-0934-1920DD39ED16}"/>
              </a:ext>
            </a:extLst>
          </p:cNvPr>
          <p:cNvSpPr>
            <a:spLocks noGrp="1"/>
          </p:cNvSpPr>
          <p:nvPr>
            <p:ph type="ftr" sz="quarter" idx="11"/>
          </p:nvPr>
        </p:nvSpPr>
        <p:spPr/>
        <p:txBody>
          <a:bodyPr/>
          <a:lstStyle/>
          <a:p>
            <a:endParaRPr kumimoji="1" lang="ja-JP" altLang="en-US"/>
          </a:p>
        </p:txBody>
      </p:sp>
      <p:sp>
        <p:nvSpPr>
          <p:cNvPr id="8" name="タイトル 1">
            <a:extLst>
              <a:ext uri="{FF2B5EF4-FFF2-40B4-BE49-F238E27FC236}">
                <a16:creationId xmlns:a16="http://schemas.microsoft.com/office/drawing/2014/main" id="{514674DA-9FD1-4172-BD69-576184FFE93B}"/>
              </a:ext>
            </a:extLst>
          </p:cNvPr>
          <p:cNvSpPr>
            <a:spLocks noGrp="1"/>
          </p:cNvSpPr>
          <p:nvPr>
            <p:ph type="title"/>
          </p:nvPr>
        </p:nvSpPr>
        <p:spPr>
          <a:xfrm>
            <a:off x="838200" y="627380"/>
            <a:ext cx="10512424" cy="739140"/>
          </a:xfrm>
          <a:prstGeom prst="rect">
            <a:avLst/>
          </a:prstGeom>
        </p:spPr>
        <p:txBody>
          <a:bodyPr anchor="b">
            <a:normAutofit/>
          </a:bodyPr>
          <a:lstStyle>
            <a:lvl1pPr>
              <a:defRPr sz="3600"/>
            </a:lvl1pPr>
          </a:lstStyle>
          <a:p>
            <a:r>
              <a:rPr kumimoji="1" lang="ja-JP" altLang="en-US" dirty="0"/>
              <a:t>マスター タイトルの書式設定</a:t>
            </a:r>
          </a:p>
        </p:txBody>
      </p:sp>
    </p:spTree>
    <p:extLst>
      <p:ext uri="{BB962C8B-B14F-4D97-AF65-F5344CB8AC3E}">
        <p14:creationId xmlns:p14="http://schemas.microsoft.com/office/powerpoint/2010/main" val="132567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4.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07A5805C-46BB-54E8-8163-CDDC347D4378}"/>
              </a:ext>
            </a:extLst>
          </p:cNvPr>
          <p:cNvSpPr/>
          <p:nvPr userDrawn="1"/>
        </p:nvSpPr>
        <p:spPr>
          <a:xfrm>
            <a:off x="-600" y="6390000"/>
            <a:ext cx="12193200" cy="468000"/>
          </a:xfrm>
          <a:prstGeom prst="rect">
            <a:avLst/>
          </a:prstGeom>
          <a:solidFill>
            <a:srgbClr val="9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EE9202B2-A960-26AE-2172-51B916899CB6}"/>
              </a:ext>
            </a:extLst>
          </p:cNvPr>
          <p:cNvSpPr>
            <a:spLocks noGrp="1"/>
          </p:cNvSpPr>
          <p:nvPr>
            <p:ph type="title"/>
          </p:nvPr>
        </p:nvSpPr>
        <p:spPr>
          <a:xfrm>
            <a:off x="838200" y="699427"/>
            <a:ext cx="10515600" cy="687061"/>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6B550EBF-8B8A-62F9-9208-6C4FC21F9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フッター プレースホルダー 4">
            <a:extLst>
              <a:ext uri="{FF2B5EF4-FFF2-40B4-BE49-F238E27FC236}">
                <a16:creationId xmlns:a16="http://schemas.microsoft.com/office/drawing/2014/main" id="{0B55B4BA-8988-F022-F731-A070E604B753}"/>
              </a:ext>
            </a:extLst>
          </p:cNvPr>
          <p:cNvSpPr>
            <a:spLocks noGrp="1"/>
          </p:cNvSpPr>
          <p:nvPr>
            <p:ph type="ftr" sz="quarter" idx="3"/>
          </p:nvPr>
        </p:nvSpPr>
        <p:spPr>
          <a:xfrm>
            <a:off x="4094967" y="6458097"/>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ja-JP" altLang="en-US" dirty="0"/>
          </a:p>
        </p:txBody>
      </p:sp>
      <p:pic>
        <p:nvPicPr>
          <p:cNvPr id="26" name="図 25">
            <a:extLst>
              <a:ext uri="{FF2B5EF4-FFF2-40B4-BE49-F238E27FC236}">
                <a16:creationId xmlns:a16="http://schemas.microsoft.com/office/drawing/2014/main" id="{01311B64-520A-0AAC-F4FC-79C4FFE77664}"/>
              </a:ext>
            </a:extLst>
          </p:cNvPr>
          <p:cNvPicPr>
            <a:picLocks noChangeAspect="1"/>
          </p:cNvPicPr>
          <p:nvPr userDrawn="1"/>
        </p:nvPicPr>
        <p:blipFill>
          <a:blip r:embed="rId12"/>
          <a:stretch>
            <a:fillRect/>
          </a:stretch>
        </p:blipFill>
        <p:spPr>
          <a:xfrm>
            <a:off x="291650" y="6475799"/>
            <a:ext cx="2362200" cy="292100"/>
          </a:xfrm>
          <a:prstGeom prst="rect">
            <a:avLst/>
          </a:prstGeom>
        </p:spPr>
      </p:pic>
      <p:pic>
        <p:nvPicPr>
          <p:cNvPr id="27" name="図 26">
            <a:extLst>
              <a:ext uri="{FF2B5EF4-FFF2-40B4-BE49-F238E27FC236}">
                <a16:creationId xmlns:a16="http://schemas.microsoft.com/office/drawing/2014/main" id="{235FDDFB-3CA7-C452-79B4-82AB4F480CD6}"/>
              </a:ext>
            </a:extLst>
          </p:cNvPr>
          <p:cNvPicPr>
            <a:picLocks noChangeAspect="1"/>
          </p:cNvPicPr>
          <p:nvPr userDrawn="1"/>
        </p:nvPicPr>
        <p:blipFill>
          <a:blip r:embed="rId13"/>
          <a:stretch>
            <a:fillRect/>
          </a:stretch>
        </p:blipFill>
        <p:spPr>
          <a:xfrm>
            <a:off x="8745616" y="6463099"/>
            <a:ext cx="2260600" cy="317500"/>
          </a:xfrm>
          <a:prstGeom prst="rect">
            <a:avLst/>
          </a:prstGeom>
        </p:spPr>
      </p:pic>
      <p:sp>
        <p:nvSpPr>
          <p:cNvPr id="30" name="フッター プレースホルダー 4">
            <a:extLst>
              <a:ext uri="{FF2B5EF4-FFF2-40B4-BE49-F238E27FC236}">
                <a16:creationId xmlns:a16="http://schemas.microsoft.com/office/drawing/2014/main" id="{A604570C-02D4-D843-7309-7BDC4669FD8C}"/>
              </a:ext>
            </a:extLst>
          </p:cNvPr>
          <p:cNvSpPr txBox="1">
            <a:spLocks/>
          </p:cNvSpPr>
          <p:nvPr userDrawn="1"/>
        </p:nvSpPr>
        <p:spPr>
          <a:xfrm>
            <a:off x="2735300" y="6577834"/>
            <a:ext cx="3600000" cy="92333"/>
          </a:xfrm>
          <a:prstGeom prst="rect">
            <a:avLst/>
          </a:prstGeom>
        </p:spPr>
        <p:txBody>
          <a:bodyPr vert="horz" lIns="0" tIns="0" rIns="0" bIns="0" rtlCol="0" anchor="b" anchorCtr="0">
            <a:spAutoFit/>
          </a:bodyPr>
          <a:lstStyle>
            <a:defPPr>
              <a:defRPr lang="ja-JP"/>
            </a:defPPr>
            <a:lvl1pPr marL="0" algn="l" defTabSz="914400" rtl="0" eaLnBrk="1" latinLnBrk="0" hangingPunct="1">
              <a:defRPr kumimoji="1" sz="6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 altLang="ja-JP" dirty="0">
                <a:solidFill>
                  <a:schemeClr val="bg1"/>
                </a:solidFill>
              </a:rPr>
              <a:t>© </a:t>
            </a:r>
            <a:r>
              <a:rPr lang="en" altLang="ja-JP" dirty="0" err="1">
                <a:solidFill>
                  <a:schemeClr val="bg1"/>
                </a:solidFill>
              </a:rPr>
              <a:t>Ritsumeikan</a:t>
            </a:r>
            <a:r>
              <a:rPr lang="en" altLang="ja-JP" dirty="0">
                <a:solidFill>
                  <a:schemeClr val="bg1"/>
                </a:solidFill>
              </a:rPr>
              <a:t> Trust All Rights Reserved</a:t>
            </a:r>
            <a:endParaRPr lang="ja-JP" altLang="en-US">
              <a:solidFill>
                <a:schemeClr val="bg1"/>
              </a:solidFill>
            </a:endParaRPr>
          </a:p>
        </p:txBody>
      </p:sp>
      <p:cxnSp>
        <p:nvCxnSpPr>
          <p:cNvPr id="33" name="直線コネクタ 32">
            <a:extLst>
              <a:ext uri="{FF2B5EF4-FFF2-40B4-BE49-F238E27FC236}">
                <a16:creationId xmlns:a16="http://schemas.microsoft.com/office/drawing/2014/main" id="{F42AFCD3-AC50-32F1-822A-2AEBB999021C}"/>
              </a:ext>
            </a:extLst>
          </p:cNvPr>
          <p:cNvCxnSpPr>
            <a:cxnSpLocks/>
          </p:cNvCxnSpPr>
          <p:nvPr userDrawn="1"/>
        </p:nvCxnSpPr>
        <p:spPr>
          <a:xfrm>
            <a:off x="11246070" y="6534000"/>
            <a:ext cx="0" cy="180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図 27">
            <a:extLst>
              <a:ext uri="{FF2B5EF4-FFF2-40B4-BE49-F238E27FC236}">
                <a16:creationId xmlns:a16="http://schemas.microsoft.com/office/drawing/2014/main" id="{D1F9A1B1-0D7C-A456-B0EC-AD0046A50774}"/>
              </a:ext>
            </a:extLst>
          </p:cNvPr>
          <p:cNvPicPr>
            <a:picLocks noChangeAspect="1"/>
          </p:cNvPicPr>
          <p:nvPr userDrawn="1"/>
        </p:nvPicPr>
        <p:blipFill>
          <a:blip r:embed="rId14"/>
          <a:stretch>
            <a:fillRect/>
          </a:stretch>
        </p:blipFill>
        <p:spPr>
          <a:xfrm>
            <a:off x="182390" y="176040"/>
            <a:ext cx="1790700" cy="1511300"/>
          </a:xfrm>
          <a:prstGeom prst="rect">
            <a:avLst/>
          </a:prstGeom>
        </p:spPr>
      </p:pic>
      <p:pic>
        <p:nvPicPr>
          <p:cNvPr id="29" name="図 28">
            <a:extLst>
              <a:ext uri="{FF2B5EF4-FFF2-40B4-BE49-F238E27FC236}">
                <a16:creationId xmlns:a16="http://schemas.microsoft.com/office/drawing/2014/main" id="{DA6A624E-1D18-0CF3-473A-1340FAAC16F8}"/>
              </a:ext>
            </a:extLst>
          </p:cNvPr>
          <p:cNvPicPr>
            <a:picLocks noChangeAspect="1"/>
          </p:cNvPicPr>
          <p:nvPr userDrawn="1"/>
        </p:nvPicPr>
        <p:blipFill>
          <a:blip r:embed="rId15"/>
          <a:stretch>
            <a:fillRect/>
          </a:stretch>
        </p:blipFill>
        <p:spPr>
          <a:xfrm>
            <a:off x="10790410" y="4892175"/>
            <a:ext cx="1219200" cy="1358900"/>
          </a:xfrm>
          <a:prstGeom prst="rect">
            <a:avLst/>
          </a:prstGeom>
        </p:spPr>
      </p:pic>
      <p:sp>
        <p:nvSpPr>
          <p:cNvPr id="31" name="スライド番号プレースホルダー 5">
            <a:extLst>
              <a:ext uri="{FF2B5EF4-FFF2-40B4-BE49-F238E27FC236}">
                <a16:creationId xmlns:a16="http://schemas.microsoft.com/office/drawing/2014/main" id="{33F3B559-9DBB-909F-9994-2FB6E81C09C9}"/>
              </a:ext>
            </a:extLst>
          </p:cNvPr>
          <p:cNvSpPr txBox="1">
            <a:spLocks/>
          </p:cNvSpPr>
          <p:nvPr userDrawn="1"/>
        </p:nvSpPr>
        <p:spPr>
          <a:xfrm>
            <a:off x="10076700" y="6516000"/>
            <a:ext cx="1800000" cy="216000"/>
          </a:xfrm>
          <a:prstGeom prst="rect">
            <a:avLst/>
          </a:prstGeom>
        </p:spPr>
        <p:txBody>
          <a:bodyPr vert="horz" lIns="0" tIns="0" rIns="0" bIns="0" rtlCol="0" anchor="ctr" anchorCtr="0"/>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381B21D-C635-6F46-9D11-2A7199EC326E}" type="slidenum">
              <a:rPr lang="ja-JP" altLang="en-US" sz="1200" b="0" i="0" smtClean="0">
                <a:solidFill>
                  <a:schemeClr val="bg1"/>
                </a:solidFill>
                <a:latin typeface="Arial" panose="020B0604020202020204" pitchFamily="34" charset="0"/>
                <a:cs typeface="Arial" panose="020B0604020202020204" pitchFamily="34" charset="0"/>
              </a:rPr>
              <a:pPr/>
              <a:t>‹#›</a:t>
            </a:fld>
            <a:endParaRPr lang="ja-JP" altLang="en-US" sz="1200" b="0" i="0" dirty="0">
              <a:solidFill>
                <a:schemeClr val="bg1"/>
              </a:solidFill>
              <a:latin typeface="Arial" panose="020B0604020202020204" pitchFamily="34" charset="0"/>
              <a:cs typeface="Arial" panose="020B0604020202020204" pitchFamily="34" charset="0"/>
            </a:endParaRPr>
          </a:p>
        </p:txBody>
      </p:sp>
      <p:cxnSp>
        <p:nvCxnSpPr>
          <p:cNvPr id="32" name="直線コネクタ 31">
            <a:extLst>
              <a:ext uri="{FF2B5EF4-FFF2-40B4-BE49-F238E27FC236}">
                <a16:creationId xmlns:a16="http://schemas.microsoft.com/office/drawing/2014/main" id="{F40252DB-AFBC-A072-8F40-49A637C97D2A}"/>
              </a:ext>
            </a:extLst>
          </p:cNvPr>
          <p:cNvCxnSpPr>
            <a:cxnSpLocks/>
          </p:cNvCxnSpPr>
          <p:nvPr userDrawn="1"/>
        </p:nvCxnSpPr>
        <p:spPr>
          <a:xfrm>
            <a:off x="1056000" y="1452080"/>
            <a:ext cx="10035797" cy="0"/>
          </a:xfrm>
          <a:prstGeom prst="line">
            <a:avLst/>
          </a:prstGeom>
          <a:ln w="41275">
            <a:solidFill>
              <a:srgbClr val="9B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451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ctr" defTabSz="914400" rtl="0" eaLnBrk="1" latinLnBrk="0" hangingPunct="1">
        <a:lnSpc>
          <a:spcPct val="90000"/>
        </a:lnSpc>
        <a:spcBef>
          <a:spcPct val="0"/>
        </a:spcBef>
        <a:buNone/>
        <a:defRPr kumimoji="1" sz="36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Clr>
          <a:srgbClr val="9B0000"/>
        </a:buClr>
        <a:buFont typeface="Arial" panose="020B0604020202020204" pitchFamily="34" charset="0"/>
        <a:buChar char="•"/>
        <a:defRPr kumimoji="1" sz="4400" kern="1200">
          <a:solidFill>
            <a:schemeClr val="tx1"/>
          </a:solidFill>
          <a:latin typeface="+mn-lt"/>
          <a:ea typeface="+mn-ea"/>
          <a:cs typeface="+mn-cs"/>
        </a:defRPr>
      </a:lvl1pPr>
      <a:lvl2pPr marL="324000" indent="-228600" algn="l" defTabSz="914400" rtl="0" eaLnBrk="1" latinLnBrk="0" hangingPunct="1">
        <a:lnSpc>
          <a:spcPct val="90000"/>
        </a:lnSpc>
        <a:spcBef>
          <a:spcPts val="500"/>
        </a:spcBef>
        <a:buClr>
          <a:srgbClr val="9B0000"/>
        </a:buClr>
        <a:buFont typeface="Arial" panose="020B0604020202020204" pitchFamily="34" charset="0"/>
        <a:buChar char="•"/>
        <a:defRPr kumimoji="1" sz="3600" kern="1200">
          <a:solidFill>
            <a:schemeClr val="tx1"/>
          </a:solidFill>
          <a:latin typeface="+mn-lt"/>
          <a:ea typeface="+mn-ea"/>
          <a:cs typeface="+mn-cs"/>
        </a:defRPr>
      </a:lvl2pPr>
      <a:lvl3pPr marL="432000" indent="-228600" algn="l" defTabSz="914400" rtl="0" eaLnBrk="1" latinLnBrk="0" hangingPunct="1">
        <a:lnSpc>
          <a:spcPct val="90000"/>
        </a:lnSpc>
        <a:spcBef>
          <a:spcPts val="500"/>
        </a:spcBef>
        <a:buClr>
          <a:srgbClr val="9B0000"/>
        </a:buClr>
        <a:buFont typeface="Arial" panose="020B0604020202020204" pitchFamily="34" charset="0"/>
        <a:buChar char="•"/>
        <a:defRPr kumimoji="1" sz="2800" kern="1200">
          <a:solidFill>
            <a:schemeClr val="tx1"/>
          </a:solidFill>
          <a:latin typeface="+mn-lt"/>
          <a:ea typeface="+mn-ea"/>
          <a:cs typeface="+mn-cs"/>
        </a:defRPr>
      </a:lvl3pPr>
      <a:lvl4pPr marL="504000" indent="-228600" algn="l" defTabSz="914400" rtl="0" eaLnBrk="1" latinLnBrk="0" hangingPunct="1">
        <a:lnSpc>
          <a:spcPct val="90000"/>
        </a:lnSpc>
        <a:spcBef>
          <a:spcPts val="500"/>
        </a:spcBef>
        <a:buClr>
          <a:srgbClr val="9B0000"/>
        </a:buClr>
        <a:buFont typeface="Arial" panose="020B0604020202020204" pitchFamily="34" charset="0"/>
        <a:buChar char="•"/>
        <a:defRPr kumimoji="1" sz="2400" kern="1200">
          <a:solidFill>
            <a:schemeClr val="tx1"/>
          </a:solidFill>
          <a:latin typeface="+mn-lt"/>
          <a:ea typeface="+mn-ea"/>
          <a:cs typeface="+mn-cs"/>
        </a:defRPr>
      </a:lvl4pPr>
      <a:lvl5pPr marL="576000" indent="-228600" algn="l" defTabSz="914400" rtl="0" eaLnBrk="1" latinLnBrk="0" hangingPunct="1">
        <a:lnSpc>
          <a:spcPct val="90000"/>
        </a:lnSpc>
        <a:spcBef>
          <a:spcPts val="500"/>
        </a:spcBef>
        <a:buClr>
          <a:srgbClr val="9B0000"/>
        </a:buClr>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customXml" Target="../ink/ink3.xml"/><Relationship Id="rId4" Type="http://schemas.openxmlformats.org/officeDocument/2006/relationships/image" Target="../media/image16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0E1A0-9CB7-40CC-BD6D-0361F43045AA}"/>
              </a:ext>
            </a:extLst>
          </p:cNvPr>
          <p:cNvSpPr>
            <a:spLocks noGrp="1"/>
          </p:cNvSpPr>
          <p:nvPr>
            <p:ph type="ctrTitle"/>
          </p:nvPr>
        </p:nvSpPr>
        <p:spPr>
          <a:xfrm>
            <a:off x="651106" y="1122363"/>
            <a:ext cx="9839442" cy="2387600"/>
          </a:xfrm>
        </p:spPr>
        <p:txBody>
          <a:bodyPr>
            <a:normAutofit fontScale="90000"/>
          </a:bodyPr>
          <a:lstStyle/>
          <a:p>
            <a:pPr lvl="0">
              <a:lnSpc>
                <a:spcPct val="100000"/>
              </a:lnSpc>
              <a:spcBef>
                <a:spcPts val="0"/>
              </a:spcBef>
              <a:defRPr/>
            </a:pPr>
            <a:r>
              <a:rPr lang="en-US" altLang="ja-JP" dirty="0"/>
              <a:t>GPU</a:t>
            </a:r>
            <a:r>
              <a:rPr lang="ja-JP" altLang="en-US" dirty="0"/>
              <a:t>によるメモリ書き換え監視を用いた高信頼アンチチートシステムの速度改善</a:t>
            </a:r>
            <a:endParaRPr kumimoji="1" lang="ja-JP" altLang="en-US" b="1" dirty="0"/>
          </a:p>
        </p:txBody>
      </p:sp>
      <p:sp>
        <p:nvSpPr>
          <p:cNvPr id="3" name="字幕 2">
            <a:extLst>
              <a:ext uri="{FF2B5EF4-FFF2-40B4-BE49-F238E27FC236}">
                <a16:creationId xmlns:a16="http://schemas.microsoft.com/office/drawing/2014/main" id="{FB5DE7B4-1654-A3F8-8C7B-EA77A1591ECD}"/>
              </a:ext>
            </a:extLst>
          </p:cNvPr>
          <p:cNvSpPr>
            <a:spLocks noGrp="1"/>
          </p:cNvSpPr>
          <p:nvPr>
            <p:ph type="subTitle" idx="1"/>
          </p:nvPr>
        </p:nvSpPr>
        <p:spPr/>
        <p:txBody>
          <a:bodyPr/>
          <a:lstStyle/>
          <a:p>
            <a:r>
              <a:rPr kumimoji="1" lang="ja-JP" altLang="en-US" dirty="0"/>
              <a:t>立命館大学 </a:t>
            </a:r>
            <a:endParaRPr lang="en-US" altLang="ja-JP" dirty="0"/>
          </a:p>
          <a:p>
            <a:r>
              <a:rPr kumimoji="1" lang="ja-JP" altLang="en-US" dirty="0"/>
              <a:t>森 悠仁</a:t>
            </a:r>
          </a:p>
        </p:txBody>
      </p:sp>
    </p:spTree>
    <p:extLst>
      <p:ext uri="{BB962C8B-B14F-4D97-AF65-F5344CB8AC3E}">
        <p14:creationId xmlns:p14="http://schemas.microsoft.com/office/powerpoint/2010/main" val="2176213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0836B-FFBF-81F7-8BB2-6254DB4449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DA9634-6E9F-2162-9E44-EFFCDF5CE91E}"/>
              </a:ext>
            </a:extLst>
          </p:cNvPr>
          <p:cNvSpPr>
            <a:spLocks noGrp="1"/>
          </p:cNvSpPr>
          <p:nvPr>
            <p:ph type="title"/>
          </p:nvPr>
        </p:nvSpPr>
        <p:spPr/>
        <p:txBody>
          <a:bodyPr>
            <a:normAutofit/>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98AE88B5-C9E7-54CD-038D-32DB217D0636}"/>
              </a:ext>
            </a:extLst>
          </p:cNvPr>
          <p:cNvSpPr>
            <a:spLocks noGrp="1"/>
          </p:cNvSpPr>
          <p:nvPr>
            <p:ph idx="1"/>
          </p:nvPr>
        </p:nvSpPr>
        <p:spPr>
          <a:xfrm>
            <a:off x="838200" y="1825624"/>
            <a:ext cx="10515600" cy="4049395"/>
          </a:xfrm>
        </p:spPr>
        <p:txBody>
          <a:bodyPr>
            <a:normAutofit fontScale="92500" lnSpcReduction="10000"/>
          </a:bodyPr>
          <a:lstStyle/>
          <a:p>
            <a:r>
              <a:rPr lang="ja-JP" altLang="en-US" sz="3600" dirty="0"/>
              <a:t>前回</a:t>
            </a:r>
            <a:r>
              <a:rPr lang="en-US" altLang="ja-JP" sz="3600" dirty="0"/>
              <a:t>:</a:t>
            </a:r>
            <a:r>
              <a:rPr lang="ja-JP" altLang="en-US" sz="3600" dirty="0"/>
              <a:t>タイムスタンプやメトリクスが負になる</a:t>
            </a:r>
            <a:endParaRPr lang="en-US" altLang="ja-JP" sz="3600" dirty="0"/>
          </a:p>
          <a:p>
            <a:r>
              <a:rPr lang="ja-JP" altLang="en-US" sz="3600" dirty="0"/>
              <a:t>目的</a:t>
            </a:r>
            <a:r>
              <a:rPr lang="en-US" altLang="ja-JP" sz="3600" dirty="0"/>
              <a:t>:</a:t>
            </a:r>
            <a:r>
              <a:rPr lang="ja-JP" altLang="en-US" sz="3600" dirty="0"/>
              <a:t> 計測値の異常値の原因を特定する</a:t>
            </a:r>
            <a:endParaRPr lang="en-US" altLang="ja-JP" sz="3600" dirty="0"/>
          </a:p>
          <a:p>
            <a:r>
              <a:rPr lang="ja-JP" altLang="en-US" sz="3600" dirty="0"/>
              <a:t>手順</a:t>
            </a:r>
            <a:r>
              <a:rPr lang="en-US" altLang="ja-JP" sz="3600" dirty="0"/>
              <a:t>: </a:t>
            </a:r>
          </a:p>
          <a:p>
            <a:pPr marL="609750" lvl="1" indent="-514350">
              <a:buFont typeface="+mj-lt"/>
              <a:buAutoNum type="arabicPeriod"/>
            </a:pPr>
            <a:r>
              <a:rPr lang="en-US" altLang="ja-JP" sz="2800" dirty="0"/>
              <a:t>CUPTI</a:t>
            </a:r>
            <a:r>
              <a:rPr lang="ja-JP" altLang="en-US" sz="2800" dirty="0"/>
              <a:t>を用いたメトリクスの取得ソフトウェアを実行する</a:t>
            </a:r>
            <a:endParaRPr lang="en-US" altLang="ja-JP" sz="2800" dirty="0"/>
          </a:p>
          <a:p>
            <a:pPr marL="717750" lvl="2" indent="-514350">
              <a:buFont typeface="+mj-lt"/>
              <a:buAutoNum type="arabicPeriod"/>
            </a:pPr>
            <a:r>
              <a:rPr lang="en-US" altLang="ja-JP" sz="2000" dirty="0"/>
              <a:t>Nvidia</a:t>
            </a:r>
            <a:r>
              <a:rPr lang="ja-JP" altLang="en-US" sz="2000" dirty="0"/>
              <a:t>公式のプログラム例を改造したものを実行した</a:t>
            </a:r>
            <a:endParaRPr lang="en-US" altLang="ja-JP" sz="2000" dirty="0"/>
          </a:p>
          <a:p>
            <a:pPr marL="717750" lvl="2" indent="-514350">
              <a:buFont typeface="+mj-lt"/>
              <a:buAutoNum type="arabicPeriod"/>
            </a:pPr>
            <a:r>
              <a:rPr lang="ja-JP" altLang="en-US" sz="2000" dirty="0"/>
              <a:t>タイムスタンプ値はプログラムが計測し、</a:t>
            </a:r>
            <a:r>
              <a:rPr lang="en-US" altLang="ja-JP" sz="2000" dirty="0"/>
              <a:t>DB</a:t>
            </a:r>
            <a:r>
              <a:rPr lang="ja-JP" altLang="en-US" sz="2000" dirty="0"/>
              <a:t>に格納する</a:t>
            </a:r>
            <a:endParaRPr lang="en-US" altLang="ja-JP" sz="2000" dirty="0"/>
          </a:p>
          <a:p>
            <a:pPr marL="609750" lvl="1" indent="-514350">
              <a:buFont typeface="+mj-lt"/>
              <a:buAutoNum type="arabicPeriod"/>
            </a:pPr>
            <a:r>
              <a:rPr lang="ja-JP" altLang="en-US" sz="2800" dirty="0"/>
              <a:t>長時間計測を放置し、タイムスタンプの負になる現象を再現</a:t>
            </a:r>
            <a:endParaRPr lang="en-US" altLang="ja-JP" sz="2800" dirty="0"/>
          </a:p>
          <a:p>
            <a:pPr marL="717750" lvl="2" indent="-514350">
              <a:buFont typeface="+mj-lt"/>
              <a:buAutoNum type="arabicPeriod"/>
            </a:pPr>
            <a:r>
              <a:rPr lang="ja-JP" altLang="en-US" sz="2000" dirty="0"/>
              <a:t>負になるとは、</a:t>
            </a:r>
            <a:r>
              <a:rPr lang="en-US" altLang="ja-JP" sz="2000" dirty="0"/>
              <a:t>2^63-1</a:t>
            </a:r>
            <a:r>
              <a:rPr lang="ja-JP" altLang="en-US" sz="2000" dirty="0"/>
              <a:t> を超えた値を取ること</a:t>
            </a:r>
            <a:endParaRPr lang="en-US" altLang="ja-JP" sz="2000" dirty="0"/>
          </a:p>
          <a:p>
            <a:pPr marL="609750" lvl="1" indent="-514350">
              <a:buFont typeface="+mj-lt"/>
              <a:buAutoNum type="arabicPeriod"/>
            </a:pPr>
            <a:r>
              <a:rPr lang="ja-JP" altLang="en-US" sz="2800" dirty="0"/>
              <a:t>タイムスタンプの負になるサイクルを調査</a:t>
            </a:r>
            <a:endParaRPr lang="en-US" altLang="ja-JP" sz="2800" dirty="0"/>
          </a:p>
          <a:p>
            <a:pPr marL="609750" lvl="1" indent="-514350">
              <a:buFont typeface="+mj-lt"/>
              <a:buAutoNum type="arabicPeriod"/>
            </a:pPr>
            <a:r>
              <a:rPr lang="en-US" altLang="ja-JP" sz="2800" dirty="0"/>
              <a:t>DB</a:t>
            </a:r>
            <a:r>
              <a:rPr lang="ja-JP" altLang="en-US" sz="2800" dirty="0"/>
              <a:t>への格納順とタイムスタンプの値の関係を確認</a:t>
            </a:r>
            <a:endParaRPr lang="en-US" altLang="ja-JP" sz="2800" dirty="0"/>
          </a:p>
        </p:txBody>
      </p:sp>
    </p:spTree>
    <p:extLst>
      <p:ext uri="{BB962C8B-B14F-4D97-AF65-F5344CB8AC3E}">
        <p14:creationId xmlns:p14="http://schemas.microsoft.com/office/powerpoint/2010/main" val="370066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31435-D076-C5EF-227A-4D9F2967B3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0AD344-AEE7-5776-CEAD-372C0675F7CD}"/>
              </a:ext>
            </a:extLst>
          </p:cNvPr>
          <p:cNvSpPr>
            <a:spLocks noGrp="1"/>
          </p:cNvSpPr>
          <p:nvPr>
            <p:ph type="title"/>
          </p:nvPr>
        </p:nvSpPr>
        <p:spPr/>
        <p:txBody>
          <a:bodyPr/>
          <a:lstStyle/>
          <a:p>
            <a:r>
              <a:rPr kumimoji="1" lang="ja-JP" altLang="en-US" dirty="0"/>
              <a:t>実験結果</a:t>
            </a:r>
          </a:p>
        </p:txBody>
      </p:sp>
      <p:sp>
        <p:nvSpPr>
          <p:cNvPr id="22" name="コンテンツ プレースホルダー 21">
            <a:extLst>
              <a:ext uri="{FF2B5EF4-FFF2-40B4-BE49-F238E27FC236}">
                <a16:creationId xmlns:a16="http://schemas.microsoft.com/office/drawing/2014/main" id="{A131BFE1-D301-122B-8CB0-37226A5B53C6}"/>
              </a:ext>
            </a:extLst>
          </p:cNvPr>
          <p:cNvSpPr>
            <a:spLocks noGrp="1"/>
          </p:cNvSpPr>
          <p:nvPr>
            <p:ph sz="half" idx="1"/>
          </p:nvPr>
        </p:nvSpPr>
        <p:spPr>
          <a:xfrm>
            <a:off x="746760" y="1825625"/>
            <a:ext cx="3813533" cy="4351338"/>
          </a:xfrm>
        </p:spPr>
        <p:txBody>
          <a:bodyPr>
            <a:normAutofit/>
          </a:bodyPr>
          <a:lstStyle/>
          <a:p>
            <a:r>
              <a:rPr lang="ja-JP" altLang="en-US" sz="2800" dirty="0"/>
              <a:t>事実</a:t>
            </a:r>
            <a:r>
              <a:rPr lang="en-US" altLang="ja-JP" sz="2800" dirty="0"/>
              <a:t>:</a:t>
            </a:r>
            <a:r>
              <a:rPr lang="ja-JP" altLang="en-US" sz="2800" dirty="0"/>
              <a:t> タイムスタンプが負な値をとるのは行番号が若いもののみ</a:t>
            </a:r>
            <a:endParaRPr lang="en-US" altLang="ja-JP" sz="2800" dirty="0"/>
          </a:p>
          <a:p>
            <a:r>
              <a:rPr lang="ja-JP" altLang="en-US" sz="2800" dirty="0"/>
              <a:t>事実</a:t>
            </a:r>
            <a:r>
              <a:rPr lang="en-US" altLang="ja-JP" sz="2800" dirty="0"/>
              <a:t>:</a:t>
            </a:r>
            <a:r>
              <a:rPr lang="ja-JP" altLang="en-US" sz="2800" dirty="0"/>
              <a:t> 最初のほうに計測された値はマイナス</a:t>
            </a:r>
            <a:endParaRPr lang="en-US" altLang="ja-JP" sz="2800" dirty="0"/>
          </a:p>
          <a:p>
            <a:r>
              <a:rPr lang="ja-JP" altLang="en-US" sz="2800" dirty="0"/>
              <a:t>推察</a:t>
            </a:r>
            <a:r>
              <a:rPr lang="en-US" altLang="ja-JP" sz="2800" dirty="0"/>
              <a:t>:</a:t>
            </a:r>
            <a:r>
              <a:rPr lang="ja-JP" altLang="en-US" sz="2800" dirty="0"/>
              <a:t> 時系列は最初のマイナスの分上にオフセットしてよい</a:t>
            </a:r>
          </a:p>
        </p:txBody>
      </p:sp>
      <p:sp>
        <p:nvSpPr>
          <p:cNvPr id="23" name="コンテンツ プレースホルダー 22">
            <a:extLst>
              <a:ext uri="{FF2B5EF4-FFF2-40B4-BE49-F238E27FC236}">
                <a16:creationId xmlns:a16="http://schemas.microsoft.com/office/drawing/2014/main" id="{4689E070-5BEF-2A30-3721-D8D904CB2449}"/>
              </a:ext>
            </a:extLst>
          </p:cNvPr>
          <p:cNvSpPr>
            <a:spLocks noGrp="1"/>
          </p:cNvSpPr>
          <p:nvPr>
            <p:ph sz="half" idx="2"/>
          </p:nvPr>
        </p:nvSpPr>
        <p:spPr/>
        <p:txBody>
          <a:bodyPr/>
          <a:lstStyle/>
          <a:p>
            <a:endParaRPr lang="ja-JP" altLang="en-US" dirty="0"/>
          </a:p>
        </p:txBody>
      </p:sp>
      <p:grpSp>
        <p:nvGrpSpPr>
          <p:cNvPr id="21" name="グループ化 20">
            <a:extLst>
              <a:ext uri="{FF2B5EF4-FFF2-40B4-BE49-F238E27FC236}">
                <a16:creationId xmlns:a16="http://schemas.microsoft.com/office/drawing/2014/main" id="{4A241EE1-4DAB-FC7E-3A35-A5214E2E1BE9}"/>
              </a:ext>
            </a:extLst>
          </p:cNvPr>
          <p:cNvGrpSpPr/>
          <p:nvPr/>
        </p:nvGrpSpPr>
        <p:grpSpPr>
          <a:xfrm>
            <a:off x="4737462" y="1575839"/>
            <a:ext cx="7454538" cy="4179999"/>
            <a:chOff x="3466011" y="1719049"/>
            <a:chExt cx="8441599" cy="4733476"/>
          </a:xfrm>
        </p:grpSpPr>
        <p:sp>
          <p:nvSpPr>
            <p:cNvPr id="6" name="テキスト ボックス 5">
              <a:extLst>
                <a:ext uri="{FF2B5EF4-FFF2-40B4-BE49-F238E27FC236}">
                  <a16:creationId xmlns:a16="http://schemas.microsoft.com/office/drawing/2014/main" id="{CAC53E62-71D5-908A-5862-FD17ACF35B9A}"/>
                </a:ext>
              </a:extLst>
            </p:cNvPr>
            <p:cNvSpPr txBox="1"/>
            <p:nvPr/>
          </p:nvSpPr>
          <p:spPr>
            <a:xfrm>
              <a:off x="10333892" y="3352800"/>
              <a:ext cx="1093569" cy="369332"/>
            </a:xfrm>
            <a:prstGeom prst="rect">
              <a:avLst/>
            </a:prstGeom>
            <a:noFill/>
          </p:spPr>
          <p:txBody>
            <a:bodyPr wrap="none" rtlCol="0">
              <a:spAutoFit/>
            </a:bodyPr>
            <a:lstStyle/>
            <a:p>
              <a:r>
                <a:rPr kumimoji="1" lang="en-US" altLang="ja-JP" dirty="0">
                  <a:solidFill>
                    <a:schemeClr val="bg1"/>
                  </a:solidFill>
                </a:rPr>
                <a:t>288GB/s</a:t>
              </a:r>
              <a:endParaRPr kumimoji="1" lang="ja-JP" altLang="en-US" dirty="0">
                <a:solidFill>
                  <a:schemeClr val="bg1"/>
                </a:solidFill>
              </a:endParaRPr>
            </a:p>
          </p:txBody>
        </p:sp>
        <p:sp>
          <p:nvSpPr>
            <p:cNvPr id="9" name="テキスト ボックス 8">
              <a:extLst>
                <a:ext uri="{FF2B5EF4-FFF2-40B4-BE49-F238E27FC236}">
                  <a16:creationId xmlns:a16="http://schemas.microsoft.com/office/drawing/2014/main" id="{2BEF762E-28E4-A31A-3BD5-F07EF6BB7560}"/>
                </a:ext>
              </a:extLst>
            </p:cNvPr>
            <p:cNvSpPr txBox="1"/>
            <p:nvPr/>
          </p:nvSpPr>
          <p:spPr>
            <a:xfrm>
              <a:off x="10271374" y="3059668"/>
              <a:ext cx="1218603" cy="369332"/>
            </a:xfrm>
            <a:prstGeom prst="rect">
              <a:avLst/>
            </a:prstGeom>
            <a:noFill/>
          </p:spPr>
          <p:txBody>
            <a:bodyPr wrap="none" rtlCol="0">
              <a:spAutoFit/>
            </a:bodyPr>
            <a:lstStyle/>
            <a:p>
              <a:r>
                <a:rPr kumimoji="1" lang="en-US" altLang="ja-JP" dirty="0">
                  <a:solidFill>
                    <a:schemeClr val="bg1"/>
                  </a:solidFill>
                </a:rPr>
                <a:t>2.535GHz</a:t>
              </a:r>
              <a:endParaRPr kumimoji="1" lang="ja-JP" altLang="en-US" dirty="0">
                <a:solidFill>
                  <a:schemeClr val="bg1"/>
                </a:solidFill>
              </a:endParaRPr>
            </a:p>
          </p:txBody>
        </p:sp>
        <p:pic>
          <p:nvPicPr>
            <p:cNvPr id="12" name="図 11">
              <a:extLst>
                <a:ext uri="{FF2B5EF4-FFF2-40B4-BE49-F238E27FC236}">
                  <a16:creationId xmlns:a16="http://schemas.microsoft.com/office/drawing/2014/main" id="{08FF53ED-6350-7EAE-3B29-14718FC4F74E}"/>
                </a:ext>
              </a:extLst>
            </p:cNvPr>
            <p:cNvPicPr>
              <a:picLocks noChangeAspect="1"/>
            </p:cNvPicPr>
            <p:nvPr/>
          </p:nvPicPr>
          <p:blipFill>
            <a:blip r:embed="rId2"/>
            <a:stretch>
              <a:fillRect/>
            </a:stretch>
          </p:blipFill>
          <p:spPr>
            <a:xfrm>
              <a:off x="3466011" y="1719049"/>
              <a:ext cx="8441599" cy="4733476"/>
            </a:xfrm>
            <a:prstGeom prst="rect">
              <a:avLst/>
            </a:prstGeom>
          </p:spPr>
        </p:pic>
        <p:pic>
          <p:nvPicPr>
            <p:cNvPr id="13" name="図 12">
              <a:extLst>
                <a:ext uri="{FF2B5EF4-FFF2-40B4-BE49-F238E27FC236}">
                  <a16:creationId xmlns:a16="http://schemas.microsoft.com/office/drawing/2014/main" id="{167C6B84-A74D-395C-8C7B-5A2C2B6C7262}"/>
                </a:ext>
              </a:extLst>
            </p:cNvPr>
            <p:cNvPicPr>
              <a:picLocks noChangeAspect="1"/>
            </p:cNvPicPr>
            <p:nvPr/>
          </p:nvPicPr>
          <p:blipFill>
            <a:blip r:embed="rId2"/>
            <a:srcRect l="4260" t="71662" r="79625" b="9832"/>
            <a:stretch>
              <a:fillRect/>
            </a:stretch>
          </p:blipFill>
          <p:spPr>
            <a:xfrm>
              <a:off x="4894216" y="2454344"/>
              <a:ext cx="2597945" cy="1672938"/>
            </a:xfrm>
            <a:prstGeom prst="rect">
              <a:avLst/>
            </a:prstGeom>
            <a:ln w="38100">
              <a:solidFill>
                <a:schemeClr val="tx1"/>
              </a:solidFill>
            </a:ln>
          </p:spPr>
        </p:pic>
        <p:cxnSp>
          <p:nvCxnSpPr>
            <p:cNvPr id="15" name="直線コネクタ 14">
              <a:extLst>
                <a:ext uri="{FF2B5EF4-FFF2-40B4-BE49-F238E27FC236}">
                  <a16:creationId xmlns:a16="http://schemas.microsoft.com/office/drawing/2014/main" id="{AA634A2E-1026-3DDF-34CC-3AE669BE4434}"/>
                </a:ext>
              </a:extLst>
            </p:cNvPr>
            <p:cNvCxnSpPr>
              <a:cxnSpLocks/>
            </p:cNvCxnSpPr>
            <p:nvPr/>
          </p:nvCxnSpPr>
          <p:spPr>
            <a:xfrm flipH="1">
              <a:off x="3796937" y="2454344"/>
              <a:ext cx="1097279" cy="279692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E6DC3992-A0E1-2864-F456-5007564E2D2D}"/>
                </a:ext>
              </a:extLst>
            </p:cNvPr>
            <p:cNvCxnSpPr>
              <a:cxnSpLocks/>
            </p:cNvCxnSpPr>
            <p:nvPr/>
          </p:nvCxnSpPr>
          <p:spPr>
            <a:xfrm flipH="1">
              <a:off x="5124995" y="4127282"/>
              <a:ext cx="2367166" cy="1895087"/>
            </a:xfrm>
            <a:prstGeom prst="line">
              <a:avLst/>
            </a:prstGeom>
            <a:ln w="38100"/>
          </p:spPr>
          <p:style>
            <a:lnRef idx="1">
              <a:schemeClr val="dk1"/>
            </a:lnRef>
            <a:fillRef idx="0">
              <a:schemeClr val="dk1"/>
            </a:fillRef>
            <a:effectRef idx="0">
              <a:schemeClr val="dk1"/>
            </a:effectRef>
            <a:fontRef idx="minor">
              <a:schemeClr val="tx1"/>
            </a:fontRef>
          </p:style>
        </p:cxnSp>
        <p:sp>
          <p:nvSpPr>
            <p:cNvPr id="19" name="正方形/長方形 18">
              <a:extLst>
                <a:ext uri="{FF2B5EF4-FFF2-40B4-BE49-F238E27FC236}">
                  <a16:creationId xmlns:a16="http://schemas.microsoft.com/office/drawing/2014/main" id="{7B50EF13-7AEF-1BD9-6689-52FE8390C97B}"/>
                </a:ext>
              </a:extLst>
            </p:cNvPr>
            <p:cNvSpPr/>
            <p:nvPr/>
          </p:nvSpPr>
          <p:spPr>
            <a:xfrm>
              <a:off x="3796937" y="5251269"/>
              <a:ext cx="1328058" cy="771100"/>
            </a:xfrm>
            <a:prstGeom prst="rect">
              <a:avLst/>
            </a:prstGeom>
            <a:noFill/>
            <a:ln>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grpSp>
      <p:cxnSp>
        <p:nvCxnSpPr>
          <p:cNvPr id="25" name="直線コネクタ 24">
            <a:extLst>
              <a:ext uri="{FF2B5EF4-FFF2-40B4-BE49-F238E27FC236}">
                <a16:creationId xmlns:a16="http://schemas.microsoft.com/office/drawing/2014/main" id="{0054A930-D1E7-6FD0-F708-77492F96B7FB}"/>
              </a:ext>
            </a:extLst>
          </p:cNvPr>
          <p:cNvCxnSpPr>
            <a:cxnSpLocks/>
            <a:endCxn id="13" idx="3"/>
          </p:cNvCxnSpPr>
          <p:nvPr/>
        </p:nvCxnSpPr>
        <p:spPr>
          <a:xfrm>
            <a:off x="6453051" y="2943498"/>
            <a:ext cx="1839791" cy="203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1421842-6EDD-BA12-FE57-CCB69DAD8E44}"/>
              </a:ext>
            </a:extLst>
          </p:cNvPr>
          <p:cNvSpPr txBox="1"/>
          <p:nvPr/>
        </p:nvSpPr>
        <p:spPr>
          <a:xfrm>
            <a:off x="7732639" y="5217210"/>
            <a:ext cx="1702710" cy="369332"/>
          </a:xfrm>
          <a:prstGeom prst="rect">
            <a:avLst/>
          </a:prstGeom>
          <a:solidFill>
            <a:schemeClr val="bg1"/>
          </a:solidFill>
        </p:spPr>
        <p:txBody>
          <a:bodyPr wrap="none" rtlCol="0">
            <a:spAutoFit/>
          </a:bodyPr>
          <a:lstStyle/>
          <a:p>
            <a:r>
              <a:rPr lang="en-US" altLang="ja-JP" dirty="0"/>
              <a:t>DB</a:t>
            </a:r>
            <a:r>
              <a:rPr lang="ja-JP" altLang="en-US" dirty="0"/>
              <a:t>への格納順</a:t>
            </a:r>
            <a:endParaRPr kumimoji="1" lang="ja-JP" altLang="en-US" dirty="0"/>
          </a:p>
        </p:txBody>
      </p:sp>
      <p:sp>
        <p:nvSpPr>
          <p:cNvPr id="28" name="テキスト ボックス 27">
            <a:extLst>
              <a:ext uri="{FF2B5EF4-FFF2-40B4-BE49-F238E27FC236}">
                <a16:creationId xmlns:a16="http://schemas.microsoft.com/office/drawing/2014/main" id="{0F1FD1FB-5A5A-A046-C619-934DE087AD2F}"/>
              </a:ext>
            </a:extLst>
          </p:cNvPr>
          <p:cNvSpPr txBox="1"/>
          <p:nvPr/>
        </p:nvSpPr>
        <p:spPr>
          <a:xfrm>
            <a:off x="4548700" y="2623542"/>
            <a:ext cx="461665" cy="1938992"/>
          </a:xfrm>
          <a:prstGeom prst="rect">
            <a:avLst/>
          </a:prstGeom>
          <a:solidFill>
            <a:schemeClr val="bg1"/>
          </a:solidFill>
        </p:spPr>
        <p:txBody>
          <a:bodyPr vert="vert270" wrap="none" rtlCol="0">
            <a:spAutoFit/>
          </a:bodyPr>
          <a:lstStyle/>
          <a:p>
            <a:r>
              <a:rPr lang="ja-JP" altLang="en-US" dirty="0"/>
              <a:t>タイムスタンプ値</a:t>
            </a:r>
            <a:endParaRPr kumimoji="1" lang="ja-JP" altLang="en-US" dirty="0"/>
          </a:p>
        </p:txBody>
      </p:sp>
    </p:spTree>
    <p:extLst>
      <p:ext uri="{BB962C8B-B14F-4D97-AF65-F5344CB8AC3E}">
        <p14:creationId xmlns:p14="http://schemas.microsoft.com/office/powerpoint/2010/main" val="110024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3DA1E-4928-5EC1-FF7A-09F39430C2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8240271-811E-ECDF-1C14-B579921EDD39}"/>
              </a:ext>
            </a:extLst>
          </p:cNvPr>
          <p:cNvSpPr>
            <a:spLocks noGrp="1"/>
          </p:cNvSpPr>
          <p:nvPr>
            <p:ph type="title"/>
          </p:nvPr>
        </p:nvSpPr>
        <p:spPr/>
        <p:txBody>
          <a:bodyPr/>
          <a:lstStyle/>
          <a:p>
            <a:r>
              <a:rPr kumimoji="1" lang="ja-JP" altLang="en-US" dirty="0"/>
              <a:t>実験結果</a:t>
            </a:r>
          </a:p>
        </p:txBody>
      </p:sp>
      <p:sp>
        <p:nvSpPr>
          <p:cNvPr id="22" name="コンテンツ プレースホルダー 21">
            <a:extLst>
              <a:ext uri="{FF2B5EF4-FFF2-40B4-BE49-F238E27FC236}">
                <a16:creationId xmlns:a16="http://schemas.microsoft.com/office/drawing/2014/main" id="{283E4117-CC04-877C-1278-3623FB1336FC}"/>
              </a:ext>
            </a:extLst>
          </p:cNvPr>
          <p:cNvSpPr>
            <a:spLocks noGrp="1"/>
          </p:cNvSpPr>
          <p:nvPr>
            <p:ph sz="half" idx="1"/>
          </p:nvPr>
        </p:nvSpPr>
        <p:spPr>
          <a:xfrm>
            <a:off x="838200" y="1825625"/>
            <a:ext cx="3722093" cy="4351338"/>
          </a:xfrm>
        </p:spPr>
        <p:txBody>
          <a:bodyPr>
            <a:normAutofit/>
          </a:bodyPr>
          <a:lstStyle/>
          <a:p>
            <a:endParaRPr lang="ja-JP" altLang="en-US" sz="2800" dirty="0"/>
          </a:p>
        </p:txBody>
      </p:sp>
      <p:pic>
        <p:nvPicPr>
          <p:cNvPr id="7" name="図 6">
            <a:extLst>
              <a:ext uri="{FF2B5EF4-FFF2-40B4-BE49-F238E27FC236}">
                <a16:creationId xmlns:a16="http://schemas.microsoft.com/office/drawing/2014/main" id="{FF38791E-1A27-2699-E4AA-C4E3D0614B14}"/>
              </a:ext>
            </a:extLst>
          </p:cNvPr>
          <p:cNvPicPr>
            <a:picLocks noChangeAspect="1"/>
          </p:cNvPicPr>
          <p:nvPr/>
        </p:nvPicPr>
        <p:blipFill>
          <a:blip r:embed="rId2"/>
          <a:stretch>
            <a:fillRect/>
          </a:stretch>
        </p:blipFill>
        <p:spPr>
          <a:xfrm>
            <a:off x="4379010" y="1474237"/>
            <a:ext cx="7812990" cy="4870580"/>
          </a:xfrm>
          <a:prstGeom prst="rect">
            <a:avLst/>
          </a:prstGeom>
        </p:spPr>
      </p:pic>
    </p:spTree>
    <p:extLst>
      <p:ext uri="{BB962C8B-B14F-4D97-AF65-F5344CB8AC3E}">
        <p14:creationId xmlns:p14="http://schemas.microsoft.com/office/powerpoint/2010/main" val="222042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B9E50-0735-CFB4-9AD6-C51D7D3D4D6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9FC438E-EF30-89F3-2701-73C051E4815E}"/>
              </a:ext>
            </a:extLst>
          </p:cNvPr>
          <p:cNvSpPr>
            <a:spLocks noGrp="1"/>
          </p:cNvSpPr>
          <p:nvPr>
            <p:ph type="title"/>
          </p:nvPr>
        </p:nvSpPr>
        <p:spPr/>
        <p:txBody>
          <a:bodyPr>
            <a:normAutofit/>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62E52F05-4485-2653-D75A-31F48625D4AA}"/>
              </a:ext>
            </a:extLst>
          </p:cNvPr>
          <p:cNvSpPr>
            <a:spLocks noGrp="1"/>
          </p:cNvSpPr>
          <p:nvPr>
            <p:ph idx="1"/>
          </p:nvPr>
        </p:nvSpPr>
        <p:spPr>
          <a:xfrm>
            <a:off x="838200" y="1825625"/>
            <a:ext cx="10515600" cy="3344252"/>
          </a:xfrm>
        </p:spPr>
        <p:txBody>
          <a:bodyPr>
            <a:normAutofit lnSpcReduction="10000"/>
          </a:bodyPr>
          <a:lstStyle/>
          <a:p>
            <a:r>
              <a:rPr lang="ja-JP" altLang="en-US" sz="3600" dirty="0"/>
              <a:t>前回</a:t>
            </a:r>
            <a:r>
              <a:rPr lang="en-US" altLang="ja-JP" sz="3600" dirty="0"/>
              <a:t>:</a:t>
            </a:r>
            <a:r>
              <a:rPr lang="ja-JP" altLang="en-US" sz="3600" dirty="0"/>
              <a:t>タイムスタンプやメトリクスが負になる</a:t>
            </a:r>
            <a:endParaRPr lang="en-US" altLang="ja-JP" sz="3600" dirty="0"/>
          </a:p>
          <a:p>
            <a:r>
              <a:rPr lang="ja-JP" altLang="en-US" sz="3600" dirty="0"/>
              <a:t>目的</a:t>
            </a:r>
            <a:r>
              <a:rPr lang="en-US" altLang="ja-JP" sz="3600" dirty="0"/>
              <a:t>:</a:t>
            </a:r>
            <a:r>
              <a:rPr lang="ja-JP" altLang="en-US" sz="3600" dirty="0"/>
              <a:t> 計測値の異常値の原因を特定する</a:t>
            </a:r>
            <a:endParaRPr lang="en-US" altLang="ja-JP" sz="3600" dirty="0"/>
          </a:p>
          <a:p>
            <a:r>
              <a:rPr lang="ja-JP" altLang="en-US" sz="3600" dirty="0"/>
              <a:t>手順</a:t>
            </a:r>
            <a:r>
              <a:rPr lang="en-US" altLang="ja-JP" sz="3600" dirty="0"/>
              <a:t>: </a:t>
            </a:r>
          </a:p>
          <a:p>
            <a:pPr marL="609750" lvl="1" indent="-514350">
              <a:buFont typeface="+mj-lt"/>
              <a:buAutoNum type="arabicPeriod"/>
            </a:pPr>
            <a:r>
              <a:rPr lang="ja-JP" altLang="en-US" sz="2800" dirty="0"/>
              <a:t>長時間計測を放置し、タイムスタンプの負になる現象を再現</a:t>
            </a:r>
            <a:endParaRPr lang="en-US" altLang="ja-JP" sz="2800" dirty="0"/>
          </a:p>
          <a:p>
            <a:pPr marL="609750" lvl="1" indent="-514350">
              <a:buFont typeface="+mj-lt"/>
              <a:buAutoNum type="arabicPeriod"/>
            </a:pPr>
            <a:r>
              <a:rPr lang="ja-JP" altLang="en-US" sz="2800" dirty="0"/>
              <a:t>タイムスタンプの負になるサイクルを調査</a:t>
            </a:r>
            <a:endParaRPr lang="en-US" altLang="ja-JP" sz="2800" dirty="0"/>
          </a:p>
          <a:p>
            <a:pPr marL="609750" lvl="1" indent="-514350">
              <a:buFont typeface="+mj-lt"/>
              <a:buAutoNum type="arabicPeriod"/>
            </a:pPr>
            <a:r>
              <a:rPr lang="ja-JP" altLang="en-US" sz="2800" dirty="0"/>
              <a:t>格納順とタイムスタンプの値の関係を確認</a:t>
            </a:r>
            <a:endParaRPr lang="en-US" altLang="ja-JP" sz="2800" dirty="0"/>
          </a:p>
          <a:p>
            <a:pPr marL="609750" lvl="1" indent="-514350">
              <a:buFont typeface="+mj-lt"/>
              <a:buAutoNum type="arabicPeriod"/>
            </a:pPr>
            <a:r>
              <a:rPr lang="ja-JP" altLang="en-US" sz="2800" dirty="0"/>
              <a:t>値の整合性を確認</a:t>
            </a:r>
            <a:endParaRPr lang="en-US" altLang="ja-JP" sz="2800" dirty="0"/>
          </a:p>
        </p:txBody>
      </p:sp>
    </p:spTree>
    <p:extLst>
      <p:ext uri="{BB962C8B-B14F-4D97-AF65-F5344CB8AC3E}">
        <p14:creationId xmlns:p14="http://schemas.microsoft.com/office/powerpoint/2010/main" val="237366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CA0A9-62B9-AD8A-BD47-93A7557308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7D0958-7749-C84A-0368-AA5B6819F8DD}"/>
              </a:ext>
            </a:extLst>
          </p:cNvPr>
          <p:cNvSpPr>
            <a:spLocks noGrp="1"/>
          </p:cNvSpPr>
          <p:nvPr>
            <p:ph type="title"/>
          </p:nvPr>
        </p:nvSpPr>
        <p:spPr/>
        <p:txBody>
          <a:bodyPr/>
          <a:lstStyle/>
          <a:p>
            <a:r>
              <a:rPr kumimoji="1" lang="ja-JP" altLang="en-US" dirty="0"/>
              <a:t>実験結果</a:t>
            </a:r>
          </a:p>
        </p:txBody>
      </p:sp>
      <p:sp>
        <p:nvSpPr>
          <p:cNvPr id="22" name="コンテンツ プレースホルダー 21">
            <a:extLst>
              <a:ext uri="{FF2B5EF4-FFF2-40B4-BE49-F238E27FC236}">
                <a16:creationId xmlns:a16="http://schemas.microsoft.com/office/drawing/2014/main" id="{D1C5A756-FD14-6925-8FD9-C27BE45E2968}"/>
              </a:ext>
            </a:extLst>
          </p:cNvPr>
          <p:cNvSpPr>
            <a:spLocks noGrp="1"/>
          </p:cNvSpPr>
          <p:nvPr>
            <p:ph sz="half" idx="1"/>
          </p:nvPr>
        </p:nvSpPr>
        <p:spPr>
          <a:xfrm>
            <a:off x="838200" y="1825625"/>
            <a:ext cx="3722093" cy="4351338"/>
          </a:xfrm>
        </p:spPr>
        <p:txBody>
          <a:bodyPr>
            <a:normAutofit/>
          </a:bodyPr>
          <a:lstStyle/>
          <a:p>
            <a:r>
              <a:rPr lang="ja-JP" altLang="en-US" sz="2800" dirty="0"/>
              <a:t>タイムスタンプが負な値をとるのは行番号が若いもののみ</a:t>
            </a:r>
            <a:endParaRPr lang="en-US" altLang="ja-JP" sz="2800" dirty="0"/>
          </a:p>
          <a:p>
            <a:r>
              <a:rPr lang="en-US" altLang="ja-JP" sz="2800" dirty="0"/>
              <a:t>=&gt;</a:t>
            </a:r>
            <a:r>
              <a:rPr lang="ja-JP" altLang="en-US" sz="2800" dirty="0"/>
              <a:t>最初のほうに計測された値はマイナス</a:t>
            </a:r>
          </a:p>
        </p:txBody>
      </p:sp>
      <p:sp>
        <p:nvSpPr>
          <p:cNvPr id="23" name="コンテンツ プレースホルダー 22">
            <a:extLst>
              <a:ext uri="{FF2B5EF4-FFF2-40B4-BE49-F238E27FC236}">
                <a16:creationId xmlns:a16="http://schemas.microsoft.com/office/drawing/2014/main" id="{46ED5F53-B988-041F-3F3B-57CCD42F7F44}"/>
              </a:ext>
            </a:extLst>
          </p:cNvPr>
          <p:cNvSpPr>
            <a:spLocks noGrp="1"/>
          </p:cNvSpPr>
          <p:nvPr>
            <p:ph sz="half" idx="2"/>
          </p:nvPr>
        </p:nvSpPr>
        <p:spPr/>
        <p:txBody>
          <a:bodyPr/>
          <a:lstStyle/>
          <a:p>
            <a:endParaRPr lang="ja-JP" altLang="en-US"/>
          </a:p>
        </p:txBody>
      </p:sp>
      <p:grpSp>
        <p:nvGrpSpPr>
          <p:cNvPr id="21" name="グループ化 20">
            <a:extLst>
              <a:ext uri="{FF2B5EF4-FFF2-40B4-BE49-F238E27FC236}">
                <a16:creationId xmlns:a16="http://schemas.microsoft.com/office/drawing/2014/main" id="{6976ECEA-B2C3-5483-D472-418023069F07}"/>
              </a:ext>
            </a:extLst>
          </p:cNvPr>
          <p:cNvGrpSpPr/>
          <p:nvPr/>
        </p:nvGrpSpPr>
        <p:grpSpPr>
          <a:xfrm>
            <a:off x="4737462" y="1575839"/>
            <a:ext cx="7454538" cy="4179999"/>
            <a:chOff x="3466011" y="1719049"/>
            <a:chExt cx="8441599" cy="4733476"/>
          </a:xfrm>
        </p:grpSpPr>
        <p:sp>
          <p:nvSpPr>
            <p:cNvPr id="6" name="テキスト ボックス 5">
              <a:extLst>
                <a:ext uri="{FF2B5EF4-FFF2-40B4-BE49-F238E27FC236}">
                  <a16:creationId xmlns:a16="http://schemas.microsoft.com/office/drawing/2014/main" id="{F738028B-A345-6ED8-EF19-C02E6735340A}"/>
                </a:ext>
              </a:extLst>
            </p:cNvPr>
            <p:cNvSpPr txBox="1"/>
            <p:nvPr/>
          </p:nvSpPr>
          <p:spPr>
            <a:xfrm>
              <a:off x="10333892" y="3352800"/>
              <a:ext cx="1093569" cy="369332"/>
            </a:xfrm>
            <a:prstGeom prst="rect">
              <a:avLst/>
            </a:prstGeom>
            <a:noFill/>
          </p:spPr>
          <p:txBody>
            <a:bodyPr wrap="none" rtlCol="0">
              <a:spAutoFit/>
            </a:bodyPr>
            <a:lstStyle/>
            <a:p>
              <a:r>
                <a:rPr kumimoji="1" lang="en-US" altLang="ja-JP" dirty="0">
                  <a:solidFill>
                    <a:schemeClr val="bg1"/>
                  </a:solidFill>
                </a:rPr>
                <a:t>288GB/s</a:t>
              </a:r>
              <a:endParaRPr kumimoji="1" lang="ja-JP" altLang="en-US" dirty="0">
                <a:solidFill>
                  <a:schemeClr val="bg1"/>
                </a:solidFill>
              </a:endParaRPr>
            </a:p>
          </p:txBody>
        </p:sp>
        <p:sp>
          <p:nvSpPr>
            <p:cNvPr id="9" name="テキスト ボックス 8">
              <a:extLst>
                <a:ext uri="{FF2B5EF4-FFF2-40B4-BE49-F238E27FC236}">
                  <a16:creationId xmlns:a16="http://schemas.microsoft.com/office/drawing/2014/main" id="{55886E83-22F3-2649-8455-E029F5E7936D}"/>
                </a:ext>
              </a:extLst>
            </p:cNvPr>
            <p:cNvSpPr txBox="1"/>
            <p:nvPr/>
          </p:nvSpPr>
          <p:spPr>
            <a:xfrm>
              <a:off x="10271374" y="3059668"/>
              <a:ext cx="1218603" cy="369332"/>
            </a:xfrm>
            <a:prstGeom prst="rect">
              <a:avLst/>
            </a:prstGeom>
            <a:noFill/>
          </p:spPr>
          <p:txBody>
            <a:bodyPr wrap="none" rtlCol="0">
              <a:spAutoFit/>
            </a:bodyPr>
            <a:lstStyle/>
            <a:p>
              <a:r>
                <a:rPr kumimoji="1" lang="en-US" altLang="ja-JP" dirty="0">
                  <a:solidFill>
                    <a:schemeClr val="bg1"/>
                  </a:solidFill>
                </a:rPr>
                <a:t>2.535GHz</a:t>
              </a:r>
              <a:endParaRPr kumimoji="1" lang="ja-JP" altLang="en-US" dirty="0">
                <a:solidFill>
                  <a:schemeClr val="bg1"/>
                </a:solidFill>
              </a:endParaRPr>
            </a:p>
          </p:txBody>
        </p:sp>
        <p:pic>
          <p:nvPicPr>
            <p:cNvPr id="12" name="図 11">
              <a:extLst>
                <a:ext uri="{FF2B5EF4-FFF2-40B4-BE49-F238E27FC236}">
                  <a16:creationId xmlns:a16="http://schemas.microsoft.com/office/drawing/2014/main" id="{C95C21AF-C14D-8D2F-4B08-A027327D6FF1}"/>
                </a:ext>
              </a:extLst>
            </p:cNvPr>
            <p:cNvPicPr>
              <a:picLocks noChangeAspect="1"/>
            </p:cNvPicPr>
            <p:nvPr/>
          </p:nvPicPr>
          <p:blipFill>
            <a:blip r:embed="rId2"/>
            <a:stretch>
              <a:fillRect/>
            </a:stretch>
          </p:blipFill>
          <p:spPr>
            <a:xfrm>
              <a:off x="3466011" y="1719049"/>
              <a:ext cx="8441599" cy="4733476"/>
            </a:xfrm>
            <a:prstGeom prst="rect">
              <a:avLst/>
            </a:prstGeom>
          </p:spPr>
        </p:pic>
        <p:pic>
          <p:nvPicPr>
            <p:cNvPr id="13" name="図 12">
              <a:extLst>
                <a:ext uri="{FF2B5EF4-FFF2-40B4-BE49-F238E27FC236}">
                  <a16:creationId xmlns:a16="http://schemas.microsoft.com/office/drawing/2014/main" id="{89484951-D133-3A8C-9707-344A88E0DEFE}"/>
                </a:ext>
              </a:extLst>
            </p:cNvPr>
            <p:cNvPicPr>
              <a:picLocks noChangeAspect="1"/>
            </p:cNvPicPr>
            <p:nvPr/>
          </p:nvPicPr>
          <p:blipFill>
            <a:blip r:embed="rId2"/>
            <a:srcRect l="4260" t="71662" r="79625" b="9832"/>
            <a:stretch>
              <a:fillRect/>
            </a:stretch>
          </p:blipFill>
          <p:spPr>
            <a:xfrm>
              <a:off x="4894216" y="2454344"/>
              <a:ext cx="2597945" cy="1672938"/>
            </a:xfrm>
            <a:prstGeom prst="rect">
              <a:avLst/>
            </a:prstGeom>
            <a:ln w="38100">
              <a:solidFill>
                <a:schemeClr val="tx1"/>
              </a:solidFill>
            </a:ln>
          </p:spPr>
        </p:pic>
        <p:cxnSp>
          <p:nvCxnSpPr>
            <p:cNvPr id="15" name="直線コネクタ 14">
              <a:extLst>
                <a:ext uri="{FF2B5EF4-FFF2-40B4-BE49-F238E27FC236}">
                  <a16:creationId xmlns:a16="http://schemas.microsoft.com/office/drawing/2014/main" id="{74A0EDE1-43BF-8AC6-F0C0-46321AB0BF93}"/>
                </a:ext>
              </a:extLst>
            </p:cNvPr>
            <p:cNvCxnSpPr>
              <a:cxnSpLocks/>
            </p:cNvCxnSpPr>
            <p:nvPr/>
          </p:nvCxnSpPr>
          <p:spPr>
            <a:xfrm flipH="1">
              <a:off x="3796937" y="2454344"/>
              <a:ext cx="1097279" cy="2796925"/>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966265BA-CD77-62F8-14F0-211CE29CA7E5}"/>
                </a:ext>
              </a:extLst>
            </p:cNvPr>
            <p:cNvCxnSpPr>
              <a:cxnSpLocks/>
            </p:cNvCxnSpPr>
            <p:nvPr/>
          </p:nvCxnSpPr>
          <p:spPr>
            <a:xfrm flipH="1">
              <a:off x="5124995" y="4127282"/>
              <a:ext cx="2367166" cy="1895087"/>
            </a:xfrm>
            <a:prstGeom prst="line">
              <a:avLst/>
            </a:prstGeom>
            <a:ln w="38100"/>
          </p:spPr>
          <p:style>
            <a:lnRef idx="1">
              <a:schemeClr val="dk1"/>
            </a:lnRef>
            <a:fillRef idx="0">
              <a:schemeClr val="dk1"/>
            </a:fillRef>
            <a:effectRef idx="0">
              <a:schemeClr val="dk1"/>
            </a:effectRef>
            <a:fontRef idx="minor">
              <a:schemeClr val="tx1"/>
            </a:fontRef>
          </p:style>
        </p:cxnSp>
        <p:sp>
          <p:nvSpPr>
            <p:cNvPr id="19" name="正方形/長方形 18">
              <a:extLst>
                <a:ext uri="{FF2B5EF4-FFF2-40B4-BE49-F238E27FC236}">
                  <a16:creationId xmlns:a16="http://schemas.microsoft.com/office/drawing/2014/main" id="{5ECE2DD8-95E7-6E69-3A4A-B1FAE1364B63}"/>
                </a:ext>
              </a:extLst>
            </p:cNvPr>
            <p:cNvSpPr/>
            <p:nvPr/>
          </p:nvSpPr>
          <p:spPr>
            <a:xfrm>
              <a:off x="3796937" y="5251269"/>
              <a:ext cx="1328058" cy="771100"/>
            </a:xfrm>
            <a:prstGeom prst="rect">
              <a:avLst/>
            </a:prstGeom>
            <a:noFill/>
            <a:ln>
              <a:solidFill>
                <a:srgbClr val="2629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grpSp>
      <p:cxnSp>
        <p:nvCxnSpPr>
          <p:cNvPr id="25" name="直線コネクタ 24">
            <a:extLst>
              <a:ext uri="{FF2B5EF4-FFF2-40B4-BE49-F238E27FC236}">
                <a16:creationId xmlns:a16="http://schemas.microsoft.com/office/drawing/2014/main" id="{668245A2-06E8-E0C5-7FDC-7B6F9B665EF1}"/>
              </a:ext>
            </a:extLst>
          </p:cNvPr>
          <p:cNvCxnSpPr>
            <a:cxnSpLocks/>
            <a:endCxn id="13" idx="3"/>
          </p:cNvCxnSpPr>
          <p:nvPr/>
        </p:nvCxnSpPr>
        <p:spPr>
          <a:xfrm>
            <a:off x="6453051" y="2943498"/>
            <a:ext cx="1839791" cy="203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24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458BB-E56E-5E4B-39E1-4DA74F60E9D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3DCBA36-C32B-EF46-9F3C-BFF73800A295}"/>
              </a:ext>
            </a:extLst>
          </p:cNvPr>
          <p:cNvSpPr>
            <a:spLocks noGrp="1"/>
          </p:cNvSpPr>
          <p:nvPr>
            <p:ph type="title"/>
          </p:nvPr>
        </p:nvSpPr>
        <p:spPr/>
        <p:txBody>
          <a:bodyPr/>
          <a:lstStyle/>
          <a:p>
            <a:r>
              <a:rPr kumimoji="1" lang="ja-JP" altLang="en-US" dirty="0"/>
              <a:t>やったこと</a:t>
            </a:r>
          </a:p>
        </p:txBody>
      </p:sp>
      <p:sp>
        <p:nvSpPr>
          <p:cNvPr id="3" name="コンテンツ プレースホルダー 2">
            <a:extLst>
              <a:ext uri="{FF2B5EF4-FFF2-40B4-BE49-F238E27FC236}">
                <a16:creationId xmlns:a16="http://schemas.microsoft.com/office/drawing/2014/main" id="{1EE0C2DA-A12F-DE1D-2843-E1DFCD992F15}"/>
              </a:ext>
            </a:extLst>
          </p:cNvPr>
          <p:cNvSpPr>
            <a:spLocks noGrp="1"/>
          </p:cNvSpPr>
          <p:nvPr>
            <p:ph sz="half" idx="1"/>
          </p:nvPr>
        </p:nvSpPr>
        <p:spPr/>
        <p:txBody>
          <a:bodyPr>
            <a:normAutofit/>
          </a:bodyPr>
          <a:lstStyle/>
          <a:p>
            <a:pPr marL="0" indent="0">
              <a:buNone/>
            </a:pPr>
            <a:r>
              <a:rPr kumimoji="1" lang="ja-JP" altLang="en-US" sz="3600" dirty="0"/>
              <a:t>やったこと</a:t>
            </a:r>
            <a:endParaRPr kumimoji="1" lang="en-US" altLang="ja-JP" sz="3600" dirty="0"/>
          </a:p>
          <a:p>
            <a:r>
              <a:rPr kumimoji="1" lang="ja-JP" altLang="en-US" sz="3600" dirty="0"/>
              <a:t>計測値オーバーフローの検証</a:t>
            </a:r>
            <a:endParaRPr kumimoji="1" lang="en-US" altLang="ja-JP" sz="3600" dirty="0"/>
          </a:p>
          <a:p>
            <a:pPr lvl="1"/>
            <a:r>
              <a:rPr kumimoji="1" lang="en-US" altLang="ja-JP" sz="2800" dirty="0"/>
              <a:t>=&gt;</a:t>
            </a:r>
            <a:r>
              <a:rPr kumimoji="1" lang="ja-JP" altLang="en-US" sz="2800" dirty="0"/>
              <a:t>発生しうる</a:t>
            </a:r>
            <a:endParaRPr kumimoji="1" lang="en-US" altLang="ja-JP" sz="2800" dirty="0"/>
          </a:p>
          <a:p>
            <a:r>
              <a:rPr lang="en-US" altLang="ja-JP" sz="3600" dirty="0"/>
              <a:t>timestamp</a:t>
            </a:r>
            <a:r>
              <a:rPr lang="ja-JP" altLang="en-US" sz="3600" dirty="0"/>
              <a:t>値の取る</a:t>
            </a:r>
            <a:br>
              <a:rPr lang="en-US" altLang="ja-JP" sz="3600" dirty="0"/>
            </a:br>
            <a:r>
              <a:rPr lang="ja-JP" altLang="en-US" sz="3600" dirty="0"/>
              <a:t>区間の検証</a:t>
            </a:r>
            <a:endParaRPr lang="en-US" altLang="ja-JP" sz="3600" dirty="0"/>
          </a:p>
          <a:p>
            <a:pPr lvl="1"/>
            <a:r>
              <a:rPr lang="en-US" altLang="ja-JP" sz="2800" dirty="0"/>
              <a:t>=&gt;</a:t>
            </a:r>
            <a:r>
              <a:rPr lang="ja-JP" altLang="en-US" sz="2800" dirty="0"/>
              <a:t>問題アリ</a:t>
            </a:r>
            <a:endParaRPr lang="en-US" altLang="ja-JP" sz="2800" dirty="0"/>
          </a:p>
        </p:txBody>
      </p:sp>
      <p:sp>
        <p:nvSpPr>
          <p:cNvPr id="7" name="コンテンツ プレースホルダー 6">
            <a:extLst>
              <a:ext uri="{FF2B5EF4-FFF2-40B4-BE49-F238E27FC236}">
                <a16:creationId xmlns:a16="http://schemas.microsoft.com/office/drawing/2014/main" id="{52F61D35-1AF2-EBF6-BB6F-DB08D5EA6CA5}"/>
              </a:ext>
            </a:extLst>
          </p:cNvPr>
          <p:cNvSpPr>
            <a:spLocks noGrp="1"/>
          </p:cNvSpPr>
          <p:nvPr>
            <p:ph sz="half" idx="2"/>
          </p:nvPr>
        </p:nvSpPr>
        <p:spPr/>
        <p:txBody>
          <a:bodyPr>
            <a:normAutofit/>
          </a:bodyPr>
          <a:lstStyle/>
          <a:p>
            <a:r>
              <a:rPr lang="ja-JP" altLang="en-US" sz="3200" dirty="0"/>
              <a:t>わかったこと</a:t>
            </a:r>
            <a:endParaRPr lang="en-US" altLang="ja-JP" sz="3200" dirty="0"/>
          </a:p>
          <a:p>
            <a:r>
              <a:rPr lang="ja-JP" altLang="en-US" sz="3200" dirty="0"/>
              <a:t>データの転送に関する統計情報をとった</a:t>
            </a:r>
            <a:endParaRPr lang="en-US" altLang="ja-JP" sz="3200" dirty="0"/>
          </a:p>
          <a:p>
            <a:pPr lvl="1"/>
            <a:endParaRPr lang="ja-JP" altLang="en-US" sz="2400" dirty="0"/>
          </a:p>
        </p:txBody>
      </p:sp>
    </p:spTree>
    <p:extLst>
      <p:ext uri="{BB962C8B-B14F-4D97-AF65-F5344CB8AC3E}">
        <p14:creationId xmlns:p14="http://schemas.microsoft.com/office/powerpoint/2010/main" val="180886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72611-95CD-E48B-DFA3-AA39AAFDCF6D}"/>
            </a:ext>
          </a:extLst>
        </p:cNvPr>
        <p:cNvGrpSpPr/>
        <p:nvPr/>
      </p:nvGrpSpPr>
      <p:grpSpPr>
        <a:xfrm>
          <a:off x="0" y="0"/>
          <a:ext cx="0" cy="0"/>
          <a:chOff x="0" y="0"/>
          <a:chExt cx="0" cy="0"/>
        </a:xfrm>
      </p:grpSpPr>
      <p:pic>
        <p:nvPicPr>
          <p:cNvPr id="29" name="図 28">
            <a:extLst>
              <a:ext uri="{FF2B5EF4-FFF2-40B4-BE49-F238E27FC236}">
                <a16:creationId xmlns:a16="http://schemas.microsoft.com/office/drawing/2014/main" id="{3B1C5593-AB9E-96D1-454A-D2C79E6D07DD}"/>
              </a:ext>
            </a:extLst>
          </p:cNvPr>
          <p:cNvPicPr>
            <a:picLocks noChangeAspect="1"/>
          </p:cNvPicPr>
          <p:nvPr/>
        </p:nvPicPr>
        <p:blipFill>
          <a:blip r:embed="rId2"/>
          <a:stretch>
            <a:fillRect/>
          </a:stretch>
        </p:blipFill>
        <p:spPr>
          <a:xfrm>
            <a:off x="478972" y="1415835"/>
            <a:ext cx="5639866" cy="2035631"/>
          </a:xfrm>
          <a:prstGeom prst="rect">
            <a:avLst/>
          </a:prstGeom>
        </p:spPr>
      </p:pic>
      <p:sp>
        <p:nvSpPr>
          <p:cNvPr id="19" name="正方形/長方形 18">
            <a:extLst>
              <a:ext uri="{FF2B5EF4-FFF2-40B4-BE49-F238E27FC236}">
                <a16:creationId xmlns:a16="http://schemas.microsoft.com/office/drawing/2014/main" id="{D41888B6-6B7B-566D-5F1E-8A2DB8D3F6CF}"/>
              </a:ext>
            </a:extLst>
          </p:cNvPr>
          <p:cNvSpPr/>
          <p:nvPr/>
        </p:nvSpPr>
        <p:spPr>
          <a:xfrm>
            <a:off x="6647346" y="1597499"/>
            <a:ext cx="5544654" cy="4563604"/>
          </a:xfrm>
          <a:prstGeom prst="rect">
            <a:avLst/>
          </a:prstGeom>
          <a:solidFill>
            <a:schemeClr val="tx1">
              <a:lumMod val="95000"/>
              <a:lumOff val="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A4203DA-1BE4-B0F2-0187-62C5C99B683E}"/>
              </a:ext>
            </a:extLst>
          </p:cNvPr>
          <p:cNvSpPr>
            <a:spLocks noGrp="1"/>
          </p:cNvSpPr>
          <p:nvPr>
            <p:ph type="title"/>
          </p:nvPr>
        </p:nvSpPr>
        <p:spPr>
          <a:xfrm>
            <a:off x="838200" y="98121"/>
            <a:ext cx="10515600" cy="687061"/>
          </a:xfrm>
        </p:spPr>
        <p:txBody>
          <a:bodyPr/>
          <a:lstStyle/>
          <a:p>
            <a:r>
              <a:rPr kumimoji="1" lang="ja-JP" altLang="en-US" dirty="0"/>
              <a:t>オーバーフローの検証</a:t>
            </a:r>
          </a:p>
        </p:txBody>
      </p:sp>
      <p:sp>
        <p:nvSpPr>
          <p:cNvPr id="16" name="テキスト ボックス 15">
            <a:extLst>
              <a:ext uri="{FF2B5EF4-FFF2-40B4-BE49-F238E27FC236}">
                <a16:creationId xmlns:a16="http://schemas.microsoft.com/office/drawing/2014/main" id="{B0B15682-B3C2-A711-7D23-70EDDBC2FDE6}"/>
              </a:ext>
            </a:extLst>
          </p:cNvPr>
          <p:cNvSpPr txBox="1"/>
          <p:nvPr/>
        </p:nvSpPr>
        <p:spPr>
          <a:xfrm>
            <a:off x="478972" y="3382380"/>
            <a:ext cx="4883068" cy="461665"/>
          </a:xfrm>
          <a:prstGeom prst="rect">
            <a:avLst/>
          </a:prstGeom>
          <a:noFill/>
        </p:spPr>
        <p:txBody>
          <a:bodyPr wrap="none" rtlCol="0">
            <a:spAutoFit/>
          </a:bodyPr>
          <a:lstStyle/>
          <a:p>
            <a:r>
              <a:rPr kumimoji="1" lang="ja-JP" altLang="en-US" sz="2400" dirty="0"/>
              <a:t>前回の挙動</a:t>
            </a:r>
            <a:r>
              <a:rPr kumimoji="1" lang="en-US" altLang="ja-JP" sz="2400" dirty="0"/>
              <a:t>: n=10 </a:t>
            </a:r>
            <a:r>
              <a:rPr kumimoji="1" lang="ja-JP" altLang="en-US" sz="2400" dirty="0"/>
              <a:t>他プロセスなし</a:t>
            </a:r>
          </a:p>
        </p:txBody>
      </p:sp>
      <p:sp>
        <p:nvSpPr>
          <p:cNvPr id="18" name="テキスト ボックス 17">
            <a:extLst>
              <a:ext uri="{FF2B5EF4-FFF2-40B4-BE49-F238E27FC236}">
                <a16:creationId xmlns:a16="http://schemas.microsoft.com/office/drawing/2014/main" id="{FB19C8FF-5C3A-2EA2-57FF-BFC85CC8F32C}"/>
              </a:ext>
            </a:extLst>
          </p:cNvPr>
          <p:cNvSpPr txBox="1"/>
          <p:nvPr/>
        </p:nvSpPr>
        <p:spPr>
          <a:xfrm>
            <a:off x="6647345" y="1690578"/>
            <a:ext cx="12308312" cy="4454938"/>
          </a:xfrm>
          <a:prstGeom prst="rect">
            <a:avLst/>
          </a:prstGeom>
          <a:noFill/>
        </p:spPr>
        <p:txBody>
          <a:bodyPr wrap="square">
            <a:spAutoFit/>
          </a:bodyPr>
          <a:lstStyle/>
          <a:p>
            <a:pPr>
              <a:lnSpc>
                <a:spcPts val="1725"/>
              </a:lnSpc>
              <a:buNone/>
            </a:pPr>
            <a:r>
              <a:rPr lang="en-US" altLang="ja-JP" b="0" dirty="0">
                <a:solidFill>
                  <a:srgbClr val="569CD6"/>
                </a:solidFill>
                <a:effectLst/>
                <a:latin typeface="Roboto Mono" panose="00000009000000000000" pitchFamily="49" charset="0"/>
              </a:rPr>
              <a:t>SELECT</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569CD6"/>
                </a:solidFill>
                <a:effectLst/>
                <a:latin typeface="Roboto Mono" panose="00000009000000000000" pitchFamily="49" charset="0"/>
              </a:rPr>
              <a:t>timestamp</a:t>
            </a:r>
            <a:r>
              <a:rPr lang="en-US" altLang="ja-JP" b="0" dirty="0">
                <a:solidFill>
                  <a:srgbClr val="D4D4D4"/>
                </a:solidFill>
                <a:effectLst/>
                <a:latin typeface="Roboto Mono" panose="00000009000000000000" pitchFamily="49" charset="0"/>
              </a:rPr>
              <a:t> </a:t>
            </a:r>
            <a:r>
              <a:rPr lang="en-US" altLang="ja-JP" b="0" dirty="0">
                <a:solidFill>
                  <a:srgbClr val="778899"/>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1000000</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AS</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time</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CASE</a:t>
            </a:r>
            <a:r>
              <a:rPr lang="en-US" altLang="ja-JP" b="0" dirty="0">
                <a:solidFill>
                  <a:srgbClr val="D4D4D4"/>
                </a:solidFill>
                <a:effectLst/>
                <a:latin typeface="Roboto Mono" panose="00000009000000000000" pitchFamily="49" charset="0"/>
              </a:rPr>
              <a:t> tigm</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metricId</a:t>
            </a:r>
          </a:p>
          <a:p>
            <a:pPr>
              <a:lnSpc>
                <a:spcPts val="1725"/>
              </a:lnSpc>
              <a:buNone/>
            </a:pP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WHEN</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THEN</a:t>
            </a:r>
            <a:r>
              <a:rPr lang="en-US" altLang="ja-JP" b="0" dirty="0">
                <a:solidFill>
                  <a:srgbClr val="D4D4D4"/>
                </a:solidFill>
                <a:effectLst/>
                <a:latin typeface="Roboto Mono" panose="00000009000000000000" pitchFamily="49" charset="0"/>
              </a:rPr>
              <a:t> </a:t>
            </a:r>
            <a:r>
              <a:rPr lang="en-US" altLang="ja-JP" b="0" dirty="0">
                <a:solidFill>
                  <a:srgbClr val="FF0000"/>
                </a:solidFill>
                <a:effectLst/>
                <a:latin typeface="Roboto Mono" panose="00000009000000000000" pitchFamily="49" charset="0"/>
              </a:rPr>
              <a:t>'GR Active (%)'</a:t>
            </a:r>
            <a:r>
              <a:rPr lang="en-US" altLang="ja-JP" b="0" dirty="0">
                <a:solidFill>
                  <a:srgbClr val="D4D4D4"/>
                </a:solidFill>
                <a:effectLst/>
                <a:latin typeface="Roboto Mono" panose="00000009000000000000" pitchFamily="49" charset="0"/>
              </a:rPr>
              <a:t>         </a:t>
            </a:r>
            <a:r>
              <a:rPr lang="en-US" altLang="ja-JP" b="0" dirty="0">
                <a:solidFill>
                  <a:srgbClr val="608B4E"/>
                </a:solidFill>
                <a:effectLst/>
                <a:latin typeface="Roboto Mono" panose="00000009000000000000" pitchFamily="49" charset="0"/>
              </a:rPr>
              <a:t>-- Graphics/Compute Engine</a:t>
            </a:r>
            <a:r>
              <a:rPr lang="ja-JP" altLang="en-US" b="0" dirty="0">
                <a:solidFill>
                  <a:srgbClr val="608B4E"/>
                </a:solidFill>
                <a:effectLst/>
                <a:latin typeface="Roboto Mono" panose="00000009000000000000" pitchFamily="49" charset="0"/>
              </a:rPr>
              <a:t>がアクティブな時間の割合</a:t>
            </a:r>
            <a:endParaRPr lang="ja-JP" altLang="en-US" b="0" dirty="0">
              <a:solidFill>
                <a:srgbClr val="D4D4D4"/>
              </a:solidFill>
              <a:effectLst/>
              <a:latin typeface="Roboto Mono" panose="00000009000000000000" pitchFamily="49" charset="0"/>
            </a:endParaRP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WHEN</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14</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THEN</a:t>
            </a:r>
            <a:r>
              <a:rPr lang="en-US" altLang="ja-JP" b="0" dirty="0">
                <a:solidFill>
                  <a:srgbClr val="D4D4D4"/>
                </a:solidFill>
                <a:effectLst/>
                <a:latin typeface="Roboto Mono" panose="00000009000000000000" pitchFamily="49" charset="0"/>
              </a:rPr>
              <a:t> </a:t>
            </a:r>
            <a:r>
              <a:rPr lang="en-US" altLang="ja-JP" b="0" dirty="0">
                <a:solidFill>
                  <a:srgbClr val="FF0000"/>
                </a:solidFill>
                <a:effectLst/>
                <a:latin typeface="Roboto Mono" panose="00000009000000000000" pitchFamily="49" charset="0"/>
              </a:rPr>
              <a:t>'SMs Active (%)’</a:t>
            </a:r>
            <a:r>
              <a:rPr lang="en-US" altLang="ja-JP" b="0" dirty="0">
                <a:solidFill>
                  <a:srgbClr val="D4D4D4"/>
                </a:solidFill>
                <a:effectLst/>
                <a:latin typeface="Roboto Mono" panose="00000009000000000000" pitchFamily="49" charset="0"/>
              </a:rPr>
              <a:t>        </a:t>
            </a:r>
            <a:r>
              <a:rPr lang="en-US" altLang="ja-JP" b="0" dirty="0">
                <a:solidFill>
                  <a:srgbClr val="608B4E"/>
                </a:solidFill>
                <a:effectLst/>
                <a:latin typeface="Roboto Mono" panose="00000009000000000000" pitchFamily="49" charset="0"/>
              </a:rPr>
              <a:t>-- </a:t>
            </a:r>
            <a:r>
              <a:rPr lang="ja-JP" altLang="en-US" b="0" dirty="0">
                <a:solidFill>
                  <a:srgbClr val="608B4E"/>
                </a:solidFill>
                <a:effectLst/>
                <a:latin typeface="Roboto Mono" panose="00000009000000000000" pitchFamily="49" charset="0"/>
              </a:rPr>
              <a:t>実際にアクティブな</a:t>
            </a:r>
            <a:r>
              <a:rPr lang="en-US" altLang="ja-JP" b="0" dirty="0">
                <a:solidFill>
                  <a:srgbClr val="608B4E"/>
                </a:solidFill>
                <a:effectLst/>
                <a:latin typeface="Roboto Mono" panose="00000009000000000000" pitchFamily="49" charset="0"/>
              </a:rPr>
              <a:t>SM</a:t>
            </a:r>
            <a:r>
              <a:rPr lang="ja-JP" altLang="en-US" b="0" dirty="0">
                <a:solidFill>
                  <a:srgbClr val="608B4E"/>
                </a:solidFill>
                <a:effectLst/>
                <a:latin typeface="Roboto Mono" panose="00000009000000000000" pitchFamily="49" charset="0"/>
              </a:rPr>
              <a:t>の割合</a:t>
            </a:r>
            <a:endParaRPr lang="ja-JP" altLang="en-US" b="0" dirty="0">
              <a:solidFill>
                <a:srgbClr val="D4D4D4"/>
              </a:solidFill>
              <a:effectLst/>
              <a:latin typeface="Roboto Mono" panose="00000009000000000000" pitchFamily="49" charset="0"/>
            </a:endParaRP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WHEN</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0</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THEN</a:t>
            </a:r>
            <a:r>
              <a:rPr lang="en-US" altLang="ja-JP" b="0" dirty="0">
                <a:solidFill>
                  <a:srgbClr val="D4D4D4"/>
                </a:solidFill>
                <a:effectLst/>
                <a:latin typeface="Roboto Mono" panose="00000009000000000000" pitchFamily="49" charset="0"/>
              </a:rPr>
              <a:t> </a:t>
            </a:r>
            <a:r>
              <a:rPr lang="en-US" altLang="ja-JP" b="0" dirty="0">
                <a:solidFill>
                  <a:srgbClr val="FF0000"/>
                </a:solidFill>
                <a:effectLst/>
                <a:latin typeface="Roboto Mono" panose="00000009000000000000" pitchFamily="49" charset="0"/>
              </a:rPr>
              <a:t>'GPC Clock (MHz)'</a:t>
            </a:r>
            <a:r>
              <a:rPr lang="en-US" altLang="ja-JP" b="0" dirty="0">
                <a:solidFill>
                  <a:srgbClr val="D4D4D4"/>
                </a:solidFill>
                <a:effectLst/>
                <a:latin typeface="Roboto Mono" panose="00000009000000000000" pitchFamily="49" charset="0"/>
              </a:rPr>
              <a:t>       </a:t>
            </a:r>
            <a:r>
              <a:rPr lang="en-US" altLang="ja-JP" b="0" dirty="0">
                <a:solidFill>
                  <a:srgbClr val="608B4E"/>
                </a:solidFill>
                <a:effectLst/>
                <a:latin typeface="Roboto Mono" panose="00000009000000000000" pitchFamily="49" charset="0"/>
              </a:rPr>
              <a:t>-- GPU</a:t>
            </a:r>
            <a:r>
              <a:rPr lang="ja-JP" altLang="en-US" b="0" dirty="0">
                <a:solidFill>
                  <a:srgbClr val="608B4E"/>
                </a:solidFill>
                <a:effectLst/>
                <a:latin typeface="Roboto Mono" panose="00000009000000000000" pitchFamily="49" charset="0"/>
              </a:rPr>
              <a:t>の主要クロック周波数</a:t>
            </a:r>
            <a:endParaRPr lang="ja-JP" altLang="en-US" b="0" dirty="0">
              <a:solidFill>
                <a:srgbClr val="D4D4D4"/>
              </a:solidFill>
              <a:effectLst/>
              <a:latin typeface="Roboto Mono" panose="00000009000000000000" pitchFamily="49" charset="0"/>
            </a:endParaRP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END</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AS</a:t>
            </a:r>
            <a:r>
              <a:rPr lang="en-US" altLang="ja-JP" b="0" dirty="0">
                <a:solidFill>
                  <a:srgbClr val="D4D4D4"/>
                </a:solidFill>
                <a:effectLst/>
                <a:latin typeface="Roboto Mono" panose="00000009000000000000" pitchFamily="49" charset="0"/>
              </a:rPr>
              <a:t> metric</a:t>
            </a:r>
            <a:r>
              <a:rPr lang="en-US" altLang="ja-JP" b="0" dirty="0">
                <a:solidFill>
                  <a:srgbClr val="DCDCDC"/>
                </a:solidFill>
                <a:effectLst/>
                <a:latin typeface="Roboto Mono" panose="00000009000000000000" pitchFamily="49" charset="0"/>
              </a:rPr>
              <a:t>,</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569CD6"/>
                </a:solidFill>
                <a:effectLst/>
                <a:latin typeface="Roboto Mono" panose="00000009000000000000" pitchFamily="49" charset="0"/>
              </a:rPr>
              <a:t>value</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569CD6"/>
                </a:solidFill>
                <a:effectLst/>
                <a:latin typeface="Roboto Mono" panose="00000009000000000000" pitchFamily="49" charset="0"/>
              </a:rPr>
              <a:t>FROM</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GPU_METRICS </a:t>
            </a:r>
            <a:r>
              <a:rPr lang="en-US" altLang="ja-JP" b="0" dirty="0">
                <a:solidFill>
                  <a:srgbClr val="569CD6"/>
                </a:solidFill>
                <a:effectLst/>
                <a:latin typeface="Roboto Mono" panose="00000009000000000000" pitchFamily="49" charset="0"/>
              </a:rPr>
              <a:t>AS</a:t>
            </a:r>
            <a:r>
              <a:rPr lang="en-US" altLang="ja-JP" b="0" dirty="0">
                <a:solidFill>
                  <a:srgbClr val="D4D4D4"/>
                </a:solidFill>
                <a:effectLst/>
                <a:latin typeface="Roboto Mono" panose="00000009000000000000" pitchFamily="49" charset="0"/>
              </a:rPr>
              <a:t> gm</a:t>
            </a:r>
          </a:p>
          <a:p>
            <a:pPr>
              <a:lnSpc>
                <a:spcPts val="1725"/>
              </a:lnSpc>
              <a:buNone/>
            </a:pPr>
            <a:r>
              <a:rPr lang="en-US" altLang="ja-JP" b="0" dirty="0">
                <a:solidFill>
                  <a:srgbClr val="778899"/>
                </a:solidFill>
                <a:effectLst/>
                <a:latin typeface="Roboto Mono" panose="00000009000000000000" pitchFamily="49" charset="0"/>
              </a:rPr>
              <a:t>JOIN</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TARGET_INFO_GPU_METRICS </a:t>
            </a:r>
            <a:r>
              <a:rPr lang="en-US" altLang="ja-JP" b="0" dirty="0">
                <a:solidFill>
                  <a:srgbClr val="569CD6"/>
                </a:solidFill>
                <a:effectLst/>
                <a:latin typeface="Roboto Mono" panose="00000009000000000000" pitchFamily="49" charset="0"/>
              </a:rPr>
              <a:t>AS</a:t>
            </a:r>
            <a:r>
              <a:rPr lang="en-US" altLang="ja-JP" b="0" dirty="0">
                <a:solidFill>
                  <a:srgbClr val="D4D4D4"/>
                </a:solidFill>
                <a:effectLst/>
                <a:latin typeface="Roboto Mono" panose="00000009000000000000" pitchFamily="49" charset="0"/>
              </a:rPr>
              <a:t> tigm </a:t>
            </a:r>
          </a:p>
          <a:p>
            <a:pPr>
              <a:lnSpc>
                <a:spcPts val="1725"/>
              </a:lnSpc>
              <a:buNone/>
            </a:pPr>
            <a:r>
              <a:rPr lang="en-US" altLang="ja-JP" dirty="0">
                <a:solidFill>
                  <a:srgbClr val="D4D4D4"/>
                </a:solidFill>
                <a:latin typeface="Roboto Mono" panose="00000009000000000000" pitchFamily="49" charset="0"/>
              </a:rPr>
              <a:t>  </a:t>
            </a:r>
            <a:r>
              <a:rPr lang="en-US" altLang="ja-JP" b="0" dirty="0">
                <a:solidFill>
                  <a:srgbClr val="569CD6"/>
                </a:solidFill>
                <a:effectLst/>
                <a:latin typeface="Roboto Mono" panose="00000009000000000000" pitchFamily="49" charset="0"/>
              </a:rPr>
              <a:t>ON</a:t>
            </a: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metricId </a:t>
            </a:r>
            <a:r>
              <a:rPr lang="en-US" altLang="ja-JP" b="0" dirty="0">
                <a:solidFill>
                  <a:srgbClr val="778899"/>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tigm</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metricId</a:t>
            </a:r>
          </a:p>
          <a:p>
            <a:pPr>
              <a:lnSpc>
                <a:spcPts val="1725"/>
              </a:lnSpc>
              <a:buNone/>
            </a:pPr>
            <a:r>
              <a:rPr lang="en-US" altLang="ja-JP" b="0" dirty="0">
                <a:solidFill>
                  <a:srgbClr val="569CD6"/>
                </a:solidFill>
                <a:effectLst/>
                <a:latin typeface="Roboto Mono" panose="00000009000000000000" pitchFamily="49" charset="0"/>
              </a:rPr>
              <a:t>WHERE</a:t>
            </a:r>
            <a:endParaRPr lang="en-US" altLang="ja-JP" b="0" dirty="0">
              <a:solidFill>
                <a:srgbClr val="D4D4D4"/>
              </a:solidFill>
              <a:effectLst/>
              <a:latin typeface="Roboto Mono" panose="00000009000000000000" pitchFamily="49" charset="0"/>
            </a:endParaRPr>
          </a:p>
          <a:p>
            <a:pPr>
              <a:lnSpc>
                <a:spcPts val="1725"/>
              </a:lnSpc>
              <a:buNone/>
            </a:pPr>
            <a:r>
              <a:rPr lang="ja-JP" altLang="en-US" b="0" dirty="0">
                <a:solidFill>
                  <a:srgbClr val="D4D4D4"/>
                </a:solidFill>
                <a:effectLst/>
                <a:latin typeface="Roboto Mono" panose="00000009000000000000" pitchFamily="49" charset="0"/>
              </a:rPr>
              <a:t>  </a:t>
            </a:r>
            <a:r>
              <a:rPr lang="en-US" altLang="ja-JP" b="0" dirty="0">
                <a:solidFill>
                  <a:srgbClr val="D4D4D4"/>
                </a:solidFill>
                <a:effectLst/>
                <a:latin typeface="Roboto Mono" panose="00000009000000000000" pitchFamily="49" charset="0"/>
              </a:rPr>
              <a:t>tigm</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metricId </a:t>
            </a:r>
            <a:r>
              <a:rPr lang="en-US" altLang="ja-JP" b="0" dirty="0">
                <a:solidFill>
                  <a:srgbClr val="778899"/>
                </a:solidFill>
                <a:effectLst/>
                <a:latin typeface="Roboto Mono" panose="00000009000000000000" pitchFamily="49" charset="0"/>
              </a:rPr>
              <a:t>IN</a:t>
            </a:r>
            <a:r>
              <a:rPr lang="en-US" altLang="ja-JP" b="0" dirty="0">
                <a:solidFill>
                  <a:srgbClr val="D4D4D4"/>
                </a:solidFill>
                <a:effectLst/>
                <a:latin typeface="Roboto Mono" panose="00000009000000000000" pitchFamily="49" charset="0"/>
              </a:rPr>
              <a:t> </a:t>
            </a:r>
            <a:r>
              <a:rPr lang="en-US" altLang="ja-JP" b="0" dirty="0">
                <a:solidFill>
                  <a:srgbClr val="DCDCDC"/>
                </a:solidFill>
                <a:effectLst/>
                <a:latin typeface="Roboto Mono" panose="00000009000000000000" pitchFamily="49" charset="0"/>
              </a:rPr>
              <a:t>(</a:t>
            </a:r>
            <a:r>
              <a:rPr lang="en-US" altLang="ja-JP" b="0" dirty="0">
                <a:solidFill>
                  <a:srgbClr val="B5CEA8"/>
                </a:solidFill>
                <a:effectLst/>
                <a:latin typeface="Roboto Mono" panose="00000009000000000000" pitchFamily="49" charset="0"/>
              </a:rPr>
              <a:t>0</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a:t>
            </a:r>
            <a:r>
              <a:rPr lang="en-US" altLang="ja-JP" b="0" dirty="0">
                <a:solidFill>
                  <a:srgbClr val="DCDCDC"/>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14</a:t>
            </a:r>
            <a:r>
              <a:rPr lang="en-US" altLang="ja-JP" b="0" dirty="0">
                <a:solidFill>
                  <a:srgbClr val="DCDCDC"/>
                </a:solidFill>
                <a:effectLst/>
                <a:latin typeface="Roboto Mono" panose="00000009000000000000" pitchFamily="49" charset="0"/>
              </a:rPr>
              <a:t>)</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a:t>
            </a:r>
            <a:r>
              <a:rPr lang="en-US" altLang="ja-JP" b="0" dirty="0">
                <a:solidFill>
                  <a:srgbClr val="778899"/>
                </a:solidFill>
                <a:effectLst/>
                <a:latin typeface="Roboto Mono" panose="00000009000000000000" pitchFamily="49" charset="0"/>
              </a:rPr>
              <a:t>AND</a:t>
            </a:r>
            <a:r>
              <a:rPr lang="en-US" altLang="ja-JP" b="0" dirty="0">
                <a:solidFill>
                  <a:srgbClr val="D4D4D4"/>
                </a:solidFill>
                <a:effectLst/>
                <a:latin typeface="Roboto Mono" panose="00000009000000000000" pitchFamily="49" charset="0"/>
              </a:rPr>
              <a:t> $__from </a:t>
            </a:r>
            <a:r>
              <a:rPr lang="en-US" altLang="ja-JP" b="0" dirty="0">
                <a:solidFill>
                  <a:srgbClr val="778899"/>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10000</a:t>
            </a:r>
            <a:r>
              <a:rPr lang="en-US" altLang="ja-JP" b="0" dirty="0">
                <a:solidFill>
                  <a:srgbClr val="D4D4D4"/>
                </a:solidFill>
                <a:effectLst/>
                <a:latin typeface="Roboto Mono" panose="00000009000000000000" pitchFamily="49" charset="0"/>
              </a:rPr>
              <a:t> </a:t>
            </a:r>
            <a:r>
              <a:rPr lang="en-US" altLang="ja-JP" b="0" dirty="0">
                <a:solidFill>
                  <a:srgbClr val="778899"/>
                </a:solidFill>
                <a:effectLst/>
                <a:latin typeface="Roboto Mono" panose="00000009000000000000" pitchFamily="49" charset="0"/>
              </a:rPr>
              <a:t>&lt;=</a:t>
            </a: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569CD6"/>
                </a:solidFill>
                <a:effectLst/>
                <a:latin typeface="Roboto Mono" panose="00000009000000000000" pitchFamily="49" charset="0"/>
              </a:rPr>
              <a:t>timestamp</a:t>
            </a:r>
            <a:r>
              <a:rPr lang="en-US" altLang="ja-JP" b="0" dirty="0">
                <a:solidFill>
                  <a:srgbClr val="D4D4D4"/>
                </a:solidFill>
                <a:effectLst/>
                <a:latin typeface="Roboto Mono" panose="00000009000000000000" pitchFamily="49" charset="0"/>
              </a:rPr>
              <a:t> </a:t>
            </a:r>
          </a:p>
          <a:p>
            <a:pPr>
              <a:lnSpc>
                <a:spcPts val="1725"/>
              </a:lnSpc>
              <a:buNone/>
            </a:pPr>
            <a:r>
              <a:rPr lang="en-US" altLang="ja-JP" dirty="0">
                <a:solidFill>
                  <a:srgbClr val="D4D4D4"/>
                </a:solidFill>
                <a:latin typeface="Roboto Mono" panose="00000009000000000000" pitchFamily="49" charset="0"/>
              </a:rPr>
              <a:t>    </a:t>
            </a:r>
            <a:r>
              <a:rPr lang="en-US" altLang="ja-JP" b="0" dirty="0">
                <a:solidFill>
                  <a:srgbClr val="778899"/>
                </a:solidFill>
                <a:effectLst/>
                <a:latin typeface="Roboto Mono" panose="00000009000000000000" pitchFamily="49" charset="0"/>
              </a:rPr>
              <a:t>AND</a:t>
            </a:r>
            <a:r>
              <a:rPr lang="en-US" altLang="ja-JP" b="0" dirty="0">
                <a:solidFill>
                  <a:srgbClr val="D4D4D4"/>
                </a:solidFill>
                <a:effectLst/>
                <a:latin typeface="Roboto Mono" panose="00000009000000000000" pitchFamily="49" charset="0"/>
              </a:rPr>
              <a:t> gm</a:t>
            </a:r>
            <a:r>
              <a:rPr lang="en-US" altLang="ja-JP" b="0" dirty="0">
                <a:solidFill>
                  <a:srgbClr val="DCDCDC"/>
                </a:solidFill>
                <a:effectLst/>
                <a:latin typeface="Roboto Mono" panose="00000009000000000000" pitchFamily="49" charset="0"/>
              </a:rPr>
              <a:t>.</a:t>
            </a:r>
            <a:r>
              <a:rPr lang="en-US" altLang="ja-JP" b="0" dirty="0">
                <a:solidFill>
                  <a:srgbClr val="569CD6"/>
                </a:solidFill>
                <a:effectLst/>
                <a:latin typeface="Roboto Mono" panose="00000009000000000000" pitchFamily="49" charset="0"/>
              </a:rPr>
              <a:t>timestamp</a:t>
            </a:r>
            <a:r>
              <a:rPr lang="en-US" altLang="ja-JP" b="0" dirty="0">
                <a:solidFill>
                  <a:srgbClr val="D4D4D4"/>
                </a:solidFill>
                <a:effectLst/>
                <a:latin typeface="Roboto Mono" panose="00000009000000000000" pitchFamily="49" charset="0"/>
              </a:rPr>
              <a:t> </a:t>
            </a:r>
            <a:r>
              <a:rPr lang="en-US" altLang="ja-JP" b="0" dirty="0">
                <a:solidFill>
                  <a:srgbClr val="778899"/>
                </a:solidFill>
                <a:effectLst/>
                <a:latin typeface="Roboto Mono" panose="00000009000000000000" pitchFamily="49" charset="0"/>
              </a:rPr>
              <a:t>&lt;=</a:t>
            </a:r>
            <a:r>
              <a:rPr lang="en-US" altLang="ja-JP" b="0" dirty="0">
                <a:solidFill>
                  <a:srgbClr val="D4D4D4"/>
                </a:solidFill>
                <a:effectLst/>
                <a:latin typeface="Roboto Mono" panose="00000009000000000000" pitchFamily="49" charset="0"/>
              </a:rPr>
              <a:t> $__to </a:t>
            </a:r>
            <a:r>
              <a:rPr lang="en-US" altLang="ja-JP" b="0" dirty="0">
                <a:solidFill>
                  <a:srgbClr val="778899"/>
                </a:solidFill>
                <a:effectLst/>
                <a:latin typeface="Roboto Mono" panose="00000009000000000000" pitchFamily="49" charset="0"/>
              </a:rPr>
              <a:t>*</a:t>
            </a:r>
            <a:r>
              <a:rPr lang="en-US" altLang="ja-JP" b="0" dirty="0">
                <a:solidFill>
                  <a:srgbClr val="D4D4D4"/>
                </a:solidFill>
                <a:effectLst/>
                <a:latin typeface="Roboto Mono" panose="00000009000000000000" pitchFamily="49" charset="0"/>
              </a:rPr>
              <a:t> </a:t>
            </a:r>
            <a:r>
              <a:rPr lang="en-US" altLang="ja-JP" b="0" dirty="0">
                <a:solidFill>
                  <a:srgbClr val="B5CEA8"/>
                </a:solidFill>
                <a:effectLst/>
                <a:latin typeface="Roboto Mono" panose="00000009000000000000" pitchFamily="49" charset="0"/>
              </a:rPr>
              <a:t>10000</a:t>
            </a:r>
            <a:r>
              <a:rPr lang="en-US" altLang="ja-JP" b="0" dirty="0">
                <a:solidFill>
                  <a:srgbClr val="D4D4D4"/>
                </a:solidFill>
                <a:effectLst/>
                <a:latin typeface="Roboto Mono" panose="00000009000000000000" pitchFamily="49" charset="0"/>
              </a:rPr>
              <a:t> </a:t>
            </a:r>
          </a:p>
          <a:p>
            <a:pPr>
              <a:lnSpc>
                <a:spcPts val="1725"/>
              </a:lnSpc>
              <a:buNone/>
            </a:pP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569CD6"/>
                </a:solidFill>
                <a:effectLst/>
                <a:latin typeface="Roboto Mono" panose="00000009000000000000" pitchFamily="49" charset="0"/>
              </a:rPr>
              <a:t>ORDER</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BY</a:t>
            </a:r>
            <a:endParaRPr lang="en-US" altLang="ja-JP" b="0" dirty="0">
              <a:solidFill>
                <a:srgbClr val="D4D4D4"/>
              </a:solidFill>
              <a:effectLst/>
              <a:latin typeface="Roboto Mono" panose="00000009000000000000" pitchFamily="49" charset="0"/>
            </a:endParaRPr>
          </a:p>
          <a:p>
            <a:pPr>
              <a:lnSpc>
                <a:spcPts val="1725"/>
              </a:lnSpc>
              <a:buNone/>
            </a:pP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time</a:t>
            </a:r>
            <a:r>
              <a:rPr lang="en-US" altLang="ja-JP" b="0" dirty="0">
                <a:solidFill>
                  <a:srgbClr val="D4D4D4"/>
                </a:solidFill>
                <a:effectLst/>
                <a:latin typeface="Roboto Mono" panose="00000009000000000000" pitchFamily="49" charset="0"/>
              </a:rPr>
              <a:t> </a:t>
            </a:r>
            <a:r>
              <a:rPr lang="en-US" altLang="ja-JP" b="0" dirty="0">
                <a:solidFill>
                  <a:srgbClr val="569CD6"/>
                </a:solidFill>
                <a:effectLst/>
                <a:latin typeface="Roboto Mono" panose="00000009000000000000" pitchFamily="49" charset="0"/>
              </a:rPr>
              <a:t>ASC</a:t>
            </a:r>
            <a:endParaRPr lang="en-US" altLang="ja-JP" b="0" dirty="0">
              <a:solidFill>
                <a:srgbClr val="D4D4D4"/>
              </a:solidFill>
              <a:effectLst/>
              <a:latin typeface="Roboto Mono" panose="00000009000000000000" pitchFamily="49" charset="0"/>
            </a:endParaRPr>
          </a:p>
        </p:txBody>
      </p:sp>
      <p:sp>
        <p:nvSpPr>
          <p:cNvPr id="20" name="矢印: 下 19">
            <a:extLst>
              <a:ext uri="{FF2B5EF4-FFF2-40B4-BE49-F238E27FC236}">
                <a16:creationId xmlns:a16="http://schemas.microsoft.com/office/drawing/2014/main" id="{FB63B41E-B7CF-02C8-EE0E-0427568CF2E0}"/>
              </a:ext>
            </a:extLst>
          </p:cNvPr>
          <p:cNvSpPr/>
          <p:nvPr/>
        </p:nvSpPr>
        <p:spPr>
          <a:xfrm>
            <a:off x="5148172" y="3578977"/>
            <a:ext cx="371475" cy="5262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7B7D807-CB61-553B-C137-6D0D7528B6A6}"/>
              </a:ext>
            </a:extLst>
          </p:cNvPr>
          <p:cNvSpPr txBox="1"/>
          <p:nvPr/>
        </p:nvSpPr>
        <p:spPr>
          <a:xfrm>
            <a:off x="1752600" y="3773010"/>
            <a:ext cx="3409950" cy="369332"/>
          </a:xfrm>
          <a:prstGeom prst="rect">
            <a:avLst/>
          </a:prstGeom>
          <a:noFill/>
        </p:spPr>
        <p:txBody>
          <a:bodyPr wrap="square" rtlCol="0">
            <a:spAutoFit/>
          </a:bodyPr>
          <a:lstStyle/>
          <a:p>
            <a:r>
              <a:rPr lang="en-US" altLang="ja-JP" dirty="0"/>
              <a:t>Offset: +4294967296: 2^32</a:t>
            </a:r>
            <a:endParaRPr lang="ja-JP" altLang="en-US" dirty="0"/>
          </a:p>
        </p:txBody>
      </p:sp>
      <p:pic>
        <p:nvPicPr>
          <p:cNvPr id="23" name="図 22">
            <a:extLst>
              <a:ext uri="{FF2B5EF4-FFF2-40B4-BE49-F238E27FC236}">
                <a16:creationId xmlns:a16="http://schemas.microsoft.com/office/drawing/2014/main" id="{A56C3A99-7AAA-4AA8-12E2-86CBA93EB6E2}"/>
              </a:ext>
            </a:extLst>
          </p:cNvPr>
          <p:cNvPicPr>
            <a:picLocks noChangeAspect="1"/>
          </p:cNvPicPr>
          <p:nvPr/>
        </p:nvPicPr>
        <p:blipFill>
          <a:blip r:embed="rId3"/>
          <a:stretch>
            <a:fillRect/>
          </a:stretch>
        </p:blipFill>
        <p:spPr>
          <a:xfrm>
            <a:off x="478972" y="4140903"/>
            <a:ext cx="5782402" cy="2066654"/>
          </a:xfrm>
          <a:prstGeom prst="rect">
            <a:avLst/>
          </a:prstGeom>
        </p:spPr>
      </p:pic>
      <p:cxnSp>
        <p:nvCxnSpPr>
          <p:cNvPr id="24" name="直線コネクタ 23">
            <a:extLst>
              <a:ext uri="{FF2B5EF4-FFF2-40B4-BE49-F238E27FC236}">
                <a16:creationId xmlns:a16="http://schemas.microsoft.com/office/drawing/2014/main" id="{1A1F3EEB-042E-DA03-BD4E-7C2FCD2D078F}"/>
              </a:ext>
            </a:extLst>
          </p:cNvPr>
          <p:cNvCxnSpPr>
            <a:cxnSpLocks/>
          </p:cNvCxnSpPr>
          <p:nvPr/>
        </p:nvCxnSpPr>
        <p:spPr>
          <a:xfrm flipH="1" flipV="1">
            <a:off x="5677255" y="1325084"/>
            <a:ext cx="24676" cy="4117081"/>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5" name="インク 24">
                <a:extLst>
                  <a:ext uri="{FF2B5EF4-FFF2-40B4-BE49-F238E27FC236}">
                    <a16:creationId xmlns:a16="http://schemas.microsoft.com/office/drawing/2014/main" id="{88058322-B9A3-48D5-F247-1604EBBCA25C}"/>
                  </a:ext>
                </a:extLst>
              </p14:cNvPr>
              <p14:cNvContentPartPr/>
              <p14:nvPr/>
            </p14:nvContentPartPr>
            <p14:xfrm>
              <a:off x="4921051" y="1122697"/>
              <a:ext cx="780880" cy="599784"/>
            </p14:xfrm>
          </p:contentPart>
        </mc:Choice>
        <mc:Fallback xmlns="">
          <p:pic>
            <p:nvPicPr>
              <p:cNvPr id="25" name="インク 24">
                <a:extLst>
                  <a:ext uri="{FF2B5EF4-FFF2-40B4-BE49-F238E27FC236}">
                    <a16:creationId xmlns:a16="http://schemas.microsoft.com/office/drawing/2014/main" id="{88058322-B9A3-48D5-F247-1604EBBCA25C}"/>
                  </a:ext>
                </a:extLst>
              </p:cNvPr>
              <p:cNvPicPr/>
              <p:nvPr/>
            </p:nvPicPr>
            <p:blipFill>
              <a:blip r:embed="rId5"/>
              <a:stretch>
                <a:fillRect/>
              </a:stretch>
            </p:blipFill>
            <p:spPr>
              <a:xfrm>
                <a:off x="4912051" y="1113697"/>
                <a:ext cx="798521" cy="617425"/>
              </a:xfrm>
              <a:prstGeom prst="rect">
                <a:avLst/>
              </a:prstGeom>
            </p:spPr>
          </p:pic>
        </mc:Fallback>
      </mc:AlternateContent>
      <p:sp>
        <p:nvSpPr>
          <p:cNvPr id="26" name="テキスト ボックス 25">
            <a:extLst>
              <a:ext uri="{FF2B5EF4-FFF2-40B4-BE49-F238E27FC236}">
                <a16:creationId xmlns:a16="http://schemas.microsoft.com/office/drawing/2014/main" id="{821DDF14-0795-DDA0-FA82-256A1F7A8E75}"/>
              </a:ext>
            </a:extLst>
          </p:cNvPr>
          <p:cNvSpPr txBox="1"/>
          <p:nvPr/>
        </p:nvSpPr>
        <p:spPr>
          <a:xfrm>
            <a:off x="2591131" y="886848"/>
            <a:ext cx="2395207" cy="36933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a:t>KILL SWITCH</a:t>
            </a:r>
            <a:r>
              <a:rPr kumimoji="1" lang="ja-JP" altLang="en-US" dirty="0"/>
              <a:t>発火</a:t>
            </a:r>
            <a:r>
              <a:rPr kumimoji="1" lang="en-US" altLang="ja-JP" dirty="0"/>
              <a:t>?</a:t>
            </a:r>
            <a:endParaRPr kumimoji="1" lang="ja-JP" altLang="en-US" dirty="0"/>
          </a:p>
        </p:txBody>
      </p:sp>
    </p:spTree>
    <p:extLst>
      <p:ext uri="{BB962C8B-B14F-4D97-AF65-F5344CB8AC3E}">
        <p14:creationId xmlns:p14="http://schemas.microsoft.com/office/powerpoint/2010/main" val="194407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1CD81-9C6A-E801-F1D9-2436518869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2C1834-9D8D-6FFA-2792-1478B71BEC59}"/>
              </a:ext>
            </a:extLst>
          </p:cNvPr>
          <p:cNvSpPr>
            <a:spLocks noGrp="1"/>
          </p:cNvSpPr>
          <p:nvPr>
            <p:ph type="title"/>
          </p:nvPr>
        </p:nvSpPr>
        <p:spPr>
          <a:xfrm>
            <a:off x="838200" y="655470"/>
            <a:ext cx="10515600" cy="687061"/>
          </a:xfrm>
        </p:spPr>
        <p:txBody>
          <a:bodyPr/>
          <a:lstStyle/>
          <a:p>
            <a:r>
              <a:rPr kumimoji="1" lang="en-US" altLang="ja-JP" dirty="0"/>
              <a:t>Timestamp</a:t>
            </a:r>
            <a:r>
              <a:rPr kumimoji="1" lang="ja-JP" altLang="en-US" dirty="0"/>
              <a:t>の取り方の検証</a:t>
            </a:r>
          </a:p>
        </p:txBody>
      </p:sp>
      <p:pic>
        <p:nvPicPr>
          <p:cNvPr id="4" name="図 3">
            <a:extLst>
              <a:ext uri="{FF2B5EF4-FFF2-40B4-BE49-F238E27FC236}">
                <a16:creationId xmlns:a16="http://schemas.microsoft.com/office/drawing/2014/main" id="{34477507-CA63-1423-D138-505A04C52C6A}"/>
              </a:ext>
            </a:extLst>
          </p:cNvPr>
          <p:cNvPicPr>
            <a:picLocks noChangeAspect="1"/>
          </p:cNvPicPr>
          <p:nvPr/>
        </p:nvPicPr>
        <p:blipFill>
          <a:blip r:embed="rId2"/>
          <a:stretch>
            <a:fillRect/>
          </a:stretch>
        </p:blipFill>
        <p:spPr>
          <a:xfrm>
            <a:off x="838200" y="1735894"/>
            <a:ext cx="4525006" cy="1505160"/>
          </a:xfrm>
          <a:prstGeom prst="rect">
            <a:avLst/>
          </a:prstGeom>
        </p:spPr>
      </p:pic>
      <p:pic>
        <p:nvPicPr>
          <p:cNvPr id="6" name="図 5">
            <a:extLst>
              <a:ext uri="{FF2B5EF4-FFF2-40B4-BE49-F238E27FC236}">
                <a16:creationId xmlns:a16="http://schemas.microsoft.com/office/drawing/2014/main" id="{64611CEF-8BAA-1DF4-BFC9-E9957EA73DCA}"/>
              </a:ext>
            </a:extLst>
          </p:cNvPr>
          <p:cNvPicPr>
            <a:picLocks noChangeAspect="1"/>
          </p:cNvPicPr>
          <p:nvPr/>
        </p:nvPicPr>
        <p:blipFill>
          <a:blip r:embed="rId3"/>
          <a:stretch>
            <a:fillRect/>
          </a:stretch>
        </p:blipFill>
        <p:spPr>
          <a:xfrm>
            <a:off x="6455308" y="1735894"/>
            <a:ext cx="4715533" cy="3896269"/>
          </a:xfrm>
          <a:prstGeom prst="rect">
            <a:avLst/>
          </a:prstGeom>
        </p:spPr>
      </p:pic>
      <p:sp>
        <p:nvSpPr>
          <p:cNvPr id="7" name="テキスト ボックス 6">
            <a:extLst>
              <a:ext uri="{FF2B5EF4-FFF2-40B4-BE49-F238E27FC236}">
                <a16:creationId xmlns:a16="http://schemas.microsoft.com/office/drawing/2014/main" id="{C6DA647F-7A7D-261F-4FD9-7D4DDF89D295}"/>
              </a:ext>
            </a:extLst>
          </p:cNvPr>
          <p:cNvSpPr txBox="1"/>
          <p:nvPr/>
        </p:nvSpPr>
        <p:spPr>
          <a:xfrm>
            <a:off x="838200" y="3634417"/>
            <a:ext cx="3304110" cy="369332"/>
          </a:xfrm>
          <a:prstGeom prst="rect">
            <a:avLst/>
          </a:prstGeom>
          <a:noFill/>
        </p:spPr>
        <p:txBody>
          <a:bodyPr wrap="none" rtlCol="0">
            <a:spAutoFit/>
          </a:bodyPr>
          <a:lstStyle/>
          <a:p>
            <a:r>
              <a:rPr kumimoji="1" lang="ja-JP" altLang="en-US" dirty="0"/>
              <a:t>マイナスの値を反転して</a:t>
            </a:r>
            <a:r>
              <a:rPr kumimoji="1" lang="en-US" altLang="ja-JP" dirty="0"/>
              <a:t>offset</a:t>
            </a:r>
            <a:endParaRPr kumimoji="1" lang="ja-JP" altLang="en-US" dirty="0"/>
          </a:p>
        </p:txBody>
      </p:sp>
      <p:sp>
        <p:nvSpPr>
          <p:cNvPr id="8" name="テキスト ボックス 7">
            <a:extLst>
              <a:ext uri="{FF2B5EF4-FFF2-40B4-BE49-F238E27FC236}">
                <a16:creationId xmlns:a16="http://schemas.microsoft.com/office/drawing/2014/main" id="{40255BE5-7386-E302-E73A-59C0D375E8FA}"/>
              </a:ext>
            </a:extLst>
          </p:cNvPr>
          <p:cNvSpPr txBox="1"/>
          <p:nvPr/>
        </p:nvSpPr>
        <p:spPr>
          <a:xfrm>
            <a:off x="536230" y="4003749"/>
            <a:ext cx="5378395" cy="646331"/>
          </a:xfrm>
          <a:prstGeom prst="rect">
            <a:avLst/>
          </a:prstGeom>
          <a:noFill/>
        </p:spPr>
        <p:txBody>
          <a:bodyPr wrap="none" rtlCol="0">
            <a:spAutoFit/>
          </a:bodyPr>
          <a:lstStyle/>
          <a:p>
            <a:r>
              <a:rPr lang="en-US" altLang="ja-JP" dirty="0"/>
              <a:t>Offset</a:t>
            </a:r>
            <a:r>
              <a:rPr lang="ja-JP" altLang="en-US" dirty="0"/>
              <a:t>後の最後の</a:t>
            </a:r>
            <a:r>
              <a:rPr lang="en-US" altLang="ja-JP" dirty="0"/>
              <a:t>timestamp	60,565,606,299</a:t>
            </a:r>
          </a:p>
          <a:p>
            <a:r>
              <a:rPr kumimoji="1" lang="ja-JP" altLang="en-US" dirty="0"/>
              <a:t>セッション情報の</a:t>
            </a:r>
            <a:r>
              <a:rPr lang="en-US" altLang="ja-JP" dirty="0"/>
              <a:t>duration   	60,628,000,000</a:t>
            </a:r>
            <a:endParaRPr kumimoji="1" lang="ja-JP" altLang="en-US" dirty="0"/>
          </a:p>
        </p:txBody>
      </p:sp>
      <p:sp>
        <p:nvSpPr>
          <p:cNvPr id="9" name="正方形/長方形 8">
            <a:extLst>
              <a:ext uri="{FF2B5EF4-FFF2-40B4-BE49-F238E27FC236}">
                <a16:creationId xmlns:a16="http://schemas.microsoft.com/office/drawing/2014/main" id="{5A17B032-C781-6492-4987-79FA977D9633}"/>
              </a:ext>
            </a:extLst>
          </p:cNvPr>
          <p:cNvSpPr/>
          <p:nvPr/>
        </p:nvSpPr>
        <p:spPr>
          <a:xfrm>
            <a:off x="7071360" y="4136571"/>
            <a:ext cx="1323703" cy="46155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3CDB755-BAE9-CCE8-1F2E-58118E94ECEF}"/>
              </a:ext>
            </a:extLst>
          </p:cNvPr>
          <p:cNvSpPr/>
          <p:nvPr/>
        </p:nvSpPr>
        <p:spPr>
          <a:xfrm>
            <a:off x="2312126" y="2783800"/>
            <a:ext cx="1323703" cy="30774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A26F7D6D-B692-B4C4-38B9-B17AE5AC5A45}"/>
              </a:ext>
            </a:extLst>
          </p:cNvPr>
          <p:cNvSpPr/>
          <p:nvPr/>
        </p:nvSpPr>
        <p:spPr>
          <a:xfrm>
            <a:off x="2524692" y="4696246"/>
            <a:ext cx="801189" cy="646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3668E13-3DE1-C546-D4B9-DD47C7D24540}"/>
              </a:ext>
            </a:extLst>
          </p:cNvPr>
          <p:cNvSpPr txBox="1"/>
          <p:nvPr/>
        </p:nvSpPr>
        <p:spPr>
          <a:xfrm>
            <a:off x="295087" y="5412775"/>
            <a:ext cx="6417141" cy="369332"/>
          </a:xfrm>
          <a:prstGeom prst="rect">
            <a:avLst/>
          </a:prstGeom>
          <a:noFill/>
        </p:spPr>
        <p:txBody>
          <a:bodyPr wrap="none" rtlCol="0">
            <a:spAutoFit/>
          </a:bodyPr>
          <a:lstStyle/>
          <a:p>
            <a:r>
              <a:rPr kumimoji="1" lang="ja-JP" altLang="en-US" dirty="0"/>
              <a:t>ほぼ一致した。この値は比較可能としてよいと考えられる。</a:t>
            </a:r>
          </a:p>
        </p:txBody>
      </p:sp>
    </p:spTree>
    <p:extLst>
      <p:ext uri="{BB962C8B-B14F-4D97-AF65-F5344CB8AC3E}">
        <p14:creationId xmlns:p14="http://schemas.microsoft.com/office/powerpoint/2010/main" val="354137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99CC0-8721-E4FC-15D9-3ED456A0A323}"/>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17D25EE7-9DB8-A90A-E408-DF8FAB999D6C}"/>
              </a:ext>
            </a:extLst>
          </p:cNvPr>
          <p:cNvSpPr>
            <a:spLocks noGrp="1"/>
          </p:cNvSpPr>
          <p:nvPr>
            <p:ph type="title"/>
          </p:nvPr>
        </p:nvSpPr>
        <p:spPr>
          <a:xfrm>
            <a:off x="838200" y="627380"/>
            <a:ext cx="10512424" cy="739140"/>
          </a:xfrm>
        </p:spPr>
        <p:txBody>
          <a:bodyPr anchor="b">
            <a:normAutofit/>
          </a:bodyPr>
          <a:lstStyle/>
          <a:p>
            <a:r>
              <a:rPr lang="ja-JP" altLang="en-US" dirty="0"/>
              <a:t>メモリ転送の統計情報</a:t>
            </a:r>
          </a:p>
        </p:txBody>
      </p:sp>
      <p:graphicFrame>
        <p:nvGraphicFramePr>
          <p:cNvPr id="10" name="表 9">
            <a:extLst>
              <a:ext uri="{FF2B5EF4-FFF2-40B4-BE49-F238E27FC236}">
                <a16:creationId xmlns:a16="http://schemas.microsoft.com/office/drawing/2014/main" id="{13C8DD0D-5A97-FDF5-B726-3BDA5A266BA2}"/>
              </a:ext>
            </a:extLst>
          </p:cNvPr>
          <p:cNvGraphicFramePr>
            <a:graphicFrameLocks noGrp="1"/>
          </p:cNvGraphicFramePr>
          <p:nvPr>
            <p:extLst>
              <p:ext uri="{D42A27DB-BD31-4B8C-83A1-F6EECF244321}">
                <p14:modId xmlns:p14="http://schemas.microsoft.com/office/powerpoint/2010/main" val="2416252484"/>
              </p:ext>
            </p:extLst>
          </p:nvPr>
        </p:nvGraphicFramePr>
        <p:xfrm>
          <a:off x="5868800" y="1502228"/>
          <a:ext cx="5481824" cy="4574376"/>
        </p:xfrm>
        <a:graphic>
          <a:graphicData uri="http://schemas.openxmlformats.org/drawingml/2006/table">
            <a:tbl>
              <a:tblPr>
                <a:solidFill>
                  <a:schemeClr val="bg1">
                    <a:lumMod val="95000"/>
                  </a:schemeClr>
                </a:solidFill>
              </a:tblPr>
              <a:tblGrid>
                <a:gridCol w="3142498">
                  <a:extLst>
                    <a:ext uri="{9D8B030D-6E8A-4147-A177-3AD203B41FA5}">
                      <a16:colId xmlns:a16="http://schemas.microsoft.com/office/drawing/2014/main" val="3092689538"/>
                    </a:ext>
                  </a:extLst>
                </a:gridCol>
                <a:gridCol w="2339326">
                  <a:extLst>
                    <a:ext uri="{9D8B030D-6E8A-4147-A177-3AD203B41FA5}">
                      <a16:colId xmlns:a16="http://schemas.microsoft.com/office/drawing/2014/main" val="561335063"/>
                    </a:ext>
                  </a:extLst>
                </a:gridCol>
              </a:tblGrid>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メモリ転送タイプ</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1" i="0" u="none" strike="noStrike" cap="none" spc="0" dirty="0">
                          <a:solidFill>
                            <a:schemeClr val="tx1"/>
                          </a:solidFill>
                          <a:effectLst/>
                          <a:latin typeface="游ゴシック" panose="020B0400000000000000" pitchFamily="34" charset="-128"/>
                          <a:ea typeface="游ゴシック" panose="020B0400000000000000" pitchFamily="34" charset="-128"/>
                        </a:rPr>
                        <a:t>Device</a:t>
                      </a:r>
                      <a:r>
                        <a:rPr lang="ja-JP" altLang="en-US" sz="1600" b="1" i="0" u="none" strike="noStrike" cap="none" spc="0" dirty="0">
                          <a:solidFill>
                            <a:schemeClr val="tx1"/>
                          </a:solidFill>
                          <a:effectLst/>
                          <a:latin typeface="游ゴシック" panose="020B0400000000000000" pitchFamily="34" charset="-128"/>
                          <a:ea typeface="游ゴシック" panose="020B0400000000000000" pitchFamily="34" charset="-128"/>
                        </a:rPr>
                        <a:t> </a:t>
                      </a:r>
                      <a:r>
                        <a:rPr lang="en-US" altLang="ja-JP" sz="1600" b="1" i="0" u="none" strike="noStrike" cap="none" spc="0" dirty="0">
                          <a:solidFill>
                            <a:schemeClr val="tx1"/>
                          </a:solidFill>
                          <a:effectLst/>
                          <a:latin typeface="游ゴシック" panose="020B0400000000000000" pitchFamily="34" charset="-128"/>
                          <a:ea typeface="游ゴシック" panose="020B0400000000000000" pitchFamily="34" charset="-128"/>
                        </a:rPr>
                        <a:t>To</a:t>
                      </a:r>
                      <a:r>
                        <a:rPr lang="ja-JP" altLang="en-US" sz="1600" b="1" i="0" u="none" strike="noStrike" cap="none" spc="0" dirty="0">
                          <a:solidFill>
                            <a:schemeClr val="tx1"/>
                          </a:solidFill>
                          <a:effectLst/>
                          <a:latin typeface="游ゴシック" panose="020B0400000000000000" pitchFamily="34" charset="-128"/>
                          <a:ea typeface="游ゴシック" panose="020B0400000000000000" pitchFamily="34" charset="-128"/>
                        </a:rPr>
                        <a:t> </a:t>
                      </a:r>
                      <a:r>
                        <a:rPr lang="en-US" altLang="ja-JP" sz="1600" b="1" i="0" u="none" strike="noStrike" cap="none" spc="0" dirty="0">
                          <a:solidFill>
                            <a:schemeClr val="tx1"/>
                          </a:solidFill>
                          <a:effectLst/>
                          <a:latin typeface="游ゴシック" panose="020B0400000000000000" pitchFamily="34" charset="-128"/>
                          <a:ea typeface="游ゴシック" panose="020B0400000000000000" pitchFamily="34" charset="-128"/>
                        </a:rPr>
                        <a:t>Host</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11731031"/>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転送回数</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43</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83881646"/>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合計転送バイト数</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1372274688</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13146998"/>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合計転送</a:t>
                      </a:r>
                      <a:r>
                        <a:rPr lang="en-US" sz="1600" b="0" i="0" u="none" strike="noStrike" cap="none" spc="0">
                          <a:solidFill>
                            <a:schemeClr val="tx1"/>
                          </a:solidFill>
                          <a:effectLst/>
                          <a:latin typeface="游ゴシック" panose="020B0400000000000000" pitchFamily="34" charset="-128"/>
                          <a:ea typeface="游ゴシック" panose="020B0400000000000000" pitchFamily="34" charset="-128"/>
                        </a:rPr>
                        <a:t>MB</a:t>
                      </a: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数</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1308.703125</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342330216"/>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平均転送サイズ（バイト）</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31913364.84</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83803988"/>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転送サイズの中央値（バイト）</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14680064</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625651239"/>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最大転送サイズ（バイト）</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67108864</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113080793"/>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最小転送サイズ（バイト）</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737280</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554896064"/>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平均帯域幅 </a:t>
                      </a: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a:t>
                      </a:r>
                      <a:r>
                        <a:rPr lang="en-US" sz="1600" b="0" i="0" u="none" strike="noStrike" cap="none" spc="0">
                          <a:solidFill>
                            <a:schemeClr val="tx1"/>
                          </a:solidFill>
                          <a:effectLst/>
                          <a:latin typeface="游ゴシック" panose="020B0400000000000000" pitchFamily="34" charset="-128"/>
                          <a:ea typeface="游ゴシック" panose="020B0400000000000000" pitchFamily="34" charset="-128"/>
                        </a:rPr>
                        <a:t>MB/s)</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69938031840</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09152684"/>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ピーク帯域幅 </a:t>
                      </a: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a:t>
                      </a:r>
                      <a:r>
                        <a:rPr lang="en-US" sz="1600" b="0" i="0" u="none" strike="noStrike" cap="none" spc="0">
                          <a:solidFill>
                            <a:schemeClr val="tx1"/>
                          </a:solidFill>
                          <a:effectLst/>
                          <a:latin typeface="游ゴシック" panose="020B0400000000000000" pitchFamily="34" charset="-128"/>
                          <a:ea typeface="游ゴシック" panose="020B0400000000000000" pitchFamily="34" charset="-128"/>
                        </a:rPr>
                        <a:t>MB/s)</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600" b="1" i="0" u="none" strike="noStrike" cap="none" spc="0" dirty="0">
                          <a:solidFill>
                            <a:schemeClr val="tx1"/>
                          </a:solidFill>
                          <a:effectLst/>
                          <a:latin typeface="游ゴシック" panose="020B0400000000000000" pitchFamily="34" charset="-128"/>
                          <a:ea typeface="游ゴシック" panose="020B0400000000000000" pitchFamily="34" charset="-128"/>
                        </a:rPr>
                        <a:t>1.79917E+11</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225311175"/>
                  </a:ext>
                </a:extLst>
              </a:tr>
              <a:tr h="331275">
                <a:tc>
                  <a:txBody>
                    <a:bodyPr/>
                    <a:lstStyle/>
                    <a:p>
                      <a:pPr algn="l" fontAlgn="ctr">
                        <a:buNone/>
                      </a:pP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帯域幅の標準偏差</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72998352903</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470313601"/>
                  </a:ext>
                </a:extLst>
              </a:tr>
              <a:tr h="331275">
                <a:tc>
                  <a:txBody>
                    <a:bodyPr/>
                    <a:lstStyle/>
                    <a:p>
                      <a:pPr algn="l" fontAlgn="ctr">
                        <a:buNone/>
                      </a:pP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95</a:t>
                      </a:r>
                      <a:r>
                        <a:rPr lang="ja-JP" altLang="en-US" sz="1600" b="0" i="0" u="none" strike="noStrike" cap="none" spc="0">
                          <a:solidFill>
                            <a:schemeClr val="tx1"/>
                          </a:solidFill>
                          <a:effectLst/>
                          <a:latin typeface="游ゴシック" panose="020B0400000000000000" pitchFamily="34" charset="-128"/>
                          <a:ea typeface="游ゴシック" panose="020B0400000000000000" pitchFamily="34" charset="-128"/>
                        </a:rPr>
                        <a:t>パーセンタイル帯域幅 </a:t>
                      </a:r>
                      <a:r>
                        <a:rPr lang="en-US" altLang="ja-JP" sz="1600" b="0" i="0" u="none" strike="noStrike" cap="none" spc="0">
                          <a:solidFill>
                            <a:schemeClr val="tx1"/>
                          </a:solidFill>
                          <a:effectLst/>
                          <a:latin typeface="游ゴシック" panose="020B0400000000000000" pitchFamily="34" charset="-128"/>
                          <a:ea typeface="游ゴシック" panose="020B0400000000000000" pitchFamily="34" charset="-128"/>
                        </a:rPr>
                        <a:t>(MB/s)</a:t>
                      </a:r>
                    </a:p>
                  </a:txBody>
                  <a:tcPr marL="56559" marR="8417" marT="16160" marB="121198" anchor="ctr">
                    <a:lnL w="12700" cap="flat" cmpd="sng" algn="ctr">
                      <a:solidFill>
                        <a:schemeClr val="tx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buNone/>
                      </a:pPr>
                      <a:r>
                        <a:rPr lang="en-US" sz="1600" b="1" i="0" u="none" strike="noStrike" cap="none" spc="0" dirty="0">
                          <a:solidFill>
                            <a:schemeClr val="tx1"/>
                          </a:solidFill>
                          <a:effectLst/>
                          <a:latin typeface="游ゴシック" panose="020B0400000000000000" pitchFamily="34" charset="-128"/>
                          <a:ea typeface="游ゴシック" panose="020B0400000000000000" pitchFamily="34" charset="-128"/>
                        </a:rPr>
                        <a:t>1.73902E+11</a:t>
                      </a:r>
                    </a:p>
                  </a:txBody>
                  <a:tcPr marL="56559" marR="8417" marT="16160" marB="12119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773566265"/>
                  </a:ext>
                </a:extLst>
              </a:tr>
            </a:tbl>
          </a:graphicData>
        </a:graphic>
      </p:graphicFrame>
      <p:sp>
        <p:nvSpPr>
          <p:cNvPr id="16" name="コンテンツ プレースホルダー 2">
            <a:extLst>
              <a:ext uri="{FF2B5EF4-FFF2-40B4-BE49-F238E27FC236}">
                <a16:creationId xmlns:a16="http://schemas.microsoft.com/office/drawing/2014/main" id="{104A5A8E-4BC5-4ED2-B73F-067F2FCFD9EC}"/>
              </a:ext>
            </a:extLst>
          </p:cNvPr>
          <p:cNvSpPr>
            <a:spLocks noGrp="1"/>
          </p:cNvSpPr>
          <p:nvPr>
            <p:ph idx="1"/>
          </p:nvPr>
        </p:nvSpPr>
        <p:spPr>
          <a:xfrm>
            <a:off x="838200" y="1870387"/>
            <a:ext cx="4648200" cy="4306575"/>
          </a:xfrm>
        </p:spPr>
        <p:txBody>
          <a:bodyPr>
            <a:normAutofit/>
          </a:bodyPr>
          <a:lstStyle/>
          <a:p>
            <a:r>
              <a:rPr lang="ja-JP" altLang="en-US" b="1" dirty="0"/>
              <a:t>メモリの転送回数が</a:t>
            </a:r>
            <a:br>
              <a:rPr lang="en-US" altLang="ja-JP" b="1" dirty="0"/>
            </a:br>
            <a:r>
              <a:rPr lang="ja-JP" altLang="en-US" b="1" dirty="0"/>
              <a:t>極めて少ない</a:t>
            </a:r>
            <a:endParaRPr lang="en-US" altLang="ja-JP" b="1" dirty="0"/>
          </a:p>
          <a:p>
            <a:r>
              <a:rPr lang="ja-JP" altLang="en-US" b="1" dirty="0"/>
              <a:t>一度の転送データが</a:t>
            </a:r>
            <a:br>
              <a:rPr lang="en-US" altLang="ja-JP" b="1" dirty="0"/>
            </a:br>
            <a:r>
              <a:rPr lang="ja-JP" altLang="en-US" b="1" dirty="0"/>
              <a:t>アロケーションに対して非常に大きい</a:t>
            </a:r>
            <a:endParaRPr lang="en-US" altLang="ja-JP" b="1" dirty="0"/>
          </a:p>
          <a:p>
            <a:r>
              <a:rPr lang="ja-JP" altLang="en-US" b="1" dirty="0"/>
              <a:t>ピーク転送量に対して</a:t>
            </a:r>
            <a:br>
              <a:rPr lang="en-US" altLang="ja-JP" b="1" dirty="0"/>
            </a:br>
            <a:r>
              <a:rPr lang="ja-JP" altLang="en-US" b="1" dirty="0"/>
              <a:t>転送データ量が小さい</a:t>
            </a:r>
            <a:endParaRPr lang="en-US" altLang="ja-JP" b="1" dirty="0"/>
          </a:p>
          <a:p>
            <a:pPr marL="0" indent="0">
              <a:buNone/>
            </a:pPr>
            <a:endParaRPr lang="en-US" altLang="ja-JP" b="1" dirty="0"/>
          </a:p>
        </p:txBody>
      </p:sp>
      <p:sp>
        <p:nvSpPr>
          <p:cNvPr id="17" name="矢印: 右 16">
            <a:extLst>
              <a:ext uri="{FF2B5EF4-FFF2-40B4-BE49-F238E27FC236}">
                <a16:creationId xmlns:a16="http://schemas.microsoft.com/office/drawing/2014/main" id="{E0EE5004-FF05-1D3B-2924-93E7DB58FB16}"/>
              </a:ext>
            </a:extLst>
          </p:cNvPr>
          <p:cNvSpPr/>
          <p:nvPr/>
        </p:nvSpPr>
        <p:spPr>
          <a:xfrm>
            <a:off x="687977" y="5625737"/>
            <a:ext cx="566057" cy="450867"/>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FA52929-126D-F46B-B0CB-17CC0B74A723}"/>
              </a:ext>
            </a:extLst>
          </p:cNvPr>
          <p:cNvSpPr txBox="1"/>
          <p:nvPr/>
        </p:nvSpPr>
        <p:spPr>
          <a:xfrm>
            <a:off x="1332409" y="5669278"/>
            <a:ext cx="4225837" cy="369332"/>
          </a:xfrm>
          <a:prstGeom prst="rect">
            <a:avLst/>
          </a:prstGeom>
          <a:noFill/>
        </p:spPr>
        <p:txBody>
          <a:bodyPr wrap="none" rtlCol="0">
            <a:spAutoFit/>
          </a:bodyPr>
          <a:lstStyle/>
          <a:p>
            <a:r>
              <a:rPr lang="ja-JP" altLang="en-US" dirty="0"/>
              <a:t>最適化のためにデータをまとめて転送</a:t>
            </a:r>
            <a:r>
              <a:rPr lang="en-US" altLang="ja-JP" dirty="0"/>
              <a:t>?</a:t>
            </a:r>
            <a:endParaRPr lang="ja-JP" altLang="en-US" dirty="0"/>
          </a:p>
        </p:txBody>
      </p:sp>
    </p:spTree>
    <p:extLst>
      <p:ext uri="{BB962C8B-B14F-4D97-AF65-F5344CB8AC3E}">
        <p14:creationId xmlns:p14="http://schemas.microsoft.com/office/powerpoint/2010/main" val="2546943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FA74B-607C-F15D-F708-769FB4510820}"/>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13C5EE8A-E844-4E41-5BA2-46C6D5ADB92A}"/>
              </a:ext>
            </a:extLst>
          </p:cNvPr>
          <p:cNvSpPr>
            <a:spLocks noGrp="1"/>
          </p:cNvSpPr>
          <p:nvPr>
            <p:ph type="title"/>
          </p:nvPr>
        </p:nvSpPr>
        <p:spPr>
          <a:xfrm>
            <a:off x="838200" y="627380"/>
            <a:ext cx="10512424" cy="739140"/>
          </a:xfrm>
        </p:spPr>
        <p:txBody>
          <a:bodyPr anchor="b">
            <a:normAutofit/>
          </a:bodyPr>
          <a:lstStyle/>
          <a:p>
            <a:r>
              <a:rPr lang="ja-JP" altLang="en-US" dirty="0"/>
              <a:t>検証</a:t>
            </a:r>
          </a:p>
        </p:txBody>
      </p:sp>
      <p:pic>
        <p:nvPicPr>
          <p:cNvPr id="2056" name="Picture 8">
            <a:extLst>
              <a:ext uri="{FF2B5EF4-FFF2-40B4-BE49-F238E27FC236}">
                <a16:creationId xmlns:a16="http://schemas.microsoft.com/office/drawing/2014/main" id="{CB718833-82EF-D49D-1DEC-96755BA74E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91" y="1876424"/>
            <a:ext cx="6790940" cy="2155644"/>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descr="パソコンの画面&#10;&#10;AI 生成コンテンツは誤りを含む可能性があります。">
            <a:extLst>
              <a:ext uri="{FF2B5EF4-FFF2-40B4-BE49-F238E27FC236}">
                <a16:creationId xmlns:a16="http://schemas.microsoft.com/office/drawing/2014/main" id="{12753585-E05F-E2E7-AD39-8BC903D1F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5542" y="2097649"/>
            <a:ext cx="4746458" cy="3868839"/>
          </a:xfrm>
          <a:prstGeom prst="rect">
            <a:avLst/>
          </a:prstGeom>
        </p:spPr>
      </p:pic>
      <p:sp>
        <p:nvSpPr>
          <p:cNvPr id="4" name="正方形/長方形 3">
            <a:extLst>
              <a:ext uri="{FF2B5EF4-FFF2-40B4-BE49-F238E27FC236}">
                <a16:creationId xmlns:a16="http://schemas.microsoft.com/office/drawing/2014/main" id="{8D5CB5F3-1BE8-B4AA-2D3A-79E13F1B9C3A}"/>
              </a:ext>
            </a:extLst>
          </p:cNvPr>
          <p:cNvSpPr/>
          <p:nvPr/>
        </p:nvSpPr>
        <p:spPr>
          <a:xfrm>
            <a:off x="609600" y="2954246"/>
            <a:ext cx="5086350" cy="474754"/>
          </a:xfrm>
          <a:prstGeom prst="rect">
            <a:avLst/>
          </a:prstGeom>
          <a:noFill/>
          <a:ln w="57150">
            <a:solidFill>
              <a:srgbClr val="9B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B8283E1-CF30-D7F5-2419-274728057565}"/>
              </a:ext>
            </a:extLst>
          </p:cNvPr>
          <p:cNvSpPr/>
          <p:nvPr/>
        </p:nvSpPr>
        <p:spPr>
          <a:xfrm>
            <a:off x="2933700" y="3190875"/>
            <a:ext cx="1085850" cy="152400"/>
          </a:xfrm>
          <a:prstGeom prst="rect">
            <a:avLst/>
          </a:prstGeom>
          <a:solidFill>
            <a:srgbClr val="2629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D628669-6244-9B0D-4861-CBE7126FE51F}"/>
              </a:ext>
            </a:extLst>
          </p:cNvPr>
          <p:cNvSpPr txBox="1"/>
          <p:nvPr/>
        </p:nvSpPr>
        <p:spPr>
          <a:xfrm>
            <a:off x="761911" y="4268697"/>
            <a:ext cx="3854539" cy="369332"/>
          </a:xfrm>
          <a:prstGeom prst="rect">
            <a:avLst/>
          </a:prstGeom>
          <a:noFill/>
        </p:spPr>
        <p:txBody>
          <a:bodyPr wrap="square" rtlCol="0">
            <a:spAutoFit/>
          </a:bodyPr>
          <a:lstStyle/>
          <a:p>
            <a:r>
              <a:rPr kumimoji="1" lang="ja-JP" altLang="en-US" dirty="0"/>
              <a:t>短期間にデータの書き込みを実行</a:t>
            </a:r>
          </a:p>
        </p:txBody>
      </p:sp>
      <p:sp>
        <p:nvSpPr>
          <p:cNvPr id="9" name="テキスト ボックス 8">
            <a:extLst>
              <a:ext uri="{FF2B5EF4-FFF2-40B4-BE49-F238E27FC236}">
                <a16:creationId xmlns:a16="http://schemas.microsoft.com/office/drawing/2014/main" id="{5A0014B3-CB97-0CA7-C9E1-A502B40934C7}"/>
              </a:ext>
            </a:extLst>
          </p:cNvPr>
          <p:cNvSpPr txBox="1"/>
          <p:nvPr/>
        </p:nvSpPr>
        <p:spPr>
          <a:xfrm>
            <a:off x="761911" y="5211490"/>
            <a:ext cx="5334089" cy="369332"/>
          </a:xfrm>
          <a:prstGeom prst="rect">
            <a:avLst/>
          </a:prstGeom>
          <a:noFill/>
        </p:spPr>
        <p:txBody>
          <a:bodyPr wrap="square" rtlCol="0">
            <a:spAutoFit/>
          </a:bodyPr>
          <a:lstStyle/>
          <a:p>
            <a:r>
              <a:rPr kumimoji="1" lang="en-US" altLang="ja-JP" dirty="0" err="1"/>
              <a:t>GPUObs</a:t>
            </a:r>
            <a:r>
              <a:rPr kumimoji="1" lang="ja-JP" altLang="en-US" dirty="0"/>
              <a:t>の</a:t>
            </a:r>
            <a:r>
              <a:rPr kumimoji="1" lang="en-US" altLang="ja-JP" dirty="0"/>
              <a:t>KILLTIMER</a:t>
            </a:r>
            <a:r>
              <a:rPr kumimoji="1" lang="ja-JP" altLang="en-US" dirty="0"/>
              <a:t>は発火しなかった</a:t>
            </a:r>
          </a:p>
        </p:txBody>
      </p:sp>
      <p:sp>
        <p:nvSpPr>
          <p:cNvPr id="11" name="矢印: 下 10">
            <a:extLst>
              <a:ext uri="{FF2B5EF4-FFF2-40B4-BE49-F238E27FC236}">
                <a16:creationId xmlns:a16="http://schemas.microsoft.com/office/drawing/2014/main" id="{C786CCEC-6DE6-FDDC-41BB-027DC1D4B103}"/>
              </a:ext>
            </a:extLst>
          </p:cNvPr>
          <p:cNvSpPr/>
          <p:nvPr/>
        </p:nvSpPr>
        <p:spPr>
          <a:xfrm>
            <a:off x="2305050" y="4638029"/>
            <a:ext cx="298450" cy="471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683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5E7217C-C541-DC19-F997-27B29512D4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171D99-6167-082E-4B7F-5E4D9B4F741C}"/>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ED575648-3EF4-469B-FE2B-C117481213E1}"/>
              </a:ext>
            </a:extLst>
          </p:cNvPr>
          <p:cNvSpPr>
            <a:spLocks noGrp="1"/>
          </p:cNvSpPr>
          <p:nvPr>
            <p:ph idx="1"/>
          </p:nvPr>
        </p:nvSpPr>
        <p:spPr/>
        <p:txBody>
          <a:bodyPr>
            <a:normAutofit/>
          </a:bodyPr>
          <a:lstStyle/>
          <a:p>
            <a:r>
              <a:rPr lang="ja-JP" altLang="en-US" b="1" dirty="0"/>
              <a:t>既存アンチチートシステムの課題</a:t>
            </a:r>
            <a:endParaRPr lang="ja-JP" altLang="en-US" dirty="0"/>
          </a:p>
          <a:p>
            <a:pPr lvl="1"/>
            <a:r>
              <a:rPr lang="ja-JP" altLang="en-US" dirty="0"/>
              <a:t>主流であるカーネル空間で動作するシステムは、高い検知能力を持つ→図</a:t>
            </a:r>
          </a:p>
          <a:p>
            <a:pPr lvl="1"/>
            <a:r>
              <a:rPr lang="ja-JP" altLang="en-US" dirty="0"/>
              <a:t>一方で、</a:t>
            </a:r>
            <a:r>
              <a:rPr lang="en-US" altLang="ja-JP" dirty="0"/>
              <a:t>OS</a:t>
            </a:r>
            <a:r>
              <a:rPr lang="ja-JP" altLang="en-US" dirty="0"/>
              <a:t>全体を監視するためプライバシー侵害への懸念が存在</a:t>
            </a:r>
          </a:p>
          <a:p>
            <a:pPr marL="0" indent="0">
              <a:buNone/>
            </a:pPr>
            <a:br>
              <a:rPr lang="ja-JP" altLang="en-US" dirty="0"/>
            </a:br>
            <a:endParaRPr kumimoji="1" lang="en-US" altLang="ja-JP" sz="1400" dirty="0"/>
          </a:p>
        </p:txBody>
      </p:sp>
    </p:spTree>
    <p:extLst>
      <p:ext uri="{BB962C8B-B14F-4D97-AF65-F5344CB8AC3E}">
        <p14:creationId xmlns:p14="http://schemas.microsoft.com/office/powerpoint/2010/main" val="395144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2A75A2A-C85A-3F41-DF91-961DB89D4B64}"/>
            </a:ext>
          </a:extLst>
        </p:cNvPr>
        <p:cNvGrpSpPr/>
        <p:nvPr/>
      </p:nvGrpSpPr>
      <p:grpSpPr>
        <a:xfrm>
          <a:off x="0" y="0"/>
          <a:ext cx="0" cy="0"/>
          <a:chOff x="0" y="0"/>
          <a:chExt cx="0" cy="0"/>
        </a:xfrm>
      </p:grpSpPr>
      <p:pic>
        <p:nvPicPr>
          <p:cNvPr id="6" name="図 5">
            <a:extLst>
              <a:ext uri="{FF2B5EF4-FFF2-40B4-BE49-F238E27FC236}">
                <a16:creationId xmlns:a16="http://schemas.microsoft.com/office/drawing/2014/main" id="{FB8CD7AE-1C9F-0ADD-F0E7-C0847A8A591F}"/>
              </a:ext>
            </a:extLst>
          </p:cNvPr>
          <p:cNvPicPr>
            <a:picLocks noChangeAspect="1"/>
          </p:cNvPicPr>
          <p:nvPr/>
        </p:nvPicPr>
        <p:blipFill>
          <a:blip r:embed="rId2"/>
          <a:stretch>
            <a:fillRect/>
          </a:stretch>
        </p:blipFill>
        <p:spPr>
          <a:xfrm>
            <a:off x="0" y="909620"/>
            <a:ext cx="12192000" cy="5038760"/>
          </a:xfrm>
          <a:prstGeom prst="rect">
            <a:avLst/>
          </a:prstGeom>
        </p:spPr>
      </p:pic>
      <p:sp>
        <p:nvSpPr>
          <p:cNvPr id="2" name="タイトル 1">
            <a:extLst>
              <a:ext uri="{FF2B5EF4-FFF2-40B4-BE49-F238E27FC236}">
                <a16:creationId xmlns:a16="http://schemas.microsoft.com/office/drawing/2014/main" id="{E9E606CA-AD80-759D-C1A3-026B7FE210F9}"/>
              </a:ext>
            </a:extLst>
          </p:cNvPr>
          <p:cNvSpPr>
            <a:spLocks noGrp="1"/>
          </p:cNvSpPr>
          <p:nvPr>
            <p:ph type="title"/>
          </p:nvPr>
        </p:nvSpPr>
        <p:spPr>
          <a:xfrm>
            <a:off x="838200" y="62609"/>
            <a:ext cx="10515600" cy="687061"/>
          </a:xfrm>
        </p:spPr>
        <p:txBody>
          <a:bodyPr/>
          <a:lstStyle/>
          <a:p>
            <a:r>
              <a:rPr kumimoji="1" lang="ja-JP" altLang="en-US" dirty="0"/>
              <a:t>結果</a:t>
            </a:r>
            <a:r>
              <a:rPr kumimoji="1" lang="en-US" altLang="ja-JP" dirty="0"/>
              <a:t>(</a:t>
            </a:r>
            <a:r>
              <a:rPr kumimoji="1" lang="ja-JP" altLang="en-US" dirty="0"/>
              <a:t>コンテキストスイッチング無し</a:t>
            </a:r>
            <a:r>
              <a:rPr kumimoji="1" lang="en-US" altLang="ja-JP" dirty="0"/>
              <a:t>, n=100)</a:t>
            </a:r>
            <a:endParaRPr kumimoji="1" lang="ja-JP" altLang="en-US" dirty="0"/>
          </a:p>
        </p:txBody>
      </p:sp>
      <p:cxnSp>
        <p:nvCxnSpPr>
          <p:cNvPr id="11" name="直線コネクタ 10">
            <a:extLst>
              <a:ext uri="{FF2B5EF4-FFF2-40B4-BE49-F238E27FC236}">
                <a16:creationId xmlns:a16="http://schemas.microsoft.com/office/drawing/2014/main" id="{B855C31C-1454-4577-47B8-1785384CEC44}"/>
              </a:ext>
            </a:extLst>
          </p:cNvPr>
          <p:cNvCxnSpPr/>
          <p:nvPr/>
        </p:nvCxnSpPr>
        <p:spPr>
          <a:xfrm flipH="1" flipV="1">
            <a:off x="4210567" y="671321"/>
            <a:ext cx="70757" cy="510540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 name="直線コネクタ 11">
            <a:extLst>
              <a:ext uri="{FF2B5EF4-FFF2-40B4-BE49-F238E27FC236}">
                <a16:creationId xmlns:a16="http://schemas.microsoft.com/office/drawing/2014/main" id="{5DD17E45-B97A-D70F-7682-47F06993063C}"/>
              </a:ext>
            </a:extLst>
          </p:cNvPr>
          <p:cNvCxnSpPr/>
          <p:nvPr/>
        </p:nvCxnSpPr>
        <p:spPr>
          <a:xfrm flipH="1" flipV="1">
            <a:off x="10251413" y="671321"/>
            <a:ext cx="70757" cy="510540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3" name="インク 12">
                <a:extLst>
                  <a:ext uri="{FF2B5EF4-FFF2-40B4-BE49-F238E27FC236}">
                    <a16:creationId xmlns:a16="http://schemas.microsoft.com/office/drawing/2014/main" id="{FFA69238-7094-34CD-8300-AD46F2C990F4}"/>
                  </a:ext>
                </a:extLst>
              </p14:cNvPr>
              <p14:cNvContentPartPr/>
              <p14:nvPr/>
            </p14:nvContentPartPr>
            <p14:xfrm>
              <a:off x="4210567" y="769564"/>
              <a:ext cx="2693520" cy="528480"/>
            </p14:xfrm>
          </p:contentPart>
        </mc:Choice>
        <mc:Fallback xmlns="">
          <p:pic>
            <p:nvPicPr>
              <p:cNvPr id="13" name="インク 12">
                <a:extLst>
                  <a:ext uri="{FF2B5EF4-FFF2-40B4-BE49-F238E27FC236}">
                    <a16:creationId xmlns:a16="http://schemas.microsoft.com/office/drawing/2014/main" id="{FFA69238-7094-34CD-8300-AD46F2C990F4}"/>
                  </a:ext>
                </a:extLst>
              </p:cNvPr>
              <p:cNvPicPr/>
              <p:nvPr/>
            </p:nvPicPr>
            <p:blipFill>
              <a:blip r:embed="rId4"/>
              <a:stretch>
                <a:fillRect/>
              </a:stretch>
            </p:blipFill>
            <p:spPr>
              <a:xfrm>
                <a:off x="4201567" y="760564"/>
                <a:ext cx="27111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インク 13">
                <a:extLst>
                  <a:ext uri="{FF2B5EF4-FFF2-40B4-BE49-F238E27FC236}">
                    <a16:creationId xmlns:a16="http://schemas.microsoft.com/office/drawing/2014/main" id="{2EFA7B40-C504-CBCB-5BB8-A7A2504734E5}"/>
                  </a:ext>
                </a:extLst>
              </p14:cNvPr>
              <p14:cNvContentPartPr/>
              <p14:nvPr/>
            </p14:nvContentPartPr>
            <p14:xfrm>
              <a:off x="9313689" y="751843"/>
              <a:ext cx="920520" cy="707040"/>
            </p14:xfrm>
          </p:contentPart>
        </mc:Choice>
        <mc:Fallback xmlns="">
          <p:pic>
            <p:nvPicPr>
              <p:cNvPr id="14" name="インク 13">
                <a:extLst>
                  <a:ext uri="{FF2B5EF4-FFF2-40B4-BE49-F238E27FC236}">
                    <a16:creationId xmlns:a16="http://schemas.microsoft.com/office/drawing/2014/main" id="{2EFA7B40-C504-CBCB-5BB8-A7A2504734E5}"/>
                  </a:ext>
                </a:extLst>
              </p:cNvPr>
              <p:cNvPicPr/>
              <p:nvPr/>
            </p:nvPicPr>
            <p:blipFill>
              <a:blip r:embed="rId6"/>
              <a:stretch>
                <a:fillRect/>
              </a:stretch>
            </p:blipFill>
            <p:spPr>
              <a:xfrm>
                <a:off x="9304689" y="742843"/>
                <a:ext cx="938160" cy="724680"/>
              </a:xfrm>
              <a:prstGeom prst="rect">
                <a:avLst/>
              </a:prstGeom>
            </p:spPr>
          </p:pic>
        </mc:Fallback>
      </mc:AlternateContent>
      <p:sp>
        <p:nvSpPr>
          <p:cNvPr id="15" name="テキスト ボックス 14">
            <a:extLst>
              <a:ext uri="{FF2B5EF4-FFF2-40B4-BE49-F238E27FC236}">
                <a16:creationId xmlns:a16="http://schemas.microsoft.com/office/drawing/2014/main" id="{8255B77C-E059-0EEF-8E93-3EA04B4A8113}"/>
              </a:ext>
            </a:extLst>
          </p:cNvPr>
          <p:cNvSpPr txBox="1"/>
          <p:nvPr/>
        </p:nvSpPr>
        <p:spPr>
          <a:xfrm>
            <a:off x="6904087" y="565004"/>
            <a:ext cx="2395207" cy="369332"/>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en-US" altLang="ja-JP" dirty="0"/>
              <a:t>KILL SWITCH</a:t>
            </a:r>
            <a:r>
              <a:rPr kumimoji="1" lang="ja-JP" altLang="en-US" dirty="0"/>
              <a:t>発火</a:t>
            </a:r>
            <a:r>
              <a:rPr kumimoji="1" lang="en-US" altLang="ja-JP" dirty="0"/>
              <a:t>?</a:t>
            </a:r>
            <a:endParaRPr kumimoji="1" lang="ja-JP" altLang="en-US" dirty="0"/>
          </a:p>
        </p:txBody>
      </p:sp>
    </p:spTree>
    <p:extLst>
      <p:ext uri="{BB962C8B-B14F-4D97-AF65-F5344CB8AC3E}">
        <p14:creationId xmlns:p14="http://schemas.microsoft.com/office/powerpoint/2010/main" val="1104520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E840D-10EA-2BF8-7034-91BAD97B04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FAA2E6-4F86-CADC-3040-D5181392EA36}"/>
              </a:ext>
            </a:extLst>
          </p:cNvPr>
          <p:cNvSpPr>
            <a:spLocks noGrp="1"/>
          </p:cNvSpPr>
          <p:nvPr>
            <p:ph type="title"/>
          </p:nvPr>
        </p:nvSpPr>
        <p:spPr/>
        <p:txBody>
          <a:bodyPr/>
          <a:lstStyle/>
          <a:p>
            <a:r>
              <a:rPr kumimoji="1" lang="ja-JP" altLang="en-US" dirty="0"/>
              <a:t>やったけど駄目だったこと</a:t>
            </a:r>
          </a:p>
        </p:txBody>
      </p:sp>
      <p:sp>
        <p:nvSpPr>
          <p:cNvPr id="3" name="コンテンツ プレースホルダー 2">
            <a:extLst>
              <a:ext uri="{FF2B5EF4-FFF2-40B4-BE49-F238E27FC236}">
                <a16:creationId xmlns:a16="http://schemas.microsoft.com/office/drawing/2014/main" id="{01F2E431-22CE-1930-E6B9-2483A820AE88}"/>
              </a:ext>
            </a:extLst>
          </p:cNvPr>
          <p:cNvSpPr>
            <a:spLocks noGrp="1"/>
          </p:cNvSpPr>
          <p:nvPr>
            <p:ph idx="1"/>
          </p:nvPr>
        </p:nvSpPr>
        <p:spPr>
          <a:xfrm>
            <a:off x="838199" y="1825625"/>
            <a:ext cx="10961077" cy="4351338"/>
          </a:xfrm>
        </p:spPr>
        <p:txBody>
          <a:bodyPr>
            <a:normAutofit/>
          </a:bodyPr>
          <a:lstStyle/>
          <a:p>
            <a:pPr lvl="2"/>
            <a:r>
              <a:rPr lang="ja-JP" altLang="en-US" b="1" dirty="0"/>
              <a:t>環境変数 </a:t>
            </a:r>
            <a:r>
              <a:rPr lang="en-US" altLang="ja-JP" b="1" dirty="0"/>
              <a:t>CUDA_VISIBLE_DEVICES </a:t>
            </a:r>
          </a:p>
          <a:p>
            <a:pPr lvl="3"/>
            <a:r>
              <a:rPr lang="en-US" altLang="ja-JP" b="1" dirty="0"/>
              <a:t>Nvidia-</a:t>
            </a:r>
            <a:r>
              <a:rPr lang="en-US" altLang="ja-JP" b="1" dirty="0" err="1"/>
              <a:t>smi</a:t>
            </a:r>
            <a:r>
              <a:rPr lang="ja-JP" altLang="en-US" b="1" dirty="0"/>
              <a:t>「</a:t>
            </a:r>
            <a:r>
              <a:rPr lang="en-US" altLang="ja-JP" b="1" dirty="0"/>
              <a:t>1</a:t>
            </a:r>
            <a:r>
              <a:rPr lang="ja-JP" altLang="en-US" b="1" dirty="0"/>
              <a:t>が</a:t>
            </a:r>
            <a:r>
              <a:rPr lang="en-US" altLang="ja-JP" b="1" dirty="0"/>
              <a:t>RTX4060Ti</a:t>
            </a:r>
            <a:r>
              <a:rPr lang="ja-JP" altLang="en-US" b="1" dirty="0"/>
              <a:t>」</a:t>
            </a:r>
            <a:endParaRPr lang="en-US" altLang="ja-JP" b="1" dirty="0"/>
          </a:p>
          <a:p>
            <a:pPr lvl="3"/>
            <a:r>
              <a:rPr lang="ja-JP" altLang="en-US" b="1" dirty="0"/>
              <a:t>未設定</a:t>
            </a:r>
            <a:r>
              <a:rPr lang="en-US" altLang="ja-JP" b="1" dirty="0"/>
              <a:t>	=&gt; </a:t>
            </a:r>
            <a:r>
              <a:rPr lang="ja-JP" altLang="en-US" b="1" dirty="0"/>
              <a:t>先述の図</a:t>
            </a:r>
            <a:endParaRPr lang="en-US" altLang="ja-JP" b="1" dirty="0"/>
          </a:p>
          <a:p>
            <a:pPr lvl="3"/>
            <a:r>
              <a:rPr lang="en-US" altLang="ja-JP" b="1" dirty="0"/>
              <a:t>0</a:t>
            </a:r>
            <a:r>
              <a:rPr kumimoji="1" lang="en-US" altLang="ja-JP" b="1" dirty="0"/>
              <a:t>		=&gt; </a:t>
            </a:r>
            <a:r>
              <a:rPr lang="ja-JP" altLang="en-US" b="1" dirty="0"/>
              <a:t>先述の動作とおおむね同じになった</a:t>
            </a:r>
            <a:endParaRPr lang="en-US" altLang="ja-JP" b="1" dirty="0"/>
          </a:p>
          <a:p>
            <a:pPr lvl="3"/>
            <a:r>
              <a:rPr lang="en-US" altLang="ja-JP" b="1" dirty="0"/>
              <a:t>1</a:t>
            </a:r>
            <a:r>
              <a:rPr kumimoji="1" lang="en-US" altLang="ja-JP" b="1" dirty="0"/>
              <a:t>		=&gt; </a:t>
            </a:r>
            <a:r>
              <a:rPr kumimoji="1" lang="ja-JP" altLang="en-US" b="1" dirty="0"/>
              <a:t>メモリ不足で起動しない</a:t>
            </a:r>
            <a:r>
              <a:rPr lang="en-US" altLang="ja-JP" b="1" dirty="0"/>
              <a:t> =&gt;</a:t>
            </a:r>
            <a:r>
              <a:rPr lang="ja-JP" altLang="en-US" b="1" dirty="0"/>
              <a:t> </a:t>
            </a:r>
            <a:r>
              <a:rPr lang="en-US" altLang="ja-JP" b="1" dirty="0"/>
              <a:t>Iris Graphics</a:t>
            </a:r>
            <a:r>
              <a:rPr lang="ja-JP" altLang="en-US" b="1" dirty="0"/>
              <a:t>で実行を試みた</a:t>
            </a:r>
            <a:r>
              <a:rPr lang="en-US" altLang="ja-JP" b="1" dirty="0"/>
              <a:t>?</a:t>
            </a:r>
          </a:p>
          <a:p>
            <a:pPr lvl="3"/>
            <a:r>
              <a:rPr lang="en-US" altLang="ja-JP" b="1" dirty="0"/>
              <a:t>2</a:t>
            </a:r>
            <a:r>
              <a:rPr kumimoji="1" lang="en-US" altLang="ja-JP" b="1" dirty="0"/>
              <a:t>		=&gt; </a:t>
            </a:r>
            <a:r>
              <a:rPr lang="en-US" altLang="ja-JP" b="1" dirty="0"/>
              <a:t>Device</a:t>
            </a:r>
            <a:r>
              <a:rPr lang="ja-JP" altLang="en-US" b="1" dirty="0"/>
              <a:t>が見つからない</a:t>
            </a:r>
            <a:endParaRPr lang="en-US" altLang="ja-JP" b="1" dirty="0"/>
          </a:p>
          <a:p>
            <a:pPr lvl="3"/>
            <a:r>
              <a:rPr lang="en-US" altLang="ja-JP" b="1" dirty="0"/>
              <a:t>0,1		=&gt; </a:t>
            </a:r>
            <a:r>
              <a:rPr lang="ja-JP" altLang="en-US" b="1" dirty="0"/>
              <a:t>先述の動作とおおむね同じになった</a:t>
            </a:r>
            <a:endParaRPr lang="en-US" altLang="ja-JP" b="1" dirty="0"/>
          </a:p>
          <a:p>
            <a:pPr lvl="3"/>
            <a:endParaRPr kumimoji="1" lang="en-US" altLang="ja-JP" b="1" dirty="0"/>
          </a:p>
        </p:txBody>
      </p:sp>
    </p:spTree>
    <p:extLst>
      <p:ext uri="{BB962C8B-B14F-4D97-AF65-F5344CB8AC3E}">
        <p14:creationId xmlns:p14="http://schemas.microsoft.com/office/powerpoint/2010/main" val="231133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5A2C9-EF09-CC57-F8E8-E754A88C79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AC04B9-D551-09C6-16B3-B13C51EB25B7}"/>
              </a:ext>
            </a:extLst>
          </p:cNvPr>
          <p:cNvSpPr>
            <a:spLocks noGrp="1"/>
          </p:cNvSpPr>
          <p:nvPr>
            <p:ph type="title"/>
          </p:nvPr>
        </p:nvSpPr>
        <p:spPr/>
        <p:txBody>
          <a:bodyPr/>
          <a:lstStyle/>
          <a:p>
            <a:r>
              <a:rPr kumimoji="1" lang="ja-JP" altLang="en-US" dirty="0"/>
              <a:t>やった取り込んだこと</a:t>
            </a:r>
          </a:p>
        </p:txBody>
      </p:sp>
      <p:sp>
        <p:nvSpPr>
          <p:cNvPr id="3" name="コンテンツ プレースホルダー 2">
            <a:extLst>
              <a:ext uri="{FF2B5EF4-FFF2-40B4-BE49-F238E27FC236}">
                <a16:creationId xmlns:a16="http://schemas.microsoft.com/office/drawing/2014/main" id="{C5512F00-EE2C-7047-AD32-FB4B5EB2B0FD}"/>
              </a:ext>
            </a:extLst>
          </p:cNvPr>
          <p:cNvSpPr>
            <a:spLocks noGrp="1"/>
          </p:cNvSpPr>
          <p:nvPr>
            <p:ph idx="1"/>
          </p:nvPr>
        </p:nvSpPr>
        <p:spPr/>
        <p:txBody>
          <a:bodyPr>
            <a:normAutofit/>
          </a:bodyPr>
          <a:lstStyle/>
          <a:p>
            <a:r>
              <a:rPr lang="ja-JP" altLang="en-US" sz="4000" dirty="0"/>
              <a:t>ライブラリの安全性向上</a:t>
            </a:r>
            <a:endParaRPr lang="en-US" altLang="ja-JP" sz="4000" dirty="0"/>
          </a:p>
          <a:p>
            <a:pPr lvl="1"/>
            <a:r>
              <a:rPr kumimoji="1" lang="ja-JP" altLang="en-US" sz="3200" dirty="0"/>
              <a:t> </a:t>
            </a:r>
            <a:r>
              <a:rPr kumimoji="1" lang="en-US" altLang="ja-JP" sz="3200" dirty="0"/>
              <a:t>1</a:t>
            </a:r>
            <a:r>
              <a:rPr kumimoji="1" lang="ja-JP" altLang="en-US" sz="3200" dirty="0"/>
              <a:t>つ</a:t>
            </a:r>
            <a:r>
              <a:rPr lang="ja-JP" altLang="en-US" sz="3200" dirty="0"/>
              <a:t>を除いて</a:t>
            </a:r>
            <a:r>
              <a:rPr lang="en-US" altLang="ja-JP" sz="3200" dirty="0"/>
              <a:t>void* </a:t>
            </a:r>
            <a:r>
              <a:rPr lang="ja-JP" altLang="en-US" sz="3200" dirty="0"/>
              <a:t>による実装を消した</a:t>
            </a:r>
            <a:endParaRPr lang="en-US" altLang="ja-JP" sz="3200" dirty="0"/>
          </a:p>
          <a:p>
            <a:pPr lvl="1"/>
            <a:r>
              <a:rPr kumimoji="1" lang="ja-JP" altLang="en-US" sz="3200" dirty="0"/>
              <a:t>メモリ破壊バグ</a:t>
            </a:r>
            <a:r>
              <a:rPr kumimoji="1" lang="en-US" altLang="ja-JP" sz="3200" dirty="0"/>
              <a:t>(</a:t>
            </a:r>
            <a:r>
              <a:rPr kumimoji="1" lang="en-US" altLang="ja-JP" sz="3200" dirty="0" err="1"/>
              <a:t>OoB</a:t>
            </a:r>
            <a:r>
              <a:rPr kumimoji="1" lang="en-US" altLang="ja-JP" sz="3200" dirty="0"/>
              <a:t>)</a:t>
            </a:r>
          </a:p>
          <a:p>
            <a:pPr lvl="1"/>
            <a:r>
              <a:rPr kumimoji="1" lang="en-US" altLang="ja-JP" sz="3200" dirty="0"/>
              <a:t>DLL</a:t>
            </a:r>
            <a:r>
              <a:rPr kumimoji="1" lang="ja-JP" altLang="en-US" sz="3200" dirty="0"/>
              <a:t>化</a:t>
            </a:r>
            <a:endParaRPr kumimoji="1" lang="en-US" altLang="ja-JP" sz="3200" dirty="0"/>
          </a:p>
          <a:p>
            <a:pPr lvl="2"/>
            <a:endParaRPr kumimoji="1" lang="en-US" altLang="ja-JP" sz="2400" dirty="0"/>
          </a:p>
        </p:txBody>
      </p:sp>
    </p:spTree>
    <p:extLst>
      <p:ext uri="{BB962C8B-B14F-4D97-AF65-F5344CB8AC3E}">
        <p14:creationId xmlns:p14="http://schemas.microsoft.com/office/powerpoint/2010/main" val="100996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4E39BB-5DB6-D4AF-ED1D-5ED832A485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FC51CE-32BF-514E-4153-BA3AED4D0568}"/>
              </a:ext>
            </a:extLst>
          </p:cNvPr>
          <p:cNvSpPr>
            <a:spLocks noGrp="1"/>
          </p:cNvSpPr>
          <p:nvPr>
            <p:ph type="title"/>
          </p:nvPr>
        </p:nvSpPr>
        <p:spPr/>
        <p:txBody>
          <a:bodyPr/>
          <a:lstStyle/>
          <a:p>
            <a:r>
              <a:rPr kumimoji="1" lang="ja-JP" altLang="en-US" dirty="0"/>
              <a:t>普通の箇条書きのページ</a:t>
            </a:r>
          </a:p>
        </p:txBody>
      </p:sp>
      <p:sp>
        <p:nvSpPr>
          <p:cNvPr id="3" name="コンテンツ プレースホルダー 2">
            <a:extLst>
              <a:ext uri="{FF2B5EF4-FFF2-40B4-BE49-F238E27FC236}">
                <a16:creationId xmlns:a16="http://schemas.microsoft.com/office/drawing/2014/main" id="{70D2F937-7286-8C45-9753-280A0F13CC39}"/>
              </a:ext>
            </a:extLst>
          </p:cNvPr>
          <p:cNvSpPr>
            <a:spLocks noGrp="1"/>
          </p:cNvSpPr>
          <p:nvPr>
            <p:ph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spTree>
    <p:extLst>
      <p:ext uri="{BB962C8B-B14F-4D97-AF65-F5344CB8AC3E}">
        <p14:creationId xmlns:p14="http://schemas.microsoft.com/office/powerpoint/2010/main" val="484743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9D38D9-F8BA-9298-E6B3-DADC4ED84166}"/>
              </a:ext>
            </a:extLst>
          </p:cNvPr>
          <p:cNvSpPr>
            <a:spLocks noGrp="1"/>
          </p:cNvSpPr>
          <p:nvPr>
            <p:ph type="title"/>
          </p:nvPr>
        </p:nvSpPr>
        <p:spPr/>
        <p:txBody>
          <a:bodyPr/>
          <a:lstStyle/>
          <a:p>
            <a:r>
              <a:rPr kumimoji="1" lang="en-US" altLang="ja-JP" dirty="0"/>
              <a:t>2</a:t>
            </a:r>
            <a:r>
              <a:rPr kumimoji="1" lang="ja-JP" altLang="en-US" dirty="0"/>
              <a:t>つのコンテンツが混在するページ</a:t>
            </a:r>
          </a:p>
        </p:txBody>
      </p:sp>
      <p:sp>
        <p:nvSpPr>
          <p:cNvPr id="3" name="コンテンツ プレースホルダー 2">
            <a:extLst>
              <a:ext uri="{FF2B5EF4-FFF2-40B4-BE49-F238E27FC236}">
                <a16:creationId xmlns:a16="http://schemas.microsoft.com/office/drawing/2014/main" id="{99CEA86A-9005-2016-30E0-6189011336BD}"/>
              </a:ext>
            </a:extLst>
          </p:cNvPr>
          <p:cNvSpPr>
            <a:spLocks noGrp="1"/>
          </p:cNvSpPr>
          <p:nvPr>
            <p:ph sz="half" idx="1"/>
          </p:nvPr>
        </p:nvSpPr>
        <p:spPr/>
        <p:txBody>
          <a:bodyPr>
            <a:normAutofit/>
          </a:bodyPr>
          <a:lstStyle/>
          <a:p>
            <a:r>
              <a:rPr kumimoji="1" lang="en-US" altLang="ja-JP" dirty="0"/>
              <a:t>44</a:t>
            </a:r>
            <a:r>
              <a:rPr kumimoji="1" lang="ja-JP" altLang="en-US" dirty="0"/>
              <a:t>ポイントの文字</a:t>
            </a:r>
            <a:endParaRPr lang="en-US" altLang="ja-JP" dirty="0"/>
          </a:p>
          <a:p>
            <a:pPr lvl="1"/>
            <a:r>
              <a:rPr kumimoji="1" lang="en-US" altLang="ja-JP" dirty="0"/>
              <a:t>36</a:t>
            </a:r>
            <a:r>
              <a:rPr kumimoji="1" lang="ja-JP" altLang="en-US" dirty="0"/>
              <a:t>ポイントの文字</a:t>
            </a:r>
            <a:endParaRPr kumimoji="1" lang="en-US" altLang="ja-JP" dirty="0"/>
          </a:p>
          <a:p>
            <a:pPr lvl="2"/>
            <a:r>
              <a:rPr kumimoji="1" lang="en-US" altLang="ja-JP" dirty="0"/>
              <a:t>28</a:t>
            </a:r>
            <a:r>
              <a:rPr kumimoji="1" lang="ja-JP" altLang="en-US" dirty="0"/>
              <a:t>ポイントの文字</a:t>
            </a:r>
            <a:endParaRPr kumimoji="1" lang="en-US" altLang="ja-JP" dirty="0"/>
          </a:p>
          <a:p>
            <a:pPr lvl="3"/>
            <a:r>
              <a:rPr kumimoji="1" lang="en-US" altLang="ja-JP" dirty="0"/>
              <a:t>24</a:t>
            </a:r>
            <a:r>
              <a:rPr kumimoji="1" lang="ja-JP" altLang="en-US" dirty="0"/>
              <a:t>ポイントの文字</a:t>
            </a:r>
            <a:endParaRPr kumimoji="1" lang="en-US" altLang="ja-JP" dirty="0"/>
          </a:p>
          <a:p>
            <a:pPr lvl="4"/>
            <a:r>
              <a:rPr kumimoji="1" lang="en-US" altLang="ja-JP" dirty="0"/>
              <a:t>18</a:t>
            </a:r>
            <a:r>
              <a:rPr kumimoji="1" lang="ja-JP" altLang="en-US" dirty="0"/>
              <a:t>ポイントの文字</a:t>
            </a:r>
            <a:endParaRPr kumimoji="1" lang="en-US" altLang="ja-JP" dirty="0"/>
          </a:p>
        </p:txBody>
      </p:sp>
      <p:graphicFrame>
        <p:nvGraphicFramePr>
          <p:cNvPr id="7" name="コンテンツ プレースホルダー 6">
            <a:extLst>
              <a:ext uri="{FF2B5EF4-FFF2-40B4-BE49-F238E27FC236}">
                <a16:creationId xmlns:a16="http://schemas.microsoft.com/office/drawing/2014/main" id="{8562BA8B-1FC4-D9FE-98F3-C443A58B85AA}"/>
              </a:ext>
            </a:extLst>
          </p:cNvPr>
          <p:cNvGraphicFramePr>
            <a:graphicFrameLocks noGrp="1"/>
          </p:cNvGraphicFramePr>
          <p:nvPr>
            <p:ph sz="half" idx="2"/>
            <p:extLst>
              <p:ext uri="{D42A27DB-BD31-4B8C-83A1-F6EECF244321}">
                <p14:modId xmlns:p14="http://schemas.microsoft.com/office/powerpoint/2010/main" val="286231951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1025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ED8F10-23BC-EA9C-03CA-DCF2AA64B3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2ADBE3-4A9E-2A82-6BB2-EAF65C5E9D22}"/>
              </a:ext>
            </a:extLst>
          </p:cNvPr>
          <p:cNvSpPr>
            <a:spLocks noGrp="1"/>
          </p:cNvSpPr>
          <p:nvPr>
            <p:ph type="title"/>
          </p:nvPr>
        </p:nvSpPr>
        <p:spPr/>
        <p:txBody>
          <a:bodyPr/>
          <a:lstStyle/>
          <a:p>
            <a:r>
              <a:rPr kumimoji="1" lang="ja-JP" altLang="en-US" dirty="0"/>
              <a:t>やりたいこと</a:t>
            </a:r>
          </a:p>
        </p:txBody>
      </p:sp>
      <p:sp>
        <p:nvSpPr>
          <p:cNvPr id="3" name="コンテンツ プレースホルダー 2">
            <a:extLst>
              <a:ext uri="{FF2B5EF4-FFF2-40B4-BE49-F238E27FC236}">
                <a16:creationId xmlns:a16="http://schemas.microsoft.com/office/drawing/2014/main" id="{D0C60ACB-947E-F97A-2811-2D9D84700967}"/>
              </a:ext>
            </a:extLst>
          </p:cNvPr>
          <p:cNvSpPr>
            <a:spLocks noGrp="1"/>
          </p:cNvSpPr>
          <p:nvPr>
            <p:ph idx="1"/>
          </p:nvPr>
        </p:nvSpPr>
        <p:spPr/>
        <p:txBody>
          <a:bodyPr>
            <a:normAutofit/>
          </a:bodyPr>
          <a:lstStyle/>
          <a:p>
            <a:r>
              <a:rPr kumimoji="1" lang="en-US" altLang="ja-JP" sz="4000" dirty="0"/>
              <a:t>GPU</a:t>
            </a:r>
            <a:r>
              <a:rPr kumimoji="1" lang="ja-JP" altLang="en-US" sz="4000" dirty="0"/>
              <a:t>上のデータは位置を変えたときの比較が欲しい</a:t>
            </a:r>
            <a:endParaRPr kumimoji="1" lang="en-US" altLang="ja-JP" sz="4000" dirty="0"/>
          </a:p>
        </p:txBody>
      </p:sp>
    </p:spTree>
    <p:extLst>
      <p:ext uri="{BB962C8B-B14F-4D97-AF65-F5344CB8AC3E}">
        <p14:creationId xmlns:p14="http://schemas.microsoft.com/office/powerpoint/2010/main" val="90178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7E9929E-E2AF-5982-0D7C-6BB58B5706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07BE590-EE93-9B71-0F38-D3CB05B61899}"/>
              </a:ext>
            </a:extLst>
          </p:cNvPr>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B5795C95-6975-9369-F37C-E12042AFE9A5}"/>
              </a:ext>
            </a:extLst>
          </p:cNvPr>
          <p:cNvSpPr>
            <a:spLocks noGrp="1"/>
          </p:cNvSpPr>
          <p:nvPr>
            <p:ph idx="1"/>
          </p:nvPr>
        </p:nvSpPr>
        <p:spPr/>
        <p:txBody>
          <a:bodyPr>
            <a:normAutofit/>
          </a:bodyPr>
          <a:lstStyle/>
          <a:p>
            <a:r>
              <a:rPr lang="ja-JP" altLang="en-US" b="1" dirty="0"/>
              <a:t>既存アンチチートシステムの課題</a:t>
            </a:r>
            <a:endParaRPr lang="ja-JP" altLang="en-US" dirty="0"/>
          </a:p>
          <a:p>
            <a:pPr lvl="1"/>
            <a:r>
              <a:rPr lang="ja-JP" altLang="en-US" dirty="0"/>
              <a:t>システムの脆弱性がマルウェアに悪用されるセキュリティリスクも報告</a:t>
            </a:r>
          </a:p>
          <a:p>
            <a:pPr marL="0" indent="0">
              <a:buNone/>
            </a:pPr>
            <a:br>
              <a:rPr lang="ja-JP" altLang="en-US" dirty="0"/>
            </a:br>
            <a:endParaRPr kumimoji="1" lang="en-US" altLang="ja-JP" sz="1400" dirty="0"/>
          </a:p>
        </p:txBody>
      </p:sp>
    </p:spTree>
    <p:extLst>
      <p:ext uri="{BB962C8B-B14F-4D97-AF65-F5344CB8AC3E}">
        <p14:creationId xmlns:p14="http://schemas.microsoft.com/office/powerpoint/2010/main" val="200653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591AD62-655A-5EC3-7E87-BCD00CEFA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56B81E-E370-8C1F-548F-26787B22F0D1}"/>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29B99DFC-E580-67BF-1E95-BDCF1E53116F}"/>
              </a:ext>
            </a:extLst>
          </p:cNvPr>
          <p:cNvSpPr>
            <a:spLocks noGrp="1"/>
          </p:cNvSpPr>
          <p:nvPr>
            <p:ph idx="1"/>
          </p:nvPr>
        </p:nvSpPr>
        <p:spPr/>
        <p:txBody>
          <a:bodyPr>
            <a:normAutofit/>
          </a:bodyPr>
          <a:lstStyle/>
          <a:p>
            <a:r>
              <a:rPr lang="ja-JP" altLang="en-US" sz="3600" b="1" dirty="0"/>
              <a:t>先行研究による新たなアプローチの提案</a:t>
            </a:r>
            <a:r>
              <a:rPr lang="en-US" altLang="ja-JP" sz="2000" b="1" dirty="0"/>
              <a:t>[1]</a:t>
            </a:r>
            <a:endParaRPr lang="ja-JP" altLang="en-US" sz="3600" dirty="0"/>
          </a:p>
          <a:p>
            <a:pPr lvl="1"/>
            <a:r>
              <a:rPr lang="ja-JP" altLang="en-US" sz="2800" dirty="0"/>
              <a:t>上記課題に対し「</a:t>
            </a:r>
            <a:r>
              <a:rPr lang="en-US" altLang="ja-JP" sz="2800" dirty="0"/>
              <a:t>GPU</a:t>
            </a:r>
            <a:r>
              <a:rPr lang="ja-JP" altLang="en-US" sz="2800" dirty="0"/>
              <a:t>によるメモリ書き換え監視を用いた高信頼アンチチートシステム」が提案された</a:t>
            </a:r>
            <a:endParaRPr lang="en-US" altLang="ja-JP" sz="2800" dirty="0"/>
          </a:p>
          <a:p>
            <a:pPr lvl="1"/>
            <a:r>
              <a:rPr lang="ja-JP" altLang="en-US" sz="2800" dirty="0"/>
              <a:t>カーネル空間で動作せず、安全性と検知回避の困難さを両立する点が特徴</a:t>
            </a:r>
          </a:p>
          <a:p>
            <a:pPr lvl="1"/>
            <a:r>
              <a:rPr lang="en-US" altLang="ja-JP" sz="2800" dirty="0"/>
              <a:t>GPU</a:t>
            </a:r>
            <a:r>
              <a:rPr lang="ja-JP" altLang="en-US" sz="2800" dirty="0"/>
              <a:t>上で自律的に動作するため、ホスト</a:t>
            </a:r>
            <a:r>
              <a:rPr lang="en-US" altLang="ja-JP" sz="2800" dirty="0"/>
              <a:t>OS</a:t>
            </a:r>
            <a:r>
              <a:rPr lang="ja-JP" altLang="en-US" sz="2800" dirty="0"/>
              <a:t>からの干渉を受けにくい</a:t>
            </a:r>
          </a:p>
        </p:txBody>
      </p:sp>
      <p:sp>
        <p:nvSpPr>
          <p:cNvPr id="4" name="テキスト ボックス 3">
            <a:extLst>
              <a:ext uri="{FF2B5EF4-FFF2-40B4-BE49-F238E27FC236}">
                <a16:creationId xmlns:a16="http://schemas.microsoft.com/office/drawing/2014/main" id="{000B5F4A-BEB8-047C-0460-E90DA994E2F6}"/>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spTree>
    <p:extLst>
      <p:ext uri="{BB962C8B-B14F-4D97-AF65-F5344CB8AC3E}">
        <p14:creationId xmlns:p14="http://schemas.microsoft.com/office/powerpoint/2010/main" val="250950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290E9FF-33E8-C68F-8A75-23E623C707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7C4D60-55B7-E6D4-3074-8A06C202D086}"/>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0265BDE6-48F7-D49F-4271-A4E274ADE555}"/>
              </a:ext>
            </a:extLst>
          </p:cNvPr>
          <p:cNvSpPr>
            <a:spLocks noGrp="1"/>
          </p:cNvSpPr>
          <p:nvPr>
            <p:ph idx="1"/>
          </p:nvPr>
        </p:nvSpPr>
        <p:spPr>
          <a:xfrm>
            <a:off x="838199" y="1825625"/>
            <a:ext cx="5374821" cy="4351338"/>
          </a:xfrm>
        </p:spPr>
        <p:txBody>
          <a:bodyPr>
            <a:normAutofit/>
          </a:bodyPr>
          <a:lstStyle/>
          <a:p>
            <a:r>
              <a:rPr lang="ja-JP" altLang="en-US" sz="3600" b="1" dirty="0"/>
              <a:t>先行研究による新たなアプローチの提案</a:t>
            </a:r>
            <a:r>
              <a:rPr lang="en-US" altLang="ja-JP" sz="2000" b="1" dirty="0"/>
              <a:t>[1]</a:t>
            </a:r>
            <a:endParaRPr lang="ja-JP" altLang="en-US" sz="3600" dirty="0"/>
          </a:p>
          <a:p>
            <a:pPr lvl="1"/>
            <a:r>
              <a:rPr lang="en-US" altLang="ja-JP" sz="2800" dirty="0"/>
              <a:t>GPU</a:t>
            </a:r>
            <a:r>
              <a:rPr lang="ja-JP" altLang="en-US" sz="2800" dirty="0"/>
              <a:t>によるメモリ書き換え監視を用いた高信頼アンチチートシステム</a:t>
            </a:r>
          </a:p>
          <a:p>
            <a:pPr marL="95400" lvl="1" indent="0">
              <a:buNone/>
            </a:pPr>
            <a:endParaRPr lang="en-US" altLang="ja-JP" sz="2800" dirty="0"/>
          </a:p>
        </p:txBody>
      </p:sp>
      <p:sp>
        <p:nvSpPr>
          <p:cNvPr id="4" name="テキスト ボックス 3">
            <a:extLst>
              <a:ext uri="{FF2B5EF4-FFF2-40B4-BE49-F238E27FC236}">
                <a16:creationId xmlns:a16="http://schemas.microsoft.com/office/drawing/2014/main" id="{BC8ECE33-1A9D-C30E-2D1E-AF712FAAFEB7}"/>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7" name="図 6">
            <a:extLst>
              <a:ext uri="{FF2B5EF4-FFF2-40B4-BE49-F238E27FC236}">
                <a16:creationId xmlns:a16="http://schemas.microsoft.com/office/drawing/2014/main" id="{68A54B44-D1FD-0B87-B58F-488128A59457}"/>
              </a:ext>
            </a:extLst>
          </p:cNvPr>
          <p:cNvPicPr>
            <a:picLocks noChangeAspect="1"/>
          </p:cNvPicPr>
          <p:nvPr/>
        </p:nvPicPr>
        <p:blipFill>
          <a:blip r:embed="rId2"/>
          <a:stretch>
            <a:fillRect/>
          </a:stretch>
        </p:blipFill>
        <p:spPr>
          <a:xfrm>
            <a:off x="6401378" y="1502228"/>
            <a:ext cx="5399501" cy="4523123"/>
          </a:xfrm>
          <a:prstGeom prst="rect">
            <a:avLst/>
          </a:prstGeom>
        </p:spPr>
      </p:pic>
    </p:spTree>
    <p:extLst>
      <p:ext uri="{BB962C8B-B14F-4D97-AF65-F5344CB8AC3E}">
        <p14:creationId xmlns:p14="http://schemas.microsoft.com/office/powerpoint/2010/main" val="283922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71D6CCE-2EAE-1076-BC16-9C2A552DEE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335F1A-C01A-A99A-709A-F493381BC655}"/>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5DB85F3E-DE7D-CA3B-CD4D-5BFAC4974912}"/>
              </a:ext>
            </a:extLst>
          </p:cNvPr>
          <p:cNvSpPr>
            <a:spLocks noGrp="1"/>
          </p:cNvSpPr>
          <p:nvPr>
            <p:ph idx="1"/>
          </p:nvPr>
        </p:nvSpPr>
        <p:spPr>
          <a:xfrm>
            <a:off x="838200" y="1825625"/>
            <a:ext cx="5048250" cy="4351338"/>
          </a:xfrm>
        </p:spPr>
        <p:txBody>
          <a:bodyPr>
            <a:normAutofit/>
          </a:bodyPr>
          <a:lstStyle/>
          <a:p>
            <a:r>
              <a:rPr lang="ja-JP" altLang="en-US" sz="3600" b="1" dirty="0"/>
              <a:t>先行研究による新たなアプローチの提案</a:t>
            </a:r>
            <a:r>
              <a:rPr lang="en-US" altLang="ja-JP" sz="2000" b="1" dirty="0"/>
              <a:t>[1]</a:t>
            </a:r>
          </a:p>
          <a:p>
            <a:pPr lvl="1"/>
            <a:r>
              <a:rPr lang="ja-JP" altLang="en-US" sz="2800" dirty="0"/>
              <a:t>カーネル空間で動作せず、安全性と検知回避の困難さを両立する点が特徴</a:t>
            </a:r>
          </a:p>
          <a:p>
            <a:pPr lvl="1"/>
            <a:r>
              <a:rPr lang="en-US" altLang="ja-JP" sz="2800" dirty="0"/>
              <a:t>GPU</a:t>
            </a:r>
            <a:r>
              <a:rPr lang="ja-JP" altLang="en-US" sz="2800" dirty="0"/>
              <a:t>上で自律的に動作するため、ホスト</a:t>
            </a:r>
            <a:r>
              <a:rPr lang="en-US" altLang="ja-JP" sz="2800" dirty="0"/>
              <a:t>OS</a:t>
            </a:r>
            <a:r>
              <a:rPr lang="ja-JP" altLang="en-US" sz="2800" dirty="0"/>
              <a:t>からの干渉を受けにくい</a:t>
            </a:r>
          </a:p>
        </p:txBody>
      </p:sp>
      <p:sp>
        <p:nvSpPr>
          <p:cNvPr id="4" name="テキスト ボックス 3">
            <a:extLst>
              <a:ext uri="{FF2B5EF4-FFF2-40B4-BE49-F238E27FC236}">
                <a16:creationId xmlns:a16="http://schemas.microsoft.com/office/drawing/2014/main" id="{86DB2E54-1DD9-904E-4585-80C74164CB34}"/>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5" name="図 4">
            <a:extLst>
              <a:ext uri="{FF2B5EF4-FFF2-40B4-BE49-F238E27FC236}">
                <a16:creationId xmlns:a16="http://schemas.microsoft.com/office/drawing/2014/main" id="{059C5778-F4DC-78A6-4684-DED747EB841E}"/>
              </a:ext>
            </a:extLst>
          </p:cNvPr>
          <p:cNvPicPr>
            <a:picLocks noChangeAspect="1"/>
          </p:cNvPicPr>
          <p:nvPr/>
        </p:nvPicPr>
        <p:blipFill>
          <a:blip r:embed="rId2"/>
          <a:stretch>
            <a:fillRect/>
          </a:stretch>
        </p:blipFill>
        <p:spPr>
          <a:xfrm>
            <a:off x="6401378" y="1502228"/>
            <a:ext cx="5399501" cy="4523123"/>
          </a:xfrm>
          <a:prstGeom prst="rect">
            <a:avLst/>
          </a:prstGeom>
        </p:spPr>
      </p:pic>
    </p:spTree>
    <p:extLst>
      <p:ext uri="{BB962C8B-B14F-4D97-AF65-F5344CB8AC3E}">
        <p14:creationId xmlns:p14="http://schemas.microsoft.com/office/powerpoint/2010/main" val="572201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BB0E4D4-C46C-9EC8-E208-96C56A6E3C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78A66A-E4E5-9A40-D97F-288C9224DD1B}"/>
              </a:ext>
            </a:extLst>
          </p:cNvPr>
          <p:cNvSpPr>
            <a:spLocks noGrp="1"/>
          </p:cNvSpPr>
          <p:nvPr>
            <p:ph type="title"/>
          </p:nvPr>
        </p:nvSpPr>
        <p:spPr/>
        <p:txBody>
          <a:bodyPr/>
          <a:lstStyle/>
          <a:p>
            <a:r>
              <a:rPr kumimoji="1" lang="ja-JP" altLang="en-US" dirty="0"/>
              <a:t>関連研究</a:t>
            </a:r>
          </a:p>
        </p:txBody>
      </p:sp>
      <p:sp>
        <p:nvSpPr>
          <p:cNvPr id="4" name="テキスト ボックス 3">
            <a:extLst>
              <a:ext uri="{FF2B5EF4-FFF2-40B4-BE49-F238E27FC236}">
                <a16:creationId xmlns:a16="http://schemas.microsoft.com/office/drawing/2014/main" id="{BB6596CC-0236-3C45-6F3F-06AED8A3FFE9}"/>
              </a:ext>
            </a:extLst>
          </p:cNvPr>
          <p:cNvSpPr txBox="1"/>
          <p:nvPr/>
        </p:nvSpPr>
        <p:spPr>
          <a:xfrm>
            <a:off x="484450" y="6025351"/>
            <a:ext cx="9839553" cy="369332"/>
          </a:xfrm>
          <a:prstGeom prst="rect">
            <a:avLst/>
          </a:prstGeom>
          <a:noFill/>
        </p:spPr>
        <p:txBody>
          <a:bodyPr wrap="none" rtlCol="0">
            <a:spAutoFit/>
          </a:bodyPr>
          <a:lstStyle/>
          <a:p>
            <a:r>
              <a:rPr lang="en-US" altLang="ja-JP" dirty="0"/>
              <a:t>[1] GPU</a:t>
            </a:r>
            <a:r>
              <a:rPr lang="ja-JP" altLang="en-US" dirty="0"/>
              <a:t>によるメモリ書き換え監視を用いた高信頼アンチチートシステムの提案　橋本</a:t>
            </a:r>
            <a:r>
              <a:rPr lang="en-US" altLang="ja-JP" dirty="0"/>
              <a:t>(2023)</a:t>
            </a:r>
            <a:endParaRPr kumimoji="1" lang="ja-JP" altLang="en-US" dirty="0"/>
          </a:p>
        </p:txBody>
      </p:sp>
      <p:pic>
        <p:nvPicPr>
          <p:cNvPr id="5" name="図 4">
            <a:extLst>
              <a:ext uri="{FF2B5EF4-FFF2-40B4-BE49-F238E27FC236}">
                <a16:creationId xmlns:a16="http://schemas.microsoft.com/office/drawing/2014/main" id="{2B09E15E-0899-2EB8-2400-2F4C327363D0}"/>
              </a:ext>
            </a:extLst>
          </p:cNvPr>
          <p:cNvPicPr>
            <a:picLocks noChangeAspect="1"/>
          </p:cNvPicPr>
          <p:nvPr/>
        </p:nvPicPr>
        <p:blipFill>
          <a:blip r:embed="rId2"/>
          <a:stretch>
            <a:fillRect/>
          </a:stretch>
        </p:blipFill>
        <p:spPr>
          <a:xfrm>
            <a:off x="6401378" y="1502228"/>
            <a:ext cx="5399501" cy="4523123"/>
          </a:xfrm>
          <a:prstGeom prst="rect">
            <a:avLst/>
          </a:prstGeom>
        </p:spPr>
      </p:pic>
      <p:pic>
        <p:nvPicPr>
          <p:cNvPr id="7" name="図 6">
            <a:extLst>
              <a:ext uri="{FF2B5EF4-FFF2-40B4-BE49-F238E27FC236}">
                <a16:creationId xmlns:a16="http://schemas.microsoft.com/office/drawing/2014/main" id="{69894D9D-9CCE-FD36-4421-6FE30E97059E}"/>
              </a:ext>
            </a:extLst>
          </p:cNvPr>
          <p:cNvPicPr>
            <a:picLocks noChangeAspect="1"/>
          </p:cNvPicPr>
          <p:nvPr/>
        </p:nvPicPr>
        <p:blipFill>
          <a:blip r:embed="rId3"/>
          <a:stretch>
            <a:fillRect/>
          </a:stretch>
        </p:blipFill>
        <p:spPr>
          <a:xfrm>
            <a:off x="358176" y="1309470"/>
            <a:ext cx="5479048" cy="4680482"/>
          </a:xfrm>
          <a:prstGeom prst="rect">
            <a:avLst/>
          </a:prstGeom>
        </p:spPr>
      </p:pic>
    </p:spTree>
    <p:extLst>
      <p:ext uri="{BB962C8B-B14F-4D97-AF65-F5344CB8AC3E}">
        <p14:creationId xmlns:p14="http://schemas.microsoft.com/office/powerpoint/2010/main" val="170297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0A57-0C20-0586-E92B-36908A64999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2C1769-5A28-DFC5-D56C-12993018A291}"/>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B4AAA944-0690-6943-905E-E6FE1B1A7606}"/>
              </a:ext>
            </a:extLst>
          </p:cNvPr>
          <p:cNvSpPr>
            <a:spLocks noGrp="1"/>
          </p:cNvSpPr>
          <p:nvPr>
            <p:ph idx="1"/>
          </p:nvPr>
        </p:nvSpPr>
        <p:spPr/>
        <p:txBody>
          <a:bodyPr>
            <a:normAutofit/>
          </a:bodyPr>
          <a:lstStyle/>
          <a:p>
            <a:r>
              <a:rPr kumimoji="1" lang="en-US" altLang="ja-JP" sz="3600" dirty="0"/>
              <a:t> </a:t>
            </a:r>
            <a:r>
              <a:rPr kumimoji="1" lang="en-US" altLang="ja-JP" sz="1600" dirty="0"/>
              <a:t>[x]</a:t>
            </a:r>
            <a:r>
              <a:rPr kumimoji="1" lang="ja-JP" altLang="en-US" sz="3600" dirty="0"/>
              <a:t>ボトルネックの特定</a:t>
            </a:r>
            <a:endParaRPr kumimoji="1" lang="en-US" altLang="ja-JP" sz="3600" dirty="0"/>
          </a:p>
          <a:p>
            <a:pPr lvl="1"/>
            <a:r>
              <a:rPr lang="ja-JP" altLang="en-US" sz="2800" dirty="0"/>
              <a:t>約</a:t>
            </a:r>
            <a:r>
              <a:rPr lang="en-US" altLang="ja-JP" sz="2800" dirty="0"/>
              <a:t>30</a:t>
            </a:r>
            <a:r>
              <a:rPr lang="ja-JP" altLang="en-US" sz="2800" dirty="0"/>
              <a:t>％のベンチマークスコアの低下がみられている</a:t>
            </a:r>
            <a:endParaRPr lang="en-US" altLang="ja-JP" sz="2800" dirty="0"/>
          </a:p>
          <a:p>
            <a:pPr lvl="1"/>
            <a:r>
              <a:rPr lang="ja-JP" altLang="en-US" sz="2800" dirty="0"/>
              <a:t>性能低下の原因を特定し、改善の糸口を見つけること</a:t>
            </a:r>
            <a:endParaRPr lang="en-US" altLang="ja-JP" sz="2800" dirty="0"/>
          </a:p>
          <a:p>
            <a:pPr lvl="1"/>
            <a:endParaRPr kumimoji="1" lang="en-US" altLang="ja-JP" sz="2800" dirty="0"/>
          </a:p>
          <a:p>
            <a:r>
              <a:rPr lang="en-US" altLang="ja-JP" sz="3600" dirty="0"/>
              <a:t> </a:t>
            </a:r>
            <a:r>
              <a:rPr lang="en-US" altLang="ja-JP" sz="1400" dirty="0"/>
              <a:t>[ ]</a:t>
            </a:r>
            <a:r>
              <a:rPr lang="ja-JP" altLang="en-US" sz="3600" dirty="0"/>
              <a:t>アンチチートプログラムの信頼性</a:t>
            </a:r>
            <a:endParaRPr lang="en-US" altLang="ja-JP" sz="3600" dirty="0"/>
          </a:p>
          <a:p>
            <a:pPr lvl="1"/>
            <a:r>
              <a:rPr lang="ja-JP" altLang="en-US" sz="2800" dirty="0"/>
              <a:t>転送領域の保護</a:t>
            </a:r>
            <a:endParaRPr lang="en-US" altLang="ja-JP" sz="2800" dirty="0"/>
          </a:p>
          <a:p>
            <a:pPr lvl="1"/>
            <a:r>
              <a:rPr kumimoji="1" lang="ja-JP" altLang="en-US" sz="2800" dirty="0"/>
              <a:t>仮定されている</a:t>
            </a:r>
            <a:r>
              <a:rPr kumimoji="1" lang="en-US" altLang="ja-JP" sz="2800" dirty="0"/>
              <a:t>Attack</a:t>
            </a:r>
            <a:r>
              <a:rPr kumimoji="1" lang="ja-JP" altLang="en-US" sz="2800" dirty="0"/>
              <a:t> </a:t>
            </a:r>
            <a:r>
              <a:rPr kumimoji="1" lang="en-US" altLang="ja-JP" sz="2800" dirty="0"/>
              <a:t>Vector</a:t>
            </a:r>
            <a:r>
              <a:rPr lang="ja-JP" altLang="en-US" sz="2800" dirty="0"/>
              <a:t>の一部が未解決</a:t>
            </a:r>
            <a:endParaRPr lang="en-US" altLang="ja-JP" sz="2800" dirty="0"/>
          </a:p>
          <a:p>
            <a:pPr lvl="1"/>
            <a:r>
              <a:rPr lang="en-US" altLang="ja-JP" sz="2000" dirty="0" err="1"/>
              <a:t>FrostLock</a:t>
            </a:r>
            <a:r>
              <a:rPr lang="en-US" altLang="ja-JP" sz="2000" dirty="0"/>
              <a:t>-Injection</a:t>
            </a:r>
            <a:r>
              <a:rPr lang="ja-JP" altLang="en-US" sz="2000" dirty="0"/>
              <a:t>等による</a:t>
            </a:r>
            <a:r>
              <a:rPr lang="en-US" altLang="ja-JP" sz="2000" dirty="0" err="1"/>
              <a:t>DLLSLi</a:t>
            </a:r>
            <a:endParaRPr lang="en-US" altLang="ja-JP" sz="2000" dirty="0"/>
          </a:p>
        </p:txBody>
      </p:sp>
      <p:sp>
        <p:nvSpPr>
          <p:cNvPr id="4" name="正方形/長方形 3">
            <a:extLst>
              <a:ext uri="{FF2B5EF4-FFF2-40B4-BE49-F238E27FC236}">
                <a16:creationId xmlns:a16="http://schemas.microsoft.com/office/drawing/2014/main" id="{1D59EE0B-73B3-47AB-50B3-982CD4086E37}"/>
              </a:ext>
            </a:extLst>
          </p:cNvPr>
          <p:cNvSpPr/>
          <p:nvPr/>
        </p:nvSpPr>
        <p:spPr>
          <a:xfrm>
            <a:off x="1224643" y="2318657"/>
            <a:ext cx="5715000" cy="4953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ADF85F8D-9E03-4F7F-F0DD-D61F25A55AC1}"/>
              </a:ext>
            </a:extLst>
          </p:cNvPr>
          <p:cNvCxnSpPr/>
          <p:nvPr/>
        </p:nvCxnSpPr>
        <p:spPr>
          <a:xfrm flipH="1" flipV="1">
            <a:off x="6727371" y="2852057"/>
            <a:ext cx="2057400" cy="9797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579783B-458F-6A9E-1317-74D32A5FAEC3}"/>
              </a:ext>
            </a:extLst>
          </p:cNvPr>
          <p:cNvSpPr txBox="1"/>
          <p:nvPr/>
        </p:nvSpPr>
        <p:spPr>
          <a:xfrm>
            <a:off x="8784771" y="3831771"/>
            <a:ext cx="2826415" cy="2308324"/>
          </a:xfrm>
          <a:prstGeom prst="rect">
            <a:avLst/>
          </a:prstGeom>
          <a:noFill/>
          <a:ln w="57150">
            <a:solidFill>
              <a:schemeClr val="tx1"/>
            </a:solidFill>
          </a:ln>
        </p:spPr>
        <p:txBody>
          <a:bodyPr wrap="none" rtlCol="0">
            <a:spAutoFit/>
          </a:bodyPr>
          <a:lstStyle/>
          <a:p>
            <a:r>
              <a:rPr kumimoji="1" lang="ja-JP" altLang="en-US" sz="2400" dirty="0"/>
              <a:t>追証では、</a:t>
            </a:r>
            <a:endParaRPr kumimoji="1" lang="en-US" altLang="ja-JP" sz="2400" dirty="0"/>
          </a:p>
          <a:p>
            <a:r>
              <a:rPr kumimoji="1" lang="ja-JP" altLang="en-US" sz="2400" dirty="0"/>
              <a:t>ここまでの差は</a:t>
            </a:r>
            <a:endParaRPr kumimoji="1" lang="en-US" altLang="ja-JP" sz="2400" dirty="0"/>
          </a:p>
          <a:p>
            <a:r>
              <a:rPr lang="ja-JP" altLang="en-US" sz="2400" dirty="0"/>
              <a:t>見られていない</a:t>
            </a:r>
            <a:endParaRPr lang="en-US" altLang="ja-JP" sz="2400" dirty="0"/>
          </a:p>
          <a:p>
            <a:r>
              <a:rPr kumimoji="1" lang="en-US" altLang="ja-JP" sz="2400" dirty="0" err="1"/>
              <a:t>FireStrike</a:t>
            </a:r>
            <a:r>
              <a:rPr kumimoji="1" lang="en-US" altLang="ja-JP" sz="2400" dirty="0"/>
              <a:t>(1000</a:t>
            </a:r>
            <a:r>
              <a:rPr kumimoji="1" lang="ja-JP" altLang="en-US" sz="2400" dirty="0"/>
              <a:t>件</a:t>
            </a:r>
            <a:r>
              <a:rPr kumimoji="1" lang="en-US" altLang="ja-JP" sz="2400" dirty="0"/>
              <a:t>):</a:t>
            </a:r>
          </a:p>
          <a:p>
            <a:r>
              <a:rPr lang="en-US" altLang="ja-JP" sz="2400" dirty="0"/>
              <a:t>28355-&gt;27163</a:t>
            </a:r>
          </a:p>
          <a:p>
            <a:r>
              <a:rPr kumimoji="1" lang="en-US" altLang="ja-JP" sz="2400" dirty="0"/>
              <a:t>        </a:t>
            </a:r>
            <a:r>
              <a:rPr lang="en-US" altLang="ja-JP" sz="2400" dirty="0"/>
              <a:t>(*25000+)</a:t>
            </a:r>
            <a:endParaRPr kumimoji="1" lang="ja-JP" altLang="en-US" sz="2400" dirty="0"/>
          </a:p>
        </p:txBody>
      </p:sp>
    </p:spTree>
    <p:extLst>
      <p:ext uri="{BB962C8B-B14F-4D97-AF65-F5344CB8AC3E}">
        <p14:creationId xmlns:p14="http://schemas.microsoft.com/office/powerpoint/2010/main" val="33254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AD03B-A095-5FF8-7DF6-399560FA687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ADE205-ADEC-A8A8-B5EB-C42C0A25451E}"/>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85DA309B-BE05-0911-FDE6-504E50A9C0D6}"/>
              </a:ext>
            </a:extLst>
          </p:cNvPr>
          <p:cNvSpPr>
            <a:spLocks noGrp="1"/>
          </p:cNvSpPr>
          <p:nvPr>
            <p:ph idx="1"/>
          </p:nvPr>
        </p:nvSpPr>
        <p:spPr/>
        <p:txBody>
          <a:bodyPr>
            <a:normAutofit/>
          </a:bodyPr>
          <a:lstStyle/>
          <a:p>
            <a:r>
              <a:rPr kumimoji="1" lang="en-US" altLang="ja-JP" sz="3600" dirty="0"/>
              <a:t> </a:t>
            </a:r>
            <a:r>
              <a:rPr kumimoji="1" lang="ja-JP" altLang="en-US" sz="3600" dirty="0"/>
              <a:t>目指すもの</a:t>
            </a:r>
            <a:r>
              <a:rPr lang="ja-JP" altLang="en-US" dirty="0"/>
              <a:t>「</a:t>
            </a:r>
            <a:r>
              <a:rPr lang="en-US" altLang="ja-JP" dirty="0"/>
              <a:t>GPU</a:t>
            </a:r>
            <a:r>
              <a:rPr lang="ja-JP" altLang="en-US" dirty="0"/>
              <a:t>によるメモリ書き換え監視を用いた高信頼アンチチートシステム」の性能改善</a:t>
            </a:r>
            <a:endParaRPr kumimoji="1" lang="en-US" altLang="ja-JP" dirty="0"/>
          </a:p>
          <a:p>
            <a:r>
              <a:rPr lang="ja-JP" altLang="en-US" sz="3600" dirty="0"/>
              <a:t>全体の目標：</a:t>
            </a:r>
            <a:r>
              <a:rPr lang="ja-JP" altLang="en-US" dirty="0"/>
              <a:t>ボトルネックの特定</a:t>
            </a:r>
            <a:endParaRPr kumimoji="1" lang="en-US" altLang="ja-JP" dirty="0"/>
          </a:p>
          <a:p>
            <a:pPr lvl="1"/>
            <a:r>
              <a:rPr lang="ja-JP" altLang="en-US" sz="2800" dirty="0"/>
              <a:t>約</a:t>
            </a:r>
            <a:r>
              <a:rPr lang="en-US" altLang="ja-JP" sz="2800" dirty="0"/>
              <a:t>30</a:t>
            </a:r>
            <a:r>
              <a:rPr lang="ja-JP" altLang="en-US" sz="2800" dirty="0"/>
              <a:t>％のベンチマークスコアの低下がみられている</a:t>
            </a:r>
            <a:endParaRPr lang="en-US" altLang="ja-JP" sz="2800" dirty="0"/>
          </a:p>
          <a:p>
            <a:pPr lvl="1"/>
            <a:r>
              <a:rPr lang="ja-JP" altLang="en-US" sz="2800" dirty="0"/>
              <a:t>性能低下の原因を特定し、改善の糸口を見つけること</a:t>
            </a:r>
            <a:endParaRPr lang="en-US" altLang="ja-JP" sz="2800" dirty="0"/>
          </a:p>
          <a:p>
            <a:r>
              <a:rPr lang="en-US" altLang="ja-JP" sz="3600" dirty="0"/>
              <a:t> </a:t>
            </a:r>
            <a:r>
              <a:rPr lang="ja-JP" altLang="en-US" sz="3600" dirty="0"/>
              <a:t>前回の課題：計測値の信頼性に問題があった</a:t>
            </a:r>
            <a:endParaRPr lang="en-US" altLang="ja-JP" sz="2000" dirty="0"/>
          </a:p>
        </p:txBody>
      </p:sp>
      <p:sp>
        <p:nvSpPr>
          <p:cNvPr id="7" name="テキスト ボックス 6">
            <a:extLst>
              <a:ext uri="{FF2B5EF4-FFF2-40B4-BE49-F238E27FC236}">
                <a16:creationId xmlns:a16="http://schemas.microsoft.com/office/drawing/2014/main" id="{25474280-D326-4438-A5F2-D627285F6831}"/>
              </a:ext>
            </a:extLst>
          </p:cNvPr>
          <p:cNvSpPr txBox="1"/>
          <p:nvPr/>
        </p:nvSpPr>
        <p:spPr>
          <a:xfrm>
            <a:off x="9839718" y="2923822"/>
            <a:ext cx="2165978" cy="1477328"/>
          </a:xfrm>
          <a:prstGeom prst="rect">
            <a:avLst/>
          </a:prstGeom>
          <a:noFill/>
          <a:ln w="57150">
            <a:solidFill>
              <a:schemeClr val="tx1"/>
            </a:solidFill>
          </a:ln>
        </p:spPr>
        <p:txBody>
          <a:bodyPr wrap="none" rtlCol="0">
            <a:spAutoFit/>
          </a:bodyPr>
          <a:lstStyle/>
          <a:p>
            <a:r>
              <a:rPr kumimoji="1" lang="ja-JP" altLang="en-US" dirty="0"/>
              <a:t>追証では、</a:t>
            </a:r>
            <a:endParaRPr kumimoji="1" lang="en-US" altLang="ja-JP" dirty="0"/>
          </a:p>
          <a:p>
            <a:r>
              <a:rPr kumimoji="1" lang="ja-JP" altLang="en-US" dirty="0"/>
              <a:t>ここまでの差は</a:t>
            </a:r>
            <a:endParaRPr kumimoji="1" lang="en-US" altLang="ja-JP" dirty="0"/>
          </a:p>
          <a:p>
            <a:r>
              <a:rPr lang="ja-JP" altLang="en-US" dirty="0"/>
              <a:t>見られていない</a:t>
            </a:r>
            <a:endParaRPr lang="en-US" altLang="ja-JP" dirty="0"/>
          </a:p>
          <a:p>
            <a:r>
              <a:rPr kumimoji="1" lang="en-US" altLang="ja-JP" dirty="0" err="1"/>
              <a:t>FireStrike</a:t>
            </a:r>
            <a:r>
              <a:rPr kumimoji="1" lang="en-US" altLang="ja-JP" dirty="0"/>
              <a:t>(1000</a:t>
            </a:r>
            <a:r>
              <a:rPr kumimoji="1" lang="ja-JP" altLang="en-US" dirty="0"/>
              <a:t>件</a:t>
            </a:r>
            <a:r>
              <a:rPr kumimoji="1" lang="en-US" altLang="ja-JP" dirty="0"/>
              <a:t>):</a:t>
            </a:r>
          </a:p>
          <a:p>
            <a:r>
              <a:rPr lang="en-US" altLang="ja-JP" dirty="0"/>
              <a:t>28355-&gt;27163</a:t>
            </a:r>
          </a:p>
        </p:txBody>
      </p:sp>
    </p:spTree>
    <p:extLst>
      <p:ext uri="{BB962C8B-B14F-4D97-AF65-F5344CB8AC3E}">
        <p14:creationId xmlns:p14="http://schemas.microsoft.com/office/powerpoint/2010/main" val="25290586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itsumei Futurize見出し">
      <a:majorFont>
        <a:latin typeface="游明朝 Demibold"/>
        <a:ea typeface="游明朝 Demibold"/>
        <a:cs typeface=""/>
      </a:majorFont>
      <a:minorFont>
        <a:latin typeface="游明朝 Demibold"/>
        <a:ea typeface="游明朝 D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6308</TotalTime>
  <Words>1255</Words>
  <Application>Microsoft Office PowerPoint</Application>
  <PresentationFormat>ワイド画面</PresentationFormat>
  <Paragraphs>187</Paragraphs>
  <Slides>25</Slides>
  <Notes>0</Notes>
  <HiddenSlides>10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游ゴシック</vt:lpstr>
      <vt:lpstr>游明朝 Demibold</vt:lpstr>
      <vt:lpstr>Arial</vt:lpstr>
      <vt:lpstr>Roboto Mono</vt:lpstr>
      <vt:lpstr>Office テーマ</vt:lpstr>
      <vt:lpstr>GPUによるメモリ書き換え監視を用いた高信頼アンチチートシステムの速度改善</vt:lpstr>
      <vt:lpstr>研究背景</vt:lpstr>
      <vt:lpstr>研究背景</vt:lpstr>
      <vt:lpstr>関連研究</vt:lpstr>
      <vt:lpstr>関連研究</vt:lpstr>
      <vt:lpstr>関連研究</vt:lpstr>
      <vt:lpstr>関連研究</vt:lpstr>
      <vt:lpstr>目的</vt:lpstr>
      <vt:lpstr>目的</vt:lpstr>
      <vt:lpstr>実験</vt:lpstr>
      <vt:lpstr>実験結果</vt:lpstr>
      <vt:lpstr>実験結果</vt:lpstr>
      <vt:lpstr>実験</vt:lpstr>
      <vt:lpstr>実験結果</vt:lpstr>
      <vt:lpstr>やったこと</vt:lpstr>
      <vt:lpstr>オーバーフローの検証</vt:lpstr>
      <vt:lpstr>Timestampの取り方の検証</vt:lpstr>
      <vt:lpstr>メモリ転送の統計情報</vt:lpstr>
      <vt:lpstr>検証</vt:lpstr>
      <vt:lpstr>結果(コンテキストスイッチング無し, n=100)</vt:lpstr>
      <vt:lpstr>やったけど駄目だったこと</vt:lpstr>
      <vt:lpstr>やった取り込んだこと</vt:lpstr>
      <vt:lpstr>普通の箇条書きのページ</vt:lpstr>
      <vt:lpstr>2つのコンテンツが混在するページ</vt:lpstr>
      <vt:lpstr>やりたいこと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R2030 立命館大学チャレンジ・デザイン ｢社会共生価値を創造する 次世代研究大学｣ 研究と教育の拡大的再結合</dc:title>
  <dc:creator>上原 哲太郎</dc:creator>
  <cp:lastModifiedBy>森 悠仁(is0746iv)</cp:lastModifiedBy>
  <cp:revision>47</cp:revision>
  <dcterms:created xsi:type="dcterms:W3CDTF">2023-02-28T06:27:09Z</dcterms:created>
  <dcterms:modified xsi:type="dcterms:W3CDTF">2025-10-06T05:48:14Z</dcterms:modified>
</cp:coreProperties>
</file>