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82" r:id="rId4"/>
    <p:sldId id="260" r:id="rId5"/>
    <p:sldId id="283" r:id="rId6"/>
    <p:sldId id="288" r:id="rId7"/>
    <p:sldId id="284" r:id="rId8"/>
    <p:sldId id="285" r:id="rId9"/>
    <p:sldId id="286" r:id="rId10"/>
    <p:sldId id="273" r:id="rId11"/>
    <p:sldId id="287" r:id="rId12"/>
    <p:sldId id="258"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00"/>
    <a:srgbClr val="2629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86303" autoAdjust="0"/>
  </p:normalViewPr>
  <p:slideViewPr>
    <p:cSldViewPr snapToGrid="0">
      <p:cViewPr>
        <p:scale>
          <a:sx n="100" d="100"/>
          <a:sy n="100" d="100"/>
        </p:scale>
        <p:origin x="-168" y="22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3A7-428D-B0B4-E93C5800E96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3A7-428D-B0B4-E93C5800E96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3A7-428D-B0B4-E93C5800E96A}"/>
            </c:ext>
          </c:extLst>
        </c:ser>
        <c:dLbls>
          <c:showLegendKey val="0"/>
          <c:showVal val="0"/>
          <c:showCatName val="0"/>
          <c:showSerName val="0"/>
          <c:showPercent val="0"/>
          <c:showBubbleSize val="0"/>
        </c:dLbls>
        <c:gapWidth val="219"/>
        <c:overlap val="-27"/>
        <c:axId val="1991716415"/>
        <c:axId val="1991714335"/>
      </c:barChart>
      <c:catAx>
        <c:axId val="199171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4335"/>
        <c:crosses val="autoZero"/>
        <c:auto val="1"/>
        <c:lblAlgn val="ctr"/>
        <c:lblOffset val="100"/>
        <c:noMultiLvlLbl val="0"/>
      </c:catAx>
      <c:valAx>
        <c:axId val="19917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762C-D8AB-4174-BE2B-F735C354F657}" type="datetimeFigureOut">
              <a:rPr kumimoji="1" lang="ja-JP" altLang="en-US" smtClean="0"/>
              <a:t>2025/10/17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76D59-707A-4F57-8A29-00B08EB11C70}" type="slidenum">
              <a:rPr kumimoji="1" lang="ja-JP" altLang="en-US" smtClean="0"/>
              <a:t>‹#›</a:t>
            </a:fld>
            <a:endParaRPr kumimoji="1" lang="ja-JP" altLang="en-US"/>
          </a:p>
        </p:txBody>
      </p:sp>
    </p:spTree>
    <p:extLst>
      <p:ext uri="{BB962C8B-B14F-4D97-AF65-F5344CB8AC3E}">
        <p14:creationId xmlns:p14="http://schemas.microsoft.com/office/powerpoint/2010/main" val="74463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 </a:t>
            </a:r>
            <a:r>
              <a:rPr kumimoji="1" lang="ja-JP" altLang="en-US" dirty="0"/>
              <a:t>攻撃者の能力とアクセスレベル</a:t>
            </a:r>
            <a:r>
              <a:rPr kumimoji="1" lang="en-US" altLang="ja-JP" dirty="0"/>
              <a:t>:</a:t>
            </a:r>
          </a:p>
          <a:p>
            <a:r>
              <a:rPr kumimoji="1" lang="ja-JP" altLang="en-US" dirty="0"/>
              <a:t> </a:t>
            </a:r>
            <a:r>
              <a:rPr kumimoji="1" lang="en-US" altLang="ja-JP" dirty="0"/>
              <a:t>- </a:t>
            </a:r>
            <a:r>
              <a:rPr kumimoji="1" lang="ja-JP" altLang="en-US" dirty="0"/>
              <a:t>ローカルな攻撃者 </a:t>
            </a:r>
            <a:r>
              <a:rPr kumimoji="1" lang="en-US" altLang="ja-JP" dirty="0"/>
              <a:t>(Local Attacker): </a:t>
            </a:r>
            <a:r>
              <a:rPr kumimoji="1" lang="ja-JP" altLang="en-US" dirty="0"/>
              <a:t>攻撃者はターゲットのチップに物理的にアクセスできることが前提です。</a:t>
            </a:r>
          </a:p>
          <a:p>
            <a:r>
              <a:rPr kumimoji="1" lang="ja-JP" altLang="en-US" dirty="0"/>
              <a:t> </a:t>
            </a:r>
            <a:r>
              <a:rPr kumimoji="1" lang="en-US" altLang="ja-JP" dirty="0"/>
              <a:t>- </a:t>
            </a:r>
            <a:r>
              <a:rPr kumimoji="1" lang="ja-JP" altLang="en-US" dirty="0"/>
              <a:t>レーザー照射能力</a:t>
            </a:r>
            <a:r>
              <a:rPr kumimoji="1" lang="en-US" altLang="ja-JP" dirty="0"/>
              <a:t>: </a:t>
            </a:r>
            <a:r>
              <a:rPr kumimoji="1" lang="ja-JP" altLang="en-US" dirty="0"/>
              <a:t>攻撃者はターゲットチップに対してレーザーを照射することができます。これは従来のレーザー故障注入（</a:t>
            </a:r>
            <a:r>
              <a:rPr kumimoji="1" lang="en-US" altLang="ja-JP" dirty="0"/>
              <a:t>LFI</a:t>
            </a:r>
            <a:r>
              <a:rPr kumimoji="1" lang="ja-JP" altLang="en-US" dirty="0"/>
              <a:t>）攻撃と同様の仮定です。</a:t>
            </a:r>
          </a:p>
          <a:p>
            <a:r>
              <a:rPr kumimoji="1" lang="en-US" altLang="ja-JP" dirty="0"/>
              <a:t>2. </a:t>
            </a:r>
            <a:r>
              <a:rPr kumimoji="1" lang="ja-JP" altLang="en-US" dirty="0"/>
              <a:t>ターゲットデバイスの前提条件</a:t>
            </a:r>
            <a:r>
              <a:rPr kumimoji="1" lang="en-US" altLang="ja-JP" dirty="0"/>
              <a:t>:</a:t>
            </a:r>
          </a:p>
          <a:p>
            <a:r>
              <a:rPr kumimoji="1" lang="en-US" altLang="ja-JP" dirty="0"/>
              <a:t> - PUF</a:t>
            </a:r>
            <a:r>
              <a:rPr kumimoji="1" lang="ja-JP" altLang="en-US" dirty="0"/>
              <a:t>ベースの鍵ストレージ</a:t>
            </a:r>
            <a:r>
              <a:rPr kumimoji="1" lang="en-US" altLang="ja-JP" dirty="0"/>
              <a:t>: </a:t>
            </a:r>
            <a:r>
              <a:rPr kumimoji="1" lang="ja-JP" altLang="en-US" dirty="0"/>
              <a:t>ターゲットチップは、</a:t>
            </a:r>
            <a:r>
              <a:rPr kumimoji="1" lang="en-US" altLang="ja-JP" dirty="0"/>
              <a:t>Physically Unclonable Function (PUF) </a:t>
            </a:r>
            <a:r>
              <a:rPr kumimoji="1" lang="ja-JP" altLang="en-US" dirty="0"/>
              <a:t>を用いて秘密鍵を管理・保管しています。</a:t>
            </a:r>
          </a:p>
          <a:p>
            <a:r>
              <a:rPr kumimoji="1" lang="ja-JP" altLang="en-US" dirty="0"/>
              <a:t> </a:t>
            </a:r>
            <a:r>
              <a:rPr kumimoji="1" lang="en-US" altLang="ja-JP" dirty="0"/>
              <a:t>- </a:t>
            </a:r>
            <a:r>
              <a:rPr kumimoji="1" lang="ja-JP" altLang="en-US" dirty="0"/>
              <a:t>暗号サービスの提供</a:t>
            </a:r>
            <a:r>
              <a:rPr kumimoji="1" lang="en-US" altLang="ja-JP" dirty="0"/>
              <a:t>: </a:t>
            </a:r>
            <a:r>
              <a:rPr kumimoji="1" lang="ja-JP" altLang="en-US" dirty="0"/>
              <a:t>チップは、</a:t>
            </a:r>
            <a:r>
              <a:rPr kumimoji="1" lang="en-US" altLang="ja-JP" dirty="0"/>
              <a:t>PUF</a:t>
            </a:r>
            <a:r>
              <a:rPr kumimoji="1" lang="ja-JP" altLang="en-US" dirty="0"/>
              <a:t>によって保護された事前共有鍵を使い、外部からのクエリに対して暗号化などのサービスを提供します。攻撃者はこのサービスにクエリを送信し、応答を受け取ることができます。このサービスは論文中で </a:t>
            </a:r>
            <a:r>
              <a:rPr kumimoji="1" lang="en-US" altLang="ja-JP" dirty="0"/>
              <a:t>Dev[s](q) </a:t>
            </a:r>
            <a:r>
              <a:rPr kumimoji="1" lang="ja-JP" altLang="en-US" dirty="0"/>
              <a:t>と表現されています（</a:t>
            </a:r>
            <a:r>
              <a:rPr kumimoji="1" lang="en-US" altLang="ja-JP" dirty="0"/>
              <a:t>s</a:t>
            </a:r>
            <a:r>
              <a:rPr kumimoji="1" lang="ja-JP" altLang="en-US" dirty="0"/>
              <a:t>は</a:t>
            </a:r>
            <a:r>
              <a:rPr kumimoji="1" lang="en-US" altLang="ja-JP" dirty="0"/>
              <a:t>PUF</a:t>
            </a:r>
            <a:r>
              <a:rPr kumimoji="1" lang="ja-JP" altLang="en-US" dirty="0"/>
              <a:t>の状態、</a:t>
            </a:r>
            <a:r>
              <a:rPr kumimoji="1" lang="en-US" altLang="ja-JP" dirty="0"/>
              <a:t>q</a:t>
            </a:r>
            <a:r>
              <a:rPr kumimoji="1" lang="ja-JP" altLang="en-US" dirty="0"/>
              <a:t>はクエリ）。</a:t>
            </a:r>
          </a:p>
          <a:p>
            <a:r>
              <a:rPr kumimoji="1" lang="en-US" altLang="ja-JP" dirty="0"/>
              <a:t>3. </a:t>
            </a:r>
            <a:r>
              <a:rPr kumimoji="1" lang="ja-JP" altLang="en-US" dirty="0"/>
              <a:t>攻撃者の目的</a:t>
            </a:r>
            <a:r>
              <a:rPr kumimoji="1" lang="en-US" altLang="ja-JP" dirty="0"/>
              <a:t>:</a:t>
            </a:r>
          </a:p>
          <a:p>
            <a:r>
              <a:rPr kumimoji="1" lang="en-US" altLang="ja-JP" dirty="0"/>
              <a:t> - PUF</a:t>
            </a:r>
            <a:r>
              <a:rPr kumimoji="1" lang="ja-JP" altLang="en-US" dirty="0"/>
              <a:t>によって保護されている秘密情報（秘密鍵など）を回復すること。</a:t>
            </a:r>
          </a:p>
          <a:p>
            <a:r>
              <a:rPr kumimoji="1" lang="en-US" altLang="ja-JP" dirty="0"/>
              <a:t>4. </a:t>
            </a:r>
            <a:r>
              <a:rPr kumimoji="1" lang="ja-JP" altLang="en-US" dirty="0"/>
              <a:t>攻撃手順の仮定</a:t>
            </a:r>
            <a:r>
              <a:rPr kumimoji="1" lang="en-US" altLang="ja-JP" dirty="0"/>
              <a:t>:</a:t>
            </a:r>
          </a:p>
          <a:p>
            <a:r>
              <a:rPr kumimoji="1" lang="ja-JP" altLang="en-US" dirty="0"/>
              <a:t> </a:t>
            </a:r>
            <a:r>
              <a:rPr kumimoji="1" lang="en-US" altLang="ja-JP" dirty="0"/>
              <a:t>- </a:t>
            </a:r>
            <a:r>
              <a:rPr kumimoji="1" lang="ja-JP" altLang="en-US" dirty="0"/>
              <a:t>攻撃者は、レーザーを照射しながらターゲットデバイスにクエリを送信し、その応答を測定することができます（論文中のアルゴリズム</a:t>
            </a:r>
            <a:r>
              <a:rPr kumimoji="1" lang="en-US" altLang="ja-JP" dirty="0"/>
              <a:t>3</a:t>
            </a:r>
            <a:r>
              <a:rPr kumimoji="1" lang="ja-JP" altLang="en-US" dirty="0"/>
              <a:t>「</a:t>
            </a:r>
            <a:r>
              <a:rPr kumimoji="1" lang="en-US" altLang="ja-JP" dirty="0"/>
              <a:t>LIE</a:t>
            </a:r>
            <a:r>
              <a:rPr kumimoji="1" lang="ja-JP" altLang="en-US" dirty="0"/>
              <a:t>」で詳述）。</a:t>
            </a:r>
          </a:p>
          <a:p>
            <a:endParaRPr kumimoji="1" lang="ja-JP" altLang="en-US" dirty="0"/>
          </a:p>
        </p:txBody>
      </p:sp>
      <p:sp>
        <p:nvSpPr>
          <p:cNvPr id="4" name="スライド番号プレースホルダー 3"/>
          <p:cNvSpPr>
            <a:spLocks noGrp="1"/>
          </p:cNvSpPr>
          <p:nvPr>
            <p:ph type="sldNum" sz="quarter" idx="5"/>
          </p:nvPr>
        </p:nvSpPr>
        <p:spPr/>
        <p:txBody>
          <a:bodyPr/>
          <a:lstStyle/>
          <a:p>
            <a:fld id="{60276D59-707A-4F57-8A29-00B08EB11C70}" type="slidenum">
              <a:rPr kumimoji="1" lang="ja-JP" altLang="en-US" smtClean="0"/>
              <a:t>1</a:t>
            </a:fld>
            <a:endParaRPr kumimoji="1" lang="ja-JP" altLang="en-US"/>
          </a:p>
        </p:txBody>
      </p:sp>
    </p:spTree>
    <p:extLst>
      <p:ext uri="{BB962C8B-B14F-4D97-AF65-F5344CB8AC3E}">
        <p14:creationId xmlns:p14="http://schemas.microsoft.com/office/powerpoint/2010/main" val="22613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0276D59-707A-4F57-8A29-00B08EB11C70}" type="slidenum">
              <a:rPr kumimoji="1" lang="ja-JP" altLang="en-US" smtClean="0"/>
              <a:t>4</a:t>
            </a:fld>
            <a:endParaRPr kumimoji="1" lang="ja-JP" altLang="en-US"/>
          </a:p>
        </p:txBody>
      </p:sp>
    </p:spTree>
    <p:extLst>
      <p:ext uri="{BB962C8B-B14F-4D97-AF65-F5344CB8AC3E}">
        <p14:creationId xmlns:p14="http://schemas.microsoft.com/office/powerpoint/2010/main" val="174807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8BF4-2D08-BB7F-7BC2-2BB1197E26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335363-B79D-0116-09B1-0B8A3D6CB19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1CC7BA-0790-A5EA-69E3-DBCFBBA3C3F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FE9817F-66EA-1617-2B9B-50CAAFD1718D}"/>
              </a:ext>
            </a:extLst>
          </p:cNvPr>
          <p:cNvSpPr>
            <a:spLocks noGrp="1"/>
          </p:cNvSpPr>
          <p:nvPr>
            <p:ph type="sldNum" sz="quarter" idx="5"/>
          </p:nvPr>
        </p:nvSpPr>
        <p:spPr/>
        <p:txBody>
          <a:bodyPr/>
          <a:lstStyle/>
          <a:p>
            <a:fld id="{60276D59-707A-4F57-8A29-00B08EB11C70}" type="slidenum">
              <a:rPr kumimoji="1" lang="ja-JP" altLang="en-US" smtClean="0"/>
              <a:t>8</a:t>
            </a:fld>
            <a:endParaRPr kumimoji="1" lang="ja-JP" altLang="en-US"/>
          </a:p>
        </p:txBody>
      </p:sp>
    </p:spTree>
    <p:extLst>
      <p:ext uri="{BB962C8B-B14F-4D97-AF65-F5344CB8AC3E}">
        <p14:creationId xmlns:p14="http://schemas.microsoft.com/office/powerpoint/2010/main" val="289739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1338D-71A1-8601-E3B2-8009A9155B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EE53D1-5DA6-6901-310A-D954D4A77B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C4E8DC-3295-C62E-147E-E9F4E612B1B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D6C99A-497A-9212-0EE3-7B492CCAF256}"/>
              </a:ext>
            </a:extLst>
          </p:cNvPr>
          <p:cNvSpPr>
            <a:spLocks noGrp="1"/>
          </p:cNvSpPr>
          <p:nvPr>
            <p:ph type="sldNum" sz="quarter" idx="5"/>
          </p:nvPr>
        </p:nvSpPr>
        <p:spPr/>
        <p:txBody>
          <a:bodyPr/>
          <a:lstStyle/>
          <a:p>
            <a:fld id="{60276D59-707A-4F57-8A29-00B08EB11C70}" type="slidenum">
              <a:rPr kumimoji="1" lang="ja-JP" altLang="en-US" smtClean="0"/>
              <a:t>9</a:t>
            </a:fld>
            <a:endParaRPr kumimoji="1" lang="ja-JP" altLang="en-US"/>
          </a:p>
        </p:txBody>
      </p:sp>
    </p:spTree>
    <p:extLst>
      <p:ext uri="{BB962C8B-B14F-4D97-AF65-F5344CB8AC3E}">
        <p14:creationId xmlns:p14="http://schemas.microsoft.com/office/powerpoint/2010/main" val="558141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71765E4-F3CC-2660-EF1E-2A9BCA6577FE}"/>
              </a:ext>
            </a:extLst>
          </p:cNvPr>
          <p:cNvSpPr>
            <a:spLocks noGrp="1"/>
          </p:cNvSpPr>
          <p:nvPr>
            <p:ph type="subTitle" idx="1"/>
          </p:nvPr>
        </p:nvSpPr>
        <p:spPr>
          <a:xfrm>
            <a:off x="651105" y="5055691"/>
            <a:ext cx="8108764" cy="670812"/>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2" name="タイトル 1">
            <a:extLst>
              <a:ext uri="{FF2B5EF4-FFF2-40B4-BE49-F238E27FC236}">
                <a16:creationId xmlns:a16="http://schemas.microsoft.com/office/drawing/2014/main" id="{2EFE56DA-A430-230D-197E-C4283B5D551A}"/>
              </a:ext>
            </a:extLst>
          </p:cNvPr>
          <p:cNvSpPr>
            <a:spLocks noGrp="1"/>
          </p:cNvSpPr>
          <p:nvPr>
            <p:ph type="ctrTitle"/>
          </p:nvPr>
        </p:nvSpPr>
        <p:spPr>
          <a:xfrm>
            <a:off x="651106" y="1122363"/>
            <a:ext cx="9839442" cy="2387600"/>
          </a:xfrm>
          <a:prstGeom prst="rect">
            <a:avLst/>
          </a:prstGeom>
        </p:spPr>
        <p:txBody>
          <a:bodyPr anchor="b"/>
          <a:lstStyle>
            <a:lvl1pPr algn="l">
              <a:defRPr sz="6000"/>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3D8ADC58-A37C-30DF-7A70-687FA41C343F}"/>
              </a:ext>
            </a:extLst>
          </p:cNvPr>
          <p:cNvSpPr>
            <a:spLocks noGrp="1"/>
          </p:cNvSpPr>
          <p:nvPr>
            <p:ph type="dt" sz="half" idx="10"/>
          </p:nvPr>
        </p:nvSpPr>
        <p:spPr>
          <a:xfrm>
            <a:off x="838200" y="5887516"/>
            <a:ext cx="1122123" cy="212659"/>
          </a:xfrm>
          <a:prstGeom prst="rect">
            <a:avLst/>
          </a:prstGeom>
        </p:spPr>
        <p:txBody>
          <a:bodyPr/>
          <a:lstStyle>
            <a:lvl1pPr>
              <a:defRPr sz="900">
                <a:latin typeface="+mn-ea"/>
                <a:ea typeface="+mn-ea"/>
              </a:defRPr>
            </a:lvl1pPr>
          </a:lstStyle>
          <a:p>
            <a:r>
              <a:rPr lang="en-US" altLang="ja-JP"/>
              <a:t>2023</a:t>
            </a:r>
            <a:r>
              <a:rPr lang="ja-JP" altLang="en-US"/>
              <a:t>年</a:t>
            </a:r>
            <a:r>
              <a:rPr lang="en-US" altLang="ja-JP"/>
              <a:t>2</a:t>
            </a:r>
            <a:r>
              <a:rPr lang="ja-JP" altLang="en-US"/>
              <a:t>月</a:t>
            </a:r>
            <a:r>
              <a:rPr lang="en-US" altLang="ja-JP"/>
              <a:t>28</a:t>
            </a:r>
            <a:r>
              <a:rPr lang="ja-JP" altLang="en-US"/>
              <a:t>日</a:t>
            </a:r>
            <a:endParaRPr lang="ja-JP" altLang="en-US" dirty="0"/>
          </a:p>
        </p:txBody>
      </p:sp>
      <p:sp>
        <p:nvSpPr>
          <p:cNvPr id="5" name="フッター プレースホルダー 4">
            <a:extLst>
              <a:ext uri="{FF2B5EF4-FFF2-40B4-BE49-F238E27FC236}">
                <a16:creationId xmlns:a16="http://schemas.microsoft.com/office/drawing/2014/main" id="{E79955FB-76CF-735A-182F-0DA781B3F9A7}"/>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343255D8-23B9-9BD4-8719-F7FAAB43CCEE}"/>
              </a:ext>
            </a:extLst>
          </p:cNvPr>
          <p:cNvPicPr>
            <a:picLocks noChangeAspect="1"/>
          </p:cNvPicPr>
          <p:nvPr userDrawn="1"/>
        </p:nvPicPr>
        <p:blipFill>
          <a:blip r:embed="rId2"/>
          <a:stretch>
            <a:fillRect/>
          </a:stretch>
        </p:blipFill>
        <p:spPr>
          <a:xfrm>
            <a:off x="7796072" y="1935010"/>
            <a:ext cx="4114800" cy="4635500"/>
          </a:xfrm>
          <a:prstGeom prst="rect">
            <a:avLst/>
          </a:prstGeom>
        </p:spPr>
      </p:pic>
      <p:pic>
        <p:nvPicPr>
          <p:cNvPr id="8" name="図 7">
            <a:extLst>
              <a:ext uri="{FF2B5EF4-FFF2-40B4-BE49-F238E27FC236}">
                <a16:creationId xmlns:a16="http://schemas.microsoft.com/office/drawing/2014/main" id="{3FC30191-9F18-DE9D-A4F1-14637FDB8668}"/>
              </a:ext>
            </a:extLst>
          </p:cNvPr>
          <p:cNvPicPr>
            <a:picLocks noChangeAspect="1"/>
          </p:cNvPicPr>
          <p:nvPr userDrawn="1"/>
        </p:nvPicPr>
        <p:blipFill>
          <a:blip r:embed="rId3"/>
          <a:stretch>
            <a:fillRect/>
          </a:stretch>
        </p:blipFill>
        <p:spPr>
          <a:xfrm>
            <a:off x="10241975" y="324565"/>
            <a:ext cx="1619250" cy="555625"/>
          </a:xfrm>
          <a:prstGeom prst="rect">
            <a:avLst/>
          </a:prstGeom>
        </p:spPr>
      </p:pic>
      <p:sp>
        <p:nvSpPr>
          <p:cNvPr id="10" name="フッター プレースホルダー 4">
            <a:extLst>
              <a:ext uri="{FF2B5EF4-FFF2-40B4-BE49-F238E27FC236}">
                <a16:creationId xmlns:a16="http://schemas.microsoft.com/office/drawing/2014/main" id="{110E3969-7FA7-7FD8-0FAE-F84ADE22ECE5}"/>
              </a:ext>
            </a:extLst>
          </p:cNvPr>
          <p:cNvSpPr txBox="1">
            <a:spLocks/>
          </p:cNvSpPr>
          <p:nvPr userDrawn="1"/>
        </p:nvSpPr>
        <p:spPr>
          <a:xfrm>
            <a:off x="367850" y="6608017"/>
            <a:ext cx="3600000" cy="92333"/>
          </a:xfrm>
          <a:prstGeom prst="rect">
            <a:avLst/>
          </a:prstGeom>
        </p:spPr>
        <p:txBody>
          <a:bodyPr vert="horz" lIns="0" tIns="0" rIns="0" bIns="0" rtlCol="0" anchor="t"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 altLang="ja-JP" dirty="0"/>
              <a:t>© </a:t>
            </a:r>
            <a:r>
              <a:rPr lang="en" altLang="ja-JP" dirty="0" err="1"/>
              <a:t>Ritsumeikan</a:t>
            </a:r>
            <a:r>
              <a:rPr lang="en" altLang="ja-JP" dirty="0"/>
              <a:t> Trust All Rights Reserved</a:t>
            </a:r>
            <a:endParaRPr lang="ja-JP" altLang="en-US" dirty="0"/>
          </a:p>
        </p:txBody>
      </p:sp>
    </p:spTree>
    <p:extLst>
      <p:ext uri="{BB962C8B-B14F-4D97-AF65-F5344CB8AC3E}">
        <p14:creationId xmlns:p14="http://schemas.microsoft.com/office/powerpoint/2010/main" val="167945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3E4A-1132-2460-36CD-C029F2E00EEB}"/>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A03F2-10B9-7066-94D9-58AB836ED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CAB6D438-7027-BD0B-D88D-D7AB0896AD65}"/>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08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7A15-8708-1B2E-BF5A-9C9C43977E42}"/>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57BA2E-6B07-1EB7-F440-0581AEF7E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650D7E50-92B9-255D-D681-EE3FCD371C80}"/>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1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4ADB6-A3D7-EB5E-EEF6-8933A3E7606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A25AA1-C8C4-D13C-B270-7F640216D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5278875B-E2D3-435B-D968-E8B71ADA6D9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561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EFDE9-B59E-F9B4-91B2-04C71CE02E83}"/>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D8D09-4ECB-53B0-DFAA-B0545E4092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FD869-2928-0F5B-F493-10D280B9F3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4DCDE5BE-E453-DAE8-F134-DFB744285D53}"/>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69326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AFCD-BD25-8118-4C78-8A317DAEE315}"/>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E4F53F-8E9A-46DD-3BED-3BD15A45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FA72B5-B8FE-ACEA-49D3-5F7E42695E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4F295-8653-3860-12A0-3479F4B31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0F9508-BF78-9F6E-F3A2-B9C49A1AD7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フッター プレースホルダー 7">
            <a:extLst>
              <a:ext uri="{FF2B5EF4-FFF2-40B4-BE49-F238E27FC236}">
                <a16:creationId xmlns:a16="http://schemas.microsoft.com/office/drawing/2014/main" id="{A72B600D-6F9A-C324-7558-0F0D530C36C8}"/>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369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E963-99C8-7726-A32E-FF592394CB64}"/>
              </a:ext>
            </a:extLst>
          </p:cNvPr>
          <p:cNvSpPr>
            <a:spLocks noGrp="1"/>
          </p:cNvSpPr>
          <p:nvPr>
            <p:ph type="title"/>
          </p:nvPr>
        </p:nvSpPr>
        <p:spPr>
          <a:xfrm>
            <a:off x="838200" y="699427"/>
            <a:ext cx="10515600" cy="687061"/>
          </a:xfrm>
          <a:prstGeom prst="rect">
            <a:avLst/>
          </a:prstGeom>
        </p:spPr>
        <p:txBody>
          <a:body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4AC002CE-8727-B50B-E620-3F23F9D8AD2E}"/>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95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E23B22E-25ED-55A6-E8C3-C6102BF7AF7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311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7858A-2C97-931F-89E8-DA8332C2BBC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0C33624-FE7E-8080-F51D-27058E520C86}"/>
              </a:ext>
            </a:extLst>
          </p:cNvPr>
          <p:cNvSpPr>
            <a:spLocks noGrp="1"/>
          </p:cNvSpPr>
          <p:nvPr>
            <p:ph idx="1"/>
          </p:nvPr>
        </p:nvSpPr>
        <p:spPr>
          <a:xfrm>
            <a:off x="4772025" y="1554480"/>
            <a:ext cx="6583363" cy="4306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a:extLst>
              <a:ext uri="{FF2B5EF4-FFF2-40B4-BE49-F238E27FC236}">
                <a16:creationId xmlns:a16="http://schemas.microsoft.com/office/drawing/2014/main" id="{996AE159-1A70-CE0E-7D12-710E876833CE}"/>
              </a:ext>
            </a:extLst>
          </p:cNvPr>
          <p:cNvSpPr>
            <a:spLocks noGrp="1"/>
          </p:cNvSpPr>
          <p:nvPr>
            <p:ph type="body" sz="half" idx="2"/>
          </p:nvPr>
        </p:nvSpPr>
        <p:spPr>
          <a:xfrm>
            <a:off x="839788" y="1562418"/>
            <a:ext cx="3932237" cy="4306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マスター テキストの書式設定</a:t>
            </a:r>
          </a:p>
        </p:txBody>
      </p:sp>
      <p:sp>
        <p:nvSpPr>
          <p:cNvPr id="6" name="フッター プレースホルダー 5">
            <a:extLst>
              <a:ext uri="{FF2B5EF4-FFF2-40B4-BE49-F238E27FC236}">
                <a16:creationId xmlns:a16="http://schemas.microsoft.com/office/drawing/2014/main" id="{842BD640-276B-5FBA-DD2B-3B0A44659FE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1514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81A7492-C371-FB51-1410-7084AE99E214}"/>
              </a:ext>
            </a:extLst>
          </p:cNvPr>
          <p:cNvSpPr>
            <a:spLocks noGrp="1"/>
          </p:cNvSpPr>
          <p:nvPr>
            <p:ph type="pic" idx="1"/>
          </p:nvPr>
        </p:nvSpPr>
        <p:spPr>
          <a:xfrm>
            <a:off x="5183188" y="1630680"/>
            <a:ext cx="6172200" cy="423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4035F8-0347-942F-8034-45A6E032F1BD}"/>
              </a:ext>
            </a:extLst>
          </p:cNvPr>
          <p:cNvSpPr>
            <a:spLocks noGrp="1"/>
          </p:cNvSpPr>
          <p:nvPr>
            <p:ph type="body" sz="half" idx="2"/>
          </p:nvPr>
        </p:nvSpPr>
        <p:spPr>
          <a:xfrm>
            <a:off x="839788" y="1638618"/>
            <a:ext cx="3932237" cy="42303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a:extLst>
              <a:ext uri="{FF2B5EF4-FFF2-40B4-BE49-F238E27FC236}">
                <a16:creationId xmlns:a16="http://schemas.microsoft.com/office/drawing/2014/main" id="{BB030AC9-50E0-9F2F-0934-1920DD39ED16}"/>
              </a:ext>
            </a:extLst>
          </p:cNvPr>
          <p:cNvSpPr>
            <a:spLocks noGrp="1"/>
          </p:cNvSpPr>
          <p:nvPr>
            <p:ph type="ftr" sz="quarter" idx="11"/>
          </p:nvPr>
        </p:nvSpPr>
        <p:spPr/>
        <p:txBody>
          <a:bodyPr/>
          <a:lstStyle/>
          <a:p>
            <a:endParaRPr kumimoji="1" lang="ja-JP" altLang="en-US"/>
          </a:p>
        </p:txBody>
      </p:sp>
      <p:sp>
        <p:nvSpPr>
          <p:cNvPr id="8" name="タイトル 1">
            <a:extLst>
              <a:ext uri="{FF2B5EF4-FFF2-40B4-BE49-F238E27FC236}">
                <a16:creationId xmlns:a16="http://schemas.microsoft.com/office/drawing/2014/main" id="{514674DA-9FD1-4172-BD69-576184FFE93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Tree>
    <p:extLst>
      <p:ext uri="{BB962C8B-B14F-4D97-AF65-F5344CB8AC3E}">
        <p14:creationId xmlns:p14="http://schemas.microsoft.com/office/powerpoint/2010/main" val="13256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07A5805C-46BB-54E8-8163-CDDC347D4378}"/>
              </a:ext>
            </a:extLst>
          </p:cNvPr>
          <p:cNvSpPr/>
          <p:nvPr userDrawn="1"/>
        </p:nvSpPr>
        <p:spPr>
          <a:xfrm>
            <a:off x="-600" y="6390000"/>
            <a:ext cx="12193200" cy="468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EE9202B2-A960-26AE-2172-51B916899CB6}"/>
              </a:ext>
            </a:extLst>
          </p:cNvPr>
          <p:cNvSpPr>
            <a:spLocks noGrp="1"/>
          </p:cNvSpPr>
          <p:nvPr>
            <p:ph type="title"/>
          </p:nvPr>
        </p:nvSpPr>
        <p:spPr>
          <a:xfrm>
            <a:off x="838200" y="699427"/>
            <a:ext cx="10515600" cy="68706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550EBF-8B8A-62F9-9208-6C4FC21F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0B55B4BA-8988-F022-F731-A070E604B753}"/>
              </a:ext>
            </a:extLst>
          </p:cNvPr>
          <p:cNvSpPr>
            <a:spLocks noGrp="1"/>
          </p:cNvSpPr>
          <p:nvPr>
            <p:ph type="ftr" sz="quarter" idx="3"/>
          </p:nvPr>
        </p:nvSpPr>
        <p:spPr>
          <a:xfrm>
            <a:off x="4094967" y="645809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ja-JP" altLang="en-US" dirty="0"/>
          </a:p>
        </p:txBody>
      </p:sp>
      <p:pic>
        <p:nvPicPr>
          <p:cNvPr id="26" name="図 25">
            <a:extLst>
              <a:ext uri="{FF2B5EF4-FFF2-40B4-BE49-F238E27FC236}">
                <a16:creationId xmlns:a16="http://schemas.microsoft.com/office/drawing/2014/main" id="{01311B64-520A-0AAC-F4FC-79C4FFE77664}"/>
              </a:ext>
            </a:extLst>
          </p:cNvPr>
          <p:cNvPicPr>
            <a:picLocks noChangeAspect="1"/>
          </p:cNvPicPr>
          <p:nvPr userDrawn="1"/>
        </p:nvPicPr>
        <p:blipFill>
          <a:blip r:embed="rId12"/>
          <a:stretch>
            <a:fillRect/>
          </a:stretch>
        </p:blipFill>
        <p:spPr>
          <a:xfrm>
            <a:off x="291650" y="6475799"/>
            <a:ext cx="2362200" cy="292100"/>
          </a:xfrm>
          <a:prstGeom prst="rect">
            <a:avLst/>
          </a:prstGeom>
        </p:spPr>
      </p:pic>
      <p:pic>
        <p:nvPicPr>
          <p:cNvPr id="27" name="図 26">
            <a:extLst>
              <a:ext uri="{FF2B5EF4-FFF2-40B4-BE49-F238E27FC236}">
                <a16:creationId xmlns:a16="http://schemas.microsoft.com/office/drawing/2014/main" id="{235FDDFB-3CA7-C452-79B4-82AB4F480CD6}"/>
              </a:ext>
            </a:extLst>
          </p:cNvPr>
          <p:cNvPicPr>
            <a:picLocks noChangeAspect="1"/>
          </p:cNvPicPr>
          <p:nvPr userDrawn="1"/>
        </p:nvPicPr>
        <p:blipFill>
          <a:blip r:embed="rId13"/>
          <a:stretch>
            <a:fillRect/>
          </a:stretch>
        </p:blipFill>
        <p:spPr>
          <a:xfrm>
            <a:off x="8745616" y="6463099"/>
            <a:ext cx="2260600" cy="317500"/>
          </a:xfrm>
          <a:prstGeom prst="rect">
            <a:avLst/>
          </a:prstGeom>
        </p:spPr>
      </p:pic>
      <p:sp>
        <p:nvSpPr>
          <p:cNvPr id="30" name="フッター プレースホルダー 4">
            <a:extLst>
              <a:ext uri="{FF2B5EF4-FFF2-40B4-BE49-F238E27FC236}">
                <a16:creationId xmlns:a16="http://schemas.microsoft.com/office/drawing/2014/main" id="{A604570C-02D4-D843-7309-7BDC4669FD8C}"/>
              </a:ext>
            </a:extLst>
          </p:cNvPr>
          <p:cNvSpPr txBox="1">
            <a:spLocks/>
          </p:cNvSpPr>
          <p:nvPr userDrawn="1"/>
        </p:nvSpPr>
        <p:spPr>
          <a:xfrm>
            <a:off x="2735300" y="6577834"/>
            <a:ext cx="3600000" cy="92333"/>
          </a:xfrm>
          <a:prstGeom prst="rect">
            <a:avLst/>
          </a:prstGeom>
        </p:spPr>
        <p:txBody>
          <a:bodyPr vert="horz" lIns="0" tIns="0" rIns="0" bIns="0" rtlCol="0" anchor="b"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 altLang="ja-JP" dirty="0">
                <a:solidFill>
                  <a:schemeClr val="bg1"/>
                </a:solidFill>
              </a:rPr>
              <a:t>© </a:t>
            </a:r>
            <a:r>
              <a:rPr lang="en" altLang="ja-JP" dirty="0" err="1">
                <a:solidFill>
                  <a:schemeClr val="bg1"/>
                </a:solidFill>
              </a:rPr>
              <a:t>Ritsumeikan</a:t>
            </a:r>
            <a:r>
              <a:rPr lang="en" altLang="ja-JP" dirty="0">
                <a:solidFill>
                  <a:schemeClr val="bg1"/>
                </a:solidFill>
              </a:rPr>
              <a:t> Trust All Rights Reserved</a:t>
            </a:r>
            <a:endParaRPr lang="ja-JP" altLang="en-US">
              <a:solidFill>
                <a:schemeClr val="bg1"/>
              </a:solidFill>
            </a:endParaRPr>
          </a:p>
        </p:txBody>
      </p:sp>
      <p:cxnSp>
        <p:nvCxnSpPr>
          <p:cNvPr id="33" name="直線コネクタ 32">
            <a:extLst>
              <a:ext uri="{FF2B5EF4-FFF2-40B4-BE49-F238E27FC236}">
                <a16:creationId xmlns:a16="http://schemas.microsoft.com/office/drawing/2014/main" id="{F42AFCD3-AC50-32F1-822A-2AEBB999021C}"/>
              </a:ext>
            </a:extLst>
          </p:cNvPr>
          <p:cNvCxnSpPr>
            <a:cxnSpLocks/>
          </p:cNvCxnSpPr>
          <p:nvPr userDrawn="1"/>
        </p:nvCxnSpPr>
        <p:spPr>
          <a:xfrm>
            <a:off x="11246070" y="6534000"/>
            <a:ext cx="0" cy="18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D1F9A1B1-0D7C-A456-B0EC-AD0046A50774}"/>
              </a:ext>
            </a:extLst>
          </p:cNvPr>
          <p:cNvPicPr>
            <a:picLocks noChangeAspect="1"/>
          </p:cNvPicPr>
          <p:nvPr userDrawn="1"/>
        </p:nvPicPr>
        <p:blipFill>
          <a:blip r:embed="rId14"/>
          <a:stretch>
            <a:fillRect/>
          </a:stretch>
        </p:blipFill>
        <p:spPr>
          <a:xfrm>
            <a:off x="182390" y="176040"/>
            <a:ext cx="1790700" cy="1511300"/>
          </a:xfrm>
          <a:prstGeom prst="rect">
            <a:avLst/>
          </a:prstGeom>
        </p:spPr>
      </p:pic>
      <p:pic>
        <p:nvPicPr>
          <p:cNvPr id="29" name="図 28">
            <a:extLst>
              <a:ext uri="{FF2B5EF4-FFF2-40B4-BE49-F238E27FC236}">
                <a16:creationId xmlns:a16="http://schemas.microsoft.com/office/drawing/2014/main" id="{DA6A624E-1D18-0CF3-473A-1340FAAC16F8}"/>
              </a:ext>
            </a:extLst>
          </p:cNvPr>
          <p:cNvPicPr>
            <a:picLocks noChangeAspect="1"/>
          </p:cNvPicPr>
          <p:nvPr userDrawn="1"/>
        </p:nvPicPr>
        <p:blipFill>
          <a:blip r:embed="rId15"/>
          <a:stretch>
            <a:fillRect/>
          </a:stretch>
        </p:blipFill>
        <p:spPr>
          <a:xfrm>
            <a:off x="10790410" y="4892175"/>
            <a:ext cx="1219200" cy="1358900"/>
          </a:xfrm>
          <a:prstGeom prst="rect">
            <a:avLst/>
          </a:prstGeom>
        </p:spPr>
      </p:pic>
      <p:sp>
        <p:nvSpPr>
          <p:cNvPr id="31" name="スライド番号プレースホルダー 5">
            <a:extLst>
              <a:ext uri="{FF2B5EF4-FFF2-40B4-BE49-F238E27FC236}">
                <a16:creationId xmlns:a16="http://schemas.microsoft.com/office/drawing/2014/main" id="{33F3B559-9DBB-909F-9994-2FB6E81C09C9}"/>
              </a:ext>
            </a:extLst>
          </p:cNvPr>
          <p:cNvSpPr txBox="1">
            <a:spLocks/>
          </p:cNvSpPr>
          <p:nvPr userDrawn="1"/>
        </p:nvSpPr>
        <p:spPr>
          <a:xfrm>
            <a:off x="10076700" y="6516000"/>
            <a:ext cx="1800000" cy="216000"/>
          </a:xfrm>
          <a:prstGeom prst="rect">
            <a:avLst/>
          </a:prstGeom>
        </p:spPr>
        <p:txBody>
          <a:bodyPr vert="horz" lIns="0" tIns="0" rIns="0" bIns="0" rtlCol="0" anchor="ctr" anchorCtr="0"/>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381B21D-C635-6F46-9D11-2A7199EC326E}" type="slidenum">
              <a:rPr lang="ja-JP" altLang="en-US" sz="1200" b="0" i="0" smtClean="0">
                <a:solidFill>
                  <a:schemeClr val="bg1"/>
                </a:solidFill>
                <a:latin typeface="Arial" panose="020B0604020202020204" pitchFamily="34" charset="0"/>
                <a:cs typeface="Arial" panose="020B0604020202020204" pitchFamily="34" charset="0"/>
              </a:rPr>
              <a:pPr/>
              <a:t>‹#›</a:t>
            </a:fld>
            <a:endParaRPr lang="ja-JP" altLang="en-US" sz="1200" b="0" i="0" dirty="0">
              <a:solidFill>
                <a:schemeClr val="bg1"/>
              </a:solidFill>
              <a:latin typeface="Arial" panose="020B0604020202020204" pitchFamily="34" charset="0"/>
              <a:cs typeface="Arial" panose="020B0604020202020204" pitchFamily="34" charset="0"/>
            </a:endParaRPr>
          </a:p>
        </p:txBody>
      </p:sp>
      <p:cxnSp>
        <p:nvCxnSpPr>
          <p:cNvPr id="32" name="直線コネクタ 31">
            <a:extLst>
              <a:ext uri="{FF2B5EF4-FFF2-40B4-BE49-F238E27FC236}">
                <a16:creationId xmlns:a16="http://schemas.microsoft.com/office/drawing/2014/main" id="{F40252DB-AFBC-A072-8F40-49A637C97D2A}"/>
              </a:ext>
            </a:extLst>
          </p:cNvPr>
          <p:cNvCxnSpPr>
            <a:cxnSpLocks/>
          </p:cNvCxnSpPr>
          <p:nvPr userDrawn="1"/>
        </p:nvCxnSpPr>
        <p:spPr>
          <a:xfrm>
            <a:off x="1056000" y="1452080"/>
            <a:ext cx="10035797" cy="0"/>
          </a:xfrm>
          <a:prstGeom prst="line">
            <a:avLst/>
          </a:prstGeom>
          <a:ln w="41275">
            <a:solidFill>
              <a:srgbClr val="9B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5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9B0000"/>
        </a:buClr>
        <a:buFont typeface="Arial" panose="020B0604020202020204" pitchFamily="34" charset="0"/>
        <a:buChar char="•"/>
        <a:defRPr kumimoji="1" sz="4400" kern="1200">
          <a:solidFill>
            <a:schemeClr val="tx1"/>
          </a:solidFill>
          <a:latin typeface="+mn-lt"/>
          <a:ea typeface="+mn-ea"/>
          <a:cs typeface="+mn-cs"/>
        </a:defRPr>
      </a:lvl1pPr>
      <a:lvl2pPr marL="324000" indent="-228600" algn="l" defTabSz="914400" rtl="0" eaLnBrk="1" latinLnBrk="0" hangingPunct="1">
        <a:lnSpc>
          <a:spcPct val="90000"/>
        </a:lnSpc>
        <a:spcBef>
          <a:spcPts val="500"/>
        </a:spcBef>
        <a:buClr>
          <a:srgbClr val="9B0000"/>
        </a:buClr>
        <a:buFont typeface="Arial" panose="020B0604020202020204" pitchFamily="34" charset="0"/>
        <a:buChar char="•"/>
        <a:defRPr kumimoji="1" sz="3600" kern="1200">
          <a:solidFill>
            <a:schemeClr val="tx1"/>
          </a:solidFill>
          <a:latin typeface="+mn-lt"/>
          <a:ea typeface="+mn-ea"/>
          <a:cs typeface="+mn-cs"/>
        </a:defRPr>
      </a:lvl2pPr>
      <a:lvl3pPr marL="432000" indent="-228600" algn="l" defTabSz="914400" rtl="0" eaLnBrk="1" latinLnBrk="0" hangingPunct="1">
        <a:lnSpc>
          <a:spcPct val="90000"/>
        </a:lnSpc>
        <a:spcBef>
          <a:spcPts val="500"/>
        </a:spcBef>
        <a:buClr>
          <a:srgbClr val="9B0000"/>
        </a:buClr>
        <a:buFont typeface="Arial" panose="020B0604020202020204" pitchFamily="34" charset="0"/>
        <a:buChar char="•"/>
        <a:defRPr kumimoji="1" sz="2800" kern="1200">
          <a:solidFill>
            <a:schemeClr val="tx1"/>
          </a:solidFill>
          <a:latin typeface="+mn-lt"/>
          <a:ea typeface="+mn-ea"/>
          <a:cs typeface="+mn-cs"/>
        </a:defRPr>
      </a:lvl3pPr>
      <a:lvl4pPr marL="504000" indent="-228600" algn="l" defTabSz="914400" rtl="0" eaLnBrk="1" latinLnBrk="0" hangingPunct="1">
        <a:lnSpc>
          <a:spcPct val="90000"/>
        </a:lnSpc>
        <a:spcBef>
          <a:spcPts val="500"/>
        </a:spcBef>
        <a:buClr>
          <a:srgbClr val="9B0000"/>
        </a:buClr>
        <a:buFont typeface="Arial" panose="020B0604020202020204" pitchFamily="34" charset="0"/>
        <a:buChar char="•"/>
        <a:defRPr kumimoji="1" sz="2400" kern="1200">
          <a:solidFill>
            <a:schemeClr val="tx1"/>
          </a:solidFill>
          <a:latin typeface="+mn-lt"/>
          <a:ea typeface="+mn-ea"/>
          <a:cs typeface="+mn-cs"/>
        </a:defRPr>
      </a:lvl4pPr>
      <a:lvl5pPr marL="576000" indent="-228600" algn="l" defTabSz="914400" rtl="0" eaLnBrk="1" latinLnBrk="0" hangingPunct="1">
        <a:lnSpc>
          <a:spcPct val="90000"/>
        </a:lnSpc>
        <a:spcBef>
          <a:spcPts val="500"/>
        </a:spcBef>
        <a:buClr>
          <a:srgbClr val="9B0000"/>
        </a:buClr>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0E1A0-9CB7-40CC-BD6D-0361F43045AA}"/>
              </a:ext>
            </a:extLst>
          </p:cNvPr>
          <p:cNvSpPr>
            <a:spLocks noGrp="1"/>
          </p:cNvSpPr>
          <p:nvPr>
            <p:ph type="ctrTitle"/>
          </p:nvPr>
        </p:nvSpPr>
        <p:spPr>
          <a:xfrm>
            <a:off x="651106" y="1122363"/>
            <a:ext cx="11296252" cy="3301356"/>
          </a:xfrm>
        </p:spPr>
        <p:txBody>
          <a:bodyPr>
            <a:normAutofit/>
          </a:bodyPr>
          <a:lstStyle/>
          <a:p>
            <a:pPr lvl="0">
              <a:lnSpc>
                <a:spcPct val="100000"/>
              </a:lnSpc>
              <a:spcBef>
                <a:spcPts val="0"/>
              </a:spcBef>
              <a:defRPr/>
            </a:pPr>
            <a:r>
              <a:rPr lang="en-US" altLang="ja-JP" dirty="0"/>
              <a:t>Continuous-Wave Lasers</a:t>
            </a:r>
            <a:r>
              <a:rPr lang="ja-JP" altLang="ja-JP" dirty="0"/>
              <a:t>による</a:t>
            </a:r>
            <a:br>
              <a:rPr lang="en-US" altLang="ja-JP" dirty="0"/>
            </a:br>
            <a:r>
              <a:rPr lang="en-US" altLang="ja-JP" dirty="0"/>
              <a:t>Fault</a:t>
            </a:r>
            <a:r>
              <a:rPr lang="ja-JP" altLang="ja-JP" dirty="0"/>
              <a:t>注入箇所の検討</a:t>
            </a:r>
            <a:br>
              <a:rPr lang="en-US" altLang="ja-JP" dirty="0"/>
            </a:br>
            <a:endParaRPr kumimoji="1" lang="ja-JP" altLang="en-US" b="1" dirty="0"/>
          </a:p>
        </p:txBody>
      </p:sp>
      <p:sp>
        <p:nvSpPr>
          <p:cNvPr id="3" name="字幕 2">
            <a:extLst>
              <a:ext uri="{FF2B5EF4-FFF2-40B4-BE49-F238E27FC236}">
                <a16:creationId xmlns:a16="http://schemas.microsoft.com/office/drawing/2014/main" id="{FB5DE7B4-1654-A3F8-8C7B-EA77A1591ECD}"/>
              </a:ext>
            </a:extLst>
          </p:cNvPr>
          <p:cNvSpPr>
            <a:spLocks noGrp="1"/>
          </p:cNvSpPr>
          <p:nvPr>
            <p:ph type="subTitle" idx="1"/>
          </p:nvPr>
        </p:nvSpPr>
        <p:spPr/>
        <p:txBody>
          <a:bodyPr/>
          <a:lstStyle/>
          <a:p>
            <a:r>
              <a:rPr kumimoji="1" lang="ja-JP" altLang="en-US" dirty="0"/>
              <a:t>立命館大学 </a:t>
            </a:r>
            <a:endParaRPr lang="en-US" altLang="ja-JP" dirty="0"/>
          </a:p>
          <a:p>
            <a:r>
              <a:rPr kumimoji="1" lang="ja-JP" altLang="en-US" dirty="0"/>
              <a:t>森 悠仁</a:t>
            </a:r>
          </a:p>
        </p:txBody>
      </p:sp>
    </p:spTree>
    <p:extLst>
      <p:ext uri="{BB962C8B-B14F-4D97-AF65-F5344CB8AC3E}">
        <p14:creationId xmlns:p14="http://schemas.microsoft.com/office/powerpoint/2010/main" val="217621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4E39BB-5DB6-D4AF-ED1D-5ED832A485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FC51CE-32BF-514E-4153-BA3AED4D0568}"/>
              </a:ext>
            </a:extLst>
          </p:cNvPr>
          <p:cNvSpPr>
            <a:spLocks noGrp="1"/>
          </p:cNvSpPr>
          <p:nvPr>
            <p:ph type="title"/>
          </p:nvPr>
        </p:nvSpPr>
        <p:spPr/>
        <p:txBody>
          <a:bodyPr/>
          <a:lstStyle/>
          <a:p>
            <a:r>
              <a:rPr kumimoji="1" lang="en-US" altLang="ja-JP" dirty="0"/>
              <a:t>FB</a:t>
            </a:r>
            <a:endParaRPr kumimoji="1" lang="ja-JP" altLang="en-US" dirty="0"/>
          </a:p>
        </p:txBody>
      </p:sp>
      <p:sp>
        <p:nvSpPr>
          <p:cNvPr id="3" name="コンテンツ プレースホルダー 2">
            <a:extLst>
              <a:ext uri="{FF2B5EF4-FFF2-40B4-BE49-F238E27FC236}">
                <a16:creationId xmlns:a16="http://schemas.microsoft.com/office/drawing/2014/main" id="{70D2F937-7286-8C45-9753-280A0F13CC39}"/>
              </a:ext>
            </a:extLst>
          </p:cNvPr>
          <p:cNvSpPr>
            <a:spLocks noGrp="1"/>
          </p:cNvSpPr>
          <p:nvPr>
            <p:ph idx="1"/>
          </p:nvPr>
        </p:nvSpPr>
        <p:spPr/>
        <p:txBody>
          <a:bodyPr>
            <a:normAutofit lnSpcReduction="10000"/>
          </a:bodyPr>
          <a:lstStyle/>
          <a:p>
            <a:r>
              <a:rPr kumimoji="1" lang="ja-JP" altLang="en-US" dirty="0"/>
              <a:t>すぐに実装に走ってはいけない</a:t>
            </a:r>
            <a:endParaRPr kumimoji="1" lang="en-US" altLang="ja-JP" dirty="0"/>
          </a:p>
          <a:p>
            <a:pPr lvl="1"/>
            <a:r>
              <a:rPr lang="ja-JP" altLang="en-US" dirty="0"/>
              <a:t>スプレーでも刺さる攻撃を検討すべき</a:t>
            </a:r>
            <a:endParaRPr lang="en-US" altLang="ja-JP" dirty="0"/>
          </a:p>
          <a:p>
            <a:pPr lvl="1"/>
            <a:r>
              <a:rPr kumimoji="1" lang="ja-JP" altLang="en-US" dirty="0"/>
              <a:t>ベアメタルはアイデアの一つ</a:t>
            </a:r>
            <a:endParaRPr kumimoji="1" lang="en-US" altLang="ja-JP" dirty="0"/>
          </a:p>
          <a:p>
            <a:r>
              <a:rPr lang="en-US" altLang="ja-JP" dirty="0"/>
              <a:t>ARM</a:t>
            </a:r>
            <a:r>
              <a:rPr lang="ja-JP" altLang="en-US" dirty="0"/>
              <a:t>上ベアメタルだったら何がうれしいのか、何を解決しているのかを調査</a:t>
            </a:r>
            <a:endParaRPr lang="en-US" altLang="ja-JP" dirty="0"/>
          </a:p>
          <a:p>
            <a:r>
              <a:rPr kumimoji="1" lang="ja-JP" altLang="en-US" dirty="0"/>
              <a:t>スライド３が単純に間違っているか、解決されていない</a:t>
            </a:r>
            <a:endParaRPr kumimoji="1" lang="en-US" altLang="ja-JP" dirty="0"/>
          </a:p>
        </p:txBody>
      </p:sp>
    </p:spTree>
    <p:extLst>
      <p:ext uri="{BB962C8B-B14F-4D97-AF65-F5344CB8AC3E}">
        <p14:creationId xmlns:p14="http://schemas.microsoft.com/office/powerpoint/2010/main" val="48474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CA2FE9-67F6-D635-7214-F6B944C649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70677B-AB40-D645-2FE4-52C6C5E38CF7}"/>
              </a:ext>
            </a:extLst>
          </p:cNvPr>
          <p:cNvSpPr>
            <a:spLocks noGrp="1"/>
          </p:cNvSpPr>
          <p:nvPr>
            <p:ph type="title"/>
          </p:nvPr>
        </p:nvSpPr>
        <p:spPr/>
        <p:txBody>
          <a:bodyPr/>
          <a:lstStyle/>
          <a:p>
            <a:r>
              <a:rPr kumimoji="1" lang="ja-JP" altLang="en-US" dirty="0"/>
              <a:t>普通の箇条書きのページ</a:t>
            </a:r>
          </a:p>
        </p:txBody>
      </p:sp>
      <p:sp>
        <p:nvSpPr>
          <p:cNvPr id="3" name="コンテンツ プレースホルダー 2">
            <a:extLst>
              <a:ext uri="{FF2B5EF4-FFF2-40B4-BE49-F238E27FC236}">
                <a16:creationId xmlns:a16="http://schemas.microsoft.com/office/drawing/2014/main" id="{3BBE231E-1BD0-640E-1581-6FFEAE162A84}"/>
              </a:ext>
            </a:extLst>
          </p:cNvPr>
          <p:cNvSpPr>
            <a:spLocks noGrp="1"/>
          </p:cNvSpPr>
          <p:nvPr>
            <p:ph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spTree>
    <p:extLst>
      <p:ext uri="{BB962C8B-B14F-4D97-AF65-F5344CB8AC3E}">
        <p14:creationId xmlns:p14="http://schemas.microsoft.com/office/powerpoint/2010/main" val="346143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38D9-F8BA-9298-E6B3-DADC4ED84166}"/>
              </a:ext>
            </a:extLst>
          </p:cNvPr>
          <p:cNvSpPr>
            <a:spLocks noGrp="1"/>
          </p:cNvSpPr>
          <p:nvPr>
            <p:ph type="title"/>
          </p:nvPr>
        </p:nvSpPr>
        <p:spPr/>
        <p:txBody>
          <a:bodyPr/>
          <a:lstStyle/>
          <a:p>
            <a:r>
              <a:rPr kumimoji="1" lang="en-US" altLang="ja-JP" dirty="0"/>
              <a:t>2</a:t>
            </a:r>
            <a:r>
              <a:rPr kumimoji="1" lang="ja-JP" altLang="en-US" dirty="0"/>
              <a:t>つのコンテンツが混在するページ</a:t>
            </a:r>
          </a:p>
        </p:txBody>
      </p:sp>
      <p:sp>
        <p:nvSpPr>
          <p:cNvPr id="3" name="コンテンツ プレースホルダー 2">
            <a:extLst>
              <a:ext uri="{FF2B5EF4-FFF2-40B4-BE49-F238E27FC236}">
                <a16:creationId xmlns:a16="http://schemas.microsoft.com/office/drawing/2014/main" id="{99CEA86A-9005-2016-30E0-6189011336BD}"/>
              </a:ext>
            </a:extLst>
          </p:cNvPr>
          <p:cNvSpPr>
            <a:spLocks noGrp="1"/>
          </p:cNvSpPr>
          <p:nvPr>
            <p:ph sz="half"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graphicFrame>
        <p:nvGraphicFramePr>
          <p:cNvPr id="7" name="コンテンツ プレースホルダー 6">
            <a:extLst>
              <a:ext uri="{FF2B5EF4-FFF2-40B4-BE49-F238E27FC236}">
                <a16:creationId xmlns:a16="http://schemas.microsoft.com/office/drawing/2014/main" id="{8562BA8B-1FC4-D9FE-98F3-C443A58B85AA}"/>
              </a:ext>
            </a:extLst>
          </p:cNvPr>
          <p:cNvGraphicFramePr>
            <a:graphicFrameLocks noGrp="1"/>
          </p:cNvGraphicFramePr>
          <p:nvPr>
            <p:ph sz="half" idx="2"/>
            <p:extLst>
              <p:ext uri="{D42A27DB-BD31-4B8C-83A1-F6EECF244321}">
                <p14:modId xmlns:p14="http://schemas.microsoft.com/office/powerpoint/2010/main" val="28623195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02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D8F10-23BC-EA9C-03CA-DCF2AA64B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2ADBE3-4A9E-2A82-6BB2-EAF65C5E9D22}"/>
              </a:ext>
            </a:extLst>
          </p:cNvPr>
          <p:cNvSpPr>
            <a:spLocks noGrp="1"/>
          </p:cNvSpPr>
          <p:nvPr>
            <p:ph type="title"/>
          </p:nvPr>
        </p:nvSpPr>
        <p:spPr/>
        <p:txBody>
          <a:bodyPr/>
          <a:lstStyle/>
          <a:p>
            <a:r>
              <a:rPr kumimoji="1" lang="ja-JP" altLang="en-US" dirty="0"/>
              <a:t>やりたいこと</a:t>
            </a:r>
          </a:p>
        </p:txBody>
      </p:sp>
      <p:sp>
        <p:nvSpPr>
          <p:cNvPr id="3" name="コンテンツ プレースホルダー 2">
            <a:extLst>
              <a:ext uri="{FF2B5EF4-FFF2-40B4-BE49-F238E27FC236}">
                <a16:creationId xmlns:a16="http://schemas.microsoft.com/office/drawing/2014/main" id="{D0C60ACB-947E-F97A-2811-2D9D84700967}"/>
              </a:ext>
            </a:extLst>
          </p:cNvPr>
          <p:cNvSpPr>
            <a:spLocks noGrp="1"/>
          </p:cNvSpPr>
          <p:nvPr>
            <p:ph idx="1"/>
          </p:nvPr>
        </p:nvSpPr>
        <p:spPr/>
        <p:txBody>
          <a:bodyPr>
            <a:normAutofit/>
          </a:bodyPr>
          <a:lstStyle/>
          <a:p>
            <a:r>
              <a:rPr kumimoji="1" lang="en-US" altLang="ja-JP" sz="4000" dirty="0"/>
              <a:t>GPU</a:t>
            </a:r>
            <a:r>
              <a:rPr kumimoji="1" lang="ja-JP" altLang="en-US" sz="4000" dirty="0"/>
              <a:t>上のデータは位置を変えたときの比較が欲しい</a:t>
            </a:r>
            <a:endParaRPr kumimoji="1" lang="en-US" altLang="ja-JP" sz="4000" dirty="0"/>
          </a:p>
        </p:txBody>
      </p:sp>
    </p:spTree>
    <p:extLst>
      <p:ext uri="{BB962C8B-B14F-4D97-AF65-F5344CB8AC3E}">
        <p14:creationId xmlns:p14="http://schemas.microsoft.com/office/powerpoint/2010/main" val="90178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217C-C541-DC19-F997-27B29512D4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71D99-6167-082E-4B7F-5E4D9B4F741C}"/>
              </a:ext>
            </a:extLst>
          </p:cNvPr>
          <p:cNvSpPr>
            <a:spLocks noGrp="1"/>
          </p:cNvSpPr>
          <p:nvPr>
            <p:ph type="title"/>
          </p:nvPr>
        </p:nvSpPr>
        <p:spPr/>
        <p:txBody>
          <a:bodyPr/>
          <a:lstStyle/>
          <a:p>
            <a:r>
              <a:rPr kumimoji="1" lang="ja-JP" altLang="en-US" dirty="0"/>
              <a:t>前回までの内容</a:t>
            </a:r>
          </a:p>
        </p:txBody>
      </p:sp>
      <p:sp>
        <p:nvSpPr>
          <p:cNvPr id="3" name="コンテンツ プレースホルダー 2">
            <a:extLst>
              <a:ext uri="{FF2B5EF4-FFF2-40B4-BE49-F238E27FC236}">
                <a16:creationId xmlns:a16="http://schemas.microsoft.com/office/drawing/2014/main" id="{ED575648-3EF4-469B-FE2B-C117481213E1}"/>
              </a:ext>
            </a:extLst>
          </p:cNvPr>
          <p:cNvSpPr>
            <a:spLocks noGrp="1"/>
          </p:cNvSpPr>
          <p:nvPr>
            <p:ph idx="1"/>
          </p:nvPr>
        </p:nvSpPr>
        <p:spPr>
          <a:xfrm>
            <a:off x="838199" y="1825625"/>
            <a:ext cx="11488271" cy="4351338"/>
          </a:xfrm>
        </p:spPr>
        <p:txBody>
          <a:bodyPr>
            <a:normAutofit/>
          </a:bodyPr>
          <a:lstStyle/>
          <a:p>
            <a:r>
              <a:rPr lang="en-US" altLang="ja-JP" sz="2800" dirty="0"/>
              <a:t>Redshift: Manipulating Signal Propagation Delay </a:t>
            </a:r>
            <a:br>
              <a:rPr lang="en-US" altLang="ja-JP" sz="2800" dirty="0"/>
            </a:br>
            <a:r>
              <a:rPr lang="en-US" altLang="ja-JP" sz="2800" dirty="0"/>
              <a:t>via Continuous-Wave Lasers </a:t>
            </a:r>
            <a:r>
              <a:rPr lang="ja-JP" altLang="en-US" sz="2800" dirty="0"/>
              <a:t>という論文</a:t>
            </a:r>
            <a:r>
              <a:rPr lang="en-US" altLang="ja-JP" sz="2800" dirty="0"/>
              <a:t>(</a:t>
            </a:r>
            <a:r>
              <a:rPr lang="ja-JP" altLang="en-US" sz="2800" dirty="0"/>
              <a:t>の</a:t>
            </a:r>
            <a:r>
              <a:rPr lang="en-US" altLang="ja-JP" sz="2800" dirty="0"/>
              <a:t>2.1</a:t>
            </a:r>
            <a:r>
              <a:rPr lang="ja-JP" altLang="en-US" sz="2800" dirty="0"/>
              <a:t>まで</a:t>
            </a:r>
            <a:r>
              <a:rPr lang="en-US" altLang="ja-JP" sz="2800" dirty="0"/>
              <a:t>)</a:t>
            </a:r>
            <a:r>
              <a:rPr lang="ja-JP" altLang="en-US" sz="2800" dirty="0"/>
              <a:t>を読んだ</a:t>
            </a:r>
            <a:endParaRPr lang="en-US" altLang="ja-JP" sz="2800" dirty="0"/>
          </a:p>
          <a:p>
            <a:r>
              <a:rPr lang="en-US" altLang="ja-JP" sz="2400" dirty="0"/>
              <a:t>FPGA</a:t>
            </a:r>
            <a:r>
              <a:rPr lang="ja-JP" altLang="en-US" sz="2400" dirty="0"/>
              <a:t>と</a:t>
            </a:r>
            <a:r>
              <a:rPr lang="en-US" altLang="ja-JP" sz="2400" dirty="0" err="1"/>
              <a:t>Rockchip</a:t>
            </a:r>
            <a:r>
              <a:rPr lang="ja-JP" altLang="en-US" sz="2400" dirty="0"/>
              <a:t>の</a:t>
            </a:r>
            <a:r>
              <a:rPr lang="en-US" altLang="ja-JP" sz="2400" dirty="0"/>
              <a:t>LFI</a:t>
            </a:r>
            <a:r>
              <a:rPr lang="ja-JP" altLang="en-US" sz="2400" dirty="0"/>
              <a:t>実験を確認した</a:t>
            </a:r>
            <a:endParaRPr lang="en-US" altLang="ja-JP" sz="2400" dirty="0"/>
          </a:p>
          <a:p>
            <a:pPr lvl="1"/>
            <a:r>
              <a:rPr kumimoji="1" lang="en-US" altLang="ja-JP" sz="2400" dirty="0"/>
              <a:t>BRAM</a:t>
            </a:r>
            <a:r>
              <a:rPr kumimoji="1" lang="ja-JP" altLang="en-US" sz="2400" dirty="0"/>
              <a:t>の位置から反転ビットがわかる</a:t>
            </a:r>
            <a:r>
              <a:rPr kumimoji="1" lang="en-US" altLang="ja-JP" sz="2400" dirty="0"/>
              <a:t>FPGA</a:t>
            </a:r>
            <a:r>
              <a:rPr lang="ja-JP" altLang="en-US" sz="2400" dirty="0"/>
              <a:t>にレーザ注入後、</a:t>
            </a:r>
            <a:r>
              <a:rPr lang="en-US" altLang="ja-JP" sz="2400" dirty="0"/>
              <a:t>AES</a:t>
            </a:r>
            <a:r>
              <a:rPr lang="ja-JP" altLang="en-US" sz="2400" dirty="0"/>
              <a:t>の鍵を得た</a:t>
            </a:r>
            <a:endParaRPr kumimoji="1" lang="en-US" altLang="ja-JP" sz="2400" dirty="0"/>
          </a:p>
          <a:p>
            <a:pPr lvl="1"/>
            <a:r>
              <a:rPr kumimoji="1" lang="en-US" altLang="ja-JP" sz="2400" dirty="0" err="1"/>
              <a:t>Rockchip</a:t>
            </a:r>
            <a:r>
              <a:rPr kumimoji="1" lang="ja-JP" altLang="en-US" sz="2400" dirty="0"/>
              <a:t>にレーザ注入後、</a:t>
            </a:r>
            <a:r>
              <a:rPr kumimoji="1" lang="en-US" altLang="ja-JP" sz="2400" dirty="0"/>
              <a:t>DC CIVAC</a:t>
            </a:r>
            <a:r>
              <a:rPr kumimoji="1" lang="ja-JP" altLang="en-US" sz="2400" dirty="0"/>
              <a:t>命令でフォールトが消失する</a:t>
            </a:r>
            <a:endParaRPr kumimoji="1" lang="en-US" altLang="ja-JP" sz="2400" dirty="0"/>
          </a:p>
          <a:p>
            <a:pPr lvl="1"/>
            <a:r>
              <a:rPr kumimoji="1" lang="en-US" altLang="ja-JP" sz="2400" dirty="0" err="1"/>
              <a:t>Rockchip</a:t>
            </a:r>
            <a:r>
              <a:rPr kumimoji="1" lang="ja-JP" altLang="en-US" sz="2400" dirty="0"/>
              <a:t>の使用コアを制限し、</a:t>
            </a:r>
            <a:r>
              <a:rPr kumimoji="1" lang="en-US" altLang="ja-JP" sz="2400" dirty="0"/>
              <a:t>A76</a:t>
            </a:r>
            <a:r>
              <a:rPr kumimoji="1" lang="ja-JP" altLang="en-US" sz="2400" dirty="0"/>
              <a:t>コア利用時にフォールトが検出される</a:t>
            </a:r>
          </a:p>
          <a:p>
            <a:endParaRPr kumimoji="1" lang="en-US" altLang="ja-JP" sz="2400" dirty="0"/>
          </a:p>
        </p:txBody>
      </p:sp>
    </p:spTree>
    <p:extLst>
      <p:ext uri="{BB962C8B-B14F-4D97-AF65-F5344CB8AC3E}">
        <p14:creationId xmlns:p14="http://schemas.microsoft.com/office/powerpoint/2010/main" val="395144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60728-A5DE-7FA2-6842-6E4FB679FC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77D207-DB61-4DCD-191C-426D4CD3CE9D}"/>
              </a:ext>
            </a:extLst>
          </p:cNvPr>
          <p:cNvSpPr>
            <a:spLocks noGrp="1"/>
          </p:cNvSpPr>
          <p:nvPr>
            <p:ph type="title"/>
          </p:nvPr>
        </p:nvSpPr>
        <p:spPr/>
        <p:txBody>
          <a:bodyPr/>
          <a:lstStyle/>
          <a:p>
            <a:r>
              <a:rPr kumimoji="1" lang="ja-JP" altLang="en-US" dirty="0"/>
              <a:t>今回やったこと</a:t>
            </a:r>
          </a:p>
        </p:txBody>
      </p:sp>
      <p:sp>
        <p:nvSpPr>
          <p:cNvPr id="3" name="コンテンツ プレースホルダー 2">
            <a:extLst>
              <a:ext uri="{FF2B5EF4-FFF2-40B4-BE49-F238E27FC236}">
                <a16:creationId xmlns:a16="http://schemas.microsoft.com/office/drawing/2014/main" id="{4CE9A58E-024C-9580-416F-FBEA118BC3CC}"/>
              </a:ext>
            </a:extLst>
          </p:cNvPr>
          <p:cNvSpPr>
            <a:spLocks noGrp="1"/>
          </p:cNvSpPr>
          <p:nvPr>
            <p:ph idx="1"/>
          </p:nvPr>
        </p:nvSpPr>
        <p:spPr>
          <a:xfrm>
            <a:off x="838199" y="1825625"/>
            <a:ext cx="10515599" cy="4351338"/>
          </a:xfrm>
        </p:spPr>
        <p:txBody>
          <a:bodyPr>
            <a:normAutofit/>
          </a:bodyPr>
          <a:lstStyle/>
          <a:p>
            <a:r>
              <a:rPr lang="en-US" altLang="ja-JP" sz="2400" dirty="0" err="1"/>
              <a:t>Rockchip</a:t>
            </a:r>
            <a:r>
              <a:rPr lang="ja-JP" altLang="en-US" sz="2400" dirty="0"/>
              <a:t>上の何の上のビットが反転しうるかを検討した</a:t>
            </a:r>
            <a:endParaRPr lang="en-US" altLang="ja-JP" sz="2400" dirty="0"/>
          </a:p>
          <a:p>
            <a:r>
              <a:rPr lang="ja-JP" altLang="en-US" sz="2400" dirty="0"/>
              <a:t>どのような手法で</a:t>
            </a:r>
            <a:r>
              <a:rPr kumimoji="1" lang="ja-JP" altLang="en-US" sz="2400" dirty="0"/>
              <a:t>反転位置が特定できるかを検討した</a:t>
            </a:r>
            <a:endParaRPr kumimoji="1" lang="en-US" altLang="ja-JP" sz="2400" dirty="0"/>
          </a:p>
        </p:txBody>
      </p:sp>
    </p:spTree>
    <p:extLst>
      <p:ext uri="{BB962C8B-B14F-4D97-AF65-F5344CB8AC3E}">
        <p14:creationId xmlns:p14="http://schemas.microsoft.com/office/powerpoint/2010/main" val="115217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1AD62-655A-5EC3-7E87-BCD00CEFA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56B81E-E370-8C1F-548F-26787B22F0D1}"/>
              </a:ext>
            </a:extLst>
          </p:cNvPr>
          <p:cNvSpPr>
            <a:spLocks noGrp="1"/>
          </p:cNvSpPr>
          <p:nvPr>
            <p:ph type="title"/>
          </p:nvPr>
        </p:nvSpPr>
        <p:spPr/>
        <p:txBody>
          <a:bodyPr/>
          <a:lstStyle/>
          <a:p>
            <a:r>
              <a:rPr kumimoji="1" lang="ja-JP" altLang="en-US" dirty="0"/>
              <a:t>課題：フォールトの観測の難しさ</a:t>
            </a:r>
          </a:p>
        </p:txBody>
      </p:sp>
      <p:sp>
        <p:nvSpPr>
          <p:cNvPr id="3" name="コンテンツ プレースホルダー 2">
            <a:extLst>
              <a:ext uri="{FF2B5EF4-FFF2-40B4-BE49-F238E27FC236}">
                <a16:creationId xmlns:a16="http://schemas.microsoft.com/office/drawing/2014/main" id="{29B99DFC-E580-67BF-1E95-BDCF1E53116F}"/>
              </a:ext>
            </a:extLst>
          </p:cNvPr>
          <p:cNvSpPr>
            <a:spLocks noGrp="1"/>
          </p:cNvSpPr>
          <p:nvPr>
            <p:ph idx="1"/>
          </p:nvPr>
        </p:nvSpPr>
        <p:spPr>
          <a:xfrm>
            <a:off x="6927" y="1825625"/>
            <a:ext cx="8770749" cy="4351338"/>
          </a:xfrm>
        </p:spPr>
        <p:txBody>
          <a:bodyPr>
            <a:normAutofit/>
          </a:bodyPr>
          <a:lstStyle/>
          <a:p>
            <a:r>
              <a:rPr lang="ja-JP" altLang="en-US" sz="3200" dirty="0"/>
              <a:t>市販ボードでのフォールト検出</a:t>
            </a:r>
            <a:endParaRPr lang="en-US" altLang="ja-JP" sz="3200" dirty="0"/>
          </a:p>
          <a:p>
            <a:pPr lvl="1">
              <a:buFont typeface="Wingdings" panose="05000000000000000000" pitchFamily="2" charset="2"/>
              <a:buChar char="Ø"/>
            </a:pPr>
            <a:r>
              <a:rPr lang="ja-JP" altLang="en-US" sz="2400" dirty="0"/>
              <a:t>ソフトウェアが使うアドレスは物理アドレスに対応</a:t>
            </a:r>
            <a:endParaRPr lang="en-US" altLang="ja-JP" sz="2400" dirty="0"/>
          </a:p>
          <a:p>
            <a:pPr lvl="1">
              <a:buFont typeface="Wingdings" panose="05000000000000000000" pitchFamily="2" charset="2"/>
              <a:buChar char="Ø"/>
            </a:pPr>
            <a:r>
              <a:rPr lang="en-US" altLang="ja-JP" sz="2400" dirty="0"/>
              <a:t>BRAM</a:t>
            </a:r>
            <a:r>
              <a:rPr lang="ja-JP" altLang="en-US" sz="2400" dirty="0"/>
              <a:t>では物理アドレスは座標に対応する</a:t>
            </a:r>
            <a:endParaRPr lang="en-US" altLang="ja-JP" sz="2400" dirty="0"/>
          </a:p>
          <a:p>
            <a:r>
              <a:rPr lang="en-US" altLang="ja-JP" sz="3200" dirty="0" err="1"/>
              <a:t>Rockchip</a:t>
            </a:r>
            <a:r>
              <a:rPr lang="en-US" altLang="ja-JP" sz="3200" dirty="0"/>
              <a:t>(ARM)+OS</a:t>
            </a:r>
            <a:r>
              <a:rPr lang="ja-JP" altLang="en-US" sz="3200" dirty="0"/>
              <a:t>でのフォールト検出</a:t>
            </a:r>
            <a:endParaRPr lang="en-US" altLang="ja-JP" sz="3200" dirty="0"/>
          </a:p>
          <a:p>
            <a:pPr lvl="1">
              <a:buFont typeface="Wingdings" panose="05000000000000000000" pitchFamily="2" charset="2"/>
              <a:buChar char="Ø"/>
            </a:pPr>
            <a:r>
              <a:rPr lang="ja-JP" altLang="en-US" sz="2400" dirty="0"/>
              <a:t>ソフトウェアが使うアドレスは</a:t>
            </a:r>
            <a:r>
              <a:rPr lang="en-US" altLang="ja-JP" sz="2400" dirty="0"/>
              <a:t>IOMMU</a:t>
            </a:r>
            <a:r>
              <a:rPr lang="ja-JP" altLang="en-US" sz="2400" dirty="0"/>
              <a:t>の仮想アドレス</a:t>
            </a:r>
            <a:endParaRPr lang="en-US" altLang="ja-JP" sz="2400" dirty="0"/>
          </a:p>
          <a:p>
            <a:pPr lvl="1">
              <a:buFont typeface="Wingdings" panose="05000000000000000000" pitchFamily="2" charset="2"/>
              <a:buChar char="Ø"/>
            </a:pPr>
            <a:r>
              <a:rPr lang="ja-JP" altLang="en-US" sz="2400" dirty="0"/>
              <a:t>同じ場所にレーザを照射してもフリップするアドレスが違う</a:t>
            </a:r>
            <a:endParaRPr lang="en-US" altLang="ja-JP" sz="2400" dirty="0"/>
          </a:p>
          <a:p>
            <a:pPr lvl="1">
              <a:buFont typeface="Wingdings" panose="05000000000000000000" pitchFamily="2" charset="2"/>
              <a:buChar char="Ø"/>
            </a:pPr>
            <a:r>
              <a:rPr lang="ja-JP" altLang="en-US" sz="2400" dirty="0"/>
              <a:t>読み出すデータはメモリとキャッシュの両方にある</a:t>
            </a:r>
            <a:endParaRPr lang="en-US" altLang="ja-JP" sz="2400" dirty="0"/>
          </a:p>
          <a:p>
            <a:pPr lvl="1">
              <a:buFont typeface="Wingdings" panose="05000000000000000000" pitchFamily="2" charset="2"/>
              <a:buChar char="Ø"/>
            </a:pPr>
            <a:r>
              <a:rPr lang="en-US" altLang="ja-JP" sz="2400" dirty="0"/>
              <a:t>OS</a:t>
            </a:r>
            <a:r>
              <a:rPr lang="ja-JP" altLang="en-US" sz="2400" dirty="0"/>
              <a:t>が管理するメモリ上のデータ配置を管理する</a:t>
            </a:r>
            <a:r>
              <a:rPr lang="en-US" altLang="ja-JP" sz="2400" dirty="0"/>
              <a:t>(PTE)</a:t>
            </a:r>
          </a:p>
          <a:p>
            <a:pPr lvl="1">
              <a:buFont typeface="Wingdings" panose="05000000000000000000" pitchFamily="2" charset="2"/>
              <a:buChar char="Ø"/>
            </a:pPr>
            <a:r>
              <a:rPr lang="ja-JP" altLang="en-US" sz="2400" dirty="0"/>
              <a:t>外部</a:t>
            </a:r>
            <a:r>
              <a:rPr lang="en-US" altLang="ja-JP" sz="2400" dirty="0"/>
              <a:t>IF</a:t>
            </a:r>
            <a:r>
              <a:rPr lang="ja-JP" altLang="en-US" sz="2400" dirty="0"/>
              <a:t>・オフチップ</a:t>
            </a:r>
            <a:r>
              <a:rPr lang="en-US" altLang="ja-JP" sz="2400" dirty="0"/>
              <a:t>/</a:t>
            </a:r>
            <a:r>
              <a:rPr lang="ja-JP" altLang="en-US" sz="2400" dirty="0"/>
              <a:t>オンチップメモリが</a:t>
            </a:r>
            <a:r>
              <a:rPr lang="en-US" altLang="ja-JP" sz="2400" dirty="0"/>
              <a:t>FPGA</a:t>
            </a:r>
            <a:r>
              <a:rPr lang="ja-JP" altLang="en-US" sz="2400" dirty="0"/>
              <a:t>に比べ多様</a:t>
            </a:r>
          </a:p>
        </p:txBody>
      </p:sp>
      <p:grpSp>
        <p:nvGrpSpPr>
          <p:cNvPr id="4" name="グループ化 3">
            <a:extLst>
              <a:ext uri="{FF2B5EF4-FFF2-40B4-BE49-F238E27FC236}">
                <a16:creationId xmlns:a16="http://schemas.microsoft.com/office/drawing/2014/main" id="{856429FE-5FB2-5057-5B22-DA254E8563A4}"/>
              </a:ext>
            </a:extLst>
          </p:cNvPr>
          <p:cNvGrpSpPr/>
          <p:nvPr/>
        </p:nvGrpSpPr>
        <p:grpSpPr>
          <a:xfrm>
            <a:off x="8682147" y="1443564"/>
            <a:ext cx="3039522" cy="5265146"/>
            <a:chOff x="8682147" y="1443564"/>
            <a:chExt cx="3039522" cy="5265146"/>
          </a:xfrm>
        </p:grpSpPr>
        <p:sp>
          <p:nvSpPr>
            <p:cNvPr id="23" name="テキスト ボックス 22">
              <a:extLst>
                <a:ext uri="{FF2B5EF4-FFF2-40B4-BE49-F238E27FC236}">
                  <a16:creationId xmlns:a16="http://schemas.microsoft.com/office/drawing/2014/main" id="{56EF5A0F-1F57-AA15-598A-066AEFEE8E8F}"/>
                </a:ext>
              </a:extLst>
            </p:cNvPr>
            <p:cNvSpPr txBox="1"/>
            <p:nvPr/>
          </p:nvSpPr>
          <p:spPr>
            <a:xfrm>
              <a:off x="10180031" y="5710885"/>
              <a:ext cx="1415772" cy="584775"/>
            </a:xfrm>
            <a:prstGeom prst="rect">
              <a:avLst/>
            </a:prstGeom>
            <a:noFill/>
          </p:spPr>
          <p:txBody>
            <a:bodyPr wrap="none" rtlCol="0">
              <a:spAutoFit/>
            </a:bodyPr>
            <a:lstStyle/>
            <a:p>
              <a:pPr algn="ctr"/>
              <a:r>
                <a:rPr kumimoji="1" lang="ja-JP" altLang="en-US" sz="1600" dirty="0">
                  <a:solidFill>
                    <a:schemeClr val="bg1"/>
                  </a:solidFill>
                </a:rPr>
                <a:t>どこにあるか</a:t>
              </a:r>
              <a:br>
                <a:rPr kumimoji="1" lang="en-US" altLang="ja-JP" sz="1600" dirty="0">
                  <a:solidFill>
                    <a:schemeClr val="bg1"/>
                  </a:solidFill>
                </a:rPr>
              </a:br>
              <a:r>
                <a:rPr kumimoji="1" lang="ja-JP" altLang="en-US" sz="1600" dirty="0">
                  <a:solidFill>
                    <a:schemeClr val="bg1"/>
                  </a:solidFill>
                </a:rPr>
                <a:t>わからない</a:t>
              </a:r>
            </a:p>
          </p:txBody>
        </p:sp>
        <p:sp>
          <p:nvSpPr>
            <p:cNvPr id="22" name="テキスト ボックス 21">
              <a:extLst>
                <a:ext uri="{FF2B5EF4-FFF2-40B4-BE49-F238E27FC236}">
                  <a16:creationId xmlns:a16="http://schemas.microsoft.com/office/drawing/2014/main" id="{A14032ED-789A-2B66-5248-B0AFDC6EB6E3}"/>
                </a:ext>
              </a:extLst>
            </p:cNvPr>
            <p:cNvSpPr txBox="1"/>
            <p:nvPr/>
          </p:nvSpPr>
          <p:spPr>
            <a:xfrm>
              <a:off x="10177650" y="5708503"/>
              <a:ext cx="1415772" cy="584775"/>
            </a:xfrm>
            <a:prstGeom prst="rect">
              <a:avLst/>
            </a:prstGeom>
            <a:noFill/>
          </p:spPr>
          <p:txBody>
            <a:bodyPr wrap="none" rtlCol="0">
              <a:spAutoFit/>
            </a:bodyPr>
            <a:lstStyle/>
            <a:p>
              <a:pPr algn="ctr"/>
              <a:r>
                <a:rPr kumimoji="1" lang="ja-JP" altLang="en-US" sz="1600" dirty="0"/>
                <a:t>どこにあるか</a:t>
              </a:r>
              <a:br>
                <a:rPr kumimoji="1" lang="en-US" altLang="ja-JP" sz="1600" dirty="0"/>
              </a:br>
              <a:r>
                <a:rPr kumimoji="1" lang="ja-JP" altLang="en-US" sz="1600" dirty="0"/>
                <a:t>わからない</a:t>
              </a:r>
            </a:p>
          </p:txBody>
        </p:sp>
        <p:sp>
          <p:nvSpPr>
            <p:cNvPr id="6" name="テキスト ボックス 5">
              <a:extLst>
                <a:ext uri="{FF2B5EF4-FFF2-40B4-BE49-F238E27FC236}">
                  <a16:creationId xmlns:a16="http://schemas.microsoft.com/office/drawing/2014/main" id="{9307E21B-6A43-A39C-A91C-0A96117F39D4}"/>
                </a:ext>
              </a:extLst>
            </p:cNvPr>
            <p:cNvSpPr txBox="1"/>
            <p:nvPr/>
          </p:nvSpPr>
          <p:spPr>
            <a:xfrm>
              <a:off x="9448951" y="1686914"/>
              <a:ext cx="1338828" cy="646331"/>
            </a:xfrm>
            <a:prstGeom prst="rect">
              <a:avLst/>
            </a:prstGeom>
            <a:noFill/>
          </p:spPr>
          <p:txBody>
            <a:bodyPr wrap="none" rtlCol="0">
              <a:spAutoFit/>
            </a:bodyPr>
            <a:lstStyle/>
            <a:p>
              <a:pPr algn="ctr"/>
              <a:r>
                <a:rPr kumimoji="1" lang="ja-JP" altLang="en-US" dirty="0"/>
                <a:t>プログラム</a:t>
              </a:r>
              <a:br>
                <a:rPr kumimoji="1" lang="en-US" altLang="ja-JP" dirty="0"/>
              </a:br>
              <a:r>
                <a:rPr kumimoji="1" lang="ja-JP" altLang="en-US" dirty="0"/>
                <a:t>アドレス</a:t>
              </a:r>
            </a:p>
          </p:txBody>
        </p:sp>
        <p:sp>
          <p:nvSpPr>
            <p:cNvPr id="8" name="テキスト ボックス 7">
              <a:extLst>
                <a:ext uri="{FF2B5EF4-FFF2-40B4-BE49-F238E27FC236}">
                  <a16:creationId xmlns:a16="http://schemas.microsoft.com/office/drawing/2014/main" id="{62319F00-2BD5-CDF5-821E-68D52746A13E}"/>
                </a:ext>
              </a:extLst>
            </p:cNvPr>
            <p:cNvSpPr txBox="1"/>
            <p:nvPr/>
          </p:nvSpPr>
          <p:spPr>
            <a:xfrm>
              <a:off x="10184436" y="2842673"/>
              <a:ext cx="1132041" cy="369332"/>
            </a:xfrm>
            <a:prstGeom prst="rect">
              <a:avLst/>
            </a:prstGeom>
            <a:noFill/>
          </p:spPr>
          <p:txBody>
            <a:bodyPr wrap="none" rtlCol="0">
              <a:spAutoFit/>
            </a:bodyPr>
            <a:lstStyle/>
            <a:p>
              <a:pPr algn="ctr"/>
              <a:r>
                <a:rPr kumimoji="1" lang="en-US" altLang="ja-JP" dirty="0"/>
                <a:t>IOMMU	</a:t>
              </a:r>
              <a:endParaRPr kumimoji="1" lang="ja-JP" altLang="en-US" dirty="0"/>
            </a:p>
          </p:txBody>
        </p:sp>
        <p:sp>
          <p:nvSpPr>
            <p:cNvPr id="9" name="テキスト ボックス 8">
              <a:extLst>
                <a:ext uri="{FF2B5EF4-FFF2-40B4-BE49-F238E27FC236}">
                  <a16:creationId xmlns:a16="http://schemas.microsoft.com/office/drawing/2014/main" id="{49C27C3D-491F-B837-4EE5-24F19F5F67E8}"/>
                </a:ext>
              </a:extLst>
            </p:cNvPr>
            <p:cNvSpPr txBox="1"/>
            <p:nvPr/>
          </p:nvSpPr>
          <p:spPr>
            <a:xfrm>
              <a:off x="10118365" y="3411371"/>
              <a:ext cx="1338828" cy="646331"/>
            </a:xfrm>
            <a:prstGeom prst="rect">
              <a:avLst/>
            </a:prstGeom>
            <a:noFill/>
          </p:spPr>
          <p:txBody>
            <a:bodyPr wrap="none" rtlCol="0">
              <a:spAutoFit/>
            </a:bodyPr>
            <a:lstStyle/>
            <a:p>
              <a:pPr algn="ctr"/>
              <a:r>
                <a:rPr lang="en-US" altLang="ja-JP" dirty="0"/>
                <a:t>TLB</a:t>
              </a:r>
              <a:r>
                <a:rPr lang="ja-JP" altLang="en-US" dirty="0"/>
                <a:t>の</a:t>
              </a:r>
              <a:br>
                <a:rPr kumimoji="1" lang="en-US" altLang="ja-JP" dirty="0"/>
              </a:br>
              <a:r>
                <a:rPr kumimoji="1" lang="ja-JP" altLang="en-US" dirty="0"/>
                <a:t>キャッシュ</a:t>
              </a:r>
            </a:p>
          </p:txBody>
        </p:sp>
        <p:sp>
          <p:nvSpPr>
            <p:cNvPr id="10" name="テキスト ボックス 9">
              <a:extLst>
                <a:ext uri="{FF2B5EF4-FFF2-40B4-BE49-F238E27FC236}">
                  <a16:creationId xmlns:a16="http://schemas.microsoft.com/office/drawing/2014/main" id="{329BAB7E-3821-30B5-1F58-0101361A83FD}"/>
                </a:ext>
              </a:extLst>
            </p:cNvPr>
            <p:cNvSpPr txBox="1"/>
            <p:nvPr/>
          </p:nvSpPr>
          <p:spPr>
            <a:xfrm>
              <a:off x="10233781" y="4267449"/>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アドレス</a:t>
              </a:r>
              <a:endParaRPr kumimoji="1" lang="ja-JP" altLang="en-US" dirty="0"/>
            </a:p>
          </p:txBody>
        </p:sp>
        <p:sp>
          <p:nvSpPr>
            <p:cNvPr id="11" name="テキスト ボックス 10">
              <a:extLst>
                <a:ext uri="{FF2B5EF4-FFF2-40B4-BE49-F238E27FC236}">
                  <a16:creationId xmlns:a16="http://schemas.microsoft.com/office/drawing/2014/main" id="{8DAA2CC4-9458-5CCA-A55D-92FDC85A66B2}"/>
                </a:ext>
              </a:extLst>
            </p:cNvPr>
            <p:cNvSpPr txBox="1"/>
            <p:nvPr/>
          </p:nvSpPr>
          <p:spPr>
            <a:xfrm>
              <a:off x="10233781" y="5135828"/>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座標</a:t>
              </a:r>
              <a:endParaRPr kumimoji="1" lang="ja-JP" altLang="en-US" dirty="0"/>
            </a:p>
          </p:txBody>
        </p:sp>
        <p:sp>
          <p:nvSpPr>
            <p:cNvPr id="12" name="テキスト ボックス 11">
              <a:extLst>
                <a:ext uri="{FF2B5EF4-FFF2-40B4-BE49-F238E27FC236}">
                  <a16:creationId xmlns:a16="http://schemas.microsoft.com/office/drawing/2014/main" id="{130CB809-7BFB-8812-FF74-93F0AA7C099C}"/>
                </a:ext>
              </a:extLst>
            </p:cNvPr>
            <p:cNvSpPr txBox="1"/>
            <p:nvPr/>
          </p:nvSpPr>
          <p:spPr>
            <a:xfrm>
              <a:off x="8893092" y="3351981"/>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アドレス</a:t>
              </a:r>
              <a:endParaRPr kumimoji="1" lang="ja-JP" altLang="en-US" dirty="0"/>
            </a:p>
          </p:txBody>
        </p:sp>
        <p:sp>
          <p:nvSpPr>
            <p:cNvPr id="13" name="テキスト ボックス 12">
              <a:extLst>
                <a:ext uri="{FF2B5EF4-FFF2-40B4-BE49-F238E27FC236}">
                  <a16:creationId xmlns:a16="http://schemas.microsoft.com/office/drawing/2014/main" id="{2C4D6F43-9DE9-1577-9A25-93882250FBFC}"/>
                </a:ext>
              </a:extLst>
            </p:cNvPr>
            <p:cNvSpPr txBox="1"/>
            <p:nvPr/>
          </p:nvSpPr>
          <p:spPr>
            <a:xfrm>
              <a:off x="8893092" y="4753273"/>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座標</a:t>
              </a:r>
              <a:endParaRPr kumimoji="1" lang="ja-JP" altLang="en-US" dirty="0"/>
            </a:p>
          </p:txBody>
        </p:sp>
        <p:sp>
          <p:nvSpPr>
            <p:cNvPr id="14" name="テキスト ボックス 13">
              <a:extLst>
                <a:ext uri="{FF2B5EF4-FFF2-40B4-BE49-F238E27FC236}">
                  <a16:creationId xmlns:a16="http://schemas.microsoft.com/office/drawing/2014/main" id="{4CC3D086-050D-80E5-9491-7A44EAF03C4C}"/>
                </a:ext>
              </a:extLst>
            </p:cNvPr>
            <p:cNvSpPr txBox="1"/>
            <p:nvPr/>
          </p:nvSpPr>
          <p:spPr>
            <a:xfrm>
              <a:off x="9333535" y="2180894"/>
              <a:ext cx="1569660" cy="338554"/>
            </a:xfrm>
            <a:prstGeom prst="rect">
              <a:avLst/>
            </a:prstGeom>
            <a:noFill/>
          </p:spPr>
          <p:txBody>
            <a:bodyPr wrap="none" rtlCol="0">
              <a:spAutoFit/>
            </a:bodyPr>
            <a:lstStyle/>
            <a:p>
              <a:r>
                <a:rPr kumimoji="1" lang="en-US" altLang="ja-JP" sz="1600" dirty="0">
                  <a:solidFill>
                    <a:srgbClr val="9B0000"/>
                  </a:solidFill>
                </a:rPr>
                <a:t>0x</a:t>
              </a:r>
              <a:r>
                <a:rPr lang="en-US" altLang="ja-JP" sz="1600" dirty="0">
                  <a:solidFill>
                    <a:srgbClr val="9B0000"/>
                  </a:solidFill>
                </a:rPr>
                <a:t>DEADBEEF</a:t>
              </a:r>
              <a:endParaRPr kumimoji="1" lang="ja-JP" altLang="en-US" sz="1600" dirty="0">
                <a:solidFill>
                  <a:srgbClr val="9B0000"/>
                </a:solidFill>
              </a:endParaRPr>
            </a:p>
          </p:txBody>
        </p:sp>
        <p:sp>
          <p:nvSpPr>
            <p:cNvPr id="15" name="テキスト ボックス 14">
              <a:extLst>
                <a:ext uri="{FF2B5EF4-FFF2-40B4-BE49-F238E27FC236}">
                  <a16:creationId xmlns:a16="http://schemas.microsoft.com/office/drawing/2014/main" id="{67FE3417-6408-FD84-F332-FD9A7D2A66FA}"/>
                </a:ext>
              </a:extLst>
            </p:cNvPr>
            <p:cNvSpPr txBox="1"/>
            <p:nvPr/>
          </p:nvSpPr>
          <p:spPr>
            <a:xfrm>
              <a:off x="10147278" y="4797274"/>
              <a:ext cx="1415772" cy="338554"/>
            </a:xfrm>
            <a:prstGeom prst="rect">
              <a:avLst/>
            </a:prstGeom>
            <a:noFill/>
          </p:spPr>
          <p:txBody>
            <a:bodyPr wrap="none" rtlCol="0">
              <a:spAutoFit/>
            </a:bodyPr>
            <a:lstStyle/>
            <a:p>
              <a:r>
                <a:rPr lang="ja-JP" altLang="en-US" sz="1600" dirty="0">
                  <a:solidFill>
                    <a:srgbClr val="9B0000"/>
                  </a:solidFill>
                </a:rPr>
                <a:t>実行毎に違う</a:t>
              </a:r>
              <a:endParaRPr kumimoji="1" lang="ja-JP" altLang="en-US" sz="1600" dirty="0">
                <a:solidFill>
                  <a:srgbClr val="9B0000"/>
                </a:solidFill>
              </a:endParaRPr>
            </a:p>
          </p:txBody>
        </p:sp>
        <p:sp>
          <p:nvSpPr>
            <p:cNvPr id="16" name="テキスト ボックス 15">
              <a:extLst>
                <a:ext uri="{FF2B5EF4-FFF2-40B4-BE49-F238E27FC236}">
                  <a16:creationId xmlns:a16="http://schemas.microsoft.com/office/drawing/2014/main" id="{D0D42362-1227-507D-0AFB-EF93130E2AFE}"/>
                </a:ext>
              </a:extLst>
            </p:cNvPr>
            <p:cNvSpPr txBox="1"/>
            <p:nvPr/>
          </p:nvSpPr>
          <p:spPr>
            <a:xfrm>
              <a:off x="10387668" y="3974372"/>
              <a:ext cx="800219" cy="338554"/>
            </a:xfrm>
            <a:prstGeom prst="rect">
              <a:avLst/>
            </a:prstGeom>
            <a:noFill/>
          </p:spPr>
          <p:txBody>
            <a:bodyPr wrap="none" rtlCol="0">
              <a:spAutoFit/>
            </a:bodyPr>
            <a:lstStyle/>
            <a:p>
              <a:r>
                <a:rPr kumimoji="1" lang="ja-JP" altLang="en-US" sz="1600" dirty="0">
                  <a:solidFill>
                    <a:srgbClr val="9B0000"/>
                  </a:solidFill>
                </a:rPr>
                <a:t>不可視</a:t>
              </a:r>
            </a:p>
          </p:txBody>
        </p:sp>
        <p:sp>
          <p:nvSpPr>
            <p:cNvPr id="17" name="テキスト ボックス 16">
              <a:extLst>
                <a:ext uri="{FF2B5EF4-FFF2-40B4-BE49-F238E27FC236}">
                  <a16:creationId xmlns:a16="http://schemas.microsoft.com/office/drawing/2014/main" id="{68AEFD0F-8586-78A8-C975-D8871AA9EB08}"/>
                </a:ext>
              </a:extLst>
            </p:cNvPr>
            <p:cNvSpPr txBox="1"/>
            <p:nvPr/>
          </p:nvSpPr>
          <p:spPr>
            <a:xfrm>
              <a:off x="10175269" y="5706123"/>
              <a:ext cx="1415772" cy="584775"/>
            </a:xfrm>
            <a:prstGeom prst="rect">
              <a:avLst/>
            </a:prstGeom>
            <a:noFill/>
          </p:spPr>
          <p:txBody>
            <a:bodyPr wrap="none" rtlCol="0">
              <a:spAutoFit/>
            </a:bodyPr>
            <a:lstStyle/>
            <a:p>
              <a:pPr algn="ctr"/>
              <a:r>
                <a:rPr kumimoji="1" lang="ja-JP" altLang="en-US" sz="1600" dirty="0">
                  <a:solidFill>
                    <a:srgbClr val="9B0000"/>
                  </a:solidFill>
                </a:rPr>
                <a:t>どこにあるか</a:t>
              </a:r>
              <a:br>
                <a:rPr kumimoji="1" lang="en-US" altLang="ja-JP" sz="1600" dirty="0">
                  <a:solidFill>
                    <a:srgbClr val="9B0000"/>
                  </a:solidFill>
                </a:rPr>
              </a:br>
              <a:r>
                <a:rPr kumimoji="1" lang="ja-JP" altLang="en-US" sz="1600" dirty="0">
                  <a:solidFill>
                    <a:srgbClr val="9B0000"/>
                  </a:solidFill>
                </a:rPr>
                <a:t>わからない</a:t>
              </a:r>
            </a:p>
          </p:txBody>
        </p:sp>
        <p:sp>
          <p:nvSpPr>
            <p:cNvPr id="24" name="テキスト ボックス 23">
              <a:extLst>
                <a:ext uri="{FF2B5EF4-FFF2-40B4-BE49-F238E27FC236}">
                  <a16:creationId xmlns:a16="http://schemas.microsoft.com/office/drawing/2014/main" id="{B48E3C9F-1F47-0FF5-297A-52BA6530917A}"/>
                </a:ext>
              </a:extLst>
            </p:cNvPr>
            <p:cNvSpPr txBox="1"/>
            <p:nvPr/>
          </p:nvSpPr>
          <p:spPr>
            <a:xfrm>
              <a:off x="8682147" y="3960294"/>
              <a:ext cx="1552028" cy="584775"/>
            </a:xfrm>
            <a:prstGeom prst="rect">
              <a:avLst/>
            </a:prstGeom>
            <a:noFill/>
          </p:spPr>
          <p:txBody>
            <a:bodyPr wrap="none" rtlCol="0">
              <a:spAutoFit/>
            </a:bodyPr>
            <a:lstStyle/>
            <a:p>
              <a:pPr algn="ctr"/>
              <a:r>
                <a:rPr kumimoji="1" lang="en-US" altLang="ja-JP" sz="1600" dirty="0">
                  <a:solidFill>
                    <a:srgbClr val="9B0000"/>
                  </a:solidFill>
                </a:rPr>
                <a:t>Block</a:t>
              </a:r>
              <a:r>
                <a:rPr kumimoji="1" lang="ja-JP" altLang="en-US" sz="1600" dirty="0">
                  <a:solidFill>
                    <a:srgbClr val="9B0000"/>
                  </a:solidFill>
                </a:rPr>
                <a:t> </a:t>
              </a:r>
              <a:r>
                <a:rPr kumimoji="1" lang="en-US" altLang="ja-JP" sz="1600" dirty="0">
                  <a:solidFill>
                    <a:srgbClr val="9B0000"/>
                  </a:solidFill>
                </a:rPr>
                <a:t>X</a:t>
              </a:r>
              <a:r>
                <a:rPr kumimoji="1" lang="ja-JP" altLang="en-US" sz="1600" dirty="0">
                  <a:solidFill>
                    <a:srgbClr val="9B0000"/>
                  </a:solidFill>
                </a:rPr>
                <a:t>の</a:t>
              </a:r>
              <a:br>
                <a:rPr kumimoji="1" lang="en-US" altLang="ja-JP" sz="1600" dirty="0">
                  <a:solidFill>
                    <a:srgbClr val="9B0000"/>
                  </a:solidFill>
                </a:rPr>
              </a:br>
              <a:r>
                <a:rPr kumimoji="1" lang="en-US" altLang="ja-JP" sz="1600" dirty="0">
                  <a:solidFill>
                    <a:srgbClr val="9B0000"/>
                  </a:solidFill>
                </a:rPr>
                <a:t>0xABADBEEF</a:t>
              </a:r>
              <a:endParaRPr kumimoji="1" lang="ja-JP" altLang="en-US" sz="1600" dirty="0">
                <a:solidFill>
                  <a:srgbClr val="9B0000"/>
                </a:solidFill>
              </a:endParaRPr>
            </a:p>
          </p:txBody>
        </p:sp>
        <p:sp>
          <p:nvSpPr>
            <p:cNvPr id="25" name="テキスト ボックス 24">
              <a:extLst>
                <a:ext uri="{FF2B5EF4-FFF2-40B4-BE49-F238E27FC236}">
                  <a16:creationId xmlns:a16="http://schemas.microsoft.com/office/drawing/2014/main" id="{A70590C2-6065-600A-7BC8-3730B35F44E2}"/>
                </a:ext>
              </a:extLst>
            </p:cNvPr>
            <p:cNvSpPr txBox="1"/>
            <p:nvPr/>
          </p:nvSpPr>
          <p:spPr>
            <a:xfrm>
              <a:off x="8845307" y="5385124"/>
              <a:ext cx="1215397" cy="830997"/>
            </a:xfrm>
            <a:prstGeom prst="rect">
              <a:avLst/>
            </a:prstGeom>
            <a:noFill/>
          </p:spPr>
          <p:txBody>
            <a:bodyPr wrap="none" rtlCol="0">
              <a:spAutoFit/>
            </a:bodyPr>
            <a:lstStyle/>
            <a:p>
              <a:pPr algn="ctr"/>
              <a:r>
                <a:rPr kumimoji="1" lang="ja-JP" altLang="en-US" sz="1600" dirty="0">
                  <a:solidFill>
                    <a:srgbClr val="9B0000"/>
                  </a:solidFill>
                </a:rPr>
                <a:t>左下から</a:t>
              </a:r>
              <a:br>
                <a:rPr kumimoji="1" lang="en-US" altLang="ja-JP" sz="1600" dirty="0">
                  <a:solidFill>
                    <a:srgbClr val="9B0000"/>
                  </a:solidFill>
                </a:rPr>
              </a:br>
              <a:r>
                <a:rPr kumimoji="1" lang="ja-JP" altLang="en-US" sz="1600" dirty="0">
                  <a:solidFill>
                    <a:srgbClr val="9B0000"/>
                  </a:solidFill>
                </a:rPr>
                <a:t>右に</a:t>
              </a:r>
              <a:r>
                <a:rPr kumimoji="1" lang="en-US" altLang="ja-JP" sz="1600" dirty="0">
                  <a:solidFill>
                    <a:srgbClr val="9B0000"/>
                  </a:solidFill>
                </a:rPr>
                <a:t>300nm</a:t>
              </a:r>
              <a:br>
                <a:rPr kumimoji="1" lang="en-US" altLang="ja-JP" sz="1600" dirty="0">
                  <a:solidFill>
                    <a:srgbClr val="9B0000"/>
                  </a:solidFill>
                </a:rPr>
              </a:br>
              <a:r>
                <a:rPr kumimoji="1" lang="ja-JP" altLang="en-US" sz="1600" dirty="0">
                  <a:solidFill>
                    <a:srgbClr val="9B0000"/>
                  </a:solidFill>
                </a:rPr>
                <a:t>上に</a:t>
              </a:r>
              <a:r>
                <a:rPr kumimoji="1" lang="en-US" altLang="ja-JP" sz="1600" dirty="0">
                  <a:solidFill>
                    <a:srgbClr val="9B0000"/>
                  </a:solidFill>
                </a:rPr>
                <a:t>500nm</a:t>
              </a:r>
              <a:endParaRPr kumimoji="1" lang="ja-JP" altLang="en-US" sz="1600" dirty="0">
                <a:solidFill>
                  <a:srgbClr val="9B0000"/>
                </a:solidFill>
              </a:endParaRPr>
            </a:p>
          </p:txBody>
        </p:sp>
        <p:cxnSp>
          <p:nvCxnSpPr>
            <p:cNvPr id="27" name="直線コネクタ 26">
              <a:extLst>
                <a:ext uri="{FF2B5EF4-FFF2-40B4-BE49-F238E27FC236}">
                  <a16:creationId xmlns:a16="http://schemas.microsoft.com/office/drawing/2014/main" id="{7B5FE734-1AEC-3603-113B-79A4EEA5F05D}"/>
                </a:ext>
              </a:extLst>
            </p:cNvPr>
            <p:cNvCxnSpPr>
              <a:stCxn id="6" idx="0"/>
            </p:cNvCxnSpPr>
            <p:nvPr/>
          </p:nvCxnSpPr>
          <p:spPr>
            <a:xfrm>
              <a:off x="10118365" y="1686914"/>
              <a:ext cx="0" cy="5021796"/>
            </a:xfrm>
            <a:prstGeom prst="line">
              <a:avLst/>
            </a:prstGeom>
            <a:ln>
              <a:solidFill>
                <a:srgbClr val="9B0000"/>
              </a:solidFill>
              <a:prstDash val="lgDashDotDot"/>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25A7BB59-1F5A-D242-AE6D-201D2CCCD435}"/>
                </a:ext>
              </a:extLst>
            </p:cNvPr>
            <p:cNvSpPr/>
            <p:nvPr/>
          </p:nvSpPr>
          <p:spPr>
            <a:xfrm>
              <a:off x="9134669" y="4545069"/>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3F6CCFCE-5EE7-6AD9-CF64-01A58F63A39B}"/>
                </a:ext>
              </a:extLst>
            </p:cNvPr>
            <p:cNvSpPr/>
            <p:nvPr/>
          </p:nvSpPr>
          <p:spPr>
            <a:xfrm>
              <a:off x="9134669" y="2833767"/>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DD7EE673-536F-1134-3E85-CD90C65B3A7F}"/>
                </a:ext>
              </a:extLst>
            </p:cNvPr>
            <p:cNvSpPr/>
            <p:nvPr/>
          </p:nvSpPr>
          <p:spPr>
            <a:xfrm>
              <a:off x="10387668" y="2532611"/>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E33C115E-F7EF-B113-2217-0E4951C2C50E}"/>
                </a:ext>
              </a:extLst>
            </p:cNvPr>
            <p:cNvSpPr/>
            <p:nvPr/>
          </p:nvSpPr>
          <p:spPr>
            <a:xfrm>
              <a:off x="10412165" y="3196927"/>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カーブ 31">
              <a:extLst>
                <a:ext uri="{FF2B5EF4-FFF2-40B4-BE49-F238E27FC236}">
                  <a16:creationId xmlns:a16="http://schemas.microsoft.com/office/drawing/2014/main" id="{24DDB638-52A3-6C02-CC93-3FE6CF776FFF}"/>
                </a:ext>
              </a:extLst>
            </p:cNvPr>
            <p:cNvSpPr/>
            <p:nvPr/>
          </p:nvSpPr>
          <p:spPr>
            <a:xfrm>
              <a:off x="11427327" y="3948496"/>
              <a:ext cx="261257" cy="567165"/>
            </a:xfrm>
            <a:prstGeom prst="curvedLeftArrow">
              <a:avLst>
                <a:gd name="adj1" fmla="val 25000"/>
                <a:gd name="adj2" fmla="val 50000"/>
                <a:gd name="adj3" fmla="val 67857"/>
              </a:avLst>
            </a:prstGeom>
            <a:solidFill>
              <a:srgbClr val="9B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左カーブ 33">
              <a:extLst>
                <a:ext uri="{FF2B5EF4-FFF2-40B4-BE49-F238E27FC236}">
                  <a16:creationId xmlns:a16="http://schemas.microsoft.com/office/drawing/2014/main" id="{E7663CF1-61C1-5467-969C-8D6ABAC6C3F3}"/>
                </a:ext>
              </a:extLst>
            </p:cNvPr>
            <p:cNvSpPr/>
            <p:nvPr/>
          </p:nvSpPr>
          <p:spPr>
            <a:xfrm>
              <a:off x="11460412" y="4754334"/>
              <a:ext cx="261257" cy="567165"/>
            </a:xfrm>
            <a:prstGeom prst="curvedLeftArrow">
              <a:avLst>
                <a:gd name="adj1" fmla="val 32258"/>
                <a:gd name="adj2" fmla="val 50000"/>
                <a:gd name="adj3" fmla="val 67857"/>
              </a:avLst>
            </a:prstGeom>
            <a:solidFill>
              <a:srgbClr val="9B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4A74EC99-765D-BFF3-CCCE-3ED9429181FA}"/>
                </a:ext>
              </a:extLst>
            </p:cNvPr>
            <p:cNvSpPr txBox="1"/>
            <p:nvPr/>
          </p:nvSpPr>
          <p:spPr>
            <a:xfrm>
              <a:off x="8958168" y="1467560"/>
              <a:ext cx="840295" cy="369332"/>
            </a:xfrm>
            <a:prstGeom prst="rect">
              <a:avLst/>
            </a:prstGeom>
            <a:noFill/>
          </p:spPr>
          <p:txBody>
            <a:bodyPr wrap="none" rtlCol="0">
              <a:spAutoFit/>
            </a:bodyPr>
            <a:lstStyle/>
            <a:p>
              <a:r>
                <a:rPr kumimoji="1" lang="en-US" altLang="ja-JP" dirty="0"/>
                <a:t>FPGA</a:t>
              </a:r>
              <a:endParaRPr kumimoji="1" lang="ja-JP" altLang="en-US" dirty="0"/>
            </a:p>
          </p:txBody>
        </p:sp>
        <p:sp>
          <p:nvSpPr>
            <p:cNvPr id="36" name="テキスト ボックス 35">
              <a:extLst>
                <a:ext uri="{FF2B5EF4-FFF2-40B4-BE49-F238E27FC236}">
                  <a16:creationId xmlns:a16="http://schemas.microsoft.com/office/drawing/2014/main" id="{96F85A23-CEAB-76B9-D481-E29A6DE64942}"/>
                </a:ext>
              </a:extLst>
            </p:cNvPr>
            <p:cNvSpPr txBox="1"/>
            <p:nvPr/>
          </p:nvSpPr>
          <p:spPr>
            <a:xfrm>
              <a:off x="10233781" y="1443564"/>
              <a:ext cx="1244251" cy="369332"/>
            </a:xfrm>
            <a:prstGeom prst="rect">
              <a:avLst/>
            </a:prstGeom>
            <a:noFill/>
          </p:spPr>
          <p:txBody>
            <a:bodyPr wrap="none" rtlCol="0">
              <a:spAutoFit/>
            </a:bodyPr>
            <a:lstStyle/>
            <a:p>
              <a:r>
                <a:rPr kumimoji="1" lang="en-US" altLang="ja-JP" dirty="0"/>
                <a:t>ARM+OS</a:t>
              </a:r>
              <a:endParaRPr kumimoji="1" lang="ja-JP" altLang="en-US" dirty="0"/>
            </a:p>
          </p:txBody>
        </p:sp>
      </p:grpSp>
    </p:spTree>
    <p:extLst>
      <p:ext uri="{BB962C8B-B14F-4D97-AF65-F5344CB8AC3E}">
        <p14:creationId xmlns:p14="http://schemas.microsoft.com/office/powerpoint/2010/main" val="250950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CFDA2-A457-8D30-60DC-D340C4C01E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D7A89A-DF5E-6528-8092-91658D054ABF}"/>
              </a:ext>
            </a:extLst>
          </p:cNvPr>
          <p:cNvSpPr>
            <a:spLocks noGrp="1"/>
          </p:cNvSpPr>
          <p:nvPr>
            <p:ph type="title"/>
          </p:nvPr>
        </p:nvSpPr>
        <p:spPr/>
        <p:txBody>
          <a:bodyPr/>
          <a:lstStyle/>
          <a:p>
            <a:r>
              <a:rPr kumimoji="1" lang="ja-JP" altLang="en-US" dirty="0"/>
              <a:t>背景</a:t>
            </a:r>
            <a:r>
              <a:rPr kumimoji="1" lang="en-US" altLang="ja-JP" dirty="0"/>
              <a:t>:</a:t>
            </a:r>
            <a:r>
              <a:rPr kumimoji="1" lang="ja-JP" altLang="en-US" dirty="0"/>
              <a:t> チップと周辺のメモリ</a:t>
            </a:r>
          </a:p>
        </p:txBody>
      </p:sp>
      <p:sp>
        <p:nvSpPr>
          <p:cNvPr id="3" name="コンテンツ プレースホルダー 2">
            <a:extLst>
              <a:ext uri="{FF2B5EF4-FFF2-40B4-BE49-F238E27FC236}">
                <a16:creationId xmlns:a16="http://schemas.microsoft.com/office/drawing/2014/main" id="{29F00B70-9276-C15A-D641-A7F1DD272832}"/>
              </a:ext>
            </a:extLst>
          </p:cNvPr>
          <p:cNvSpPr>
            <a:spLocks noGrp="1"/>
          </p:cNvSpPr>
          <p:nvPr>
            <p:ph idx="1"/>
          </p:nvPr>
        </p:nvSpPr>
        <p:spPr>
          <a:xfrm>
            <a:off x="853698" y="1825625"/>
            <a:ext cx="11353800" cy="4730158"/>
          </a:xfrm>
        </p:spPr>
        <p:txBody>
          <a:bodyPr>
            <a:normAutofit/>
          </a:bodyPr>
          <a:lstStyle/>
          <a:p>
            <a:r>
              <a:rPr kumimoji="1" lang="ja-JP" altLang="en-US" sz="2400" dirty="0"/>
              <a:t>搭載オンチップメモリの一覧</a:t>
            </a:r>
            <a:endParaRPr kumimoji="1" lang="en-US" altLang="ja-JP" sz="2400" dirty="0"/>
          </a:p>
          <a:p>
            <a:pPr>
              <a:buFont typeface="Wingdings" panose="05000000000000000000" pitchFamily="2" charset="2"/>
              <a:buChar char="Ø"/>
            </a:pPr>
            <a:r>
              <a:rPr lang="en-US" altLang="ja-JP" sz="2400" dirty="0" err="1"/>
              <a:t>BootRom</a:t>
            </a:r>
            <a:endParaRPr lang="en-US" altLang="ja-JP" sz="2400" dirty="0"/>
          </a:p>
          <a:p>
            <a:pPr marL="625475" lvl="1" indent="-266700">
              <a:buFont typeface="Wingdings" panose="05000000000000000000" pitchFamily="2" charset="2"/>
              <a:buChar char="Ø"/>
            </a:pPr>
            <a:r>
              <a:rPr lang="en-US" altLang="ja-JP" sz="2400" dirty="0"/>
              <a:t>Support system boot from the following device:</a:t>
            </a:r>
          </a:p>
          <a:p>
            <a:pPr marL="898525" lvl="2" indent="-182563">
              <a:buFont typeface="Wingdings" panose="05000000000000000000" pitchFamily="2" charset="2"/>
              <a:buChar char="Ø"/>
            </a:pPr>
            <a:r>
              <a:rPr lang="en-US" altLang="ja-JP" sz="2400" dirty="0"/>
              <a:t>SPI interface</a:t>
            </a:r>
          </a:p>
          <a:p>
            <a:pPr marL="898525" lvl="2" indent="-182563">
              <a:buFont typeface="Wingdings" panose="05000000000000000000" pitchFamily="2" charset="2"/>
              <a:buChar char="Ø"/>
            </a:pPr>
            <a:r>
              <a:rPr lang="en-US" altLang="ja-JP" sz="2400" dirty="0"/>
              <a:t>eMMC interface</a:t>
            </a:r>
          </a:p>
          <a:p>
            <a:pPr marL="898525" lvl="2" indent="-182563">
              <a:buFont typeface="Wingdings" panose="05000000000000000000" pitchFamily="2" charset="2"/>
              <a:buChar char="Ø"/>
            </a:pPr>
            <a:r>
              <a:rPr lang="en-US" altLang="ja-JP" sz="2400" dirty="0"/>
              <a:t>SD/MMC interface</a:t>
            </a:r>
          </a:p>
          <a:p>
            <a:pPr marL="449263" lvl="1" indent="-92075">
              <a:buFont typeface="Wingdings" panose="05000000000000000000" pitchFamily="2" charset="2"/>
              <a:buChar char="Ø"/>
            </a:pPr>
            <a:r>
              <a:rPr lang="en-US" altLang="ja-JP" sz="2400" dirty="0"/>
              <a:t>Support system code download by the following interface:</a:t>
            </a:r>
          </a:p>
          <a:p>
            <a:pPr marL="715963" lvl="2" indent="0">
              <a:buFont typeface="Wingdings" panose="05000000000000000000" pitchFamily="2" charset="2"/>
              <a:buChar char="Ø"/>
            </a:pPr>
            <a:r>
              <a:rPr lang="en-US" altLang="ja-JP" sz="2400" dirty="0"/>
              <a:t>USB OTG interface</a:t>
            </a:r>
          </a:p>
          <a:p>
            <a:pPr marL="266700" lvl="1" indent="-266700">
              <a:buFont typeface="Wingdings" panose="05000000000000000000" pitchFamily="2" charset="2"/>
              <a:buChar char="Ø"/>
            </a:pPr>
            <a:r>
              <a:rPr lang="en-US" altLang="ja-JP" sz="2400" dirty="0"/>
              <a:t>Share Memory in the voltage domain of VD_LOGIC</a:t>
            </a:r>
          </a:p>
          <a:p>
            <a:pPr marL="266700" lvl="1" indent="-266700">
              <a:buFont typeface="Wingdings" panose="05000000000000000000" pitchFamily="2" charset="2"/>
              <a:buChar char="Ø"/>
            </a:pPr>
            <a:r>
              <a:rPr lang="en-US" altLang="ja-JP" sz="2400" dirty="0"/>
              <a:t>PMU SRAM in VD_PMU for low power application</a:t>
            </a:r>
          </a:p>
        </p:txBody>
      </p:sp>
    </p:spTree>
    <p:extLst>
      <p:ext uri="{BB962C8B-B14F-4D97-AF65-F5344CB8AC3E}">
        <p14:creationId xmlns:p14="http://schemas.microsoft.com/office/powerpoint/2010/main" val="19886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841A-BE5F-FDAA-D268-8BAA358E6A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07BC79-11E5-6779-B27A-60EAE0A4A430}"/>
              </a:ext>
            </a:extLst>
          </p:cNvPr>
          <p:cNvSpPr>
            <a:spLocks noGrp="1"/>
          </p:cNvSpPr>
          <p:nvPr>
            <p:ph type="title"/>
          </p:nvPr>
        </p:nvSpPr>
        <p:spPr/>
        <p:txBody>
          <a:bodyPr/>
          <a:lstStyle/>
          <a:p>
            <a:r>
              <a:rPr kumimoji="1" lang="ja-JP" altLang="en-US" dirty="0"/>
              <a:t>図</a:t>
            </a:r>
            <a:r>
              <a:rPr kumimoji="1" lang="en-US" altLang="ja-JP" dirty="0"/>
              <a:t>:</a:t>
            </a:r>
            <a:r>
              <a:rPr kumimoji="1" lang="ja-JP" altLang="en-US" dirty="0"/>
              <a:t> ハードウェア配置</a:t>
            </a:r>
          </a:p>
        </p:txBody>
      </p:sp>
      <p:pic>
        <p:nvPicPr>
          <p:cNvPr id="10" name="図 9">
            <a:extLst>
              <a:ext uri="{FF2B5EF4-FFF2-40B4-BE49-F238E27FC236}">
                <a16:creationId xmlns:a16="http://schemas.microsoft.com/office/drawing/2014/main" id="{9DB41499-1408-29D0-C952-6CDD692FC9F7}"/>
              </a:ext>
            </a:extLst>
          </p:cNvPr>
          <p:cNvPicPr>
            <a:picLocks noChangeAspect="1"/>
          </p:cNvPicPr>
          <p:nvPr/>
        </p:nvPicPr>
        <p:blipFill>
          <a:blip r:embed="rId2"/>
          <a:stretch>
            <a:fillRect/>
          </a:stretch>
        </p:blipFill>
        <p:spPr>
          <a:xfrm>
            <a:off x="5785086" y="1577788"/>
            <a:ext cx="5568714" cy="4455457"/>
          </a:xfrm>
          <a:prstGeom prst="rect">
            <a:avLst/>
          </a:prstGeom>
        </p:spPr>
      </p:pic>
      <p:sp>
        <p:nvSpPr>
          <p:cNvPr id="7" name="AutoShape 4" descr="rock 5a real">
            <a:extLst>
              <a:ext uri="{FF2B5EF4-FFF2-40B4-BE49-F238E27FC236}">
                <a16:creationId xmlns:a16="http://schemas.microsoft.com/office/drawing/2014/main" id="{131322AC-1538-27F2-C96A-19826D3A6111}"/>
              </a:ext>
            </a:extLst>
          </p:cNvPr>
          <p:cNvSpPr>
            <a:spLocks noChangeAspect="1" noChangeArrowheads="1"/>
          </p:cNvSpPr>
          <p:nvPr/>
        </p:nvSpPr>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 name="図 8">
            <a:extLst>
              <a:ext uri="{FF2B5EF4-FFF2-40B4-BE49-F238E27FC236}">
                <a16:creationId xmlns:a16="http://schemas.microsoft.com/office/drawing/2014/main" id="{FBB2ED64-9D81-F0DD-0B9E-C66321745E19}"/>
              </a:ext>
            </a:extLst>
          </p:cNvPr>
          <p:cNvPicPr>
            <a:picLocks noChangeAspect="1"/>
          </p:cNvPicPr>
          <p:nvPr/>
        </p:nvPicPr>
        <p:blipFill>
          <a:blip r:embed="rId3"/>
          <a:srcRect l="13296" r="12465"/>
          <a:stretch>
            <a:fillRect/>
          </a:stretch>
        </p:blipFill>
        <p:spPr>
          <a:xfrm>
            <a:off x="612689" y="1597789"/>
            <a:ext cx="4634753" cy="4415454"/>
          </a:xfrm>
          <a:prstGeom prst="rect">
            <a:avLst/>
          </a:prstGeom>
        </p:spPr>
      </p:pic>
      <p:sp>
        <p:nvSpPr>
          <p:cNvPr id="11" name="テキスト ボックス 10">
            <a:extLst>
              <a:ext uri="{FF2B5EF4-FFF2-40B4-BE49-F238E27FC236}">
                <a16:creationId xmlns:a16="http://schemas.microsoft.com/office/drawing/2014/main" id="{131DA38B-8B9E-A909-4426-13D50280B395}"/>
              </a:ext>
            </a:extLst>
          </p:cNvPr>
          <p:cNvSpPr txBox="1"/>
          <p:nvPr/>
        </p:nvSpPr>
        <p:spPr>
          <a:xfrm>
            <a:off x="6117596" y="6033245"/>
            <a:ext cx="4903694" cy="369332"/>
          </a:xfrm>
          <a:prstGeom prst="rect">
            <a:avLst/>
          </a:prstGeom>
          <a:noFill/>
        </p:spPr>
        <p:txBody>
          <a:bodyPr wrap="square" rtlCol="0">
            <a:spAutoFit/>
          </a:bodyPr>
          <a:lstStyle/>
          <a:p>
            <a:r>
              <a:rPr kumimoji="1" lang="en-US" altLang="ja-JP" dirty="0" err="1"/>
              <a:t>Rockchip</a:t>
            </a:r>
            <a:r>
              <a:rPr kumimoji="1" lang="ja-JP" altLang="en-US" dirty="0"/>
              <a:t> </a:t>
            </a:r>
            <a:r>
              <a:rPr kumimoji="1" lang="en-US" altLang="ja-JP" dirty="0"/>
              <a:t>RK3588S</a:t>
            </a:r>
            <a:r>
              <a:rPr kumimoji="1" lang="ja-JP" altLang="en-US" dirty="0"/>
              <a:t> </a:t>
            </a:r>
            <a:r>
              <a:rPr kumimoji="1" lang="en-US" altLang="ja-JP" dirty="0"/>
              <a:t>Datasheet</a:t>
            </a:r>
            <a:r>
              <a:rPr kumimoji="1" lang="ja-JP" altLang="en-US" dirty="0"/>
              <a:t>よりブロック図</a:t>
            </a:r>
          </a:p>
        </p:txBody>
      </p:sp>
      <p:sp>
        <p:nvSpPr>
          <p:cNvPr id="12" name="テキスト ボックス 11">
            <a:extLst>
              <a:ext uri="{FF2B5EF4-FFF2-40B4-BE49-F238E27FC236}">
                <a16:creationId xmlns:a16="http://schemas.microsoft.com/office/drawing/2014/main" id="{4315A743-FAF0-8054-27DE-F784F1D79D52}"/>
              </a:ext>
            </a:extLst>
          </p:cNvPr>
          <p:cNvSpPr txBox="1"/>
          <p:nvPr/>
        </p:nvSpPr>
        <p:spPr>
          <a:xfrm>
            <a:off x="610716" y="6033245"/>
            <a:ext cx="4903694" cy="369332"/>
          </a:xfrm>
          <a:prstGeom prst="rect">
            <a:avLst/>
          </a:prstGeom>
          <a:noFill/>
        </p:spPr>
        <p:txBody>
          <a:bodyPr wrap="square" rtlCol="0">
            <a:spAutoFit/>
          </a:bodyPr>
          <a:lstStyle/>
          <a:p>
            <a:r>
              <a:rPr kumimoji="1" lang="ja-JP" altLang="en-US" dirty="0"/>
              <a:t>公式ドキュメント</a:t>
            </a:r>
            <a:r>
              <a:rPr kumimoji="1" lang="en-US" altLang="ja-JP" dirty="0" err="1"/>
              <a:t>Rockchip</a:t>
            </a:r>
            <a:r>
              <a:rPr kumimoji="1" lang="ja-JP" altLang="en-US" dirty="0"/>
              <a:t> </a:t>
            </a:r>
            <a:r>
              <a:rPr kumimoji="1" lang="en-US" altLang="ja-JP" dirty="0"/>
              <a:t>RK3588S</a:t>
            </a:r>
            <a:r>
              <a:rPr kumimoji="1" lang="ja-JP" altLang="en-US" dirty="0"/>
              <a:t>の実写図</a:t>
            </a:r>
          </a:p>
        </p:txBody>
      </p:sp>
      <p:cxnSp>
        <p:nvCxnSpPr>
          <p:cNvPr id="13" name="直線コネクタ 12">
            <a:extLst>
              <a:ext uri="{FF2B5EF4-FFF2-40B4-BE49-F238E27FC236}">
                <a16:creationId xmlns:a16="http://schemas.microsoft.com/office/drawing/2014/main" id="{5B65DC47-2BC1-2573-7857-4094EF448E77}"/>
              </a:ext>
            </a:extLst>
          </p:cNvPr>
          <p:cNvCxnSpPr>
            <a:cxnSpLocks/>
          </p:cNvCxnSpPr>
          <p:nvPr/>
        </p:nvCxnSpPr>
        <p:spPr>
          <a:xfrm>
            <a:off x="5604635" y="1455420"/>
            <a:ext cx="0" cy="5144164"/>
          </a:xfrm>
          <a:prstGeom prst="line">
            <a:avLst/>
          </a:prstGeom>
          <a:ln>
            <a:solidFill>
              <a:srgbClr val="9B0000"/>
            </a:solidFill>
            <a:prstDash val="lgDashDotDot"/>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452F252D-279D-9602-4187-97D04CE291A3}"/>
              </a:ext>
            </a:extLst>
          </p:cNvPr>
          <p:cNvPicPr>
            <a:picLocks noChangeAspect="1"/>
          </p:cNvPicPr>
          <p:nvPr/>
        </p:nvPicPr>
        <p:blipFill>
          <a:blip r:embed="rId4">
            <a:alphaModFix amt="70000"/>
          </a:blip>
          <a:stretch>
            <a:fillRect/>
          </a:stretch>
        </p:blipFill>
        <p:spPr>
          <a:xfrm>
            <a:off x="3057525" y="2773680"/>
            <a:ext cx="255129" cy="207468"/>
          </a:xfrm>
          <a:prstGeom prst="rect">
            <a:avLst/>
          </a:prstGeom>
        </p:spPr>
      </p:pic>
      <p:pic>
        <p:nvPicPr>
          <p:cNvPr id="19" name="図 18">
            <a:extLst>
              <a:ext uri="{FF2B5EF4-FFF2-40B4-BE49-F238E27FC236}">
                <a16:creationId xmlns:a16="http://schemas.microsoft.com/office/drawing/2014/main" id="{7268E39A-EFA3-316F-94BA-FF037A6C819B}"/>
              </a:ext>
            </a:extLst>
          </p:cNvPr>
          <p:cNvPicPr>
            <a:picLocks noChangeAspect="1"/>
          </p:cNvPicPr>
          <p:nvPr/>
        </p:nvPicPr>
        <p:blipFill>
          <a:blip r:embed="rId4">
            <a:alphaModFix amt="70000"/>
          </a:blip>
          <a:stretch>
            <a:fillRect/>
          </a:stretch>
        </p:blipFill>
        <p:spPr>
          <a:xfrm>
            <a:off x="2978150" y="5172710"/>
            <a:ext cx="255129" cy="207468"/>
          </a:xfrm>
          <a:prstGeom prst="rect">
            <a:avLst/>
          </a:prstGeom>
        </p:spPr>
      </p:pic>
    </p:spTree>
    <p:extLst>
      <p:ext uri="{BB962C8B-B14F-4D97-AF65-F5344CB8AC3E}">
        <p14:creationId xmlns:p14="http://schemas.microsoft.com/office/powerpoint/2010/main" val="417360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56E31-6081-03E2-1B35-4EF6B86F64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9A78BF-4E30-46CD-386B-E8EBC1EDCECB}"/>
              </a:ext>
            </a:extLst>
          </p:cNvPr>
          <p:cNvSpPr>
            <a:spLocks noGrp="1"/>
          </p:cNvSpPr>
          <p:nvPr>
            <p:ph type="title"/>
          </p:nvPr>
        </p:nvSpPr>
        <p:spPr/>
        <p:txBody>
          <a:bodyPr/>
          <a:lstStyle/>
          <a:p>
            <a:r>
              <a:rPr kumimoji="1" lang="ja-JP" altLang="en-US" dirty="0"/>
              <a:t>課題：</a:t>
            </a:r>
            <a:r>
              <a:rPr kumimoji="1" lang="en-US" altLang="ja-JP" dirty="0"/>
              <a:t>LFI</a:t>
            </a:r>
            <a:r>
              <a:rPr kumimoji="1" lang="ja-JP" altLang="en-US" dirty="0"/>
              <a:t>攻撃の難しさ</a:t>
            </a:r>
          </a:p>
        </p:txBody>
      </p:sp>
      <p:sp>
        <p:nvSpPr>
          <p:cNvPr id="3" name="コンテンツ プレースホルダー 2">
            <a:extLst>
              <a:ext uri="{FF2B5EF4-FFF2-40B4-BE49-F238E27FC236}">
                <a16:creationId xmlns:a16="http://schemas.microsoft.com/office/drawing/2014/main" id="{4B88A252-269B-125D-5136-DD1D4C4F4EA0}"/>
              </a:ext>
            </a:extLst>
          </p:cNvPr>
          <p:cNvSpPr>
            <a:spLocks noGrp="1"/>
          </p:cNvSpPr>
          <p:nvPr>
            <p:ph idx="1"/>
          </p:nvPr>
        </p:nvSpPr>
        <p:spPr>
          <a:xfrm>
            <a:off x="838200" y="1503337"/>
            <a:ext cx="11353800" cy="4788976"/>
          </a:xfrm>
        </p:spPr>
        <p:txBody>
          <a:bodyPr>
            <a:normAutofit/>
          </a:bodyPr>
          <a:lstStyle/>
          <a:p>
            <a:r>
              <a:rPr lang="en-US" altLang="ja-JP" sz="4000" dirty="0"/>
              <a:t>LFI</a:t>
            </a:r>
            <a:r>
              <a:rPr lang="ja-JP" altLang="en-US" sz="4000" dirty="0"/>
              <a:t>には特殊なレーザを使う</a:t>
            </a:r>
            <a:endParaRPr lang="en-US" altLang="ja-JP" sz="4000" dirty="0"/>
          </a:p>
          <a:p>
            <a:pPr lvl="2">
              <a:buFont typeface="Wingdings" panose="05000000000000000000" pitchFamily="2" charset="2"/>
              <a:buChar char="Ø"/>
            </a:pPr>
            <a:r>
              <a:rPr lang="ja-JP" altLang="en-US" sz="2400" dirty="0"/>
              <a:t>チップの電位情報はクロックがはねたタイミングのみに更新が行われる</a:t>
            </a:r>
            <a:endParaRPr lang="en-US" altLang="ja-JP" sz="2400" dirty="0"/>
          </a:p>
          <a:p>
            <a:pPr lvl="2">
              <a:buFont typeface="Wingdings" panose="05000000000000000000" pitchFamily="2" charset="2"/>
              <a:buChar char="Ø"/>
            </a:pPr>
            <a:r>
              <a:rPr lang="en-US" altLang="ja-JP" sz="2400" dirty="0"/>
              <a:t>1</a:t>
            </a:r>
            <a:r>
              <a:rPr lang="ja-JP" altLang="en-US" sz="2400" dirty="0"/>
              <a:t>クロックの範囲内でビットフリップに充分なエネルギーを注入する必要</a:t>
            </a:r>
            <a:endParaRPr lang="en-US" altLang="ja-JP" sz="2400" dirty="0"/>
          </a:p>
          <a:p>
            <a:pPr lvl="2">
              <a:buFont typeface="Wingdings" panose="05000000000000000000" pitchFamily="2" charset="2"/>
              <a:buChar char="Ø"/>
            </a:pPr>
            <a:r>
              <a:rPr lang="ja-JP" altLang="en-US" sz="2400" dirty="0"/>
              <a:t>充分に短い時間で過不足ないエネルギーを与える必要がある</a:t>
            </a:r>
            <a:endParaRPr lang="en-US" altLang="ja-JP" sz="2400" dirty="0"/>
          </a:p>
          <a:p>
            <a:pPr lvl="3">
              <a:buFont typeface="Wingdings" panose="05000000000000000000" pitchFamily="2" charset="2"/>
              <a:buChar char="Ø"/>
            </a:pPr>
            <a:r>
              <a:rPr lang="ja-JP" altLang="en-US" sz="2000" dirty="0"/>
              <a:t>与えすぎると燃える</a:t>
            </a:r>
            <a:endParaRPr lang="en-US" altLang="ja-JP" sz="2000" dirty="0"/>
          </a:p>
          <a:p>
            <a:pPr lvl="3">
              <a:buFont typeface="Wingdings" panose="05000000000000000000" pitchFamily="2" charset="2"/>
              <a:buChar char="Ø"/>
            </a:pPr>
            <a:r>
              <a:rPr lang="en-US" altLang="ja-JP" sz="2000" dirty="0"/>
              <a:t>LFI</a:t>
            </a:r>
            <a:r>
              <a:rPr lang="ja-JP" altLang="en-US" sz="2000" dirty="0"/>
              <a:t>実行時には冷却装置を外す必要もある</a:t>
            </a:r>
            <a:endParaRPr lang="en-US" altLang="ja-JP" sz="2000" dirty="0"/>
          </a:p>
          <a:p>
            <a:r>
              <a:rPr lang="ja-JP" altLang="en-US" sz="4000" dirty="0"/>
              <a:t>課題： 短パルス高エネルギのレーザは高い</a:t>
            </a:r>
            <a:endParaRPr lang="en-US" altLang="ja-JP" sz="4000" dirty="0"/>
          </a:p>
          <a:p>
            <a:pPr lvl="1">
              <a:buFont typeface="Wingdings" panose="05000000000000000000" pitchFamily="2" charset="2"/>
              <a:buChar char="Ø"/>
            </a:pPr>
            <a:r>
              <a:rPr lang="ja-JP" altLang="en-US" sz="3200" dirty="0"/>
              <a:t>ある研究では€ </a:t>
            </a:r>
            <a:r>
              <a:rPr lang="en-US" altLang="ja-JP" sz="3200" dirty="0"/>
              <a:t>15</a:t>
            </a:r>
            <a:r>
              <a:rPr lang="ja-JP" altLang="en-US" sz="3200" dirty="0"/>
              <a:t>万 </a:t>
            </a:r>
            <a:r>
              <a:rPr lang="en-US" altLang="ja-JP" sz="3200" dirty="0"/>
              <a:t>(30M</a:t>
            </a:r>
            <a:r>
              <a:rPr lang="ja-JP" altLang="en-US" sz="3200" dirty="0"/>
              <a:t>円ぐらい</a:t>
            </a:r>
            <a:r>
              <a:rPr lang="en-US" altLang="ja-JP" sz="3200" dirty="0"/>
              <a:t>)</a:t>
            </a:r>
          </a:p>
          <a:p>
            <a:pPr lvl="1">
              <a:buFont typeface="Wingdings" panose="05000000000000000000" pitchFamily="2" charset="2"/>
              <a:buChar char="Ø"/>
            </a:pPr>
            <a:r>
              <a:rPr lang="ja-JP" altLang="en-US" sz="3200" dirty="0"/>
              <a:t>後の試算では</a:t>
            </a:r>
            <a:r>
              <a:rPr lang="en-US" altLang="ja-JP" sz="3200" dirty="0"/>
              <a:t>$ 5</a:t>
            </a:r>
            <a:r>
              <a:rPr lang="ja-JP" altLang="en-US" sz="3200" dirty="0"/>
              <a:t>万～</a:t>
            </a:r>
            <a:r>
              <a:rPr lang="en-US" altLang="ja-JP" sz="3200" dirty="0"/>
              <a:t>15</a:t>
            </a:r>
            <a:r>
              <a:rPr lang="ja-JP" altLang="en-US" sz="3200" dirty="0"/>
              <a:t>万</a:t>
            </a:r>
            <a:r>
              <a:rPr lang="en-US" altLang="ja-JP" sz="3200" dirty="0"/>
              <a:t>(7.5M</a:t>
            </a:r>
            <a:r>
              <a:rPr lang="ja-JP" altLang="en-US" sz="3200" dirty="0"/>
              <a:t>～</a:t>
            </a:r>
            <a:r>
              <a:rPr lang="en-US" altLang="ja-JP" sz="3200" dirty="0"/>
              <a:t>22M)</a:t>
            </a:r>
            <a:r>
              <a:rPr lang="ja-JP" altLang="en-US" sz="3200" dirty="0"/>
              <a:t>ぐらい</a:t>
            </a:r>
            <a:endParaRPr lang="en-US" altLang="ja-JP" sz="3200" dirty="0"/>
          </a:p>
          <a:p>
            <a:pPr lvl="2">
              <a:buFont typeface="Wingdings" panose="05000000000000000000" pitchFamily="2" charset="2"/>
              <a:buChar char="Ø"/>
            </a:pPr>
            <a:r>
              <a:rPr lang="ja-JP" altLang="en-US" sz="2400" dirty="0"/>
              <a:t>いずれにせよ一般的な攻撃者には用意できない</a:t>
            </a:r>
            <a:endParaRPr lang="en-US" altLang="ja-JP" sz="2400" dirty="0"/>
          </a:p>
        </p:txBody>
      </p:sp>
    </p:spTree>
    <p:extLst>
      <p:ext uri="{BB962C8B-B14F-4D97-AF65-F5344CB8AC3E}">
        <p14:creationId xmlns:p14="http://schemas.microsoft.com/office/powerpoint/2010/main" val="4239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7E7C1-60E3-DCA0-5795-45E913BDA3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6CAB72-7EFE-ED99-6069-D6591E553DA5}"/>
              </a:ext>
            </a:extLst>
          </p:cNvPr>
          <p:cNvSpPr>
            <a:spLocks noGrp="1"/>
          </p:cNvSpPr>
          <p:nvPr>
            <p:ph type="title"/>
          </p:nvPr>
        </p:nvSpPr>
        <p:spPr/>
        <p:txBody>
          <a:bodyPr/>
          <a:lstStyle/>
          <a:p>
            <a:r>
              <a:rPr kumimoji="1" lang="en-US" altLang="ja-JP" dirty="0"/>
              <a:t>ARM</a:t>
            </a:r>
            <a:r>
              <a:rPr kumimoji="1" lang="ja-JP" altLang="en-US" dirty="0"/>
              <a:t>での</a:t>
            </a:r>
            <a:r>
              <a:rPr kumimoji="1" lang="en-US" altLang="ja-JP" dirty="0"/>
              <a:t>LFI</a:t>
            </a:r>
            <a:r>
              <a:rPr kumimoji="1" lang="ja-JP" altLang="en-US" dirty="0"/>
              <a:t>実証</a:t>
            </a:r>
          </a:p>
        </p:txBody>
      </p:sp>
      <p:sp>
        <p:nvSpPr>
          <p:cNvPr id="3" name="コンテンツ プレースホルダー 2">
            <a:extLst>
              <a:ext uri="{FF2B5EF4-FFF2-40B4-BE49-F238E27FC236}">
                <a16:creationId xmlns:a16="http://schemas.microsoft.com/office/drawing/2014/main" id="{F3A0C9E5-AAB5-973B-6413-BAB19312F3DB}"/>
              </a:ext>
            </a:extLst>
          </p:cNvPr>
          <p:cNvSpPr>
            <a:spLocks noGrp="1"/>
          </p:cNvSpPr>
          <p:nvPr>
            <p:ph idx="1"/>
          </p:nvPr>
        </p:nvSpPr>
        <p:spPr>
          <a:xfrm>
            <a:off x="838199" y="1825625"/>
            <a:ext cx="11498451" cy="4351338"/>
          </a:xfrm>
        </p:spPr>
        <p:txBody>
          <a:bodyPr>
            <a:normAutofit fontScale="85000" lnSpcReduction="20000"/>
          </a:bodyPr>
          <a:lstStyle/>
          <a:p>
            <a:r>
              <a:rPr lang="en-US" altLang="ja-JP" sz="3600" dirty="0"/>
              <a:t>DC CIVAC</a:t>
            </a:r>
            <a:r>
              <a:rPr lang="ja-JP" altLang="en-US" sz="3600" dirty="0"/>
              <a:t>命令</a:t>
            </a:r>
            <a:endParaRPr lang="en-US" altLang="ja-JP" sz="3600" dirty="0"/>
          </a:p>
          <a:p>
            <a:pPr lvl="1">
              <a:buFont typeface="Wingdings" panose="05000000000000000000" pitchFamily="2" charset="2"/>
              <a:buChar char="Ø"/>
            </a:pPr>
            <a:r>
              <a:rPr lang="en-US" altLang="ja-JP" sz="2800" dirty="0"/>
              <a:t>Clean and Invalidate data cache by address to Point of Coherency</a:t>
            </a:r>
          </a:p>
          <a:p>
            <a:pPr lvl="1">
              <a:buFont typeface="Wingdings" panose="05000000000000000000" pitchFamily="2" charset="2"/>
              <a:buChar char="Ø"/>
            </a:pPr>
            <a:r>
              <a:rPr lang="ja-JP" altLang="en-US" sz="2800" dirty="0"/>
              <a:t>キャッシュラインに対してフラッシュを行う</a:t>
            </a:r>
            <a:endParaRPr lang="en-US" altLang="ja-JP" sz="2800" dirty="0"/>
          </a:p>
          <a:p>
            <a:pPr lvl="2">
              <a:buFont typeface="Wingdings" panose="05000000000000000000" pitchFamily="2" charset="2"/>
              <a:buChar char="Ø"/>
            </a:pPr>
            <a:r>
              <a:rPr lang="en-US" altLang="ja-JP" dirty="0"/>
              <a:t>CPU</a:t>
            </a:r>
            <a:r>
              <a:rPr lang="ja-JP" altLang="en-US" dirty="0"/>
              <a:t>のキャッシュ上のデータはライン単位で管理される</a:t>
            </a:r>
            <a:endParaRPr lang="en-US" altLang="ja-JP" dirty="0"/>
          </a:p>
          <a:p>
            <a:pPr lvl="1">
              <a:buFont typeface="Wingdings" panose="05000000000000000000" pitchFamily="2" charset="2"/>
              <a:buChar char="Ø"/>
            </a:pPr>
            <a:r>
              <a:rPr lang="en-US" altLang="ja-JP" sz="2800" dirty="0"/>
              <a:t>TLB</a:t>
            </a:r>
            <a:r>
              <a:rPr lang="ja-JP" altLang="en-US" sz="2800" dirty="0"/>
              <a:t>更新後にキャッシュラインを書き戻し、無効化する目的の命令</a:t>
            </a:r>
            <a:endParaRPr lang="en-US" altLang="ja-JP" sz="2800" dirty="0"/>
          </a:p>
          <a:p>
            <a:pPr lvl="1"/>
            <a:endParaRPr lang="en-US" altLang="ja-JP" sz="2800" dirty="0"/>
          </a:p>
          <a:p>
            <a:r>
              <a:rPr lang="en-US" altLang="ja-JP" sz="3600" dirty="0"/>
              <a:t>Rock5</a:t>
            </a:r>
            <a:r>
              <a:rPr lang="ja-JP" altLang="en-US" sz="3600" dirty="0"/>
              <a:t> </a:t>
            </a:r>
            <a:r>
              <a:rPr lang="en-US" altLang="ja-JP" sz="3600" dirty="0"/>
              <a:t>Model</a:t>
            </a:r>
            <a:r>
              <a:rPr lang="ja-JP" altLang="en-US" sz="3600" dirty="0"/>
              <a:t> </a:t>
            </a:r>
            <a:r>
              <a:rPr lang="en-US" altLang="ja-JP" sz="3600" dirty="0"/>
              <a:t>A</a:t>
            </a:r>
          </a:p>
          <a:p>
            <a:pPr lvl="1">
              <a:buFont typeface="Wingdings" panose="05000000000000000000" pitchFamily="2" charset="2"/>
              <a:buChar char="Ø"/>
            </a:pPr>
            <a:r>
              <a:rPr lang="en-US" altLang="ja-JP" sz="2800" dirty="0"/>
              <a:t>Cortex A76(</a:t>
            </a:r>
            <a:r>
              <a:rPr lang="ja-JP" altLang="en-US" sz="2800" dirty="0"/>
              <a:t>高性能</a:t>
            </a:r>
            <a:r>
              <a:rPr lang="en-US" altLang="ja-JP" sz="2800" dirty="0"/>
              <a:t>)</a:t>
            </a:r>
            <a:r>
              <a:rPr lang="ja-JP" altLang="en-US" sz="2800" dirty="0"/>
              <a:t>なチップと</a:t>
            </a:r>
            <a:r>
              <a:rPr lang="en-US" altLang="ja-JP" sz="2800" dirty="0"/>
              <a:t>A55(</a:t>
            </a:r>
            <a:r>
              <a:rPr lang="ja-JP" altLang="en-US" sz="2800" dirty="0"/>
              <a:t>省電力</a:t>
            </a:r>
            <a:r>
              <a:rPr lang="en-US" altLang="ja-JP" sz="2800" dirty="0"/>
              <a:t>)</a:t>
            </a:r>
            <a:r>
              <a:rPr lang="ja-JP" altLang="en-US" sz="2800" dirty="0"/>
              <a:t>なチップが積まれている</a:t>
            </a:r>
            <a:endParaRPr lang="en-US" altLang="ja-JP" sz="2800" dirty="0"/>
          </a:p>
          <a:p>
            <a:pPr lvl="1">
              <a:buFont typeface="Wingdings" panose="05000000000000000000" pitchFamily="2" charset="2"/>
              <a:buChar char="Ø"/>
            </a:pPr>
            <a:r>
              <a:rPr lang="ja-JP" altLang="en-US" sz="2800" dirty="0"/>
              <a:t>それぞれクアッドコアで</a:t>
            </a:r>
            <a:r>
              <a:rPr lang="en-US" altLang="ja-JP" sz="2800" dirty="0"/>
              <a:t>4</a:t>
            </a:r>
            <a:r>
              <a:rPr lang="ja-JP" altLang="en-US" sz="2800" dirty="0"/>
              <a:t>つずつ持っている</a:t>
            </a:r>
            <a:endParaRPr lang="en-US" altLang="ja-JP" sz="2800" dirty="0"/>
          </a:p>
          <a:p>
            <a:pPr lvl="1">
              <a:buFont typeface="Wingdings" panose="05000000000000000000" pitchFamily="2" charset="2"/>
              <a:buChar char="Ø"/>
            </a:pPr>
            <a:r>
              <a:rPr lang="ja-JP" altLang="en-US" sz="2800" dirty="0"/>
              <a:t>内部では</a:t>
            </a:r>
            <a:r>
              <a:rPr lang="en-US" altLang="ja-JP" sz="2800" dirty="0"/>
              <a:t>1</a:t>
            </a:r>
            <a:r>
              <a:rPr lang="ja-JP" altLang="en-US" sz="2800" dirty="0"/>
              <a:t>コアずつ命令キャッシュとデータキャッシュを持つ</a:t>
            </a:r>
            <a:endParaRPr lang="en-US" altLang="ja-JP" sz="2800" dirty="0"/>
          </a:p>
          <a:p>
            <a:pPr lvl="1">
              <a:buFont typeface="Wingdings" panose="05000000000000000000" pitchFamily="2" charset="2"/>
              <a:buChar char="Ø"/>
            </a:pPr>
            <a:r>
              <a:rPr lang="en-US" altLang="ja-JP" sz="2800" dirty="0"/>
              <a:t>A76</a:t>
            </a:r>
            <a:r>
              <a:rPr lang="ja-JP" altLang="en-US" sz="2800" dirty="0"/>
              <a:t>と</a:t>
            </a:r>
            <a:r>
              <a:rPr lang="en-US" altLang="ja-JP" sz="2800" dirty="0"/>
              <a:t>A55</a:t>
            </a:r>
            <a:r>
              <a:rPr lang="ja-JP" altLang="en-US" sz="2800" dirty="0"/>
              <a:t>は</a:t>
            </a:r>
            <a:r>
              <a:rPr lang="en-US" altLang="ja-JP" sz="2800" dirty="0"/>
              <a:t>3MB</a:t>
            </a:r>
            <a:r>
              <a:rPr lang="ja-JP" altLang="en-US" sz="2800" dirty="0"/>
              <a:t>の</a:t>
            </a:r>
            <a:r>
              <a:rPr lang="en-US" altLang="ja-JP" sz="2800" dirty="0"/>
              <a:t>L3</a:t>
            </a:r>
            <a:r>
              <a:rPr lang="ja-JP" altLang="en-US" sz="2800" dirty="0"/>
              <a:t>キャッシュを共有している</a:t>
            </a:r>
            <a:endParaRPr lang="en-US" altLang="ja-JP" sz="2800" dirty="0"/>
          </a:p>
          <a:p>
            <a:pPr lvl="1">
              <a:buFont typeface="Wingdings" panose="05000000000000000000" pitchFamily="2" charset="2"/>
              <a:buChar char="Ø"/>
            </a:pPr>
            <a:r>
              <a:rPr lang="ja-JP" altLang="en-US" sz="2800" dirty="0"/>
              <a:t>他にも</a:t>
            </a:r>
            <a:r>
              <a:rPr lang="en-US" altLang="ja-JP" sz="2800" dirty="0"/>
              <a:t>NPU,</a:t>
            </a:r>
            <a:r>
              <a:rPr lang="ja-JP" altLang="en-US" sz="2800" dirty="0"/>
              <a:t> </a:t>
            </a:r>
            <a:r>
              <a:rPr lang="en-US" altLang="ja-JP" sz="2800" dirty="0"/>
              <a:t>FPU</a:t>
            </a:r>
            <a:r>
              <a:rPr lang="ja-JP" altLang="en-US" sz="2800" dirty="0"/>
              <a:t>が積まれているがキャッシュは</a:t>
            </a:r>
            <a:r>
              <a:rPr lang="en-US" altLang="ja-JP" sz="2800" dirty="0"/>
              <a:t>CPU</a:t>
            </a:r>
            <a:r>
              <a:rPr lang="ja-JP" altLang="en-US" sz="2800" dirty="0"/>
              <a:t>と共有</a:t>
            </a:r>
            <a:endParaRPr lang="en-US" altLang="ja-JP" sz="2800" dirty="0"/>
          </a:p>
        </p:txBody>
      </p:sp>
    </p:spTree>
    <p:extLst>
      <p:ext uri="{BB962C8B-B14F-4D97-AF65-F5344CB8AC3E}">
        <p14:creationId xmlns:p14="http://schemas.microsoft.com/office/powerpoint/2010/main" val="154896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47D8-AA26-C4F8-92C8-DC8D064331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35258-8D80-9FB1-79F0-8A77486375EE}"/>
              </a:ext>
            </a:extLst>
          </p:cNvPr>
          <p:cNvSpPr>
            <a:spLocks noGrp="1"/>
          </p:cNvSpPr>
          <p:nvPr>
            <p:ph type="title"/>
          </p:nvPr>
        </p:nvSpPr>
        <p:spPr/>
        <p:txBody>
          <a:bodyPr/>
          <a:lstStyle/>
          <a:p>
            <a:r>
              <a:rPr kumimoji="1" lang="en-US" altLang="ja-JP" dirty="0"/>
              <a:t>ARM</a:t>
            </a:r>
            <a:r>
              <a:rPr kumimoji="1" lang="ja-JP" altLang="en-US" dirty="0"/>
              <a:t>での</a:t>
            </a:r>
            <a:r>
              <a:rPr kumimoji="1" lang="en-US" altLang="ja-JP" dirty="0"/>
              <a:t>LFI</a:t>
            </a:r>
            <a:r>
              <a:rPr kumimoji="1" lang="ja-JP" altLang="en-US" dirty="0"/>
              <a:t>実証</a:t>
            </a:r>
          </a:p>
        </p:txBody>
      </p:sp>
      <p:sp>
        <p:nvSpPr>
          <p:cNvPr id="3" name="コンテンツ プレースホルダー 2">
            <a:extLst>
              <a:ext uri="{FF2B5EF4-FFF2-40B4-BE49-F238E27FC236}">
                <a16:creationId xmlns:a16="http://schemas.microsoft.com/office/drawing/2014/main" id="{3798A39C-166E-7ED6-049E-A469FD4C52F6}"/>
              </a:ext>
            </a:extLst>
          </p:cNvPr>
          <p:cNvSpPr>
            <a:spLocks noGrp="1"/>
          </p:cNvSpPr>
          <p:nvPr>
            <p:ph idx="1"/>
          </p:nvPr>
        </p:nvSpPr>
        <p:spPr>
          <a:xfrm>
            <a:off x="838199" y="1825625"/>
            <a:ext cx="11498451" cy="4351338"/>
          </a:xfrm>
        </p:spPr>
        <p:txBody>
          <a:bodyPr>
            <a:normAutofit lnSpcReduction="10000"/>
          </a:bodyPr>
          <a:lstStyle/>
          <a:p>
            <a:r>
              <a:rPr lang="ja-JP" altLang="en-US" sz="3600" dirty="0"/>
              <a:t>レーザ注入後に</a:t>
            </a:r>
            <a:r>
              <a:rPr lang="en-US" altLang="ja-JP" sz="3600" dirty="0"/>
              <a:t>DC</a:t>
            </a:r>
            <a:r>
              <a:rPr lang="ja-JP" altLang="en-US" sz="3600" dirty="0"/>
              <a:t> </a:t>
            </a:r>
            <a:r>
              <a:rPr lang="en-US" altLang="ja-JP" sz="3600" dirty="0"/>
              <a:t>CIVAC</a:t>
            </a:r>
            <a:r>
              <a:rPr lang="ja-JP" altLang="en-US" sz="3600" dirty="0"/>
              <a:t>命令を実行した</a:t>
            </a:r>
            <a:endParaRPr lang="en-US" altLang="ja-JP" sz="3600" dirty="0"/>
          </a:p>
          <a:p>
            <a:pPr marL="717750" lvl="2" indent="-514350">
              <a:buFont typeface="+mj-lt"/>
              <a:buAutoNum type="arabicPeriod"/>
            </a:pPr>
            <a:r>
              <a:rPr lang="ja-JP" altLang="en-US" dirty="0"/>
              <a:t>メモリ領域を大きく確保し、全部</a:t>
            </a:r>
            <a:r>
              <a:rPr lang="en-US" altLang="ja-JP" dirty="0"/>
              <a:t>”a”</a:t>
            </a:r>
            <a:r>
              <a:rPr lang="ja-JP" altLang="en-US" dirty="0"/>
              <a:t>で埋めた</a:t>
            </a:r>
            <a:endParaRPr lang="en-US" altLang="ja-JP" dirty="0"/>
          </a:p>
          <a:p>
            <a:pPr marL="717750" lvl="2" indent="-514350">
              <a:buFont typeface="+mj-lt"/>
              <a:buAutoNum type="arabicPeriod"/>
            </a:pPr>
            <a:r>
              <a:rPr lang="ja-JP" altLang="en-US" dirty="0"/>
              <a:t>チップにレーザーを注入した</a:t>
            </a:r>
            <a:endParaRPr lang="en-US" altLang="ja-JP" dirty="0"/>
          </a:p>
          <a:p>
            <a:pPr marL="717750" lvl="2" indent="-514350">
              <a:buFont typeface="+mj-lt"/>
              <a:buAutoNum type="arabicPeriod"/>
            </a:pPr>
            <a:r>
              <a:rPr lang="ja-JP" altLang="en-US" dirty="0"/>
              <a:t>チップ上の領域にエラーが見られたら</a:t>
            </a:r>
            <a:r>
              <a:rPr lang="en-US" altLang="ja-JP" dirty="0"/>
              <a:t>DC CIVAC</a:t>
            </a:r>
            <a:r>
              <a:rPr lang="ja-JP" altLang="en-US" dirty="0"/>
              <a:t>命令を発行した</a:t>
            </a:r>
            <a:endParaRPr lang="en-US" altLang="ja-JP" dirty="0"/>
          </a:p>
          <a:p>
            <a:pPr lvl="1"/>
            <a:r>
              <a:rPr lang="en-US" altLang="ja-JP" sz="2800" dirty="0"/>
              <a:t>DC</a:t>
            </a:r>
            <a:r>
              <a:rPr lang="ja-JP" altLang="en-US" sz="2800" dirty="0"/>
              <a:t> </a:t>
            </a:r>
            <a:r>
              <a:rPr lang="en-US" altLang="ja-JP" sz="2800" dirty="0"/>
              <a:t>CIVAC</a:t>
            </a:r>
            <a:r>
              <a:rPr lang="ja-JP" altLang="en-US" sz="2800" dirty="0"/>
              <a:t>命令実行後にはフォルトは改めて検出されなかった</a:t>
            </a:r>
            <a:endParaRPr lang="en-US" altLang="ja-JP" sz="2800" dirty="0"/>
          </a:p>
          <a:p>
            <a:pPr lvl="1"/>
            <a:endParaRPr lang="en-US" altLang="ja-JP" sz="2800" dirty="0"/>
          </a:p>
          <a:p>
            <a:r>
              <a:rPr lang="ja-JP" altLang="en-US" sz="3600" dirty="0"/>
              <a:t>使用コアを制限した後にレーザ注入した</a:t>
            </a:r>
            <a:endParaRPr lang="en-US" altLang="ja-JP" sz="3600" dirty="0"/>
          </a:p>
          <a:p>
            <a:pPr lvl="2"/>
            <a:r>
              <a:rPr lang="en-US" altLang="ja-JP" sz="2000" dirty="0"/>
              <a:t>Taskset</a:t>
            </a:r>
            <a:r>
              <a:rPr lang="ja-JP" altLang="en-US" sz="2000" dirty="0"/>
              <a:t>コマンドで使用するコアを制限した</a:t>
            </a:r>
            <a:endParaRPr lang="en-US" altLang="ja-JP" sz="2000" dirty="0"/>
          </a:p>
          <a:p>
            <a:pPr lvl="2"/>
            <a:r>
              <a:rPr lang="ja-JP" altLang="en-US" sz="2000" dirty="0"/>
              <a:t>先の実験を再度行った</a:t>
            </a:r>
            <a:endParaRPr lang="en-US" altLang="ja-JP" sz="2000" dirty="0"/>
          </a:p>
          <a:p>
            <a:pPr lvl="1"/>
            <a:r>
              <a:rPr lang="en-US" altLang="ja-JP" sz="2800" dirty="0"/>
              <a:t>A76</a:t>
            </a:r>
            <a:r>
              <a:rPr lang="ja-JP" altLang="en-US" sz="2800" dirty="0"/>
              <a:t>にはコアの単独利用をしたときフォルトが検出された</a:t>
            </a:r>
            <a:endParaRPr lang="en-US" altLang="ja-JP" sz="2800" dirty="0"/>
          </a:p>
          <a:p>
            <a:pPr lvl="1"/>
            <a:endParaRPr lang="en-US" altLang="ja-JP" sz="2800" dirty="0"/>
          </a:p>
        </p:txBody>
      </p:sp>
    </p:spTree>
    <p:extLst>
      <p:ext uri="{BB962C8B-B14F-4D97-AF65-F5344CB8AC3E}">
        <p14:creationId xmlns:p14="http://schemas.microsoft.com/office/powerpoint/2010/main" val="34122486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tsumei Futurize見出し">
      <a:majorFont>
        <a:latin typeface="游明朝 Demibold"/>
        <a:ea typeface="游明朝 Demibold"/>
        <a:cs typeface=""/>
      </a:majorFont>
      <a:minorFont>
        <a:latin typeface="游明朝 Demibold"/>
        <a:ea typeface="游明朝 D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7636</TotalTime>
  <Words>1070</Words>
  <Application>Microsoft Office PowerPoint</Application>
  <PresentationFormat>ワイド画面</PresentationFormat>
  <Paragraphs>127</Paragraphs>
  <Slides>13</Slides>
  <Notes>4</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游明朝 Demibold</vt:lpstr>
      <vt:lpstr>Arial</vt:lpstr>
      <vt:lpstr>Wingdings</vt:lpstr>
      <vt:lpstr>Office テーマ</vt:lpstr>
      <vt:lpstr>Continuous-Wave Lasersによる Fault注入箇所の検討 </vt:lpstr>
      <vt:lpstr>前回までの内容</vt:lpstr>
      <vt:lpstr>今回やったこと</vt:lpstr>
      <vt:lpstr>課題：フォールトの観測の難しさ</vt:lpstr>
      <vt:lpstr>背景: チップと周辺のメモリ</vt:lpstr>
      <vt:lpstr>図: ハードウェア配置</vt:lpstr>
      <vt:lpstr>課題：LFI攻撃の難しさ</vt:lpstr>
      <vt:lpstr>ARMでのLFI実証</vt:lpstr>
      <vt:lpstr>ARMでのLFI実証</vt:lpstr>
      <vt:lpstr>FB</vt:lpstr>
      <vt:lpstr>普通の箇条書きのページ</vt:lpstr>
      <vt:lpstr>2つのコンテンツが混在するページ</vt:lpstr>
      <vt:lpstr>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R2030 立命館大学チャレンジ・デザイン ｢社会共生価値を創造する 次世代研究大学｣ 研究と教育の拡大的再結合</dc:title>
  <dc:creator>上原 哲太郎</dc:creator>
  <cp:lastModifiedBy>森 悠仁(is0746iv)</cp:lastModifiedBy>
  <cp:revision>61</cp:revision>
  <dcterms:created xsi:type="dcterms:W3CDTF">2023-02-28T06:27:09Z</dcterms:created>
  <dcterms:modified xsi:type="dcterms:W3CDTF">2025-10-16T23:35:00Z</dcterms:modified>
</cp:coreProperties>
</file>