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Inria Sans" panose="020B0604020202020204" charset="0"/>
      <p:regular r:id="rId16"/>
      <p:bold r:id="rId17"/>
      <p:italic r:id="rId18"/>
      <p:boldItalic r:id="rId19"/>
    </p:embeddedFont>
    <p:embeddedFont>
      <p:font typeface="Inria Sans Light" panose="020B0604020202020204" charset="0"/>
      <p:regular r:id="rId20"/>
      <p:bold r:id="rId21"/>
      <p:italic r:id="rId22"/>
      <p:boldItalic r:id="rId23"/>
    </p:embeddedFont>
    <p:embeddedFont>
      <p:font typeface="Saira Semi Condensed" panose="020B0604020202020204" charset="0"/>
      <p:regular r:id="rId24"/>
      <p:bold r:id="rId25"/>
    </p:embeddedFont>
    <p:embeddedFont>
      <p:font typeface="Saira SemiCondensed Medium" panose="020B0604020202020204" charset="0"/>
      <p:regular r:id="rId26"/>
      <p:bold r:id="rId27"/>
    </p:embeddedFont>
    <p:embeddedFont>
      <p:font typeface="Titillium Web"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m Guillaume" userId="ac12793a12a73a3d" providerId="LiveId" clId="{8F03FAD5-9480-46FA-BCFF-E57C4CBEE834}"/>
    <pc:docChg chg="modSld sldOrd">
      <pc:chgData name="Aarom Guillaume" userId="ac12793a12a73a3d" providerId="LiveId" clId="{8F03FAD5-9480-46FA-BCFF-E57C4CBEE834}" dt="2023-04-15T12:07:11.255" v="1"/>
      <pc:docMkLst>
        <pc:docMk/>
      </pc:docMkLst>
      <pc:sldChg chg="ord modNotes">
        <pc:chgData name="Aarom Guillaume" userId="ac12793a12a73a3d" providerId="LiveId" clId="{8F03FAD5-9480-46FA-BCFF-E57C4CBEE834}" dt="2023-04-15T12:07:11.255" v="1"/>
        <pc:sldMkLst>
          <pc:docMk/>
          <pc:sldMk cId="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Daralyn (Happy friday! How are we feeling? Hope everyone had a good week!)</a:t>
            </a:r>
            <a:endParaRPr/>
          </a:p>
          <a:p>
            <a:pPr marL="0" lvl="0" indent="0" algn="l" rtl="0">
              <a:spcBef>
                <a:spcPts val="0"/>
              </a:spcBef>
              <a:spcAft>
                <a:spcPts val="0"/>
              </a:spcAft>
              <a:buNone/>
            </a:pPr>
            <a:r>
              <a:rPr lang="en"/>
              <a:t>30s per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Rachel For our problem statement, our team wanted to come to understand how the number of vaccinations, deaths, and the GDP of countries relate to each other : </a:t>
            </a:r>
            <a:endParaRPr/>
          </a:p>
          <a:p>
            <a:pPr marL="0" lvl="0" indent="0" algn="l" rtl="0">
              <a:spcBef>
                <a:spcPts val="0"/>
              </a:spcBef>
              <a:spcAft>
                <a:spcPts val="0"/>
              </a:spcAft>
              <a:buNone/>
            </a:pPr>
            <a:r>
              <a:rPr lang="en"/>
              <a:t>The our first question being</a:t>
            </a:r>
            <a:endParaRPr/>
          </a:p>
          <a:p>
            <a:pPr marL="0" lvl="0" indent="0" algn="l" rtl="0">
              <a:spcBef>
                <a:spcPts val="0"/>
              </a:spcBef>
              <a:spcAft>
                <a:spcPts val="0"/>
              </a:spcAft>
              <a:buNone/>
            </a:pPr>
            <a:r>
              <a:rPr lang="en"/>
              <a:t>How is the average number of daily deaths changes after the release date of first vaccination, the correlation between number of deaths and number of vaccinations, and the correlation between country GDP and number of vaccinations </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Rachel </a:t>
            </a:r>
            <a:endParaRPr/>
          </a:p>
          <a:p>
            <a:pPr marL="0" lvl="0" indent="0" algn="l" rtl="0">
              <a:spcBef>
                <a:spcPts val="0"/>
              </a:spcBef>
              <a:spcAft>
                <a:spcPts val="0"/>
              </a:spcAft>
              <a:buClr>
                <a:schemeClr val="dk1"/>
              </a:buClr>
              <a:buSzPts val="1100"/>
              <a:buFont typeface="Arial"/>
              <a:buNone/>
            </a:pPr>
            <a:r>
              <a:rPr lang="en"/>
              <a:t>Backstory - Why did you become interested in this problem?</a:t>
            </a:r>
            <a:endParaRPr/>
          </a:p>
          <a:p>
            <a:pPr marL="0" lvl="0" indent="0" algn="l" rtl="0">
              <a:spcBef>
                <a:spcPts val="0"/>
              </a:spcBef>
              <a:spcAft>
                <a:spcPts val="0"/>
              </a:spcAft>
              <a:buClr>
                <a:schemeClr val="dk1"/>
              </a:buClr>
              <a:buSzPts val="1100"/>
              <a:buFont typeface="Arial"/>
              <a:buNone/>
            </a:pPr>
            <a:r>
              <a:rPr lang="en"/>
              <a:t>We became interested in this problem as we were brainstorming because seeing how the US is dealing with the pandemic we also wanted to observe how other countries were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225e4ea8c_0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225e4ea8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Daralyn</a:t>
            </a:r>
            <a:endParaRPr>
              <a:solidFill>
                <a:schemeClr val="dk1"/>
              </a:solidFill>
            </a:endParaRPr>
          </a:p>
          <a:p>
            <a:pPr marL="0" lvl="0" indent="0" algn="l" rtl="0">
              <a:spcBef>
                <a:spcPts val="0"/>
              </a:spcBef>
              <a:spcAft>
                <a:spcPts val="0"/>
              </a:spcAft>
              <a:buNone/>
            </a:pPr>
            <a:r>
              <a:rPr lang="en">
                <a:solidFill>
                  <a:schemeClr val="dk1"/>
                </a:solidFill>
              </a:rPr>
              <a:t>Methods - What exactly did you 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25392ee8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25392ee8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Aarom</a:t>
            </a:r>
            <a:endParaRPr/>
          </a:p>
          <a:p>
            <a:pPr marL="0" lvl="0" indent="0" algn="l" rtl="0">
              <a:spcBef>
                <a:spcPts val="0"/>
              </a:spcBef>
              <a:spcAft>
                <a:spcPts val="0"/>
              </a:spcAft>
              <a:buNone/>
            </a:pPr>
            <a:r>
              <a:rPr lang="en"/>
              <a:t>Challenge - What's one challenge you overcame while working on the project, and how did you solve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225e4ea8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2225e4ea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Daralyn</a:t>
            </a:r>
            <a:endParaRPr/>
          </a:p>
          <a:p>
            <a:pPr marL="0" lvl="0" indent="0" algn="l" rtl="0">
              <a:spcBef>
                <a:spcPts val="0"/>
              </a:spcBef>
              <a:spcAft>
                <a:spcPts val="0"/>
              </a:spcAft>
              <a:buClr>
                <a:schemeClr val="dk1"/>
              </a:buClr>
              <a:buSzPts val="1100"/>
              <a:buFont typeface="Arial"/>
              <a:buNone/>
            </a:pPr>
            <a:r>
              <a:rPr lang="en"/>
              <a:t>Results - Show your most interesting result so far.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5392ee870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25392ee87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Aarom</a:t>
            </a:r>
            <a:endParaRPr/>
          </a:p>
          <a:p>
            <a:pPr marL="0" lvl="0" indent="0" algn="l" rtl="0">
              <a:spcBef>
                <a:spcPts val="0"/>
              </a:spcBef>
              <a:spcAft>
                <a:spcPts val="0"/>
              </a:spcAft>
              <a:buNone/>
            </a:pPr>
            <a:r>
              <a:rPr lang="en"/>
              <a:t>Conclusions - What did you learn doing this?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85883115e_0_1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85883115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Rachel </a:t>
            </a:r>
            <a:endParaRPr/>
          </a:p>
          <a:p>
            <a:pPr marL="0" lvl="0" indent="0" algn="l" rtl="0">
              <a:spcBef>
                <a:spcPts val="0"/>
              </a:spcBef>
              <a:spcAft>
                <a:spcPts val="0"/>
              </a:spcAft>
              <a:buNone/>
            </a:pPr>
            <a:r>
              <a:rPr lang="en"/>
              <a:t>Fun fact - What is one random thing you learned during this project that is entertaining or interesting to the audience but mostly beside the point?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65c1d4c8a_0_2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r>
              <a:rPr lang="en-US"/>
              <a:t>Click to edit Master title style</a:t>
            </a:r>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r>
              <a:rPr lang="en-US"/>
              <a:t>Click to edit Master subtitle style</a:t>
            </a:r>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pPr lvl="0"/>
            <a:r>
              <a:rPr lang="en-US"/>
              <a:t>Click to edit Master text styles</a:t>
            </a: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a:t>Click to edit Master text styles</a:t>
            </a: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a:t>Click to edit Master text styles</a:t>
            </a: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a:t>Click to edit Master text styles</a:t>
            </a: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a:t>Click to edit Master text styles</a:t>
            </a: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a:t>Click to edit Master text styles</a:t>
            </a: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a:t>Click to edit Master text styles</a:t>
            </a: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pPr lvl="0"/>
            <a:r>
              <a:rPr lang="en-US"/>
              <a:t>Click to edit Master text styles</a:t>
            </a: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2095525" y="1991850"/>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DS 110 Final Project</a:t>
            </a:r>
            <a:endParaRPr/>
          </a:p>
        </p:txBody>
      </p:sp>
      <p:sp>
        <p:nvSpPr>
          <p:cNvPr id="199" name="Google Shape;199;p12"/>
          <p:cNvSpPr txBox="1"/>
          <p:nvPr/>
        </p:nvSpPr>
        <p:spPr>
          <a:xfrm>
            <a:off x="1878800" y="3151650"/>
            <a:ext cx="59718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dk1"/>
                </a:solidFill>
                <a:latin typeface="Saira Semi Condensed"/>
                <a:ea typeface="Saira Semi Condensed"/>
                <a:cs typeface="Saira Semi Condensed"/>
                <a:sym typeface="Saira Semi Condensed"/>
              </a:rPr>
              <a:t>By:  Aarom Guillauime, Daralyn Wen, Rachel Young</a:t>
            </a:r>
            <a:endParaRPr sz="2400"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800" b="1">
                <a:latin typeface="Saira Semi Condensed"/>
                <a:ea typeface="Saira Semi Condensed"/>
                <a:cs typeface="Saira Semi Condensed"/>
                <a:sym typeface="Saira Semi Condensed"/>
              </a:rPr>
              <a:t>Problem Statements</a:t>
            </a:r>
            <a:endParaRPr b="1">
              <a:latin typeface="Saira Semi Condensed"/>
              <a:ea typeface="Saira Semi Condensed"/>
              <a:cs typeface="Saira Semi Condensed"/>
              <a:sym typeface="Saira Semi Condensed"/>
            </a:endParaRPr>
          </a:p>
        </p:txBody>
      </p:sp>
      <p:sp>
        <p:nvSpPr>
          <p:cNvPr id="205" name="Google Shape;205;p13"/>
          <p:cNvSpPr txBox="1">
            <a:spLocks noGrp="1"/>
          </p:cNvSpPr>
          <p:nvPr>
            <p:ph type="body" idx="1"/>
          </p:nvPr>
        </p:nvSpPr>
        <p:spPr>
          <a:xfrm>
            <a:off x="379125" y="1440975"/>
            <a:ext cx="8413800" cy="3265800"/>
          </a:xfrm>
          <a:prstGeom prst="rect">
            <a:avLst/>
          </a:prstGeom>
        </p:spPr>
        <p:txBody>
          <a:bodyPr spcFirstLastPara="1" wrap="square" lIns="0" tIns="0" rIns="0" bIns="0" anchor="t" anchorCtr="0">
            <a:noAutofit/>
          </a:bodyPr>
          <a:lstStyle/>
          <a:p>
            <a:pPr marL="0" lvl="0" indent="0" algn="l" rtl="0">
              <a:lnSpc>
                <a:spcPct val="150000"/>
              </a:lnSpc>
              <a:spcBef>
                <a:spcPts val="0"/>
              </a:spcBef>
              <a:spcAft>
                <a:spcPts val="0"/>
              </a:spcAft>
              <a:buNone/>
            </a:pPr>
            <a:r>
              <a:rPr lang="en">
                <a:latin typeface="Saira Semi Condensed"/>
                <a:ea typeface="Saira Semi Condensed"/>
                <a:cs typeface="Saira Semi Condensed"/>
                <a:sym typeface="Saira Semi Condensed"/>
              </a:rPr>
              <a:t>Our team seeks to analyze data for Covid related to vaccines, death, and GDP in order to understand if there are potential correlations between the variables:</a:t>
            </a:r>
            <a:endParaRPr>
              <a:latin typeface="Saira Semi Condensed"/>
              <a:ea typeface="Saira Semi Condensed"/>
              <a:cs typeface="Saira Semi Condensed"/>
              <a:sym typeface="Saira Semi Condensed"/>
            </a:endParaRPr>
          </a:p>
          <a:p>
            <a:pPr marL="457200" lvl="0" indent="-355600" algn="l" rtl="0">
              <a:lnSpc>
                <a:spcPct val="150000"/>
              </a:lnSpc>
              <a:spcBef>
                <a:spcPts val="0"/>
              </a:spcBef>
              <a:spcAft>
                <a:spcPts val="0"/>
              </a:spcAft>
              <a:buClr>
                <a:schemeClr val="dk1"/>
              </a:buClr>
              <a:buSzPts val="2000"/>
              <a:buFont typeface="Saira Semi Condensed"/>
              <a:buChar char="●"/>
            </a:pPr>
            <a:r>
              <a:rPr lang="en">
                <a:latin typeface="Saira Semi Condensed"/>
                <a:ea typeface="Saira Semi Condensed"/>
                <a:cs typeface="Saira Semi Condensed"/>
                <a:sym typeface="Saira Semi Condensed"/>
              </a:rPr>
              <a:t>Significant Difference between the</a:t>
            </a:r>
            <a:r>
              <a:rPr lang="en" b="1">
                <a:latin typeface="Saira Semi Condensed"/>
                <a:ea typeface="Saira Semi Condensed"/>
                <a:cs typeface="Saira Semi Condensed"/>
                <a:sym typeface="Saira Semi Condensed"/>
              </a:rPr>
              <a:t> average number of daily cases and deaths before and after first vaccination date</a:t>
            </a:r>
            <a:endParaRPr b="1">
              <a:latin typeface="Saira Semi Condensed"/>
              <a:ea typeface="Saira Semi Condensed"/>
              <a:cs typeface="Saira Semi Condensed"/>
              <a:sym typeface="Saira Semi Condensed"/>
            </a:endParaRPr>
          </a:p>
          <a:p>
            <a:pPr marL="457200" lvl="0" indent="-355600" algn="l" rtl="0">
              <a:lnSpc>
                <a:spcPct val="150000"/>
              </a:lnSpc>
              <a:spcBef>
                <a:spcPts val="0"/>
              </a:spcBef>
              <a:spcAft>
                <a:spcPts val="0"/>
              </a:spcAft>
              <a:buClr>
                <a:schemeClr val="dk1"/>
              </a:buClr>
              <a:buSzPts val="2000"/>
              <a:buFont typeface="Saira Semi Condensed"/>
              <a:buChar char="●"/>
            </a:pPr>
            <a:r>
              <a:rPr lang="en">
                <a:latin typeface="Saira Semi Condensed"/>
                <a:ea typeface="Saira Semi Condensed"/>
                <a:cs typeface="Saira Semi Condensed"/>
                <a:sym typeface="Saira Semi Condensed"/>
              </a:rPr>
              <a:t>Correlation between the </a:t>
            </a:r>
            <a:r>
              <a:rPr lang="en" b="1">
                <a:latin typeface="Saira Semi Condensed"/>
                <a:ea typeface="Saira Semi Condensed"/>
                <a:cs typeface="Saira Semi Condensed"/>
                <a:sym typeface="Saira Semi Condensed"/>
              </a:rPr>
              <a:t>number of vaccinations </a:t>
            </a:r>
            <a:r>
              <a:rPr lang="en">
                <a:latin typeface="Saira Semi Condensed"/>
                <a:ea typeface="Saira Semi Condensed"/>
                <a:cs typeface="Saira Semi Condensed"/>
                <a:sym typeface="Saira Semi Condensed"/>
              </a:rPr>
              <a:t>and </a:t>
            </a:r>
            <a:r>
              <a:rPr lang="en" b="1">
                <a:latin typeface="Saira Semi Condensed"/>
                <a:ea typeface="Saira Semi Condensed"/>
                <a:cs typeface="Saira Semi Condensed"/>
                <a:sym typeface="Saira Semi Condensed"/>
              </a:rPr>
              <a:t>deaths</a:t>
            </a:r>
            <a:endParaRPr>
              <a:latin typeface="Saira Semi Condensed"/>
              <a:ea typeface="Saira Semi Condensed"/>
              <a:cs typeface="Saira Semi Condensed"/>
              <a:sym typeface="Saira Semi Condensed"/>
            </a:endParaRPr>
          </a:p>
          <a:p>
            <a:pPr marL="457200" lvl="0" indent="-355600" algn="l" rtl="0">
              <a:lnSpc>
                <a:spcPct val="150000"/>
              </a:lnSpc>
              <a:spcBef>
                <a:spcPts val="0"/>
              </a:spcBef>
              <a:spcAft>
                <a:spcPts val="0"/>
              </a:spcAft>
              <a:buClr>
                <a:schemeClr val="dk1"/>
              </a:buClr>
              <a:buSzPts val="2000"/>
              <a:buFont typeface="Saira Semi Condensed"/>
              <a:buChar char="●"/>
            </a:pPr>
            <a:r>
              <a:rPr lang="en">
                <a:latin typeface="Saira Semi Condensed"/>
                <a:ea typeface="Saira Semi Condensed"/>
                <a:cs typeface="Saira Semi Condensed"/>
                <a:sym typeface="Saira Semi Condensed"/>
              </a:rPr>
              <a:t>Correlation between </a:t>
            </a:r>
            <a:r>
              <a:rPr lang="en" b="1">
                <a:latin typeface="Saira Semi Condensed"/>
                <a:ea typeface="Saira Semi Condensed"/>
                <a:cs typeface="Saira Semi Condensed"/>
                <a:sym typeface="Saira Semi Condensed"/>
              </a:rPr>
              <a:t>vaccinations </a:t>
            </a:r>
            <a:r>
              <a:rPr lang="en">
                <a:latin typeface="Saira Semi Condensed"/>
                <a:ea typeface="Saira Semi Condensed"/>
                <a:cs typeface="Saira Semi Condensed"/>
                <a:sym typeface="Saira Semi Condensed"/>
              </a:rPr>
              <a:t>and a </a:t>
            </a:r>
            <a:r>
              <a:rPr lang="en" b="1">
                <a:latin typeface="Saira Semi Condensed"/>
                <a:ea typeface="Saira Semi Condensed"/>
                <a:cs typeface="Saira Semi Condensed"/>
                <a:sym typeface="Saira Semi Condensed"/>
              </a:rPr>
              <a:t>country’s GDP</a:t>
            </a:r>
            <a:endParaRPr>
              <a:latin typeface="Saira Semi Condensed"/>
              <a:ea typeface="Saira Semi Condensed"/>
              <a:cs typeface="Saira Semi Condensed"/>
              <a:sym typeface="Saira Semi Condensed"/>
            </a:endParaRPr>
          </a:p>
          <a:p>
            <a:pPr marL="0" lvl="0" indent="0" algn="l" rtl="0">
              <a:lnSpc>
                <a:spcPct val="115000"/>
              </a:lnSpc>
              <a:spcBef>
                <a:spcPts val="0"/>
              </a:spcBef>
              <a:spcAft>
                <a:spcPts val="0"/>
              </a:spcAft>
              <a:buNone/>
            </a:pPr>
            <a:endParaRPr sz="1600">
              <a:latin typeface="Saira Semi Condensed"/>
              <a:ea typeface="Saira Semi Condensed"/>
              <a:cs typeface="Saira Semi Condensed"/>
              <a:sym typeface="Saira Semi Condensed"/>
            </a:endParaRPr>
          </a:p>
          <a:p>
            <a:pPr marL="914400" lvl="1" indent="-330200" algn="l" rtl="0">
              <a:lnSpc>
                <a:spcPct val="115000"/>
              </a:lnSpc>
              <a:spcBef>
                <a:spcPts val="0"/>
              </a:spcBef>
              <a:spcAft>
                <a:spcPts val="0"/>
              </a:spcAft>
              <a:buClr>
                <a:srgbClr val="595959"/>
              </a:buClr>
              <a:buSzPts val="1600"/>
              <a:buFont typeface="Saira Semi Condensed"/>
              <a:buChar char="○"/>
            </a:pPr>
            <a:endParaRPr sz="1600">
              <a:latin typeface="Saira Semi Condensed"/>
              <a:ea typeface="Saira Semi Condensed"/>
              <a:cs typeface="Saira Semi Condensed"/>
              <a:sym typeface="Saira Semi Condensed"/>
            </a:endParaRPr>
          </a:p>
        </p:txBody>
      </p:sp>
      <p:sp>
        <p:nvSpPr>
          <p:cNvPr id="206" name="Google Shape;206;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Backstory</a:t>
            </a:r>
            <a:endParaRPr/>
          </a:p>
        </p:txBody>
      </p:sp>
      <p:sp>
        <p:nvSpPr>
          <p:cNvPr id="212" name="Google Shape;212;p14"/>
          <p:cNvSpPr txBox="1">
            <a:spLocks noGrp="1"/>
          </p:cNvSpPr>
          <p:nvPr>
            <p:ph type="body" idx="1"/>
          </p:nvPr>
        </p:nvSpPr>
        <p:spPr>
          <a:xfrm>
            <a:off x="714775" y="1430150"/>
            <a:ext cx="7925400" cy="3033900"/>
          </a:xfrm>
          <a:prstGeom prst="rect">
            <a:avLst/>
          </a:prstGeom>
        </p:spPr>
        <p:txBody>
          <a:bodyPr spcFirstLastPara="1" wrap="square" lIns="0" tIns="0" rIns="0" bIns="0" anchor="t" anchorCtr="0">
            <a:noAutofit/>
          </a:bodyPr>
          <a:lstStyle/>
          <a:p>
            <a:pPr marL="457200" lvl="0" indent="-342900" algn="l" rtl="0">
              <a:lnSpc>
                <a:spcPct val="150000"/>
              </a:lnSpc>
              <a:spcBef>
                <a:spcPts val="0"/>
              </a:spcBef>
              <a:spcAft>
                <a:spcPts val="0"/>
              </a:spcAft>
              <a:buSzPts val="1800"/>
              <a:buChar char="⬥"/>
            </a:pPr>
            <a:r>
              <a:rPr lang="en"/>
              <a:t>Seeing the US open up, we were curious: how the rest of the world was dealing with the pandemic –vaccinations, cases and deaths</a:t>
            </a:r>
            <a:endParaRPr/>
          </a:p>
          <a:p>
            <a:pPr marL="914400" lvl="1" indent="-342900" algn="l" rtl="0">
              <a:lnSpc>
                <a:spcPct val="150000"/>
              </a:lnSpc>
              <a:spcBef>
                <a:spcPts val="600"/>
              </a:spcBef>
              <a:spcAft>
                <a:spcPts val="600"/>
              </a:spcAft>
              <a:buSzPts val="1800"/>
              <a:buChar char="⬦"/>
            </a:pPr>
            <a:r>
              <a:rPr lang="en"/>
              <a:t>Specifically how access to the vaccine and country GDP might impact number of deaths</a:t>
            </a:r>
            <a:endParaRPr/>
          </a:p>
        </p:txBody>
      </p:sp>
      <p:sp>
        <p:nvSpPr>
          <p:cNvPr id="213" name="Google Shape;213;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5"/>
          <p:cNvSpPr txBox="1">
            <a:spLocks noGrp="1"/>
          </p:cNvSpPr>
          <p:nvPr>
            <p:ph type="title" idx="4294967295"/>
          </p:nvPr>
        </p:nvSpPr>
        <p:spPr>
          <a:xfrm>
            <a:off x="1284213" y="360581"/>
            <a:ext cx="6728400" cy="351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500"/>
              <a:t>Methods</a:t>
            </a:r>
            <a:endParaRPr sz="3500"/>
          </a:p>
        </p:txBody>
      </p:sp>
      <p:sp>
        <p:nvSpPr>
          <p:cNvPr id="219" name="Google Shape;219;p15"/>
          <p:cNvSpPr txBox="1">
            <a:spLocks noGrp="1"/>
          </p:cNvSpPr>
          <p:nvPr>
            <p:ph type="body" idx="4294967295"/>
          </p:nvPr>
        </p:nvSpPr>
        <p:spPr>
          <a:xfrm>
            <a:off x="3801900" y="2079325"/>
            <a:ext cx="2087400" cy="592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a:t>Scrub data </a:t>
            </a:r>
            <a:endParaRPr sz="1800" b="1"/>
          </a:p>
          <a:p>
            <a:pPr marL="0" lvl="0" indent="0" algn="l" rtl="0">
              <a:spcBef>
                <a:spcPts val="0"/>
              </a:spcBef>
              <a:spcAft>
                <a:spcPts val="600"/>
              </a:spcAft>
              <a:buNone/>
            </a:pPr>
            <a:r>
              <a:rPr lang="en" sz="1800" b="1"/>
              <a:t>→ .isnull(), .dropna()</a:t>
            </a:r>
            <a:endParaRPr sz="1800"/>
          </a:p>
        </p:txBody>
      </p:sp>
      <p:sp>
        <p:nvSpPr>
          <p:cNvPr id="220" name="Google Shape;220;p15"/>
          <p:cNvSpPr txBox="1">
            <a:spLocks noGrp="1"/>
          </p:cNvSpPr>
          <p:nvPr>
            <p:ph type="body" idx="4294967295"/>
          </p:nvPr>
        </p:nvSpPr>
        <p:spPr>
          <a:xfrm>
            <a:off x="2019800" y="3810675"/>
            <a:ext cx="2428500" cy="8853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1800" b="1"/>
              <a:t>Use pandas, DataFrames and methods  to select data appropriately</a:t>
            </a:r>
            <a:endParaRPr sz="1800"/>
          </a:p>
        </p:txBody>
      </p:sp>
      <p:sp>
        <p:nvSpPr>
          <p:cNvPr id="221" name="Google Shape;221;p15"/>
          <p:cNvSpPr txBox="1">
            <a:spLocks noGrp="1"/>
          </p:cNvSpPr>
          <p:nvPr>
            <p:ph type="body" idx="4294967295"/>
          </p:nvPr>
        </p:nvSpPr>
        <p:spPr>
          <a:xfrm>
            <a:off x="5081600" y="3823175"/>
            <a:ext cx="2087400" cy="790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a:t>Use pyplot &amp; plotly to graph/visualize correlations </a:t>
            </a:r>
            <a:endParaRPr sz="1800"/>
          </a:p>
          <a:p>
            <a:pPr marL="0" lvl="0" indent="0" algn="l" rtl="0">
              <a:spcBef>
                <a:spcPts val="600"/>
              </a:spcBef>
              <a:spcAft>
                <a:spcPts val="600"/>
              </a:spcAft>
              <a:buNone/>
            </a:pPr>
            <a:endParaRPr sz="1800"/>
          </a:p>
        </p:txBody>
      </p:sp>
      <p:sp>
        <p:nvSpPr>
          <p:cNvPr id="222" name="Google Shape;222;p1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223" name="Google Shape;223;p15"/>
          <p:cNvGrpSpPr/>
          <p:nvPr/>
        </p:nvGrpSpPr>
        <p:grpSpPr>
          <a:xfrm>
            <a:off x="3295655" y="2166505"/>
            <a:ext cx="351286" cy="418128"/>
            <a:chOff x="1268550" y="929175"/>
            <a:chExt cx="407950" cy="497475"/>
          </a:xfrm>
        </p:grpSpPr>
        <p:sp>
          <p:nvSpPr>
            <p:cNvPr id="224" name="Google Shape;224;p15"/>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15"/>
          <p:cNvGrpSpPr/>
          <p:nvPr/>
        </p:nvGrpSpPr>
        <p:grpSpPr>
          <a:xfrm>
            <a:off x="4616057" y="3886914"/>
            <a:ext cx="369526" cy="418116"/>
            <a:chOff x="3932350" y="3714775"/>
            <a:chExt cx="439650" cy="319075"/>
          </a:xfrm>
        </p:grpSpPr>
        <p:sp>
          <p:nvSpPr>
            <p:cNvPr id="228" name="Google Shape;228;p1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5"/>
          <p:cNvGrpSpPr/>
          <p:nvPr/>
        </p:nvGrpSpPr>
        <p:grpSpPr>
          <a:xfrm>
            <a:off x="1523625" y="3844116"/>
            <a:ext cx="369505" cy="351302"/>
            <a:chOff x="4604550" y="3714775"/>
            <a:chExt cx="439625" cy="319075"/>
          </a:xfrm>
        </p:grpSpPr>
        <p:sp>
          <p:nvSpPr>
            <p:cNvPr id="234" name="Google Shape;234;p1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5"/>
          <p:cNvGrpSpPr/>
          <p:nvPr/>
        </p:nvGrpSpPr>
        <p:grpSpPr>
          <a:xfrm>
            <a:off x="3207022" y="1160043"/>
            <a:ext cx="342882" cy="350068"/>
            <a:chOff x="3951850" y="2985350"/>
            <a:chExt cx="407950" cy="416500"/>
          </a:xfrm>
        </p:grpSpPr>
        <p:sp>
          <p:nvSpPr>
            <p:cNvPr id="237" name="Google Shape;237;p1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5"/>
          <p:cNvSpPr txBox="1">
            <a:spLocks noGrp="1"/>
          </p:cNvSpPr>
          <p:nvPr>
            <p:ph type="body" idx="4294967295"/>
          </p:nvPr>
        </p:nvSpPr>
        <p:spPr>
          <a:xfrm>
            <a:off x="3644375" y="1038825"/>
            <a:ext cx="1798800" cy="5925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1800" b="1"/>
              <a:t>Searched for data sets on WHO</a:t>
            </a:r>
            <a:endParaRPr sz="1800"/>
          </a:p>
        </p:txBody>
      </p:sp>
      <p:grpSp>
        <p:nvGrpSpPr>
          <p:cNvPr id="242" name="Google Shape;242;p15"/>
          <p:cNvGrpSpPr/>
          <p:nvPr/>
        </p:nvGrpSpPr>
        <p:grpSpPr>
          <a:xfrm>
            <a:off x="1754057" y="3009435"/>
            <a:ext cx="452420" cy="433992"/>
            <a:chOff x="5233525" y="4954450"/>
            <a:chExt cx="538275" cy="516350"/>
          </a:xfrm>
        </p:grpSpPr>
        <p:sp>
          <p:nvSpPr>
            <p:cNvPr id="243" name="Google Shape;243;p1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15"/>
          <p:cNvSpPr txBox="1">
            <a:spLocks noGrp="1"/>
          </p:cNvSpPr>
          <p:nvPr>
            <p:ph type="body" idx="4294967295"/>
          </p:nvPr>
        </p:nvSpPr>
        <p:spPr>
          <a:xfrm>
            <a:off x="2341188" y="3017338"/>
            <a:ext cx="4606800" cy="418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1800" b="1"/>
              <a:t>Split up the questions (branches), select data</a:t>
            </a:r>
            <a:endParaRPr sz="1800"/>
          </a:p>
        </p:txBody>
      </p:sp>
      <p:cxnSp>
        <p:nvCxnSpPr>
          <p:cNvPr id="255" name="Google Shape;255;p15"/>
          <p:cNvCxnSpPr/>
          <p:nvPr/>
        </p:nvCxnSpPr>
        <p:spPr>
          <a:xfrm>
            <a:off x="4435400" y="1588070"/>
            <a:ext cx="0" cy="424800"/>
          </a:xfrm>
          <a:prstGeom prst="straightConnector1">
            <a:avLst/>
          </a:prstGeom>
          <a:noFill/>
          <a:ln w="28575" cap="flat" cmpd="sng">
            <a:solidFill>
              <a:schemeClr val="dk1"/>
            </a:solidFill>
            <a:prstDash val="solid"/>
            <a:round/>
            <a:headEnd type="none" w="med" len="med"/>
            <a:tailEnd type="triangle" w="med" len="med"/>
          </a:ln>
        </p:spPr>
      </p:cxnSp>
      <p:cxnSp>
        <p:nvCxnSpPr>
          <p:cNvPr id="256" name="Google Shape;256;p15"/>
          <p:cNvCxnSpPr/>
          <p:nvPr/>
        </p:nvCxnSpPr>
        <p:spPr>
          <a:xfrm>
            <a:off x="4435400" y="2671820"/>
            <a:ext cx="0" cy="424800"/>
          </a:xfrm>
          <a:prstGeom prst="straightConnector1">
            <a:avLst/>
          </a:prstGeom>
          <a:noFill/>
          <a:ln w="28575" cap="flat" cmpd="sng">
            <a:solidFill>
              <a:schemeClr val="dk1"/>
            </a:solidFill>
            <a:prstDash val="solid"/>
            <a:round/>
            <a:headEnd type="none" w="med" len="med"/>
            <a:tailEnd type="triangle" w="med" len="med"/>
          </a:ln>
        </p:spPr>
      </p:cxnSp>
      <p:cxnSp>
        <p:nvCxnSpPr>
          <p:cNvPr id="257" name="Google Shape;257;p15"/>
          <p:cNvCxnSpPr/>
          <p:nvPr/>
        </p:nvCxnSpPr>
        <p:spPr>
          <a:xfrm flipH="1">
            <a:off x="4030875" y="3291170"/>
            <a:ext cx="243300" cy="421800"/>
          </a:xfrm>
          <a:prstGeom prst="straightConnector1">
            <a:avLst/>
          </a:prstGeom>
          <a:noFill/>
          <a:ln w="28575" cap="flat" cmpd="sng">
            <a:solidFill>
              <a:schemeClr val="dk1"/>
            </a:solidFill>
            <a:prstDash val="solid"/>
            <a:round/>
            <a:headEnd type="none" w="med" len="med"/>
            <a:tailEnd type="triangle" w="med" len="med"/>
          </a:ln>
        </p:spPr>
      </p:cxnSp>
      <p:cxnSp>
        <p:nvCxnSpPr>
          <p:cNvPr id="258" name="Google Shape;258;p15"/>
          <p:cNvCxnSpPr/>
          <p:nvPr/>
        </p:nvCxnSpPr>
        <p:spPr>
          <a:xfrm>
            <a:off x="4463650" y="3301070"/>
            <a:ext cx="240000" cy="41580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6"/>
          <p:cNvSpPr txBox="1">
            <a:spLocks noGrp="1"/>
          </p:cNvSpPr>
          <p:nvPr>
            <p:ph type="body" idx="1"/>
          </p:nvPr>
        </p:nvSpPr>
        <p:spPr>
          <a:xfrm>
            <a:off x="714825" y="1430150"/>
            <a:ext cx="7925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Large data set…dealing with dates</a:t>
            </a:r>
            <a:endParaRPr/>
          </a:p>
          <a:p>
            <a:pPr marL="914400" lvl="1" indent="-342900" algn="l" rtl="0">
              <a:spcBef>
                <a:spcPts val="600"/>
              </a:spcBef>
              <a:spcAft>
                <a:spcPts val="0"/>
              </a:spcAft>
              <a:buSzPts val="1800"/>
              <a:buChar char="⬦"/>
            </a:pPr>
            <a:r>
              <a:rPr lang="en"/>
              <a:t>Had to find the range of row numbers that correlated to each country we were going to analyze manually, which took time</a:t>
            </a:r>
            <a:endParaRPr/>
          </a:p>
          <a:p>
            <a:pPr marL="457200" lvl="0" indent="-342900" algn="l" rtl="0">
              <a:spcBef>
                <a:spcPts val="600"/>
              </a:spcBef>
              <a:spcAft>
                <a:spcPts val="0"/>
              </a:spcAft>
              <a:buSzPts val="1800"/>
              <a:buChar char="⬥"/>
            </a:pPr>
            <a:r>
              <a:rPr lang="en"/>
              <a:t>Moments where we were lost on what functions to use in the project</a:t>
            </a:r>
            <a:endParaRPr/>
          </a:p>
          <a:p>
            <a:pPr marL="457200" lvl="0" indent="-342900" algn="l" rtl="0">
              <a:spcBef>
                <a:spcPts val="600"/>
              </a:spcBef>
              <a:spcAft>
                <a:spcPts val="600"/>
              </a:spcAft>
              <a:buSzPts val="1800"/>
              <a:buChar char="⬥"/>
            </a:pPr>
            <a:r>
              <a:rPr lang="en"/>
              <a:t>Solutions: patience and using Google</a:t>
            </a:r>
            <a:endParaRPr/>
          </a:p>
        </p:txBody>
      </p:sp>
      <p:sp>
        <p:nvSpPr>
          <p:cNvPr id="264" name="Google Shape;264;p1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Challenges </a:t>
            </a:r>
            <a:endParaRPr/>
          </a:p>
        </p:txBody>
      </p:sp>
      <p:sp>
        <p:nvSpPr>
          <p:cNvPr id="265" name="Google Shape;265;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266" name="Google Shape;266;p16"/>
          <p:cNvGrpSpPr/>
          <p:nvPr/>
        </p:nvGrpSpPr>
        <p:grpSpPr>
          <a:xfrm>
            <a:off x="1046837" y="3502227"/>
            <a:ext cx="856811" cy="811348"/>
            <a:chOff x="5973900" y="318475"/>
            <a:chExt cx="401900" cy="380575"/>
          </a:xfrm>
        </p:grpSpPr>
        <p:sp>
          <p:nvSpPr>
            <p:cNvPr id="267" name="Google Shape;267;p16"/>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Results</a:t>
            </a:r>
            <a:endParaRPr/>
          </a:p>
        </p:txBody>
      </p:sp>
      <p:sp>
        <p:nvSpPr>
          <p:cNvPr id="286" name="Google Shape;286;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87" name="Google Shape;287;p17"/>
          <p:cNvSpPr txBox="1"/>
          <p:nvPr/>
        </p:nvSpPr>
        <p:spPr>
          <a:xfrm>
            <a:off x="682325" y="1331900"/>
            <a:ext cx="78075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endParaRPr>
              <a:solidFill>
                <a:schemeClr val="dk1"/>
              </a:solidFill>
            </a:endParaRPr>
          </a:p>
        </p:txBody>
      </p:sp>
      <p:pic>
        <p:nvPicPr>
          <p:cNvPr id="288" name="Google Shape;288;p17"/>
          <p:cNvPicPr preferRelativeResize="0"/>
          <p:nvPr/>
        </p:nvPicPr>
        <p:blipFill>
          <a:blip r:embed="rId3">
            <a:alphaModFix/>
          </a:blip>
          <a:stretch>
            <a:fillRect/>
          </a:stretch>
        </p:blipFill>
        <p:spPr>
          <a:xfrm>
            <a:off x="231375" y="4153444"/>
            <a:ext cx="3775250" cy="796125"/>
          </a:xfrm>
          <a:prstGeom prst="rect">
            <a:avLst/>
          </a:prstGeom>
          <a:noFill/>
          <a:ln>
            <a:noFill/>
          </a:ln>
        </p:spPr>
      </p:pic>
      <p:pic>
        <p:nvPicPr>
          <p:cNvPr id="289" name="Google Shape;289;p17"/>
          <p:cNvPicPr preferRelativeResize="0"/>
          <p:nvPr/>
        </p:nvPicPr>
        <p:blipFill>
          <a:blip r:embed="rId4">
            <a:alphaModFix/>
          </a:blip>
          <a:stretch>
            <a:fillRect/>
          </a:stretch>
        </p:blipFill>
        <p:spPr>
          <a:xfrm>
            <a:off x="2695425" y="539375"/>
            <a:ext cx="5633124" cy="318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Conclusions</a:t>
            </a:r>
            <a:endParaRPr/>
          </a:p>
        </p:txBody>
      </p:sp>
      <p:sp>
        <p:nvSpPr>
          <p:cNvPr id="295" name="Google Shape;295;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96" name="Google Shape;296;p18"/>
          <p:cNvSpPr txBox="1"/>
          <p:nvPr/>
        </p:nvSpPr>
        <p:spPr>
          <a:xfrm>
            <a:off x="682325" y="1331900"/>
            <a:ext cx="78075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Char char="●"/>
            </a:pPr>
            <a:r>
              <a:rPr lang="en" sz="1800">
                <a:solidFill>
                  <a:schemeClr val="dk1"/>
                </a:solidFill>
              </a:rPr>
              <a:t>We learned …</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Organization (of code)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How to find trends in data</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How to use pandas to merge, select and analyze data</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Not all our questions had the correlations we expected</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9"/>
          <p:cNvSpPr txBox="1">
            <a:spLocks noGrp="1"/>
          </p:cNvSpPr>
          <p:nvPr>
            <p:ph type="title"/>
          </p:nvPr>
        </p:nvSpPr>
        <p:spPr>
          <a:xfrm>
            <a:off x="1207800" y="879831"/>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 OF GOOD STUDY SPACES</a:t>
            </a:r>
            <a:endParaRPr/>
          </a:p>
        </p:txBody>
      </p:sp>
      <p:sp>
        <p:nvSpPr>
          <p:cNvPr id="302" name="Google Shape;302;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303" name="Google Shape;303;p19"/>
          <p:cNvGrpSpPr/>
          <p:nvPr/>
        </p:nvGrpSpPr>
        <p:grpSpPr>
          <a:xfrm>
            <a:off x="356692" y="1680593"/>
            <a:ext cx="3608219" cy="2767820"/>
            <a:chOff x="3778727" y="4460423"/>
            <a:chExt cx="720160" cy="552426"/>
          </a:xfrm>
        </p:grpSpPr>
        <p:sp>
          <p:nvSpPr>
            <p:cNvPr id="304" name="Google Shape;304;p1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800">
                <a:solidFill>
                  <a:schemeClr val="dk1"/>
                </a:solidFill>
                <a:latin typeface="Inria Sans"/>
                <a:ea typeface="Inria Sans"/>
                <a:cs typeface="Inria Sans"/>
                <a:sym typeface="Inria Sans"/>
              </a:endParaRPr>
            </a:p>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Inria Sans"/>
                  <a:ea typeface="Inria Sans"/>
                  <a:cs typeface="Inria Sans"/>
                  <a:sym typeface="Inria Sans"/>
                </a:rPr>
                <a:t>QUESTROM TEAM </a:t>
              </a:r>
              <a:endParaRPr sz="1200">
                <a:solidFill>
                  <a:schemeClr val="dk1"/>
                </a:solidFill>
                <a:latin typeface="Inria Sans"/>
                <a:ea typeface="Inria Sans"/>
                <a:cs typeface="Inria Sans"/>
                <a:sym typeface="Inria Sans"/>
              </a:endParaRPr>
            </a:p>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Inria Sans"/>
                  <a:ea typeface="Inria Sans"/>
                  <a:cs typeface="Inria Sans"/>
                  <a:sym typeface="Inria Sans"/>
                </a:rPr>
                <a:t>ROOMS</a:t>
              </a:r>
              <a:endParaRPr sz="1200" i="0" u="none" strike="noStrike" cap="none">
                <a:solidFill>
                  <a:schemeClr val="dk1"/>
                </a:solidFill>
                <a:latin typeface="Inria Sans"/>
                <a:ea typeface="Inria Sans"/>
                <a:cs typeface="Inria Sans"/>
                <a:sym typeface="Inria Sans"/>
              </a:endParaRPr>
            </a:p>
          </p:txBody>
        </p:sp>
        <p:sp>
          <p:nvSpPr>
            <p:cNvPr id="305" name="Google Shape;305;p1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Where all the good study spaces are </a:t>
              </a:r>
              <a:endParaRPr sz="1200" b="1" i="0" u="none" strike="noStrike" cap="none">
                <a:solidFill>
                  <a:schemeClr val="dk1"/>
                </a:solidFill>
                <a:latin typeface="Inria Sans"/>
                <a:ea typeface="Inria Sans"/>
                <a:cs typeface="Inria Sans"/>
                <a:sym typeface="Inria Sans"/>
              </a:endParaRPr>
            </a:p>
          </p:txBody>
        </p:sp>
        <p:sp>
          <p:nvSpPr>
            <p:cNvPr id="306" name="Google Shape;306;p1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900">
                <a:solidFill>
                  <a:schemeClr val="dk1"/>
                </a:solidFill>
                <a:latin typeface="Inria Sans"/>
                <a:ea typeface="Inria Sans"/>
                <a:cs typeface="Inria Sans"/>
                <a:sym typeface="Inria Sans"/>
              </a:endParaRPr>
            </a:p>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Inria Sans"/>
                  <a:ea typeface="Inria Sans"/>
                  <a:cs typeface="Inria Sans"/>
                  <a:sym typeface="Inria Sans"/>
                </a:rPr>
                <a:t>PHOTONICS</a:t>
              </a:r>
              <a:endParaRPr sz="1200" i="0" u="none" strike="noStrike" cap="none">
                <a:solidFill>
                  <a:schemeClr val="dk1"/>
                </a:solidFill>
                <a:latin typeface="Inria Sans"/>
                <a:ea typeface="Inria Sans"/>
                <a:cs typeface="Inria Sans"/>
                <a:sym typeface="Inria Sans"/>
              </a:endParaRPr>
            </a:p>
          </p:txBody>
        </p:sp>
        <p:sp>
          <p:nvSpPr>
            <p:cNvPr id="307" name="Google Shape;307;p1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a:solidFill>
                  <a:schemeClr val="dk1"/>
                </a:solidFill>
                <a:latin typeface="Inria Sans"/>
                <a:ea typeface="Inria Sans"/>
                <a:cs typeface="Inria Sans"/>
                <a:sym typeface="Inria Sans"/>
              </a:endParaRPr>
            </a:p>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Inria Sans"/>
                  <a:ea typeface="Inria Sans"/>
                  <a:cs typeface="Inria Sans"/>
                  <a:sym typeface="Inria Sans"/>
                </a:rPr>
                <a:t>LAW BUILDING CAFE</a:t>
              </a:r>
              <a:endParaRPr sz="1200" i="0" u="none" strike="noStrike" cap="none">
                <a:solidFill>
                  <a:schemeClr val="dk1"/>
                </a:solidFill>
                <a:latin typeface="Inria Sans"/>
                <a:ea typeface="Inria Sans"/>
                <a:cs typeface="Inria Sans"/>
                <a:sym typeface="Inria Sans"/>
              </a:endParaRPr>
            </a:p>
          </p:txBody>
        </p:sp>
        <p:sp>
          <p:nvSpPr>
            <p:cNvPr id="308" name="Google Shape;308;p1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900">
                <a:solidFill>
                  <a:schemeClr val="dk1"/>
                </a:solidFill>
                <a:latin typeface="Inria Sans"/>
                <a:ea typeface="Inria Sans"/>
                <a:cs typeface="Inria Sans"/>
                <a:sym typeface="Inria Sans"/>
              </a:endParaRPr>
            </a:p>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Inria Sans"/>
                  <a:ea typeface="Inria Sans"/>
                  <a:cs typeface="Inria Sans"/>
                  <a:sym typeface="Inria Sans"/>
                </a:rPr>
                <a:t>YAWKEY CENTER</a:t>
              </a:r>
              <a:endParaRPr sz="1200" i="0" u="none" strike="noStrike" cap="none">
                <a:solidFill>
                  <a:schemeClr val="dk1"/>
                </a:solidFill>
                <a:latin typeface="Inria Sans"/>
                <a:ea typeface="Inria Sans"/>
                <a:cs typeface="Inria Sans"/>
                <a:sym typeface="Inria Sans"/>
              </a:endParaRPr>
            </a:p>
          </p:txBody>
        </p:sp>
        <p:sp>
          <p:nvSpPr>
            <p:cNvPr id="309" name="Google Shape;309;p1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Inria Sans"/>
                <a:ea typeface="Inria Sans"/>
                <a:cs typeface="Inria Sans"/>
                <a:sym typeface="Inria Sans"/>
              </a:endParaRPr>
            </a:p>
          </p:txBody>
        </p:sp>
      </p:grpSp>
      <p:cxnSp>
        <p:nvCxnSpPr>
          <p:cNvPr id="310" name="Google Shape;310;p19"/>
          <p:cNvCxnSpPr/>
          <p:nvPr/>
        </p:nvCxnSpPr>
        <p:spPr>
          <a:xfrm>
            <a:off x="4580425" y="2431700"/>
            <a:ext cx="1212600" cy="0"/>
          </a:xfrm>
          <a:prstGeom prst="straightConnector1">
            <a:avLst/>
          </a:prstGeom>
          <a:noFill/>
          <a:ln w="9525" cap="flat" cmpd="sng">
            <a:solidFill>
              <a:schemeClr val="accent2"/>
            </a:solidFill>
            <a:prstDash val="solid"/>
            <a:round/>
            <a:headEnd type="oval" w="med" len="med"/>
            <a:tailEnd type="oval" w="med" len="med"/>
          </a:ln>
        </p:spPr>
      </p:cxnSp>
      <p:cxnSp>
        <p:nvCxnSpPr>
          <p:cNvPr id="311" name="Google Shape;311;p19"/>
          <p:cNvCxnSpPr/>
          <p:nvPr/>
        </p:nvCxnSpPr>
        <p:spPr>
          <a:xfrm flipH="1">
            <a:off x="3587025" y="1714925"/>
            <a:ext cx="2432100" cy="1021500"/>
          </a:xfrm>
          <a:prstGeom prst="straightConnector1">
            <a:avLst/>
          </a:prstGeom>
          <a:noFill/>
          <a:ln w="9525" cap="flat" cmpd="sng">
            <a:solidFill>
              <a:schemeClr val="accent3"/>
            </a:solidFill>
            <a:prstDash val="solid"/>
            <a:round/>
            <a:headEnd type="oval" w="med" len="med"/>
            <a:tailEnd type="oval" w="med" len="med"/>
          </a:ln>
        </p:spPr>
      </p:cxnSp>
      <p:cxnSp>
        <p:nvCxnSpPr>
          <p:cNvPr id="312" name="Google Shape;312;p19"/>
          <p:cNvCxnSpPr>
            <a:stCxn id="313" idx="1"/>
          </p:cNvCxnSpPr>
          <p:nvPr/>
        </p:nvCxnSpPr>
        <p:spPr>
          <a:xfrm flipH="1">
            <a:off x="3417025" y="3167169"/>
            <a:ext cx="1163400" cy="67800"/>
          </a:xfrm>
          <a:prstGeom prst="straightConnector1">
            <a:avLst/>
          </a:prstGeom>
          <a:noFill/>
          <a:ln w="9525" cap="flat" cmpd="sng">
            <a:solidFill>
              <a:schemeClr val="accent4"/>
            </a:solidFill>
            <a:prstDash val="solid"/>
            <a:round/>
            <a:headEnd type="oval" w="med" len="med"/>
            <a:tailEnd type="oval" w="med" len="med"/>
          </a:ln>
        </p:spPr>
      </p:cxnSp>
      <p:pic>
        <p:nvPicPr>
          <p:cNvPr id="314" name="Google Shape;314;p19"/>
          <p:cNvPicPr preferRelativeResize="0"/>
          <p:nvPr/>
        </p:nvPicPr>
        <p:blipFill>
          <a:blip r:embed="rId3">
            <a:alphaModFix/>
          </a:blip>
          <a:stretch>
            <a:fillRect/>
          </a:stretch>
        </p:blipFill>
        <p:spPr>
          <a:xfrm>
            <a:off x="6006900" y="1280575"/>
            <a:ext cx="2288174" cy="1716127"/>
          </a:xfrm>
          <a:prstGeom prst="rect">
            <a:avLst/>
          </a:prstGeom>
          <a:noFill/>
          <a:ln>
            <a:noFill/>
          </a:ln>
        </p:spPr>
      </p:pic>
      <p:sp>
        <p:nvSpPr>
          <p:cNvPr id="315" name="Google Shape;315;p19"/>
          <p:cNvSpPr/>
          <p:nvPr/>
        </p:nvSpPr>
        <p:spPr>
          <a:xfrm>
            <a:off x="1484013" y="4387024"/>
            <a:ext cx="1353576" cy="507825"/>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6" name="Google Shape;316;p19"/>
          <p:cNvSpPr txBox="1"/>
          <p:nvPr/>
        </p:nvSpPr>
        <p:spPr>
          <a:xfrm>
            <a:off x="2349900" y="4732400"/>
            <a:ext cx="62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Inria Sans Light"/>
              <a:ea typeface="Inria Sans Light"/>
              <a:cs typeface="Inria Sans Light"/>
              <a:sym typeface="Inria Sans Light"/>
            </a:endParaRPr>
          </a:p>
        </p:txBody>
      </p:sp>
      <p:sp>
        <p:nvSpPr>
          <p:cNvPr id="317" name="Google Shape;317;p19"/>
          <p:cNvSpPr txBox="1"/>
          <p:nvPr/>
        </p:nvSpPr>
        <p:spPr>
          <a:xfrm>
            <a:off x="1570625" y="4500192"/>
            <a:ext cx="1212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FFFFFF"/>
                </a:solidFill>
                <a:latin typeface="Inria Sans Light"/>
                <a:ea typeface="Inria Sans Light"/>
                <a:cs typeface="Inria Sans Light"/>
                <a:sym typeface="Inria Sans Light"/>
              </a:rPr>
              <a:t>GSU </a:t>
            </a:r>
            <a:endParaRPr sz="1200">
              <a:solidFill>
                <a:srgbClr val="FFFFFF"/>
              </a:solidFill>
              <a:latin typeface="Inria Sans Light"/>
              <a:ea typeface="Inria Sans Light"/>
              <a:cs typeface="Inria Sans Light"/>
              <a:sym typeface="Inria Sans Light"/>
            </a:endParaRPr>
          </a:p>
        </p:txBody>
      </p:sp>
      <p:pic>
        <p:nvPicPr>
          <p:cNvPr id="318" name="Google Shape;318;p19"/>
          <p:cNvPicPr preferRelativeResize="0"/>
          <p:nvPr/>
        </p:nvPicPr>
        <p:blipFill>
          <a:blip r:embed="rId4">
            <a:alphaModFix/>
          </a:blip>
          <a:stretch>
            <a:fillRect/>
          </a:stretch>
        </p:blipFill>
        <p:spPr>
          <a:xfrm>
            <a:off x="6006900" y="3343529"/>
            <a:ext cx="2288174" cy="1716098"/>
          </a:xfrm>
          <a:prstGeom prst="rect">
            <a:avLst/>
          </a:prstGeom>
          <a:noFill/>
          <a:ln>
            <a:noFill/>
          </a:ln>
        </p:spPr>
      </p:pic>
      <p:cxnSp>
        <p:nvCxnSpPr>
          <p:cNvPr id="319" name="Google Shape;319;p19"/>
          <p:cNvCxnSpPr/>
          <p:nvPr/>
        </p:nvCxnSpPr>
        <p:spPr>
          <a:xfrm>
            <a:off x="3230850" y="3670225"/>
            <a:ext cx="2759100" cy="691500"/>
          </a:xfrm>
          <a:prstGeom prst="straightConnector1">
            <a:avLst/>
          </a:prstGeom>
          <a:noFill/>
          <a:ln w="9525" cap="flat" cmpd="sng">
            <a:solidFill>
              <a:schemeClr val="accent4"/>
            </a:solidFill>
            <a:prstDash val="solid"/>
            <a:round/>
            <a:headEnd type="oval" w="med" len="med"/>
            <a:tailEnd type="oval" w="med" len="med"/>
          </a:ln>
        </p:spPr>
      </p:cxnSp>
      <p:pic>
        <p:nvPicPr>
          <p:cNvPr id="313" name="Google Shape;313;p19"/>
          <p:cNvPicPr preferRelativeResize="0"/>
          <p:nvPr/>
        </p:nvPicPr>
        <p:blipFill>
          <a:blip r:embed="rId5">
            <a:alphaModFix/>
          </a:blip>
          <a:stretch>
            <a:fillRect/>
          </a:stretch>
        </p:blipFill>
        <p:spPr>
          <a:xfrm>
            <a:off x="4580425" y="2309100"/>
            <a:ext cx="2288174" cy="17161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ctrTitle" idx="4294967295"/>
          </p:nvPr>
        </p:nvSpPr>
        <p:spPr>
          <a:xfrm>
            <a:off x="1341525" y="17674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325" name="Google Shape;325;p20"/>
          <p:cNvSpPr txBox="1">
            <a:spLocks noGrp="1"/>
          </p:cNvSpPr>
          <p:nvPr>
            <p:ph type="subTitle" idx="4294967295"/>
          </p:nvPr>
        </p:nvSpPr>
        <p:spPr>
          <a:xfrm>
            <a:off x="1414475" y="2962123"/>
            <a:ext cx="3271200" cy="48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ANY QUESTIONS?</a:t>
            </a:r>
            <a:endParaRPr b="1">
              <a:solidFill>
                <a:schemeClr val="accent4"/>
              </a:solidFill>
            </a:endParaRPr>
          </a:p>
          <a:p>
            <a:pPr marL="0" lvl="0" indent="0" algn="l" rtl="0">
              <a:spcBef>
                <a:spcPts val="600"/>
              </a:spcBef>
              <a:spcAft>
                <a:spcPts val="600"/>
              </a:spcAft>
              <a:buNone/>
            </a:pPr>
            <a:endParaRPr/>
          </a:p>
        </p:txBody>
      </p:sp>
      <p:sp>
        <p:nvSpPr>
          <p:cNvPr id="326" name="Google Shape;326;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327" name="Google Shape;327;p20"/>
          <p:cNvGrpSpPr/>
          <p:nvPr/>
        </p:nvGrpSpPr>
        <p:grpSpPr>
          <a:xfrm rot="10800000">
            <a:off x="5014102" y="1109741"/>
            <a:ext cx="4122748" cy="2955434"/>
            <a:chOff x="291713" y="847485"/>
            <a:chExt cx="489987" cy="351315"/>
          </a:xfrm>
        </p:grpSpPr>
        <p:sp>
          <p:nvSpPr>
            <p:cNvPr id="328" name="Google Shape;328;p20"/>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20"/>
          <p:cNvGrpSpPr/>
          <p:nvPr/>
        </p:nvGrpSpPr>
        <p:grpSpPr>
          <a:xfrm>
            <a:off x="5781655" y="2060399"/>
            <a:ext cx="958428" cy="901731"/>
            <a:chOff x="5972700" y="2330200"/>
            <a:chExt cx="411625" cy="387275"/>
          </a:xfrm>
        </p:grpSpPr>
        <p:sp>
          <p:nvSpPr>
            <p:cNvPr id="331" name="Google Shape;331;p2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DS 110 FINAL PROJECT</Template>
  <TotalTime>0</TotalTime>
  <Words>498</Words>
  <Application>Microsoft Office PowerPoint</Application>
  <PresentationFormat>On-screen Show (16:9)</PresentationFormat>
  <Paragraphs>69</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Saira Semi Condensed</vt:lpstr>
      <vt:lpstr>Titillium Web</vt:lpstr>
      <vt:lpstr>Arial</vt:lpstr>
      <vt:lpstr>Saira SemiCondensed Medium</vt:lpstr>
      <vt:lpstr>Inria Sans Light</vt:lpstr>
      <vt:lpstr>Inria Sans</vt:lpstr>
      <vt:lpstr>Gurney template</vt:lpstr>
      <vt:lpstr>DS 110 Final Project</vt:lpstr>
      <vt:lpstr>Problem Statements</vt:lpstr>
      <vt:lpstr>Backstory</vt:lpstr>
      <vt:lpstr>Methods</vt:lpstr>
      <vt:lpstr>Challenges </vt:lpstr>
      <vt:lpstr>Results</vt:lpstr>
      <vt:lpstr>Conclusions</vt:lpstr>
      <vt:lpstr>FUN-NEL OF GOOD STUDY SPACES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110 Final Project</dc:title>
  <dc:creator>Aarom Guillaume</dc:creator>
  <cp:lastModifiedBy>Aarom Guillaume</cp:lastModifiedBy>
  <cp:revision>1</cp:revision>
  <dcterms:created xsi:type="dcterms:W3CDTF">2022-04-27T19:37:20Z</dcterms:created>
  <dcterms:modified xsi:type="dcterms:W3CDTF">2023-04-15T12:07:12Z</dcterms:modified>
</cp:coreProperties>
</file>