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9"/>
  </p:notesMasterIdLst>
  <p:sldIdLst>
    <p:sldId id="256" r:id="rId4"/>
    <p:sldId id="306" r:id="rId5"/>
    <p:sldId id="308" r:id="rId6"/>
    <p:sldId id="271" r:id="rId7"/>
    <p:sldId id="289" r:id="rId8"/>
    <p:sldId id="311" r:id="rId9"/>
    <p:sldId id="312" r:id="rId10"/>
    <p:sldId id="313" r:id="rId11"/>
    <p:sldId id="314" r:id="rId12"/>
    <p:sldId id="319" r:id="rId13"/>
    <p:sldId id="315" r:id="rId14"/>
    <p:sldId id="321" r:id="rId15"/>
    <p:sldId id="323" r:id="rId16"/>
    <p:sldId id="324" r:id="rId17"/>
    <p:sldId id="318"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7" d="100"/>
          <a:sy n="117"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6C492-64FF-48EE-8111-2FDC0DCD2CB4}" type="datetimeFigureOut">
              <a:rPr lang="en-US" smtClean="0"/>
              <a:t>9/9/2018</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AC49-554C-4677-8AA9-711579D9C61C}" type="slidenum">
              <a:rPr lang="en-US" smtClean="0"/>
              <a:t>‹Nº›</a:t>
            </a:fld>
            <a:endParaRPr lang="en-US"/>
          </a:p>
        </p:txBody>
      </p:sp>
    </p:spTree>
    <p:extLst>
      <p:ext uri="{BB962C8B-B14F-4D97-AF65-F5344CB8AC3E}">
        <p14:creationId xmlns:p14="http://schemas.microsoft.com/office/powerpoint/2010/main" val="149078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508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4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09/09/2018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09/09/2018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09/09/2018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3750" spc="15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735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248069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3750" b="0" spc="15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02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1999539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smtClean="0"/>
              <a:t>Haga clic para modificar el estilo de texto del patrón</a:t>
            </a:r>
          </a:p>
        </p:txBody>
      </p:sp>
      <p:sp>
        <p:nvSpPr>
          <p:cNvPr id="6" name="Content Placeholder 5"/>
          <p:cNvSpPr>
            <a:spLocks noGrp="1"/>
          </p:cNvSpPr>
          <p:nvPr>
            <p:ph sz="quarter" idx="4"/>
          </p:nvPr>
        </p:nvSpPr>
        <p:spPr>
          <a:xfrm>
            <a:off x="449316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s-E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1944978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s-E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102983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s-E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3571323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252067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09/09/2018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3750" spc="15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29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818984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26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3750" spc="15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850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2642106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3750" b="0" spc="15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75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1614042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smtClean="0"/>
              <a:t>Haga clic para modificar el estilo de texto del patrón</a:t>
            </a:r>
          </a:p>
        </p:txBody>
      </p:sp>
      <p:sp>
        <p:nvSpPr>
          <p:cNvPr id="6" name="Content Placeholder 5"/>
          <p:cNvSpPr>
            <a:spLocks noGrp="1"/>
          </p:cNvSpPr>
          <p:nvPr>
            <p:ph sz="quarter" idx="4"/>
          </p:nvPr>
        </p:nvSpPr>
        <p:spPr>
          <a:xfrm>
            <a:off x="449316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s-E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1680941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s-E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29481113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s-E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403526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09/09/2018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28808318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3750" spc="15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E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867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spTree>
    <p:extLst>
      <p:ext uri="{BB962C8B-B14F-4D97-AF65-F5344CB8AC3E}">
        <p14:creationId xmlns:p14="http://schemas.microsoft.com/office/powerpoint/2010/main" val="41514054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E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74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09/09/2018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09/09/2018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09/09/2018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09/09/2018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09/09/2018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09/09/2018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09/09/2018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s-ES">
              <a:solidFill>
                <a:prstClr val="black">
                  <a:lumMod val="95000"/>
                  <a:lumOff val="5000"/>
                </a:prstClr>
              </a:solidFill>
            </a:endParaRP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67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09382926-025C-4492-A007-36A806BCA0F4}" type="datetimeFigureOut">
              <a:rPr lang="es-ES" smtClean="0">
                <a:solidFill>
                  <a:prstClr val="black">
                    <a:lumMod val="95000"/>
                    <a:lumOff val="5000"/>
                  </a:prstClr>
                </a:solidFill>
              </a:rPr>
              <a:pPr/>
              <a:t>09/09/2018</a:t>
            </a:fld>
            <a:endParaRPr lang="es-ES">
              <a:solidFill>
                <a:prstClr val="black">
                  <a:lumMod val="95000"/>
                  <a:lumOff val="5000"/>
                </a:prstClr>
              </a:solidFill>
            </a:endParaRP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s-ES">
              <a:solidFill>
                <a:prstClr val="black">
                  <a:lumMod val="95000"/>
                  <a:lumOff val="5000"/>
                </a:prstClr>
              </a:solidFill>
            </a:endParaRP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ECAAC946-410E-4677-B1D6-226A086D226C}" type="slidenum">
              <a:rPr lang="es-ES" smtClean="0">
                <a:solidFill>
                  <a:prstClr val="black">
                    <a:lumMod val="95000"/>
                    <a:lumOff val="5000"/>
                  </a:prstClr>
                </a:solidFill>
              </a:rPr>
              <a:pPr/>
              <a:t>‹Nº›</a:t>
            </a:fld>
            <a:endParaRPr lang="es-ES">
              <a:solidFill>
                <a:prstClr val="black">
                  <a:lumMod val="95000"/>
                  <a:lumOff val="5000"/>
                </a:prstClr>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88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8647596"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INVERSE DOCUMENT FREQUENCY (IDF)</a:t>
            </a:r>
            <a:endParaRPr lang="es-E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822036" y="1343536"/>
            <a:ext cx="7305964" cy="707886"/>
          </a:xfrm>
          <a:prstGeom prst="rect">
            <a:avLst/>
          </a:prstGeom>
          <a:noFill/>
        </p:spPr>
        <p:txBody>
          <a:bodyPr wrap="square" rtlCol="0">
            <a:spAutoFit/>
          </a:bodyPr>
          <a:lstStyle/>
          <a:p>
            <a:pPr marL="285750" indent="-285750">
              <a:buFont typeface="Arial" panose="020B0604020202020204" pitchFamily="34" charset="0"/>
              <a:buChar char="•"/>
            </a:pPr>
            <a:endParaRPr lang="es-CO" sz="2000"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s-CO" sz="2000" dirty="0" smtClean="0">
              <a:latin typeface="Helvetica" panose="020B0604020202020204" pitchFamily="34" charset="0"/>
              <a:cs typeface="Helvetica" panose="020B0604020202020204" pitchFamily="34" charset="0"/>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355" y="781561"/>
            <a:ext cx="37433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015644" y="1911264"/>
            <a:ext cx="7168243" cy="2031325"/>
          </a:xfrm>
          <a:prstGeom prst="rect">
            <a:avLst/>
          </a:prstGeom>
        </p:spPr>
        <p:txBody>
          <a:bodyPr wrap="square">
            <a:spAutoFit/>
          </a:bodyPr>
          <a:lstStyle/>
          <a:p>
            <a:r>
              <a:rPr lang="es-CO" dirty="0"/>
              <a:t>N: Numero total de documentos </a:t>
            </a:r>
          </a:p>
          <a:p>
            <a:r>
              <a:rPr lang="es-CO" dirty="0" err="1"/>
              <a:t>nt</a:t>
            </a:r>
            <a:r>
              <a:rPr lang="es-CO" dirty="0"/>
              <a:t>: Numero de documentos donde el termino t aparece.</a:t>
            </a:r>
          </a:p>
          <a:p>
            <a:endParaRPr lang="es-CO" dirty="0"/>
          </a:p>
          <a:p>
            <a:r>
              <a:rPr lang="es-CO" dirty="0"/>
              <a:t>¿Qué pasa si el termino no aparece en la colección de documentos?</a:t>
            </a:r>
          </a:p>
          <a:p>
            <a:r>
              <a:rPr lang="es-CO" dirty="0"/>
              <a:t>Esto conduciría a división por cero, es por esto que se usa la siguiente formula frecuentemente (más adelante veremos que SKLEARN usa una formula diferente)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458" y="4022952"/>
            <a:ext cx="48387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628" y="5264604"/>
            <a:ext cx="29622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92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8446001" cy="584775"/>
          </a:xfrm>
          <a:prstGeom prst="rect">
            <a:avLst/>
          </a:prstGeom>
          <a:noFill/>
          <a:ln>
            <a:noFill/>
          </a:ln>
        </p:spPr>
        <p:txBody>
          <a:bodyPr spcFirstLastPara="1" wrap="square" lIns="91425" tIns="45700" rIns="91425" bIns="45700" anchor="t" anchorCtr="0">
            <a:noAutofit/>
          </a:bodyPr>
          <a:lstStyle/>
          <a:p>
            <a:pPr lvl="0"/>
            <a:r>
              <a:rPr lang="en-US" sz="3200" b="1" dirty="0">
                <a:solidFill>
                  <a:srgbClr val="2F5496"/>
                </a:solidFill>
                <a:latin typeface="Helvetica Neue"/>
                <a:ea typeface="Helvetica Neue"/>
                <a:cs typeface="Helvetica Neue"/>
                <a:sym typeface="Helvetica Neue"/>
              </a:rPr>
              <a:t>Term frequency – Inverse </a:t>
            </a:r>
            <a:r>
              <a:rPr lang="en-US" sz="3200" b="1" dirty="0" smtClean="0">
                <a:solidFill>
                  <a:srgbClr val="2F5496"/>
                </a:solidFill>
                <a:latin typeface="Helvetica Neue"/>
                <a:ea typeface="Helvetica Neue"/>
                <a:cs typeface="Helvetica Neue"/>
                <a:sym typeface="Helvetica Neue"/>
              </a:rPr>
              <a:t>document frequency  (TFIDF)</a:t>
            </a:r>
            <a:endParaRPr lang="en-U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530679" y="1695228"/>
            <a:ext cx="7621271" cy="4801314"/>
          </a:xfrm>
          <a:prstGeom prst="rect">
            <a:avLst/>
          </a:prstGeom>
          <a:noFill/>
        </p:spPr>
        <p:txBody>
          <a:bodyPr wrap="square" rtlCol="0">
            <a:spAutoFit/>
          </a:bodyPr>
          <a:lstStyle/>
          <a:p>
            <a:endParaRPr lang="es-CO" dirty="0" smtClean="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dirty="0">
                <a:latin typeface="Helvetica" panose="020B0604020202020204" pitchFamily="34" charset="0"/>
                <a:cs typeface="Helvetica" panose="020B0604020202020204" pitchFamily="34" charset="0"/>
              </a:rPr>
              <a:t>Es un estadístico que pretende reflejar la importancia de una palabra en una colección de documentos. Es uno de los esquemas de ponderación de términos más populares en la actualidad. Se puede utilizar con éxito para el filtrado de </a:t>
            </a:r>
            <a:r>
              <a:rPr lang="es-CO" dirty="0" err="1">
                <a:latin typeface="Helvetica" panose="020B0604020202020204" pitchFamily="34" charset="0"/>
                <a:cs typeface="Helvetica" panose="020B0604020202020204" pitchFamily="34" charset="0"/>
              </a:rPr>
              <a:t>BoW</a:t>
            </a:r>
            <a:r>
              <a:rPr lang="es-CO" dirty="0">
                <a:latin typeface="Helvetica" panose="020B0604020202020204" pitchFamily="34" charset="0"/>
                <a:cs typeface="Helvetica" panose="020B0604020202020204" pitchFamily="34" charset="0"/>
              </a:rPr>
              <a:t> en diversos campos como </a:t>
            </a:r>
            <a:r>
              <a:rPr lang="es-CO" dirty="0" smtClean="0">
                <a:latin typeface="Helvetica" panose="020B0604020202020204" pitchFamily="34" charset="0"/>
                <a:cs typeface="Helvetica" panose="020B0604020202020204" pitchFamily="34" charset="0"/>
              </a:rPr>
              <a:t>síntesis </a:t>
            </a:r>
            <a:r>
              <a:rPr lang="es-CO" dirty="0">
                <a:latin typeface="Helvetica" panose="020B0604020202020204" pitchFamily="34" charset="0"/>
                <a:cs typeface="Helvetica" panose="020B0604020202020204" pitchFamily="34" charset="0"/>
              </a:rPr>
              <a:t>automáticas y la clasificación del texto</a:t>
            </a:r>
            <a:r>
              <a:rPr lang="es-CO" dirty="0" smtClean="0">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dirty="0">
                <a:latin typeface="Helvetica" panose="020B0604020202020204" pitchFamily="34" charset="0"/>
                <a:cs typeface="Helvetica" panose="020B0604020202020204" pitchFamily="34" charset="0"/>
              </a:rPr>
              <a:t>Es el producto de TERM FREQUENCY (TF) e INVERSE DOCUMENT FREQUENCY (IDF</a:t>
            </a:r>
            <a:r>
              <a:rPr lang="es-CO" dirty="0" smtClean="0">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dirty="0">
                <a:latin typeface="Helvetica" panose="020B0604020202020204" pitchFamily="34" charset="0"/>
                <a:cs typeface="Helvetica" panose="020B0604020202020204" pitchFamily="34" charset="0"/>
              </a:rPr>
              <a:t>Asigna pesos a las palabras. Las palabras más comunes a lo largo de todos los documentos tienen un peso menor y las palabras menos comunes (en todos los documentos) tienen un peso mayor</a:t>
            </a:r>
            <a:r>
              <a:rPr lang="es-CO" dirty="0" smtClean="0">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dirty="0">
                <a:latin typeface="Helvetica" panose="020B0604020202020204" pitchFamily="34" charset="0"/>
                <a:cs typeface="Helvetica" panose="020B0604020202020204" pitchFamily="34" charset="0"/>
              </a:rPr>
              <a:t>Las menos comunes se consideran que tienen más información.</a:t>
            </a: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477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8446001" cy="584775"/>
          </a:xfrm>
          <a:prstGeom prst="rect">
            <a:avLst/>
          </a:prstGeom>
          <a:noFill/>
          <a:ln>
            <a:noFill/>
          </a:ln>
        </p:spPr>
        <p:txBody>
          <a:bodyPr spcFirstLastPara="1" wrap="square" lIns="91425" tIns="45700" rIns="91425" bIns="45700" anchor="t" anchorCtr="0">
            <a:noAutofit/>
          </a:bodyPr>
          <a:lstStyle/>
          <a:p>
            <a:pPr lvl="0"/>
            <a:r>
              <a:rPr lang="en-US" sz="3200" b="1" dirty="0">
                <a:solidFill>
                  <a:srgbClr val="2F5496"/>
                </a:solidFill>
                <a:latin typeface="Helvetica Neue"/>
                <a:ea typeface="Helvetica Neue"/>
                <a:cs typeface="Helvetica Neue"/>
                <a:sym typeface="Helvetica Neue"/>
              </a:rPr>
              <a:t>Term frequency – Inverse </a:t>
            </a:r>
            <a:r>
              <a:rPr lang="en-US" sz="3200" b="1" dirty="0" smtClean="0">
                <a:solidFill>
                  <a:srgbClr val="2F5496"/>
                </a:solidFill>
                <a:latin typeface="Helvetica Neue"/>
                <a:ea typeface="Helvetica Neue"/>
                <a:cs typeface="Helvetica Neue"/>
                <a:sym typeface="Helvetica Neue"/>
              </a:rPr>
              <a:t>document frequency  (TFIDF)</a:t>
            </a:r>
            <a:endParaRPr lang="en-U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530679" y="1695228"/>
            <a:ext cx="7621271" cy="923330"/>
          </a:xfrm>
          <a:prstGeom prst="rect">
            <a:avLst/>
          </a:prstGeom>
          <a:noFill/>
        </p:spPr>
        <p:txBody>
          <a:bodyPr wrap="square" rtlCol="0">
            <a:spAutoFit/>
          </a:bodyPr>
          <a:lstStyle/>
          <a:p>
            <a:endParaRPr lang="es-CO" dirty="0" smtClean="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s-CO" dirty="0">
              <a:latin typeface="Helvetica" panose="020B0604020202020204" pitchFamily="34" charset="0"/>
              <a:cs typeface="Helvetica" panose="020B0604020202020204" pitchFamily="34" charset="0"/>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537" y="1566046"/>
            <a:ext cx="4850266" cy="1731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400050" y="3347912"/>
            <a:ext cx="8425543" cy="646331"/>
          </a:xfrm>
          <a:prstGeom prst="rect">
            <a:avLst/>
          </a:prstGeom>
        </p:spPr>
        <p:txBody>
          <a:bodyPr wrap="square">
            <a:spAutoFit/>
          </a:bodyPr>
          <a:lstStyle/>
          <a:p>
            <a:r>
              <a:rPr lang="es-CO" b="1" dirty="0"/>
              <a:t>Nota: </a:t>
            </a:r>
            <a:r>
              <a:rPr lang="es-CO" dirty="0"/>
              <a:t>En SKLEARN los ajustes por defecto son </a:t>
            </a:r>
            <a:r>
              <a:rPr lang="es-CO" dirty="0" err="1"/>
              <a:t>TfidfTransformer</a:t>
            </a:r>
            <a:r>
              <a:rPr lang="es-CO" dirty="0"/>
              <a:t>(</a:t>
            </a:r>
            <a:r>
              <a:rPr lang="es-CO" dirty="0" err="1"/>
              <a:t>norm</a:t>
            </a:r>
            <a:r>
              <a:rPr lang="es-CO" dirty="0"/>
              <a:t>='l2', </a:t>
            </a:r>
            <a:r>
              <a:rPr lang="es-CO" dirty="0" err="1"/>
              <a:t>use_idf</a:t>
            </a:r>
            <a:r>
              <a:rPr lang="es-CO" dirty="0"/>
              <a:t>=True, </a:t>
            </a:r>
            <a:r>
              <a:rPr lang="es-CO" dirty="0" err="1"/>
              <a:t>smooth_idf</a:t>
            </a:r>
            <a:r>
              <a:rPr lang="es-CO" dirty="0"/>
              <a:t>=True, </a:t>
            </a:r>
            <a:r>
              <a:rPr lang="es-CO" dirty="0" err="1"/>
              <a:t>sublinear_tf</a:t>
            </a:r>
            <a:r>
              <a:rPr lang="es-CO" dirty="0"/>
              <a:t>=False)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26" y="4124867"/>
            <a:ext cx="26574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30678" y="4591205"/>
            <a:ext cx="8049985" cy="646331"/>
          </a:xfrm>
          <a:prstGeom prst="rect">
            <a:avLst/>
          </a:prstGeom>
        </p:spPr>
        <p:txBody>
          <a:bodyPr wrap="square">
            <a:spAutoFit/>
          </a:bodyPr>
          <a:lstStyle/>
          <a:p>
            <a:r>
              <a:rPr lang="es-CO" dirty="0"/>
              <a:t>El </a:t>
            </a:r>
            <a:r>
              <a:rPr lang="es-CO" dirty="0" err="1"/>
              <a:t>tf</a:t>
            </a:r>
            <a:r>
              <a:rPr lang="es-CO" dirty="0"/>
              <a:t>(</a:t>
            </a:r>
            <a:r>
              <a:rPr lang="es-CO" dirty="0" err="1"/>
              <a:t>t,d</a:t>
            </a:r>
            <a:r>
              <a:rPr lang="es-CO" dirty="0"/>
              <a:t>) es el número de veces que un termino (t) ocurre en un documento dado.</a:t>
            </a:r>
          </a:p>
          <a:p>
            <a:r>
              <a:rPr lang="es-CO" dirty="0" err="1"/>
              <a:t>idf</a:t>
            </a:r>
            <a:r>
              <a:rPr lang="es-CO" dirty="0"/>
              <a:t>(t),es calculado como:</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4543" y="5435373"/>
            <a:ext cx="22288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06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8446001" cy="584775"/>
          </a:xfrm>
          <a:prstGeom prst="rect">
            <a:avLst/>
          </a:prstGeom>
          <a:noFill/>
          <a:ln>
            <a:noFill/>
          </a:ln>
        </p:spPr>
        <p:txBody>
          <a:bodyPr spcFirstLastPara="1" wrap="square" lIns="91425" tIns="45700" rIns="91425" bIns="45700" anchor="t" anchorCtr="0">
            <a:noAutofit/>
          </a:bodyPr>
          <a:lstStyle/>
          <a:p>
            <a:pPr lvl="0"/>
            <a:r>
              <a:rPr lang="en-US" sz="3200" b="1" dirty="0">
                <a:solidFill>
                  <a:srgbClr val="2F5496"/>
                </a:solidFill>
                <a:latin typeface="Helvetica Neue"/>
                <a:ea typeface="Helvetica Neue"/>
                <a:cs typeface="Helvetica Neue"/>
                <a:sym typeface="Helvetica Neue"/>
              </a:rPr>
              <a:t>Term frequency – Inverse </a:t>
            </a:r>
            <a:r>
              <a:rPr lang="en-US" sz="3200" b="1" dirty="0" smtClean="0">
                <a:solidFill>
                  <a:srgbClr val="2F5496"/>
                </a:solidFill>
                <a:latin typeface="Helvetica Neue"/>
                <a:ea typeface="Helvetica Neue"/>
                <a:cs typeface="Helvetica Neue"/>
                <a:sym typeface="Helvetica Neue"/>
              </a:rPr>
              <a:t>document frequency  (TFIDF)</a:t>
            </a:r>
            <a:endParaRPr lang="en-U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530679" y="1695228"/>
            <a:ext cx="7621271" cy="2031325"/>
          </a:xfrm>
          <a:prstGeom prst="rect">
            <a:avLst/>
          </a:prstGeom>
          <a:noFill/>
        </p:spPr>
        <p:txBody>
          <a:bodyPr wrap="square" rtlCol="0">
            <a:spAutoFit/>
          </a:bodyPr>
          <a:lstStyle/>
          <a:p>
            <a:r>
              <a:rPr lang="es-CO" dirty="0" smtClean="0">
                <a:latin typeface="Helvetica" panose="020B0604020202020204" pitchFamily="34" charset="0"/>
                <a:cs typeface="Helvetica" panose="020B0604020202020204" pitchFamily="34" charset="0"/>
              </a:rPr>
              <a:t>Donde</a:t>
            </a:r>
            <a:r>
              <a:rPr lang="es-CO" dirty="0">
                <a:latin typeface="Helvetica" panose="020B0604020202020204" pitchFamily="34" charset="0"/>
                <a:cs typeface="Helvetica" panose="020B0604020202020204" pitchFamily="34" charset="0"/>
              </a:rPr>
              <a:t>:</a:t>
            </a:r>
          </a:p>
          <a:p>
            <a:endParaRPr lang="es-CO" dirty="0">
              <a:latin typeface="Helvetica" panose="020B0604020202020204" pitchFamily="34" charset="0"/>
              <a:cs typeface="Helvetica" panose="020B0604020202020204" pitchFamily="34" charset="0"/>
            </a:endParaRPr>
          </a:p>
          <a:p>
            <a:r>
              <a:rPr lang="es-CO" dirty="0" err="1">
                <a:latin typeface="Helvetica" panose="020B0604020202020204" pitchFamily="34" charset="0"/>
                <a:cs typeface="Helvetica" panose="020B0604020202020204" pitchFamily="34" charset="0"/>
              </a:rPr>
              <a:t>nd</a:t>
            </a:r>
            <a:r>
              <a:rPr lang="es-CO" dirty="0">
                <a:latin typeface="Helvetica" panose="020B0604020202020204" pitchFamily="34" charset="0"/>
                <a:cs typeface="Helvetica" panose="020B0604020202020204" pitchFamily="34" charset="0"/>
              </a:rPr>
              <a:t> es el número total de documentos.</a:t>
            </a:r>
          </a:p>
          <a:p>
            <a:r>
              <a:rPr lang="es-CO" dirty="0" err="1">
                <a:latin typeface="Helvetica" panose="020B0604020202020204" pitchFamily="34" charset="0"/>
                <a:cs typeface="Helvetica" panose="020B0604020202020204" pitchFamily="34" charset="0"/>
              </a:rPr>
              <a:t>df</a:t>
            </a:r>
            <a:r>
              <a:rPr lang="es-CO" dirty="0">
                <a:latin typeface="Helvetica" panose="020B0604020202020204" pitchFamily="34" charset="0"/>
                <a:cs typeface="Helvetica" panose="020B0604020202020204" pitchFamily="34" charset="0"/>
              </a:rPr>
              <a:t>(</a:t>
            </a:r>
            <a:r>
              <a:rPr lang="es-CO" dirty="0" err="1">
                <a:latin typeface="Helvetica" panose="020B0604020202020204" pitchFamily="34" charset="0"/>
                <a:cs typeface="Helvetica" panose="020B0604020202020204" pitchFamily="34" charset="0"/>
              </a:rPr>
              <a:t>d,t</a:t>
            </a:r>
            <a:r>
              <a:rPr lang="es-CO" dirty="0">
                <a:latin typeface="Helvetica" panose="020B0604020202020204" pitchFamily="34" charset="0"/>
                <a:cs typeface="Helvetica" panose="020B0604020202020204" pitchFamily="34" charset="0"/>
              </a:rPr>
              <a:t>) es el número de documentos que contienen el termino t.</a:t>
            </a:r>
          </a:p>
          <a:p>
            <a:endParaRPr lang="es-CO" dirty="0" smtClean="0">
              <a:latin typeface="Helvetica" panose="020B0604020202020204" pitchFamily="34" charset="0"/>
              <a:cs typeface="Helvetica" panose="020B0604020202020204" pitchFamily="34" charset="0"/>
            </a:endParaRPr>
          </a:p>
          <a:p>
            <a:r>
              <a:rPr lang="es-CO" dirty="0" smtClean="0">
                <a:latin typeface="Helvetica" panose="020B0604020202020204" pitchFamily="34" charset="0"/>
                <a:cs typeface="Helvetica" panose="020B0604020202020204" pitchFamily="34" charset="0"/>
              </a:rPr>
              <a:t>Los </a:t>
            </a:r>
            <a:r>
              <a:rPr lang="es-CO" dirty="0">
                <a:latin typeface="Helvetica" panose="020B0604020202020204" pitchFamily="34" charset="0"/>
                <a:cs typeface="Helvetica" panose="020B0604020202020204" pitchFamily="34" charset="0"/>
              </a:rPr>
              <a:t>vectores </a:t>
            </a:r>
            <a:r>
              <a:rPr lang="es-CO" dirty="0" err="1">
                <a:latin typeface="Helvetica" panose="020B0604020202020204" pitchFamily="34" charset="0"/>
                <a:cs typeface="Helvetica" panose="020B0604020202020204" pitchFamily="34" charset="0"/>
              </a:rPr>
              <a:t>tf-idf</a:t>
            </a:r>
            <a:r>
              <a:rPr lang="es-CO" dirty="0">
                <a:latin typeface="Helvetica" panose="020B0604020202020204" pitchFamily="34" charset="0"/>
                <a:cs typeface="Helvetica" panose="020B0604020202020204" pitchFamily="34" charset="0"/>
              </a:rPr>
              <a:t> resultantes son normalizados por la norma euclidiana (I2):</a:t>
            </a:r>
            <a:endParaRPr lang="es-CO" dirty="0">
              <a:latin typeface="Helvetica" panose="020B0604020202020204" pitchFamily="34" charset="0"/>
              <a:cs typeface="Helvetica" panose="020B0604020202020204" pitchFamily="34" charset="0"/>
            </a:endParaRP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231" y="4400550"/>
            <a:ext cx="3095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16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46713" y="1755442"/>
            <a:ext cx="6922008" cy="2308324"/>
          </a:xfrm>
          <a:prstGeom prst="rect">
            <a:avLst/>
          </a:prstGeom>
          <a:noFill/>
        </p:spPr>
        <p:txBody>
          <a:bodyPr wrap="square" rtlCol="0">
            <a:spAutoFit/>
          </a:bodyPr>
          <a:lstStyle/>
          <a:p>
            <a:pPr algn="ctr"/>
            <a:r>
              <a:rPr lang="es-CO" sz="7200" b="1" dirty="0" smtClean="0">
                <a:solidFill>
                  <a:srgbClr val="002060"/>
                </a:solidFill>
                <a:latin typeface="Helvetica" panose="020B0604020202020204" pitchFamily="34" charset="0"/>
                <a:cs typeface="Helvetica" panose="020B0604020202020204" pitchFamily="34" charset="0"/>
              </a:rPr>
              <a:t>Vamos al notebook</a:t>
            </a:r>
            <a:endParaRPr lang="es-CO" sz="7200" b="1" dirty="0" smtClean="0">
              <a:solidFill>
                <a:srgbClr val="00206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5899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1"/>
          <p:cNvSpPr txBox="1"/>
          <p:nvPr/>
        </p:nvSpPr>
        <p:spPr>
          <a:xfrm>
            <a:off x="1246713" y="2343271"/>
            <a:ext cx="6922008" cy="1631216"/>
          </a:xfrm>
          <a:prstGeom prst="rect">
            <a:avLst/>
          </a:prstGeom>
          <a:noFill/>
        </p:spPr>
        <p:txBody>
          <a:bodyPr wrap="square" rtlCol="0">
            <a:spAutoFit/>
          </a:bodyPr>
          <a:lstStyle/>
          <a:p>
            <a:pPr algn="ctr"/>
            <a:r>
              <a:rPr lang="es-CO" sz="10000" b="1" dirty="0" smtClean="0">
                <a:solidFill>
                  <a:srgbClr val="002060"/>
                </a:solidFill>
                <a:latin typeface="Helvetica" panose="020B0604020202020204" pitchFamily="34" charset="0"/>
                <a:cs typeface="Helvetica" panose="020B0604020202020204" pitchFamily="34" charset="0"/>
              </a:rPr>
              <a:t>Gracias</a:t>
            </a:r>
          </a:p>
        </p:txBody>
      </p:sp>
    </p:spTree>
    <p:extLst>
      <p:ext uri="{BB962C8B-B14F-4D97-AF65-F5344CB8AC3E}">
        <p14:creationId xmlns:p14="http://schemas.microsoft.com/office/powerpoint/2010/main" val="165731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uadroTexto 2"/>
          <p:cNvSpPr txBox="1"/>
          <p:nvPr/>
        </p:nvSpPr>
        <p:spPr>
          <a:xfrm>
            <a:off x="1682496" y="1618488"/>
            <a:ext cx="6080760" cy="3416320"/>
          </a:xfrm>
          <a:prstGeom prst="rect">
            <a:avLst/>
          </a:prstGeom>
          <a:noFill/>
        </p:spPr>
        <p:txBody>
          <a:bodyPr wrap="square" rtlCol="0">
            <a:spAutoFit/>
          </a:bodyPr>
          <a:lstStyle/>
          <a:p>
            <a:pPr algn="ctr"/>
            <a:r>
              <a:rPr lang="es-CO" sz="7200" b="1" dirty="0" smtClean="0">
                <a:solidFill>
                  <a:prstClr val="white"/>
                </a:solidFill>
                <a:latin typeface="Helvetica" panose="020B0604020202020204" pitchFamily="34" charset="0"/>
                <a:cs typeface="Helvetica" panose="020B0604020202020204" pitchFamily="34" charset="0"/>
              </a:rPr>
              <a:t>Machine Learning en Python</a:t>
            </a:r>
            <a:endParaRPr lang="es-CO" sz="7200" b="1" dirty="0">
              <a:solidFill>
                <a:prstClr val="white"/>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19586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uadroTexto 2"/>
          <p:cNvSpPr txBox="1"/>
          <p:nvPr/>
        </p:nvSpPr>
        <p:spPr>
          <a:xfrm>
            <a:off x="914400" y="2260139"/>
            <a:ext cx="7498079" cy="2308324"/>
          </a:xfrm>
          <a:prstGeom prst="rect">
            <a:avLst/>
          </a:prstGeom>
          <a:noFill/>
        </p:spPr>
        <p:txBody>
          <a:bodyPr wrap="square" rtlCol="0">
            <a:spAutoFit/>
          </a:bodyPr>
          <a:lstStyle/>
          <a:p>
            <a:pPr algn="ctr"/>
            <a:r>
              <a:rPr lang="es-CO" sz="7200" b="1" dirty="0" smtClean="0">
                <a:solidFill>
                  <a:prstClr val="white"/>
                </a:solidFill>
                <a:latin typeface="Helvetica" panose="020B0604020202020204" pitchFamily="34" charset="0"/>
                <a:cs typeface="Helvetica" panose="020B0604020202020204" pitchFamily="34" charset="0"/>
              </a:rPr>
              <a:t>Clasificación de texto</a:t>
            </a:r>
            <a:endParaRPr lang="es-CO" sz="7200" b="1" dirty="0">
              <a:solidFill>
                <a:prstClr val="white"/>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12492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Problemas en analítica de texto</a:t>
            </a:r>
          </a:p>
        </p:txBody>
      </p:sp>
      <p:sp>
        <p:nvSpPr>
          <p:cNvPr id="3" name="2 Rectángulo"/>
          <p:cNvSpPr/>
          <p:nvPr/>
        </p:nvSpPr>
        <p:spPr>
          <a:xfrm>
            <a:off x="726831" y="2000739"/>
            <a:ext cx="6131169" cy="1754326"/>
          </a:xfrm>
          <a:prstGeom prst="rect">
            <a:avLst/>
          </a:prstGeom>
        </p:spPr>
        <p:txBody>
          <a:bodyPr wrap="square">
            <a:spAutoFit/>
          </a:bodyPr>
          <a:lstStyle/>
          <a:p>
            <a:pPr marL="285750" indent="-285750">
              <a:buFont typeface="Arial" panose="020B0604020202020204" pitchFamily="34" charset="0"/>
              <a:buChar char="•"/>
            </a:pPr>
            <a:r>
              <a:rPr lang="es-CO" dirty="0" err="1">
                <a:solidFill>
                  <a:srgbClr val="FF0000"/>
                </a:solidFill>
                <a:latin typeface="Helvetica" panose="020B0604020202020204" pitchFamily="34" charset="0"/>
                <a:cs typeface="Helvetica" panose="020B0604020202020204" pitchFamily="34" charset="0"/>
              </a:rPr>
              <a:t>Preprocesamiento</a:t>
            </a:r>
            <a:endParaRPr lang="es-CO" dirty="0">
              <a:solidFill>
                <a:srgbClr val="FF0000"/>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dirty="0">
                <a:solidFill>
                  <a:srgbClr val="FF0000"/>
                </a:solidFill>
                <a:latin typeface="Helvetica" panose="020B0604020202020204" pitchFamily="34" charset="0"/>
                <a:cs typeface="Helvetica" panose="020B0604020202020204" pitchFamily="34" charset="0"/>
              </a:rPr>
              <a:t>Análisis de </a:t>
            </a:r>
            <a:r>
              <a:rPr lang="es-CO" dirty="0" smtClean="0">
                <a:solidFill>
                  <a:srgbClr val="FF0000"/>
                </a:solidFill>
                <a:latin typeface="Helvetica" panose="020B0604020202020204" pitchFamily="34" charset="0"/>
                <a:cs typeface="Helvetica" panose="020B0604020202020204" pitchFamily="34" charset="0"/>
              </a:rPr>
              <a:t>sentimientos</a:t>
            </a:r>
          </a:p>
          <a:p>
            <a:pPr marL="285750" indent="-285750">
              <a:buFont typeface="Arial" panose="020B0604020202020204" pitchFamily="34" charset="0"/>
              <a:buChar char="•"/>
            </a:pPr>
            <a:r>
              <a:rPr lang="es-CO" dirty="0" smtClean="0">
                <a:latin typeface="Helvetica" panose="020B0604020202020204" pitchFamily="34" charset="0"/>
                <a:cs typeface="Helvetica" panose="020B0604020202020204" pitchFamily="34" charset="0"/>
              </a:rPr>
              <a:t>Extracción </a:t>
            </a:r>
            <a:r>
              <a:rPr lang="es-CO" dirty="0">
                <a:latin typeface="Helvetica" panose="020B0604020202020204" pitchFamily="34" charset="0"/>
                <a:cs typeface="Helvetica" panose="020B0604020202020204" pitchFamily="34" charset="0"/>
              </a:rPr>
              <a:t>de </a:t>
            </a:r>
            <a:r>
              <a:rPr lang="es-CO" dirty="0" smtClean="0">
                <a:latin typeface="Helvetica" panose="020B0604020202020204" pitchFamily="34" charset="0"/>
                <a:cs typeface="Helvetica" panose="020B0604020202020204" pitchFamily="34" charset="0"/>
              </a:rPr>
              <a:t>temas</a:t>
            </a:r>
          </a:p>
          <a:p>
            <a:pPr marL="285750" indent="-285750">
              <a:buFont typeface="Arial" panose="020B0604020202020204" pitchFamily="34" charset="0"/>
              <a:buChar char="•"/>
            </a:pPr>
            <a:r>
              <a:rPr lang="es-CO" dirty="0" smtClean="0">
                <a:latin typeface="Helvetica" panose="020B0604020202020204" pitchFamily="34" charset="0"/>
                <a:cs typeface="Helvetica" panose="020B0604020202020204" pitchFamily="34" charset="0"/>
              </a:rPr>
              <a:t>Palabras claves</a:t>
            </a:r>
          </a:p>
          <a:p>
            <a:pPr marL="285750" indent="-285750">
              <a:buFont typeface="Arial" panose="020B0604020202020204" pitchFamily="34" charset="0"/>
              <a:buChar char="•"/>
            </a:pPr>
            <a:r>
              <a:rPr lang="es-CO" dirty="0" smtClean="0">
                <a:solidFill>
                  <a:srgbClr val="FF0000"/>
                </a:solidFill>
                <a:latin typeface="Helvetica" panose="020B0604020202020204" pitchFamily="34" charset="0"/>
                <a:cs typeface="Helvetica" panose="020B0604020202020204" pitchFamily="34" charset="0"/>
              </a:rPr>
              <a:t>Clasificación </a:t>
            </a:r>
            <a:r>
              <a:rPr lang="es-CO" dirty="0">
                <a:solidFill>
                  <a:srgbClr val="FF0000"/>
                </a:solidFill>
                <a:latin typeface="Helvetica" panose="020B0604020202020204" pitchFamily="34" charset="0"/>
                <a:cs typeface="Helvetica" panose="020B0604020202020204" pitchFamily="34" charset="0"/>
              </a:rPr>
              <a:t>de texto</a:t>
            </a:r>
          </a:p>
          <a:p>
            <a:pPr marL="285750" indent="-285750">
              <a:buFont typeface="Arial" panose="020B0604020202020204" pitchFamily="34" charset="0"/>
              <a:buChar char="•"/>
            </a:pPr>
            <a:r>
              <a:rPr lang="es-CO" dirty="0">
                <a:latin typeface="Helvetica" panose="020B0604020202020204" pitchFamily="34" charset="0"/>
                <a:cs typeface="Helvetica" panose="020B0604020202020204" pitchFamily="34" charset="0"/>
              </a:rPr>
              <a:t>Comparación de textos y agrupación de texto</a:t>
            </a:r>
          </a:p>
        </p:txBody>
      </p:sp>
    </p:spTree>
    <p:extLst>
      <p:ext uri="{BB962C8B-B14F-4D97-AF65-F5344CB8AC3E}">
        <p14:creationId xmlns:p14="http://schemas.microsoft.com/office/powerpoint/2010/main" val="1541790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Funciones en </a:t>
            </a:r>
            <a:r>
              <a:rPr lang="es-ES" sz="3200" b="1" dirty="0" err="1">
                <a:solidFill>
                  <a:srgbClr val="2F5496"/>
                </a:solidFill>
                <a:latin typeface="Helvetica Neue"/>
                <a:ea typeface="Helvetica Neue"/>
                <a:cs typeface="Helvetica Neue"/>
                <a:sym typeface="Helvetica Neue"/>
              </a:rPr>
              <a:t>Python</a:t>
            </a:r>
            <a:endParaRPr lang="es-ES" sz="3200" b="1" dirty="0">
              <a:solidFill>
                <a:srgbClr val="2F5496"/>
              </a:solidFill>
              <a:latin typeface="Helvetica Neue"/>
              <a:ea typeface="Helvetica Neue"/>
              <a:cs typeface="Helvetica Neue"/>
              <a:sym typeface="Helvetica Neue"/>
            </a:endParaRPr>
          </a:p>
        </p:txBody>
      </p:sp>
      <p:sp>
        <p:nvSpPr>
          <p:cNvPr id="16" name="CuadroTexto 2"/>
          <p:cNvSpPr txBox="1"/>
          <p:nvPr/>
        </p:nvSpPr>
        <p:spPr>
          <a:xfrm>
            <a:off x="1228436" y="1874982"/>
            <a:ext cx="7305964" cy="1938992"/>
          </a:xfrm>
          <a:prstGeom prst="rect">
            <a:avLst/>
          </a:prstGeom>
          <a:noFill/>
        </p:spPr>
        <p:txBody>
          <a:bodyPr wrap="square" rtlCol="0">
            <a:spAutoFit/>
          </a:bodyPr>
          <a:lstStyle/>
          <a:p>
            <a:pPr marL="285750" indent="-285750">
              <a:buFont typeface="Arial" panose="020B0604020202020204" pitchFamily="34" charset="0"/>
              <a:buChar char="•"/>
            </a:pPr>
            <a:r>
              <a:rPr lang="es-CO" sz="4000" dirty="0" smtClean="0">
                <a:latin typeface="Helvetica" panose="020B0604020202020204" pitchFamily="34" charset="0"/>
                <a:cs typeface="Helvetica" panose="020B0604020202020204" pitchFamily="34" charset="0"/>
              </a:rPr>
              <a:t>Split</a:t>
            </a:r>
          </a:p>
          <a:p>
            <a:pPr marL="285750" indent="-285750">
              <a:buFont typeface="Arial" panose="020B0604020202020204" pitchFamily="34" charset="0"/>
              <a:buChar char="•"/>
            </a:pPr>
            <a:r>
              <a:rPr lang="es-CO" sz="4000" dirty="0" err="1" smtClean="0">
                <a:latin typeface="Helvetica" panose="020B0604020202020204" pitchFamily="34" charset="0"/>
                <a:cs typeface="Helvetica" panose="020B0604020202020204" pitchFamily="34" charset="0"/>
              </a:rPr>
              <a:t>Join</a:t>
            </a:r>
            <a:endParaRPr lang="es-CO" sz="4000" dirty="0" smtClean="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sz="4000" dirty="0" err="1" smtClean="0">
                <a:latin typeface="Helvetica" panose="020B0604020202020204" pitchFamily="34" charset="0"/>
                <a:cs typeface="Helvetica" panose="020B0604020202020204" pitchFamily="34" charset="0"/>
              </a:rPr>
              <a:t>Replace</a:t>
            </a:r>
            <a:endParaRPr lang="es-CO" sz="40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9920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lvl="0"/>
            <a:r>
              <a:rPr lang="es-ES" sz="3200" b="1" dirty="0" err="1">
                <a:solidFill>
                  <a:srgbClr val="2F5496"/>
                </a:solidFill>
                <a:latin typeface="Helvetica Neue"/>
                <a:ea typeface="Helvetica Neue"/>
                <a:cs typeface="Helvetica Neue"/>
                <a:sym typeface="Helvetica Neue"/>
              </a:rPr>
              <a:t>Preprocesamiento</a:t>
            </a:r>
            <a:endParaRPr lang="es-E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1228436" y="1880343"/>
            <a:ext cx="7305964" cy="1938992"/>
          </a:xfrm>
          <a:prstGeom prst="rect">
            <a:avLst/>
          </a:prstGeom>
          <a:noFill/>
        </p:spPr>
        <p:txBody>
          <a:bodyPr wrap="square" rtlCol="0">
            <a:spAutoFit/>
          </a:bodyPr>
          <a:lstStyle/>
          <a:p>
            <a:pPr marL="285750" indent="-285750">
              <a:buFont typeface="Arial" panose="020B0604020202020204" pitchFamily="34" charset="0"/>
              <a:buChar char="•"/>
            </a:pPr>
            <a:r>
              <a:rPr lang="es-CO" sz="4000" dirty="0" err="1" smtClean="0">
                <a:latin typeface="Helvetica" panose="020B0604020202020204" pitchFamily="34" charset="0"/>
                <a:cs typeface="Helvetica" panose="020B0604020202020204" pitchFamily="34" charset="0"/>
              </a:rPr>
              <a:t>Tokenization</a:t>
            </a:r>
            <a:endParaRPr lang="es-CO" sz="4000" dirty="0" smtClean="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sz="4000" dirty="0">
                <a:latin typeface="Helvetica" panose="020B0604020202020204" pitchFamily="34" charset="0"/>
                <a:cs typeface="Helvetica" panose="020B0604020202020204" pitchFamily="34" charset="0"/>
              </a:rPr>
              <a:t>Stop </a:t>
            </a:r>
            <a:r>
              <a:rPr lang="es-CO" sz="4000" dirty="0" err="1" smtClean="0">
                <a:latin typeface="Helvetica" panose="020B0604020202020204" pitchFamily="34" charset="0"/>
                <a:cs typeface="Helvetica" panose="020B0604020202020204" pitchFamily="34" charset="0"/>
              </a:rPr>
              <a:t>words</a:t>
            </a:r>
            <a:endParaRPr lang="es-CO" sz="4000" dirty="0" smtClean="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s-CO" sz="4000" dirty="0" err="1" smtClean="0">
                <a:latin typeface="Helvetica" panose="020B0604020202020204" pitchFamily="34" charset="0"/>
                <a:cs typeface="Helvetica" panose="020B0604020202020204" pitchFamily="34" charset="0"/>
              </a:rPr>
              <a:t>Stemming</a:t>
            </a:r>
            <a:endParaRPr lang="es-CO" sz="40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47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Bag of </a:t>
            </a:r>
            <a:r>
              <a:rPr lang="es-ES" sz="3200" b="1" dirty="0" err="1">
                <a:solidFill>
                  <a:srgbClr val="2F5496"/>
                </a:solidFill>
                <a:latin typeface="Helvetica Neue"/>
                <a:ea typeface="Helvetica Neue"/>
                <a:cs typeface="Helvetica Neue"/>
                <a:sym typeface="Helvetica Neue"/>
              </a:rPr>
              <a:t>words</a:t>
            </a:r>
            <a:endParaRPr lang="es-ES" sz="3200" b="1" dirty="0">
              <a:solidFill>
                <a:srgbClr val="2F5496"/>
              </a:solidFill>
              <a:latin typeface="Helvetica Neue"/>
              <a:ea typeface="Helvetica Neue"/>
              <a:cs typeface="Helvetica Neue"/>
              <a:sym typeface="Helvetica Neue"/>
            </a:endParaRPr>
          </a:p>
        </p:txBody>
      </p:sp>
      <p:sp>
        <p:nvSpPr>
          <p:cNvPr id="4" name="CuadroTexto 2"/>
          <p:cNvSpPr txBox="1"/>
          <p:nvPr/>
        </p:nvSpPr>
        <p:spPr>
          <a:xfrm>
            <a:off x="1072128" y="1187228"/>
            <a:ext cx="7305964" cy="4431983"/>
          </a:xfrm>
          <a:prstGeom prst="rect">
            <a:avLst/>
          </a:prstGeom>
          <a:noFill/>
        </p:spPr>
        <p:txBody>
          <a:bodyPr wrap="square" rtlCol="0">
            <a:spAutoFit/>
          </a:bodyPr>
          <a:lstStyle/>
          <a:p>
            <a:pPr marL="285750" indent="-285750">
              <a:buFont typeface="Arial" panose="020B0604020202020204" pitchFamily="34" charset="0"/>
              <a:buChar char="•"/>
            </a:pPr>
            <a:r>
              <a:rPr lang="es-CO" sz="2400" dirty="0" smtClean="0">
                <a:latin typeface="Helvetica" panose="020B0604020202020204" pitchFamily="34" charset="0"/>
                <a:cs typeface="Helvetica" panose="020B0604020202020204" pitchFamily="34" charset="0"/>
              </a:rPr>
              <a:t>Asignar un entero fijo a cada palabra de los documentos</a:t>
            </a:r>
          </a:p>
          <a:p>
            <a:pPr marL="285750" indent="-285750">
              <a:buFont typeface="Arial" panose="020B0604020202020204" pitchFamily="34" charset="0"/>
              <a:buChar char="•"/>
            </a:pPr>
            <a:r>
              <a:rPr lang="es-CO" sz="2400" dirty="0" smtClean="0">
                <a:latin typeface="Helvetica" panose="020B0604020202020204" pitchFamily="34" charset="0"/>
                <a:cs typeface="Helvetica" panose="020B0604020202020204" pitchFamily="34" charset="0"/>
              </a:rPr>
              <a:t>Para cada documento contar el número de ocurrencias de esta palara. Guardarlo en una matriz X[</a:t>
            </a:r>
            <a:r>
              <a:rPr lang="es-CO" sz="2400" dirty="0" err="1" smtClean="0">
                <a:latin typeface="Helvetica" panose="020B0604020202020204" pitchFamily="34" charset="0"/>
                <a:cs typeface="Helvetica" panose="020B0604020202020204" pitchFamily="34" charset="0"/>
              </a:rPr>
              <a:t>i,j</a:t>
            </a:r>
            <a:r>
              <a:rPr lang="es-CO" sz="2400" dirty="0" smtClean="0">
                <a:latin typeface="Helvetica" panose="020B0604020202020204" pitchFamily="34" charset="0"/>
                <a:cs typeface="Helvetica" panose="020B0604020202020204" pitchFamily="34" charset="0"/>
              </a:rPr>
              <a:t>], donde i es el número documento y j el índica de la palabra.</a:t>
            </a:r>
          </a:p>
          <a:p>
            <a:pPr marL="285750" indent="-285750">
              <a:buFont typeface="Arial" panose="020B0604020202020204" pitchFamily="34" charset="0"/>
              <a:buChar char="•"/>
            </a:pPr>
            <a:r>
              <a:rPr lang="es-CO" sz="2400" dirty="0" smtClean="0">
                <a:latin typeface="Helvetica" panose="020B0604020202020204" pitchFamily="34" charset="0"/>
                <a:cs typeface="Helvetica" panose="020B0604020202020204" pitchFamily="34" charset="0"/>
              </a:rPr>
              <a:t>El número de características es el número de palabras diferentes: típicamente más de 100.000.</a:t>
            </a:r>
          </a:p>
          <a:p>
            <a:pPr marL="285750" indent="-285750">
              <a:buFont typeface="Arial" panose="020B0604020202020204" pitchFamily="34" charset="0"/>
              <a:buChar char="•"/>
            </a:pPr>
            <a:r>
              <a:rPr lang="es-CO" sz="2400" dirty="0">
                <a:latin typeface="Helvetica" panose="020B0604020202020204" pitchFamily="34" charset="0"/>
                <a:cs typeface="Helvetica" panose="020B0604020202020204" pitchFamily="34" charset="0"/>
              </a:rPr>
              <a:t>¡</a:t>
            </a:r>
            <a:r>
              <a:rPr lang="es-CO" sz="2400" dirty="0" smtClean="0">
                <a:latin typeface="Helvetica" panose="020B0604020202020204" pitchFamily="34" charset="0"/>
                <a:cs typeface="Helvetica" panose="020B0604020202020204" pitchFamily="34" charset="0"/>
              </a:rPr>
              <a:t>Estas matrices ocupan mucho tamaño!</a:t>
            </a:r>
          </a:p>
          <a:p>
            <a:pPr marL="285750" indent="-285750">
              <a:buFont typeface="Arial" panose="020B0604020202020204" pitchFamily="34" charset="0"/>
              <a:buChar char="•"/>
            </a:pPr>
            <a:r>
              <a:rPr lang="es-CO" sz="2400" dirty="0" smtClean="0">
                <a:latin typeface="Helvetica" panose="020B0604020202020204" pitchFamily="34" charset="0"/>
                <a:cs typeface="Helvetica" panose="020B0604020202020204" pitchFamily="34" charset="0"/>
              </a:rPr>
              <a:t>Se guardan de forma dispersa. Bag of </a:t>
            </a:r>
            <a:r>
              <a:rPr lang="es-CO" sz="2400" dirty="0" err="1" smtClean="0">
                <a:latin typeface="Helvetica" panose="020B0604020202020204" pitchFamily="34" charset="0"/>
                <a:cs typeface="Helvetica" panose="020B0604020202020204" pitchFamily="34" charset="0"/>
              </a:rPr>
              <a:t>words</a:t>
            </a:r>
            <a:r>
              <a:rPr lang="es-CO" sz="2400" dirty="0" smtClean="0">
                <a:latin typeface="Helvetica" panose="020B0604020202020204" pitchFamily="34" charset="0"/>
                <a:cs typeface="Helvetica" panose="020B0604020202020204" pitchFamily="34" charset="0"/>
              </a:rPr>
              <a:t> es un data set de alta </a:t>
            </a:r>
            <a:r>
              <a:rPr lang="es-CO" sz="2400" dirty="0" err="1" smtClean="0">
                <a:latin typeface="Helvetica" panose="020B0604020202020204" pitchFamily="34" charset="0"/>
                <a:cs typeface="Helvetica" panose="020B0604020202020204" pitchFamily="34" charset="0"/>
              </a:rPr>
              <a:t>dimensionalidad</a:t>
            </a:r>
            <a:r>
              <a:rPr lang="es-CO" sz="2400" dirty="0" smtClean="0">
                <a:latin typeface="Helvetica" panose="020B0604020202020204" pitchFamily="34" charset="0"/>
                <a:cs typeface="Helvetica" panose="020B0604020202020204" pitchFamily="34" charset="0"/>
              </a:rPr>
              <a:t> y disperso.</a:t>
            </a:r>
          </a:p>
          <a:p>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477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TERM FREQUENCY (TF)</a:t>
            </a:r>
            <a:endParaRPr lang="es-E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876744" y="1312274"/>
            <a:ext cx="7305964" cy="4524315"/>
          </a:xfrm>
          <a:prstGeom prst="rect">
            <a:avLst/>
          </a:prstGeom>
          <a:noFill/>
        </p:spPr>
        <p:txBody>
          <a:bodyPr wrap="square" rtlCol="0">
            <a:spAutoFit/>
          </a:bodyPr>
          <a:lstStyle/>
          <a:p>
            <a:pPr marL="285750" indent="-285750" algn="just">
              <a:buFont typeface="Arial" panose="020B0604020202020204" pitchFamily="34" charset="0"/>
              <a:buChar char="•"/>
            </a:pPr>
            <a:r>
              <a:rPr lang="es-CO" sz="3200" dirty="0">
                <a:latin typeface="Helvetica" panose="020B0604020202020204" pitchFamily="34" charset="0"/>
                <a:cs typeface="Helvetica" panose="020B0604020202020204" pitchFamily="34" charset="0"/>
              </a:rPr>
              <a:t>Contamos la cantidad de veces que aparece cada término en cada documento y esta cantidad de veces que un término ocurre en un documento se denomina </a:t>
            </a:r>
            <a:r>
              <a:rPr lang="es-CO" sz="3200" dirty="0" err="1">
                <a:latin typeface="Helvetica" panose="020B0604020202020204" pitchFamily="34" charset="0"/>
                <a:cs typeface="Helvetica" panose="020B0604020202020204" pitchFamily="34" charset="0"/>
              </a:rPr>
              <a:t>Term</a:t>
            </a:r>
            <a:r>
              <a:rPr lang="es-CO" sz="3200" dirty="0">
                <a:latin typeface="Helvetica" panose="020B0604020202020204" pitchFamily="34" charset="0"/>
                <a:cs typeface="Helvetica" panose="020B0604020202020204" pitchFamily="34" charset="0"/>
              </a:rPr>
              <a:t> </a:t>
            </a:r>
            <a:r>
              <a:rPr lang="es-CO" sz="3200" dirty="0" err="1">
                <a:latin typeface="Helvetica" panose="020B0604020202020204" pitchFamily="34" charset="0"/>
                <a:cs typeface="Helvetica" panose="020B0604020202020204" pitchFamily="34" charset="0"/>
              </a:rPr>
              <a:t>frequency</a:t>
            </a:r>
            <a:r>
              <a:rPr lang="es-CO" sz="3200" dirty="0">
                <a:latin typeface="Helvetica" panose="020B0604020202020204" pitchFamily="34" charset="0"/>
                <a:cs typeface="Helvetica" panose="020B0604020202020204" pitchFamily="34" charset="0"/>
              </a:rPr>
              <a:t> (TF). El peso de un término que aparece en un documento es simplemente proporcional al término </a:t>
            </a:r>
            <a:r>
              <a:rPr lang="es-CO" sz="3200" dirty="0" smtClean="0">
                <a:latin typeface="Helvetica" panose="020B0604020202020204" pitchFamily="34" charset="0"/>
                <a:cs typeface="Helvetica" panose="020B0604020202020204" pitchFamily="34" charset="0"/>
              </a:rPr>
              <a:t>frecuencia.</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477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275968" y="226541"/>
            <a:ext cx="8647596" cy="584775"/>
          </a:xfrm>
          <a:prstGeom prst="rect">
            <a:avLst/>
          </a:prstGeom>
          <a:noFill/>
          <a:ln>
            <a:noFill/>
          </a:ln>
        </p:spPr>
        <p:txBody>
          <a:bodyPr spcFirstLastPara="1" wrap="square" lIns="91425" tIns="45700" rIns="91425" bIns="45700" anchor="t" anchorCtr="0">
            <a:noAutofit/>
          </a:bodyPr>
          <a:lstStyle/>
          <a:p>
            <a:pPr lvl="0"/>
            <a:r>
              <a:rPr lang="es-ES" sz="3200" b="1" dirty="0">
                <a:solidFill>
                  <a:srgbClr val="2F5496"/>
                </a:solidFill>
                <a:latin typeface="Helvetica Neue"/>
                <a:ea typeface="Helvetica Neue"/>
                <a:cs typeface="Helvetica Neue"/>
                <a:sym typeface="Helvetica Neue"/>
              </a:rPr>
              <a:t>INVERSE DOCUMENT FREQUENCY (IDF)</a:t>
            </a:r>
            <a:endParaRPr lang="es-ES" sz="3200" b="1" dirty="0">
              <a:solidFill>
                <a:srgbClr val="2F5496"/>
              </a:solidFill>
              <a:latin typeface="Helvetica Neue"/>
              <a:ea typeface="Helvetica Neue"/>
              <a:cs typeface="Helvetica Neue"/>
              <a:sym typeface="Helvetica Neue"/>
            </a:endParaRPr>
          </a:p>
        </p:txBody>
      </p:sp>
      <p:sp>
        <p:nvSpPr>
          <p:cNvPr id="3" name="CuadroTexto 2"/>
          <p:cNvSpPr txBox="1"/>
          <p:nvPr/>
        </p:nvSpPr>
        <p:spPr>
          <a:xfrm>
            <a:off x="822036" y="1343536"/>
            <a:ext cx="7305964" cy="3785652"/>
          </a:xfrm>
          <a:prstGeom prst="rect">
            <a:avLst/>
          </a:prstGeom>
          <a:noFill/>
        </p:spPr>
        <p:txBody>
          <a:bodyPr wrap="square" rtlCol="0">
            <a:spAutoFit/>
          </a:bodyPr>
          <a:lstStyle/>
          <a:p>
            <a:pPr marL="285750" indent="-285750">
              <a:buFont typeface="Arial" panose="020B0604020202020204" pitchFamily="34" charset="0"/>
              <a:buChar char="•"/>
            </a:pPr>
            <a:r>
              <a:rPr lang="es-CO" sz="2000" dirty="0" smtClean="0">
                <a:latin typeface="Helvetica" panose="020B0604020202020204" pitchFamily="34" charset="0"/>
                <a:cs typeface="Helvetica" panose="020B0604020202020204" pitchFamily="34" charset="0"/>
              </a:rPr>
              <a:t>Debido </a:t>
            </a:r>
            <a:r>
              <a:rPr lang="es-CO" sz="2000" dirty="0">
                <a:latin typeface="Helvetica" panose="020B0604020202020204" pitchFamily="34" charset="0"/>
                <a:cs typeface="Helvetica" panose="020B0604020202020204" pitchFamily="34" charset="0"/>
              </a:rPr>
              <a:t>a que por ejemplo el término "</a:t>
            </a:r>
            <a:r>
              <a:rPr lang="es-CO" sz="2000" dirty="0" err="1">
                <a:latin typeface="Helvetica" panose="020B0604020202020204" pitchFamily="34" charset="0"/>
                <a:cs typeface="Helvetica" panose="020B0604020202020204" pitchFamily="34" charset="0"/>
              </a:rPr>
              <a:t>the</a:t>
            </a:r>
            <a:r>
              <a:rPr lang="es-CO" sz="2000" dirty="0">
                <a:latin typeface="Helvetica" panose="020B0604020202020204" pitchFamily="34" charset="0"/>
                <a:cs typeface="Helvetica" panose="020B0604020202020204" pitchFamily="34" charset="0"/>
              </a:rPr>
              <a:t>" es muy común, TERM FREQUENCY tenderá a enfatizar incorrectamente los documentos que utilizan la palabra "</a:t>
            </a:r>
            <a:r>
              <a:rPr lang="es-CO" sz="2000" dirty="0" err="1">
                <a:latin typeface="Helvetica" panose="020B0604020202020204" pitchFamily="34" charset="0"/>
                <a:cs typeface="Helvetica" panose="020B0604020202020204" pitchFamily="34" charset="0"/>
              </a:rPr>
              <a:t>the</a:t>
            </a:r>
            <a:r>
              <a:rPr lang="es-CO" sz="2000" dirty="0">
                <a:latin typeface="Helvetica" panose="020B0604020202020204" pitchFamily="34" charset="0"/>
                <a:cs typeface="Helvetica" panose="020B0604020202020204" pitchFamily="34" charset="0"/>
              </a:rPr>
              <a:t>" con mayor frecuencia, sin dar suficiente importancia a los términos más significativos (con más información). Por lo tanto, se incorpora INVERSE DOCUMENT FREQUENCY que disminuye el peso de los términos que ocurren con mucha frecuencia en la colección de documentos y aumenta el peso de los términos que ocurren con menos frecuencia. La especificidad de un término se puede cuantificar como una función inversa del número de documentos en que se produce</a:t>
            </a:r>
            <a:endParaRPr lang="es-CO"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47770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6411</TotalTime>
  <Words>588</Words>
  <Application>Microsoft Office PowerPoint</Application>
  <PresentationFormat>Presentación en pantalla (4:3)</PresentationFormat>
  <Paragraphs>56</Paragraphs>
  <Slides>15</Slides>
  <Notes>11</Notes>
  <HiddenSlides>0</HiddenSlides>
  <MMClips>0</MMClips>
  <ScaleCrop>false</ScaleCrop>
  <HeadingPairs>
    <vt:vector size="4" baseType="variant">
      <vt:variant>
        <vt:lpstr>Tema</vt:lpstr>
      </vt:variant>
      <vt:variant>
        <vt:i4>3</vt:i4>
      </vt:variant>
      <vt:variant>
        <vt:lpstr>Títulos de diapositiva</vt:lpstr>
      </vt:variant>
      <vt:variant>
        <vt:i4>15</vt:i4>
      </vt:variant>
    </vt:vector>
  </HeadingPairs>
  <TitlesOfParts>
    <vt:vector size="18" baseType="lpstr">
      <vt:lpstr>Tema de Office</vt:lpstr>
      <vt:lpstr>Integral</vt:lpstr>
      <vt:lpstr>1_Integral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War-Machine</cp:lastModifiedBy>
  <cp:revision>191</cp:revision>
  <dcterms:created xsi:type="dcterms:W3CDTF">2015-01-20T20:40:07Z</dcterms:created>
  <dcterms:modified xsi:type="dcterms:W3CDTF">2018-09-09T23:09:56Z</dcterms:modified>
</cp:coreProperties>
</file>