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257" r:id="rId7"/>
    <p:sldId id="319" r:id="rId8"/>
    <p:sldId id="259" r:id="rId9"/>
    <p:sldId id="258" r:id="rId10"/>
    <p:sldId id="31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lvl1pPr>
              <a:defRPr sz="1200"/>
            </a:lvl1pPr>
          </a:lstStyle>
          <a:p>
            <a:fld id="{4BE1D723-8F53-4F53-90B0-1982A396982E}" type="datetime1">
              <a:rPr lang="en-US" smtClean="0"/>
              <a:pPr/>
              <a:t>11/3/2023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lvl1pPr>
              <a:defRPr sz="1800"/>
            </a:lvl1pPr>
          </a:lstStyle>
          <a:p>
            <a:r>
              <a:rPr lang="en-US"/>
              <a:t>Guruprasad Srinivasan</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sz="1400"/>
            </a:lvl1pPr>
          </a:lstStyle>
          <a:p>
            <a:r>
              <a:rPr lang="en-US"/>
              <a:t>Guruprasad Srinivasan</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darapaneni@gmail.com" TargetMode="External"/><Relationship Id="rId2" Type="http://schemas.openxmlformats.org/officeDocument/2006/relationships/hyperlink" Target="https://github.com/darapaneni/GL-IIITH-TechDocs/tree/main"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mailto:narayanakukunuri6@gmai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50" y="1878544"/>
            <a:ext cx="3205641" cy="2226671"/>
          </a:xfrm>
        </p:spPr>
        <p:txBody>
          <a:bodyPr anchor="t" anchorCtr="0">
            <a:normAutofit/>
          </a:bodyPr>
          <a:lstStyle/>
          <a:p>
            <a:r>
              <a:rPr lang="en-US" sz="3200" dirty="0">
                <a:solidFill>
                  <a:schemeClr val="tx1"/>
                </a:solidFill>
                <a:latin typeface="Arial" panose="020B0604020202020204" pitchFamily="34" charset="0"/>
              </a:rPr>
              <a:t>TechDocs Project Presentation </a:t>
            </a:r>
            <a:endParaRPr lang="en-US" sz="149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050" dirty="0"/>
              <a:t>BY Deployment Team</a:t>
            </a:r>
          </a:p>
          <a:p>
            <a:pPr>
              <a:lnSpc>
                <a:spcPct val="100000"/>
              </a:lnSpc>
            </a:pPr>
            <a:r>
              <a:rPr lang="en-US" sz="1050" cap="none" dirty="0"/>
              <a:t>IIITH-SEDS SEPT22 BATCH</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36C3-DDA6-4D7E-A140-2000505294BE}"/>
              </a:ext>
            </a:extLst>
          </p:cNvPr>
          <p:cNvSpPr>
            <a:spLocks noGrp="1"/>
          </p:cNvSpPr>
          <p:nvPr>
            <p:ph type="title"/>
          </p:nvPr>
        </p:nvSpPr>
        <p:spPr/>
        <p:txBody>
          <a:bodyPr>
            <a:normAutofit/>
          </a:bodyPr>
          <a:lstStyle/>
          <a:p>
            <a:r>
              <a:rPr lang="en-IN" sz="3600" dirty="0"/>
              <a:t>Agenda</a:t>
            </a:r>
          </a:p>
        </p:txBody>
      </p:sp>
      <p:sp>
        <p:nvSpPr>
          <p:cNvPr id="3" name="Content Placeholder 2">
            <a:extLst>
              <a:ext uri="{FF2B5EF4-FFF2-40B4-BE49-F238E27FC236}">
                <a16:creationId xmlns:a16="http://schemas.microsoft.com/office/drawing/2014/main" id="{65A361FB-DAA2-4A22-93BF-FA086F18957A}"/>
              </a:ext>
            </a:extLst>
          </p:cNvPr>
          <p:cNvSpPr>
            <a:spLocks noGrp="1"/>
          </p:cNvSpPr>
          <p:nvPr>
            <p:ph idx="1"/>
          </p:nvPr>
        </p:nvSpPr>
        <p:spPr/>
        <p:txBody>
          <a:bodyPr/>
          <a:lstStyle/>
          <a:p>
            <a:pPr marL="360363" indent="-360363">
              <a:buFont typeface="Wingdings" panose="05000000000000000000" pitchFamily="2" charset="2"/>
              <a:buChar char="Ø"/>
            </a:pPr>
            <a:r>
              <a:rPr lang="en-GB" sz="1800" b="0" i="0" u="none" strike="noStrike" dirty="0">
                <a:solidFill>
                  <a:srgbClr val="434343"/>
                </a:solidFill>
                <a:effectLst/>
                <a:latin typeface="Roboto" panose="02000000000000000000" pitchFamily="2" charset="0"/>
              </a:rPr>
              <a:t>Git Hub and PR approval</a:t>
            </a:r>
            <a:endParaRPr lang="en-GB" dirty="0"/>
          </a:p>
          <a:p>
            <a:pPr marL="360363" indent="-360363">
              <a:buFont typeface="Wingdings" panose="05000000000000000000" pitchFamily="2" charset="2"/>
              <a:buChar char="Ø"/>
            </a:pPr>
            <a:r>
              <a:rPr lang="en-GB" sz="1800" b="0" i="0" u="none" strike="noStrike" dirty="0">
                <a:solidFill>
                  <a:srgbClr val="434343"/>
                </a:solidFill>
                <a:effectLst/>
                <a:latin typeface="Roboto" panose="02000000000000000000" pitchFamily="2" charset="0"/>
              </a:rPr>
              <a:t>Front End (FE) server – Creating Load Balancer (LB) and RDS Database Installation</a:t>
            </a:r>
          </a:p>
          <a:p>
            <a:pPr marL="360363" indent="-360363">
              <a:buFont typeface="Wingdings" panose="05000000000000000000" pitchFamily="2" charset="2"/>
              <a:buChar char="Ø"/>
            </a:pPr>
            <a:r>
              <a:rPr lang="en-US" sz="2000" dirty="0"/>
              <a:t>Backend Server  - Creating AWS EC2 Linux instance, Creating security groups</a:t>
            </a:r>
          </a:p>
          <a:p>
            <a:pPr marL="360363" indent="-360363">
              <a:buFont typeface="Wingdings" panose="05000000000000000000" pitchFamily="2" charset="2"/>
              <a:buChar char="Ø"/>
            </a:pPr>
            <a:r>
              <a:rPr lang="en-US" sz="2000" dirty="0"/>
              <a:t>CloudWatch Alerts for AWS Resources/ Applications</a:t>
            </a:r>
            <a:endParaRPr lang="en-IN" dirty="0"/>
          </a:p>
          <a:p>
            <a:endParaRPr lang="en-IN" dirty="0"/>
          </a:p>
        </p:txBody>
      </p:sp>
    </p:spTree>
    <p:extLst>
      <p:ext uri="{BB962C8B-B14F-4D97-AF65-F5344CB8AC3E}">
        <p14:creationId xmlns:p14="http://schemas.microsoft.com/office/powerpoint/2010/main" val="196411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8E62-86CA-6851-826A-64B300D56D4B}"/>
              </a:ext>
            </a:extLst>
          </p:cNvPr>
          <p:cNvSpPr>
            <a:spLocks noGrp="1"/>
          </p:cNvSpPr>
          <p:nvPr>
            <p:ph type="title"/>
          </p:nvPr>
        </p:nvSpPr>
        <p:spPr/>
        <p:txBody>
          <a:bodyPr>
            <a:normAutofit/>
          </a:bodyPr>
          <a:lstStyle/>
          <a:p>
            <a:r>
              <a:rPr lang="en-US" sz="3600" dirty="0"/>
              <a:t>GitHub and PR approval Process</a:t>
            </a:r>
            <a:endParaRPr lang="en-IN" sz="3600" dirty="0"/>
          </a:p>
        </p:txBody>
      </p:sp>
      <p:sp>
        <p:nvSpPr>
          <p:cNvPr id="3" name="Content Placeholder 2">
            <a:extLst>
              <a:ext uri="{FF2B5EF4-FFF2-40B4-BE49-F238E27FC236}">
                <a16:creationId xmlns:a16="http://schemas.microsoft.com/office/drawing/2014/main" id="{2F9419C1-6CA1-91C7-DD96-953054D73B14}"/>
              </a:ext>
            </a:extLst>
          </p:cNvPr>
          <p:cNvSpPr>
            <a:spLocks noGrp="1"/>
          </p:cNvSpPr>
          <p:nvPr>
            <p:ph idx="1"/>
          </p:nvPr>
        </p:nvSpPr>
        <p:spPr>
          <a:xfrm>
            <a:off x="1097280" y="2108201"/>
            <a:ext cx="6508865" cy="3609215"/>
          </a:xfrm>
        </p:spPr>
        <p:txBody>
          <a:bodyPr>
            <a:noAutofit/>
          </a:bodyPr>
          <a:lstStyle/>
          <a:p>
            <a:pPr marL="263525" indent="-263525" algn="just">
              <a:buFont typeface="Wingdings" panose="05000000000000000000" pitchFamily="2" charset="2"/>
              <a:buChar char="q"/>
            </a:pPr>
            <a:r>
              <a:rPr lang="en-US" sz="1200" dirty="0">
                <a:solidFill>
                  <a:srgbClr val="16191F"/>
                </a:solidFill>
                <a:highlight>
                  <a:srgbClr val="FFFFFF"/>
                </a:highlight>
                <a:latin typeface="Arial" panose="020B0604020202020204" pitchFamily="34" charset="0"/>
              </a:rPr>
              <a:t>To Manage version of code we have created public repository in GitHub.</a:t>
            </a:r>
          </a:p>
          <a:p>
            <a:pPr marL="263525" indent="-263525" algn="just" fontAlgn="base">
              <a:spcAft>
                <a:spcPts val="0"/>
              </a:spcAft>
              <a:buFont typeface="Wingdings" panose="05000000000000000000" pitchFamily="2" charset="2"/>
              <a:buChar char="q"/>
            </a:pPr>
            <a:r>
              <a:rPr lang="en-US" sz="1200" dirty="0">
                <a:solidFill>
                  <a:srgbClr val="16191F"/>
                </a:solidFill>
                <a:highlight>
                  <a:srgbClr val="FFFFFF"/>
                </a:highlight>
                <a:latin typeface="Arial" panose="020B0604020202020204" pitchFamily="34" charset="0"/>
              </a:rPr>
              <a:t>GitHub repository link #</a:t>
            </a:r>
            <a:r>
              <a:rPr lang="en-US" sz="1200" dirty="0">
                <a:solidFill>
                  <a:srgbClr val="16191F"/>
                </a:solidFill>
                <a:highlight>
                  <a:srgbClr val="FFFFFF"/>
                </a:highlight>
                <a:latin typeface="Arial" panose="020B0604020202020204" pitchFamily="34" charset="0"/>
                <a:hlinkClick r:id="rId2">
                  <a:extLst>
                    <a:ext uri="{A12FA001-AC4F-418D-AE19-62706E023703}">
                      <ahyp:hlinkClr xmlns:ahyp="http://schemas.microsoft.com/office/drawing/2018/hyperlinkcolor" val="tx"/>
                    </a:ext>
                  </a:extLst>
                </a:hlinkClick>
              </a:rPr>
              <a:t> https://github.com/darapaneni/GL-IIITH-TechDocs/tree/main</a:t>
            </a:r>
            <a:endParaRPr lang="en-US" sz="1200" dirty="0">
              <a:solidFill>
                <a:srgbClr val="16191F"/>
              </a:solidFill>
              <a:highlight>
                <a:srgbClr val="FFFFFF"/>
              </a:highlight>
              <a:latin typeface="Arial" panose="020B0604020202020204" pitchFamily="34" charset="0"/>
            </a:endParaRPr>
          </a:p>
          <a:p>
            <a:pPr marL="263525" indent="-263525" algn="just" fontAlgn="base">
              <a:spcAft>
                <a:spcPts val="0"/>
              </a:spcAft>
              <a:buFont typeface="Wingdings" panose="05000000000000000000" pitchFamily="2" charset="2"/>
              <a:buChar char="q"/>
            </a:pPr>
            <a:r>
              <a:rPr lang="en-US" sz="1200" dirty="0">
                <a:solidFill>
                  <a:srgbClr val="16191F"/>
                </a:solidFill>
                <a:highlight>
                  <a:srgbClr val="FFFFFF"/>
                </a:highlight>
                <a:latin typeface="Arial" panose="020B0604020202020204" pitchFamily="34" charset="0"/>
              </a:rPr>
              <a:t>This has mainly two default branch’s develop and main branch.</a:t>
            </a:r>
          </a:p>
          <a:p>
            <a:pPr marL="263525" indent="-263525" algn="just" fontAlgn="base">
              <a:spcAft>
                <a:spcPts val="0"/>
              </a:spcAft>
              <a:buFont typeface="Wingdings" panose="05000000000000000000" pitchFamily="2" charset="2"/>
              <a:buChar char="q"/>
            </a:pPr>
            <a:r>
              <a:rPr lang="en-US" sz="1200" dirty="0">
                <a:solidFill>
                  <a:srgbClr val="16191F"/>
                </a:solidFill>
                <a:highlight>
                  <a:srgbClr val="FFFFFF"/>
                </a:highlight>
                <a:latin typeface="Arial" panose="020B0604020202020204" pitchFamily="34" charset="0"/>
              </a:rPr>
              <a:t>Contributors can create other development branches as and when needed.</a:t>
            </a:r>
          </a:p>
          <a:p>
            <a:pPr marL="263525" indent="-263525" algn="just" fontAlgn="base">
              <a:spcAft>
                <a:spcPts val="0"/>
              </a:spcAft>
              <a:buFont typeface="Wingdings" panose="05000000000000000000" pitchFamily="2" charset="2"/>
              <a:buChar char="q"/>
            </a:pPr>
            <a:r>
              <a:rPr lang="en-US" sz="1200" dirty="0">
                <a:solidFill>
                  <a:srgbClr val="16191F"/>
                </a:solidFill>
                <a:highlight>
                  <a:srgbClr val="FFFFFF"/>
                </a:highlight>
                <a:latin typeface="Arial" panose="020B0604020202020204" pitchFamily="34" charset="0"/>
              </a:rPr>
              <a:t>For Production code, main is the master branch which will have the latest working code in production.</a:t>
            </a:r>
          </a:p>
          <a:p>
            <a:pPr marL="263525" indent="-263525" algn="just" fontAlgn="base">
              <a:spcAft>
                <a:spcPts val="0"/>
              </a:spcAft>
              <a:buFont typeface="Wingdings" panose="05000000000000000000" pitchFamily="2" charset="2"/>
              <a:buChar char="q"/>
            </a:pPr>
            <a:r>
              <a:rPr lang="en-US" sz="1200" dirty="0">
                <a:solidFill>
                  <a:srgbClr val="16191F"/>
                </a:solidFill>
                <a:highlight>
                  <a:srgbClr val="FFFFFF"/>
                </a:highlight>
                <a:latin typeface="Arial" panose="020B0604020202020204" pitchFamily="34" charset="0"/>
              </a:rPr>
              <a:t>To merge code in the main branch, a PR approval process is required. At Least two approvals are required on PR process.</a:t>
            </a:r>
          </a:p>
          <a:p>
            <a:pPr marL="263525" indent="-263525" algn="just" fontAlgn="base">
              <a:spcAft>
                <a:spcPts val="0"/>
              </a:spcAft>
              <a:buFont typeface="Wingdings" panose="05000000000000000000" pitchFamily="2" charset="2"/>
              <a:buChar char="q"/>
            </a:pPr>
            <a:r>
              <a:rPr lang="en-US" sz="1200" dirty="0">
                <a:solidFill>
                  <a:srgbClr val="16191F"/>
                </a:solidFill>
                <a:highlight>
                  <a:srgbClr val="FFFFFF"/>
                </a:highlight>
                <a:latin typeface="Arial" panose="020B0604020202020204" pitchFamily="34" charset="0"/>
              </a:rPr>
              <a:t>Once two contributors are approved then only code can be merged to the main branch.</a:t>
            </a:r>
          </a:p>
          <a:p>
            <a:pPr marL="263525" indent="-263525" algn="just" fontAlgn="base">
              <a:spcAft>
                <a:spcPts val="1200"/>
              </a:spcAft>
              <a:buFont typeface="Wingdings" panose="05000000000000000000" pitchFamily="2" charset="2"/>
              <a:buChar char="q"/>
            </a:pPr>
            <a:r>
              <a:rPr lang="en-US" sz="1200" dirty="0">
                <a:solidFill>
                  <a:srgbClr val="16191F"/>
                </a:solidFill>
                <a:highlight>
                  <a:srgbClr val="FFFFFF"/>
                </a:highlight>
                <a:latin typeface="Arial" panose="020B0604020202020204" pitchFamily="34" charset="0"/>
              </a:rPr>
              <a:t>To request contributor access they can reach out to </a:t>
            </a:r>
            <a:r>
              <a:rPr lang="en-US" sz="1200" dirty="0">
                <a:solidFill>
                  <a:srgbClr val="16191F"/>
                </a:solidFill>
                <a:highlight>
                  <a:srgbClr val="FFFFFF"/>
                </a:highlight>
                <a:latin typeface="Arial" panose="020B0604020202020204" pitchFamily="34" charset="0"/>
                <a:hlinkClick r:id="rId3">
                  <a:extLst>
                    <a:ext uri="{A12FA001-AC4F-418D-AE19-62706E023703}">
                      <ahyp:hlinkClr xmlns:ahyp="http://schemas.microsoft.com/office/drawing/2018/hyperlinkcolor" val="tx"/>
                    </a:ext>
                  </a:extLst>
                </a:hlinkClick>
              </a:rPr>
              <a:t>darapaneni@gmail.com</a:t>
            </a:r>
            <a:r>
              <a:rPr lang="en-US" sz="1200" dirty="0">
                <a:solidFill>
                  <a:srgbClr val="16191F"/>
                </a:solidFill>
                <a:highlight>
                  <a:srgbClr val="FFFFFF"/>
                </a:highlight>
                <a:latin typeface="Arial" panose="020B0604020202020204" pitchFamily="34" charset="0"/>
              </a:rPr>
              <a:t>  / </a:t>
            </a:r>
            <a:r>
              <a:rPr lang="en-US" sz="1200" dirty="0">
                <a:solidFill>
                  <a:srgbClr val="16191F"/>
                </a:solidFill>
                <a:highlight>
                  <a:srgbClr val="FFFFFF"/>
                </a:highlight>
                <a:latin typeface="Arial" panose="020B0604020202020204" pitchFamily="34" charset="0"/>
                <a:hlinkClick r:id="rId4">
                  <a:extLst>
                    <a:ext uri="{A12FA001-AC4F-418D-AE19-62706E023703}">
                      <ahyp:hlinkClr xmlns:ahyp="http://schemas.microsoft.com/office/drawing/2018/hyperlinkcolor" val="tx"/>
                    </a:ext>
                  </a:extLst>
                </a:hlinkClick>
              </a:rPr>
              <a:t>narayanakukunuri6@gmail.com</a:t>
            </a:r>
            <a:r>
              <a:rPr lang="en-US" sz="1200" dirty="0">
                <a:solidFill>
                  <a:srgbClr val="16191F"/>
                </a:solidFill>
                <a:highlight>
                  <a:srgbClr val="FFFFFF"/>
                </a:highlight>
                <a:latin typeface="Arial" panose="020B0604020202020204" pitchFamily="34" charset="0"/>
              </a:rPr>
              <a:t> </a:t>
            </a:r>
            <a:endParaRPr lang="en-US" sz="1200" dirty="0"/>
          </a:p>
          <a:p>
            <a:pPr marL="0" indent="0">
              <a:buNone/>
            </a:pPr>
            <a:endParaRPr lang="en-IN" sz="1200" dirty="0"/>
          </a:p>
        </p:txBody>
      </p:sp>
      <p:pic>
        <p:nvPicPr>
          <p:cNvPr id="5" name="Picture 4">
            <a:extLst>
              <a:ext uri="{FF2B5EF4-FFF2-40B4-BE49-F238E27FC236}">
                <a16:creationId xmlns:a16="http://schemas.microsoft.com/office/drawing/2014/main" id="{97304907-3D30-7542-9218-66E71B3E43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9673" y="2070290"/>
            <a:ext cx="4750869" cy="1749015"/>
          </a:xfrm>
          <a:prstGeom prst="rect">
            <a:avLst/>
          </a:prstGeom>
        </p:spPr>
      </p:pic>
      <p:sp>
        <p:nvSpPr>
          <p:cNvPr id="4" name="TextBox 3">
            <a:extLst>
              <a:ext uri="{FF2B5EF4-FFF2-40B4-BE49-F238E27FC236}">
                <a16:creationId xmlns:a16="http://schemas.microsoft.com/office/drawing/2014/main" id="{8ABF510C-F77B-701E-3D20-C7C9E8109EC2}"/>
              </a:ext>
            </a:extLst>
          </p:cNvPr>
          <p:cNvSpPr txBox="1"/>
          <p:nvPr/>
        </p:nvSpPr>
        <p:spPr>
          <a:xfrm>
            <a:off x="9722824" y="5814398"/>
            <a:ext cx="2469176" cy="523220"/>
          </a:xfrm>
          <a:prstGeom prst="rect">
            <a:avLst/>
          </a:prstGeom>
          <a:noFill/>
        </p:spPr>
        <p:txBody>
          <a:bodyPr wrap="square" rtlCol="0">
            <a:spAutoFit/>
          </a:bodyPr>
          <a:lstStyle/>
          <a:p>
            <a:r>
              <a:rPr lang="en-US" sz="1400" b="1" i="1" u="sng" dirty="0">
                <a:solidFill>
                  <a:srgbClr val="00B0F0"/>
                </a:solidFill>
              </a:rPr>
              <a:t>Task Owner:</a:t>
            </a:r>
          </a:p>
          <a:p>
            <a:pPr marL="285750" indent="-285750">
              <a:buFont typeface="Arial" panose="020B0604020202020204" pitchFamily="34" charset="0"/>
              <a:buChar char="•"/>
            </a:pPr>
            <a:r>
              <a:rPr lang="en-US" sz="1400" b="1" i="1" u="sng" dirty="0">
                <a:solidFill>
                  <a:srgbClr val="00B0F0"/>
                </a:solidFill>
              </a:rPr>
              <a:t>Narayana Kukunuri</a:t>
            </a:r>
          </a:p>
        </p:txBody>
      </p:sp>
    </p:spTree>
    <p:extLst>
      <p:ext uri="{BB962C8B-B14F-4D97-AF65-F5344CB8AC3E}">
        <p14:creationId xmlns:p14="http://schemas.microsoft.com/office/powerpoint/2010/main" val="17342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A41EE9E3-2455-7A54-1610-5275B76D7FE2}"/>
              </a:ext>
            </a:extLst>
          </p:cNvPr>
          <p:cNvPicPr>
            <a:picLocks noChangeAspect="1"/>
          </p:cNvPicPr>
          <p:nvPr/>
        </p:nvPicPr>
        <p:blipFill>
          <a:blip r:embed="rId2"/>
          <a:stretch>
            <a:fillRect/>
          </a:stretch>
        </p:blipFill>
        <p:spPr>
          <a:xfrm>
            <a:off x="1206265" y="4580039"/>
            <a:ext cx="4017168" cy="175033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C3A5EBE4-D92E-B4E8-7A4D-9A05ED55FADB}"/>
              </a:ext>
            </a:extLst>
          </p:cNvPr>
          <p:cNvSpPr>
            <a:spLocks noGrp="1"/>
          </p:cNvSpPr>
          <p:nvPr>
            <p:ph type="title"/>
          </p:nvPr>
        </p:nvSpPr>
        <p:spPr/>
        <p:txBody>
          <a:bodyPr>
            <a:normAutofit/>
          </a:bodyPr>
          <a:lstStyle/>
          <a:p>
            <a:r>
              <a:rPr lang="en-GB" sz="3600" dirty="0"/>
              <a:t>FE Server ALB and RDS Setup in AWS</a:t>
            </a:r>
          </a:p>
        </p:txBody>
      </p:sp>
      <p:grpSp>
        <p:nvGrpSpPr>
          <p:cNvPr id="9" name="Group 8">
            <a:extLst>
              <a:ext uri="{FF2B5EF4-FFF2-40B4-BE49-F238E27FC236}">
                <a16:creationId xmlns:a16="http://schemas.microsoft.com/office/drawing/2014/main" id="{5E9C35C6-A7C8-AB3E-CD40-7E6576C2F023}"/>
              </a:ext>
            </a:extLst>
          </p:cNvPr>
          <p:cNvGrpSpPr/>
          <p:nvPr/>
        </p:nvGrpSpPr>
        <p:grpSpPr>
          <a:xfrm>
            <a:off x="1206264" y="1984003"/>
            <a:ext cx="4017168" cy="2250271"/>
            <a:chOff x="1097281" y="2050473"/>
            <a:chExt cx="5511338" cy="4045527"/>
          </a:xfrm>
        </p:grpSpPr>
        <p:pic>
          <p:nvPicPr>
            <p:cNvPr id="4" name="image81.jpg">
              <a:extLst>
                <a:ext uri="{FF2B5EF4-FFF2-40B4-BE49-F238E27FC236}">
                  <a16:creationId xmlns:a16="http://schemas.microsoft.com/office/drawing/2014/main" id="{586149B3-24EA-FF42-9269-850733AFAD17}"/>
                </a:ext>
              </a:extLst>
            </p:cNvPr>
            <p:cNvPicPr/>
            <p:nvPr/>
          </p:nvPicPr>
          <p:blipFill>
            <a:blip r:embed="rId3"/>
            <a:srcRect/>
            <a:stretch>
              <a:fillRect/>
            </a:stretch>
          </p:blipFill>
          <p:spPr>
            <a:xfrm>
              <a:off x="1097281" y="2050473"/>
              <a:ext cx="5511338" cy="4045527"/>
            </a:xfrm>
            <a:prstGeom prst="rect">
              <a:avLst/>
            </a:prstGeom>
          </p:spPr>
        </p:pic>
        <p:sp>
          <p:nvSpPr>
            <p:cNvPr id="5" name="Oval 4">
              <a:extLst>
                <a:ext uri="{FF2B5EF4-FFF2-40B4-BE49-F238E27FC236}">
                  <a16:creationId xmlns:a16="http://schemas.microsoft.com/office/drawing/2014/main" id="{E57BE8B5-4B82-5AAB-11FC-3B561AE08F02}"/>
                </a:ext>
              </a:extLst>
            </p:cNvPr>
            <p:cNvSpPr/>
            <p:nvPr/>
          </p:nvSpPr>
          <p:spPr>
            <a:xfrm>
              <a:off x="3131127" y="3429000"/>
              <a:ext cx="1745673" cy="157249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C10953FD-E849-7433-0193-837106262DD8}"/>
                </a:ext>
              </a:extLst>
            </p:cNvPr>
            <p:cNvSpPr/>
            <p:nvPr/>
          </p:nvSpPr>
          <p:spPr>
            <a:xfrm>
              <a:off x="5417127" y="3429000"/>
              <a:ext cx="872836" cy="74468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TextBox 6">
            <a:extLst>
              <a:ext uri="{FF2B5EF4-FFF2-40B4-BE49-F238E27FC236}">
                <a16:creationId xmlns:a16="http://schemas.microsoft.com/office/drawing/2014/main" id="{C6246625-18D0-0C77-84C2-5C2CE127CC1D}"/>
              </a:ext>
            </a:extLst>
          </p:cNvPr>
          <p:cNvSpPr txBox="1"/>
          <p:nvPr/>
        </p:nvSpPr>
        <p:spPr>
          <a:xfrm>
            <a:off x="6485972" y="4683776"/>
            <a:ext cx="2626302" cy="1200329"/>
          </a:xfrm>
          <a:prstGeom prst="rect">
            <a:avLst/>
          </a:prstGeom>
          <a:noFill/>
        </p:spPr>
        <p:txBody>
          <a:bodyPr wrap="square" rtlCol="0">
            <a:spAutoFit/>
          </a:bodyPr>
          <a:lstStyle/>
          <a:p>
            <a:r>
              <a:rPr lang="en-GB" sz="1200" b="1" dirty="0"/>
              <a:t>Creating ALB</a:t>
            </a:r>
          </a:p>
          <a:p>
            <a:pPr marL="285750" indent="-285750">
              <a:buFont typeface="Arial" panose="020B0604020202020204" pitchFamily="34" charset="0"/>
              <a:buChar char="•"/>
            </a:pPr>
            <a:r>
              <a:rPr lang="en-GB" sz="1200" dirty="0"/>
              <a:t>Launch EC2 instances</a:t>
            </a:r>
          </a:p>
          <a:p>
            <a:pPr marL="285750" indent="-285750">
              <a:buFont typeface="Arial" panose="020B0604020202020204" pitchFamily="34" charset="0"/>
              <a:buChar char="•"/>
            </a:pPr>
            <a:r>
              <a:rPr lang="en-GB" sz="1200" dirty="0"/>
              <a:t>Create security group</a:t>
            </a:r>
          </a:p>
          <a:p>
            <a:pPr marL="285750" indent="-285750">
              <a:buFont typeface="Arial" panose="020B0604020202020204" pitchFamily="34" charset="0"/>
              <a:buChar char="•"/>
            </a:pPr>
            <a:r>
              <a:rPr lang="en-GB" sz="1200" dirty="0"/>
              <a:t>Create a target group (TG)</a:t>
            </a:r>
          </a:p>
          <a:p>
            <a:pPr marL="285750" indent="-285750">
              <a:buFont typeface="Arial" panose="020B0604020202020204" pitchFamily="34" charset="0"/>
              <a:buChar char="•"/>
            </a:pPr>
            <a:r>
              <a:rPr lang="en-GB" sz="1200" dirty="0"/>
              <a:t>Create an ALB</a:t>
            </a:r>
          </a:p>
          <a:p>
            <a:pPr marL="285750" indent="-285750">
              <a:buFont typeface="Arial" panose="020B0604020202020204" pitchFamily="34" charset="0"/>
              <a:buChar char="•"/>
            </a:pPr>
            <a:r>
              <a:rPr lang="en-GB" sz="1200" dirty="0"/>
              <a:t>Install dockers</a:t>
            </a:r>
          </a:p>
        </p:txBody>
      </p:sp>
      <p:sp>
        <p:nvSpPr>
          <p:cNvPr id="8" name="TextBox 7">
            <a:extLst>
              <a:ext uri="{FF2B5EF4-FFF2-40B4-BE49-F238E27FC236}">
                <a16:creationId xmlns:a16="http://schemas.microsoft.com/office/drawing/2014/main" id="{9DB6DFD6-FE81-6A7F-1C7B-4F041A8671C9}"/>
              </a:ext>
            </a:extLst>
          </p:cNvPr>
          <p:cNvSpPr txBox="1"/>
          <p:nvPr/>
        </p:nvSpPr>
        <p:spPr>
          <a:xfrm>
            <a:off x="9102159" y="4683776"/>
            <a:ext cx="2626302" cy="830997"/>
          </a:xfrm>
          <a:prstGeom prst="rect">
            <a:avLst/>
          </a:prstGeom>
          <a:noFill/>
        </p:spPr>
        <p:txBody>
          <a:bodyPr wrap="square" rtlCol="0">
            <a:spAutoFit/>
          </a:bodyPr>
          <a:lstStyle/>
          <a:p>
            <a:r>
              <a:rPr lang="en-GB" sz="1200" b="1" dirty="0"/>
              <a:t>Creating MySQL DB on RDS</a:t>
            </a:r>
          </a:p>
          <a:p>
            <a:pPr marL="285750" indent="-285750">
              <a:buFont typeface="Arial" panose="020B0604020202020204" pitchFamily="34" charset="0"/>
              <a:buChar char="•"/>
            </a:pPr>
            <a:r>
              <a:rPr lang="en-GB" sz="1200" dirty="0"/>
              <a:t>Create subnet group</a:t>
            </a:r>
          </a:p>
          <a:p>
            <a:pPr marL="285750" indent="-285750">
              <a:buFont typeface="Arial" panose="020B0604020202020204" pitchFamily="34" charset="0"/>
              <a:buChar char="•"/>
            </a:pPr>
            <a:r>
              <a:rPr lang="en-GB" sz="1200" dirty="0"/>
              <a:t>Create VPC</a:t>
            </a:r>
          </a:p>
          <a:p>
            <a:pPr marL="285750" indent="-285750">
              <a:buFont typeface="Arial" panose="020B0604020202020204" pitchFamily="34" charset="0"/>
              <a:buChar char="•"/>
            </a:pPr>
            <a:r>
              <a:rPr lang="en-GB" sz="1200" dirty="0"/>
              <a:t>Create the database</a:t>
            </a:r>
          </a:p>
        </p:txBody>
      </p:sp>
      <p:pic>
        <p:nvPicPr>
          <p:cNvPr id="11" name="Picture 10">
            <a:extLst>
              <a:ext uri="{FF2B5EF4-FFF2-40B4-BE49-F238E27FC236}">
                <a16:creationId xmlns:a16="http://schemas.microsoft.com/office/drawing/2014/main" id="{EEFFF17A-9B25-8A27-D005-FCDF800E2DD9}"/>
              </a:ext>
            </a:extLst>
          </p:cNvPr>
          <p:cNvPicPr>
            <a:picLocks noChangeAspect="1"/>
          </p:cNvPicPr>
          <p:nvPr/>
        </p:nvPicPr>
        <p:blipFill>
          <a:blip r:embed="rId4"/>
          <a:stretch>
            <a:fillRect/>
          </a:stretch>
        </p:blipFill>
        <p:spPr>
          <a:xfrm>
            <a:off x="6328930" y="2291780"/>
            <a:ext cx="1885950" cy="1609725"/>
          </a:xfrm>
          <a:prstGeom prst="rect">
            <a:avLst/>
          </a:prstGeom>
        </p:spPr>
      </p:pic>
      <p:sp>
        <p:nvSpPr>
          <p:cNvPr id="12" name="Arrow: Right 11">
            <a:extLst>
              <a:ext uri="{FF2B5EF4-FFF2-40B4-BE49-F238E27FC236}">
                <a16:creationId xmlns:a16="http://schemas.microsoft.com/office/drawing/2014/main" id="{E00C0EEC-180B-98B2-2462-102921FFDEFB}"/>
              </a:ext>
            </a:extLst>
          </p:cNvPr>
          <p:cNvSpPr/>
          <p:nvPr/>
        </p:nvSpPr>
        <p:spPr>
          <a:xfrm>
            <a:off x="5445110" y="2931933"/>
            <a:ext cx="748146" cy="5236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614720CC-B3AF-7259-9644-CFC5D46E0E74}"/>
              </a:ext>
            </a:extLst>
          </p:cNvPr>
          <p:cNvSpPr txBox="1"/>
          <p:nvPr/>
        </p:nvSpPr>
        <p:spPr>
          <a:xfrm>
            <a:off x="6223380" y="1984003"/>
            <a:ext cx="2097049" cy="307777"/>
          </a:xfrm>
          <a:prstGeom prst="rect">
            <a:avLst/>
          </a:prstGeom>
          <a:noFill/>
        </p:spPr>
        <p:txBody>
          <a:bodyPr wrap="none" rtlCol="0">
            <a:spAutoFit/>
          </a:bodyPr>
          <a:lstStyle/>
          <a:p>
            <a:r>
              <a:rPr lang="en-GB" sz="1400" b="1" dirty="0"/>
              <a:t>Application load balancer</a:t>
            </a:r>
          </a:p>
        </p:txBody>
      </p:sp>
      <p:pic>
        <p:nvPicPr>
          <p:cNvPr id="15" name="Picture 14">
            <a:extLst>
              <a:ext uri="{FF2B5EF4-FFF2-40B4-BE49-F238E27FC236}">
                <a16:creationId xmlns:a16="http://schemas.microsoft.com/office/drawing/2014/main" id="{8CA3565D-AAEA-8EA2-F9D9-BABD59095087}"/>
              </a:ext>
            </a:extLst>
          </p:cNvPr>
          <p:cNvPicPr>
            <a:picLocks noChangeAspect="1"/>
          </p:cNvPicPr>
          <p:nvPr/>
        </p:nvPicPr>
        <p:blipFill>
          <a:blip r:embed="rId5"/>
          <a:stretch>
            <a:fillRect/>
          </a:stretch>
        </p:blipFill>
        <p:spPr>
          <a:xfrm>
            <a:off x="9141561" y="2405959"/>
            <a:ext cx="2014119" cy="1381365"/>
          </a:xfrm>
          <a:prstGeom prst="rect">
            <a:avLst/>
          </a:prstGeom>
        </p:spPr>
      </p:pic>
      <p:sp>
        <p:nvSpPr>
          <p:cNvPr id="16" name="TextBox 15">
            <a:extLst>
              <a:ext uri="{FF2B5EF4-FFF2-40B4-BE49-F238E27FC236}">
                <a16:creationId xmlns:a16="http://schemas.microsoft.com/office/drawing/2014/main" id="{02377C38-AB64-63B3-5BD4-CA1B30687097}"/>
              </a:ext>
            </a:extLst>
          </p:cNvPr>
          <p:cNvSpPr txBox="1"/>
          <p:nvPr/>
        </p:nvSpPr>
        <p:spPr>
          <a:xfrm>
            <a:off x="9112274" y="2005607"/>
            <a:ext cx="1873462" cy="307777"/>
          </a:xfrm>
          <a:prstGeom prst="rect">
            <a:avLst/>
          </a:prstGeom>
          <a:noFill/>
        </p:spPr>
        <p:txBody>
          <a:bodyPr wrap="none" rtlCol="0">
            <a:spAutoFit/>
          </a:bodyPr>
          <a:lstStyle/>
          <a:p>
            <a:r>
              <a:rPr lang="en-GB" sz="1400" b="1" dirty="0"/>
              <a:t>Configure RDS service</a:t>
            </a:r>
          </a:p>
        </p:txBody>
      </p:sp>
      <p:sp>
        <p:nvSpPr>
          <p:cNvPr id="18" name="TextBox 17">
            <a:extLst>
              <a:ext uri="{FF2B5EF4-FFF2-40B4-BE49-F238E27FC236}">
                <a16:creationId xmlns:a16="http://schemas.microsoft.com/office/drawing/2014/main" id="{8F30A2A7-35DE-ACD5-5A89-6B247425C79D}"/>
              </a:ext>
            </a:extLst>
          </p:cNvPr>
          <p:cNvSpPr txBox="1"/>
          <p:nvPr/>
        </p:nvSpPr>
        <p:spPr>
          <a:xfrm>
            <a:off x="6409768" y="4018807"/>
            <a:ext cx="2626302" cy="461665"/>
          </a:xfrm>
          <a:prstGeom prst="rect">
            <a:avLst/>
          </a:prstGeom>
          <a:noFill/>
        </p:spPr>
        <p:txBody>
          <a:bodyPr wrap="square">
            <a:spAutoFit/>
          </a:bodyPr>
          <a:lstStyle/>
          <a:p>
            <a:r>
              <a:rPr lang="en-GB" sz="1200" b="0" i="1" dirty="0">
                <a:solidFill>
                  <a:srgbClr val="202124"/>
                </a:solidFill>
                <a:effectLst/>
                <a:latin typeface="Google Sans"/>
              </a:rPr>
              <a:t>Objective</a:t>
            </a:r>
            <a:r>
              <a:rPr lang="en-GB" sz="1200" b="0" i="0" dirty="0">
                <a:solidFill>
                  <a:srgbClr val="202124"/>
                </a:solidFill>
                <a:effectLst/>
                <a:latin typeface="Google Sans"/>
              </a:rPr>
              <a:t>: to achiev</a:t>
            </a:r>
            <a:r>
              <a:rPr lang="en-GB" sz="1200" dirty="0">
                <a:solidFill>
                  <a:srgbClr val="202124"/>
                </a:solidFill>
                <a:latin typeface="Google Sans"/>
              </a:rPr>
              <a:t>e </a:t>
            </a:r>
            <a:r>
              <a:rPr lang="en-GB" sz="1200" b="0" i="0" dirty="0">
                <a:solidFill>
                  <a:srgbClr val="202124"/>
                </a:solidFill>
                <a:effectLst/>
                <a:latin typeface="Google Sans"/>
              </a:rPr>
              <a:t>fault tolerance with zero downtime</a:t>
            </a:r>
            <a:endParaRPr lang="en-GB" sz="1200" dirty="0"/>
          </a:p>
        </p:txBody>
      </p:sp>
      <p:sp>
        <p:nvSpPr>
          <p:cNvPr id="19" name="TextBox 18">
            <a:extLst>
              <a:ext uri="{FF2B5EF4-FFF2-40B4-BE49-F238E27FC236}">
                <a16:creationId xmlns:a16="http://schemas.microsoft.com/office/drawing/2014/main" id="{4315EAE3-9EBC-1D7E-AD8F-4856417EB3CD}"/>
              </a:ext>
            </a:extLst>
          </p:cNvPr>
          <p:cNvSpPr txBox="1"/>
          <p:nvPr/>
        </p:nvSpPr>
        <p:spPr>
          <a:xfrm>
            <a:off x="9058574" y="3977242"/>
            <a:ext cx="2626302" cy="461665"/>
          </a:xfrm>
          <a:prstGeom prst="rect">
            <a:avLst/>
          </a:prstGeom>
          <a:noFill/>
        </p:spPr>
        <p:txBody>
          <a:bodyPr wrap="square">
            <a:spAutoFit/>
          </a:bodyPr>
          <a:lstStyle/>
          <a:p>
            <a:r>
              <a:rPr lang="en-GB" sz="1200" b="0" i="1" dirty="0">
                <a:solidFill>
                  <a:srgbClr val="202124"/>
                </a:solidFill>
                <a:effectLst/>
                <a:latin typeface="Google Sans"/>
              </a:rPr>
              <a:t>Objective</a:t>
            </a:r>
            <a:r>
              <a:rPr lang="en-GB" sz="1200" b="0" i="0" dirty="0">
                <a:solidFill>
                  <a:srgbClr val="202124"/>
                </a:solidFill>
                <a:effectLst/>
                <a:latin typeface="Google Sans"/>
              </a:rPr>
              <a:t>: instance dedicated to relational database with high scalability</a:t>
            </a:r>
            <a:endParaRPr lang="en-GB" sz="1200" dirty="0"/>
          </a:p>
        </p:txBody>
      </p:sp>
      <p:sp>
        <p:nvSpPr>
          <p:cNvPr id="24" name="Oval 23">
            <a:extLst>
              <a:ext uri="{FF2B5EF4-FFF2-40B4-BE49-F238E27FC236}">
                <a16:creationId xmlns:a16="http://schemas.microsoft.com/office/drawing/2014/main" id="{18FA3EED-FD4F-2D7E-DBEB-0C74B7BA71DB}"/>
              </a:ext>
            </a:extLst>
          </p:cNvPr>
          <p:cNvSpPr/>
          <p:nvPr/>
        </p:nvSpPr>
        <p:spPr>
          <a:xfrm>
            <a:off x="4826056" y="4840430"/>
            <a:ext cx="397376" cy="3969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3</a:t>
            </a:r>
          </a:p>
        </p:txBody>
      </p:sp>
      <p:sp>
        <p:nvSpPr>
          <p:cNvPr id="25" name="Oval 24">
            <a:extLst>
              <a:ext uri="{FF2B5EF4-FFF2-40B4-BE49-F238E27FC236}">
                <a16:creationId xmlns:a16="http://schemas.microsoft.com/office/drawing/2014/main" id="{551100F7-D5BF-3279-5D90-B88EE2083D4A}"/>
              </a:ext>
            </a:extLst>
          </p:cNvPr>
          <p:cNvSpPr/>
          <p:nvPr/>
        </p:nvSpPr>
        <p:spPr>
          <a:xfrm>
            <a:off x="6295423" y="2416304"/>
            <a:ext cx="397376" cy="3969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1</a:t>
            </a:r>
          </a:p>
        </p:txBody>
      </p:sp>
      <p:sp>
        <p:nvSpPr>
          <p:cNvPr id="26" name="Oval 25">
            <a:extLst>
              <a:ext uri="{FF2B5EF4-FFF2-40B4-BE49-F238E27FC236}">
                <a16:creationId xmlns:a16="http://schemas.microsoft.com/office/drawing/2014/main" id="{82FE6EAA-1F51-7A48-0920-D2D61F3C5DAC}"/>
              </a:ext>
            </a:extLst>
          </p:cNvPr>
          <p:cNvSpPr/>
          <p:nvPr/>
        </p:nvSpPr>
        <p:spPr>
          <a:xfrm>
            <a:off x="8572232" y="2380629"/>
            <a:ext cx="397376" cy="3969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2</a:t>
            </a:r>
          </a:p>
        </p:txBody>
      </p:sp>
      <p:sp>
        <p:nvSpPr>
          <p:cNvPr id="27" name="TextBox 26">
            <a:extLst>
              <a:ext uri="{FF2B5EF4-FFF2-40B4-BE49-F238E27FC236}">
                <a16:creationId xmlns:a16="http://schemas.microsoft.com/office/drawing/2014/main" id="{94657B2A-B35E-0EBC-A948-034DA6D32D33}"/>
              </a:ext>
            </a:extLst>
          </p:cNvPr>
          <p:cNvSpPr txBox="1"/>
          <p:nvPr/>
        </p:nvSpPr>
        <p:spPr>
          <a:xfrm>
            <a:off x="9772219" y="5849870"/>
            <a:ext cx="2380932" cy="523220"/>
          </a:xfrm>
          <a:prstGeom prst="rect">
            <a:avLst/>
          </a:prstGeom>
          <a:noFill/>
        </p:spPr>
        <p:txBody>
          <a:bodyPr wrap="square" rtlCol="0">
            <a:spAutoFit/>
          </a:bodyPr>
          <a:lstStyle/>
          <a:p>
            <a:r>
              <a:rPr lang="en-US" sz="1400" b="1" u="sng" dirty="0">
                <a:solidFill>
                  <a:srgbClr val="00B0F0"/>
                </a:solidFill>
              </a:rPr>
              <a:t>Task Owner:</a:t>
            </a:r>
          </a:p>
          <a:p>
            <a:pPr marL="285750" indent="-285750">
              <a:buFont typeface="Arial" panose="020B0604020202020204" pitchFamily="34" charset="0"/>
              <a:buChar char="•"/>
            </a:pPr>
            <a:r>
              <a:rPr lang="en-US" sz="1400" b="1" u="sng" dirty="0">
                <a:solidFill>
                  <a:srgbClr val="00B0F0"/>
                </a:solidFill>
              </a:rPr>
              <a:t>Guruprasad Srinivasan</a:t>
            </a:r>
          </a:p>
        </p:txBody>
      </p:sp>
      <p:sp>
        <p:nvSpPr>
          <p:cNvPr id="28" name="TextBox 27">
            <a:extLst>
              <a:ext uri="{FF2B5EF4-FFF2-40B4-BE49-F238E27FC236}">
                <a16:creationId xmlns:a16="http://schemas.microsoft.com/office/drawing/2014/main" id="{26BC31CF-F3C9-023C-B820-4983B47718CD}"/>
              </a:ext>
            </a:extLst>
          </p:cNvPr>
          <p:cNvSpPr txBox="1"/>
          <p:nvPr/>
        </p:nvSpPr>
        <p:spPr>
          <a:xfrm>
            <a:off x="1564932" y="4272154"/>
            <a:ext cx="3013774" cy="307777"/>
          </a:xfrm>
          <a:prstGeom prst="rect">
            <a:avLst/>
          </a:prstGeom>
          <a:noFill/>
        </p:spPr>
        <p:txBody>
          <a:bodyPr wrap="none" rtlCol="0">
            <a:spAutoFit/>
          </a:bodyPr>
          <a:lstStyle/>
          <a:p>
            <a:r>
              <a:rPr lang="en-GB" sz="1400" b="1" dirty="0"/>
              <a:t>Tested the old app on the EC2 cluster</a:t>
            </a:r>
          </a:p>
        </p:txBody>
      </p:sp>
    </p:spTree>
    <p:extLst>
      <p:ext uri="{BB962C8B-B14F-4D97-AF65-F5344CB8AC3E}">
        <p14:creationId xmlns:p14="http://schemas.microsoft.com/office/powerpoint/2010/main" val="103402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B125-2942-1397-BC98-4865EC71D5E0}"/>
              </a:ext>
            </a:extLst>
          </p:cNvPr>
          <p:cNvSpPr>
            <a:spLocks noGrp="1"/>
          </p:cNvSpPr>
          <p:nvPr>
            <p:ph type="title"/>
          </p:nvPr>
        </p:nvSpPr>
        <p:spPr>
          <a:xfrm>
            <a:off x="1129144" y="1113271"/>
            <a:ext cx="10658383" cy="709073"/>
          </a:xfrm>
        </p:spPr>
        <p:txBody>
          <a:bodyPr>
            <a:normAutofit fontScale="90000"/>
          </a:bodyPr>
          <a:lstStyle/>
          <a:p>
            <a:r>
              <a:rPr lang="en-US" sz="4000" dirty="0"/>
              <a:t>Backend Server  - Creating AWS EC2 Linux instance, Creating security groups</a:t>
            </a:r>
            <a:endParaRPr lang="en-IN" sz="4000" dirty="0"/>
          </a:p>
        </p:txBody>
      </p:sp>
      <p:sp>
        <p:nvSpPr>
          <p:cNvPr id="3" name="Content Placeholder 2">
            <a:extLst>
              <a:ext uri="{FF2B5EF4-FFF2-40B4-BE49-F238E27FC236}">
                <a16:creationId xmlns:a16="http://schemas.microsoft.com/office/drawing/2014/main" id="{A980A8E0-E06E-18B1-2A09-521E70E4C1BF}"/>
              </a:ext>
            </a:extLst>
          </p:cNvPr>
          <p:cNvSpPr>
            <a:spLocks noGrp="1"/>
          </p:cNvSpPr>
          <p:nvPr>
            <p:ph idx="1"/>
          </p:nvPr>
        </p:nvSpPr>
        <p:spPr>
          <a:xfrm>
            <a:off x="1233794" y="2126150"/>
            <a:ext cx="10140788" cy="3101131"/>
          </a:xfrm>
        </p:spPr>
        <p:txBody>
          <a:bodyPr>
            <a:normAutofit lnSpcReduction="10000"/>
          </a:bodyPr>
          <a:lstStyle/>
          <a:p>
            <a:pPr marL="263525" indent="-263525" algn="just">
              <a:buFont typeface="Wingdings" panose="05000000000000000000" pitchFamily="2" charset="2"/>
              <a:buChar char="q"/>
            </a:pPr>
            <a:r>
              <a:rPr lang="en-IN" sz="1200" dirty="0">
                <a:solidFill>
                  <a:srgbClr val="16191F"/>
                </a:solidFill>
                <a:effectLst/>
                <a:highlight>
                  <a:srgbClr val="FFFFFF"/>
                </a:highlight>
                <a:latin typeface="Arial" panose="020B0604020202020204" pitchFamily="34" charset="0"/>
                <a:ea typeface="Arial" panose="020B0604020202020204" pitchFamily="34" charset="0"/>
              </a:rPr>
              <a:t>Amazon EC2 instance created for backend server purpose where backend code could be deployed.</a:t>
            </a:r>
          </a:p>
          <a:p>
            <a:pPr marL="263525" indent="-263525" algn="just">
              <a:buFont typeface="Wingdings" panose="05000000000000000000" pitchFamily="2" charset="2"/>
              <a:buChar char="q"/>
            </a:pPr>
            <a:r>
              <a:rPr lang="en-IN" sz="1200" dirty="0">
                <a:solidFill>
                  <a:srgbClr val="16191F"/>
                </a:solidFill>
                <a:highlight>
                  <a:srgbClr val="FFFFFF"/>
                </a:highlight>
                <a:latin typeface="Arial" panose="020B0604020202020204" pitchFamily="34" charset="0"/>
                <a:ea typeface="Arial" panose="020B0604020202020204" pitchFamily="34" charset="0"/>
              </a:rPr>
              <a:t>The public IP of the backend server is </a:t>
            </a:r>
            <a:r>
              <a:rPr lang="en-IN" sz="1200" b="1" dirty="0">
                <a:solidFill>
                  <a:srgbClr val="16191F"/>
                </a:solidFill>
                <a:highlight>
                  <a:srgbClr val="FFFFFF"/>
                </a:highlight>
                <a:latin typeface="Arial" panose="020B0604020202020204" pitchFamily="34" charset="0"/>
                <a:ea typeface="Arial" panose="020B0604020202020204" pitchFamily="34" charset="0"/>
              </a:rPr>
              <a:t>52.3.23.133</a:t>
            </a:r>
            <a:r>
              <a:rPr lang="en-IN" sz="1200" dirty="0">
                <a:solidFill>
                  <a:srgbClr val="16191F"/>
                </a:solidFill>
                <a:highlight>
                  <a:srgbClr val="FFFFFF"/>
                </a:highlight>
                <a:latin typeface="Arial" panose="020B0604020202020204" pitchFamily="34" charset="0"/>
                <a:ea typeface="Arial" panose="020B0604020202020204" pitchFamily="34" charset="0"/>
              </a:rPr>
              <a:t> </a:t>
            </a:r>
          </a:p>
          <a:p>
            <a:pPr marL="263525" indent="-263525" algn="just">
              <a:buFont typeface="Wingdings" panose="05000000000000000000" pitchFamily="2" charset="2"/>
              <a:buChar char="q"/>
            </a:pPr>
            <a:r>
              <a:rPr lang="en-IN" sz="1200" dirty="0">
                <a:solidFill>
                  <a:srgbClr val="16191F"/>
                </a:solidFill>
                <a:effectLst/>
                <a:highlight>
                  <a:srgbClr val="FFFFFF"/>
                </a:highlight>
                <a:latin typeface="Arial" panose="020B0604020202020204" pitchFamily="34" charset="0"/>
                <a:ea typeface="Arial" panose="020B0604020202020204" pitchFamily="34" charset="0"/>
              </a:rPr>
              <a:t>Security group also created to allow traffic from 80/8080/http/https</a:t>
            </a:r>
          </a:p>
          <a:p>
            <a:pPr marL="263525" indent="-263525" algn="just">
              <a:buFont typeface="Wingdings" panose="05000000000000000000" pitchFamily="2" charset="2"/>
              <a:buChar char="q"/>
            </a:pPr>
            <a:r>
              <a:rPr lang="en-IN" sz="1200" dirty="0">
                <a:solidFill>
                  <a:srgbClr val="16191F"/>
                </a:solidFill>
                <a:effectLst/>
                <a:highlight>
                  <a:srgbClr val="FFFFFF"/>
                </a:highlight>
                <a:latin typeface="Arial" panose="020B0604020202020204" pitchFamily="34" charset="0"/>
                <a:ea typeface="Arial" panose="020B0604020202020204" pitchFamily="34" charset="0"/>
              </a:rPr>
              <a:t>User need to have the ‘</a:t>
            </a:r>
            <a:r>
              <a:rPr lang="en-IN" sz="1200" dirty="0" err="1">
                <a:solidFill>
                  <a:srgbClr val="16191F"/>
                </a:solidFill>
                <a:effectLst/>
                <a:highlight>
                  <a:srgbClr val="FFFFFF"/>
                </a:highlight>
                <a:latin typeface="Arial" panose="020B0604020202020204" pitchFamily="34" charset="0"/>
                <a:ea typeface="Arial" panose="020B0604020202020204" pitchFamily="34" charset="0"/>
              </a:rPr>
              <a:t>backendkey.pem</a:t>
            </a:r>
            <a:r>
              <a:rPr lang="en-IN" sz="1200" dirty="0">
                <a:solidFill>
                  <a:srgbClr val="16191F"/>
                </a:solidFill>
                <a:effectLst/>
                <a:highlight>
                  <a:srgbClr val="FFFFFF"/>
                </a:highlight>
                <a:latin typeface="Arial" panose="020B0604020202020204" pitchFamily="34" charset="0"/>
                <a:ea typeface="Arial" panose="020B0604020202020204" pitchFamily="34" charset="0"/>
              </a:rPr>
              <a:t>’ file to SSH the backend server</a:t>
            </a:r>
          </a:p>
          <a:p>
            <a:pPr marL="263525" indent="-263525" algn="just">
              <a:buFont typeface="Wingdings" panose="05000000000000000000" pitchFamily="2" charset="2"/>
              <a:buChar char="q"/>
            </a:pPr>
            <a:r>
              <a:rPr lang="en-IN" sz="1200" dirty="0">
                <a:solidFill>
                  <a:srgbClr val="16191F"/>
                </a:solidFill>
                <a:effectLst/>
                <a:highlight>
                  <a:srgbClr val="FFFFFF"/>
                </a:highlight>
                <a:latin typeface="Arial" panose="020B0604020202020204" pitchFamily="34" charset="0"/>
                <a:ea typeface="Arial" panose="020B0604020202020204" pitchFamily="34" charset="0"/>
              </a:rPr>
              <a:t>Below command to be used to connect to the backend server:</a:t>
            </a:r>
          </a:p>
          <a:p>
            <a:pPr marL="0" indent="0" algn="just">
              <a:buNone/>
            </a:pPr>
            <a:r>
              <a:rPr lang="en-IN" sz="1200" dirty="0">
                <a:solidFill>
                  <a:srgbClr val="16191F"/>
                </a:solidFill>
                <a:effectLst/>
                <a:latin typeface="Arial" panose="020B0604020202020204" pitchFamily="34" charset="0"/>
                <a:ea typeface="Arial" panose="020B0604020202020204" pitchFamily="34" charset="0"/>
              </a:rPr>
              <a:t>           </a:t>
            </a:r>
            <a:r>
              <a:rPr lang="sv-SE" sz="1200" b="1" i="1" dirty="0">
                <a:solidFill>
                  <a:srgbClr val="16191F"/>
                </a:solidFill>
                <a:effectLst/>
                <a:latin typeface="Arial" panose="020B0604020202020204" pitchFamily="34" charset="0"/>
                <a:ea typeface="Arial" panose="020B0604020202020204" pitchFamily="34" charset="0"/>
              </a:rPr>
              <a:t>ssh -i "backendkey.pem" ec2-user@ec2-52-3-231-133.compute-1.amazonaws.com</a:t>
            </a:r>
            <a:endParaRPr lang="en-IN" sz="1200" dirty="0">
              <a:solidFill>
                <a:srgbClr val="16191F"/>
              </a:solidFill>
              <a:effectLst/>
              <a:latin typeface="Arial" panose="020B0604020202020204" pitchFamily="34" charset="0"/>
              <a:ea typeface="Arial" panose="020B0604020202020204" pitchFamily="34" charset="0"/>
            </a:endParaRPr>
          </a:p>
          <a:p>
            <a:pPr marL="263525" indent="-263525" algn="just">
              <a:buFont typeface="Wingdings" panose="05000000000000000000" pitchFamily="2" charset="2"/>
              <a:buChar char="q"/>
            </a:pPr>
            <a:r>
              <a:rPr lang="en-US" sz="1200" dirty="0">
                <a:solidFill>
                  <a:srgbClr val="16191F"/>
                </a:solidFill>
                <a:highlight>
                  <a:srgbClr val="FFFFFF"/>
                </a:highlight>
                <a:latin typeface="Arial" panose="020B0604020202020204" pitchFamily="34" charset="0"/>
              </a:rPr>
              <a:t>Deployment team has the required steps to deploy the backend code to the server. We already have tested the deployment steps in local env and its working.</a:t>
            </a:r>
          </a:p>
          <a:p>
            <a:pPr marL="263525" indent="-263525" algn="just">
              <a:buFont typeface="Wingdings" panose="05000000000000000000" pitchFamily="2" charset="2"/>
              <a:buChar char="q"/>
            </a:pPr>
            <a:r>
              <a:rPr lang="en-US" sz="1200" dirty="0">
                <a:solidFill>
                  <a:srgbClr val="16191F"/>
                </a:solidFill>
                <a:highlight>
                  <a:srgbClr val="FFFFFF"/>
                </a:highlight>
                <a:latin typeface="Arial" panose="020B0604020202020204" pitchFamily="34" charset="0"/>
              </a:rPr>
              <a:t>Once the AWS console issue is resolved, then backend code can be deployed in the backend server after enabling the port.</a:t>
            </a:r>
            <a:endParaRPr lang="en-IN" sz="1200" dirty="0">
              <a:solidFill>
                <a:srgbClr val="16191F"/>
              </a:solidFill>
              <a:effectLst/>
              <a:highlight>
                <a:srgbClr val="FFFFFF"/>
              </a:highlight>
              <a:latin typeface="Arial" panose="020B0604020202020204" pitchFamily="34" charset="0"/>
              <a:ea typeface="Arial" panose="020B0604020202020204" pitchFamily="34" charset="0"/>
            </a:endParaRPr>
          </a:p>
          <a:p>
            <a:pPr>
              <a:buFont typeface="Wingdings" panose="05000000000000000000" pitchFamily="2" charset="2"/>
              <a:buChar char="q"/>
            </a:pPr>
            <a:endParaRPr lang="en-IN" sz="1200" dirty="0"/>
          </a:p>
        </p:txBody>
      </p:sp>
      <p:sp>
        <p:nvSpPr>
          <p:cNvPr id="4" name="TextBox 3">
            <a:extLst>
              <a:ext uri="{FF2B5EF4-FFF2-40B4-BE49-F238E27FC236}">
                <a16:creationId xmlns:a16="http://schemas.microsoft.com/office/drawing/2014/main" id="{ED1164F1-C3EC-E5F4-D2CA-B5C19A56A5F7}"/>
              </a:ext>
            </a:extLst>
          </p:cNvPr>
          <p:cNvSpPr txBox="1"/>
          <p:nvPr/>
        </p:nvSpPr>
        <p:spPr>
          <a:xfrm>
            <a:off x="10249810" y="5780469"/>
            <a:ext cx="1845209" cy="523220"/>
          </a:xfrm>
          <a:prstGeom prst="rect">
            <a:avLst/>
          </a:prstGeom>
          <a:noFill/>
        </p:spPr>
        <p:txBody>
          <a:bodyPr wrap="square" rtlCol="0">
            <a:spAutoFit/>
          </a:bodyPr>
          <a:lstStyle/>
          <a:p>
            <a:r>
              <a:rPr lang="en-US" sz="1400" b="1" u="sng" dirty="0">
                <a:solidFill>
                  <a:srgbClr val="00B0F0"/>
                </a:solidFill>
              </a:rPr>
              <a:t>Task Owner:</a:t>
            </a:r>
          </a:p>
          <a:p>
            <a:pPr marL="285750" indent="-285750">
              <a:buFont typeface="Arial" panose="020B0604020202020204" pitchFamily="34" charset="0"/>
              <a:buChar char="•"/>
            </a:pPr>
            <a:r>
              <a:rPr lang="en-US" sz="1400" b="1" u="sng" dirty="0">
                <a:solidFill>
                  <a:srgbClr val="00B0F0"/>
                </a:solidFill>
              </a:rPr>
              <a:t>Sandeep Mishra</a:t>
            </a:r>
            <a:endParaRPr lang="en-IN" sz="1400" b="1" u="sng" dirty="0">
              <a:solidFill>
                <a:srgbClr val="00B0F0"/>
              </a:solidFill>
            </a:endParaRPr>
          </a:p>
        </p:txBody>
      </p:sp>
    </p:spTree>
    <p:extLst>
      <p:ext uri="{BB962C8B-B14F-4D97-AF65-F5344CB8AC3E}">
        <p14:creationId xmlns:p14="http://schemas.microsoft.com/office/powerpoint/2010/main" val="227111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B125-2942-1397-BC98-4865EC71D5E0}"/>
              </a:ext>
            </a:extLst>
          </p:cNvPr>
          <p:cNvSpPr>
            <a:spLocks noGrp="1"/>
          </p:cNvSpPr>
          <p:nvPr>
            <p:ph type="title"/>
          </p:nvPr>
        </p:nvSpPr>
        <p:spPr>
          <a:xfrm>
            <a:off x="1142999" y="1113266"/>
            <a:ext cx="10658383" cy="709073"/>
          </a:xfrm>
        </p:spPr>
        <p:txBody>
          <a:bodyPr>
            <a:noAutofit/>
          </a:bodyPr>
          <a:lstStyle/>
          <a:p>
            <a:r>
              <a:rPr lang="en-US" sz="3600" dirty="0"/>
              <a:t>CloudWatch Alerts for AWS Resources/</a:t>
            </a:r>
            <a:br>
              <a:rPr lang="en-US" sz="3600" dirty="0"/>
            </a:br>
            <a:r>
              <a:rPr lang="en-US" sz="3600" dirty="0"/>
              <a:t>Applications</a:t>
            </a:r>
            <a:endParaRPr lang="en-IN" sz="3600" dirty="0"/>
          </a:p>
        </p:txBody>
      </p:sp>
      <p:sp>
        <p:nvSpPr>
          <p:cNvPr id="3" name="Content Placeholder 2">
            <a:extLst>
              <a:ext uri="{FF2B5EF4-FFF2-40B4-BE49-F238E27FC236}">
                <a16:creationId xmlns:a16="http://schemas.microsoft.com/office/drawing/2014/main" id="{A980A8E0-E06E-18B1-2A09-521E70E4C1BF}"/>
              </a:ext>
            </a:extLst>
          </p:cNvPr>
          <p:cNvSpPr>
            <a:spLocks noGrp="1"/>
          </p:cNvSpPr>
          <p:nvPr>
            <p:ph idx="1"/>
          </p:nvPr>
        </p:nvSpPr>
        <p:spPr>
          <a:xfrm>
            <a:off x="1219939" y="2092036"/>
            <a:ext cx="10581443" cy="4112636"/>
          </a:xfrm>
        </p:spPr>
        <p:txBody>
          <a:bodyPr>
            <a:normAutofit fontScale="62500" lnSpcReduction="20000"/>
          </a:bodyPr>
          <a:lstStyle/>
          <a:p>
            <a:pPr marL="263525" indent="-263525" algn="just">
              <a:buFont typeface="Wingdings" panose="05000000000000000000" pitchFamily="2" charset="2"/>
              <a:buChar char="q"/>
            </a:pPr>
            <a:r>
              <a:rPr lang="en-IN" sz="2200" dirty="0">
                <a:solidFill>
                  <a:srgbClr val="16191F"/>
                </a:solidFill>
                <a:effectLst/>
                <a:highlight>
                  <a:srgbClr val="FFFFFF"/>
                </a:highlight>
                <a:latin typeface="Arial" panose="020B0604020202020204" pitchFamily="34" charset="0"/>
                <a:ea typeface="Arial" panose="020B0604020202020204" pitchFamily="34" charset="0"/>
              </a:rPr>
              <a:t>Amazon CloudWatch monitors </a:t>
            </a:r>
            <a:r>
              <a:rPr lang="en-IN" sz="2200" dirty="0">
                <a:solidFill>
                  <a:srgbClr val="16191F"/>
                </a:solidFill>
                <a:highlight>
                  <a:srgbClr val="FFFFFF"/>
                </a:highlight>
                <a:latin typeface="Arial" panose="020B0604020202020204" pitchFamily="34" charset="0"/>
                <a:ea typeface="Arial" panose="020B0604020202020204" pitchFamily="34" charset="0"/>
              </a:rPr>
              <a:t>the </a:t>
            </a:r>
            <a:r>
              <a:rPr lang="en-IN" sz="2200" dirty="0">
                <a:solidFill>
                  <a:srgbClr val="16191F"/>
                </a:solidFill>
                <a:effectLst/>
                <a:highlight>
                  <a:srgbClr val="FFFFFF"/>
                </a:highlight>
                <a:latin typeface="Arial" panose="020B0604020202020204" pitchFamily="34" charset="0"/>
                <a:ea typeface="Arial" panose="020B0604020202020204" pitchFamily="34" charset="0"/>
              </a:rPr>
              <a:t>Amazon Web Services (AWS) resources and the</a:t>
            </a:r>
            <a:r>
              <a:rPr lang="en-IN" sz="2200" dirty="0">
                <a:solidFill>
                  <a:srgbClr val="16191F"/>
                </a:solidFill>
                <a:effectLst/>
                <a:latin typeface="Arial" panose="020B0604020202020204" pitchFamily="34" charset="0"/>
                <a:ea typeface="Arial" panose="020B0604020202020204" pitchFamily="34" charset="0"/>
              </a:rPr>
              <a:t> </a:t>
            </a:r>
            <a:r>
              <a:rPr lang="en-IN" sz="2200" dirty="0">
                <a:solidFill>
                  <a:srgbClr val="16191F"/>
                </a:solidFill>
                <a:effectLst/>
                <a:highlight>
                  <a:srgbClr val="FFFFFF"/>
                </a:highlight>
                <a:latin typeface="Arial" panose="020B0604020202020204" pitchFamily="34" charset="0"/>
                <a:ea typeface="Arial" panose="020B0604020202020204" pitchFamily="34" charset="0"/>
              </a:rPr>
              <a:t>applications running on AWS in real time. </a:t>
            </a:r>
          </a:p>
          <a:p>
            <a:pPr marL="263525" indent="-263525" algn="just">
              <a:buFont typeface="Wingdings" panose="05000000000000000000" pitchFamily="2" charset="2"/>
              <a:buChar char="q"/>
            </a:pPr>
            <a:r>
              <a:rPr lang="en-IN" sz="2200" dirty="0">
                <a:solidFill>
                  <a:srgbClr val="16191F"/>
                </a:solidFill>
                <a:effectLst/>
                <a:highlight>
                  <a:srgbClr val="FFFFFF"/>
                </a:highlight>
                <a:latin typeface="Arial" panose="020B0604020202020204" pitchFamily="34" charset="0"/>
                <a:ea typeface="Arial" panose="020B0604020202020204" pitchFamily="34" charset="0"/>
              </a:rPr>
              <a:t>With CloudWatch, </a:t>
            </a:r>
            <a:r>
              <a:rPr lang="en-IN" sz="2200" dirty="0">
                <a:solidFill>
                  <a:srgbClr val="16191F"/>
                </a:solidFill>
                <a:highlight>
                  <a:srgbClr val="FFFFFF"/>
                </a:highlight>
                <a:latin typeface="Arial" panose="020B0604020202020204" pitchFamily="34" charset="0"/>
                <a:ea typeface="Arial" panose="020B0604020202020204" pitchFamily="34" charset="0"/>
              </a:rPr>
              <a:t>the user </a:t>
            </a:r>
            <a:r>
              <a:rPr lang="en-IN" sz="2200" dirty="0">
                <a:solidFill>
                  <a:srgbClr val="16191F"/>
                </a:solidFill>
                <a:effectLst/>
                <a:highlight>
                  <a:srgbClr val="FFFFFF"/>
                </a:highlight>
                <a:latin typeface="Arial" panose="020B0604020202020204" pitchFamily="34" charset="0"/>
                <a:ea typeface="Arial" panose="020B0604020202020204" pitchFamily="34" charset="0"/>
              </a:rPr>
              <a:t>gains system-wide visibility into resource utilization, application</a:t>
            </a:r>
            <a:r>
              <a:rPr lang="en-IN" sz="2200" dirty="0">
                <a:solidFill>
                  <a:srgbClr val="16191F"/>
                </a:solidFill>
                <a:effectLst/>
                <a:latin typeface="Arial" panose="020B0604020202020204" pitchFamily="34" charset="0"/>
                <a:ea typeface="Arial" panose="020B0604020202020204" pitchFamily="34" charset="0"/>
              </a:rPr>
              <a:t> </a:t>
            </a:r>
            <a:r>
              <a:rPr lang="en-IN" sz="2200" dirty="0">
                <a:solidFill>
                  <a:srgbClr val="16191F"/>
                </a:solidFill>
                <a:effectLst/>
                <a:highlight>
                  <a:srgbClr val="FFFFFF"/>
                </a:highlight>
                <a:latin typeface="Arial" panose="020B0604020202020204" pitchFamily="34" charset="0"/>
                <a:ea typeface="Arial" panose="020B0604020202020204" pitchFamily="34" charset="0"/>
              </a:rPr>
              <a:t>performance, and operational health.</a:t>
            </a:r>
            <a:r>
              <a:rPr lang="en-IN" sz="2200" dirty="0">
                <a:solidFill>
                  <a:srgbClr val="16191F"/>
                </a:solidFill>
                <a:effectLst/>
                <a:latin typeface="Arial" panose="020B0604020202020204" pitchFamily="34" charset="0"/>
                <a:ea typeface="Arial" panose="020B0604020202020204" pitchFamily="34" charset="0"/>
              </a:rPr>
              <a:t> </a:t>
            </a:r>
          </a:p>
          <a:p>
            <a:pPr marL="263525" indent="-263525" algn="just">
              <a:buFont typeface="Wingdings" panose="05000000000000000000" pitchFamily="2" charset="2"/>
              <a:buChar char="q"/>
            </a:pPr>
            <a:r>
              <a:rPr lang="en-IN" sz="2200" dirty="0">
                <a:solidFill>
                  <a:srgbClr val="16191F"/>
                </a:solidFill>
                <a:latin typeface="Arial" panose="020B0604020202020204" pitchFamily="34" charset="0"/>
                <a:ea typeface="Arial" panose="020B0604020202020204" pitchFamily="34" charset="0"/>
              </a:rPr>
              <a:t>In the “TechDoc” project, the following CloudWatch Alerts are required for mentioned metrics against each resource/service type: </a:t>
            </a:r>
          </a:p>
          <a:p>
            <a:pPr marL="442913" lvl="1" indent="-263525" algn="just">
              <a:buFont typeface="Wingdings" panose="05000000000000000000" pitchFamily="2" charset="2"/>
              <a:buChar char="q"/>
            </a:pPr>
            <a:r>
              <a:rPr lang="en-IN" sz="1900" dirty="0">
                <a:solidFill>
                  <a:srgbClr val="16191F"/>
                </a:solidFill>
                <a:effectLst/>
                <a:latin typeface="Arial" panose="020B0604020202020204" pitchFamily="34" charset="0"/>
                <a:ea typeface="Arial" panose="020B0604020202020204" pitchFamily="34" charset="0"/>
              </a:rPr>
              <a:t>Frontend Server (EC2): </a:t>
            </a:r>
          </a:p>
          <a:p>
            <a:pPr marL="625793" lvl="3" indent="-263525" algn="just">
              <a:buFont typeface="Wingdings" panose="05000000000000000000" pitchFamily="2" charset="2"/>
              <a:buChar char="q"/>
            </a:pPr>
            <a:r>
              <a:rPr lang="en-IN" sz="1900" dirty="0">
                <a:solidFill>
                  <a:srgbClr val="16191F"/>
                </a:solidFill>
                <a:effectLst/>
                <a:latin typeface="Arial" panose="020B0604020202020204" pitchFamily="34" charset="0"/>
                <a:ea typeface="Arial" panose="020B0604020202020204" pitchFamily="34" charset="0"/>
              </a:rPr>
              <a:t>CPU Utilization, Network In/Out, Disk Read/Writes (for EBS Volumes)</a:t>
            </a:r>
          </a:p>
          <a:p>
            <a:pPr marL="442913" lvl="1" indent="-263525" algn="just">
              <a:buFont typeface="Wingdings" panose="05000000000000000000" pitchFamily="2" charset="2"/>
              <a:buChar char="q"/>
            </a:pPr>
            <a:r>
              <a:rPr lang="en-IN" sz="1900" dirty="0">
                <a:solidFill>
                  <a:srgbClr val="16191F"/>
                </a:solidFill>
                <a:latin typeface="Arial" panose="020B0604020202020204" pitchFamily="34" charset="0"/>
                <a:ea typeface="Arial" panose="020B0604020202020204" pitchFamily="34" charset="0"/>
              </a:rPr>
              <a:t>Backend Server (EC2): </a:t>
            </a:r>
          </a:p>
          <a:p>
            <a:pPr marL="625793" lvl="3" indent="-263525" algn="just">
              <a:buFont typeface="Wingdings" panose="05000000000000000000" pitchFamily="2" charset="2"/>
              <a:buChar char="q"/>
            </a:pPr>
            <a:r>
              <a:rPr lang="en-IN" sz="1900" dirty="0">
                <a:solidFill>
                  <a:srgbClr val="16191F"/>
                </a:solidFill>
                <a:effectLst/>
                <a:latin typeface="Arial" panose="020B0604020202020204" pitchFamily="34" charset="0"/>
                <a:ea typeface="Arial" panose="020B0604020202020204" pitchFamily="34" charset="0"/>
              </a:rPr>
              <a:t>CPU Utilization, Network In/Out, Disk Read/Writes (for EBS Volumes)</a:t>
            </a:r>
          </a:p>
          <a:p>
            <a:pPr marL="442913" lvl="1" indent="-263525" algn="just">
              <a:buFont typeface="Wingdings" panose="05000000000000000000" pitchFamily="2" charset="2"/>
              <a:buChar char="q"/>
            </a:pPr>
            <a:r>
              <a:rPr lang="en-IN" sz="1900" dirty="0">
                <a:solidFill>
                  <a:srgbClr val="16191F"/>
                </a:solidFill>
                <a:effectLst/>
                <a:latin typeface="Arial" panose="020B0604020202020204" pitchFamily="34" charset="0"/>
                <a:ea typeface="Arial" panose="020B0604020202020204" pitchFamily="34" charset="0"/>
              </a:rPr>
              <a:t>MySQL RDS: </a:t>
            </a:r>
          </a:p>
          <a:p>
            <a:pPr marL="625793" lvl="3" indent="-263525" algn="just">
              <a:buFont typeface="Wingdings" panose="05000000000000000000" pitchFamily="2" charset="2"/>
              <a:buChar char="q"/>
            </a:pPr>
            <a:r>
              <a:rPr lang="en-IN" sz="1900" dirty="0">
                <a:solidFill>
                  <a:srgbClr val="16191F"/>
                </a:solidFill>
                <a:effectLst/>
                <a:latin typeface="Arial" panose="020B0604020202020204" pitchFamily="34" charset="0"/>
                <a:ea typeface="Arial" panose="020B0604020202020204" pitchFamily="34" charset="0"/>
              </a:rPr>
              <a:t>CPU Utilization, Database Connections, Read &amp; Write Throughput</a:t>
            </a:r>
          </a:p>
          <a:p>
            <a:pPr marL="442913" lvl="1" indent="-263525" algn="just">
              <a:buFont typeface="Wingdings" panose="05000000000000000000" pitchFamily="2" charset="2"/>
              <a:buChar char="q"/>
            </a:pPr>
            <a:r>
              <a:rPr lang="en-IN" sz="1900" dirty="0">
                <a:solidFill>
                  <a:srgbClr val="16191F"/>
                </a:solidFill>
                <a:latin typeface="Arial" panose="020B0604020202020204" pitchFamily="34" charset="0"/>
                <a:ea typeface="Arial" panose="020B0604020202020204" pitchFamily="34" charset="0"/>
              </a:rPr>
              <a:t>SNS: </a:t>
            </a:r>
          </a:p>
          <a:p>
            <a:pPr marL="625793" lvl="3" indent="-263525" algn="just">
              <a:buFont typeface="Wingdings" panose="05000000000000000000" pitchFamily="2" charset="2"/>
              <a:buChar char="q"/>
            </a:pPr>
            <a:r>
              <a:rPr lang="en-IN" sz="1900" dirty="0">
                <a:solidFill>
                  <a:srgbClr val="16191F"/>
                </a:solidFill>
                <a:latin typeface="Arial" panose="020B0604020202020204" pitchFamily="34" charset="0"/>
                <a:ea typeface="Arial" panose="020B0604020202020204" pitchFamily="34" charset="0"/>
              </a:rPr>
              <a:t>Notifications Delivered, Notifications Failed, Invalid Notifications</a:t>
            </a:r>
            <a:endParaRPr lang="en-IN" sz="1400" dirty="0">
              <a:solidFill>
                <a:srgbClr val="16191F"/>
              </a:solidFill>
              <a:effectLst/>
              <a:latin typeface="Arial" panose="020B0604020202020204" pitchFamily="34" charset="0"/>
              <a:ea typeface="Arial" panose="020B0604020202020204" pitchFamily="34" charset="0"/>
            </a:endParaRPr>
          </a:p>
          <a:p>
            <a:pPr marL="263525" indent="-263525" algn="just">
              <a:buFont typeface="Wingdings" panose="05000000000000000000" pitchFamily="2" charset="2"/>
              <a:buChar char="q"/>
            </a:pPr>
            <a:r>
              <a:rPr lang="en-US" sz="2200" dirty="0">
                <a:solidFill>
                  <a:srgbClr val="16191F"/>
                </a:solidFill>
                <a:highlight>
                  <a:srgbClr val="FFFFFF"/>
                </a:highlight>
                <a:latin typeface="Arial" panose="020B0604020202020204" pitchFamily="34" charset="0"/>
              </a:rPr>
              <a:t>Amazon Simple Notification Service (Amazon SNS) coordinates and manages the delivery or sending of messages to subscribing endpoints or clients. Amazon SNS is used with CloudWatch to send messages when an alarm threshold has been reached.</a:t>
            </a:r>
            <a:endParaRPr lang="en-IN" sz="2200" dirty="0">
              <a:solidFill>
                <a:srgbClr val="16191F"/>
              </a:solidFill>
              <a:highlight>
                <a:srgbClr val="FFFFFF"/>
              </a:highlight>
              <a:latin typeface="Arial" panose="020B0604020202020204" pitchFamily="34" charset="0"/>
            </a:endParaRPr>
          </a:p>
          <a:p>
            <a:pPr marL="0" indent="0">
              <a:buNone/>
            </a:pPr>
            <a:endParaRPr lang="en-IN" sz="1800" dirty="0">
              <a:solidFill>
                <a:srgbClr val="16191F"/>
              </a:solidFill>
              <a:effectLst/>
              <a:highlight>
                <a:srgbClr val="FFFFFF"/>
              </a:highlight>
              <a:latin typeface="Arial" panose="020B0604020202020204" pitchFamily="34" charset="0"/>
              <a:ea typeface="Arial" panose="020B0604020202020204" pitchFamily="34" charset="0"/>
            </a:endParaRPr>
          </a:p>
          <a:p>
            <a:pPr marL="0" indent="0">
              <a:buNone/>
            </a:pPr>
            <a:endParaRPr lang="en-IN" dirty="0"/>
          </a:p>
        </p:txBody>
      </p:sp>
      <p:sp>
        <p:nvSpPr>
          <p:cNvPr id="4" name="TextBox 3">
            <a:extLst>
              <a:ext uri="{FF2B5EF4-FFF2-40B4-BE49-F238E27FC236}">
                <a16:creationId xmlns:a16="http://schemas.microsoft.com/office/drawing/2014/main" id="{ED1164F1-C3EC-E5F4-D2CA-B5C19A56A5F7}"/>
              </a:ext>
            </a:extLst>
          </p:cNvPr>
          <p:cNvSpPr txBox="1"/>
          <p:nvPr/>
        </p:nvSpPr>
        <p:spPr>
          <a:xfrm>
            <a:off x="10107233" y="5661604"/>
            <a:ext cx="2062176" cy="738664"/>
          </a:xfrm>
          <a:prstGeom prst="rect">
            <a:avLst/>
          </a:prstGeom>
          <a:noFill/>
        </p:spPr>
        <p:txBody>
          <a:bodyPr wrap="square" rtlCol="0">
            <a:spAutoFit/>
          </a:bodyPr>
          <a:lstStyle/>
          <a:p>
            <a:r>
              <a:rPr lang="en-US" sz="1400" b="1" i="1" u="sng" dirty="0">
                <a:solidFill>
                  <a:srgbClr val="00B0F0"/>
                </a:solidFill>
              </a:rPr>
              <a:t>Task Owner:</a:t>
            </a:r>
          </a:p>
          <a:p>
            <a:pPr marL="285750" indent="-285750">
              <a:buFont typeface="Arial" panose="020B0604020202020204" pitchFamily="34" charset="0"/>
              <a:buChar char="•"/>
            </a:pPr>
            <a:r>
              <a:rPr lang="en-US" sz="1400" b="1" i="1" u="sng" dirty="0">
                <a:solidFill>
                  <a:srgbClr val="00B0F0"/>
                </a:solidFill>
              </a:rPr>
              <a:t>Ashwani Panwar</a:t>
            </a:r>
          </a:p>
          <a:p>
            <a:pPr marL="285750" indent="-285750">
              <a:buFont typeface="Arial" panose="020B0604020202020204" pitchFamily="34" charset="0"/>
              <a:buChar char="•"/>
            </a:pPr>
            <a:r>
              <a:rPr lang="en-US" sz="1400" b="1" i="1" u="sng" dirty="0">
                <a:solidFill>
                  <a:srgbClr val="00B0F0"/>
                </a:solidFill>
              </a:rPr>
              <a:t>Sandeep Mishra</a:t>
            </a:r>
            <a:endParaRPr lang="en-IN" sz="1400" b="1" i="1" u="sng" dirty="0">
              <a:solidFill>
                <a:srgbClr val="00B0F0"/>
              </a:solidFill>
            </a:endParaRPr>
          </a:p>
        </p:txBody>
      </p:sp>
    </p:spTree>
    <p:extLst>
      <p:ext uri="{BB962C8B-B14F-4D97-AF65-F5344CB8AC3E}">
        <p14:creationId xmlns:p14="http://schemas.microsoft.com/office/powerpoint/2010/main" val="375616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BCA0E4-D345-4CE7-B98C-98A1364927A1}"/>
              </a:ext>
            </a:extLst>
          </p:cNvPr>
          <p:cNvSpPr/>
          <p:nvPr/>
        </p:nvSpPr>
        <p:spPr>
          <a:xfrm>
            <a:off x="4300636" y="2704098"/>
            <a:ext cx="359072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47875619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TM03090430[[fn=Banded]]</Template>
  <TotalTime>12827</TotalTime>
  <Words>614</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Bookman Old Style</vt:lpstr>
      <vt:lpstr>Calibri</vt:lpstr>
      <vt:lpstr>Franklin Gothic Book</vt:lpstr>
      <vt:lpstr>Google Sans</vt:lpstr>
      <vt:lpstr>Roboto</vt:lpstr>
      <vt:lpstr>Wingdings</vt:lpstr>
      <vt:lpstr>1_RetrospectVTI</vt:lpstr>
      <vt:lpstr>TechDocs Project Presentation </vt:lpstr>
      <vt:lpstr>Agenda</vt:lpstr>
      <vt:lpstr>GitHub and PR approval Process</vt:lpstr>
      <vt:lpstr>FE Server ALB and RDS Setup in AWS</vt:lpstr>
      <vt:lpstr>Backend Server  - Creating AWS EC2 Linux instance, Creating security groups</vt:lpstr>
      <vt:lpstr>CloudWatch Alerts for AWS Resources/ 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Based Predictive Models for PHM</dc:title>
  <dc:creator>Guruprasad Srinivasan</dc:creator>
  <cp:lastModifiedBy>Guruprasad Srinivasan</cp:lastModifiedBy>
  <cp:revision>85</cp:revision>
  <dcterms:created xsi:type="dcterms:W3CDTF">2022-03-06T13:34:39Z</dcterms:created>
  <dcterms:modified xsi:type="dcterms:W3CDTF">2023-11-03T13:26:43Z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