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 id="258" r:id="rId3"/>
    <p:sldId id="259" r:id="rId4"/>
    <p:sldId id="260" r:id="rId5"/>
    <p:sldId id="261" r:id="rId6"/>
    <p:sldId id="262" r:id="rId7"/>
    <p:sldId id="281" r:id="rId8"/>
    <p:sldId id="263" r:id="rId9"/>
    <p:sldId id="264" r:id="rId10"/>
    <p:sldId id="265" r:id="rId11"/>
    <p:sldId id="266" r:id="rId12"/>
    <p:sldId id="268" r:id="rId13"/>
    <p:sldId id="272" r:id="rId14"/>
    <p:sldId id="273" r:id="rId15"/>
    <p:sldId id="282" r:id="rId16"/>
    <p:sldId id="274" r:id="rId17"/>
    <p:sldId id="283"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7" d="100"/>
          <a:sy n="77" d="100"/>
        </p:scale>
        <p:origin x="-116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12/1/2020</a:t>
            </a:fld>
            <a:endParaRPr lang="en-US"/>
          </a:p>
        </p:txBody>
      </p:sp>
      <p:sp>
        <p:nvSpPr>
          <p:cNvPr id="9" name="Slide Number Placeholder 8"/>
          <p:cNvSpPr>
            <a:spLocks noGrp="1"/>
          </p:cNvSpPr>
          <p:nvPr>
            <p:ph type="sldNum" sz="quarter" idx="11"/>
          </p:nvPr>
        </p:nvSpPr>
        <p:spPr/>
        <p:txBody>
          <a:bodyPr/>
          <a:lstStyle/>
          <a:p>
            <a:fld id="{C1FF6DA9-008F-8B48-92A6-B652298478B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1FF6DA9-008F-8B48-92A6-B652298478B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BCAD085-E8A6-8845-BD4E-CB4CCA059FC4}" type="datetimeFigureOut">
              <a:rPr lang="en-US" smtClean="0"/>
              <a:t>12/1/2020</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author/37087233248" TargetMode="External"/><Relationship Id="rId2" Type="http://schemas.openxmlformats.org/officeDocument/2006/relationships/hyperlink" Target="https://ieeexplore.ieee.org/author/37087234438" TargetMode="External"/><Relationship Id="rId1" Type="http://schemas.openxmlformats.org/officeDocument/2006/relationships/slideLayout" Target="../slideLayouts/slideLayout2.xml"/><Relationship Id="rId4" Type="http://schemas.openxmlformats.org/officeDocument/2006/relationships/hyperlink" Target="https://ieeexplore.ieee.org/xpl/conhome/8945148/proceed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eTourism-</a:t>
            </a:r>
            <a:r>
              <a:rPr lang="en-US" dirty="0" smtClean="0"/>
              <a:t> </a:t>
            </a:r>
            <a:r>
              <a:rPr dirty="0" smtClean="0"/>
              <a:t>Travel</a:t>
            </a:r>
            <a:r>
              <a:rPr lang="en-US" dirty="0" smtClean="0"/>
              <a:t> </a:t>
            </a:r>
            <a:r>
              <a:rPr dirty="0" smtClean="0"/>
              <a:t>Route</a:t>
            </a:r>
            <a:r>
              <a:rPr lang="en-US" dirty="0" smtClean="0"/>
              <a:t> </a:t>
            </a:r>
            <a:r>
              <a:rPr dirty="0" smtClean="0"/>
              <a:t>Recommender</a:t>
            </a:r>
            <a:endParaRPr dirty="0"/>
          </a:p>
        </p:txBody>
      </p:sp>
      <p:sp>
        <p:nvSpPr>
          <p:cNvPr id="3" name="Subtitle 2"/>
          <p:cNvSpPr>
            <a:spLocks noGrp="1"/>
          </p:cNvSpPr>
          <p:nvPr>
            <p:ph type="subTitle" idx="1"/>
          </p:nvPr>
        </p:nvSpPr>
        <p:spPr/>
        <p:txBody>
          <a:bodyPr/>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51239177"/>
              </p:ext>
            </p:extLst>
          </p:nvPr>
        </p:nvGraphicFramePr>
        <p:xfrm>
          <a:off x="187823" y="207594"/>
          <a:ext cx="8202415" cy="3474720"/>
        </p:xfrm>
        <a:graphic>
          <a:graphicData uri="http://schemas.openxmlformats.org/drawingml/2006/table">
            <a:tbl>
              <a:tblPr firstRow="1" bandRow="1">
                <a:tableStyleId>{5C22544A-7EE6-4342-B048-85BDC9FD1C3A}</a:tableStyleId>
              </a:tblPr>
              <a:tblGrid>
                <a:gridCol w="1332058"/>
                <a:gridCol w="1507524"/>
                <a:gridCol w="1507525"/>
                <a:gridCol w="3855308"/>
              </a:tblGrid>
              <a:tr h="365760">
                <a:tc>
                  <a:txBody>
                    <a:bodyPr/>
                    <a:lstStyle/>
                    <a:p>
                      <a:r>
                        <a:rPr dirty="0"/>
                        <a:t>Title</a:t>
                      </a:r>
                    </a:p>
                  </a:txBody>
                  <a:tcPr/>
                </a:tc>
                <a:tc>
                  <a:txBody>
                    <a:bodyPr/>
                    <a:lstStyle/>
                    <a:p>
                      <a:r>
                        <a:rPr dirty="0"/>
                        <a:t>Author</a:t>
                      </a:r>
                    </a:p>
                  </a:txBody>
                  <a:tcPr/>
                </a:tc>
                <a:tc>
                  <a:txBody>
                    <a:bodyPr/>
                    <a:lstStyle/>
                    <a:p>
                      <a:r>
                        <a:rPr lang="en-US" dirty="0" smtClean="0"/>
                        <a:t>Publication</a:t>
                      </a:r>
                      <a:endParaRPr dirty="0"/>
                    </a:p>
                  </a:txBody>
                  <a:tcPr/>
                </a:tc>
                <a:tc>
                  <a:txBody>
                    <a:bodyPr/>
                    <a:lstStyle/>
                    <a:p>
                      <a:r>
                        <a:t>Technical Details</a:t>
                      </a:r>
                    </a:p>
                  </a:txBody>
                  <a:tcPr/>
                </a:tc>
              </a:tr>
              <a:tr h="365760">
                <a:tc>
                  <a:txBody>
                    <a:bodyPr/>
                    <a:lstStyle/>
                    <a:p>
                      <a:r>
                        <a:rPr lang="en-IN" sz="1800" kern="1200" dirty="0" smtClean="0">
                          <a:solidFill>
                            <a:schemeClr val="dk1"/>
                          </a:solidFill>
                          <a:effectLst/>
                          <a:latin typeface="+mn-lt"/>
                          <a:ea typeface="+mn-ea"/>
                          <a:cs typeface="+mn-cs"/>
                        </a:rPr>
                        <a:t>Searching, Categorizing and Tour Planning: A Novel Approach towards E-Tourism</a:t>
                      </a:r>
                      <a:endParaRPr dirty="0"/>
                    </a:p>
                  </a:txBody>
                  <a:tcPr/>
                </a:tc>
                <a:tc>
                  <a:txBody>
                    <a:bodyPr/>
                    <a:lstStyle/>
                    <a:p>
                      <a:r>
                        <a:rPr lang="en-IN" sz="1800" kern="1200" dirty="0" err="1" smtClean="0">
                          <a:solidFill>
                            <a:schemeClr val="dk1"/>
                          </a:solidFill>
                          <a:effectLst/>
                          <a:latin typeface="+mn-lt"/>
                          <a:ea typeface="+mn-ea"/>
                          <a:cs typeface="+mn-cs"/>
                        </a:rPr>
                        <a:t>Vaishnavi</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Bheemarao</a:t>
                      </a:r>
                      <a:r>
                        <a:rPr lang="en-IN" sz="1800" kern="1200" dirty="0" smtClean="0">
                          <a:solidFill>
                            <a:schemeClr val="dk1"/>
                          </a:solidFill>
                          <a:effectLst/>
                          <a:latin typeface="+mn-lt"/>
                          <a:ea typeface="+mn-ea"/>
                          <a:cs typeface="+mn-cs"/>
                        </a:rPr>
                        <a:t> Joshi, R.H. </a:t>
                      </a:r>
                      <a:r>
                        <a:rPr lang="en-IN" sz="1800" kern="1200" dirty="0" err="1" smtClean="0">
                          <a:solidFill>
                            <a:schemeClr val="dk1"/>
                          </a:solidFill>
                          <a:effectLst/>
                          <a:latin typeface="+mn-lt"/>
                          <a:ea typeface="+mn-ea"/>
                          <a:cs typeface="+mn-cs"/>
                        </a:rPr>
                        <a:t>Goudar</a:t>
                      </a:r>
                      <a:endParaRPr dirty="0"/>
                    </a:p>
                  </a:txBody>
                  <a:tcPr/>
                </a:tc>
                <a:tc>
                  <a:txBody>
                    <a:bodyPr/>
                    <a:lstStyle/>
                    <a:p>
                      <a:r>
                        <a:rPr lang="en-US" sz="1800" kern="1200" dirty="0" smtClean="0">
                          <a:solidFill>
                            <a:schemeClr val="dk1"/>
                          </a:solidFill>
                          <a:effectLst/>
                          <a:latin typeface="+mn-lt"/>
                          <a:ea typeface="+mn-ea"/>
                          <a:cs typeface="+mn-cs"/>
                        </a:rPr>
                        <a:t>2017 2nd IEEE International Conference On Recent Trends in Electronics Information &amp; Communication Technology (RTEICT</a:t>
                      </a:r>
                      <a:endParaRPr dirty="0"/>
                    </a:p>
                  </a:txBody>
                  <a:tcPr/>
                </a:tc>
                <a:tc>
                  <a:txBody>
                    <a:bodyPr/>
                    <a:lstStyle/>
                    <a:p>
                      <a:pPr algn="just"/>
                      <a:r>
                        <a:rPr lang="en-IN" sz="1800" kern="1200" dirty="0" smtClean="0">
                          <a:solidFill>
                            <a:schemeClr val="dk1"/>
                          </a:solidFill>
                          <a:effectLst/>
                          <a:latin typeface="+mn-lt"/>
                          <a:ea typeface="+mn-ea"/>
                          <a:cs typeface="+mn-cs"/>
                        </a:rPr>
                        <a:t>Author designed a web application implemented for all the tours that can be made in Karnataka. It helps to categorizes different tours based on their tour plans type. Initially User needs to select a tour and every detail regarding that tour will be displayed. This allows the user to easily know about that place instead of searching the whole internet for the trip he wishes to explore.</a:t>
                      </a:r>
                      <a:endParaRPr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5346747"/>
              </p:ext>
            </p:extLst>
          </p:nvPr>
        </p:nvGraphicFramePr>
        <p:xfrm>
          <a:off x="88969" y="207593"/>
          <a:ext cx="8229600" cy="3474720"/>
        </p:xfrm>
        <a:graphic>
          <a:graphicData uri="http://schemas.openxmlformats.org/drawingml/2006/table">
            <a:tbl>
              <a:tblPr firstRow="1" bandRow="1">
                <a:tableStyleId>{5C22544A-7EE6-4342-B048-85BDC9FD1C3A}</a:tableStyleId>
              </a:tblPr>
              <a:tblGrid>
                <a:gridCol w="1430912"/>
                <a:gridCol w="1322173"/>
                <a:gridCol w="2854411"/>
                <a:gridCol w="2622104"/>
              </a:tblGrid>
              <a:tr h="365760">
                <a:tc>
                  <a:txBody>
                    <a:bodyPr/>
                    <a:lstStyle/>
                    <a:p>
                      <a:r>
                        <a:rPr dirty="0"/>
                        <a:t>Title</a:t>
                      </a:r>
                    </a:p>
                  </a:txBody>
                  <a:tcPr/>
                </a:tc>
                <a:tc>
                  <a:txBody>
                    <a:bodyPr/>
                    <a:lstStyle/>
                    <a:p>
                      <a:r>
                        <a:t>Author</a:t>
                      </a:r>
                    </a:p>
                  </a:txBody>
                  <a:tcPr/>
                </a:tc>
                <a:tc>
                  <a:txBody>
                    <a:bodyPr/>
                    <a:lstStyle/>
                    <a:p>
                      <a:r>
                        <a:rPr lang="en-US" dirty="0" smtClean="0"/>
                        <a:t>Publication</a:t>
                      </a:r>
                      <a:endParaRPr dirty="0"/>
                    </a:p>
                  </a:txBody>
                  <a:tcPr/>
                </a:tc>
                <a:tc>
                  <a:txBody>
                    <a:bodyPr/>
                    <a:lstStyle/>
                    <a:p>
                      <a:r>
                        <a:t>Technical Details</a:t>
                      </a:r>
                    </a:p>
                  </a:txBody>
                  <a:tcPr/>
                </a:tc>
              </a:tr>
              <a:tr h="365760">
                <a:tc>
                  <a:txBody>
                    <a:bodyPr/>
                    <a:lstStyle/>
                    <a:p>
                      <a:r>
                        <a:rPr lang="en-IN" sz="1800" kern="1200" dirty="0" smtClean="0">
                          <a:solidFill>
                            <a:schemeClr val="dk1"/>
                          </a:solidFill>
                          <a:effectLst/>
                          <a:latin typeface="+mn-lt"/>
                          <a:ea typeface="+mn-ea"/>
                          <a:cs typeface="+mn-cs"/>
                        </a:rPr>
                        <a:t>Improvement of Multi-Purpose Travel Route Recommendation System Based on Genetic Algorithm</a:t>
                      </a:r>
                      <a:endParaRPr dirty="0"/>
                    </a:p>
                  </a:txBody>
                  <a:tcPr/>
                </a:tc>
                <a:tc>
                  <a:txBody>
                    <a:bodyPr/>
                    <a:lstStyle/>
                    <a:p>
                      <a:r>
                        <a:rPr lang="en-IN" sz="1800" kern="1200" dirty="0" smtClean="0">
                          <a:solidFill>
                            <a:schemeClr val="dk1"/>
                          </a:solidFill>
                          <a:effectLst/>
                          <a:latin typeface="+mn-lt"/>
                          <a:ea typeface="+mn-ea"/>
                          <a:cs typeface="+mn-cs"/>
                        </a:rPr>
                        <a:t>Chen Yuan; Minoru </a:t>
                      </a:r>
                      <a:r>
                        <a:rPr lang="en-IN" sz="1800" kern="1200" dirty="0" err="1" smtClean="0">
                          <a:solidFill>
                            <a:schemeClr val="dk1"/>
                          </a:solidFill>
                          <a:effectLst/>
                          <a:latin typeface="+mn-lt"/>
                          <a:ea typeface="+mn-ea"/>
                          <a:cs typeface="+mn-cs"/>
                        </a:rPr>
                        <a:t>Uehara</a:t>
                      </a:r>
                      <a:endParaRPr dirty="0"/>
                    </a:p>
                  </a:txBody>
                  <a:tcPr/>
                </a:tc>
                <a:tc>
                  <a:txBody>
                    <a:bodyPr/>
                    <a:lstStyle/>
                    <a:p>
                      <a:r>
                        <a:rPr lang="en-US" sz="1800" kern="1200" dirty="0" smtClean="0">
                          <a:solidFill>
                            <a:schemeClr val="dk1"/>
                          </a:solidFill>
                          <a:effectLst/>
                          <a:latin typeface="+mn-lt"/>
                          <a:ea typeface="+mn-ea"/>
                          <a:cs typeface="+mn-cs"/>
                        </a:rPr>
                        <a:t>2019 Seventh International Symposium on Computing and Networking Workshops (CANDARW)</a:t>
                      </a:r>
                      <a:endParaRPr dirty="0"/>
                    </a:p>
                  </a:txBody>
                  <a:tcPr/>
                </a:tc>
                <a:tc>
                  <a:txBody>
                    <a:bodyPr/>
                    <a:lstStyle/>
                    <a:p>
                      <a:pPr algn="just"/>
                      <a:r>
                        <a:rPr dirty="0"/>
                        <a:t> </a:t>
                      </a:r>
                      <a:r>
                        <a:rPr lang="en-IN" sz="1800" kern="1200" dirty="0" smtClean="0">
                          <a:solidFill>
                            <a:schemeClr val="dk1"/>
                          </a:solidFill>
                          <a:effectLst/>
                          <a:latin typeface="+mn-lt"/>
                          <a:ea typeface="+mn-ea"/>
                          <a:cs typeface="+mn-cs"/>
                        </a:rPr>
                        <a:t>Chen Yuan et al. implemented a system that uses the user's degree of tourism purposes and time constraints to recommend the optimal path. Memory Genetic Algorithm calculates the recommendation results more efficiently.</a:t>
                      </a:r>
                      <a:endParaRPr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6422621"/>
              </p:ext>
            </p:extLst>
          </p:nvPr>
        </p:nvGraphicFramePr>
        <p:xfrm>
          <a:off x="150753" y="219951"/>
          <a:ext cx="8229600" cy="5120640"/>
        </p:xfrm>
        <a:graphic>
          <a:graphicData uri="http://schemas.openxmlformats.org/drawingml/2006/table">
            <a:tbl>
              <a:tblPr firstRow="1" bandRow="1">
                <a:tableStyleId>{5C22544A-7EE6-4342-B048-85BDC9FD1C3A}</a:tableStyleId>
              </a:tblPr>
              <a:tblGrid>
                <a:gridCol w="1505052"/>
                <a:gridCol w="1717590"/>
                <a:gridCol w="1556951"/>
                <a:gridCol w="3450007"/>
              </a:tblGrid>
              <a:tr h="365760">
                <a:tc>
                  <a:txBody>
                    <a:bodyPr/>
                    <a:lstStyle/>
                    <a:p>
                      <a:r>
                        <a:rPr dirty="0"/>
                        <a:t>Title</a:t>
                      </a:r>
                    </a:p>
                  </a:txBody>
                  <a:tcPr/>
                </a:tc>
                <a:tc>
                  <a:txBody>
                    <a:bodyPr/>
                    <a:lstStyle/>
                    <a:p>
                      <a:r>
                        <a:rPr dirty="0"/>
                        <a:t>Author</a:t>
                      </a:r>
                    </a:p>
                  </a:txBody>
                  <a:tcPr/>
                </a:tc>
                <a:tc>
                  <a:txBody>
                    <a:bodyPr/>
                    <a:lstStyle/>
                    <a:p>
                      <a:r>
                        <a:rPr lang="en-US" dirty="0" smtClean="0"/>
                        <a:t>Publication</a:t>
                      </a:r>
                      <a:endParaRPr dirty="0"/>
                    </a:p>
                  </a:txBody>
                  <a:tcPr/>
                </a:tc>
                <a:tc>
                  <a:txBody>
                    <a:bodyPr/>
                    <a:lstStyle/>
                    <a:p>
                      <a:r>
                        <a:t>Technical Details</a:t>
                      </a:r>
                    </a:p>
                  </a:txBody>
                  <a:tcPr/>
                </a:tc>
              </a:tr>
              <a:tr h="365760">
                <a:tc>
                  <a:txBody>
                    <a:bodyPr/>
                    <a:lstStyle/>
                    <a:p>
                      <a:r>
                        <a:rPr lang="en-IN" sz="1800" kern="1200" dirty="0" smtClean="0">
                          <a:solidFill>
                            <a:schemeClr val="dk1"/>
                          </a:solidFill>
                          <a:effectLst/>
                          <a:latin typeface="+mn-lt"/>
                          <a:ea typeface="+mn-ea"/>
                          <a:cs typeface="+mn-cs"/>
                        </a:rPr>
                        <a:t>Intelligent Recommendation Framework for Tourist Attractions based on Data Mining Technology</a:t>
                      </a:r>
                      <a:endParaRPr dirty="0"/>
                    </a:p>
                  </a:txBody>
                  <a:tcPr/>
                </a:tc>
                <a:tc>
                  <a:txBody>
                    <a:bodyPr/>
                    <a:lstStyle/>
                    <a:p>
                      <a:r>
                        <a:rPr lang="en-IN" sz="1800" kern="1200" dirty="0" smtClean="0">
                          <a:solidFill>
                            <a:schemeClr val="dk1"/>
                          </a:solidFill>
                          <a:effectLst/>
                          <a:latin typeface="+mn-lt"/>
                          <a:ea typeface="+mn-ea"/>
                          <a:cs typeface="+mn-cs"/>
                        </a:rPr>
                        <a:t>Ling Liu</a:t>
                      </a:r>
                      <a:endParaRPr dirty="0"/>
                    </a:p>
                  </a:txBody>
                  <a:tcPr/>
                </a:tc>
                <a:tc>
                  <a:txBody>
                    <a:bodyPr/>
                    <a:lstStyle/>
                    <a:p>
                      <a:r>
                        <a:rPr lang="en-US" sz="1800" kern="1200" dirty="0" smtClean="0">
                          <a:solidFill>
                            <a:schemeClr val="dk1"/>
                          </a:solidFill>
                          <a:effectLst/>
                          <a:latin typeface="+mn-lt"/>
                          <a:ea typeface="+mn-ea"/>
                          <a:cs typeface="+mn-cs"/>
                        </a:rPr>
                        <a:t>Proceedings of the International Conference on Smart Electronics and Communication (ICOSEC 2020)</a:t>
                      </a:r>
                      <a:endParaRPr dirty="0"/>
                    </a:p>
                  </a:txBody>
                  <a:tcPr/>
                </a:tc>
                <a:tc>
                  <a:txBody>
                    <a:bodyPr/>
                    <a:lstStyle/>
                    <a:p>
                      <a:pPr algn="just"/>
                      <a:r>
                        <a:rPr lang="en-IN" sz="1800" kern="1200" dirty="0" smtClean="0">
                          <a:solidFill>
                            <a:schemeClr val="dk1"/>
                          </a:solidFill>
                          <a:effectLst/>
                          <a:latin typeface="+mn-lt"/>
                          <a:ea typeface="+mn-ea"/>
                          <a:cs typeface="+mn-cs"/>
                        </a:rPr>
                        <a:t>Author presented Intelligent recommendation framework for tourist attractions based on data mining technology. After receiving the user request, the attractions are scored through the attraction scoring mechanism and then recommend the itinerary through a multi-constraint-based path planning algorithm. The recommended routes are evaluated and re-ranked by considering the diversity of the recommended scenic spots in the system, and finally, the best travel route is recommended for the user.</a:t>
                      </a:r>
                      <a:endParaRPr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Architecture</a:t>
            </a:r>
          </a:p>
        </p:txBody>
      </p:sp>
      <p:pic>
        <p:nvPicPr>
          <p:cNvPr id="3" name="Picture Placeholder 2" descr="arch.png"/>
          <p:cNvPicPr>
            <a:picLocks noGrp="1" noChangeAspect="1"/>
          </p:cNvPicPr>
          <p:nvPr>
            <p:ph type="pic" idx="1"/>
          </p:nvPr>
        </p:nvPicPr>
        <p:blipFill>
          <a:blip r:embed="rId2"/>
          <a:srcRect t="1790" b="1790"/>
          <a:stretch>
            <a:fillRect/>
          </a:stretch>
        </p:blipFill>
        <p:spPr>
          <a:xfrm>
            <a:off x="301752" y="750283"/>
            <a:ext cx="7315200" cy="4744995"/>
          </a:xfrm>
        </p:spPr>
      </p:pic>
      <p:sp>
        <p:nvSpPr>
          <p:cNvPr id="4" name="Text Placeholder 3"/>
          <p:cNvSpPr>
            <a:spLocks noGrp="1"/>
          </p:cNvSpPr>
          <p:nvPr>
            <p:ph type="body" sz="half" idx="2"/>
          </p:nvPr>
        </p:nvSpPr>
        <p:spPr/>
        <p:txBody>
          <a:bodyPr/>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91481"/>
          </a:xfrm>
        </p:spPr>
        <p:txBody>
          <a:bodyPr/>
          <a:lstStyle/>
          <a:p>
            <a:pPr algn="ctr"/>
            <a:r>
              <a:rPr sz="3200" dirty="0"/>
              <a:t>Project Scope</a:t>
            </a:r>
          </a:p>
        </p:txBody>
      </p:sp>
      <p:sp>
        <p:nvSpPr>
          <p:cNvPr id="3" name="Content Placeholder 2"/>
          <p:cNvSpPr>
            <a:spLocks noGrp="1"/>
          </p:cNvSpPr>
          <p:nvPr>
            <p:ph idx="1"/>
          </p:nvPr>
        </p:nvSpPr>
        <p:spPr>
          <a:xfrm>
            <a:off x="370703" y="957648"/>
            <a:ext cx="7620000" cy="4800600"/>
          </a:xfrm>
        </p:spPr>
        <p:txBody>
          <a:bodyPr>
            <a:normAutofit fontScale="77500" lnSpcReduction="20000"/>
          </a:bodyPr>
          <a:lstStyle/>
          <a:p>
            <a:pPr marL="114300" indent="0">
              <a:buNone/>
            </a:pPr>
            <a:r>
              <a:rPr lang="en-US" b="1" dirty="0"/>
              <a:t>Users Activities:</a:t>
            </a:r>
          </a:p>
          <a:p>
            <a:pPr marL="114300" indent="0">
              <a:buNone/>
            </a:pPr>
            <a:r>
              <a:rPr lang="en-US" dirty="0"/>
              <a:t>1.	Explore New Trip Locations:</a:t>
            </a:r>
          </a:p>
          <a:p>
            <a:pPr marL="114300" indent="0">
              <a:buNone/>
            </a:pPr>
            <a:r>
              <a:rPr lang="en-US" dirty="0"/>
              <a:t>Any user can search for new interesting locations that he wants to visit.</a:t>
            </a:r>
          </a:p>
          <a:p>
            <a:pPr marL="114300" indent="0">
              <a:buNone/>
            </a:pPr>
            <a:r>
              <a:rPr lang="en-US" dirty="0"/>
              <a:t>The user will just need to Enter The Trip Location and the system will Provide All The Necessary Details To A User about that place.</a:t>
            </a:r>
          </a:p>
          <a:p>
            <a:endParaRPr lang="en-US" dirty="0"/>
          </a:p>
          <a:p>
            <a:pPr marL="114300" indent="0">
              <a:buNone/>
            </a:pPr>
            <a:r>
              <a:rPr lang="en-US" dirty="0"/>
              <a:t>2.	Estimate Distance and Time For The Trip:</a:t>
            </a:r>
          </a:p>
          <a:p>
            <a:pPr marL="114300" indent="0">
              <a:buNone/>
            </a:pPr>
            <a:r>
              <a:rPr lang="en-US" dirty="0"/>
              <a:t>Users should be able to See The Estimated Time And Distance required for visiting the trip location. </a:t>
            </a:r>
          </a:p>
          <a:p>
            <a:endParaRPr lang="en-US" dirty="0"/>
          </a:p>
          <a:p>
            <a:pPr marL="114300" indent="0">
              <a:buNone/>
            </a:pPr>
            <a:r>
              <a:rPr lang="en-US" dirty="0"/>
              <a:t>3.	Explore Nearest Visiting Places:</a:t>
            </a:r>
          </a:p>
          <a:p>
            <a:pPr marL="114300" indent="0">
              <a:buNone/>
            </a:pPr>
            <a:r>
              <a:rPr lang="en-US" dirty="0"/>
              <a:t>The system will provide all the details about that particular place and the Nearest Visiting Places on the traveling path according to the user’s interest. </a:t>
            </a:r>
          </a:p>
          <a:p>
            <a:endParaRPr lang="en-US" dirty="0"/>
          </a:p>
          <a:p>
            <a:pPr marL="114300" indent="0">
              <a:buNone/>
            </a:pPr>
            <a:r>
              <a:rPr lang="en-US" dirty="0"/>
              <a:t>4.	Display Budget wise Hotels Recommendation from DB:</a:t>
            </a:r>
          </a:p>
          <a:p>
            <a:pPr marL="114300" indent="0">
              <a:buNone/>
            </a:pPr>
            <a:r>
              <a:rPr lang="en-US" dirty="0"/>
              <a:t>Our system’s standard eating times are 11 AM, 3 PM, and 8 PM. So the system also Recommends Hotels In Accordance With The User’s Budget and time from the database.</a:t>
            </a:r>
          </a:p>
          <a:p>
            <a:endParaRPr lang="en-US" dirty="0"/>
          </a:p>
          <a:p>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4270"/>
            <a:ext cx="7620000" cy="5906530"/>
          </a:xfrm>
        </p:spPr>
        <p:txBody>
          <a:bodyPr>
            <a:normAutofit lnSpcReduction="10000"/>
          </a:bodyPr>
          <a:lstStyle/>
          <a:p>
            <a:pPr marL="114300" indent="0">
              <a:buNone/>
            </a:pPr>
            <a:r>
              <a:rPr lang="en-US" dirty="0"/>
              <a:t>5.	Schedule and display the Trip:</a:t>
            </a:r>
          </a:p>
          <a:p>
            <a:pPr marL="114300" indent="0">
              <a:buNone/>
            </a:pPr>
            <a:r>
              <a:rPr lang="en-US" dirty="0"/>
              <a:t>Users should be able to schedule the trip/tour by providing the total time duration for the trip. Users will be able to view and Track The Trip Schedule and will Receive Notifications and updates Regarding The Schedule.</a:t>
            </a:r>
          </a:p>
          <a:p>
            <a:pPr marL="114300" indent="0">
              <a:buNone/>
            </a:pPr>
            <a:endParaRPr lang="en-US" dirty="0" smtClean="0"/>
          </a:p>
          <a:p>
            <a:pPr marL="114300" indent="0">
              <a:buNone/>
            </a:pPr>
            <a:r>
              <a:rPr lang="en-US" b="1" dirty="0" smtClean="0"/>
              <a:t> </a:t>
            </a:r>
            <a:r>
              <a:rPr lang="en-US" b="1" dirty="0"/>
              <a:t>Administrative Activities:</a:t>
            </a:r>
          </a:p>
          <a:p>
            <a:pPr marL="114300" indent="0">
              <a:buNone/>
            </a:pPr>
            <a:endParaRPr lang="en-US" dirty="0" smtClean="0"/>
          </a:p>
          <a:p>
            <a:pPr marL="114300" indent="0">
              <a:buNone/>
            </a:pPr>
            <a:r>
              <a:rPr lang="en-US" dirty="0" smtClean="0"/>
              <a:t>1</a:t>
            </a:r>
            <a:r>
              <a:rPr lang="en-US" dirty="0"/>
              <a:t>.	Manage Users Accounts:</a:t>
            </a:r>
          </a:p>
          <a:p>
            <a:pPr marL="114300" indent="0">
              <a:buNone/>
            </a:pPr>
            <a:r>
              <a:rPr lang="en-US" dirty="0"/>
              <a:t>Admin should be able to Manage User’s Accounts which include user’s details, user Authentication, etc.</a:t>
            </a:r>
          </a:p>
          <a:p>
            <a:endParaRPr lang="en-US" dirty="0"/>
          </a:p>
          <a:p>
            <a:pPr marL="114300" indent="0">
              <a:buNone/>
            </a:pPr>
            <a:r>
              <a:rPr lang="en-US" dirty="0"/>
              <a:t>2.	Manage Places Information:</a:t>
            </a:r>
          </a:p>
          <a:p>
            <a:pPr marL="114300" indent="0">
              <a:buNone/>
            </a:pPr>
            <a:r>
              <a:rPr lang="en-US" dirty="0"/>
              <a:t>Admin should be able to manage information about various places, adding new places with details like the description of the place, GPS location, nearest visiting places, visiting time of the places, etc.</a:t>
            </a:r>
          </a:p>
          <a:p>
            <a:endParaRPr lang="en-US" dirty="0"/>
          </a:p>
        </p:txBody>
      </p:sp>
    </p:spTree>
    <p:extLst>
      <p:ext uri="{BB962C8B-B14F-4D97-AF65-F5344CB8AC3E}">
        <p14:creationId xmlns:p14="http://schemas.microsoft.com/office/powerpoint/2010/main" val="3603944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97" y="274638"/>
            <a:ext cx="7620000" cy="726259"/>
          </a:xfrm>
        </p:spPr>
        <p:txBody>
          <a:bodyPr/>
          <a:lstStyle/>
          <a:p>
            <a:pPr algn="ctr"/>
            <a:r>
              <a:rPr sz="3200" dirty="0"/>
              <a:t>Algorithm</a:t>
            </a:r>
          </a:p>
        </p:txBody>
      </p:sp>
      <p:sp>
        <p:nvSpPr>
          <p:cNvPr id="3" name="Content Placeholder 2"/>
          <p:cNvSpPr>
            <a:spLocks noGrp="1"/>
          </p:cNvSpPr>
          <p:nvPr>
            <p:ph idx="1"/>
          </p:nvPr>
        </p:nvSpPr>
        <p:spPr>
          <a:xfrm>
            <a:off x="345989" y="1056502"/>
            <a:ext cx="7817708" cy="5121876"/>
          </a:xfrm>
        </p:spPr>
        <p:txBody>
          <a:bodyPr>
            <a:normAutofit fontScale="70000" lnSpcReduction="20000"/>
          </a:bodyPr>
          <a:lstStyle/>
          <a:p>
            <a:r>
              <a:rPr lang="en-US" dirty="0"/>
              <a:t>User-Based Collaborative Filtering is a method where people with similar characteristics share similar taste. User-based CF algorithm produces recommendation list for object   user   according   to   the   view   of   other   users.   The   assumptions  are  if  the  ratings  of  some  items  rated  by  some  users are similar, the rating of other items rated by these users will  also  be  similar.</a:t>
            </a:r>
          </a:p>
          <a:p>
            <a:r>
              <a:rPr lang="en-US" dirty="0"/>
              <a:t>Collaborative Filtering component that uses a neighborhood-based algorithm a subset of users are chosen based on their similarity to the active user, and a weighted combination of their ratings is used to produce predictions for the active user.</a:t>
            </a:r>
          </a:p>
          <a:p>
            <a:endParaRPr lang="en-US" dirty="0"/>
          </a:p>
          <a:p>
            <a:r>
              <a:rPr lang="en-US" b="1" dirty="0"/>
              <a:t>For Example: </a:t>
            </a:r>
          </a:p>
          <a:p>
            <a:r>
              <a:rPr lang="en-US" dirty="0"/>
              <a:t>Suppose that </a:t>
            </a:r>
            <a:r>
              <a:rPr lang="en-US" dirty="0" err="1"/>
              <a:t>Neha</a:t>
            </a:r>
            <a:r>
              <a:rPr lang="en-US" dirty="0"/>
              <a:t> and </a:t>
            </a:r>
            <a:r>
              <a:rPr lang="en-US" dirty="0" err="1"/>
              <a:t>kartiki</a:t>
            </a:r>
            <a:r>
              <a:rPr lang="en-US" dirty="0"/>
              <a:t> have seen the same series, and rated them all almost identically. But </a:t>
            </a:r>
            <a:r>
              <a:rPr lang="en-US" dirty="0" err="1"/>
              <a:t>kartiki</a:t>
            </a:r>
            <a:r>
              <a:rPr lang="en-US" dirty="0"/>
              <a:t> hasn’t seen the series ‘</a:t>
            </a:r>
            <a:r>
              <a:rPr lang="en-US" dirty="0" err="1"/>
              <a:t>TypeWriter</a:t>
            </a:r>
            <a:r>
              <a:rPr lang="en-US" dirty="0"/>
              <a:t>’ and </a:t>
            </a:r>
            <a:r>
              <a:rPr lang="en-US" dirty="0" err="1"/>
              <a:t>Neha</a:t>
            </a:r>
            <a:r>
              <a:rPr lang="en-US" dirty="0"/>
              <a:t> did. If </a:t>
            </a:r>
            <a:r>
              <a:rPr lang="en-US" dirty="0" err="1"/>
              <a:t>Neha</a:t>
            </a:r>
            <a:r>
              <a:rPr lang="en-US" dirty="0"/>
              <a:t> loved that series, it sounds logical to think that </a:t>
            </a:r>
            <a:r>
              <a:rPr lang="en-US" dirty="0" err="1"/>
              <a:t>kartiki</a:t>
            </a:r>
            <a:r>
              <a:rPr lang="en-US" dirty="0"/>
              <a:t> will too. With that, we have created an artificial rating based on the similarity.</a:t>
            </a:r>
          </a:p>
          <a:p>
            <a:endParaRPr lang="en-US" dirty="0"/>
          </a:p>
          <a:p>
            <a:r>
              <a:rPr lang="en-US" dirty="0"/>
              <a:t>User Based Collaborative Filtering uses that logic and recommends items by finding similar users to the active user. </a:t>
            </a:r>
          </a:p>
          <a:p>
            <a:endParaRPr lang="en-US" dirty="0"/>
          </a:p>
          <a:p>
            <a:r>
              <a:rPr lang="en-US" dirty="0"/>
              <a:t>The steps for the algorithm are :</a:t>
            </a:r>
          </a:p>
          <a:p>
            <a:endParaRPr lang="en-US" dirty="0"/>
          </a:p>
          <a:p>
            <a:r>
              <a:rPr lang="en-US" dirty="0"/>
              <a:t>Step: 1: All users are weighted with respect to similarity with the active user. Similarity between users is measured as the Pearson correlation between their ratings vectors. </a:t>
            </a:r>
          </a:p>
          <a:p>
            <a:endParaRPr lang="en-US" dirty="0"/>
          </a:p>
          <a:p>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8919"/>
            <a:ext cx="7620000" cy="6091881"/>
          </a:xfrm>
        </p:spPr>
        <p:txBody>
          <a:bodyPr>
            <a:normAutofit/>
          </a:bodyPr>
          <a:lstStyle/>
          <a:p>
            <a:pPr algn="just"/>
            <a:r>
              <a:rPr lang="en-US" sz="1800" dirty="0"/>
              <a:t>Step: 2: Select n active users that have the highest similarity. </a:t>
            </a:r>
          </a:p>
          <a:p>
            <a:pPr algn="just"/>
            <a:endParaRPr lang="en-US" sz="1800" dirty="0"/>
          </a:p>
          <a:p>
            <a:pPr algn="just"/>
            <a:r>
              <a:rPr lang="en-US" sz="1800" dirty="0"/>
              <a:t>Step: 3: Compute a prediction, </a:t>
            </a:r>
            <a:r>
              <a:rPr lang="en-US" sz="1800" dirty="0" err="1"/>
              <a:t>Pa,u</a:t>
            </a:r>
            <a:r>
              <a:rPr lang="en-US" sz="1800" dirty="0"/>
              <a:t> from a weighted combination. Similarity between two users is computed using the Pearson correlation coefficient</a:t>
            </a:r>
          </a:p>
          <a:p>
            <a:pPr algn="just"/>
            <a:endParaRPr lang="en-US" sz="1800" dirty="0"/>
          </a:p>
        </p:txBody>
      </p:sp>
      <p:pic>
        <p:nvPicPr>
          <p:cNvPr id="4" name="Picture 3"/>
          <p:cNvPicPr/>
          <p:nvPr/>
        </p:nvPicPr>
        <p:blipFill>
          <a:blip r:embed="rId2"/>
          <a:stretch>
            <a:fillRect/>
          </a:stretch>
        </p:blipFill>
        <p:spPr>
          <a:xfrm>
            <a:off x="2448568" y="1973992"/>
            <a:ext cx="3667125" cy="742950"/>
          </a:xfrm>
          <a:prstGeom prst="rect">
            <a:avLst/>
          </a:prstGeom>
        </p:spPr>
      </p:pic>
      <p:sp>
        <p:nvSpPr>
          <p:cNvPr id="5" name="Rectangle 4"/>
          <p:cNvSpPr/>
          <p:nvPr/>
        </p:nvSpPr>
        <p:spPr>
          <a:xfrm>
            <a:off x="963826" y="3429000"/>
            <a:ext cx="6932141" cy="1200329"/>
          </a:xfrm>
          <a:prstGeom prst="rect">
            <a:avLst/>
          </a:prstGeom>
        </p:spPr>
        <p:txBody>
          <a:bodyPr wrap="square">
            <a:spAutoFit/>
          </a:bodyPr>
          <a:lstStyle/>
          <a:p>
            <a:pPr algn="just"/>
            <a:r>
              <a:rPr lang="en-US" dirty="0"/>
              <a:t>Where </a:t>
            </a:r>
            <a:r>
              <a:rPr lang="en-US" dirty="0" err="1"/>
              <a:t>ra,i</a:t>
            </a:r>
            <a:r>
              <a:rPr lang="en-US" dirty="0"/>
              <a:t> is the rating given to item i by user a; and </a:t>
            </a:r>
            <a:r>
              <a:rPr lang="en-US" dirty="0" err="1"/>
              <a:t>ra</a:t>
            </a:r>
            <a:r>
              <a:rPr lang="en-US" dirty="0"/>
              <a:t> is the mean rating given by user a. In step 3, predictions are computed as the weighted average of deviations from the neighbor's mean</a:t>
            </a:r>
            <a:r>
              <a:rPr lang="en-US" dirty="0" smtClean="0"/>
              <a:t>:</a:t>
            </a:r>
          </a:p>
          <a:p>
            <a:endParaRPr lang="en-US" dirty="0"/>
          </a:p>
        </p:txBody>
      </p:sp>
      <p:pic>
        <p:nvPicPr>
          <p:cNvPr id="6" name="Picture 5"/>
          <p:cNvPicPr/>
          <p:nvPr/>
        </p:nvPicPr>
        <p:blipFill>
          <a:blip r:embed="rId3"/>
          <a:stretch>
            <a:fillRect/>
          </a:stretch>
        </p:blipFill>
        <p:spPr>
          <a:xfrm>
            <a:off x="2429519" y="4480482"/>
            <a:ext cx="3705225" cy="714375"/>
          </a:xfrm>
          <a:prstGeom prst="rect">
            <a:avLst/>
          </a:prstGeom>
        </p:spPr>
      </p:pic>
      <p:sp>
        <p:nvSpPr>
          <p:cNvPr id="7" name="Rectangle 6"/>
          <p:cNvSpPr/>
          <p:nvPr/>
        </p:nvSpPr>
        <p:spPr>
          <a:xfrm>
            <a:off x="963826" y="5200471"/>
            <a:ext cx="6647936" cy="923330"/>
          </a:xfrm>
          <a:prstGeom prst="rect">
            <a:avLst/>
          </a:prstGeom>
        </p:spPr>
        <p:txBody>
          <a:bodyPr wrap="square">
            <a:spAutoFit/>
          </a:bodyPr>
          <a:lstStyle/>
          <a:p>
            <a:pPr algn="just"/>
            <a:r>
              <a:rPr lang="en-US" dirty="0"/>
              <a:t>Where </a:t>
            </a:r>
            <a:r>
              <a:rPr lang="en-US" dirty="0" err="1"/>
              <a:t>Pa,i</a:t>
            </a:r>
            <a:r>
              <a:rPr lang="en-US" dirty="0"/>
              <a:t> is the prediction for the active user a for item i. </a:t>
            </a:r>
            <a:r>
              <a:rPr lang="en-US" dirty="0" err="1"/>
              <a:t>Pa,u</a:t>
            </a:r>
            <a:r>
              <a:rPr lang="en-US" dirty="0"/>
              <a:t> is the similarity between users a and u. n is the number of users in the neighborhood.</a:t>
            </a:r>
          </a:p>
        </p:txBody>
      </p:sp>
    </p:spTree>
    <p:extLst>
      <p:ext uri="{BB962C8B-B14F-4D97-AF65-F5344CB8AC3E}">
        <p14:creationId xmlns:p14="http://schemas.microsoft.com/office/powerpoint/2010/main" val="3960921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37470"/>
          </a:xfrm>
        </p:spPr>
        <p:txBody>
          <a:bodyPr/>
          <a:lstStyle/>
          <a:p>
            <a:pPr algn="ctr"/>
            <a:r>
              <a:rPr sz="3200" dirty="0"/>
              <a:t>Advantages</a:t>
            </a:r>
          </a:p>
        </p:txBody>
      </p:sp>
      <p:sp>
        <p:nvSpPr>
          <p:cNvPr id="3" name="Content Placeholder 2"/>
          <p:cNvSpPr>
            <a:spLocks noGrp="1"/>
          </p:cNvSpPr>
          <p:nvPr>
            <p:ph idx="1"/>
          </p:nvPr>
        </p:nvSpPr>
        <p:spPr/>
        <p:txBody>
          <a:bodyPr/>
          <a:lstStyle/>
          <a:p>
            <a:pPr lvl="0"/>
            <a:r>
              <a:rPr lang="en-US" dirty="0"/>
              <a:t>No need to search the whole internet for the trip</a:t>
            </a:r>
          </a:p>
          <a:p>
            <a:r>
              <a:rPr lang="en-US" dirty="0"/>
              <a:t>Avoid the necessity of tourist guide</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200" dirty="0"/>
              <a:t>Software</a:t>
            </a:r>
          </a:p>
        </p:txBody>
      </p:sp>
      <p:sp>
        <p:nvSpPr>
          <p:cNvPr id="3" name="Content Placeholder 2"/>
          <p:cNvSpPr>
            <a:spLocks noGrp="1"/>
          </p:cNvSpPr>
          <p:nvPr>
            <p:ph idx="1"/>
          </p:nvPr>
        </p:nvSpPr>
        <p:spPr/>
        <p:txBody>
          <a:bodyPr/>
          <a:lstStyle/>
          <a:p>
            <a:r>
              <a:rPr lang="en-US" dirty="0"/>
              <a:t>Java JDK 1.8</a:t>
            </a:r>
          </a:p>
          <a:p>
            <a:r>
              <a:rPr lang="en-US" dirty="0"/>
              <a:t>MySQL Database</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normAutofit fontScale="92500" lnSpcReduction="10000"/>
          </a:bodyPr>
          <a:lstStyle/>
          <a:p>
            <a:r>
              <a:t>Objective</a:t>
            </a:r>
          </a:p>
          <a:p>
            <a:r>
              <a:t>Problem Statement</a:t>
            </a:r>
          </a:p>
          <a:p>
            <a:r>
              <a:t>Motivation</a:t>
            </a:r>
          </a:p>
          <a:p>
            <a:r>
              <a:t>Introduction</a:t>
            </a:r>
          </a:p>
          <a:p>
            <a:r>
              <a:t>Existing System</a:t>
            </a:r>
          </a:p>
          <a:p>
            <a:r>
              <a:t>Literature Survey</a:t>
            </a:r>
          </a:p>
          <a:p>
            <a:r>
              <a:t>Architecture</a:t>
            </a:r>
          </a:p>
          <a:p>
            <a:r>
              <a:t>Project Scope</a:t>
            </a:r>
          </a:p>
          <a:p>
            <a:r>
              <a:t>Algorithm</a:t>
            </a:r>
          </a:p>
          <a:p>
            <a:r>
              <a:t>Advantages</a:t>
            </a:r>
          </a:p>
          <a:p>
            <a:r>
              <a:t>Software</a:t>
            </a:r>
          </a:p>
          <a:p>
            <a:r>
              <a:t>Hardware</a:t>
            </a:r>
          </a:p>
          <a:p>
            <a:r>
              <a:t>Application</a:t>
            </a:r>
          </a:p>
          <a:p>
            <a: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Hardware</a:t>
            </a:r>
          </a:p>
        </p:txBody>
      </p:sp>
      <p:sp>
        <p:nvSpPr>
          <p:cNvPr id="3" name="Content Placeholder 2"/>
          <p:cNvSpPr>
            <a:spLocks noGrp="1"/>
          </p:cNvSpPr>
          <p:nvPr>
            <p:ph idx="1"/>
          </p:nvPr>
        </p:nvSpPr>
        <p:spPr/>
        <p:txBody>
          <a:bodyPr/>
          <a:lstStyle/>
          <a:p>
            <a:r>
              <a:rPr lang="en-US" b="1" dirty="0"/>
              <a:t>Processor:</a:t>
            </a:r>
            <a:r>
              <a:rPr lang="en-US" dirty="0"/>
              <a:t> 1 gigahertz (GHz) or faster processor or </a:t>
            </a:r>
            <a:r>
              <a:rPr lang="en-US" dirty="0" err="1"/>
              <a:t>SoC.</a:t>
            </a:r>
            <a:endParaRPr lang="en-US" dirty="0"/>
          </a:p>
          <a:p>
            <a:r>
              <a:rPr lang="en-US" b="1" dirty="0"/>
              <a:t>RAM:</a:t>
            </a:r>
            <a:r>
              <a:rPr lang="en-US" dirty="0"/>
              <a:t> 1 gigabyte (GB) for 32-bit or 2 GB for 64-bit.</a:t>
            </a:r>
          </a:p>
          <a:p>
            <a:r>
              <a:rPr lang="en-US" b="1" dirty="0"/>
              <a:t>Hard disk space:</a:t>
            </a:r>
            <a:r>
              <a:rPr lang="en-US" dirty="0"/>
              <a:t> 16 GB for 32-bit OS 20 GB for 64-bit OS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52119"/>
          </a:xfrm>
        </p:spPr>
        <p:txBody>
          <a:bodyPr/>
          <a:lstStyle/>
          <a:p>
            <a:pPr algn="ctr"/>
            <a:r>
              <a:rPr sz="3200" dirty="0"/>
              <a:t>Application</a:t>
            </a:r>
          </a:p>
        </p:txBody>
      </p:sp>
      <p:sp>
        <p:nvSpPr>
          <p:cNvPr id="3" name="Content Placeholder 2"/>
          <p:cNvSpPr>
            <a:spLocks noGrp="1"/>
          </p:cNvSpPr>
          <p:nvPr>
            <p:ph idx="1"/>
          </p:nvPr>
        </p:nvSpPr>
        <p:spPr/>
        <p:txBody>
          <a:bodyPr/>
          <a:lstStyle/>
          <a:p>
            <a:r>
              <a:rPr lang="en-US" dirty="0"/>
              <a:t>Useful for every tourist who likes to visits new places </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77978"/>
          </a:xfrm>
        </p:spPr>
        <p:txBody>
          <a:bodyPr/>
          <a:lstStyle/>
          <a:p>
            <a:pPr algn="ctr"/>
            <a:r>
              <a:rPr sz="3200" dirty="0"/>
              <a:t>References</a:t>
            </a:r>
          </a:p>
        </p:txBody>
      </p:sp>
      <p:sp>
        <p:nvSpPr>
          <p:cNvPr id="3" name="Content Placeholder 2"/>
          <p:cNvSpPr>
            <a:spLocks noGrp="1"/>
          </p:cNvSpPr>
          <p:nvPr>
            <p:ph idx="1"/>
          </p:nvPr>
        </p:nvSpPr>
        <p:spPr>
          <a:xfrm>
            <a:off x="457200" y="982362"/>
            <a:ext cx="7620000" cy="5393724"/>
          </a:xfrm>
        </p:spPr>
        <p:txBody>
          <a:bodyPr>
            <a:normAutofit fontScale="77500" lnSpcReduction="20000"/>
          </a:bodyPr>
          <a:lstStyle/>
          <a:p>
            <a:pPr marL="571500" lvl="0" indent="-457200" algn="just">
              <a:buFont typeface="+mj-lt"/>
              <a:buAutoNum type="arabicPeriod"/>
            </a:pPr>
            <a:r>
              <a:rPr lang="en-US" dirty="0"/>
              <a:t>Yu-Ting Wen, </a:t>
            </a:r>
            <a:r>
              <a:rPr lang="en-US" dirty="0" err="1"/>
              <a:t>Jinyoung</a:t>
            </a:r>
            <a:r>
              <a:rPr lang="en-US" dirty="0"/>
              <a:t> Yeo, Wen-</a:t>
            </a:r>
            <a:r>
              <a:rPr lang="en-US" dirty="0" err="1"/>
              <a:t>ChihPeng</a:t>
            </a:r>
            <a:r>
              <a:rPr lang="en-US" dirty="0"/>
              <a:t>, </a:t>
            </a:r>
            <a:r>
              <a:rPr lang="en-US" dirty="0" err="1"/>
              <a:t>Seung</a:t>
            </a:r>
            <a:r>
              <a:rPr lang="en-US" dirty="0"/>
              <a:t>-Won </a:t>
            </a:r>
            <a:r>
              <a:rPr lang="en-US" dirty="0" err="1"/>
              <a:t>Hwang,”Efficient</a:t>
            </a:r>
            <a:r>
              <a:rPr lang="en-US" dirty="0"/>
              <a:t> Keyword-Aware Representative Travel Route Recommendation”, IEEE Transactions On Knowledge And Data Engineering,2017</a:t>
            </a:r>
            <a:endParaRPr lang="en-US" dirty="0"/>
          </a:p>
          <a:p>
            <a:pPr marL="571500" lvl="0" indent="-457200" algn="just">
              <a:buFont typeface="+mj-lt"/>
              <a:buAutoNum type="arabicPeriod"/>
            </a:pPr>
            <a:r>
              <a:rPr lang="en-IN" dirty="0" err="1"/>
              <a:t>VaishnaviBheemarao</a:t>
            </a:r>
            <a:r>
              <a:rPr lang="en-IN" dirty="0"/>
              <a:t> </a:t>
            </a:r>
            <a:r>
              <a:rPr lang="en-IN" dirty="0" err="1"/>
              <a:t>JoshiR</a:t>
            </a:r>
            <a:r>
              <a:rPr lang="en-IN" dirty="0"/>
              <a:t> H </a:t>
            </a:r>
            <a:r>
              <a:rPr lang="en-IN" dirty="0" err="1"/>
              <a:t>Goudar,Searching</a:t>
            </a:r>
            <a:r>
              <a:rPr lang="en-IN" dirty="0"/>
              <a:t>, Categorizing and Tour Planning: </a:t>
            </a:r>
            <a:r>
              <a:rPr lang="en-IN" dirty="0" err="1"/>
              <a:t>ANovel</a:t>
            </a:r>
            <a:r>
              <a:rPr lang="en-IN" dirty="0"/>
              <a:t> Approach towards E-Tourism,2017 2nd IEEE International Conference On Recent Trends in Electronics Information &amp; Communication Technology (RTEICT), May 19-20, 2017, India Novel Approach towards E-Tourism.</a:t>
            </a:r>
            <a:endParaRPr lang="en-US" dirty="0"/>
          </a:p>
          <a:p>
            <a:pPr marL="571500" lvl="0" indent="-457200" algn="just">
              <a:buFont typeface="+mj-lt"/>
              <a:buAutoNum type="arabicPeriod"/>
            </a:pPr>
            <a:r>
              <a:rPr lang="en-IN" dirty="0">
                <a:hlinkClick r:id="rId2"/>
              </a:rPr>
              <a:t>Chen Yuan</a:t>
            </a:r>
            <a:r>
              <a:rPr lang="en-IN" dirty="0"/>
              <a:t>; </a:t>
            </a:r>
            <a:r>
              <a:rPr lang="en-IN" dirty="0">
                <a:hlinkClick r:id="rId3"/>
              </a:rPr>
              <a:t>Minoru </a:t>
            </a:r>
            <a:r>
              <a:rPr lang="en-IN" dirty="0" err="1">
                <a:hlinkClick r:id="rId3"/>
              </a:rPr>
              <a:t>Uehara</a:t>
            </a:r>
            <a:r>
              <a:rPr lang="en-IN" dirty="0"/>
              <a:t> “Improvement of Multi-Purpose Travel Route Recommendation System Based on Genetic Algorithm ”, </a:t>
            </a:r>
            <a:r>
              <a:rPr lang="en-IN" dirty="0">
                <a:hlinkClick r:id="rId4"/>
              </a:rPr>
              <a:t>2019 Seventh International Symposium on Computing and Networking Workshops (CANDARW)</a:t>
            </a:r>
            <a:r>
              <a:rPr lang="en-IN" dirty="0"/>
              <a:t>.</a:t>
            </a:r>
            <a:endParaRPr lang="en-US" dirty="0"/>
          </a:p>
          <a:p>
            <a:pPr marL="571500" lvl="0" indent="-457200" algn="just">
              <a:buFont typeface="+mj-lt"/>
              <a:buAutoNum type="arabicPeriod"/>
            </a:pPr>
            <a:r>
              <a:rPr lang="en-IN" dirty="0"/>
              <a:t>Ling Liu ,“Intelligent Recommendation Framework for Tourist Attractions based on Data Mining Technology”,</a:t>
            </a:r>
            <a:r>
              <a:rPr lang="en-IN" dirty="0"/>
              <a:t> </a:t>
            </a:r>
            <a:r>
              <a:rPr lang="en-IN" dirty="0"/>
              <a:t>Proceedings of the International Conference on Smart Electronics and Communication (ICOSEC 2020) IEEE </a:t>
            </a:r>
            <a:r>
              <a:rPr lang="en-IN" dirty="0" err="1"/>
              <a:t>Xplore</a:t>
            </a:r>
            <a:r>
              <a:rPr lang="en-IN" dirty="0"/>
              <a:t> Part Number: CFP20V90-ART; ISBN: 978-1-7281-5461-9.</a:t>
            </a:r>
            <a:endParaRPr lang="en-US" dirty="0"/>
          </a:p>
          <a:p>
            <a:pPr marL="571500" lvl="0" indent="-457200" algn="just">
              <a:buFont typeface="+mj-lt"/>
              <a:buAutoNum type="arabicPeriod"/>
            </a:pPr>
            <a:r>
              <a:rPr lang="en-IN" dirty="0"/>
              <a:t>JEYAPANDIAN D , </a:t>
            </a:r>
            <a:r>
              <a:rPr lang="en-IN" dirty="0" err="1"/>
              <a:t>Dr.</a:t>
            </a:r>
            <a:r>
              <a:rPr lang="en-IN" dirty="0"/>
              <a:t> P MAYILVAHANAN ,“Efficient Travel Route Recommender System Based on Tourist Personal Interest”, International Journal of Pure and Applied </a:t>
            </a:r>
            <a:r>
              <a:rPr lang="en-IN" dirty="0" err="1"/>
              <a:t>MathematicsVolume</a:t>
            </a:r>
            <a:r>
              <a:rPr lang="en-IN" dirty="0"/>
              <a:t> 119  No. 12  2018, 16817-16830</a:t>
            </a:r>
            <a:endParaRPr lang="en-US" dirty="0"/>
          </a:p>
          <a:p>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 head</a:t>
            </a:r>
          </a:p>
        </p:txBody>
      </p:sp>
      <p:sp>
        <p:nvSpPr>
          <p:cNvPr id="3" name="Content Placeholder 2"/>
          <p:cNvSpPr>
            <a:spLocks noGrp="1"/>
          </p:cNvSpPr>
          <p:nvPr>
            <p:ph idx="1"/>
          </p:nvPr>
        </p:nvSpPr>
        <p:spPr/>
        <p:txBody>
          <a:bodyPr/>
          <a:lstStyle/>
          <a:p>
            <a:r>
              <a:t>cstom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pPr algn="just"/>
            <a:r>
              <a:rPr dirty="0"/>
              <a:t>To enhance the travelling system recommending a new places by considering the Region of Interest ROI of the </a:t>
            </a:r>
            <a:r>
              <a:rPr dirty="0" smtClean="0"/>
              <a:t>users</a:t>
            </a:r>
            <a:r>
              <a:rPr lang="en-US" dirty="0" smtClean="0"/>
              <a:t>.</a:t>
            </a:r>
          </a:p>
          <a:p>
            <a:pPr algn="just"/>
            <a:endParaRPr lang="en-US" dirty="0" smtClean="0"/>
          </a:p>
          <a:p>
            <a:pPr algn="just"/>
            <a:r>
              <a:rPr dirty="0" smtClean="0"/>
              <a:t> </a:t>
            </a:r>
            <a:r>
              <a:rPr dirty="0"/>
              <a:t>To provide all the details for tourist at single </a:t>
            </a:r>
            <a:r>
              <a:rPr dirty="0" smtClean="0"/>
              <a:t>forum</a:t>
            </a:r>
            <a:r>
              <a:rPr lang="en-US" dirty="0" smtClean="0"/>
              <a:t>.</a:t>
            </a:r>
          </a:p>
          <a:p>
            <a:pPr algn="just"/>
            <a:endParaRPr lang="en-US" dirty="0" smtClean="0"/>
          </a:p>
          <a:p>
            <a:pPr algn="just"/>
            <a:r>
              <a:rPr dirty="0" smtClean="0"/>
              <a:t> </a:t>
            </a:r>
            <a:r>
              <a:rPr dirty="0"/>
              <a:t>To provide easy search for any place of user interest Recommends the place information on the traveling path along with hotels according to the user s budget from the </a:t>
            </a:r>
            <a:r>
              <a:rPr dirty="0" smtClean="0"/>
              <a:t>database</a:t>
            </a:r>
            <a:r>
              <a:rPr lang="en-US" dirty="0" smtClean="0"/>
              <a:t>.</a:t>
            </a:r>
            <a:r>
              <a:rPr dirty="0" smtClean="0"/>
              <a:t> </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pPr algn="just"/>
            <a:r>
              <a:rPr dirty="0"/>
              <a:t> To implement a system </a:t>
            </a:r>
            <a:r>
              <a:rPr dirty="0" err="1" smtClean="0"/>
              <a:t>i</a:t>
            </a:r>
            <a:r>
              <a:rPr lang="en-US" dirty="0" err="1" smtClean="0"/>
              <a:t>.</a:t>
            </a:r>
            <a:r>
              <a:rPr dirty="0" err="1" smtClean="0"/>
              <a:t>e</a:t>
            </a:r>
            <a:r>
              <a:rPr dirty="0" smtClean="0"/>
              <a:t> </a:t>
            </a:r>
            <a:r>
              <a:rPr dirty="0"/>
              <a:t>eTourism Travel Route Recommender for solving the problem of user where user is not aware of the place and wants to visit in single meeting The proposed system provides the reliable information to the user at one application along with hotel recommendation according to user budgets from the </a:t>
            </a:r>
            <a:r>
              <a:rPr dirty="0" smtClean="0"/>
              <a:t>DB</a:t>
            </a:r>
            <a:r>
              <a:rPr lang="en-US" dirty="0" smtClean="0"/>
              <a:t>.</a:t>
            </a:r>
            <a:r>
              <a:rPr dirty="0" smtClean="0"/>
              <a:t>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27405"/>
          </a:xfrm>
        </p:spPr>
        <p:txBody>
          <a:bodyPr/>
          <a:lstStyle/>
          <a:p>
            <a:pPr algn="ctr"/>
            <a:r>
              <a:rPr sz="3200" dirty="0"/>
              <a:t>Motivation</a:t>
            </a:r>
          </a:p>
        </p:txBody>
      </p:sp>
      <p:sp>
        <p:nvSpPr>
          <p:cNvPr id="3" name="Content Placeholder 2"/>
          <p:cNvSpPr>
            <a:spLocks noGrp="1"/>
          </p:cNvSpPr>
          <p:nvPr>
            <p:ph idx="1"/>
          </p:nvPr>
        </p:nvSpPr>
        <p:spPr>
          <a:xfrm>
            <a:off x="457200" y="1031789"/>
            <a:ext cx="7620000" cy="4800600"/>
          </a:xfrm>
        </p:spPr>
        <p:txBody>
          <a:bodyPr>
            <a:normAutofit fontScale="92500" lnSpcReduction="20000"/>
          </a:bodyPr>
          <a:lstStyle/>
          <a:p>
            <a:pPr algn="just"/>
            <a:r>
              <a:rPr dirty="0"/>
              <a:t>Sightseeing is one of the fastest growing Industries in India If a person wants to make a trip to some new place which he is unaware about then the user will search on the internet about all </a:t>
            </a:r>
            <a:r>
              <a:rPr dirty="0" smtClean="0"/>
              <a:t>places</a:t>
            </a:r>
            <a:r>
              <a:rPr lang="en-US" dirty="0" smtClean="0"/>
              <a:t>.</a:t>
            </a:r>
            <a:r>
              <a:rPr dirty="0" smtClean="0"/>
              <a:t> </a:t>
            </a:r>
            <a:r>
              <a:rPr dirty="0"/>
              <a:t>As he is unaware about that place there are possibilities of getting wrong information about that </a:t>
            </a:r>
            <a:r>
              <a:rPr dirty="0" smtClean="0"/>
              <a:t>place</a:t>
            </a:r>
            <a:r>
              <a:rPr lang="en-US" dirty="0" smtClean="0"/>
              <a:t>.</a:t>
            </a:r>
          </a:p>
          <a:p>
            <a:pPr algn="just"/>
            <a:r>
              <a:rPr dirty="0" smtClean="0"/>
              <a:t> </a:t>
            </a:r>
            <a:r>
              <a:rPr dirty="0"/>
              <a:t>Earlier approximately the entire the travel related bookings and other travel related terms like accommodations or for traveling options such as buses trains </a:t>
            </a:r>
            <a:r>
              <a:rPr dirty="0" smtClean="0"/>
              <a:t>etc</a:t>
            </a:r>
            <a:r>
              <a:rPr lang="en-US" dirty="0" smtClean="0"/>
              <a:t>.</a:t>
            </a:r>
            <a:r>
              <a:rPr dirty="0" smtClean="0"/>
              <a:t> </a:t>
            </a:r>
            <a:r>
              <a:rPr dirty="0"/>
              <a:t>were done </a:t>
            </a:r>
            <a:r>
              <a:rPr dirty="0" smtClean="0"/>
              <a:t>manually</a:t>
            </a:r>
            <a:r>
              <a:rPr lang="en-US" dirty="0" smtClean="0"/>
              <a:t>.</a:t>
            </a:r>
            <a:r>
              <a:rPr dirty="0" smtClean="0"/>
              <a:t> </a:t>
            </a:r>
            <a:r>
              <a:rPr dirty="0"/>
              <a:t>This process is extremely hectic and time consuming for the people that every time they have to </a:t>
            </a:r>
            <a:r>
              <a:rPr lang="en-US" dirty="0" smtClean="0"/>
              <a:t>fi</a:t>
            </a:r>
            <a:r>
              <a:rPr dirty="0" smtClean="0"/>
              <a:t>nd </a:t>
            </a:r>
            <a:r>
              <a:rPr dirty="0"/>
              <a:t>the bookings and do all the processes related to travel </a:t>
            </a:r>
            <a:r>
              <a:rPr dirty="0" smtClean="0"/>
              <a:t>manually</a:t>
            </a:r>
            <a:r>
              <a:rPr lang="en-US" dirty="0" smtClean="0"/>
              <a:t>.</a:t>
            </a:r>
          </a:p>
          <a:p>
            <a:pPr algn="just"/>
            <a:r>
              <a:rPr dirty="0" smtClean="0"/>
              <a:t> </a:t>
            </a:r>
            <a:r>
              <a:rPr dirty="0"/>
              <a:t>To get out of this the concept of eTourism is into boom in recent days The application helps in recommending a new place by considering the Region of Interest ROI of the users simply by knowing about that place instead of searching the entire internet for the trip he is going to make The system also recommends a new place by considering the Region of Interest ROI of the users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428"/>
            <a:ext cx="7620000" cy="429697"/>
          </a:xfrm>
        </p:spPr>
        <p:txBody>
          <a:bodyPr/>
          <a:lstStyle/>
          <a:p>
            <a:pPr algn="ctr"/>
            <a:r>
              <a:rPr sz="3200" dirty="0"/>
              <a:t>Introduction</a:t>
            </a:r>
          </a:p>
        </p:txBody>
      </p:sp>
      <p:sp>
        <p:nvSpPr>
          <p:cNvPr id="3" name="Content Placeholder 2"/>
          <p:cNvSpPr>
            <a:spLocks noGrp="1"/>
          </p:cNvSpPr>
          <p:nvPr>
            <p:ph idx="1"/>
          </p:nvPr>
        </p:nvSpPr>
        <p:spPr>
          <a:xfrm>
            <a:off x="457200" y="858795"/>
            <a:ext cx="7620000" cy="5616146"/>
          </a:xfrm>
        </p:spPr>
        <p:txBody>
          <a:bodyPr>
            <a:normAutofit fontScale="92500"/>
          </a:bodyPr>
          <a:lstStyle/>
          <a:p>
            <a:pPr algn="just"/>
            <a:r>
              <a:rPr lang="en-US" dirty="0"/>
              <a:t>Tourism is one of the fastest-growing industries in India that mainly depends on the journey, transportation, travel-time, accommodation, weather, events, and other aspects. The information available on tourism-related aspects on the Internet is infinite, so exploring suitable travel package/product/service that fits better with users need may be time-consuming</a:t>
            </a:r>
            <a:r>
              <a:rPr lang="en-US" dirty="0" smtClean="0"/>
              <a:t>.</a:t>
            </a:r>
          </a:p>
          <a:p>
            <a:pPr algn="just"/>
            <a:r>
              <a:rPr lang="en-US" dirty="0"/>
              <a:t>Tour planning and recommender system can assist the tourist and travelers to fulfill their needs which makes the user take decisions easy like deciding the travel destinations, finding nearby Point of Interest (POI), restaurants, shortest distance to travel, </a:t>
            </a:r>
            <a:r>
              <a:rPr lang="en-US" dirty="0" smtClean="0"/>
              <a:t>accommodation.</a:t>
            </a:r>
          </a:p>
          <a:p>
            <a:pPr algn="just"/>
            <a:r>
              <a:rPr lang="en-US" dirty="0"/>
              <a:t>The path planning for tourism is a challenging problem, due to some personalized requirements, such as the travel time and budget, and other resource constraints, including the capacity of the spot, the congestion at the spot or on the link, etc. There has been a lot of research has been done on personalized route recommendation.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5481"/>
            <a:ext cx="7620000" cy="5795319"/>
          </a:xfrm>
        </p:spPr>
        <p:txBody>
          <a:bodyPr/>
          <a:lstStyle/>
          <a:p>
            <a:pPr algn="just"/>
            <a:r>
              <a:rPr lang="en-US" dirty="0"/>
              <a:t>However, existing systems rarely aim at recommending actual routes for tourists within a specific POI due to their lack of onsite travel behavioral data and related route mining algorithms.</a:t>
            </a:r>
          </a:p>
          <a:p>
            <a:pPr algn="just"/>
            <a:r>
              <a:rPr lang="en-US" dirty="0"/>
              <a:t>The recommender system we have designed is based on optimal path recommendation and Collaborative Filtering. The goal of the proposed system is to compute a leisure and tourist plan for a user, taking into account his preferences and the information of the context where the visit will take place. </a:t>
            </a:r>
            <a:endParaRPr lang="en-US" dirty="0" smtClean="0"/>
          </a:p>
          <a:p>
            <a:pPr algn="just"/>
            <a:r>
              <a:rPr lang="en-US" dirty="0"/>
              <a:t>The main advantage of the system is that it saves the searching time and the user will get the details about the location conveniently. Collaborative filtering is used to recommend near places and new places to the user. The system reduces the time consumed for any journey related search.</a:t>
            </a:r>
          </a:p>
          <a:p>
            <a:endParaRPr lang="en-US" dirty="0"/>
          </a:p>
        </p:txBody>
      </p:sp>
    </p:spTree>
    <p:extLst>
      <p:ext uri="{BB962C8B-B14F-4D97-AF65-F5344CB8AC3E}">
        <p14:creationId xmlns:p14="http://schemas.microsoft.com/office/powerpoint/2010/main" val="1840247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63330"/>
          </a:xfrm>
        </p:spPr>
        <p:txBody>
          <a:bodyPr/>
          <a:lstStyle/>
          <a:p>
            <a:pPr algn="ctr"/>
            <a:r>
              <a:rPr sz="3200" dirty="0"/>
              <a:t>Existing System</a:t>
            </a:r>
          </a:p>
        </p:txBody>
      </p:sp>
      <p:sp>
        <p:nvSpPr>
          <p:cNvPr id="3" name="Content Placeholder 2"/>
          <p:cNvSpPr>
            <a:spLocks noGrp="1"/>
          </p:cNvSpPr>
          <p:nvPr>
            <p:ph idx="1"/>
          </p:nvPr>
        </p:nvSpPr>
        <p:spPr>
          <a:xfrm>
            <a:off x="457200" y="1037968"/>
            <a:ext cx="7620000" cy="4800600"/>
          </a:xfrm>
        </p:spPr>
        <p:txBody>
          <a:bodyPr>
            <a:normAutofit fontScale="92500"/>
          </a:bodyPr>
          <a:lstStyle/>
          <a:p>
            <a:pPr algn="just"/>
            <a:r>
              <a:rPr dirty="0"/>
              <a:t>Many tourist applications and websites are available that provide facilities like places accommodations about several places These systems only provide static information that is </a:t>
            </a:r>
            <a:r>
              <a:rPr dirty="0" smtClean="0"/>
              <a:t>mostly already known and provide directions to it</a:t>
            </a:r>
            <a:r>
              <a:rPr lang="en-US" dirty="0" smtClean="0"/>
              <a:t>.</a:t>
            </a:r>
          </a:p>
          <a:p>
            <a:pPr algn="just"/>
            <a:r>
              <a:rPr lang="en-US" dirty="0"/>
              <a:t>In  the  current  existing  systems,  all  the records and details are not kept perfectly because all the work is done manually, so keeping up to date details and records  of  the  transportations,  timings  of  bookings,  seat availability   for   reservation,   vehicles   or   rooms/hotels availability  is  not  done.  Amount  of  the  overall  trips  are kept  in  documentations  and  the  calculations  done  are manually  which  made  lead  to  huge  mistakes  ,that  makes User complicated.  Thus, such existing system is very time consuming    and    due    to    because    of    manual    work sometimes lead to a great loss as well headache for users.</a:t>
            </a:r>
          </a:p>
          <a:p>
            <a:r>
              <a:rPr dirty="0" smtClean="0"/>
              <a:t> </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79124"/>
          </a:xfrm>
        </p:spPr>
        <p:txBody>
          <a:bodyPr/>
          <a:lstStyle/>
          <a:p>
            <a:pPr algn="ctr"/>
            <a:r>
              <a:rPr sz="3200" dirty="0"/>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2797269176"/>
              </p:ext>
            </p:extLst>
          </p:nvPr>
        </p:nvGraphicFramePr>
        <p:xfrm>
          <a:off x="187823" y="874858"/>
          <a:ext cx="8229600" cy="5669280"/>
        </p:xfrm>
        <a:graphic>
          <a:graphicData uri="http://schemas.openxmlformats.org/drawingml/2006/table">
            <a:tbl>
              <a:tblPr firstRow="1" bandRow="1">
                <a:tableStyleId>{5C22544A-7EE6-4342-B048-85BDC9FD1C3A}</a:tableStyleId>
              </a:tblPr>
              <a:tblGrid>
                <a:gridCol w="1084923"/>
                <a:gridCol w="1396313"/>
                <a:gridCol w="2075936"/>
                <a:gridCol w="3672428"/>
              </a:tblGrid>
              <a:tr h="365760">
                <a:tc>
                  <a:txBody>
                    <a:bodyPr/>
                    <a:lstStyle/>
                    <a:p>
                      <a:r>
                        <a:rPr dirty="0"/>
                        <a:t>Title</a:t>
                      </a:r>
                    </a:p>
                  </a:txBody>
                  <a:tcPr/>
                </a:tc>
                <a:tc>
                  <a:txBody>
                    <a:bodyPr/>
                    <a:lstStyle/>
                    <a:p>
                      <a:r>
                        <a:rPr dirty="0"/>
                        <a:t>Author</a:t>
                      </a:r>
                    </a:p>
                  </a:txBody>
                  <a:tcPr/>
                </a:tc>
                <a:tc>
                  <a:txBody>
                    <a:bodyPr/>
                    <a:lstStyle/>
                    <a:p>
                      <a:r>
                        <a:rPr lang="en-US" dirty="0" smtClean="0"/>
                        <a:t>Publication</a:t>
                      </a:r>
                      <a:endParaRPr dirty="0"/>
                    </a:p>
                  </a:txBody>
                  <a:tcPr/>
                </a:tc>
                <a:tc>
                  <a:txBody>
                    <a:bodyPr/>
                    <a:lstStyle/>
                    <a:p>
                      <a:r>
                        <a:t>Technical Details</a:t>
                      </a:r>
                    </a:p>
                  </a:txBody>
                  <a:tcPr/>
                </a:tc>
              </a:tr>
              <a:tr h="365760">
                <a:tc>
                  <a:txBody>
                    <a:bodyPr/>
                    <a:lstStyle/>
                    <a:p>
                      <a:r>
                        <a:rPr lang="en-US" dirty="0" smtClean="0"/>
                        <a:t>Efficient Keyword Aware Representative Travel Route Recommendation </a:t>
                      </a:r>
                      <a:endParaRPr lang="en-US" dirty="0"/>
                    </a:p>
                  </a:txBody>
                  <a:tcPr/>
                </a:tc>
                <a:tc>
                  <a:txBody>
                    <a:bodyPr/>
                    <a:lstStyle/>
                    <a:p>
                      <a:r>
                        <a:rPr lang="en-IN" sz="1800" kern="1200" dirty="0" err="1" smtClean="0">
                          <a:solidFill>
                            <a:schemeClr val="dk1"/>
                          </a:solidFill>
                          <a:effectLst/>
                          <a:latin typeface="+mn-lt"/>
                          <a:ea typeface="+mn-ea"/>
                          <a:cs typeface="+mn-cs"/>
                        </a:rPr>
                        <a:t>Jinyoung</a:t>
                      </a:r>
                      <a:r>
                        <a:rPr lang="en-IN" sz="1800" kern="1200" dirty="0" smtClean="0">
                          <a:solidFill>
                            <a:schemeClr val="dk1"/>
                          </a:solidFill>
                          <a:effectLst/>
                          <a:latin typeface="+mn-lt"/>
                          <a:ea typeface="+mn-ea"/>
                          <a:cs typeface="+mn-cs"/>
                        </a:rPr>
                        <a:t> Yeo</a:t>
                      </a:r>
                      <a:endParaRPr lang="en-US"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Wen-</a:t>
                      </a:r>
                      <a:r>
                        <a:rPr lang="en-IN" sz="1800" kern="1200" dirty="0" err="1" smtClean="0">
                          <a:solidFill>
                            <a:schemeClr val="dk1"/>
                          </a:solidFill>
                          <a:effectLst/>
                          <a:latin typeface="+mn-lt"/>
                          <a:ea typeface="+mn-ea"/>
                          <a:cs typeface="+mn-cs"/>
                        </a:rPr>
                        <a:t>ChihPeng</a:t>
                      </a:r>
                      <a:endParaRPr dirty="0"/>
                    </a:p>
                  </a:txBody>
                  <a:tcPr/>
                </a:tc>
                <a:tc>
                  <a:txBody>
                    <a:bodyPr/>
                    <a:lstStyle/>
                    <a:p>
                      <a:r>
                        <a:rPr dirty="0"/>
                        <a:t>IEEE Transactions On Knowledge And Data Engineering </a:t>
                      </a:r>
                      <a:r>
                        <a:rPr dirty="0" err="1"/>
                        <a:t>Vol</a:t>
                      </a:r>
                      <a:r>
                        <a:rPr dirty="0"/>
                        <a:t> 29 No 8 August 2017</a:t>
                      </a:r>
                    </a:p>
                  </a:txBody>
                  <a:tcPr/>
                </a:tc>
                <a:tc>
                  <a:txBody>
                    <a:bodyPr/>
                    <a:lstStyle/>
                    <a:p>
                      <a:pPr algn="just"/>
                      <a:r>
                        <a:rPr lang="en-IN" sz="1800" kern="1200" dirty="0" smtClean="0">
                          <a:solidFill>
                            <a:schemeClr val="dk1"/>
                          </a:solidFill>
                          <a:effectLst/>
                          <a:latin typeface="+mn-lt"/>
                          <a:ea typeface="+mn-ea"/>
                          <a:cs typeface="+mn-cs"/>
                        </a:rPr>
                        <a:t>Author Proposed  an efficient Keyword-aware</a:t>
                      </a:r>
                      <a:endParaRPr lang="en-US" sz="1800" kern="1200" dirty="0" smtClean="0">
                        <a:solidFill>
                          <a:schemeClr val="dk1"/>
                        </a:solidFill>
                        <a:effectLst/>
                        <a:latin typeface="+mn-lt"/>
                        <a:ea typeface="+mn-ea"/>
                        <a:cs typeface="+mn-cs"/>
                      </a:endParaRPr>
                    </a:p>
                    <a:p>
                      <a:pPr algn="just"/>
                      <a:r>
                        <a:rPr lang="en-IN" sz="1800" kern="1200" dirty="0" smtClean="0">
                          <a:solidFill>
                            <a:schemeClr val="dk1"/>
                          </a:solidFill>
                          <a:effectLst/>
                          <a:latin typeface="+mn-lt"/>
                          <a:ea typeface="+mn-ea"/>
                          <a:cs typeface="+mn-cs"/>
                        </a:rPr>
                        <a:t>Representative Travel Route framework that uses knowledge extraction from users’ historical mobility records and social interactions.</a:t>
                      </a:r>
                      <a:endParaRPr lang="en-US" sz="1800" kern="1200" dirty="0" smtClean="0">
                        <a:solidFill>
                          <a:schemeClr val="dk1"/>
                        </a:solidFill>
                        <a:effectLst/>
                        <a:latin typeface="+mn-lt"/>
                        <a:ea typeface="+mn-ea"/>
                        <a:cs typeface="+mn-cs"/>
                      </a:endParaRPr>
                    </a:p>
                    <a:p>
                      <a:pPr algn="just"/>
                      <a:r>
                        <a:rPr lang="en-IN" sz="1800" kern="1200" dirty="0" smtClean="0">
                          <a:solidFill>
                            <a:schemeClr val="dk1"/>
                          </a:solidFill>
                          <a:effectLst/>
                          <a:latin typeface="+mn-lt"/>
                          <a:ea typeface="+mn-ea"/>
                          <a:cs typeface="+mn-cs"/>
                        </a:rPr>
                        <a:t>A keyword extraction module is implemented to classify the POI-related tags, for effective matching with query keywords.</a:t>
                      </a:r>
                      <a:endParaRPr lang="en-US" sz="1800" kern="1200" dirty="0" smtClean="0">
                        <a:solidFill>
                          <a:schemeClr val="dk1"/>
                        </a:solidFill>
                        <a:effectLst/>
                        <a:latin typeface="+mn-lt"/>
                        <a:ea typeface="+mn-ea"/>
                        <a:cs typeface="+mn-cs"/>
                      </a:endParaRPr>
                    </a:p>
                    <a:p>
                      <a:pPr algn="just"/>
                      <a:r>
                        <a:rPr lang="en-IN" sz="1800" kern="1200" dirty="0" smtClean="0">
                          <a:solidFill>
                            <a:schemeClr val="dk1"/>
                          </a:solidFill>
                          <a:effectLst/>
                          <a:latin typeface="+mn-lt"/>
                          <a:ea typeface="+mn-ea"/>
                          <a:cs typeface="+mn-cs"/>
                        </a:rPr>
                        <a:t>A route reconstruction algorithm is designed to construct route candidates that full fill the requirements. Representative Skyline concepts is used for provide suitable query results, which best describe the trade-offs among different POI features. </a:t>
                      </a:r>
                      <a:endParaRPr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1777</Words>
  <Application>Microsoft Office PowerPoint</Application>
  <PresentationFormat>On-screen Show (4:3)</PresentationFormat>
  <Paragraphs>138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eTourism- Travel Route Recommender</vt:lpstr>
      <vt:lpstr>Contents</vt:lpstr>
      <vt:lpstr>Objective</vt:lpstr>
      <vt:lpstr>Problem Statement</vt:lpstr>
      <vt:lpstr>Motivation</vt:lpstr>
      <vt:lpstr>Introduction</vt:lpstr>
      <vt:lpstr>PowerPoint Presentation</vt:lpstr>
      <vt:lpstr>Existing System</vt:lpstr>
      <vt:lpstr>Literature Survey</vt:lpstr>
      <vt:lpstr>PowerPoint Presentation</vt:lpstr>
      <vt:lpstr>PowerPoint Presentation</vt:lpstr>
      <vt:lpstr>PowerPoint Presentation</vt:lpstr>
      <vt:lpstr>Architecture</vt:lpstr>
      <vt:lpstr>Project Scope</vt:lpstr>
      <vt:lpstr>PowerPoint Presentation</vt:lpstr>
      <vt:lpstr>Algorithm</vt:lpstr>
      <vt:lpstr>PowerPoint Presentation</vt:lpstr>
      <vt:lpstr>Advantages</vt:lpstr>
      <vt:lpstr>Software</vt:lpstr>
      <vt:lpstr>Hardware</vt:lpstr>
      <vt:lpstr>Application</vt:lpstr>
      <vt:lpstr>References</vt:lpstr>
      <vt:lpstr>custom head</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technowings</cp:lastModifiedBy>
  <cp:revision>38</cp:revision>
  <dcterms:created xsi:type="dcterms:W3CDTF">2013-01-27T09:14:16Z</dcterms:created>
  <dcterms:modified xsi:type="dcterms:W3CDTF">2020-12-01T12:50:04Z</dcterms:modified>
  <cp:category/>
</cp:coreProperties>
</file>