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8" r:id="rId2"/>
    <p:sldId id="257" r:id="rId3"/>
    <p:sldId id="259" r:id="rId4"/>
    <p:sldId id="271" r:id="rId5"/>
    <p:sldId id="260" r:id="rId6"/>
    <p:sldId id="272" r:id="rId7"/>
    <p:sldId id="276" r:id="rId8"/>
    <p:sldId id="274" r:id="rId9"/>
    <p:sldId id="278" r:id="rId10"/>
    <p:sldId id="277"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34" autoAdjust="0"/>
  </p:normalViewPr>
  <p:slideViewPr>
    <p:cSldViewPr snapToGrid="0">
      <p:cViewPr>
        <p:scale>
          <a:sx n="75" d="100"/>
          <a:sy n="75"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FE1E15-581D-4EC4-B168-BB167286F698}"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9806B-1651-4980-A326-1FB189B3E4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84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E1E15-581D-4EC4-B168-BB167286F698}"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92980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E1E15-581D-4EC4-B168-BB167286F698}"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16001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E1E15-581D-4EC4-B168-BB167286F698}"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357755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E1E15-581D-4EC4-B168-BB167286F698}"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9806B-1651-4980-A326-1FB189B3E4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72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FE1E15-581D-4EC4-B168-BB167286F698}"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103566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FE1E15-581D-4EC4-B168-BB167286F698}"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56992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E1E15-581D-4EC4-B168-BB167286F698}"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424151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FE1E15-581D-4EC4-B168-BB167286F698}" type="datetimeFigureOut">
              <a:rPr lang="en-US" smtClean="0"/>
              <a:t>12/3/2020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24112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FE1E15-581D-4EC4-B168-BB167286F698}" type="datetimeFigureOut">
              <a:rPr lang="en-US" smtClean="0"/>
              <a:t>12/3/2020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19806B-1651-4980-A326-1FB189B3E46A}" type="slidenum">
              <a:rPr lang="en-US" smtClean="0"/>
              <a:t>‹#›</a:t>
            </a:fld>
            <a:endParaRPr lang="en-US"/>
          </a:p>
        </p:txBody>
      </p:sp>
    </p:spTree>
    <p:extLst>
      <p:ext uri="{BB962C8B-B14F-4D97-AF65-F5344CB8AC3E}">
        <p14:creationId xmlns:p14="http://schemas.microsoft.com/office/powerpoint/2010/main" val="5968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E1E15-581D-4EC4-B168-BB167286F698}"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9806B-1651-4980-A326-1FB189B3E46A}" type="slidenum">
              <a:rPr lang="en-US" smtClean="0"/>
              <a:t>‹#›</a:t>
            </a:fld>
            <a:endParaRPr lang="en-US"/>
          </a:p>
        </p:txBody>
      </p:sp>
    </p:spTree>
    <p:extLst>
      <p:ext uri="{BB962C8B-B14F-4D97-AF65-F5344CB8AC3E}">
        <p14:creationId xmlns:p14="http://schemas.microsoft.com/office/powerpoint/2010/main" val="372862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FE1E15-581D-4EC4-B168-BB167286F698}" type="datetimeFigureOut">
              <a:rPr lang="en-US" smtClean="0"/>
              <a:t>12/3/2020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19806B-1651-4980-A326-1FB189B3E4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90386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Project Details</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740229" y="2603500"/>
            <a:ext cx="10842171" cy="3416300"/>
          </a:xfrm>
        </p:spPr>
        <p:txBody>
          <a:bodyPr>
            <a:normAutofit fontScale="25000" lnSpcReduction="20000"/>
          </a:bodyPr>
          <a:lstStyle/>
          <a:p>
            <a:pPr>
              <a:buFont typeface="Wingdings" panose="05000000000000000000" pitchFamily="2" charset="2"/>
              <a:buChar char="Ø"/>
            </a:pPr>
            <a:r>
              <a:rPr lang="en-US" sz="9600" b="1" dirty="0" smtClean="0"/>
              <a:t>Project Title : </a:t>
            </a:r>
            <a:r>
              <a:rPr lang="en-US" sz="9600" dirty="0"/>
              <a:t>Recommendation Systems in Social Network </a:t>
            </a:r>
            <a:r>
              <a:rPr lang="en-US" sz="9600" dirty="0" smtClean="0"/>
              <a:t>for Fitness </a:t>
            </a:r>
            <a:r>
              <a:rPr lang="en-US" sz="9600" dirty="0"/>
              <a:t>Enthusiasts</a:t>
            </a:r>
            <a:endParaRPr lang="en-US" sz="9600" dirty="0"/>
          </a:p>
          <a:p>
            <a:pPr>
              <a:buFont typeface="Wingdings" panose="05000000000000000000" pitchFamily="2" charset="2"/>
              <a:buChar char="Ø"/>
            </a:pPr>
            <a:r>
              <a:rPr lang="en-US" sz="9600" b="1" dirty="0" smtClean="0"/>
              <a:t>Project Domain : </a:t>
            </a:r>
            <a:r>
              <a:rPr lang="en-US" sz="9600" dirty="0" smtClean="0"/>
              <a:t>Machine Learning and </a:t>
            </a:r>
            <a:r>
              <a:rPr lang="en-US" sz="9600" dirty="0"/>
              <a:t>R</a:t>
            </a:r>
            <a:r>
              <a:rPr lang="en-US" sz="9600" dirty="0" smtClean="0"/>
              <a:t>ecommendation system</a:t>
            </a:r>
            <a:endParaRPr lang="en-US" sz="9600" dirty="0" smtClean="0"/>
          </a:p>
          <a:p>
            <a:pPr>
              <a:buFont typeface="Wingdings" panose="05000000000000000000" pitchFamily="2" charset="2"/>
              <a:buChar char="Ø"/>
            </a:pPr>
            <a:r>
              <a:rPr lang="en-US" sz="9600" b="1" dirty="0" smtClean="0"/>
              <a:t>Project Group Members :-</a:t>
            </a:r>
          </a:p>
          <a:p>
            <a:endParaRPr lang="en-US" sz="9600" dirty="0" smtClean="0"/>
          </a:p>
          <a:p>
            <a:pPr lvl="2">
              <a:buFont typeface="Arial" panose="020B0604020202020204" pitchFamily="34" charset="0"/>
              <a:buChar char="•"/>
            </a:pPr>
            <a:r>
              <a:rPr lang="en-US" sz="9200" dirty="0" err="1" smtClean="0"/>
              <a:t>Dhanesh</a:t>
            </a:r>
            <a:r>
              <a:rPr lang="en-US" sz="9200" dirty="0" smtClean="0"/>
              <a:t> </a:t>
            </a:r>
            <a:r>
              <a:rPr lang="en-US" sz="9200" dirty="0" err="1" smtClean="0"/>
              <a:t>Phulphagar</a:t>
            </a:r>
            <a:r>
              <a:rPr lang="en-US" sz="9200" dirty="0" smtClean="0"/>
              <a:t>: 71802503C</a:t>
            </a:r>
            <a:endParaRPr lang="en-US" sz="9200" dirty="0" smtClean="0"/>
          </a:p>
          <a:p>
            <a:pPr lvl="2">
              <a:buFont typeface="Arial" panose="020B0604020202020204" pitchFamily="34" charset="0"/>
              <a:buChar char="•"/>
            </a:pPr>
            <a:r>
              <a:rPr lang="en-US" sz="9200" dirty="0" smtClean="0"/>
              <a:t>Sanjay Singh</a:t>
            </a:r>
            <a:r>
              <a:rPr lang="en-US" sz="9200" dirty="0" smtClean="0"/>
              <a:t>: 71802582C</a:t>
            </a:r>
          </a:p>
          <a:p>
            <a:pPr lvl="2">
              <a:buFont typeface="Arial" panose="020B0604020202020204" pitchFamily="34" charset="0"/>
              <a:buChar char="•"/>
            </a:pPr>
            <a:r>
              <a:rPr lang="en-US" sz="9200" dirty="0" err="1" smtClean="0"/>
              <a:t>Sarfaraj</a:t>
            </a:r>
            <a:r>
              <a:rPr lang="en-US" sz="9200" dirty="0" smtClean="0"/>
              <a:t> </a:t>
            </a:r>
            <a:r>
              <a:rPr lang="en-US" sz="9200" dirty="0" smtClean="0"/>
              <a:t>Khan</a:t>
            </a:r>
            <a:r>
              <a:rPr lang="en-US" sz="9200" dirty="0"/>
              <a:t>: 71725603M</a:t>
            </a:r>
            <a:endParaRPr lang="en-US" sz="9200" dirty="0" smtClean="0"/>
          </a:p>
          <a:p>
            <a:pPr lvl="2">
              <a:buFont typeface="Arial" panose="020B0604020202020204" pitchFamily="34" charset="0"/>
              <a:buChar char="•"/>
            </a:pPr>
            <a:r>
              <a:rPr lang="en-US" sz="9200" dirty="0" err="1" smtClean="0"/>
              <a:t>Prajwal</a:t>
            </a:r>
            <a:r>
              <a:rPr lang="en-US" sz="9200" dirty="0" smtClean="0"/>
              <a:t> </a:t>
            </a:r>
            <a:r>
              <a:rPr lang="en-US" sz="9200" dirty="0" err="1" smtClean="0"/>
              <a:t>Shelke</a:t>
            </a:r>
            <a:r>
              <a:rPr lang="en-US" sz="9200" dirty="0"/>
              <a:t>: 71802616M</a:t>
            </a:r>
            <a:endParaRPr lang="en-US" sz="9200" dirty="0" smtClean="0"/>
          </a:p>
          <a:p>
            <a:pPr marL="0" indent="0">
              <a:buNone/>
            </a:pPr>
            <a:r>
              <a:rPr lang="en-US" sz="9600" dirty="0" smtClean="0"/>
              <a:t> </a:t>
            </a:r>
          </a:p>
          <a:p>
            <a:pPr marL="0" indent="0">
              <a:buNone/>
            </a:pPr>
            <a:r>
              <a:rPr lang="en-US" sz="9600" dirty="0" smtClean="0"/>
              <a:t>	</a:t>
            </a:r>
            <a:endParaRPr lang="en-US" sz="9600" dirty="0"/>
          </a:p>
          <a:p>
            <a:endParaRPr lang="en-US" dirty="0"/>
          </a:p>
        </p:txBody>
      </p:sp>
    </p:spTree>
    <p:extLst>
      <p:ext uri="{BB962C8B-B14F-4D97-AF65-F5344CB8AC3E}">
        <p14:creationId xmlns:p14="http://schemas.microsoft.com/office/powerpoint/2010/main" val="3056525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Advantages of Proposed System</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154954" y="2603500"/>
            <a:ext cx="9640046" cy="3416300"/>
          </a:xfrm>
        </p:spPr>
        <p:txBody>
          <a:bodyPr>
            <a:normAutofit fontScale="92500"/>
          </a:bodyPr>
          <a:lstStyle/>
          <a:p>
            <a:pPr algn="just"/>
            <a:r>
              <a:rPr lang="en-US" dirty="0" smtClean="0">
                <a:solidFill>
                  <a:schemeClr val="tx1"/>
                </a:solidFill>
              </a:rPr>
              <a:t>More results can be retrieved with the same amount of exertion. Hence, less time consuming.</a:t>
            </a:r>
          </a:p>
          <a:p>
            <a:pPr algn="just"/>
            <a:r>
              <a:rPr lang="en-US" dirty="0" smtClean="0">
                <a:solidFill>
                  <a:schemeClr val="tx1"/>
                </a:solidFill>
              </a:rPr>
              <a:t>The proposed system can at least point you in a direction to the lesser rate, weather or not it offers the best rates every time.</a:t>
            </a:r>
          </a:p>
          <a:p>
            <a:pPr algn="just"/>
            <a:r>
              <a:rPr lang="en-US" dirty="0" smtClean="0">
                <a:solidFill>
                  <a:schemeClr val="tx1"/>
                </a:solidFill>
              </a:rPr>
              <a:t>Reduces the work of users from having to individually type in searches from different engines to look for resources.</a:t>
            </a:r>
          </a:p>
          <a:p>
            <a:pPr algn="just"/>
            <a:r>
              <a:rPr lang="en-US" dirty="0" smtClean="0">
                <a:solidFill>
                  <a:schemeClr val="tx1"/>
                </a:solidFill>
              </a:rPr>
              <a:t>More business opportunities</a:t>
            </a:r>
          </a:p>
          <a:p>
            <a:pPr algn="just"/>
            <a:r>
              <a:rPr lang="en-US" dirty="0" smtClean="0">
                <a:solidFill>
                  <a:schemeClr val="tx1"/>
                </a:solidFill>
              </a:rPr>
              <a:t>More availability of menu preferences and selections</a:t>
            </a:r>
          </a:p>
          <a:p>
            <a:pPr algn="just"/>
            <a:r>
              <a:rPr lang="en-US" dirty="0" smtClean="0">
                <a:solidFill>
                  <a:schemeClr val="tx1"/>
                </a:solidFill>
              </a:rPr>
              <a:t>User has the benefit to choose the quality and quantity of food based on the ratings provided by costumers on different food delivery applications</a:t>
            </a:r>
          </a:p>
          <a:p>
            <a:endParaRPr lang="en-US" dirty="0"/>
          </a:p>
        </p:txBody>
      </p:sp>
    </p:spTree>
    <p:extLst>
      <p:ext uri="{BB962C8B-B14F-4D97-AF65-F5344CB8AC3E}">
        <p14:creationId xmlns:p14="http://schemas.microsoft.com/office/powerpoint/2010/main" val="2461891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Conclusion</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154955" y="2899714"/>
            <a:ext cx="10033746" cy="2891486"/>
          </a:xfrm>
        </p:spPr>
        <p:txBody>
          <a:bodyPr/>
          <a:lstStyle/>
          <a:p>
            <a:pPr marL="0" lvl="0" indent="0" algn="just">
              <a:buClr>
                <a:srgbClr val="B01513"/>
              </a:buClr>
              <a:buNone/>
            </a:pPr>
            <a:r>
              <a:rPr lang="en-US" sz="2400" dirty="0">
                <a:solidFill>
                  <a:prstClr val="black"/>
                </a:solidFill>
              </a:rPr>
              <a:t>In this work, we present an integration of Social Networks with Friend </a:t>
            </a:r>
            <a:r>
              <a:rPr lang="en-US" sz="2400" dirty="0" smtClean="0">
                <a:solidFill>
                  <a:prstClr val="black"/>
                </a:solidFill>
              </a:rPr>
              <a:t>Recommendation </a:t>
            </a:r>
            <a:r>
              <a:rPr lang="en-US" sz="2400" dirty="0">
                <a:solidFill>
                  <a:prstClr val="black"/>
                </a:solidFill>
              </a:rPr>
              <a:t>System for connecting fitness freaks located in nearby locations. The platform built will help individuals to find the companion/partner, which results in group fitness sessions together. The platform can create an effective social impact on young generations. We have demonstrated that by utilizing ML techniques such as Collaborative Filtering, Hybrid Filtering the end product can successfully be built with Software Engineering Techniques using SDK.</a:t>
            </a:r>
            <a:endParaRPr lang="en-US" dirty="0"/>
          </a:p>
        </p:txBody>
      </p:sp>
    </p:spTree>
    <p:extLst>
      <p:ext uri="{BB962C8B-B14F-4D97-AF65-F5344CB8AC3E}">
        <p14:creationId xmlns:p14="http://schemas.microsoft.com/office/powerpoint/2010/main" val="755578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Contents</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411279" y="2427848"/>
            <a:ext cx="8825659" cy="3416300"/>
          </a:xfrm>
        </p:spPr>
        <p:txBody>
          <a:bodyPr>
            <a:noAutofit/>
          </a:bodyPr>
          <a:lstStyle/>
          <a:p>
            <a:pPr>
              <a:buFont typeface="Wingdings" panose="05000000000000000000" pitchFamily="2" charset="2"/>
              <a:buChar char="v"/>
            </a:pPr>
            <a:r>
              <a:rPr lang="en-US" sz="2000" b="1" dirty="0" smtClean="0"/>
              <a:t>PROJECT</a:t>
            </a:r>
          </a:p>
          <a:p>
            <a:pPr lvl="1">
              <a:buFont typeface="Wingdings" panose="05000000000000000000" pitchFamily="2" charset="2"/>
              <a:buChar char="Ø"/>
            </a:pPr>
            <a:r>
              <a:rPr lang="en-US" sz="2000" dirty="0" smtClean="0"/>
              <a:t>Aim</a:t>
            </a:r>
          </a:p>
          <a:p>
            <a:pPr lvl="1">
              <a:buFont typeface="Wingdings" panose="05000000000000000000" pitchFamily="2" charset="2"/>
              <a:buChar char="Ø"/>
            </a:pPr>
            <a:r>
              <a:rPr lang="en-US" sz="2000" dirty="0" smtClean="0"/>
              <a:t>Domain</a:t>
            </a:r>
          </a:p>
          <a:p>
            <a:pPr lvl="1">
              <a:buFont typeface="Wingdings" panose="05000000000000000000" pitchFamily="2" charset="2"/>
              <a:buChar char="Ø"/>
            </a:pPr>
            <a:r>
              <a:rPr lang="en-US" sz="2000" dirty="0" smtClean="0"/>
              <a:t>Objectives</a:t>
            </a:r>
          </a:p>
          <a:p>
            <a:pPr lvl="1">
              <a:buFont typeface="Wingdings" panose="05000000000000000000" pitchFamily="2" charset="2"/>
              <a:buChar char="Ø"/>
            </a:pPr>
            <a:r>
              <a:rPr lang="en-US" sz="2000" dirty="0" smtClean="0"/>
              <a:t>Existing System</a:t>
            </a:r>
          </a:p>
          <a:p>
            <a:pPr lvl="1">
              <a:buFont typeface="Wingdings" panose="05000000000000000000" pitchFamily="2" charset="2"/>
              <a:buChar char="Ø"/>
            </a:pPr>
            <a:r>
              <a:rPr lang="en-US" sz="2000" dirty="0" smtClean="0"/>
              <a:t>Proposed System</a:t>
            </a:r>
          </a:p>
          <a:p>
            <a:pPr lvl="1">
              <a:buFont typeface="Wingdings" panose="05000000000000000000" pitchFamily="2" charset="2"/>
              <a:buChar char="Ø"/>
            </a:pPr>
            <a:r>
              <a:rPr lang="en-US" sz="2000" dirty="0"/>
              <a:t>Limitations of Existing </a:t>
            </a:r>
            <a:r>
              <a:rPr lang="en-US" sz="2000" dirty="0" smtClean="0"/>
              <a:t>System</a:t>
            </a:r>
          </a:p>
          <a:p>
            <a:pPr lvl="1">
              <a:buFont typeface="Wingdings" panose="05000000000000000000" pitchFamily="2" charset="2"/>
              <a:buChar char="Ø"/>
            </a:pPr>
            <a:r>
              <a:rPr lang="en-US" sz="2000" dirty="0"/>
              <a:t>Advantages of Proposed System</a:t>
            </a:r>
            <a:endParaRPr lang="en-US" sz="2000" dirty="0" smtClean="0"/>
          </a:p>
          <a:p>
            <a:pPr lvl="1">
              <a:buFont typeface="Wingdings" panose="05000000000000000000" pitchFamily="2" charset="2"/>
              <a:buChar char="Ø"/>
            </a:pPr>
            <a:r>
              <a:rPr lang="en-US" sz="2000" dirty="0" smtClean="0"/>
              <a:t>Conclusion</a:t>
            </a:r>
          </a:p>
          <a:p>
            <a:pPr lvl="1"/>
            <a:endParaRPr lang="en-US" sz="2000" dirty="0" smtClean="0"/>
          </a:p>
          <a:p>
            <a:pPr lvl="1"/>
            <a:endParaRPr lang="en-US" sz="2000" dirty="0" smtClean="0"/>
          </a:p>
          <a:p>
            <a:pPr lvl="1"/>
            <a:endParaRPr lang="en-US" sz="2000" dirty="0" smtClean="0"/>
          </a:p>
        </p:txBody>
      </p:sp>
    </p:spTree>
    <p:extLst>
      <p:ext uri="{BB962C8B-B14F-4D97-AF65-F5344CB8AC3E}">
        <p14:creationId xmlns:p14="http://schemas.microsoft.com/office/powerpoint/2010/main" val="4051407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Aim</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154954" y="2603500"/>
            <a:ext cx="9573147" cy="3416300"/>
          </a:xfrm>
        </p:spPr>
        <p:txBody>
          <a:bodyPr anchor="ctr">
            <a:normAutofit/>
          </a:bodyPr>
          <a:lstStyle/>
          <a:p>
            <a:pPr marL="0" indent="0" algn="just">
              <a:buNone/>
            </a:pPr>
            <a:r>
              <a:rPr lang="en-US" sz="2400" dirty="0" smtClean="0">
                <a:solidFill>
                  <a:schemeClr val="tx1"/>
                </a:solidFill>
              </a:rPr>
              <a:t>The main aim of the project is to build </a:t>
            </a:r>
            <a:r>
              <a:rPr lang="en-US" sz="2400" dirty="0" smtClean="0">
                <a:solidFill>
                  <a:schemeClr val="tx1"/>
                </a:solidFill>
              </a:rPr>
              <a:t>a </a:t>
            </a:r>
            <a:r>
              <a:rPr lang="en-US" sz="2400" dirty="0">
                <a:solidFill>
                  <a:schemeClr val="tx1"/>
                </a:solidFill>
              </a:rPr>
              <a:t>social </a:t>
            </a:r>
            <a:r>
              <a:rPr lang="en-US" sz="2400" dirty="0" smtClean="0">
                <a:solidFill>
                  <a:schemeClr val="tx1"/>
                </a:solidFill>
              </a:rPr>
              <a:t>networking platform </a:t>
            </a:r>
            <a:r>
              <a:rPr lang="en-US" sz="2400" dirty="0">
                <a:solidFill>
                  <a:schemeClr val="tx1"/>
                </a:solidFill>
              </a:rPr>
              <a:t>where different users are suggested </a:t>
            </a:r>
            <a:r>
              <a:rPr lang="en-US" sz="2400" dirty="0" smtClean="0">
                <a:solidFill>
                  <a:schemeClr val="tx1"/>
                </a:solidFill>
              </a:rPr>
              <a:t>using User </a:t>
            </a:r>
            <a:r>
              <a:rPr lang="en-US" sz="2400" dirty="0">
                <a:solidFill>
                  <a:schemeClr val="tx1"/>
                </a:solidFill>
              </a:rPr>
              <a:t>Profile-based </a:t>
            </a:r>
            <a:r>
              <a:rPr lang="en-US" sz="2400" dirty="0" smtClean="0">
                <a:solidFill>
                  <a:schemeClr val="tx1"/>
                </a:solidFill>
              </a:rPr>
              <a:t>recommendation systems by </a:t>
            </a:r>
            <a:r>
              <a:rPr lang="en-US" sz="2400" dirty="0">
                <a:solidFill>
                  <a:schemeClr val="tx1"/>
                </a:solidFill>
              </a:rPr>
              <a:t>using 5 personality traits. This system helps users to connect with </a:t>
            </a:r>
            <a:r>
              <a:rPr lang="en-US" sz="2400" dirty="0" smtClean="0">
                <a:solidFill>
                  <a:schemeClr val="tx1"/>
                </a:solidFill>
              </a:rPr>
              <a:t>the community </a:t>
            </a:r>
            <a:r>
              <a:rPr lang="en-US" sz="2400" dirty="0">
                <a:solidFill>
                  <a:schemeClr val="tx1"/>
                </a:solidFill>
              </a:rPr>
              <a:t>or individuals as a companion. With the help of the companion </a:t>
            </a:r>
            <a:r>
              <a:rPr lang="en-US" sz="2400" dirty="0" smtClean="0">
                <a:solidFill>
                  <a:schemeClr val="tx1"/>
                </a:solidFill>
              </a:rPr>
              <a:t>aspect, the </a:t>
            </a:r>
            <a:r>
              <a:rPr lang="en-US" sz="2400" dirty="0">
                <a:solidFill>
                  <a:schemeClr val="tx1"/>
                </a:solidFill>
              </a:rPr>
              <a:t>daily workout schedule for users and their connections in a network is more </a:t>
            </a:r>
            <a:r>
              <a:rPr lang="en-US" sz="2400" dirty="0" smtClean="0">
                <a:solidFill>
                  <a:schemeClr val="tx1"/>
                </a:solidFill>
              </a:rPr>
              <a:t>simplified</a:t>
            </a:r>
            <a:r>
              <a:rPr lang="en-US" sz="2400" dirty="0">
                <a:solidFill>
                  <a:schemeClr val="tx1"/>
                </a:solidFill>
              </a:rPr>
              <a:t>, where the possibility of getting demotivated or lost is reduced. </a:t>
            </a:r>
            <a:r>
              <a:rPr lang="en-US" sz="2400" dirty="0" err="1">
                <a:solidFill>
                  <a:schemeClr val="tx1"/>
                </a:solidFill>
              </a:rPr>
              <a:t>Personet</a:t>
            </a:r>
            <a:r>
              <a:rPr lang="en-US" sz="2400" dirty="0">
                <a:solidFill>
                  <a:schemeClr val="tx1"/>
                </a:solidFill>
              </a:rPr>
              <a:t> </a:t>
            </a:r>
            <a:r>
              <a:rPr lang="en-US" sz="2400" dirty="0" smtClean="0">
                <a:solidFill>
                  <a:schemeClr val="tx1"/>
                </a:solidFill>
              </a:rPr>
              <a:t>– A User </a:t>
            </a:r>
            <a:r>
              <a:rPr lang="en-US" sz="2400" dirty="0">
                <a:solidFill>
                  <a:schemeClr val="tx1"/>
                </a:solidFill>
              </a:rPr>
              <a:t>Profile-based Recommendation model suggests profiles based on 5 </a:t>
            </a:r>
            <a:r>
              <a:rPr lang="en-US" sz="2400" dirty="0" smtClean="0">
                <a:solidFill>
                  <a:schemeClr val="tx1"/>
                </a:solidFill>
              </a:rPr>
              <a:t>personality traits </a:t>
            </a:r>
            <a:r>
              <a:rPr lang="en-US" sz="2400" dirty="0">
                <a:solidFill>
                  <a:schemeClr val="tx1"/>
                </a:solidFill>
              </a:rPr>
              <a:t>have recorded about 78 - 82 percent of evaluation accuracy whereas </a:t>
            </a:r>
            <a:r>
              <a:rPr lang="en-US" sz="2400" dirty="0" err="1" smtClean="0">
                <a:solidFill>
                  <a:schemeClr val="tx1"/>
                </a:solidFill>
              </a:rPr>
              <a:t>Collabo-rative</a:t>
            </a:r>
            <a:r>
              <a:rPr lang="en-US" sz="2400" dirty="0" smtClean="0">
                <a:solidFill>
                  <a:schemeClr val="tx1"/>
                </a:solidFill>
              </a:rPr>
              <a:t> </a:t>
            </a:r>
            <a:r>
              <a:rPr lang="en-US" sz="2400" dirty="0">
                <a:solidFill>
                  <a:schemeClr val="tx1"/>
                </a:solidFill>
              </a:rPr>
              <a:t>Filtering and BOF recommendation have very low accuracy </a:t>
            </a:r>
            <a:r>
              <a:rPr lang="en-US" sz="2400" dirty="0" smtClean="0">
                <a:solidFill>
                  <a:schemeClr val="tx1"/>
                </a:solidFill>
              </a:rPr>
              <a:t>scores.</a:t>
            </a:r>
            <a:endParaRPr lang="en-US" sz="2400" dirty="0">
              <a:solidFill>
                <a:schemeClr val="tx1"/>
              </a:solidFill>
            </a:endParaRPr>
          </a:p>
        </p:txBody>
      </p:sp>
    </p:spTree>
    <p:extLst>
      <p:ext uri="{BB962C8B-B14F-4D97-AF65-F5344CB8AC3E}">
        <p14:creationId xmlns:p14="http://schemas.microsoft.com/office/powerpoint/2010/main" val="1466407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Project Domain</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526650" y="2209800"/>
            <a:ext cx="9199660" cy="3416300"/>
          </a:xfrm>
        </p:spPr>
        <p:txBody>
          <a:bodyPr>
            <a:normAutofit fontScale="70000" lnSpcReduction="20000"/>
          </a:bodyPr>
          <a:lstStyle/>
          <a:p>
            <a:pPr marL="0" indent="0" algn="just">
              <a:buNone/>
            </a:pPr>
            <a:r>
              <a:rPr lang="en-US" sz="2800" dirty="0">
                <a:solidFill>
                  <a:schemeClr val="tx1"/>
                </a:solidFill>
              </a:rPr>
              <a:t>A recommendation system is an information filtering system that is used to </a:t>
            </a:r>
            <a:r>
              <a:rPr lang="en-US" sz="2800" dirty="0" smtClean="0">
                <a:solidFill>
                  <a:schemeClr val="tx1"/>
                </a:solidFill>
              </a:rPr>
              <a:t>match a </a:t>
            </a:r>
            <a:r>
              <a:rPr lang="en-US" sz="2800" dirty="0">
                <a:solidFill>
                  <a:schemeClr val="tx1"/>
                </a:solidFill>
              </a:rPr>
              <a:t>subject (e.g., user) with the best items (e.g., product and friend) that is </a:t>
            </a:r>
            <a:r>
              <a:rPr lang="en-US" sz="2800" dirty="0" smtClean="0">
                <a:solidFill>
                  <a:schemeClr val="tx1"/>
                </a:solidFill>
              </a:rPr>
              <a:t>suitable for </a:t>
            </a:r>
            <a:r>
              <a:rPr lang="en-US" sz="2800" dirty="0">
                <a:solidFill>
                  <a:schemeClr val="tx1"/>
                </a:solidFill>
              </a:rPr>
              <a:t>its “needs” and/or “preferences.” An FRS is a special case of a </a:t>
            </a:r>
            <a:r>
              <a:rPr lang="en-US" sz="2800" dirty="0" smtClean="0">
                <a:solidFill>
                  <a:schemeClr val="tx1"/>
                </a:solidFill>
              </a:rPr>
              <a:t>recommendation systems</a:t>
            </a:r>
            <a:r>
              <a:rPr lang="en-US" sz="2800" dirty="0">
                <a:solidFill>
                  <a:schemeClr val="tx1"/>
                </a:solidFill>
              </a:rPr>
              <a:t>, where the items are a set of users (potential friends). There are three </a:t>
            </a:r>
            <a:r>
              <a:rPr lang="en-US" sz="2800" dirty="0" smtClean="0">
                <a:solidFill>
                  <a:schemeClr val="tx1"/>
                </a:solidFill>
              </a:rPr>
              <a:t>main recommendation </a:t>
            </a:r>
            <a:r>
              <a:rPr lang="en-US" sz="2800" dirty="0">
                <a:solidFill>
                  <a:schemeClr val="tx1"/>
                </a:solidFill>
              </a:rPr>
              <a:t>approaches as follows</a:t>
            </a:r>
            <a:r>
              <a:rPr lang="en-US" sz="2800" dirty="0" smtClean="0">
                <a:solidFill>
                  <a:schemeClr val="tx1"/>
                </a:solidFill>
              </a:rPr>
              <a:t>.</a:t>
            </a:r>
          </a:p>
          <a:p>
            <a:pPr marL="0" indent="0" algn="just">
              <a:buNone/>
            </a:pPr>
            <a:r>
              <a:rPr lang="en-US" sz="2800" dirty="0" smtClean="0">
                <a:solidFill>
                  <a:schemeClr val="tx1"/>
                </a:solidFill>
              </a:rPr>
              <a:t>• Content filtering recommends items that are similar to those that a user (liked/bought/viewed) in </a:t>
            </a:r>
            <a:r>
              <a:rPr lang="en-US" sz="2800" dirty="0">
                <a:solidFill>
                  <a:schemeClr val="tx1"/>
                </a:solidFill>
              </a:rPr>
              <a:t>the past (or is examining in the present). Particularly, various candidate </a:t>
            </a:r>
            <a:r>
              <a:rPr lang="en-US" sz="2800" dirty="0" smtClean="0">
                <a:solidFill>
                  <a:schemeClr val="tx1"/>
                </a:solidFill>
              </a:rPr>
              <a:t>items are </a:t>
            </a:r>
            <a:r>
              <a:rPr lang="en-US" sz="2800" dirty="0">
                <a:solidFill>
                  <a:schemeClr val="tx1"/>
                </a:solidFill>
              </a:rPr>
              <a:t>compared with items previously (liked/bought/viewed) by the user and </a:t>
            </a:r>
            <a:r>
              <a:rPr lang="en-US" sz="2800" dirty="0" smtClean="0">
                <a:solidFill>
                  <a:schemeClr val="tx1"/>
                </a:solidFill>
              </a:rPr>
              <a:t>the best-matching </a:t>
            </a:r>
            <a:r>
              <a:rPr lang="en-US" sz="2800" dirty="0">
                <a:solidFill>
                  <a:schemeClr val="tx1"/>
                </a:solidFill>
              </a:rPr>
              <a:t>items are recommended.</a:t>
            </a:r>
          </a:p>
          <a:p>
            <a:pPr marL="0" indent="0" algn="just">
              <a:buNone/>
            </a:pPr>
            <a:r>
              <a:rPr lang="en-US" sz="2800" dirty="0">
                <a:solidFill>
                  <a:schemeClr val="tx1"/>
                </a:solidFill>
              </a:rPr>
              <a:t>• CF(Collaborative filtering) is based on the hypothesis that people who </a:t>
            </a:r>
            <a:r>
              <a:rPr lang="en-US" sz="2800" dirty="0" smtClean="0">
                <a:solidFill>
                  <a:schemeClr val="tx1"/>
                </a:solidFill>
              </a:rPr>
              <a:t>agreed in </a:t>
            </a:r>
            <a:r>
              <a:rPr lang="en-US" sz="2800" dirty="0">
                <a:solidFill>
                  <a:schemeClr val="tx1"/>
                </a:solidFill>
              </a:rPr>
              <a:t>the past will agree in the future and that they will (like/buy/view) be </a:t>
            </a:r>
            <a:r>
              <a:rPr lang="en-US" sz="2800" dirty="0" smtClean="0">
                <a:solidFill>
                  <a:schemeClr val="tx1"/>
                </a:solidFill>
              </a:rPr>
              <a:t>the same </a:t>
            </a:r>
            <a:r>
              <a:rPr lang="en-US" sz="2800" dirty="0">
                <a:solidFill>
                  <a:schemeClr val="tx1"/>
                </a:solidFill>
              </a:rPr>
              <a:t>(or similar) items as they have (liked/bought/viewed) the same (or </a:t>
            </a:r>
            <a:r>
              <a:rPr lang="en-US" sz="2800" dirty="0" smtClean="0">
                <a:solidFill>
                  <a:schemeClr val="tx1"/>
                </a:solidFill>
              </a:rPr>
              <a:t>similar) items </a:t>
            </a:r>
            <a:r>
              <a:rPr lang="en-US" sz="2800" dirty="0">
                <a:solidFill>
                  <a:schemeClr val="tx1"/>
                </a:solidFill>
              </a:rPr>
              <a:t>in the past.</a:t>
            </a:r>
          </a:p>
          <a:p>
            <a:pPr marL="0" indent="0" algn="just">
              <a:buNone/>
            </a:pPr>
            <a:r>
              <a:rPr lang="en-US" sz="2800" dirty="0">
                <a:solidFill>
                  <a:schemeClr val="tx1"/>
                </a:solidFill>
              </a:rPr>
              <a:t>• Hybrid filtering is a combination of content filtering and CF.</a:t>
            </a:r>
            <a:endParaRPr lang="en-US" sz="2800" dirty="0">
              <a:solidFill>
                <a:schemeClr val="tx1"/>
              </a:solidFill>
            </a:endParaRPr>
          </a:p>
        </p:txBody>
      </p:sp>
    </p:spTree>
    <p:extLst>
      <p:ext uri="{BB962C8B-B14F-4D97-AF65-F5344CB8AC3E}">
        <p14:creationId xmlns:p14="http://schemas.microsoft.com/office/powerpoint/2010/main" val="57933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Objectives</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154954" y="2235200"/>
            <a:ext cx="9920877" cy="3784600"/>
          </a:xfrm>
        </p:spPr>
        <p:txBody>
          <a:bodyPr anchor="ctr">
            <a:noAutofit/>
          </a:bodyPr>
          <a:lstStyle/>
          <a:p>
            <a:pPr>
              <a:buFont typeface="Wingdings" panose="05000000000000000000" pitchFamily="2" charset="2"/>
              <a:buChar char="Ø"/>
            </a:pPr>
            <a:r>
              <a:rPr lang="en-US" sz="2400" dirty="0" smtClean="0">
                <a:solidFill>
                  <a:schemeClr val="tx1"/>
                </a:solidFill>
              </a:rPr>
              <a:t>Create a </a:t>
            </a:r>
            <a:r>
              <a:rPr lang="en-US" sz="2400" dirty="0" smtClean="0">
                <a:solidFill>
                  <a:schemeClr val="tx1"/>
                </a:solidFill>
              </a:rPr>
              <a:t>social media web application using different software development packages supported with python based framework for generating recommendation tuples.</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Allow the user to </a:t>
            </a:r>
            <a:r>
              <a:rPr lang="en-US" sz="2400" dirty="0" smtClean="0">
                <a:solidFill>
                  <a:schemeClr val="tx1"/>
                </a:solidFill>
              </a:rPr>
              <a:t>signup </a:t>
            </a:r>
            <a:r>
              <a:rPr lang="en-US" sz="2400" dirty="0" smtClean="0">
                <a:solidFill>
                  <a:schemeClr val="tx1"/>
                </a:solidFill>
              </a:rPr>
              <a:t>in a an application which </a:t>
            </a:r>
            <a:r>
              <a:rPr lang="en-US" sz="2400" dirty="0" smtClean="0">
                <a:solidFill>
                  <a:schemeClr val="tx1"/>
                </a:solidFill>
              </a:rPr>
              <a:t>will be followed by the </a:t>
            </a:r>
            <a:r>
              <a:rPr lang="en-US" sz="2400" dirty="0" smtClean="0">
                <a:solidFill>
                  <a:schemeClr val="tx1"/>
                </a:solidFill>
              </a:rPr>
              <a:t>entering information about personality traits which will help the recommender to generate matric for individual.</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User can now connect with different individuals from recommended lis</a:t>
            </a:r>
            <a:r>
              <a:rPr lang="en-US" sz="2400" dirty="0" smtClean="0">
                <a:solidFill>
                  <a:schemeClr val="tx1"/>
                </a:solidFill>
              </a:rPr>
              <a:t>t as provide by system and start similar activity with his/her companion. </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Helps individual in finding out set of people with similar fitness motivation.</a:t>
            </a:r>
            <a:endParaRPr lang="en-US" sz="2400" dirty="0">
              <a:solidFill>
                <a:schemeClr val="tx1"/>
              </a:solidFill>
            </a:endParaRPr>
          </a:p>
        </p:txBody>
      </p:sp>
    </p:spTree>
    <p:extLst>
      <p:ext uri="{BB962C8B-B14F-4D97-AF65-F5344CB8AC3E}">
        <p14:creationId xmlns:p14="http://schemas.microsoft.com/office/powerpoint/2010/main" val="2940867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Existing System</a:t>
            </a:r>
            <a:endParaRPr lang="en-US" dirty="0">
              <a:latin typeface="Aharoni" panose="02010803020104030203" pitchFamily="2" charset="-79"/>
              <a:cs typeface="Aharoni" panose="02010803020104030203" pitchFamily="2" charset="-79"/>
            </a:endParaRPr>
          </a:p>
        </p:txBody>
      </p:sp>
      <p:pic>
        <p:nvPicPr>
          <p:cNvPr id="4" name="Content Placeholder 3"/>
          <p:cNvPicPr>
            <a:picLocks noGrp="1" noChangeAspect="1"/>
          </p:cNvPicPr>
          <p:nvPr>
            <p:ph idx="1"/>
          </p:nvPr>
        </p:nvPicPr>
        <p:blipFill>
          <a:blip r:embed="rId2"/>
          <a:stretch>
            <a:fillRect/>
          </a:stretch>
        </p:blipFill>
        <p:spPr>
          <a:xfrm>
            <a:off x="779243" y="2754157"/>
            <a:ext cx="3445027" cy="2583770"/>
          </a:xfrm>
          <a:prstGeom prst="rect">
            <a:avLst/>
          </a:prstGeom>
        </p:spPr>
      </p:pic>
      <p:pic>
        <p:nvPicPr>
          <p:cNvPr id="5" name="Picture 4"/>
          <p:cNvPicPr>
            <a:picLocks noChangeAspect="1"/>
          </p:cNvPicPr>
          <p:nvPr/>
        </p:nvPicPr>
        <p:blipFill>
          <a:blip r:embed="rId3"/>
          <a:stretch>
            <a:fillRect/>
          </a:stretch>
        </p:blipFill>
        <p:spPr>
          <a:xfrm>
            <a:off x="4353059" y="2575775"/>
            <a:ext cx="7260449" cy="3579805"/>
          </a:xfrm>
          <a:prstGeom prst="rect">
            <a:avLst/>
          </a:prstGeom>
        </p:spPr>
      </p:pic>
    </p:spTree>
    <p:extLst>
      <p:ext uri="{BB962C8B-B14F-4D97-AF65-F5344CB8AC3E}">
        <p14:creationId xmlns:p14="http://schemas.microsoft.com/office/powerpoint/2010/main" val="2721127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haroni" panose="02010803020104030203" pitchFamily="2" charset="-79"/>
                <a:cs typeface="Aharoni" panose="02010803020104030203" pitchFamily="2" charset="-79"/>
              </a:rPr>
              <a:t>Limitations of Existing System</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smtClean="0">
                <a:solidFill>
                  <a:schemeClr val="tx1"/>
                </a:solidFill>
              </a:rPr>
              <a:t>Doesn’t helps in providing recommendations based on personality traits rather it provides recommendations based on third party nodes.</a:t>
            </a:r>
            <a:endParaRPr lang="en-US" sz="2000" dirty="0" smtClean="0">
              <a:solidFill>
                <a:schemeClr val="tx1"/>
              </a:solidFill>
            </a:endParaRPr>
          </a:p>
          <a:p>
            <a:pPr>
              <a:buFont typeface="Wingdings" panose="05000000000000000000" pitchFamily="2" charset="2"/>
              <a:buChar char="Ø"/>
            </a:pPr>
            <a:r>
              <a:rPr lang="en-US" dirty="0" smtClean="0">
                <a:solidFill>
                  <a:schemeClr val="tx1"/>
                </a:solidFill>
              </a:rPr>
              <a:t>Most of the useless recommendations fill out the feed section with unproductive posts.</a:t>
            </a:r>
            <a:endParaRPr lang="en-US" dirty="0" smtClean="0">
              <a:solidFill>
                <a:schemeClr val="tx1"/>
              </a:solidFill>
            </a:endParaRPr>
          </a:p>
          <a:p>
            <a:pPr>
              <a:buFont typeface="Wingdings" panose="05000000000000000000" pitchFamily="2" charset="2"/>
              <a:buChar char="Ø"/>
            </a:pPr>
            <a:r>
              <a:rPr lang="en-US" dirty="0" smtClean="0">
                <a:solidFill>
                  <a:schemeClr val="tx1"/>
                </a:solidFill>
              </a:rPr>
              <a:t>Previous machine leaning models propose the accuracy of only 78%.</a:t>
            </a:r>
            <a:endParaRPr lang="en-US" dirty="0" smtClean="0">
              <a:solidFill>
                <a:schemeClr val="tx1"/>
              </a:solidFill>
            </a:endParaRPr>
          </a:p>
          <a:p>
            <a:pPr>
              <a:buFont typeface="Wingdings" panose="05000000000000000000" pitchFamily="2" charset="2"/>
              <a:buChar char="Ø"/>
            </a:pPr>
            <a:r>
              <a:rPr lang="en-US" dirty="0" smtClean="0">
                <a:solidFill>
                  <a:schemeClr val="tx1"/>
                </a:solidFill>
              </a:rPr>
              <a:t>Businesses are facilitated with hybrid and nonlinear dat</a:t>
            </a:r>
            <a:r>
              <a:rPr lang="en-US" dirty="0" smtClean="0">
                <a:solidFill>
                  <a:schemeClr val="tx1"/>
                </a:solidFill>
              </a:rPr>
              <a:t>a. Which don’t helps them in get proper analytics and targeted customer for product marketing.</a:t>
            </a:r>
            <a:endParaRPr lang="en-US" dirty="0" smtClean="0">
              <a:solidFill>
                <a:schemeClr val="tx1"/>
              </a:solidFill>
            </a:endParaRP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00236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97280" y="-221397"/>
            <a:ext cx="10058400" cy="1450757"/>
          </a:xfrm>
        </p:spPr>
        <p:txBody>
          <a:bodyPr/>
          <a:lstStyle/>
          <a:p>
            <a:pPr algn="ctr"/>
            <a:r>
              <a:rPr lang="en-US" dirty="0" smtClean="0">
                <a:latin typeface="Aharoni" panose="02010803020104030203" pitchFamily="2" charset="-79"/>
                <a:cs typeface="Aharoni" panose="02010803020104030203" pitchFamily="2" charset="-79"/>
              </a:rPr>
              <a:t>Proposed </a:t>
            </a:r>
            <a:r>
              <a:rPr lang="en-US" dirty="0">
                <a:latin typeface="Aharoni" panose="02010803020104030203" pitchFamily="2" charset="-79"/>
                <a:cs typeface="Aharoni" panose="02010803020104030203" pitchFamily="2" charset="-79"/>
              </a:rPr>
              <a:t>System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01" y="1824781"/>
            <a:ext cx="9029700" cy="4491033"/>
          </a:xfrm>
          <a:prstGeom prst="rect">
            <a:avLst/>
          </a:prstGeom>
        </p:spPr>
      </p:pic>
    </p:spTree>
    <p:extLst>
      <p:ext uri="{BB962C8B-B14F-4D97-AF65-F5344CB8AC3E}">
        <p14:creationId xmlns:p14="http://schemas.microsoft.com/office/powerpoint/2010/main" val="262370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882"/>
            <a:ext cx="11964473" cy="5589431"/>
          </a:xfrm>
          <a:prstGeom prst="rect">
            <a:avLst/>
          </a:prstGeom>
        </p:spPr>
      </p:pic>
    </p:spTree>
    <p:extLst>
      <p:ext uri="{BB962C8B-B14F-4D97-AF65-F5344CB8AC3E}">
        <p14:creationId xmlns:p14="http://schemas.microsoft.com/office/powerpoint/2010/main" val="22968764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1555</TotalTime>
  <Words>720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Calibri</vt:lpstr>
      <vt:lpstr>Calibri Light</vt:lpstr>
      <vt:lpstr>Wingdings</vt:lpstr>
      <vt:lpstr>Retrospect</vt:lpstr>
      <vt:lpstr>Project Details</vt:lpstr>
      <vt:lpstr>Contents</vt:lpstr>
      <vt:lpstr>Aim</vt:lpstr>
      <vt:lpstr>Project Domain</vt:lpstr>
      <vt:lpstr>Objectives</vt:lpstr>
      <vt:lpstr>Existing System</vt:lpstr>
      <vt:lpstr>Limitations of Existing System</vt:lpstr>
      <vt:lpstr>Proposed System</vt:lpstr>
      <vt:lpstr>PowerPoint Presentation</vt:lpstr>
      <vt:lpstr>Advantages of Proposed System</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DHANESH</cp:lastModifiedBy>
  <cp:revision>72</cp:revision>
  <dcterms:created xsi:type="dcterms:W3CDTF">2020-06-05T09:14:12Z</dcterms:created>
  <dcterms:modified xsi:type="dcterms:W3CDTF">2020-12-03T16:24:38Z</dcterms:modified>
</cp:coreProperties>
</file>