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85" r:id="rId3"/>
    <p:sldId id="294" r:id="rId4"/>
    <p:sldId id="258" r:id="rId5"/>
    <p:sldId id="326" r:id="rId6"/>
    <p:sldId id="327" r:id="rId7"/>
    <p:sldId id="286" r:id="rId8"/>
    <p:sldId id="328" r:id="rId9"/>
    <p:sldId id="300" r:id="rId10"/>
    <p:sldId id="298" r:id="rId11"/>
    <p:sldId id="329" r:id="rId12"/>
    <p:sldId id="330" r:id="rId13"/>
    <p:sldId id="287" r:id="rId14"/>
    <p:sldId id="323" r:id="rId15"/>
    <p:sldId id="263" r:id="rId16"/>
    <p:sldId id="288" r:id="rId17"/>
    <p:sldId id="322" r:id="rId18"/>
    <p:sldId id="320" r:id="rId19"/>
    <p:sldId id="303" r:id="rId20"/>
    <p:sldId id="304" r:id="rId21"/>
    <p:sldId id="305" r:id="rId22"/>
    <p:sldId id="306" r:id="rId23"/>
    <p:sldId id="331" r:id="rId24"/>
    <p:sldId id="307" r:id="rId25"/>
    <p:sldId id="308" r:id="rId26"/>
    <p:sldId id="334" r:id="rId27"/>
    <p:sldId id="312" r:id="rId28"/>
    <p:sldId id="289" r:id="rId29"/>
    <p:sldId id="324" r:id="rId30"/>
    <p:sldId id="290" r:id="rId31"/>
    <p:sldId id="279" r:id="rId32"/>
    <p:sldId id="291" r:id="rId33"/>
    <p:sldId id="280" r:id="rId34"/>
    <p:sldId id="281" r:id="rId35"/>
    <p:sldId id="284"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5" autoAdjust="0"/>
    <p:restoredTop sz="83026" autoAdjust="0"/>
  </p:normalViewPr>
  <p:slideViewPr>
    <p:cSldViewPr>
      <p:cViewPr varScale="1">
        <p:scale>
          <a:sx n="96" d="100"/>
          <a:sy n="96" d="100"/>
        </p:scale>
        <p:origin x="222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7B2530-9CFF-484B-AD0F-A28508B4D78A}" type="datetimeFigureOut">
              <a:rPr lang="zh-CN" altLang="en-US" smtClean="0"/>
              <a:pPr/>
              <a:t>2016/9/12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383824-06BD-48F3-A8DC-85FBDC3A6F7F}" type="slidenum">
              <a:rPr lang="zh-CN" altLang="en-US" smtClean="0"/>
              <a:pPr/>
              <a:t>‹#›</a:t>
            </a:fld>
            <a:endParaRPr lang="zh-CN" altLang="en-US"/>
          </a:p>
        </p:txBody>
      </p:sp>
    </p:spTree>
    <p:extLst>
      <p:ext uri="{BB962C8B-B14F-4D97-AF65-F5344CB8AC3E}">
        <p14:creationId xmlns:p14="http://schemas.microsoft.com/office/powerpoint/2010/main" val="4202320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a:t>
            </a:fld>
            <a:endParaRPr lang="zh-CN" altLang="en-US"/>
          </a:p>
        </p:txBody>
      </p:sp>
    </p:spTree>
    <p:extLst>
      <p:ext uri="{BB962C8B-B14F-4D97-AF65-F5344CB8AC3E}">
        <p14:creationId xmlns:p14="http://schemas.microsoft.com/office/powerpoint/2010/main" val="2175558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2800" dirty="0" smtClean="0"/>
              <a:t>面向高通量处理器的</a:t>
            </a:r>
            <a:r>
              <a:rPr lang="en-US" altLang="zh-CN" sz="2800" dirty="0" smtClean="0"/>
              <a:t>Benchmark</a:t>
            </a:r>
            <a:r>
              <a:rPr lang="zh-CN" altLang="en-US" sz="2800" dirty="0" smtClean="0"/>
              <a:t>的特点</a:t>
            </a:r>
            <a:endParaRPr lang="en-US" altLang="zh-CN" sz="2800" dirty="0" smtClean="0"/>
          </a:p>
          <a:p>
            <a:pPr lvl="1"/>
            <a:r>
              <a:rPr lang="zh-CN" altLang="en-US" sz="2400" dirty="0" smtClean="0"/>
              <a:t>应用特征</a:t>
            </a:r>
            <a:endParaRPr lang="en-US" altLang="zh-CN" sz="2400" dirty="0" smtClean="0"/>
          </a:p>
          <a:p>
            <a:pPr lvl="2"/>
            <a:r>
              <a:rPr lang="zh-CN" altLang="en-US" sz="2000" dirty="0" smtClean="0"/>
              <a:t>大数据处理特性</a:t>
            </a:r>
            <a:endParaRPr lang="en-US" altLang="zh-CN" sz="2000" dirty="0" smtClean="0"/>
          </a:p>
          <a:p>
            <a:pPr lvl="2"/>
            <a:r>
              <a:rPr lang="zh-CN" altLang="en-US" sz="2000" dirty="0" smtClean="0"/>
              <a:t>数据流式使用特性</a:t>
            </a:r>
            <a:endParaRPr lang="en-US" altLang="zh-CN" sz="2000" dirty="0" smtClean="0"/>
          </a:p>
          <a:p>
            <a:pPr lvl="2"/>
            <a:r>
              <a:rPr lang="zh-CN" altLang="en-US" sz="2000" dirty="0" smtClean="0"/>
              <a:t>任务高并发性</a:t>
            </a:r>
            <a:endParaRPr lang="en-US" altLang="zh-CN" sz="2000" dirty="0" smtClean="0"/>
          </a:p>
          <a:p>
            <a:pPr lvl="2"/>
            <a:r>
              <a:rPr lang="zh-CN" altLang="en-US" sz="2000" dirty="0" smtClean="0"/>
              <a:t>任务低耦合性</a:t>
            </a:r>
            <a:endParaRPr lang="en-US" altLang="zh-CN" sz="2000" dirty="0" smtClean="0"/>
          </a:p>
          <a:p>
            <a:pPr lvl="1"/>
            <a:r>
              <a:rPr lang="zh-CN" altLang="en-US" sz="2400" dirty="0" smtClean="0"/>
              <a:t>硬件需求特点</a:t>
            </a:r>
            <a:endParaRPr lang="en-US" altLang="zh-CN" sz="2400" dirty="0" smtClean="0"/>
          </a:p>
          <a:p>
            <a:pPr lvl="2"/>
            <a:r>
              <a:rPr lang="zh-CN" altLang="en-US" sz="2000" dirty="0" smtClean="0"/>
              <a:t>大数据、高并发导致访存量大，需要较高访存带宽</a:t>
            </a:r>
            <a:endParaRPr lang="en-US" altLang="zh-CN" sz="2000" dirty="0" smtClean="0"/>
          </a:p>
          <a:p>
            <a:pPr lvl="2"/>
            <a:r>
              <a:rPr lang="zh-CN" altLang="en-US" sz="2000" dirty="0" smtClean="0"/>
              <a:t>流式数据处理的特点，导致</a:t>
            </a:r>
            <a:r>
              <a:rPr lang="en-US" altLang="zh-CN" sz="2000" dirty="0" smtClean="0"/>
              <a:t>Cache</a:t>
            </a:r>
            <a:r>
              <a:rPr lang="zh-CN" altLang="en-US" sz="2000" dirty="0" smtClean="0"/>
              <a:t>失效率高</a:t>
            </a:r>
            <a:endParaRPr lang="en-US" altLang="zh-CN" sz="2000" dirty="0" smtClean="0"/>
          </a:p>
          <a:p>
            <a:pPr lvl="2"/>
            <a:r>
              <a:rPr lang="zh-CN" altLang="en-US" sz="2000" dirty="0" smtClean="0"/>
              <a:t>任务的高并发性，对处理器核的并发处理能力需求高</a:t>
            </a:r>
            <a:endParaRPr lang="en-US" altLang="zh-CN" sz="2000" dirty="0" smtClean="0"/>
          </a:p>
          <a:p>
            <a:pPr lvl="2"/>
            <a:r>
              <a:rPr lang="zh-CN" altLang="en-US" sz="2000" dirty="0" smtClean="0"/>
              <a:t>任务的低耦合性，对处理器间的互联通信需求低</a:t>
            </a:r>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14</a:t>
            </a:fld>
            <a:endParaRPr lang="zh-CN" altLang="en-US"/>
          </a:p>
        </p:txBody>
      </p:sp>
    </p:spTree>
    <p:extLst>
      <p:ext uri="{BB962C8B-B14F-4D97-AF65-F5344CB8AC3E}">
        <p14:creationId xmlns:p14="http://schemas.microsoft.com/office/powerpoint/2010/main" val="291944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2800" dirty="0" smtClean="0"/>
              <a:t>面向高通量处理器的</a:t>
            </a:r>
            <a:r>
              <a:rPr lang="en-US" altLang="zh-CN" sz="2800" dirty="0" smtClean="0"/>
              <a:t>Benchmark</a:t>
            </a:r>
            <a:r>
              <a:rPr lang="zh-CN" altLang="en-US" sz="2800" dirty="0" smtClean="0"/>
              <a:t>的特点</a:t>
            </a:r>
            <a:endParaRPr lang="en-US" altLang="zh-CN" sz="2800" dirty="0" smtClean="0"/>
          </a:p>
          <a:p>
            <a:pPr lvl="1"/>
            <a:r>
              <a:rPr lang="zh-CN" altLang="en-US" sz="2400" dirty="0" smtClean="0"/>
              <a:t>应用特征</a:t>
            </a:r>
            <a:endParaRPr lang="en-US" altLang="zh-CN" sz="2400" dirty="0" smtClean="0"/>
          </a:p>
          <a:p>
            <a:pPr lvl="2"/>
            <a:r>
              <a:rPr lang="zh-CN" altLang="en-US" sz="2000" dirty="0" smtClean="0"/>
              <a:t>大数据处理特性</a:t>
            </a:r>
            <a:endParaRPr lang="en-US" altLang="zh-CN" sz="2000" dirty="0" smtClean="0"/>
          </a:p>
          <a:p>
            <a:pPr lvl="2"/>
            <a:r>
              <a:rPr lang="zh-CN" altLang="en-US" sz="2000" dirty="0" smtClean="0"/>
              <a:t>数据流式使用特性</a:t>
            </a:r>
            <a:endParaRPr lang="en-US" altLang="zh-CN" sz="2000" dirty="0" smtClean="0"/>
          </a:p>
          <a:p>
            <a:pPr lvl="2"/>
            <a:r>
              <a:rPr lang="zh-CN" altLang="en-US" sz="2000" dirty="0" smtClean="0"/>
              <a:t>任务高并发性</a:t>
            </a:r>
            <a:endParaRPr lang="en-US" altLang="zh-CN" sz="2000" dirty="0" smtClean="0"/>
          </a:p>
          <a:p>
            <a:pPr lvl="2"/>
            <a:r>
              <a:rPr lang="zh-CN" altLang="en-US" sz="2000" dirty="0" smtClean="0"/>
              <a:t>任务低耦合性</a:t>
            </a:r>
            <a:endParaRPr lang="en-US" altLang="zh-CN" sz="2000" dirty="0" smtClean="0"/>
          </a:p>
          <a:p>
            <a:pPr lvl="1"/>
            <a:r>
              <a:rPr lang="zh-CN" altLang="en-US" sz="2400" dirty="0" smtClean="0"/>
              <a:t>硬件需求特点</a:t>
            </a:r>
            <a:endParaRPr lang="en-US" altLang="zh-CN" sz="2400" dirty="0" smtClean="0"/>
          </a:p>
          <a:p>
            <a:pPr lvl="2"/>
            <a:r>
              <a:rPr lang="zh-CN" altLang="en-US" sz="2000" dirty="0" smtClean="0"/>
              <a:t>大数据、高并发导致访存量大，需要较高访存带宽</a:t>
            </a:r>
            <a:endParaRPr lang="en-US" altLang="zh-CN" sz="2000" dirty="0" smtClean="0"/>
          </a:p>
          <a:p>
            <a:pPr lvl="2"/>
            <a:r>
              <a:rPr lang="zh-CN" altLang="en-US" sz="2000" dirty="0" smtClean="0"/>
              <a:t>流式数据处理的特点，导致</a:t>
            </a:r>
            <a:r>
              <a:rPr lang="en-US" altLang="zh-CN" sz="2000" dirty="0" smtClean="0"/>
              <a:t>Cache</a:t>
            </a:r>
            <a:r>
              <a:rPr lang="zh-CN" altLang="en-US" sz="2000" dirty="0" smtClean="0"/>
              <a:t>失效率高</a:t>
            </a:r>
            <a:endParaRPr lang="en-US" altLang="zh-CN" sz="2000" dirty="0" smtClean="0"/>
          </a:p>
          <a:p>
            <a:pPr lvl="2"/>
            <a:r>
              <a:rPr lang="zh-CN" altLang="en-US" sz="2000" dirty="0" smtClean="0"/>
              <a:t>任务的高并发性，对处理器核的并发处理能力需求高</a:t>
            </a:r>
            <a:endParaRPr lang="en-US" altLang="zh-CN" sz="2000" dirty="0" smtClean="0"/>
          </a:p>
          <a:p>
            <a:pPr lvl="2"/>
            <a:r>
              <a:rPr lang="zh-CN" altLang="en-US" sz="2000" dirty="0" smtClean="0"/>
              <a:t>任务的低耦合性，对处理器间的互联通信需求低</a:t>
            </a:r>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15</a:t>
            </a:fld>
            <a:endParaRPr lang="zh-CN" altLang="en-US"/>
          </a:p>
        </p:txBody>
      </p:sp>
    </p:spTree>
    <p:extLst>
      <p:ext uri="{BB962C8B-B14F-4D97-AF65-F5344CB8AC3E}">
        <p14:creationId xmlns:p14="http://schemas.microsoft.com/office/powerpoint/2010/main" val="1252125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17</a:t>
            </a:fld>
            <a:endParaRPr lang="zh-CN" altLang="en-US"/>
          </a:p>
        </p:txBody>
      </p:sp>
    </p:spTree>
    <p:extLst>
      <p:ext uri="{BB962C8B-B14F-4D97-AF65-F5344CB8AC3E}">
        <p14:creationId xmlns:p14="http://schemas.microsoft.com/office/powerpoint/2010/main" val="175839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18</a:t>
            </a:fld>
            <a:endParaRPr lang="zh-CN" altLang="en-US"/>
          </a:p>
        </p:txBody>
      </p:sp>
    </p:spTree>
    <p:extLst>
      <p:ext uri="{BB962C8B-B14F-4D97-AF65-F5344CB8AC3E}">
        <p14:creationId xmlns:p14="http://schemas.microsoft.com/office/powerpoint/2010/main" val="1758392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20</a:t>
            </a:fld>
            <a:endParaRPr lang="zh-CN" altLang="en-US"/>
          </a:p>
        </p:txBody>
      </p:sp>
    </p:spTree>
    <p:extLst>
      <p:ext uri="{BB962C8B-B14F-4D97-AF65-F5344CB8AC3E}">
        <p14:creationId xmlns:p14="http://schemas.microsoft.com/office/powerpoint/2010/main" val="330736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为了防止选取噪声点作为中心点。算法首先将这个文本分割成一个个小区域，并且统计这些点在区域上的分布。然后选取密度最大</a:t>
            </a:r>
            <a:r>
              <a:rPr lang="en-US" altLang="zh-CN" sz="1200" kern="1200" dirty="0" smtClean="0">
                <a:solidFill>
                  <a:schemeClr val="tx1"/>
                </a:solidFill>
                <a:effectLst/>
                <a:latin typeface="+mn-lt"/>
                <a:ea typeface="+mn-ea"/>
                <a:cs typeface="+mn-cs"/>
              </a:rPr>
              <a:t>block</a:t>
            </a:r>
            <a:r>
              <a:rPr lang="zh-CN" altLang="zh-CN" sz="1200" kern="1200" dirty="0" smtClean="0">
                <a:solidFill>
                  <a:schemeClr val="tx1"/>
                </a:solidFill>
                <a:effectLst/>
                <a:latin typeface="+mn-lt"/>
                <a:ea typeface="+mn-ea"/>
                <a:cs typeface="+mn-cs"/>
              </a:rPr>
              <a:t>的中心点作为第一个初始化中心的点。这样选取的点是噪声点的概率大大降低。除此之外 ，因为选取的是密度最大的</a:t>
            </a:r>
            <a:r>
              <a:rPr lang="en-US" altLang="zh-CN" sz="1200" kern="1200" dirty="0" smtClean="0">
                <a:solidFill>
                  <a:schemeClr val="tx1"/>
                </a:solidFill>
                <a:effectLst/>
                <a:latin typeface="+mn-lt"/>
                <a:ea typeface="+mn-ea"/>
                <a:cs typeface="+mn-cs"/>
              </a:rPr>
              <a:t>block</a:t>
            </a:r>
            <a:r>
              <a:rPr lang="zh-CN" altLang="zh-CN" sz="1200" kern="1200" dirty="0" smtClean="0">
                <a:solidFill>
                  <a:schemeClr val="tx1"/>
                </a:solidFill>
                <a:effectLst/>
                <a:latin typeface="+mn-lt"/>
                <a:ea typeface="+mn-ea"/>
                <a:cs typeface="+mn-cs"/>
              </a:rPr>
              <a:t>，所以选取的这个点是簇真正的中心点的概率也大大增加。</a:t>
            </a:r>
          </a:p>
          <a:p>
            <a:r>
              <a:rPr lang="zh-CN" altLang="zh-CN" sz="1200" kern="1200" dirty="0" smtClean="0">
                <a:solidFill>
                  <a:schemeClr val="tx1"/>
                </a:solidFill>
                <a:effectLst/>
                <a:latin typeface="+mn-lt"/>
                <a:ea typeface="+mn-ea"/>
                <a:cs typeface="+mn-cs"/>
              </a:rPr>
              <a:t>在选取下一个点的时候，文中定义了密度不可达。其含义为选取的下一个</a:t>
            </a:r>
            <a:r>
              <a:rPr lang="en-US" altLang="zh-CN" sz="1200" kern="1200" dirty="0" smtClean="0">
                <a:solidFill>
                  <a:schemeClr val="tx1"/>
                </a:solidFill>
                <a:effectLst/>
                <a:latin typeface="+mn-lt"/>
                <a:ea typeface="+mn-ea"/>
                <a:cs typeface="+mn-cs"/>
              </a:rPr>
              <a:t>block</a:t>
            </a:r>
            <a:r>
              <a:rPr lang="zh-CN" altLang="zh-CN" sz="1200" kern="1200" dirty="0" smtClean="0">
                <a:solidFill>
                  <a:schemeClr val="tx1"/>
                </a:solidFill>
                <a:effectLst/>
                <a:latin typeface="+mn-lt"/>
                <a:ea typeface="+mn-ea"/>
                <a:cs typeface="+mn-cs"/>
              </a:rPr>
              <a:t>和先前的哪些</a:t>
            </a:r>
            <a:r>
              <a:rPr lang="en-US" altLang="zh-CN" sz="1200" kern="1200" dirty="0" smtClean="0">
                <a:solidFill>
                  <a:schemeClr val="tx1"/>
                </a:solidFill>
                <a:effectLst/>
                <a:latin typeface="+mn-lt"/>
                <a:ea typeface="+mn-ea"/>
                <a:cs typeface="+mn-cs"/>
              </a:rPr>
              <a:t>block</a:t>
            </a:r>
            <a:r>
              <a:rPr lang="zh-CN" altLang="zh-CN" sz="1200" kern="1200" dirty="0" smtClean="0">
                <a:solidFill>
                  <a:schemeClr val="tx1"/>
                </a:solidFill>
                <a:effectLst/>
                <a:latin typeface="+mn-lt"/>
                <a:ea typeface="+mn-ea"/>
                <a:cs typeface="+mn-cs"/>
              </a:rPr>
              <a:t>被密度较小的</a:t>
            </a:r>
            <a:r>
              <a:rPr lang="en-US" altLang="zh-CN" sz="1200" kern="1200" dirty="0" smtClean="0">
                <a:solidFill>
                  <a:schemeClr val="tx1"/>
                </a:solidFill>
                <a:effectLst/>
                <a:latin typeface="+mn-lt"/>
                <a:ea typeface="+mn-ea"/>
                <a:cs typeface="+mn-cs"/>
              </a:rPr>
              <a:t>block</a:t>
            </a:r>
            <a:r>
              <a:rPr lang="zh-CN" altLang="zh-CN" sz="1200" kern="1200" dirty="0" smtClean="0">
                <a:solidFill>
                  <a:schemeClr val="tx1"/>
                </a:solidFill>
                <a:effectLst/>
                <a:latin typeface="+mn-lt"/>
                <a:ea typeface="+mn-ea"/>
                <a:cs typeface="+mn-cs"/>
              </a:rPr>
              <a:t>划分。这样就放置了下一个</a:t>
            </a:r>
            <a:r>
              <a:rPr lang="en-US" altLang="zh-CN" sz="1200" kern="1200" dirty="0" smtClean="0">
                <a:solidFill>
                  <a:schemeClr val="tx1"/>
                </a:solidFill>
                <a:effectLst/>
                <a:latin typeface="+mn-lt"/>
                <a:ea typeface="+mn-ea"/>
                <a:cs typeface="+mn-cs"/>
              </a:rPr>
              <a:t>block</a:t>
            </a:r>
            <a:r>
              <a:rPr lang="zh-CN" altLang="zh-CN" sz="1200" kern="1200" dirty="0" smtClean="0">
                <a:solidFill>
                  <a:schemeClr val="tx1"/>
                </a:solidFill>
                <a:effectLst/>
                <a:latin typeface="+mn-lt"/>
                <a:ea typeface="+mn-ea"/>
                <a:cs typeface="+mn-cs"/>
              </a:rPr>
              <a:t>和先前的</a:t>
            </a:r>
            <a:r>
              <a:rPr lang="en-US" altLang="zh-CN" sz="1200" kern="1200" dirty="0" smtClean="0">
                <a:solidFill>
                  <a:schemeClr val="tx1"/>
                </a:solidFill>
                <a:effectLst/>
                <a:latin typeface="+mn-lt"/>
                <a:ea typeface="+mn-ea"/>
                <a:cs typeface="+mn-cs"/>
              </a:rPr>
              <a:t>block</a:t>
            </a:r>
            <a:r>
              <a:rPr lang="zh-CN" altLang="zh-CN" sz="1200" kern="1200" dirty="0" smtClean="0">
                <a:solidFill>
                  <a:schemeClr val="tx1"/>
                </a:solidFill>
                <a:effectLst/>
                <a:latin typeface="+mn-lt"/>
                <a:ea typeface="+mn-ea"/>
                <a:cs typeface="+mn-cs"/>
              </a:rPr>
              <a:t>在同一个簇类中。这样的选取策略可以将选取的点最大限度的分散在每个簇中。</a:t>
            </a:r>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21</a:t>
            </a:fld>
            <a:endParaRPr lang="zh-CN" altLang="en-US"/>
          </a:p>
        </p:txBody>
      </p:sp>
    </p:spTree>
    <p:extLst>
      <p:ext uri="{BB962C8B-B14F-4D97-AF65-F5344CB8AC3E}">
        <p14:creationId xmlns:p14="http://schemas.microsoft.com/office/powerpoint/2010/main" val="2472342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根据上述基本实现，</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的基本操作集中在计算两个向量之间的距离。其算法复杂度为</a:t>
            </a:r>
            <a:r>
              <a:rPr lang="en-US" altLang="zh-CN" sz="1200" kern="1200" dirty="0" smtClean="0">
                <a:solidFill>
                  <a:schemeClr val="tx1"/>
                </a:solidFill>
                <a:effectLst/>
                <a:latin typeface="+mn-lt"/>
                <a:ea typeface="+mn-ea"/>
                <a:cs typeface="+mn-cs"/>
              </a:rPr>
              <a:t>O</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P*K*PTS*M</a:t>
            </a:r>
            <a:r>
              <a:rPr lang="zh-CN" altLang="zh-CN" sz="1200" kern="1200" dirty="0" smtClean="0">
                <a:solidFill>
                  <a:schemeClr val="tx1"/>
                </a:solidFill>
                <a:effectLst/>
                <a:latin typeface="+mn-lt"/>
                <a:ea typeface="+mn-ea"/>
                <a:cs typeface="+mn-cs"/>
              </a:rPr>
              <a:t>），即至少会有如此规模的距离计算操作。存取数据主要为数组类型，因此物理空间上是连续的，具有非常好的访存局部性。在分类计算时，每次计算需要访存两次（取当前聚类中心的数据和取待分类点的数据），属于计算密集型应用。</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22</a:t>
            </a:fld>
            <a:endParaRPr lang="zh-CN" altLang="en-US"/>
          </a:p>
        </p:txBody>
      </p:sp>
    </p:spTree>
    <p:extLst>
      <p:ext uri="{BB962C8B-B14F-4D97-AF65-F5344CB8AC3E}">
        <p14:creationId xmlns:p14="http://schemas.microsoft.com/office/powerpoint/2010/main" val="1508658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根据上述基本实现，</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的基本操作集中在计算两个向量之间的距离。其算法复杂度为</a:t>
            </a:r>
            <a:r>
              <a:rPr lang="en-US" altLang="zh-CN" sz="1200" kern="1200" dirty="0" smtClean="0">
                <a:solidFill>
                  <a:schemeClr val="tx1"/>
                </a:solidFill>
                <a:effectLst/>
                <a:latin typeface="+mn-lt"/>
                <a:ea typeface="+mn-ea"/>
                <a:cs typeface="+mn-cs"/>
              </a:rPr>
              <a:t>O</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P*K*PTS*M</a:t>
            </a:r>
            <a:r>
              <a:rPr lang="zh-CN" altLang="zh-CN" sz="1200" kern="1200" dirty="0" smtClean="0">
                <a:solidFill>
                  <a:schemeClr val="tx1"/>
                </a:solidFill>
                <a:effectLst/>
                <a:latin typeface="+mn-lt"/>
                <a:ea typeface="+mn-ea"/>
                <a:cs typeface="+mn-cs"/>
              </a:rPr>
              <a:t>），即至少会有如此规模的距离计算操作。存取数据主要为数组类型，因此物理空间上是连续的，具有非常好的访存局部性。在分类计算时，每次计算需要访存两次（取当前聚类中心的数据和取待分类点的数据），属于计算密集型应用。</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23</a:t>
            </a:fld>
            <a:endParaRPr lang="zh-CN" altLang="en-US"/>
          </a:p>
        </p:txBody>
      </p:sp>
    </p:spTree>
    <p:extLst>
      <p:ext uri="{BB962C8B-B14F-4D97-AF65-F5344CB8AC3E}">
        <p14:creationId xmlns:p14="http://schemas.microsoft.com/office/powerpoint/2010/main" val="2220476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根据上面对算法的分析，分析出算法的特征，并且从指令层面分析出程序可能在热点以及瓶颈所在，并且通过性能分析工具</a:t>
            </a:r>
            <a:r>
              <a:rPr lang="en-US" altLang="zh-CN" sz="1200" kern="1200" dirty="0" err="1" smtClean="0">
                <a:solidFill>
                  <a:schemeClr val="tx1"/>
                </a:solidFill>
                <a:effectLst/>
                <a:latin typeface="+mn-lt"/>
                <a:ea typeface="+mn-ea"/>
                <a:cs typeface="+mn-cs"/>
              </a:rPr>
              <a:t>vtune</a:t>
            </a:r>
            <a:r>
              <a:rPr lang="zh-CN" altLang="zh-CN" sz="1200" kern="1200" dirty="0" smtClean="0">
                <a:solidFill>
                  <a:schemeClr val="tx1"/>
                </a:solidFill>
                <a:effectLst/>
                <a:latin typeface="+mn-lt"/>
                <a:ea typeface="+mn-ea"/>
                <a:cs typeface="+mn-cs"/>
              </a:rPr>
              <a:t>进行实验，验证这些热点和瓶颈所在，然后根据这些热点和瓶颈，以及之前的特征分析，总结出体系结构设计需求分析，分析设计研究加速器。</a:t>
            </a:r>
          </a:p>
          <a:p>
            <a:r>
              <a:rPr lang="zh-CN" altLang="zh-CN" sz="1200" kern="1200" dirty="0" smtClean="0">
                <a:solidFill>
                  <a:schemeClr val="tx1"/>
                </a:solidFill>
                <a:effectLst/>
                <a:latin typeface="+mn-lt"/>
                <a:ea typeface="+mn-ea"/>
                <a:cs typeface="+mn-cs"/>
              </a:rPr>
              <a:t>本文先以</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为示例，给出大致的加速结构，具体的设计实现以及其他算法的加速结构，将在后续的工作中完成</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前面小节的分析可以看到，</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的热点在于计算两个向量之间的距离，对应着固定的</a:t>
            </a:r>
            <a:r>
              <a:rPr lang="en-US" altLang="zh-CN" sz="1200" kern="1200" dirty="0" smtClean="0">
                <a:solidFill>
                  <a:schemeClr val="tx1"/>
                </a:solidFill>
                <a:effectLst/>
                <a:latin typeface="+mn-lt"/>
                <a:ea typeface="+mn-ea"/>
                <a:cs typeface="+mn-cs"/>
              </a:rPr>
              <a:t>sub-&gt;</a:t>
            </a:r>
            <a:r>
              <a:rPr lang="en-US" altLang="zh-CN" sz="1200" kern="1200" dirty="0" err="1" smtClean="0">
                <a:solidFill>
                  <a:schemeClr val="tx1"/>
                </a:solidFill>
                <a:effectLst/>
                <a:latin typeface="+mn-lt"/>
                <a:ea typeface="+mn-ea"/>
                <a:cs typeface="+mn-cs"/>
              </a:rPr>
              <a:t>mul</a:t>
            </a:r>
            <a:r>
              <a:rPr lang="en-US" altLang="zh-CN" sz="1200" kern="1200" dirty="0" smtClean="0">
                <a:solidFill>
                  <a:schemeClr val="tx1"/>
                </a:solidFill>
                <a:effectLst/>
                <a:latin typeface="+mn-lt"/>
                <a:ea typeface="+mn-ea"/>
                <a:cs typeface="+mn-cs"/>
              </a:rPr>
              <a:t>-&gt;add</a:t>
            </a:r>
            <a:r>
              <a:rPr lang="zh-CN" altLang="zh-CN" sz="1200" kern="1200" dirty="0" smtClean="0">
                <a:solidFill>
                  <a:schemeClr val="tx1"/>
                </a:solidFill>
                <a:effectLst/>
                <a:latin typeface="+mn-lt"/>
                <a:ea typeface="+mn-ea"/>
                <a:cs typeface="+mn-cs"/>
              </a:rPr>
              <a:t>模式。该模式最多只需要四拍完成，经反汇编后发现此模式的瓶颈就在于频繁的取重复的操作数，仅仅对计算部分进行加速优化是完全不够的，即使在计算部分优化为两拍完成，大部分时间也花在了</a:t>
            </a:r>
            <a:r>
              <a:rPr lang="en-US" altLang="zh-CN" sz="1200" kern="1200" dirty="0" smtClean="0">
                <a:solidFill>
                  <a:schemeClr val="tx1"/>
                </a:solidFill>
                <a:effectLst/>
                <a:latin typeface="+mn-lt"/>
                <a:ea typeface="+mn-ea"/>
                <a:cs typeface="+mn-cs"/>
              </a:rPr>
              <a:t>load</a:t>
            </a:r>
            <a:r>
              <a:rPr lang="zh-CN" altLang="zh-CN" sz="1200" kern="1200" dirty="0" smtClean="0">
                <a:solidFill>
                  <a:schemeClr val="tx1"/>
                </a:solidFill>
                <a:effectLst/>
                <a:latin typeface="+mn-lt"/>
                <a:ea typeface="+mn-ea"/>
                <a:cs typeface="+mn-cs"/>
              </a:rPr>
              <a:t>操作数上。但是</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是针对数组的计算操作，再加上数组拥有物理地址连续的特点，所以针对这一关键点进行优化预测将会有不错的效果</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24</a:t>
            </a:fld>
            <a:endParaRPr lang="zh-CN" altLang="en-US"/>
          </a:p>
        </p:txBody>
      </p:sp>
    </p:spTree>
    <p:extLst>
      <p:ext uri="{BB962C8B-B14F-4D97-AF65-F5344CB8AC3E}">
        <p14:creationId xmlns:p14="http://schemas.microsoft.com/office/powerpoint/2010/main" val="2661157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28</a:t>
            </a:fld>
            <a:endParaRPr lang="zh-CN" altLang="en-US"/>
          </a:p>
        </p:txBody>
      </p:sp>
    </p:spTree>
    <p:extLst>
      <p:ext uri="{BB962C8B-B14F-4D97-AF65-F5344CB8AC3E}">
        <p14:creationId xmlns:p14="http://schemas.microsoft.com/office/powerpoint/2010/main" val="171957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mn-lt"/>
                <a:ea typeface="+mn-ea"/>
                <a:cs typeface="+mn-cs"/>
              </a:rPr>
              <a:t>数据挖掘是一个从大量历史数据中发现有趣模式的过程，目前已经应用在商务智能、</a:t>
            </a:r>
            <a:r>
              <a:rPr lang="en-US" altLang="zh-CN" sz="1200" kern="1200" dirty="0" smtClean="0">
                <a:solidFill>
                  <a:schemeClr val="tx1"/>
                </a:solidFill>
                <a:effectLst/>
                <a:latin typeface="+mn-lt"/>
                <a:ea typeface="+mn-ea"/>
                <a:cs typeface="+mn-cs"/>
              </a:rPr>
              <a:t>Web </a:t>
            </a:r>
            <a:r>
              <a:rPr lang="zh-CN" altLang="zh-CN" sz="1200" kern="1200" dirty="0" smtClean="0">
                <a:solidFill>
                  <a:schemeClr val="tx1"/>
                </a:solidFill>
                <a:effectLst/>
                <a:latin typeface="+mn-lt"/>
                <a:ea typeface="+mn-ea"/>
                <a:cs typeface="+mn-cs"/>
              </a:rPr>
              <a:t>搜索、金融、数字图书馆等领域。数据挖掘对社会具有很大影响，并且未来这种影响将继续。随着信息技术和互联网的快速发展，各领域收集的数据规模已经达到</a:t>
            </a:r>
            <a:r>
              <a:rPr lang="en-US" altLang="zh-CN" sz="1200" kern="1200" dirty="0" smtClean="0">
                <a:solidFill>
                  <a:schemeClr val="tx1"/>
                </a:solidFill>
                <a:effectLst/>
                <a:latin typeface="+mn-lt"/>
                <a:ea typeface="+mn-ea"/>
                <a:cs typeface="+mn-cs"/>
              </a:rPr>
              <a:t>TB </a:t>
            </a:r>
            <a:r>
              <a:rPr lang="zh-CN" altLang="zh-CN" sz="1200" kern="1200" dirty="0" smtClean="0">
                <a:solidFill>
                  <a:schemeClr val="tx1"/>
                </a:solidFill>
                <a:effectLst/>
                <a:latin typeface="+mn-lt"/>
                <a:ea typeface="+mn-ea"/>
                <a:cs typeface="+mn-cs"/>
              </a:rPr>
              <a:t>甚至</a:t>
            </a:r>
            <a:r>
              <a:rPr lang="en-US" altLang="zh-CN" sz="1200" kern="1200" dirty="0" smtClean="0">
                <a:solidFill>
                  <a:schemeClr val="tx1"/>
                </a:solidFill>
                <a:effectLst/>
                <a:latin typeface="+mn-lt"/>
                <a:ea typeface="+mn-ea"/>
                <a:cs typeface="+mn-cs"/>
              </a:rPr>
              <a:t>PB </a:t>
            </a:r>
            <a:r>
              <a:rPr lang="zh-CN" altLang="zh-CN" sz="1200" kern="1200" dirty="0" smtClean="0">
                <a:solidFill>
                  <a:schemeClr val="tx1"/>
                </a:solidFill>
                <a:effectLst/>
                <a:latin typeface="+mn-lt"/>
                <a:ea typeface="+mn-ea"/>
                <a:cs typeface="+mn-cs"/>
              </a:rPr>
              <a:t>量级，这对计算速度提出了严峻挑</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dirty="0" smtClean="0"/>
              <a:t>全球数据总量正以每两年翻一番的速度持续增长，从</a:t>
            </a:r>
            <a:r>
              <a:rPr lang="en-US" altLang="zh-CN" sz="1200" dirty="0" smtClean="0"/>
              <a:t>2013</a:t>
            </a:r>
            <a:r>
              <a:rPr lang="zh-CN" altLang="zh-CN" sz="1200" dirty="0" smtClean="0"/>
              <a:t>年到</a:t>
            </a:r>
            <a:r>
              <a:rPr lang="en-US" altLang="zh-CN" sz="1200" dirty="0" smtClean="0"/>
              <a:t>2020</a:t>
            </a:r>
            <a:r>
              <a:rPr lang="zh-CN" altLang="zh-CN" sz="1200" dirty="0" smtClean="0"/>
              <a:t>年，全球数据总量将增长</a:t>
            </a:r>
            <a:r>
              <a:rPr lang="en-US" altLang="zh-CN" sz="1200" dirty="0" smtClean="0"/>
              <a:t>10</a:t>
            </a:r>
            <a:r>
              <a:rPr lang="zh-CN" altLang="zh-CN" sz="1200" dirty="0" smtClean="0"/>
              <a:t>倍，达到</a:t>
            </a:r>
            <a:r>
              <a:rPr lang="en-US" altLang="zh-CN" sz="1200" dirty="0" smtClean="0"/>
              <a:t>44ZB</a:t>
            </a:r>
            <a:r>
              <a:rPr lang="zh-CN" altLang="zh-CN" sz="1200" dirty="0" smtClean="0"/>
              <a:t>。从这些海量数据中发掘出有用的信息在现代社会的生产管理中起到了越来越重要的作用</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4</a:t>
            </a:fld>
            <a:endParaRPr lang="zh-CN" altLang="en-US"/>
          </a:p>
        </p:txBody>
      </p:sp>
    </p:spTree>
    <p:extLst>
      <p:ext uri="{BB962C8B-B14F-4D97-AF65-F5344CB8AC3E}">
        <p14:creationId xmlns:p14="http://schemas.microsoft.com/office/powerpoint/2010/main" val="3128261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聚类的中心点容易受到噪声的干扰。假如中心点选取不好，将会出现聚类质量不高甚至聚类失败的现象。</a:t>
            </a:r>
            <a:endParaRPr lang="en-US" altLang="zh-CN" dirty="0" smtClean="0"/>
          </a:p>
          <a:p>
            <a:r>
              <a:rPr lang="zh-CN" altLang="en-US" dirty="0" smtClean="0"/>
              <a:t>除此之外聚类的中心点的选择，对于迭代次数，程序的运行时间，都有很大的影响。所以聚类中心点的选取，对于聚类具有至关重要的意义</a:t>
            </a:r>
            <a:r>
              <a:rPr lang="zh-CN" altLang="en-US" dirty="0" smtClean="0"/>
              <a:t>。</a:t>
            </a:r>
            <a:endParaRPr lang="en-US" altLang="zh-CN" dirty="0" smtClean="0"/>
          </a:p>
          <a:p>
            <a:endParaRPr lang="en-US" altLang="zh-CN" dirty="0" smtClean="0"/>
          </a:p>
          <a:p>
            <a:r>
              <a:rPr lang="zh-CN" altLang="en-US" sz="1200" b="0" i="0" u="none" strike="noStrike" kern="1200" baseline="0" dirty="0" smtClean="0">
                <a:solidFill>
                  <a:schemeClr val="tx1"/>
                </a:solidFill>
                <a:latin typeface="+mn-lt"/>
                <a:ea typeface="+mn-ea"/>
                <a:cs typeface="+mn-cs"/>
              </a:rPr>
              <a:t>传统</a:t>
            </a:r>
            <a:r>
              <a:rPr lang="en-US" altLang="zh-CN" sz="1200" b="0" i="0" u="none" strike="noStrike" kern="1200" baseline="0" dirty="0" smtClean="0">
                <a:solidFill>
                  <a:schemeClr val="tx1"/>
                </a:solidFill>
                <a:latin typeface="+mn-lt"/>
                <a:ea typeface="+mn-ea"/>
                <a:cs typeface="+mn-cs"/>
              </a:rPr>
              <a:t>K </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means </a:t>
            </a:r>
            <a:r>
              <a:rPr lang="zh-CN" altLang="en-US" sz="1200" b="0" i="0" u="none" strike="noStrike" kern="1200" baseline="0" dirty="0" smtClean="0">
                <a:solidFill>
                  <a:schemeClr val="tx1"/>
                </a:solidFill>
                <a:latin typeface="+mn-lt"/>
                <a:ea typeface="+mn-ea"/>
                <a:cs typeface="+mn-cs"/>
              </a:rPr>
              <a:t>聚类算法对初始聚类中心的敏感性和随机性，造成容易陷入局部最优解和聚类结果波动性大</a:t>
            </a:r>
          </a:p>
          <a:p>
            <a:r>
              <a:rPr lang="zh-CN" altLang="en-US" sz="1200" b="0" i="0" u="none" strike="noStrike" kern="1200" baseline="0" dirty="0" smtClean="0">
                <a:solidFill>
                  <a:schemeClr val="tx1"/>
                </a:solidFill>
                <a:latin typeface="+mn-lt"/>
                <a:ea typeface="+mn-ea"/>
                <a:cs typeface="+mn-cs"/>
              </a:rPr>
              <a:t>的问题</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5</a:t>
            </a:fld>
            <a:endParaRPr lang="zh-CN" altLang="en-US"/>
          </a:p>
        </p:txBody>
      </p:sp>
    </p:spTree>
    <p:extLst>
      <p:ext uri="{BB962C8B-B14F-4D97-AF65-F5344CB8AC3E}">
        <p14:creationId xmlns:p14="http://schemas.microsoft.com/office/powerpoint/2010/main" val="3891136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mn-lt"/>
                <a:ea typeface="+mn-ea"/>
                <a:cs typeface="+mn-cs"/>
              </a:rPr>
              <a:t>但是这些框架并没有从底层硬件架构、指令集层面等方面提出真正适用于大数据应用的处理器。因此，设计针对大数据应用领域的加速系统结构势在必行。</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6</a:t>
            </a:fld>
            <a:endParaRPr lang="zh-CN" altLang="en-US"/>
          </a:p>
        </p:txBody>
      </p:sp>
    </p:spTree>
    <p:extLst>
      <p:ext uri="{BB962C8B-B14F-4D97-AF65-F5344CB8AC3E}">
        <p14:creationId xmlns:p14="http://schemas.microsoft.com/office/powerpoint/2010/main" val="3990097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传统的</a:t>
            </a:r>
            <a:r>
              <a:rPr lang="en-US" altLang="zh-CN" sz="1200" kern="1200" dirty="0" smtClean="0">
                <a:solidFill>
                  <a:schemeClr val="tx1"/>
                </a:solidFill>
                <a:effectLst/>
                <a:latin typeface="+mn-lt"/>
                <a:ea typeface="+mn-ea"/>
                <a:cs typeface="+mn-cs"/>
              </a:rPr>
              <a:t>k-means </a:t>
            </a:r>
            <a:r>
              <a:rPr lang="zh-CN" altLang="zh-CN" sz="1200" kern="1200" dirty="0" smtClean="0">
                <a:solidFill>
                  <a:schemeClr val="tx1"/>
                </a:solidFill>
                <a:effectLst/>
                <a:latin typeface="+mn-lt"/>
                <a:ea typeface="+mn-ea"/>
                <a:cs typeface="+mn-cs"/>
              </a:rPr>
              <a:t>算法对初始聚类中心敏感，从不同的初始聚类中心出发，得到的聚类结果也不一样，并且一般不会得到全局最优解。在实际应用中，由于初始输入不同而造成结果的波动是不能接受的。因此怎样找到一组初始中心点，从而获得一个较好的聚类效果并消除聚类结果的波动性对</a:t>
            </a:r>
            <a:r>
              <a:rPr lang="en-US" altLang="zh-CN" sz="1200" kern="1200" dirty="0" smtClean="0">
                <a:solidFill>
                  <a:schemeClr val="tx1"/>
                </a:solidFill>
                <a:effectLst/>
                <a:latin typeface="+mn-lt"/>
                <a:ea typeface="+mn-ea"/>
                <a:cs typeface="+mn-cs"/>
              </a:rPr>
              <a:t>k-means </a:t>
            </a:r>
            <a:r>
              <a:rPr lang="zh-CN" altLang="zh-CN" sz="1200" kern="1200" dirty="0" smtClean="0">
                <a:solidFill>
                  <a:schemeClr val="tx1"/>
                </a:solidFill>
                <a:effectLst/>
                <a:latin typeface="+mn-lt"/>
                <a:ea typeface="+mn-ea"/>
                <a:cs typeface="+mn-cs"/>
              </a:rPr>
              <a:t>算法具有重要意义。为了优化这一问题，学术界做了大量的研究优化。</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随机的方式容易受到噪声的干扰。</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传统的基于密度的方式，计算量比较大，数据冗余计算比较多。</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8</a:t>
            </a:fld>
            <a:endParaRPr lang="zh-CN" altLang="en-US"/>
          </a:p>
        </p:txBody>
      </p:sp>
    </p:spTree>
    <p:extLst>
      <p:ext uri="{BB962C8B-B14F-4D97-AF65-F5344CB8AC3E}">
        <p14:creationId xmlns:p14="http://schemas.microsoft.com/office/powerpoint/2010/main" val="3221775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多线程并行化，是一种通用的软件加速手段，优点是实现简单，通用性强。缺点是不能针对特定的算法，以及算法特征进行分析，给出针对算法计算特征的加速方法。</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9</a:t>
            </a:fld>
            <a:endParaRPr lang="zh-CN" altLang="en-US"/>
          </a:p>
        </p:txBody>
      </p:sp>
    </p:spTree>
    <p:extLst>
      <p:ext uri="{BB962C8B-B14F-4D97-AF65-F5344CB8AC3E}">
        <p14:creationId xmlns:p14="http://schemas.microsoft.com/office/powerpoint/2010/main" val="2170700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Intel MIC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many integrated core</a:t>
            </a:r>
            <a:r>
              <a:rPr lang="zh-CN" altLang="zh-CN" sz="1200" kern="1200" dirty="0" smtClean="0">
                <a:solidFill>
                  <a:schemeClr val="tx1"/>
                </a:solidFill>
                <a:effectLst/>
                <a:latin typeface="+mn-lt"/>
                <a:ea typeface="+mn-ea"/>
                <a:cs typeface="+mn-cs"/>
              </a:rPr>
              <a:t>） 集成了许多英特尔的</a:t>
            </a:r>
            <a:r>
              <a:rPr lang="en-US" altLang="zh-CN" sz="1200" kern="1200" dirty="0" smtClean="0">
                <a:solidFill>
                  <a:schemeClr val="tx1"/>
                </a:solidFill>
                <a:effectLst/>
                <a:latin typeface="+mn-lt"/>
                <a:ea typeface="+mn-ea"/>
                <a:cs typeface="+mn-cs"/>
              </a:rPr>
              <a:t>CPU </a:t>
            </a:r>
            <a:r>
              <a:rPr lang="zh-CN" altLang="zh-CN" sz="1200" kern="1200" dirty="0" smtClean="0">
                <a:solidFill>
                  <a:schemeClr val="tx1"/>
                </a:solidFill>
                <a:effectLst/>
                <a:latin typeface="+mn-lt"/>
                <a:ea typeface="+mn-ea"/>
                <a:cs typeface="+mn-cs"/>
              </a:rPr>
              <a:t>内核，在单个芯片上，所有的核心是通用的核心，可以执行</a:t>
            </a:r>
            <a:r>
              <a:rPr lang="en-US" altLang="zh-CN" sz="1200" kern="1200" dirty="0" smtClean="0">
                <a:solidFill>
                  <a:schemeClr val="tx1"/>
                </a:solidFill>
                <a:effectLst/>
                <a:latin typeface="+mn-lt"/>
                <a:ea typeface="+mn-ea"/>
                <a:cs typeface="+mn-cs"/>
              </a:rPr>
              <a:t>64 </a:t>
            </a:r>
            <a:r>
              <a:rPr lang="zh-CN" altLang="zh-CN" sz="1200" kern="1200" dirty="0" smtClean="0">
                <a:solidFill>
                  <a:schemeClr val="tx1"/>
                </a:solidFill>
                <a:effectLst/>
                <a:latin typeface="+mn-lt"/>
                <a:ea typeface="+mn-ea"/>
                <a:cs typeface="+mn-cs"/>
              </a:rPr>
              <a:t>位标量指令和</a:t>
            </a:r>
            <a:r>
              <a:rPr lang="en-US" altLang="zh-CN" sz="1200" kern="1200" dirty="0" smtClean="0">
                <a:solidFill>
                  <a:schemeClr val="tx1"/>
                </a:solidFill>
                <a:effectLst/>
                <a:latin typeface="+mn-lt"/>
                <a:ea typeface="+mn-ea"/>
                <a:cs typeface="+mn-cs"/>
              </a:rPr>
              <a:t>512 </a:t>
            </a:r>
            <a:r>
              <a:rPr lang="zh-CN" altLang="zh-CN" sz="1200" kern="1200" dirty="0" smtClean="0">
                <a:solidFill>
                  <a:schemeClr val="tx1"/>
                </a:solidFill>
                <a:effectLst/>
                <a:latin typeface="+mn-lt"/>
                <a:ea typeface="+mn-ea"/>
                <a:cs typeface="+mn-cs"/>
              </a:rPr>
              <a:t>位的向量指令（</a:t>
            </a:r>
            <a:r>
              <a:rPr lang="en-US" altLang="zh-CN" sz="1200" kern="1200" dirty="0" smtClean="0">
                <a:solidFill>
                  <a:schemeClr val="tx1"/>
                </a:solidFill>
                <a:effectLst/>
                <a:latin typeface="+mn-lt"/>
                <a:ea typeface="+mn-ea"/>
                <a:cs typeface="+mn-cs"/>
              </a:rPr>
              <a:t>16 </a:t>
            </a:r>
            <a:r>
              <a:rPr lang="zh-CN" altLang="zh-CN" sz="1200" kern="1200" dirty="0" smtClean="0">
                <a:solidFill>
                  <a:schemeClr val="tx1"/>
                </a:solidFill>
                <a:effectLst/>
                <a:latin typeface="+mn-lt"/>
                <a:ea typeface="+mn-ea"/>
                <a:cs typeface="+mn-cs"/>
              </a:rPr>
              <a:t>个单精度或</a:t>
            </a:r>
            <a:r>
              <a:rPr lang="en-US" altLang="zh-CN" sz="1200" kern="1200" dirty="0" smtClean="0">
                <a:solidFill>
                  <a:schemeClr val="tx1"/>
                </a:solidFill>
                <a:effectLst/>
                <a:latin typeface="+mn-lt"/>
                <a:ea typeface="+mn-ea"/>
                <a:cs typeface="+mn-cs"/>
              </a:rPr>
              <a:t>8 </a:t>
            </a:r>
            <a:r>
              <a:rPr lang="zh-CN" altLang="zh-CN" sz="1200" kern="1200" dirty="0" smtClean="0">
                <a:solidFill>
                  <a:schemeClr val="tx1"/>
                </a:solidFill>
                <a:effectLst/>
                <a:latin typeface="+mn-lt"/>
                <a:ea typeface="+mn-ea"/>
                <a:cs typeface="+mn-cs"/>
              </a:rPr>
              <a:t>个双精度浮点向量指令）。向量指令在每个核心的向量化处理单元（</a:t>
            </a:r>
            <a:r>
              <a:rPr lang="en-US" altLang="zh-CN" sz="1200" kern="1200" dirty="0" smtClean="0">
                <a:solidFill>
                  <a:schemeClr val="tx1"/>
                </a:solidFill>
                <a:effectLst/>
                <a:latin typeface="+mn-lt"/>
                <a:ea typeface="+mn-ea"/>
                <a:cs typeface="+mn-cs"/>
              </a:rPr>
              <a:t>vector processing unit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VPU</a:t>
            </a:r>
            <a:r>
              <a:rPr lang="zh-CN" altLang="zh-CN" sz="1200" kern="1200" dirty="0" smtClean="0">
                <a:solidFill>
                  <a:schemeClr val="tx1"/>
                </a:solidFill>
                <a:effectLst/>
                <a:latin typeface="+mn-lt"/>
                <a:ea typeface="+mn-ea"/>
                <a:cs typeface="+mn-cs"/>
              </a:rPr>
              <a:t>）上执行。每个核心支持</a:t>
            </a:r>
            <a:r>
              <a:rPr lang="en-US" altLang="zh-CN" sz="1200" kern="1200" dirty="0" smtClean="0">
                <a:solidFill>
                  <a:schemeClr val="tx1"/>
                </a:solidFill>
                <a:effectLst/>
                <a:latin typeface="+mn-lt"/>
                <a:ea typeface="+mn-ea"/>
                <a:cs typeface="+mn-cs"/>
              </a:rPr>
              <a:t>4 </a:t>
            </a:r>
            <a:r>
              <a:rPr lang="zh-CN" altLang="zh-CN" sz="1200" kern="1200" dirty="0" smtClean="0">
                <a:solidFill>
                  <a:schemeClr val="tx1"/>
                </a:solidFill>
                <a:effectLst/>
                <a:latin typeface="+mn-lt"/>
                <a:ea typeface="+mn-ea"/>
                <a:cs typeface="+mn-cs"/>
              </a:rPr>
              <a:t>个硬件线程以轮询的方式进行调度。所有核心通过环形总线共享协处理器内存。每个核心有</a:t>
            </a:r>
            <a:r>
              <a:rPr lang="en-US" altLang="zh-CN" sz="1200" kern="1200" dirty="0" smtClean="0">
                <a:solidFill>
                  <a:schemeClr val="tx1"/>
                </a:solidFill>
                <a:effectLst/>
                <a:latin typeface="+mn-lt"/>
                <a:ea typeface="+mn-ea"/>
                <a:cs typeface="+mn-cs"/>
              </a:rPr>
              <a:t>32 KB L1 </a:t>
            </a:r>
            <a:r>
              <a:rPr lang="zh-CN" altLang="zh-CN" sz="1200" kern="1200" dirty="0" smtClean="0">
                <a:solidFill>
                  <a:schemeClr val="tx1"/>
                </a:solidFill>
                <a:effectLst/>
                <a:latin typeface="+mn-lt"/>
                <a:ea typeface="+mn-ea"/>
                <a:cs typeface="+mn-cs"/>
              </a:rPr>
              <a:t>指令</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数据缓存和</a:t>
            </a:r>
            <a:r>
              <a:rPr lang="en-US" altLang="zh-CN" sz="1200" kern="1200" dirty="0" smtClean="0">
                <a:solidFill>
                  <a:schemeClr val="tx1"/>
                </a:solidFill>
                <a:effectLst/>
                <a:latin typeface="+mn-lt"/>
                <a:ea typeface="+mn-ea"/>
                <a:cs typeface="+mn-cs"/>
              </a:rPr>
              <a:t>512 KB L2 </a:t>
            </a:r>
            <a:r>
              <a:rPr lang="zh-CN" altLang="zh-CN" sz="1200" kern="1200" dirty="0" smtClean="0">
                <a:solidFill>
                  <a:schemeClr val="tx1"/>
                </a:solidFill>
                <a:effectLst/>
                <a:latin typeface="+mn-lt"/>
                <a:ea typeface="+mn-ea"/>
                <a:cs typeface="+mn-cs"/>
              </a:rPr>
              <a:t>二级缓存的高速缓存结构。所有的高速缓存和共享内存是完全一致的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众核体系结构</a:t>
            </a:r>
            <a:r>
              <a:rPr lang="en-US" altLang="zh-CN" sz="1200" kern="1200" dirty="0" smtClean="0">
                <a:solidFill>
                  <a:schemeClr val="tx1"/>
                </a:solidFill>
                <a:effectLst/>
                <a:latin typeface="+mn-lt"/>
                <a:ea typeface="+mn-ea"/>
                <a:cs typeface="+mn-cs"/>
              </a:rPr>
              <a:t>MIC</a:t>
            </a:r>
            <a:r>
              <a:rPr lang="zh-CN" altLang="zh-CN" sz="1200" kern="1200" dirty="0" smtClean="0">
                <a:solidFill>
                  <a:schemeClr val="tx1"/>
                </a:solidFill>
                <a:effectLst/>
                <a:latin typeface="+mn-lt"/>
                <a:ea typeface="+mn-ea"/>
                <a:cs typeface="+mn-cs"/>
              </a:rPr>
              <a:t>能够为算法提供众核间线程级和核内指令级并行加速，使其成为</a:t>
            </a:r>
            <a:r>
              <a:rPr lang="en-US" altLang="zh-CN" sz="1200" i="1" kern="1200" dirty="0" smtClean="0">
                <a:solidFill>
                  <a:schemeClr val="tx1"/>
                </a:solidFill>
                <a:effectLst/>
                <a:latin typeface="+mn-lt"/>
                <a:ea typeface="+mn-ea"/>
                <a:cs typeface="+mn-cs"/>
              </a:rPr>
              <a:t>K</a:t>
            </a:r>
            <a:r>
              <a:rPr lang="en-US" altLang="zh-CN" sz="1200" kern="1200" dirty="0" smtClean="0">
                <a:solidFill>
                  <a:schemeClr val="tx1"/>
                </a:solidFill>
                <a:effectLst/>
                <a:latin typeface="+mn-lt"/>
                <a:ea typeface="+mn-ea"/>
                <a:cs typeface="+mn-cs"/>
              </a:rPr>
              <a:t>-Means</a:t>
            </a:r>
            <a:r>
              <a:rPr lang="zh-CN" altLang="zh-CN" sz="1200" kern="1200" dirty="0" smtClean="0">
                <a:solidFill>
                  <a:schemeClr val="tx1"/>
                </a:solidFill>
                <a:effectLst/>
                <a:latin typeface="+mn-lt"/>
                <a:ea typeface="+mn-ea"/>
                <a:cs typeface="+mn-cs"/>
              </a:rPr>
              <a:t>算法加速的很好选择，提出了一个向量化的</a:t>
            </a:r>
            <a:r>
              <a:rPr lang="en-US" altLang="zh-CN" sz="1200" i="1" kern="1200" dirty="0" smtClean="0">
                <a:solidFill>
                  <a:schemeClr val="tx1"/>
                </a:solidFill>
                <a:effectLst/>
                <a:latin typeface="+mn-lt"/>
                <a:ea typeface="+mn-ea"/>
                <a:cs typeface="+mn-cs"/>
              </a:rPr>
              <a:t>K</a:t>
            </a:r>
            <a:r>
              <a:rPr lang="en-US" altLang="zh-CN" sz="1200" kern="1200" dirty="0" smtClean="0">
                <a:solidFill>
                  <a:schemeClr val="tx1"/>
                </a:solidFill>
                <a:effectLst/>
                <a:latin typeface="+mn-lt"/>
                <a:ea typeface="+mn-ea"/>
                <a:cs typeface="+mn-cs"/>
              </a:rPr>
              <a:t>-Means </a:t>
            </a:r>
            <a:r>
              <a:rPr lang="zh-CN" altLang="zh-CN" sz="1200" kern="1200" dirty="0" smtClean="0">
                <a:solidFill>
                  <a:schemeClr val="tx1"/>
                </a:solidFill>
                <a:effectLst/>
                <a:latin typeface="+mn-lt"/>
                <a:ea typeface="+mn-ea"/>
                <a:cs typeface="+mn-cs"/>
              </a:rPr>
              <a:t>算法以同时支持细粒度和粗粒度并行。探讨了元素级的向量化数据并行。</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10</a:t>
            </a:fld>
            <a:endParaRPr lang="zh-CN" altLang="en-US"/>
          </a:p>
        </p:txBody>
      </p:sp>
    </p:spTree>
    <p:extLst>
      <p:ext uri="{BB962C8B-B14F-4D97-AF65-F5344CB8AC3E}">
        <p14:creationId xmlns:p14="http://schemas.microsoft.com/office/powerpoint/2010/main" val="891301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l</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GPU </a:t>
            </a:r>
            <a:r>
              <a:rPr lang="zh-CN" altLang="zh-CN" sz="1200" kern="1200" dirty="0" smtClean="0">
                <a:solidFill>
                  <a:schemeClr val="tx1"/>
                </a:solidFill>
                <a:effectLst/>
                <a:latin typeface="+mn-lt"/>
                <a:ea typeface="+mn-ea"/>
                <a:cs typeface="+mn-cs"/>
              </a:rPr>
              <a:t>通常具有更大的内存带宽；（</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GPU </a:t>
            </a:r>
            <a:r>
              <a:rPr lang="zh-CN" altLang="zh-CN" sz="1200" kern="1200" dirty="0" smtClean="0">
                <a:solidFill>
                  <a:schemeClr val="tx1"/>
                </a:solidFill>
                <a:effectLst/>
                <a:latin typeface="+mn-lt"/>
                <a:ea typeface="+mn-ea"/>
                <a:cs typeface="+mn-cs"/>
              </a:rPr>
              <a:t>具有更多的执行单元；（</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GPU </a:t>
            </a:r>
            <a:r>
              <a:rPr lang="zh-CN" altLang="zh-CN" sz="1200" kern="1200" dirty="0" smtClean="0">
                <a:solidFill>
                  <a:schemeClr val="tx1"/>
                </a:solidFill>
                <a:effectLst/>
                <a:latin typeface="+mn-lt"/>
                <a:ea typeface="+mn-ea"/>
                <a:cs typeface="+mn-cs"/>
              </a:rPr>
              <a:t>较同等级的</a:t>
            </a:r>
            <a:r>
              <a:rPr lang="en-US" altLang="zh-CN" sz="1200" kern="1200" dirty="0" smtClean="0">
                <a:solidFill>
                  <a:schemeClr val="tx1"/>
                </a:solidFill>
                <a:effectLst/>
                <a:latin typeface="+mn-lt"/>
                <a:ea typeface="+mn-ea"/>
                <a:cs typeface="+mn-cs"/>
              </a:rPr>
              <a:t> CPU </a:t>
            </a:r>
            <a:r>
              <a:rPr lang="zh-CN" altLang="zh-CN" sz="1200" kern="1200" dirty="0" smtClean="0">
                <a:solidFill>
                  <a:schemeClr val="tx1"/>
                </a:solidFill>
                <a:effectLst/>
                <a:latin typeface="+mn-lt"/>
                <a:ea typeface="+mn-ea"/>
                <a:cs typeface="+mn-cs"/>
              </a:rPr>
              <a:t>具有价格优势</a:t>
            </a:r>
            <a:endParaRPr lang="en-US" altLang="zh-CN" sz="1200" kern="1200" dirty="0" smtClean="0">
              <a:solidFill>
                <a:schemeClr val="tx1"/>
              </a:solidFill>
              <a:effectLst/>
              <a:latin typeface="+mn-lt"/>
              <a:ea typeface="+mn-ea"/>
              <a:cs typeface="+mn-cs"/>
            </a:endParaRPr>
          </a:p>
          <a:p>
            <a:r>
              <a:rPr lang="en-US" altLang="zh-CN" dirty="0" smtClean="0"/>
              <a:t>K-means</a:t>
            </a:r>
            <a:r>
              <a:rPr lang="zh-CN" altLang="en-US" dirty="0" smtClean="0"/>
              <a:t>算法在每次迭代的过程 计算任务是没有依赖的。所以可以在任务级上进行划分。</a:t>
            </a:r>
            <a:r>
              <a:rPr lang="en-US" altLang="zh-CN" dirty="0" smtClean="0"/>
              <a:t>GPU</a:t>
            </a:r>
            <a:r>
              <a:rPr lang="zh-CN" altLang="en-US" dirty="0" smtClean="0"/>
              <a:t>加速利用这个特定，在计算的时候，每个线程负责一些点的</a:t>
            </a:r>
            <a:r>
              <a:rPr lang="zh-CN" altLang="en-US" dirty="0" smtClean="0"/>
              <a:t>计算</a:t>
            </a:r>
            <a:endParaRPr lang="en-US" altLang="zh-CN" dirty="0" smtClean="0"/>
          </a:p>
          <a:p>
            <a:endParaRPr lang="en-US" altLang="zh-CN" dirty="0" smtClean="0"/>
          </a:p>
          <a:p>
            <a:r>
              <a:rPr lang="zh-CN" altLang="en-US" sz="1200" b="0" i="0" u="none" strike="noStrike" kern="1200" baseline="0" dirty="0" smtClean="0">
                <a:solidFill>
                  <a:schemeClr val="tx1"/>
                </a:solidFill>
                <a:latin typeface="+mn-lt"/>
                <a:ea typeface="+mn-ea"/>
                <a:cs typeface="+mn-cs"/>
              </a:rPr>
              <a:t>在</a:t>
            </a:r>
            <a:r>
              <a:rPr lang="en-US" altLang="zh-CN" sz="1200" b="0" i="0" u="none" strike="noStrike" kern="1200" baseline="0" dirty="0" smtClean="0">
                <a:solidFill>
                  <a:schemeClr val="tx1"/>
                </a:solidFill>
                <a:latin typeface="+mn-lt"/>
                <a:ea typeface="+mn-ea"/>
                <a:cs typeface="+mn-cs"/>
              </a:rPr>
              <a:t>GPU </a:t>
            </a:r>
            <a:r>
              <a:rPr lang="zh-CN" altLang="en-US" sz="1200" b="0" i="0" u="none" strike="noStrike" kern="1200" baseline="0" dirty="0" smtClean="0">
                <a:solidFill>
                  <a:schemeClr val="tx1"/>
                </a:solidFill>
                <a:latin typeface="+mn-lt"/>
                <a:ea typeface="+mn-ea"/>
                <a:cs typeface="+mn-cs"/>
              </a:rPr>
              <a:t>进行运算的过程中离不开</a:t>
            </a:r>
            <a:r>
              <a:rPr lang="en-US" altLang="zh-CN" sz="1200" b="0" i="0" u="none" strike="noStrike" kern="1200" baseline="0" dirty="0" smtClean="0">
                <a:solidFill>
                  <a:schemeClr val="tx1"/>
                </a:solidFill>
                <a:latin typeface="+mn-lt"/>
                <a:ea typeface="+mn-ea"/>
                <a:cs typeface="+mn-cs"/>
              </a:rPr>
              <a:t>CPU </a:t>
            </a:r>
            <a:r>
              <a:rPr lang="zh-CN" altLang="en-US" sz="1200" b="0" i="0" u="none" strike="noStrike" kern="1200" baseline="0" dirty="0" smtClean="0">
                <a:solidFill>
                  <a:schemeClr val="tx1"/>
                </a:solidFill>
                <a:latin typeface="+mn-lt"/>
                <a:ea typeface="+mn-ea"/>
                <a:cs typeface="+mn-cs"/>
              </a:rPr>
              <a:t>的协助功能，即</a:t>
            </a:r>
            <a:r>
              <a:rPr lang="en-US" altLang="zh-CN" sz="1200" b="0" i="0" u="none" strike="noStrike" kern="1200" baseline="0" dirty="0" smtClean="0">
                <a:solidFill>
                  <a:schemeClr val="tx1"/>
                </a:solidFill>
                <a:latin typeface="+mn-lt"/>
                <a:ea typeface="+mn-ea"/>
                <a:cs typeface="+mn-cs"/>
              </a:rPr>
              <a:t>GPU </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CPU </a:t>
            </a:r>
            <a:r>
              <a:rPr lang="zh-CN" altLang="en-US" sz="1200" b="0" i="0" u="none" strike="noStrike" kern="1200" baseline="0" dirty="0" smtClean="0">
                <a:solidFill>
                  <a:schemeClr val="tx1"/>
                </a:solidFill>
                <a:latin typeface="+mn-lt"/>
                <a:ea typeface="+mn-ea"/>
                <a:cs typeface="+mn-cs"/>
              </a:rPr>
              <a:t>之间对数据的交换无法避免，</a:t>
            </a:r>
          </a:p>
          <a:p>
            <a:r>
              <a:rPr lang="zh-CN" altLang="en-US" sz="1200" b="0" i="0" u="none" strike="noStrike" kern="1200" baseline="0" dirty="0" smtClean="0">
                <a:solidFill>
                  <a:schemeClr val="tx1"/>
                </a:solidFill>
                <a:latin typeface="+mn-lt"/>
                <a:ea typeface="+mn-ea"/>
                <a:cs typeface="+mn-cs"/>
              </a:rPr>
              <a:t>设备端使用的数据通常是由主机端</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也就是</a:t>
            </a:r>
            <a:r>
              <a:rPr lang="en-US" altLang="zh-CN" sz="1200" b="0" i="0" u="none" strike="noStrike" kern="1200" baseline="0" dirty="0" smtClean="0">
                <a:solidFill>
                  <a:schemeClr val="tx1"/>
                </a:solidFill>
                <a:latin typeface="+mn-lt"/>
                <a:ea typeface="+mn-ea"/>
                <a:cs typeface="+mn-cs"/>
              </a:rPr>
              <a:t>CPU </a:t>
            </a:r>
            <a:r>
              <a:rPr lang="zh-CN" altLang="en-US" sz="1200" b="0" i="0" u="none" strike="noStrike" kern="1200" baseline="0" dirty="0" smtClean="0">
                <a:solidFill>
                  <a:schemeClr val="tx1"/>
                </a:solidFill>
                <a:latin typeface="+mn-lt"/>
                <a:ea typeface="+mn-ea"/>
                <a:cs typeface="+mn-cs"/>
              </a:rPr>
              <a:t>端</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复制过来，计算结束时又由主机端从设备端取回，</a:t>
            </a:r>
          </a:p>
          <a:p>
            <a:r>
              <a:rPr lang="zh-CN" altLang="en-US" sz="1200" b="0" i="0" u="none" strike="noStrike" kern="1200" baseline="0" dirty="0" smtClean="0">
                <a:solidFill>
                  <a:schemeClr val="tx1"/>
                </a:solidFill>
                <a:latin typeface="+mn-lt"/>
                <a:ea typeface="+mn-ea"/>
                <a:cs typeface="+mn-cs"/>
              </a:rPr>
              <a:t>而</a:t>
            </a:r>
            <a:r>
              <a:rPr lang="en-US" altLang="zh-CN" sz="1200" b="0" i="0" u="none" strike="noStrike" kern="1200" baseline="0" dirty="0" smtClean="0">
                <a:solidFill>
                  <a:schemeClr val="tx1"/>
                </a:solidFill>
                <a:latin typeface="+mn-lt"/>
                <a:ea typeface="+mn-ea"/>
                <a:cs typeface="+mn-cs"/>
              </a:rPr>
              <a:t>CPU </a:t>
            </a:r>
            <a:r>
              <a:rPr lang="zh-CN" altLang="en-US" sz="1200" b="0" i="0" u="none" strike="noStrike" kern="1200" baseline="0" dirty="0" smtClean="0">
                <a:solidFill>
                  <a:schemeClr val="tx1"/>
                </a:solidFill>
                <a:latin typeface="+mn-lt"/>
                <a:ea typeface="+mn-ea"/>
                <a:cs typeface="+mn-cs"/>
              </a:rPr>
              <a:t>对于显存</a:t>
            </a:r>
            <a:r>
              <a:rPr lang="en-US" altLang="zh-CN" sz="1200" b="0" i="0" u="none" strike="noStrike" kern="1200" baseline="0" dirty="0" smtClean="0">
                <a:solidFill>
                  <a:schemeClr val="tx1"/>
                </a:solidFill>
                <a:latin typeface="+mn-lt"/>
                <a:ea typeface="+mn-ea"/>
                <a:cs typeface="+mn-cs"/>
              </a:rPr>
              <a:t>( global memory) </a:t>
            </a:r>
            <a:r>
              <a:rPr lang="zh-CN" altLang="en-US" sz="1200" b="0" i="0" u="none" strike="noStrike" kern="1200" baseline="0" dirty="0" smtClean="0">
                <a:solidFill>
                  <a:schemeClr val="tx1"/>
                </a:solidFill>
                <a:latin typeface="+mn-lt"/>
                <a:ea typeface="+mn-ea"/>
                <a:cs typeface="+mn-cs"/>
              </a:rPr>
              <a:t>的存取通过</a:t>
            </a:r>
            <a:r>
              <a:rPr lang="en-US" altLang="zh-CN" sz="1200" b="0" i="0" u="none" strike="noStrike" kern="1200" baseline="0" dirty="0" smtClean="0">
                <a:solidFill>
                  <a:schemeClr val="tx1"/>
                </a:solidFill>
                <a:latin typeface="+mn-lt"/>
                <a:ea typeface="+mn-ea"/>
                <a:cs typeface="+mn-cs"/>
              </a:rPr>
              <a:t>PCI </a:t>
            </a:r>
            <a:r>
              <a:rPr lang="zh-CN" altLang="en-US" sz="1200" b="0" i="0" u="none" strike="noStrike" kern="1200" baseline="0" dirty="0" smtClean="0">
                <a:solidFill>
                  <a:schemeClr val="tx1"/>
                </a:solidFill>
                <a:latin typeface="+mn-lt"/>
                <a:ea typeface="+mn-ea"/>
                <a:cs typeface="+mn-cs"/>
              </a:rPr>
              <a:t>总线进行，而</a:t>
            </a:r>
            <a:r>
              <a:rPr lang="en-US" altLang="zh-CN" sz="1200" b="0" i="0" u="none" strike="noStrike" kern="1200" baseline="0" dirty="0" smtClean="0">
                <a:solidFill>
                  <a:schemeClr val="tx1"/>
                </a:solidFill>
                <a:latin typeface="+mn-lt"/>
                <a:ea typeface="+mn-ea"/>
                <a:cs typeface="+mn-cs"/>
              </a:rPr>
              <a:t>PCI </a:t>
            </a:r>
            <a:r>
              <a:rPr lang="zh-CN" altLang="en-US" sz="1200" b="0" i="0" u="none" strike="noStrike" kern="1200" baseline="0" dirty="0" smtClean="0">
                <a:solidFill>
                  <a:schemeClr val="tx1"/>
                </a:solidFill>
                <a:latin typeface="+mn-lt"/>
                <a:ea typeface="+mn-ea"/>
                <a:cs typeface="+mn-cs"/>
              </a:rPr>
              <a:t>总线的上下行带宽为</a:t>
            </a:r>
            <a:r>
              <a:rPr lang="en-US" altLang="zh-CN" sz="1200" b="0" i="0" u="none" strike="noStrike" kern="1200" baseline="0" dirty="0" smtClean="0">
                <a:solidFill>
                  <a:schemeClr val="tx1"/>
                </a:solidFill>
                <a:latin typeface="+mn-lt"/>
                <a:ea typeface="+mn-ea"/>
                <a:cs typeface="+mn-cs"/>
              </a:rPr>
              <a:t>4 GB /s</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GPU</a:t>
            </a:r>
          </a:p>
          <a:p>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global memory </a:t>
            </a:r>
            <a:r>
              <a:rPr lang="zh-CN" altLang="en-US" sz="1200" b="0" i="0" u="none" strike="noStrike" kern="1200" baseline="0" dirty="0" smtClean="0">
                <a:solidFill>
                  <a:schemeClr val="tx1"/>
                </a:solidFill>
                <a:latin typeface="+mn-lt"/>
                <a:ea typeface="+mn-ea"/>
                <a:cs typeface="+mn-cs"/>
              </a:rPr>
              <a:t>的带宽为</a:t>
            </a:r>
            <a:r>
              <a:rPr lang="en-US" altLang="zh-CN" sz="1200" b="0" i="0" u="none" strike="noStrike" kern="1200" baseline="0" dirty="0" smtClean="0">
                <a:solidFill>
                  <a:schemeClr val="tx1"/>
                </a:solidFill>
                <a:latin typeface="+mn-lt"/>
                <a:ea typeface="+mn-ea"/>
                <a:cs typeface="+mn-cs"/>
              </a:rPr>
              <a:t>50 GB /s</a:t>
            </a:r>
            <a:r>
              <a:rPr lang="zh-CN" altLang="en-US" sz="1200" b="0" i="0" u="none" strike="noStrike" kern="1200" baseline="0" dirty="0" smtClean="0">
                <a:solidFill>
                  <a:schemeClr val="tx1"/>
                </a:solidFill>
                <a:latin typeface="+mn-lt"/>
                <a:ea typeface="+mn-ea"/>
                <a:cs typeface="+mn-cs"/>
              </a:rPr>
              <a:t>，两者之间的差距很大，</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11</a:t>
            </a:fld>
            <a:endParaRPr lang="zh-CN" altLang="en-US"/>
          </a:p>
        </p:txBody>
      </p:sp>
    </p:spTree>
    <p:extLst>
      <p:ext uri="{BB962C8B-B14F-4D97-AF65-F5344CB8AC3E}">
        <p14:creationId xmlns:p14="http://schemas.microsoft.com/office/powerpoint/2010/main" val="89130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APU</a:t>
            </a:r>
            <a:r>
              <a:rPr lang="zh-CN" altLang="zh-CN" sz="1200" kern="1200" dirty="0" smtClean="0">
                <a:solidFill>
                  <a:schemeClr val="tx1"/>
                </a:solidFill>
                <a:effectLst/>
                <a:latin typeface="+mn-lt"/>
                <a:ea typeface="+mn-ea"/>
                <a:cs typeface="+mn-cs"/>
              </a:rPr>
              <a:t>是</a:t>
            </a:r>
            <a:r>
              <a:rPr lang="en-US" altLang="zh-CN" sz="1200" kern="1200" dirty="0" smtClean="0">
                <a:solidFill>
                  <a:schemeClr val="tx1"/>
                </a:solidFill>
                <a:effectLst/>
                <a:latin typeface="+mn-lt"/>
                <a:ea typeface="+mn-ea"/>
                <a:cs typeface="+mn-cs"/>
              </a:rPr>
              <a:t>AMD Fusion</a:t>
            </a:r>
            <a:r>
              <a:rPr lang="zh-CN" altLang="zh-CN" sz="1200" kern="1200" dirty="0" smtClean="0">
                <a:solidFill>
                  <a:schemeClr val="tx1"/>
                </a:solidFill>
                <a:effectLst/>
                <a:latin typeface="+mn-lt"/>
                <a:ea typeface="+mn-ea"/>
                <a:cs typeface="+mn-cs"/>
              </a:rPr>
              <a:t>系列产品。</a:t>
            </a:r>
            <a:r>
              <a:rPr lang="en-US" altLang="zh-CN" sz="1200" kern="1200" dirty="0" smtClean="0">
                <a:solidFill>
                  <a:schemeClr val="tx1"/>
                </a:solidFill>
                <a:effectLst/>
                <a:latin typeface="+mn-lt"/>
                <a:ea typeface="+mn-ea"/>
                <a:cs typeface="+mn-cs"/>
              </a:rPr>
              <a:t>APU</a:t>
            </a:r>
            <a:r>
              <a:rPr lang="zh-CN" altLang="zh-CN" sz="1200" kern="1200" dirty="0" smtClean="0">
                <a:solidFill>
                  <a:schemeClr val="tx1"/>
                </a:solidFill>
                <a:effectLst/>
                <a:latin typeface="+mn-lt"/>
                <a:ea typeface="+mn-ea"/>
                <a:cs typeface="+mn-cs"/>
              </a:rPr>
              <a:t>将通用计算</a:t>
            </a:r>
            <a:r>
              <a:rPr lang="en-US" altLang="zh-CN" sz="1200" kern="1200" dirty="0" smtClean="0">
                <a:solidFill>
                  <a:schemeClr val="tx1"/>
                </a:solidFill>
                <a:effectLst/>
                <a:latin typeface="+mn-lt"/>
                <a:ea typeface="+mn-ea"/>
                <a:cs typeface="+mn-cs"/>
              </a:rPr>
              <a:t>x86</a:t>
            </a:r>
            <a:r>
              <a:rPr lang="zh-CN" altLang="zh-CN" sz="1200" kern="1200" dirty="0" smtClean="0">
                <a:solidFill>
                  <a:schemeClr val="tx1"/>
                </a:solidFill>
                <a:effectLst/>
                <a:latin typeface="+mn-lt"/>
                <a:ea typeface="+mn-ea"/>
                <a:cs typeface="+mn-cs"/>
              </a:rPr>
              <a:t>架构的</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核心和矢量化架构的</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相结合，同时发挥了</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精密标量计算与</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的大规模矢量计算能力。</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基于</a:t>
            </a:r>
            <a:r>
              <a:rPr lang="en-US" altLang="zh-CN" sz="1200" kern="1200" dirty="0" smtClean="0">
                <a:solidFill>
                  <a:schemeClr val="tx1"/>
                </a:solidFill>
                <a:effectLst/>
                <a:latin typeface="+mn-lt"/>
                <a:ea typeface="+mn-ea"/>
                <a:cs typeface="+mn-cs"/>
              </a:rPr>
              <a:t>OpenCL</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算法的优化研究</a:t>
            </a:r>
            <a:r>
              <a:rPr lang="en-US" altLang="zh-CN" sz="1200" kern="1200" dirty="0" smtClean="0">
                <a:solidFill>
                  <a:schemeClr val="tx1"/>
                </a:solidFill>
                <a:effectLst/>
                <a:latin typeface="+mn-lt"/>
                <a:ea typeface="+mn-ea"/>
                <a:cs typeface="+mn-cs"/>
              </a:rPr>
              <a:t>_</a:t>
            </a:r>
            <a:r>
              <a:rPr lang="zh-CN" altLang="zh-CN" sz="1200" kern="1200" dirty="0" smtClean="0">
                <a:solidFill>
                  <a:schemeClr val="tx1"/>
                </a:solidFill>
                <a:effectLst/>
                <a:latin typeface="+mn-lt"/>
                <a:ea typeface="+mn-ea"/>
                <a:cs typeface="+mn-cs"/>
              </a:rPr>
              <a:t>吴再龙</a:t>
            </a:r>
            <a:r>
              <a:rPr lang="en-US" altLang="zh-CN" sz="1200" kern="1200" dirty="0" smtClean="0">
                <a:solidFill>
                  <a:schemeClr val="tx1"/>
                </a:solidFill>
                <a:effectLst/>
                <a:latin typeface="+mn-lt"/>
                <a:ea typeface="+mn-ea"/>
                <a:cs typeface="+mn-cs"/>
              </a:rPr>
              <a:t> (3)</a:t>
            </a:r>
            <a:r>
              <a:rPr lang="zh-CN" altLang="zh-CN" sz="1200" kern="1200" dirty="0" smtClean="0">
                <a:solidFill>
                  <a:schemeClr val="tx1"/>
                </a:solidFill>
                <a:effectLst/>
                <a:latin typeface="+mn-lt"/>
                <a:ea typeface="+mn-ea"/>
                <a:cs typeface="+mn-cs"/>
              </a:rPr>
              <a:t>》文中采用了</a:t>
            </a:r>
            <a:r>
              <a:rPr lang="en-US" altLang="zh-CN" sz="1200" kern="1200" dirty="0" smtClean="0">
                <a:solidFill>
                  <a:schemeClr val="tx1"/>
                </a:solidFill>
                <a:effectLst/>
                <a:latin typeface="+mn-lt"/>
                <a:ea typeface="+mn-ea"/>
                <a:cs typeface="+mn-cs"/>
              </a:rPr>
              <a:t>APU</a:t>
            </a:r>
            <a:r>
              <a:rPr lang="zh-CN" altLang="zh-CN" sz="1200" kern="1200" dirty="0" smtClean="0">
                <a:solidFill>
                  <a:schemeClr val="tx1"/>
                </a:solidFill>
                <a:effectLst/>
                <a:latin typeface="+mn-lt"/>
                <a:ea typeface="+mn-ea"/>
                <a:cs typeface="+mn-cs"/>
              </a:rPr>
              <a:t>加速处理器</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二叉</a:t>
            </a:r>
            <a:r>
              <a:rPr lang="en-US" altLang="zh-CN" sz="1200" kern="1200" dirty="0" err="1" smtClean="0">
                <a:solidFill>
                  <a:schemeClr val="tx1"/>
                </a:solidFill>
                <a:effectLst/>
                <a:latin typeface="+mn-lt"/>
                <a:ea typeface="+mn-ea"/>
                <a:cs typeface="+mn-cs"/>
              </a:rPr>
              <a:t>kd</a:t>
            </a:r>
            <a:r>
              <a:rPr lang="en-US" altLang="zh-CN" sz="1200" kern="1200" dirty="0" smtClean="0">
                <a:solidFill>
                  <a:schemeClr val="tx1"/>
                </a:solidFill>
                <a:effectLst/>
                <a:latin typeface="+mn-lt"/>
                <a:ea typeface="+mn-ea"/>
                <a:cs typeface="+mn-cs"/>
              </a:rPr>
              <a:t>-tree</a:t>
            </a:r>
            <a:r>
              <a:rPr lang="zh-CN" altLang="zh-CN" sz="1200" kern="1200" dirty="0" smtClean="0">
                <a:solidFill>
                  <a:schemeClr val="tx1"/>
                </a:solidFill>
                <a:effectLst/>
                <a:latin typeface="+mn-lt"/>
                <a:ea typeface="+mn-ea"/>
                <a:cs typeface="+mn-cs"/>
              </a:rPr>
              <a:t>的数据结构在</a:t>
            </a:r>
            <a:r>
              <a:rPr lang="en-US" altLang="zh-CN" sz="1200" kern="1200" dirty="0" smtClean="0">
                <a:solidFill>
                  <a:schemeClr val="tx1"/>
                </a:solidFill>
                <a:effectLst/>
                <a:latin typeface="+mn-lt"/>
                <a:ea typeface="+mn-ea"/>
                <a:cs typeface="+mn-cs"/>
              </a:rPr>
              <a:t>FPGA</a:t>
            </a:r>
            <a:r>
              <a:rPr lang="zh-CN" altLang="zh-CN" sz="1200" kern="1200" dirty="0" smtClean="0">
                <a:solidFill>
                  <a:schemeClr val="tx1"/>
                </a:solidFill>
                <a:effectLst/>
                <a:latin typeface="+mn-lt"/>
                <a:ea typeface="+mn-ea"/>
                <a:cs typeface="+mn-cs"/>
              </a:rPr>
              <a:t>上实现了</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算法</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这些算法设计复杂，往往为了照顾通用性和扩展性而忽略了算法的特殊性。不能很好的挖掘算法内部的计算访存特征。</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12</a:t>
            </a:fld>
            <a:endParaRPr lang="zh-CN" altLang="en-US"/>
          </a:p>
        </p:txBody>
      </p:sp>
    </p:spTree>
    <p:extLst>
      <p:ext uri="{BB962C8B-B14F-4D97-AF65-F5344CB8AC3E}">
        <p14:creationId xmlns:p14="http://schemas.microsoft.com/office/powerpoint/2010/main" val="891301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9"/>
          <p:cNvGrpSpPr>
            <a:grpSpLocks/>
          </p:cNvGrpSpPr>
          <p:nvPr/>
        </p:nvGrpSpPr>
        <p:grpSpPr bwMode="auto">
          <a:xfrm>
            <a:off x="4191000" y="4419600"/>
            <a:ext cx="4953000" cy="2332038"/>
            <a:chOff x="2640" y="2784"/>
            <a:chExt cx="3120" cy="1469"/>
          </a:xfrm>
        </p:grpSpPr>
        <p:pic>
          <p:nvPicPr>
            <p:cNvPr id="5" name="Picture 17" descr="D:\计算所\PPT的模板\logo－d-x1.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76" y="2784"/>
              <a:ext cx="2784" cy="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8"/>
            <p:cNvSpPr>
              <a:spLocks noChangeArrowheads="1"/>
            </p:cNvSpPr>
            <p:nvPr userDrawn="1"/>
          </p:nvSpPr>
          <p:spPr bwMode="auto">
            <a:xfrm>
              <a:off x="2640" y="3696"/>
              <a:ext cx="1152"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grpSp>
        <p:nvGrpSpPr>
          <p:cNvPr id="3" name="Group 25"/>
          <p:cNvGrpSpPr>
            <a:grpSpLocks/>
          </p:cNvGrpSpPr>
          <p:nvPr/>
        </p:nvGrpSpPr>
        <p:grpSpPr bwMode="auto">
          <a:xfrm>
            <a:off x="0" y="0"/>
            <a:ext cx="4876800" cy="2251075"/>
            <a:chOff x="0" y="0"/>
            <a:chExt cx="3072" cy="1418"/>
          </a:xfrm>
        </p:grpSpPr>
        <p:pic>
          <p:nvPicPr>
            <p:cNvPr id="8" name="Picture 22" descr="D:\计算所\PPT的模板\logo－d-x1－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88"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4"/>
            <p:cNvSpPr>
              <a:spLocks noChangeArrowheads="1"/>
            </p:cNvSpPr>
            <p:nvPr userDrawn="1"/>
          </p:nvSpPr>
          <p:spPr bwMode="auto">
            <a:xfrm>
              <a:off x="2256" y="288"/>
              <a:ext cx="81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sp>
        <p:nvSpPr>
          <p:cNvPr id="10" name="Rectangle 11"/>
          <p:cNvSpPr>
            <a:spLocks noChangeArrowheads="1"/>
          </p:cNvSpPr>
          <p:nvPr/>
        </p:nvSpPr>
        <p:spPr bwMode="auto">
          <a:xfrm flipV="1">
            <a:off x="304800" y="2743200"/>
            <a:ext cx="8610600" cy="65088"/>
          </a:xfrm>
          <a:prstGeom prst="rect">
            <a:avLst/>
          </a:prstGeom>
          <a:gradFill rotWithShape="0">
            <a:gsLst>
              <a:gs pos="0">
                <a:srgbClr val="3366FF"/>
              </a:gs>
              <a:gs pos="25000">
                <a:srgbClr val="01A78F"/>
              </a:gs>
              <a:gs pos="50000">
                <a:srgbClr val="FFFF00"/>
              </a:gs>
              <a:gs pos="75000">
                <a:srgbClr val="FF6633"/>
              </a:gs>
              <a:gs pos="100000">
                <a:srgbClr val="FF339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pic>
        <p:nvPicPr>
          <p:cNvPr id="11" name="Picture 20" descr="D:\计算所\PPT的模板\logo.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752600"/>
            <a:ext cx="1098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6" descr="D:\计算所\PPT的模板\logo－zi.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2819400"/>
            <a:ext cx="14478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7" descr="D:\计算所\PPT的模板\logo－Y-H-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800" y="3200400"/>
            <a:ext cx="1447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8" name="Rectangle 12"/>
          <p:cNvSpPr>
            <a:spLocks noGrp="1" noChangeArrowheads="1"/>
          </p:cNvSpPr>
          <p:nvPr>
            <p:ph type="ctrTitle"/>
          </p:nvPr>
        </p:nvSpPr>
        <p:spPr>
          <a:xfrm>
            <a:off x="2286000" y="1524000"/>
            <a:ext cx="6477000" cy="1143000"/>
          </a:xfrm>
        </p:spPr>
        <p:txBody>
          <a:bodyPr/>
          <a:lstStyle>
            <a:lvl1pPr>
              <a:defRPr/>
            </a:lvl1pPr>
          </a:lstStyle>
          <a:p>
            <a:r>
              <a:rPr lang="zh-CN" altLang="en-US" smtClean="0"/>
              <a:t>单击此处编辑母版标题样式</a:t>
            </a:r>
            <a:endParaRPr lang="zh-CN" altLang="en-US"/>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D6BBE6DF-19C7-4F5E-9AEB-26AE46625B9A}" type="datetime1">
              <a:rPr lang="zh-CN" altLang="en-US" smtClean="0"/>
              <a:pPr>
                <a:defRPr/>
              </a:pPr>
              <a:t>2016/9/12</a:t>
            </a:fld>
            <a:endParaRPr lang="zh-CN" alt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zh-CN" alt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3696EDB8-CA20-4269-A5CA-D912BDD1641C}" type="slidenum">
              <a:rPr lang="zh-CN" altLang="en-US"/>
              <a:pPr>
                <a:defRPr/>
              </a:pPr>
              <a:t>‹#›</a:t>
            </a:fld>
            <a:endParaRPr lang="zh-CN" altLang="en-US"/>
          </a:p>
        </p:txBody>
      </p:sp>
    </p:spTree>
    <p:extLst>
      <p:ext uri="{BB962C8B-B14F-4D97-AF65-F5344CB8AC3E}">
        <p14:creationId xmlns:p14="http://schemas.microsoft.com/office/powerpoint/2010/main" val="408049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29289A3-9735-41F4-A196-76039B979522}" type="datetime1">
              <a:rPr lang="zh-CN" altLang="en-US" smtClean="0"/>
              <a:pPr>
                <a:defRPr/>
              </a:pPr>
              <a:t>2016/9/12</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A0C5EE06-FE6A-4158-9BCE-883D262A72A5}" type="slidenum">
              <a:rPr lang="zh-CN" altLang="en-US"/>
              <a:pPr>
                <a:defRPr/>
              </a:pPr>
              <a:t>‹#›</a:t>
            </a:fld>
            <a:endParaRPr lang="zh-CN" altLang="en-US"/>
          </a:p>
        </p:txBody>
      </p:sp>
    </p:spTree>
    <p:extLst>
      <p:ext uri="{BB962C8B-B14F-4D97-AF65-F5344CB8AC3E}">
        <p14:creationId xmlns:p14="http://schemas.microsoft.com/office/powerpoint/2010/main" val="106935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0225" y="76200"/>
            <a:ext cx="2063750" cy="5980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76200"/>
            <a:ext cx="6042025" cy="5980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7845F0A3-B77D-4A71-A63C-F03117929852}" type="datetime1">
              <a:rPr lang="zh-CN" altLang="en-US" smtClean="0"/>
              <a:pPr>
                <a:defRPr/>
              </a:pPr>
              <a:t>2016/9/12</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59B34C0C-7458-4500-9605-FB9E9140DED1}" type="slidenum">
              <a:rPr lang="zh-CN" altLang="en-US"/>
              <a:pPr>
                <a:defRPr/>
              </a:pPr>
              <a:t>‹#›</a:t>
            </a:fld>
            <a:endParaRPr lang="zh-CN" altLang="en-US"/>
          </a:p>
        </p:txBody>
      </p:sp>
    </p:spTree>
    <p:extLst>
      <p:ext uri="{BB962C8B-B14F-4D97-AF65-F5344CB8AC3E}">
        <p14:creationId xmlns:p14="http://schemas.microsoft.com/office/powerpoint/2010/main" val="3749262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76200"/>
            <a:ext cx="688657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00200"/>
            <a:ext cx="398145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19650" y="1600200"/>
            <a:ext cx="3983038"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BE441BC8-91AF-41F0-9545-5EC2E8EB3AAE}" type="datetime1">
              <a:rPr lang="zh-CN" altLang="en-US" smtClean="0"/>
              <a:pPr>
                <a:defRPr/>
              </a:pPr>
              <a:t>2016/9/12</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EFB1F9B8-856D-4F31-BD95-4A7B9F90790F}" type="slidenum">
              <a:rPr lang="zh-CN" altLang="en-US"/>
              <a:pPr>
                <a:defRPr/>
              </a:pPr>
              <a:t>‹#›</a:t>
            </a:fld>
            <a:endParaRPr lang="zh-CN" altLang="en-US"/>
          </a:p>
        </p:txBody>
      </p:sp>
    </p:spTree>
    <p:extLst>
      <p:ext uri="{BB962C8B-B14F-4D97-AF65-F5344CB8AC3E}">
        <p14:creationId xmlns:p14="http://schemas.microsoft.com/office/powerpoint/2010/main" val="194263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fld id="{7B18CBCB-97C9-4EEB-AFBD-D6ABBEC21077}" type="datetime1">
              <a:rPr lang="zh-CN" altLang="en-US" smtClean="0"/>
              <a:pPr>
                <a:defRPr/>
              </a:pPr>
              <a:t>2016/9/12</a:t>
            </a:fld>
            <a:endParaRPr lang="zh-CN"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FBE6E05E-6474-45BE-83A8-6670C20CC204}" type="slidenum">
              <a:rPr lang="zh-CN" altLang="en-US"/>
              <a:pPr>
                <a:defRPr/>
              </a:pPr>
              <a:t>‹#›</a:t>
            </a:fld>
            <a:endParaRPr lang="zh-CN" altLang="en-US" dirty="0"/>
          </a:p>
        </p:txBody>
      </p:sp>
    </p:spTree>
    <p:extLst>
      <p:ext uri="{BB962C8B-B14F-4D97-AF65-F5344CB8AC3E}">
        <p14:creationId xmlns:p14="http://schemas.microsoft.com/office/powerpoint/2010/main" val="410516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2AC3C682-D20E-4A4D-B687-1CC3D5FCBE7F}" type="datetime1">
              <a:rPr lang="zh-CN" altLang="en-US" smtClean="0"/>
              <a:pPr>
                <a:defRPr/>
              </a:pPr>
              <a:t>2016/9/12</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059A09AA-E12A-49D8-94F0-757BAEDF8C7F}" type="slidenum">
              <a:rPr lang="zh-CN" altLang="en-US"/>
              <a:pPr>
                <a:defRPr/>
              </a:pPr>
              <a:t>‹#›</a:t>
            </a:fld>
            <a:endParaRPr lang="zh-CN" altLang="en-US"/>
          </a:p>
        </p:txBody>
      </p:sp>
    </p:spTree>
    <p:extLst>
      <p:ext uri="{BB962C8B-B14F-4D97-AF65-F5344CB8AC3E}">
        <p14:creationId xmlns:p14="http://schemas.microsoft.com/office/powerpoint/2010/main" val="4228785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98145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19650" y="1600200"/>
            <a:ext cx="3983038"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5856187B-72CD-4A74-8C46-5EFF5EFFEA62}" type="datetime1">
              <a:rPr lang="zh-CN" altLang="en-US" smtClean="0"/>
              <a:pPr>
                <a:defRPr/>
              </a:pPr>
              <a:t>2016/9/12</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C75292DC-6D3E-46D6-A2B1-FE38CD3A1781}" type="slidenum">
              <a:rPr lang="zh-CN" altLang="en-US"/>
              <a:pPr>
                <a:defRPr/>
              </a:pPr>
              <a:t>‹#›</a:t>
            </a:fld>
            <a:endParaRPr lang="zh-CN" altLang="en-US"/>
          </a:p>
        </p:txBody>
      </p:sp>
    </p:spTree>
    <p:extLst>
      <p:ext uri="{BB962C8B-B14F-4D97-AF65-F5344CB8AC3E}">
        <p14:creationId xmlns:p14="http://schemas.microsoft.com/office/powerpoint/2010/main" val="210527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C932D50C-03B9-4B24-AA8B-4F79D21D7189}" type="datetime1">
              <a:rPr lang="zh-CN" altLang="en-US" smtClean="0"/>
              <a:pPr>
                <a:defRPr/>
              </a:pPr>
              <a:t>2016/9/12</a:t>
            </a:fld>
            <a:endParaRPr lang="zh-CN" alt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13"/>
          <p:cNvSpPr>
            <a:spLocks noGrp="1" noChangeArrowheads="1"/>
          </p:cNvSpPr>
          <p:nvPr>
            <p:ph type="sldNum" sz="quarter" idx="12"/>
          </p:nvPr>
        </p:nvSpPr>
        <p:spPr>
          <a:ln/>
        </p:spPr>
        <p:txBody>
          <a:bodyPr/>
          <a:lstStyle>
            <a:lvl1pPr>
              <a:defRPr/>
            </a:lvl1pPr>
          </a:lstStyle>
          <a:p>
            <a:pPr>
              <a:defRPr/>
            </a:pPr>
            <a:fld id="{564E8F05-0C02-4B4F-91EF-6A764D8966BD}" type="slidenum">
              <a:rPr lang="zh-CN" altLang="en-US"/>
              <a:pPr>
                <a:defRPr/>
              </a:pPr>
              <a:t>‹#›</a:t>
            </a:fld>
            <a:endParaRPr lang="zh-CN" altLang="en-US"/>
          </a:p>
        </p:txBody>
      </p:sp>
    </p:spTree>
    <p:extLst>
      <p:ext uri="{BB962C8B-B14F-4D97-AF65-F5344CB8AC3E}">
        <p14:creationId xmlns:p14="http://schemas.microsoft.com/office/powerpoint/2010/main" val="368120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2309BC8C-6CBC-4A55-BA61-42DDB189BA13}" type="datetime1">
              <a:rPr lang="zh-CN" altLang="en-US" smtClean="0"/>
              <a:pPr>
                <a:defRPr/>
              </a:pPr>
              <a:t>2016/9/12</a:t>
            </a:fld>
            <a:endParaRPr lang="zh-CN" alt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13"/>
          <p:cNvSpPr>
            <a:spLocks noGrp="1" noChangeArrowheads="1"/>
          </p:cNvSpPr>
          <p:nvPr>
            <p:ph type="sldNum" sz="quarter" idx="12"/>
          </p:nvPr>
        </p:nvSpPr>
        <p:spPr>
          <a:ln/>
        </p:spPr>
        <p:txBody>
          <a:bodyPr/>
          <a:lstStyle>
            <a:lvl1pPr>
              <a:defRPr/>
            </a:lvl1pPr>
          </a:lstStyle>
          <a:p>
            <a:pPr>
              <a:defRPr/>
            </a:pPr>
            <a:fld id="{00EEE9F1-2C2E-47AF-B7B7-6F5D4AF5A48A}" type="slidenum">
              <a:rPr lang="zh-CN" altLang="en-US"/>
              <a:pPr>
                <a:defRPr/>
              </a:pPr>
              <a:t>‹#›</a:t>
            </a:fld>
            <a:endParaRPr lang="zh-CN" altLang="en-US"/>
          </a:p>
        </p:txBody>
      </p:sp>
    </p:spTree>
    <p:extLst>
      <p:ext uri="{BB962C8B-B14F-4D97-AF65-F5344CB8AC3E}">
        <p14:creationId xmlns:p14="http://schemas.microsoft.com/office/powerpoint/2010/main" val="100613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E45C98D-458B-43BD-9985-4CD9DF8829FA}" type="datetime1">
              <a:rPr lang="zh-CN" altLang="en-US" smtClean="0"/>
              <a:pPr>
                <a:defRPr/>
              </a:pPr>
              <a:t>2016/9/12</a:t>
            </a:fld>
            <a:endParaRPr lang="zh-CN" alt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13"/>
          <p:cNvSpPr>
            <a:spLocks noGrp="1" noChangeArrowheads="1"/>
          </p:cNvSpPr>
          <p:nvPr>
            <p:ph type="sldNum" sz="quarter" idx="12"/>
          </p:nvPr>
        </p:nvSpPr>
        <p:spPr>
          <a:ln/>
        </p:spPr>
        <p:txBody>
          <a:bodyPr/>
          <a:lstStyle>
            <a:lvl1pPr>
              <a:defRPr/>
            </a:lvl1pPr>
          </a:lstStyle>
          <a:p>
            <a:pPr>
              <a:defRPr/>
            </a:pPr>
            <a:fld id="{D55A596C-0449-4307-9102-4255BEE0EE34}" type="slidenum">
              <a:rPr lang="zh-CN" altLang="en-US"/>
              <a:pPr>
                <a:defRPr/>
              </a:pPr>
              <a:t>‹#›</a:t>
            </a:fld>
            <a:endParaRPr lang="zh-CN" altLang="en-US"/>
          </a:p>
        </p:txBody>
      </p:sp>
    </p:spTree>
    <p:extLst>
      <p:ext uri="{BB962C8B-B14F-4D97-AF65-F5344CB8AC3E}">
        <p14:creationId xmlns:p14="http://schemas.microsoft.com/office/powerpoint/2010/main" val="202018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9BE6C04B-8721-42E5-A8D4-4DC0681517A4}" type="datetime1">
              <a:rPr lang="zh-CN" altLang="en-US" smtClean="0"/>
              <a:pPr>
                <a:defRPr/>
              </a:pPr>
              <a:t>2016/9/12</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EF3D6B37-9F5C-4F89-A496-943CCE4E7107}" type="slidenum">
              <a:rPr lang="zh-CN" altLang="en-US"/>
              <a:pPr>
                <a:defRPr/>
              </a:pPr>
              <a:t>‹#›</a:t>
            </a:fld>
            <a:endParaRPr lang="zh-CN" altLang="en-US"/>
          </a:p>
        </p:txBody>
      </p:sp>
    </p:spTree>
    <p:extLst>
      <p:ext uri="{BB962C8B-B14F-4D97-AF65-F5344CB8AC3E}">
        <p14:creationId xmlns:p14="http://schemas.microsoft.com/office/powerpoint/2010/main" val="271350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2ADD7C86-7134-4778-93EC-D16565C748C0}" type="datetime1">
              <a:rPr lang="zh-CN" altLang="en-US" smtClean="0"/>
              <a:pPr>
                <a:defRPr/>
              </a:pPr>
              <a:t>2016/9/12</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22EE2E41-CBA1-464A-9344-80205D08D310}" type="slidenum">
              <a:rPr lang="zh-CN" altLang="en-US"/>
              <a:pPr>
                <a:defRPr/>
              </a:pPr>
              <a:t>‹#›</a:t>
            </a:fld>
            <a:endParaRPr lang="zh-CN" altLang="en-US"/>
          </a:p>
        </p:txBody>
      </p:sp>
    </p:spTree>
    <p:extLst>
      <p:ext uri="{BB962C8B-B14F-4D97-AF65-F5344CB8AC3E}">
        <p14:creationId xmlns:p14="http://schemas.microsoft.com/office/powerpoint/2010/main" val="337872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0"/>
          <p:cNvGrpSpPr>
            <a:grpSpLocks/>
          </p:cNvGrpSpPr>
          <p:nvPr/>
        </p:nvGrpSpPr>
        <p:grpSpPr bwMode="auto">
          <a:xfrm>
            <a:off x="4191000" y="4525963"/>
            <a:ext cx="4953000" cy="2332037"/>
            <a:chOff x="2640" y="2784"/>
            <a:chExt cx="3120" cy="1469"/>
          </a:xfrm>
        </p:grpSpPr>
        <p:pic>
          <p:nvPicPr>
            <p:cNvPr id="1037" name="Picture 21" descr="D:\计算所\PPT的模板\logo－d-x1.gi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976" y="2784"/>
              <a:ext cx="2784" cy="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22"/>
            <p:cNvSpPr>
              <a:spLocks noChangeArrowheads="1"/>
            </p:cNvSpPr>
            <p:nvPr userDrawn="1"/>
          </p:nvSpPr>
          <p:spPr bwMode="auto">
            <a:xfrm>
              <a:off x="2640" y="3696"/>
              <a:ext cx="1152"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grpSp>
        <p:nvGrpSpPr>
          <p:cNvPr id="3" name="Group 17"/>
          <p:cNvGrpSpPr>
            <a:grpSpLocks/>
          </p:cNvGrpSpPr>
          <p:nvPr/>
        </p:nvGrpSpPr>
        <p:grpSpPr bwMode="auto">
          <a:xfrm>
            <a:off x="0" y="34925"/>
            <a:ext cx="4876800" cy="2251075"/>
            <a:chOff x="0" y="0"/>
            <a:chExt cx="3072" cy="1418"/>
          </a:xfrm>
        </p:grpSpPr>
        <p:pic>
          <p:nvPicPr>
            <p:cNvPr id="1035" name="Picture 18" descr="D:\计算所\PPT的模板\logo－d-x1－1.gif"/>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0"/>
              <a:ext cx="2688"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Rectangle 19"/>
            <p:cNvSpPr>
              <a:spLocks noChangeArrowheads="1"/>
            </p:cNvSpPr>
            <p:nvPr userDrawn="1"/>
          </p:nvSpPr>
          <p:spPr bwMode="auto">
            <a:xfrm>
              <a:off x="2256" y="288"/>
              <a:ext cx="81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sp>
        <p:nvSpPr>
          <p:cNvPr id="1028" name="Rectangle 9"/>
          <p:cNvSpPr>
            <a:spLocks noGrp="1" noChangeArrowheads="1"/>
          </p:cNvSpPr>
          <p:nvPr>
            <p:ph type="title"/>
          </p:nvPr>
        </p:nvSpPr>
        <p:spPr bwMode="auto">
          <a:xfrm>
            <a:off x="2057400" y="76200"/>
            <a:ext cx="6886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
          <p:cNvSpPr>
            <a:spLocks noGrp="1" noChangeArrowheads="1"/>
          </p:cNvSpPr>
          <p:nvPr>
            <p:ph type="body" idx="1"/>
          </p:nvPr>
        </p:nvSpPr>
        <p:spPr bwMode="auto">
          <a:xfrm>
            <a:off x="685800" y="1600200"/>
            <a:ext cx="8116888"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0" sz="1400" b="0">
                <a:latin typeface="+mn-lt"/>
                <a:ea typeface="+mn-ea"/>
              </a:defRPr>
            </a:lvl1pPr>
          </a:lstStyle>
          <a:p>
            <a:pPr>
              <a:defRPr/>
            </a:pPr>
            <a:fld id="{0D122561-0070-4DCC-A489-9C2009E426F1}" type="datetime1">
              <a:rPr lang="zh-CN" altLang="en-US" smtClean="0"/>
              <a:pPr>
                <a:defRPr/>
              </a:pPr>
              <a:t>2016/9/12</a:t>
            </a:fld>
            <a:endParaRPr lang="zh-CN" altLang="en-US"/>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0" sz="1400" b="0">
                <a:latin typeface="+mn-lt"/>
                <a:ea typeface="+mn-ea"/>
              </a:defRPr>
            </a:lvl1pPr>
          </a:lstStyle>
          <a:p>
            <a:pPr>
              <a:defRPr/>
            </a:pPr>
            <a:endParaRPr lang="zh-CN" altLang="en-US"/>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kumimoji="0" sz="1400" b="0">
                <a:latin typeface="+mn-lt"/>
                <a:ea typeface="+mn-ea"/>
              </a:defRPr>
            </a:lvl1pPr>
          </a:lstStyle>
          <a:p>
            <a:pPr>
              <a:defRPr/>
            </a:pPr>
            <a:fld id="{076095F3-61AA-4033-9247-BFE4AB5BB148}" type="slidenum">
              <a:rPr lang="zh-CN" altLang="en-US"/>
              <a:pPr>
                <a:defRPr/>
              </a:pPr>
              <a:t>‹#›</a:t>
            </a:fld>
            <a:endParaRPr lang="zh-CN" altLang="en-US"/>
          </a:p>
        </p:txBody>
      </p:sp>
      <p:sp>
        <p:nvSpPr>
          <p:cNvPr id="1033" name="Rectangle 14"/>
          <p:cNvSpPr>
            <a:spLocks noChangeArrowheads="1"/>
          </p:cNvSpPr>
          <p:nvPr/>
        </p:nvSpPr>
        <p:spPr bwMode="auto">
          <a:xfrm flipV="1">
            <a:off x="392113" y="1371600"/>
            <a:ext cx="8447087" cy="53975"/>
          </a:xfrm>
          <a:prstGeom prst="rect">
            <a:avLst/>
          </a:prstGeom>
          <a:gradFill rotWithShape="0">
            <a:gsLst>
              <a:gs pos="0">
                <a:srgbClr val="3366FF"/>
              </a:gs>
              <a:gs pos="25000">
                <a:srgbClr val="01A78F"/>
              </a:gs>
              <a:gs pos="50000">
                <a:srgbClr val="FFFF00"/>
              </a:gs>
              <a:gs pos="75000">
                <a:srgbClr val="FF6633"/>
              </a:gs>
              <a:gs pos="100000">
                <a:srgbClr val="FF339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pic>
        <p:nvPicPr>
          <p:cNvPr id="1034" name="Picture 15" descr="D:\计算所\PPT的模板\logo.gif"/>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2000" y="533400"/>
            <a:ext cx="838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2pPr>
      <a:lvl3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3pPr>
      <a:lvl4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4pPr>
      <a:lvl5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5pPr>
      <a:lvl6pPr marL="457200" algn="l" rtl="0" eaLnBrk="1" fontAlgn="base" hangingPunct="1">
        <a:spcBef>
          <a:spcPct val="0"/>
        </a:spcBef>
        <a:spcAft>
          <a:spcPct val="0"/>
        </a:spcAft>
        <a:defRPr kumimoji="1" sz="40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kumimoji="1" sz="40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kumimoji="1" sz="40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kumimoji="1" sz="40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Calibri" pitchFamily="34" charset="0"/>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Calibri" pitchFamily="34" charset="0"/>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Calibri" pitchFamily="34" charset="0"/>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Calibri" pitchFamily="34" charset="0"/>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数据挖掘</a:t>
            </a:r>
            <a:r>
              <a:rPr lang="en-US" altLang="zh-CN" dirty="0" smtClean="0"/>
              <a:t>k-means</a:t>
            </a:r>
            <a:r>
              <a:rPr lang="zh-CN" altLang="en-US" dirty="0" smtClean="0"/>
              <a:t>算法改进与加速研究</a:t>
            </a:r>
            <a:endParaRPr lang="zh-CN" altLang="en-US" dirty="0"/>
          </a:p>
        </p:txBody>
      </p:sp>
      <p:sp>
        <p:nvSpPr>
          <p:cNvPr id="3" name="副标题 2"/>
          <p:cNvSpPr>
            <a:spLocks noGrp="1"/>
          </p:cNvSpPr>
          <p:nvPr>
            <p:ph type="subTitle" idx="1"/>
          </p:nvPr>
        </p:nvSpPr>
        <p:spPr>
          <a:xfrm>
            <a:off x="2915816" y="3645024"/>
            <a:ext cx="4392488" cy="1080120"/>
          </a:xfrm>
        </p:spPr>
        <p:txBody>
          <a:bodyPr/>
          <a:lstStyle/>
          <a:p>
            <a:pPr algn="l"/>
            <a:r>
              <a:rPr lang="zh-CN" altLang="en-US" sz="2800" dirty="0" smtClean="0"/>
              <a:t>姓名：张伍召</a:t>
            </a:r>
            <a:endParaRPr lang="en-US" altLang="zh-CN" sz="2800" dirty="0" smtClean="0"/>
          </a:p>
          <a:p>
            <a:pPr algn="l"/>
            <a:r>
              <a:rPr lang="zh-CN" altLang="en-US" sz="2800" dirty="0" smtClean="0"/>
              <a:t>导师：唐志敏研究员</a:t>
            </a:r>
            <a:endParaRPr lang="en-US" altLang="zh-CN" sz="2800" dirty="0" smtClean="0"/>
          </a:p>
        </p:txBody>
      </p:sp>
      <p:sp>
        <p:nvSpPr>
          <p:cNvPr id="4" name="副标题 2"/>
          <p:cNvSpPr txBox="1">
            <a:spLocks/>
          </p:cNvSpPr>
          <p:nvPr/>
        </p:nvSpPr>
        <p:spPr bwMode="auto">
          <a:xfrm>
            <a:off x="2267744" y="5373216"/>
            <a:ext cx="439248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defRPr/>
            </a:pPr>
            <a:r>
              <a:rPr kumimoji="1" lang="zh-CN" altLang="en-US" sz="2400" b="0" i="0" u="none" strike="noStrike" kern="0" cap="none" spc="0" normalizeH="0" baseline="0" noProof="0" dirty="0" smtClean="0">
                <a:ln>
                  <a:noFill/>
                </a:ln>
                <a:solidFill>
                  <a:schemeClr val="tx1"/>
                </a:solidFill>
                <a:effectLst/>
                <a:uLnTx/>
                <a:uFillTx/>
                <a:latin typeface="Calibri" pitchFamily="34" charset="0"/>
                <a:ea typeface="+mn-ea"/>
                <a:cs typeface="+mn-cs"/>
              </a:rPr>
              <a:t>中科院计算所</a:t>
            </a:r>
            <a:endParaRPr kumimoji="1" lang="en-US" altLang="zh-CN" sz="2400" b="0"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defRPr/>
            </a:pPr>
            <a:r>
              <a:rPr kumimoji="1" lang="en-US" altLang="zh-CN" sz="2400" b="0" i="0" u="none" strike="noStrike" kern="0" cap="none" spc="0" normalizeH="0" baseline="0" noProof="0" dirty="0" smtClean="0">
                <a:ln>
                  <a:noFill/>
                </a:ln>
                <a:solidFill>
                  <a:schemeClr val="tx1"/>
                </a:solidFill>
                <a:effectLst/>
                <a:uLnTx/>
                <a:uFillTx/>
                <a:latin typeface="Calibri" pitchFamily="34" charset="0"/>
                <a:ea typeface="+mn-ea"/>
                <a:cs typeface="+mn-cs"/>
              </a:rPr>
              <a:t>2016.6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国内外本领域的发展现状</a:t>
            </a:r>
          </a:p>
        </p:txBody>
      </p:sp>
      <p:sp>
        <p:nvSpPr>
          <p:cNvPr id="3" name="内容占位符 2"/>
          <p:cNvSpPr>
            <a:spLocks noGrp="1"/>
          </p:cNvSpPr>
          <p:nvPr>
            <p:ph idx="1"/>
          </p:nvPr>
        </p:nvSpPr>
        <p:spPr>
          <a:xfrm>
            <a:off x="539552" y="1772816"/>
            <a:ext cx="8116888" cy="4456113"/>
          </a:xfrm>
        </p:spPr>
        <p:txBody>
          <a:bodyPr/>
          <a:lstStyle/>
          <a:p>
            <a:r>
              <a:rPr lang="zh-CN" altLang="en-US" dirty="0" smtClean="0"/>
              <a:t>硬件加速</a:t>
            </a:r>
            <a:r>
              <a:rPr lang="zh-CN" altLang="en-US" dirty="0" smtClean="0"/>
              <a:t>手段</a:t>
            </a:r>
            <a:endParaRPr lang="en-US" altLang="zh-CN" dirty="0" smtClean="0"/>
          </a:p>
          <a:p>
            <a:pPr lvl="1"/>
            <a:r>
              <a:rPr lang="zh-CN" altLang="zh-CN" dirty="0" smtClean="0"/>
              <a:t>多核</a:t>
            </a:r>
            <a:r>
              <a:rPr lang="en-US" altLang="zh-CN" dirty="0" smtClean="0"/>
              <a:t>/</a:t>
            </a:r>
            <a:r>
              <a:rPr lang="zh-CN" altLang="zh-CN" dirty="0" smtClean="0"/>
              <a:t>众核加速</a:t>
            </a:r>
          </a:p>
          <a:p>
            <a:pPr lvl="2"/>
            <a:r>
              <a:rPr lang="en-US" altLang="zh-CN" dirty="0" smtClean="0"/>
              <a:t>Intel </a:t>
            </a:r>
            <a:r>
              <a:rPr lang="en-US" altLang="zh-CN" dirty="0"/>
              <a:t>MIC</a:t>
            </a:r>
            <a:r>
              <a:rPr lang="zh-CN" altLang="zh-CN" dirty="0"/>
              <a:t>（</a:t>
            </a:r>
            <a:r>
              <a:rPr lang="en-US" altLang="zh-CN" dirty="0"/>
              <a:t>many integrated core</a:t>
            </a:r>
            <a:r>
              <a:rPr lang="zh-CN" altLang="zh-CN" dirty="0" smtClean="0"/>
              <a:t>）</a:t>
            </a:r>
            <a:r>
              <a:rPr lang="zh-CN" altLang="en-US" dirty="0" smtClean="0"/>
              <a:t>多核架构</a:t>
            </a:r>
            <a:endParaRPr lang="en-US" altLang="zh-CN" dirty="0" smtClean="0"/>
          </a:p>
          <a:p>
            <a:pPr lvl="2"/>
            <a:r>
              <a:rPr lang="zh-CN" altLang="zh-CN" dirty="0" smtClean="0"/>
              <a:t>向量化</a:t>
            </a:r>
            <a:r>
              <a:rPr lang="zh-CN" altLang="zh-CN" dirty="0"/>
              <a:t>的</a:t>
            </a:r>
            <a:r>
              <a:rPr lang="en-US" altLang="zh-CN" i="1" dirty="0"/>
              <a:t>K</a:t>
            </a:r>
            <a:r>
              <a:rPr lang="en-US" altLang="zh-CN" dirty="0"/>
              <a:t>-Means </a:t>
            </a:r>
            <a:r>
              <a:rPr lang="zh-CN" altLang="zh-CN" dirty="0"/>
              <a:t>算法以同时支持细粒度和粗粒度</a:t>
            </a:r>
            <a:r>
              <a:rPr lang="zh-CN" altLang="zh-CN" dirty="0" smtClean="0"/>
              <a:t>并行</a:t>
            </a:r>
            <a:r>
              <a:rPr lang="zh-CN" altLang="en-US" dirty="0" smtClean="0"/>
              <a:t>加速</a:t>
            </a:r>
            <a:endParaRPr lang="en-US" altLang="zh-CN" dirty="0" smtClean="0"/>
          </a:p>
          <a:p>
            <a:pPr lvl="1"/>
            <a:r>
              <a:rPr lang="zh-CN" altLang="en-US" dirty="0" smtClean="0"/>
              <a:t>缺点</a:t>
            </a:r>
            <a:endParaRPr lang="zh-CN" altLang="zh-CN" dirty="0" smtClean="0"/>
          </a:p>
          <a:p>
            <a:pPr lvl="2"/>
            <a:r>
              <a:rPr lang="zh-CN" altLang="en-US" dirty="0" smtClean="0"/>
              <a:t>线程的管理会影响性能，在</a:t>
            </a:r>
            <a:r>
              <a:rPr lang="en-US" altLang="zh-CN" dirty="0" smtClean="0"/>
              <a:t>56</a:t>
            </a:r>
            <a:r>
              <a:rPr lang="zh-CN" altLang="en-US" dirty="0" smtClean="0"/>
              <a:t>个线程后，单线程平均性能急剧下降</a:t>
            </a:r>
            <a:endParaRPr lang="en-US" altLang="zh-CN" dirty="0" smtClean="0"/>
          </a:p>
          <a:p>
            <a:pPr lvl="2"/>
            <a:r>
              <a:rPr lang="zh-CN" altLang="en-US" dirty="0" smtClean="0"/>
              <a:t>主机端和</a:t>
            </a:r>
            <a:r>
              <a:rPr lang="en-US" altLang="zh-CN" dirty="0" smtClean="0"/>
              <a:t>MIC</a:t>
            </a:r>
            <a:r>
              <a:rPr lang="zh-CN" altLang="en-US" dirty="0" smtClean="0"/>
              <a:t>端之间的数据传输会影响性能很难实现理想的主机端和</a:t>
            </a:r>
            <a:r>
              <a:rPr lang="en-US" altLang="zh-CN" dirty="0" smtClean="0"/>
              <a:t>MIC</a:t>
            </a:r>
            <a:r>
              <a:rPr lang="zh-CN" altLang="en-US" dirty="0" smtClean="0"/>
              <a:t>端之间的异步执行</a:t>
            </a:r>
            <a:endParaRPr lang="zh-CN" altLang="zh-CN" dirty="0" smtClean="0"/>
          </a:p>
          <a:p>
            <a:pPr marL="914400" lvl="2" indent="0">
              <a:buNone/>
            </a:pPr>
            <a:endParaRPr lang="en-US" altLang="zh-CN" dirty="0" smtClean="0"/>
          </a:p>
          <a:p>
            <a:pPr lvl="2"/>
            <a:endParaRPr lang="en-US" altLang="zh-CN" dirty="0"/>
          </a:p>
          <a:p>
            <a:pPr marL="0" indent="0">
              <a:buNone/>
            </a:pPr>
            <a:endParaRPr lang="en-US" altLang="zh-CN"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10</a:t>
            </a:fld>
            <a:endParaRPr lang="zh-CN" altLang="en-US" dirty="0"/>
          </a:p>
        </p:txBody>
      </p:sp>
    </p:spTree>
    <p:extLst>
      <p:ext uri="{BB962C8B-B14F-4D97-AF65-F5344CB8AC3E}">
        <p14:creationId xmlns:p14="http://schemas.microsoft.com/office/powerpoint/2010/main" val="2495164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国内外本领域的发展现状</a:t>
            </a:r>
          </a:p>
        </p:txBody>
      </p:sp>
      <p:sp>
        <p:nvSpPr>
          <p:cNvPr id="3" name="内容占位符 2"/>
          <p:cNvSpPr>
            <a:spLocks noGrp="1"/>
          </p:cNvSpPr>
          <p:nvPr>
            <p:ph idx="1"/>
          </p:nvPr>
        </p:nvSpPr>
        <p:spPr>
          <a:xfrm>
            <a:off x="539552" y="1772816"/>
            <a:ext cx="8116888" cy="4456113"/>
          </a:xfrm>
        </p:spPr>
        <p:txBody>
          <a:bodyPr/>
          <a:lstStyle/>
          <a:p>
            <a:r>
              <a:rPr lang="zh-CN" altLang="en-US" dirty="0" smtClean="0"/>
              <a:t>硬件加速</a:t>
            </a:r>
            <a:r>
              <a:rPr lang="zh-CN" altLang="en-US" dirty="0" smtClean="0"/>
              <a:t>手段</a:t>
            </a:r>
            <a:endParaRPr lang="en-US" altLang="zh-CN" dirty="0" smtClean="0"/>
          </a:p>
          <a:p>
            <a:pPr lvl="1"/>
            <a:r>
              <a:rPr lang="en-US" altLang="zh-CN" dirty="0"/>
              <a:t>GPU</a:t>
            </a:r>
            <a:r>
              <a:rPr lang="zh-CN" altLang="zh-CN" dirty="0" smtClean="0"/>
              <a:t>加速</a:t>
            </a:r>
          </a:p>
          <a:p>
            <a:pPr lvl="2"/>
            <a:r>
              <a:rPr lang="zh-CN" altLang="en-US" dirty="0" smtClean="0"/>
              <a:t>计算任务进行分割</a:t>
            </a:r>
            <a:endParaRPr lang="en-US" altLang="zh-CN" dirty="0" smtClean="0"/>
          </a:p>
          <a:p>
            <a:pPr lvl="2"/>
            <a:r>
              <a:rPr lang="en-US" altLang="zh-CN" dirty="0" smtClean="0"/>
              <a:t>CUDA</a:t>
            </a:r>
            <a:r>
              <a:rPr lang="zh-CN" altLang="en-US" dirty="0" smtClean="0"/>
              <a:t>和</a:t>
            </a:r>
            <a:r>
              <a:rPr lang="en-US" altLang="zh-CN" dirty="0" smtClean="0"/>
              <a:t>OpenCL</a:t>
            </a:r>
            <a:r>
              <a:rPr lang="zh-CN" altLang="en-US" dirty="0" smtClean="0"/>
              <a:t>实现</a:t>
            </a:r>
            <a:endParaRPr lang="en-US" altLang="zh-CN" dirty="0" smtClean="0"/>
          </a:p>
          <a:p>
            <a:pPr lvl="1"/>
            <a:r>
              <a:rPr lang="zh-CN" altLang="en-US" dirty="0"/>
              <a:t>缺点</a:t>
            </a:r>
            <a:endParaRPr lang="zh-CN" altLang="zh-CN" dirty="0"/>
          </a:p>
          <a:p>
            <a:pPr lvl="2"/>
            <a:r>
              <a:rPr lang="zh-CN" altLang="en-US" dirty="0" smtClean="0"/>
              <a:t>数据</a:t>
            </a:r>
            <a:r>
              <a:rPr lang="zh-CN" altLang="en-US" dirty="0" smtClean="0"/>
              <a:t>同步共享</a:t>
            </a:r>
            <a:r>
              <a:rPr lang="zh-CN" altLang="en-US" dirty="0" smtClean="0"/>
              <a:t>问题</a:t>
            </a:r>
            <a:endParaRPr lang="en-US" altLang="zh-CN" dirty="0" smtClean="0"/>
          </a:p>
          <a:p>
            <a:pPr lvl="2"/>
            <a:r>
              <a:rPr lang="en-US" altLang="zh-CN" dirty="0" smtClean="0"/>
              <a:t>GPU</a:t>
            </a:r>
            <a:r>
              <a:rPr lang="zh-CN" altLang="en-US" dirty="0"/>
              <a:t>片内存储内容有限</a:t>
            </a:r>
            <a:r>
              <a:rPr lang="zh-CN" altLang="en-US" dirty="0" smtClean="0"/>
              <a:t>，因此</a:t>
            </a:r>
            <a:r>
              <a:rPr lang="zh-CN" altLang="en-US" dirty="0"/>
              <a:t>频繁的</a:t>
            </a:r>
            <a:r>
              <a:rPr lang="en-US" altLang="zh-CN" dirty="0"/>
              <a:t>CPU </a:t>
            </a:r>
            <a:r>
              <a:rPr lang="zh-CN" altLang="en-US" dirty="0"/>
              <a:t>与</a:t>
            </a:r>
            <a:r>
              <a:rPr lang="en-US" altLang="zh-CN" dirty="0"/>
              <a:t>GPU </a:t>
            </a:r>
            <a:r>
              <a:rPr lang="zh-CN" altLang="en-US" dirty="0"/>
              <a:t>之间的内存访问</a:t>
            </a:r>
            <a:r>
              <a:rPr lang="zh-CN" altLang="en-US" dirty="0" smtClean="0"/>
              <a:t>会降低</a:t>
            </a:r>
            <a:r>
              <a:rPr lang="zh-CN" altLang="en-US" dirty="0"/>
              <a:t>程序的执行效率</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11</a:t>
            </a:fld>
            <a:endParaRPr lang="zh-CN" altLang="en-US" dirty="0"/>
          </a:p>
        </p:txBody>
      </p:sp>
    </p:spTree>
    <p:extLst>
      <p:ext uri="{BB962C8B-B14F-4D97-AF65-F5344CB8AC3E}">
        <p14:creationId xmlns:p14="http://schemas.microsoft.com/office/powerpoint/2010/main" val="441901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国内外本领域的发展现状</a:t>
            </a:r>
          </a:p>
        </p:txBody>
      </p:sp>
      <p:sp>
        <p:nvSpPr>
          <p:cNvPr id="3" name="内容占位符 2"/>
          <p:cNvSpPr>
            <a:spLocks noGrp="1"/>
          </p:cNvSpPr>
          <p:nvPr>
            <p:ph idx="1"/>
          </p:nvPr>
        </p:nvSpPr>
        <p:spPr>
          <a:xfrm>
            <a:off x="539552" y="1772816"/>
            <a:ext cx="8116888" cy="4456113"/>
          </a:xfrm>
        </p:spPr>
        <p:txBody>
          <a:bodyPr/>
          <a:lstStyle/>
          <a:p>
            <a:r>
              <a:rPr lang="zh-CN" altLang="en-US" dirty="0" smtClean="0"/>
              <a:t>硬件加速</a:t>
            </a:r>
            <a:r>
              <a:rPr lang="zh-CN" altLang="en-US" dirty="0" smtClean="0"/>
              <a:t>手段</a:t>
            </a:r>
            <a:endParaRPr lang="en-US" altLang="zh-CN" dirty="0" smtClean="0"/>
          </a:p>
          <a:p>
            <a:pPr lvl="1"/>
            <a:r>
              <a:rPr lang="zh-CN" altLang="zh-CN" dirty="0"/>
              <a:t>特定功能算法的专用</a:t>
            </a:r>
            <a:r>
              <a:rPr lang="zh-CN" altLang="zh-CN" dirty="0" smtClean="0"/>
              <a:t>加速器</a:t>
            </a:r>
          </a:p>
          <a:p>
            <a:pPr lvl="2"/>
            <a:r>
              <a:rPr lang="en-US" altLang="zh-CN" dirty="0"/>
              <a:t>APU</a:t>
            </a:r>
            <a:r>
              <a:rPr lang="zh-CN" altLang="zh-CN" dirty="0"/>
              <a:t>加速</a:t>
            </a:r>
            <a:r>
              <a:rPr lang="zh-CN" altLang="zh-CN" dirty="0" smtClean="0"/>
              <a:t>处理器</a:t>
            </a:r>
            <a:endParaRPr lang="en-US" altLang="zh-CN" dirty="0" smtClean="0"/>
          </a:p>
          <a:p>
            <a:pPr lvl="2"/>
            <a:r>
              <a:rPr lang="en-US" altLang="zh-CN" dirty="0" smtClean="0"/>
              <a:t>FPGA</a:t>
            </a:r>
            <a:r>
              <a:rPr lang="zh-CN" altLang="en-US" dirty="0" smtClean="0"/>
              <a:t>加速器</a:t>
            </a:r>
            <a:r>
              <a:rPr lang="zh-CN" altLang="en-US" dirty="0" smtClean="0"/>
              <a:t>设计</a:t>
            </a:r>
            <a:endParaRPr lang="en-US" altLang="zh-CN" dirty="0"/>
          </a:p>
          <a:p>
            <a:pPr lvl="2"/>
            <a:endParaRPr lang="en-US" altLang="zh-CN" dirty="0"/>
          </a:p>
          <a:p>
            <a:pPr lvl="1"/>
            <a:r>
              <a:rPr lang="zh-CN" altLang="en-US" dirty="0" smtClean="0"/>
              <a:t>缺点</a:t>
            </a:r>
            <a:endParaRPr lang="zh-CN" altLang="zh-CN" dirty="0" smtClean="0"/>
          </a:p>
          <a:p>
            <a:pPr lvl="2"/>
            <a:r>
              <a:rPr lang="zh-CN" altLang="en-US" dirty="0" smtClean="0"/>
              <a:t>仍然是主从机制，由一台个人计算机和加速设备</a:t>
            </a:r>
            <a:endParaRPr lang="en-US" altLang="zh-CN" dirty="0" smtClean="0"/>
          </a:p>
          <a:p>
            <a:pPr lvl="2"/>
            <a:r>
              <a:rPr lang="zh-CN" altLang="en-US" dirty="0" smtClean="0"/>
              <a:t>加速比受到主从设备通信瓶颈的影响。</a:t>
            </a:r>
          </a:p>
          <a:p>
            <a:pPr marL="914400" lvl="2" indent="0">
              <a:buNone/>
            </a:pPr>
            <a:endParaRPr lang="en-US" altLang="zh-CN"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12</a:t>
            </a:fld>
            <a:endParaRPr lang="zh-CN" altLang="en-US" dirty="0"/>
          </a:p>
        </p:txBody>
      </p:sp>
    </p:spTree>
    <p:extLst>
      <p:ext uri="{BB962C8B-B14F-4D97-AF65-F5344CB8AC3E}">
        <p14:creationId xmlns:p14="http://schemas.microsoft.com/office/powerpoint/2010/main" val="3717803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a:xfrm>
            <a:off x="611560" y="1628800"/>
            <a:ext cx="8116888" cy="4456113"/>
          </a:xfrm>
        </p:spPr>
        <p:txBody>
          <a:bodyPr/>
          <a:lstStyle/>
          <a:p>
            <a:r>
              <a:rPr lang="zh-CN" altLang="en-US" dirty="0" smtClean="0">
                <a:solidFill>
                  <a:schemeClr val="bg1">
                    <a:lumMod val="65000"/>
                  </a:schemeClr>
                </a:solidFill>
              </a:rPr>
              <a:t>选题背景和意义</a:t>
            </a:r>
            <a:endParaRPr lang="en-US" altLang="zh-CN" dirty="0" smtClean="0">
              <a:solidFill>
                <a:schemeClr val="bg1">
                  <a:lumMod val="65000"/>
                </a:schemeClr>
              </a:solidFill>
            </a:endParaRPr>
          </a:p>
          <a:p>
            <a:r>
              <a:rPr lang="zh-CN" altLang="en-US" dirty="0" smtClean="0">
                <a:solidFill>
                  <a:schemeClr val="bg1">
                    <a:lumMod val="65000"/>
                  </a:schemeClr>
                </a:solidFill>
              </a:rPr>
              <a:t>国内外本领域的发展现状</a:t>
            </a:r>
            <a:endParaRPr lang="en-US" altLang="zh-CN" dirty="0" smtClean="0">
              <a:solidFill>
                <a:schemeClr val="bg1">
                  <a:lumMod val="65000"/>
                </a:schemeClr>
              </a:solidFill>
            </a:endParaRPr>
          </a:p>
          <a:p>
            <a:r>
              <a:rPr lang="zh-CN" altLang="en-US" dirty="0" smtClean="0"/>
              <a:t>主要研究内容</a:t>
            </a:r>
            <a:endParaRPr lang="en-US" altLang="zh-CN" dirty="0" smtClean="0"/>
          </a:p>
          <a:p>
            <a:r>
              <a:rPr lang="zh-CN" altLang="en-US" dirty="0" smtClean="0">
                <a:solidFill>
                  <a:schemeClr val="bg1">
                    <a:lumMod val="65000"/>
                  </a:schemeClr>
                </a:solidFill>
              </a:rPr>
              <a:t>拟采用的研究方法和技术路线</a:t>
            </a:r>
            <a:endParaRPr lang="en-US" altLang="zh-CN" dirty="0" smtClean="0">
              <a:solidFill>
                <a:schemeClr val="bg1">
                  <a:lumMod val="65000"/>
                </a:schemeClr>
              </a:solidFill>
            </a:endParaRPr>
          </a:p>
          <a:p>
            <a:r>
              <a:rPr lang="zh-CN" altLang="en-US" dirty="0" smtClean="0">
                <a:solidFill>
                  <a:schemeClr val="bg1">
                    <a:lumMod val="65000"/>
                  </a:schemeClr>
                </a:solidFill>
              </a:rPr>
              <a:t>已有的科研基础和所需的科研条件</a:t>
            </a:r>
            <a:endParaRPr lang="en-US" altLang="zh-CN" dirty="0" smtClean="0">
              <a:solidFill>
                <a:schemeClr val="bg1">
                  <a:lumMod val="65000"/>
                </a:schemeClr>
              </a:solidFill>
            </a:endParaRPr>
          </a:p>
          <a:p>
            <a:r>
              <a:rPr lang="zh-CN" altLang="en-US" dirty="0" smtClean="0">
                <a:solidFill>
                  <a:schemeClr val="bg1">
                    <a:lumMod val="65000"/>
                  </a:schemeClr>
                </a:solidFill>
              </a:rPr>
              <a:t>研究工作计划与进度安排</a:t>
            </a:r>
            <a:endParaRPr lang="en-US" altLang="zh-CN" dirty="0" smtClean="0">
              <a:solidFill>
                <a:schemeClr val="bg1">
                  <a:lumMod val="65000"/>
                </a:schemeClr>
              </a:solidFill>
            </a:endParaRPr>
          </a:p>
          <a:p>
            <a:r>
              <a:rPr lang="zh-CN" altLang="en-US" dirty="0" smtClean="0">
                <a:solidFill>
                  <a:schemeClr val="bg1">
                    <a:lumMod val="65000"/>
                  </a:schemeClr>
                </a:solidFill>
              </a:rPr>
              <a:t>参考文献</a:t>
            </a:r>
            <a:endParaRPr lang="en-US" altLang="zh-CN" dirty="0" smtClean="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13</a:t>
            </a:fld>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3" name="内容占位符 2"/>
          <p:cNvSpPr>
            <a:spLocks noGrp="1"/>
          </p:cNvSpPr>
          <p:nvPr>
            <p:ph idx="1"/>
          </p:nvPr>
        </p:nvSpPr>
        <p:spPr>
          <a:xfrm>
            <a:off x="467544" y="1628800"/>
            <a:ext cx="8116888" cy="4456113"/>
          </a:xfrm>
        </p:spPr>
        <p:txBody>
          <a:bodyPr/>
          <a:lstStyle/>
          <a:p>
            <a:r>
              <a:rPr lang="zh-CN" altLang="en-US" dirty="0"/>
              <a:t>主要研究内容：</a:t>
            </a:r>
            <a:endParaRPr lang="en-US" altLang="zh-CN" dirty="0"/>
          </a:p>
          <a:p>
            <a:pPr lvl="1"/>
            <a:r>
              <a:rPr lang="zh-CN" altLang="zh-CN" sz="2400" dirty="0" smtClean="0"/>
              <a:t>给</a:t>
            </a:r>
            <a:r>
              <a:rPr lang="zh-CN" altLang="zh-CN" sz="2400" dirty="0"/>
              <a:t>出一种基于</a:t>
            </a:r>
            <a:r>
              <a:rPr lang="en-US" altLang="zh-CN" sz="2400" dirty="0"/>
              <a:t>block</a:t>
            </a:r>
            <a:r>
              <a:rPr lang="zh-CN" altLang="zh-CN" sz="2400" dirty="0"/>
              <a:t>分割的中心点选举算法</a:t>
            </a:r>
            <a:r>
              <a:rPr lang="zh-CN" altLang="en-US" sz="2400" dirty="0" smtClean="0"/>
              <a:t>；</a:t>
            </a:r>
            <a:endParaRPr lang="en-US" altLang="zh-CN" sz="2400" dirty="0" smtClean="0"/>
          </a:p>
          <a:p>
            <a:pPr lvl="1"/>
            <a:endParaRPr lang="zh-CN" altLang="en-US" sz="2400" dirty="0"/>
          </a:p>
          <a:p>
            <a:pPr lvl="1"/>
            <a:r>
              <a:rPr lang="zh-CN" altLang="zh-CN" sz="2400" dirty="0"/>
              <a:t>基于特征分析和热点评估的实验结果，给出</a:t>
            </a:r>
            <a:r>
              <a:rPr lang="en-US" altLang="zh-CN" sz="2400" dirty="0"/>
              <a:t>k-means</a:t>
            </a:r>
            <a:r>
              <a:rPr lang="zh-CN" altLang="zh-CN" sz="2400" dirty="0"/>
              <a:t>软件优化的策略</a:t>
            </a:r>
            <a:r>
              <a:rPr lang="zh-CN" altLang="en-US" sz="2400" dirty="0" smtClean="0"/>
              <a:t>。</a:t>
            </a:r>
            <a:endParaRPr lang="en-US" altLang="zh-CN" sz="2400" dirty="0" smtClean="0"/>
          </a:p>
          <a:p>
            <a:pPr lvl="1"/>
            <a:endParaRPr lang="en-US" altLang="zh-CN" sz="2400" dirty="0" smtClean="0"/>
          </a:p>
          <a:p>
            <a:pPr lvl="1"/>
            <a:r>
              <a:rPr lang="zh-CN" altLang="zh-CN" sz="2400" dirty="0"/>
              <a:t>基于特征分析对体系结构的要求，设计出针对</a:t>
            </a:r>
            <a:r>
              <a:rPr lang="en-US" altLang="zh-CN" sz="2400" dirty="0"/>
              <a:t>k-means</a:t>
            </a:r>
            <a:r>
              <a:rPr lang="zh-CN" altLang="zh-CN" sz="2400" dirty="0"/>
              <a:t>的专用硬件加速</a:t>
            </a:r>
            <a:r>
              <a:rPr lang="zh-CN" altLang="zh-CN" sz="2400" dirty="0" smtClean="0"/>
              <a:t>结构</a:t>
            </a:r>
            <a:endParaRPr lang="en-US" altLang="zh-CN" sz="2400" dirty="0" smtClean="0"/>
          </a:p>
          <a:p>
            <a:pPr lvl="1"/>
            <a:endParaRPr lang="en-US" altLang="zh-CN" sz="2400" dirty="0" smtClean="0"/>
          </a:p>
          <a:p>
            <a:pPr lvl="1"/>
            <a:r>
              <a:rPr lang="zh-CN" altLang="zh-CN" sz="2400" dirty="0"/>
              <a:t>对硬件加速方案进行试验验证</a:t>
            </a:r>
            <a:endParaRPr lang="zh-CN" altLang="en-US" sz="2400" dirty="0"/>
          </a:p>
          <a:p>
            <a:pPr marL="457200" lvl="1" indent="0">
              <a:buNone/>
            </a:pPr>
            <a:endParaRPr lang="en-US" altLang="zh-CN"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14</a:t>
            </a:fld>
            <a:endParaRPr lang="zh-CN" altLang="en-US" dirty="0"/>
          </a:p>
        </p:txBody>
      </p:sp>
    </p:spTree>
    <p:extLst>
      <p:ext uri="{BB962C8B-B14F-4D97-AF65-F5344CB8AC3E}">
        <p14:creationId xmlns:p14="http://schemas.microsoft.com/office/powerpoint/2010/main" val="2742466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预期目标</a:t>
            </a:r>
          </a:p>
        </p:txBody>
      </p:sp>
      <p:sp>
        <p:nvSpPr>
          <p:cNvPr id="3" name="内容占位符 2"/>
          <p:cNvSpPr>
            <a:spLocks noGrp="1"/>
          </p:cNvSpPr>
          <p:nvPr>
            <p:ph idx="1"/>
          </p:nvPr>
        </p:nvSpPr>
        <p:spPr>
          <a:xfrm>
            <a:off x="467544" y="1628800"/>
            <a:ext cx="8116888" cy="4456113"/>
          </a:xfrm>
        </p:spPr>
        <p:txBody>
          <a:bodyPr/>
          <a:lstStyle/>
          <a:p>
            <a:r>
              <a:rPr lang="zh-CN" altLang="en-US" dirty="0"/>
              <a:t>预期目标：</a:t>
            </a:r>
            <a:endParaRPr lang="en-US" altLang="zh-CN" dirty="0"/>
          </a:p>
          <a:p>
            <a:pPr lvl="1"/>
            <a:r>
              <a:rPr lang="zh-CN" altLang="zh-CN" sz="2400" dirty="0" smtClean="0"/>
              <a:t>中心点</a:t>
            </a:r>
            <a:r>
              <a:rPr lang="zh-CN" altLang="zh-CN" sz="2400" dirty="0"/>
              <a:t>选举算法的</a:t>
            </a:r>
            <a:r>
              <a:rPr lang="zh-CN" altLang="zh-CN" sz="2400" dirty="0" smtClean="0"/>
              <a:t>实现</a:t>
            </a:r>
            <a:r>
              <a:rPr lang="zh-CN" altLang="en-US" sz="2400" dirty="0" smtClean="0"/>
              <a:t>，提高聚类质量，降低迭代运算次数</a:t>
            </a:r>
            <a:endParaRPr lang="en-US" altLang="zh-CN" sz="2400" dirty="0" smtClean="0"/>
          </a:p>
          <a:p>
            <a:pPr lvl="1"/>
            <a:endParaRPr lang="en-US" altLang="zh-CN" sz="2400" dirty="0" smtClean="0"/>
          </a:p>
          <a:p>
            <a:pPr lvl="1"/>
            <a:r>
              <a:rPr lang="zh-CN" altLang="en-US" sz="2400" dirty="0" smtClean="0"/>
              <a:t>优化</a:t>
            </a:r>
            <a:r>
              <a:rPr lang="en-US" altLang="zh-CN" sz="2400" dirty="0" smtClean="0"/>
              <a:t>K-means</a:t>
            </a:r>
            <a:r>
              <a:rPr lang="zh-CN" altLang="en-US" sz="2400" dirty="0" smtClean="0"/>
              <a:t>热点，减少算法运算量，减少运行时</a:t>
            </a:r>
            <a:endParaRPr lang="en-US" altLang="zh-CN" sz="2400" dirty="0" smtClean="0"/>
          </a:p>
          <a:p>
            <a:pPr lvl="1"/>
            <a:endParaRPr lang="en-US" altLang="zh-CN" sz="2400" dirty="0" smtClean="0"/>
          </a:p>
          <a:p>
            <a:pPr lvl="1"/>
            <a:r>
              <a:rPr lang="zh-CN" altLang="en-US" sz="2400" dirty="0" smtClean="0"/>
              <a:t>完成</a:t>
            </a:r>
            <a:r>
              <a:rPr lang="zh-CN" altLang="zh-CN" sz="2400" dirty="0" smtClean="0"/>
              <a:t>硬件加速器</a:t>
            </a:r>
            <a:r>
              <a:rPr lang="zh-CN" altLang="en-US" sz="2400" dirty="0" smtClean="0"/>
              <a:t>设计，显著提高聚类的速度</a:t>
            </a:r>
            <a:endParaRPr lang="en-US" altLang="zh-CN" sz="2400" dirty="0" smtClean="0"/>
          </a:p>
          <a:p>
            <a:pPr lvl="1"/>
            <a:endParaRPr lang="zh-CN" altLang="zh-CN" sz="2400" dirty="0"/>
          </a:p>
          <a:p>
            <a:pPr lvl="1"/>
            <a:r>
              <a:rPr lang="zh-CN" altLang="zh-CN" sz="2400" dirty="0"/>
              <a:t>实验分析，得到理想的加速结果和分析</a:t>
            </a:r>
          </a:p>
          <a:p>
            <a:pPr marL="457200" lvl="1" indent="0">
              <a:buNone/>
            </a:pP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15</a:t>
            </a:fld>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65000"/>
                  </a:schemeClr>
                </a:solidFill>
              </a:rPr>
              <a:t>选题背景和意义</a:t>
            </a:r>
            <a:endParaRPr lang="en-US" altLang="zh-CN" dirty="0" smtClean="0">
              <a:solidFill>
                <a:schemeClr val="bg1">
                  <a:lumMod val="65000"/>
                </a:schemeClr>
              </a:solidFill>
            </a:endParaRPr>
          </a:p>
          <a:p>
            <a:r>
              <a:rPr lang="zh-CN" altLang="en-US" dirty="0" smtClean="0">
                <a:solidFill>
                  <a:schemeClr val="bg1">
                    <a:lumMod val="65000"/>
                  </a:schemeClr>
                </a:solidFill>
              </a:rPr>
              <a:t>国内外本领域的发展现状</a:t>
            </a:r>
            <a:endParaRPr lang="en-US" altLang="zh-CN" dirty="0" smtClean="0">
              <a:solidFill>
                <a:schemeClr val="bg1">
                  <a:lumMod val="65000"/>
                </a:schemeClr>
              </a:solidFill>
            </a:endParaRPr>
          </a:p>
          <a:p>
            <a:r>
              <a:rPr lang="zh-CN" altLang="en-US" dirty="0" smtClean="0">
                <a:solidFill>
                  <a:schemeClr val="bg1">
                    <a:lumMod val="65000"/>
                  </a:schemeClr>
                </a:solidFill>
              </a:rPr>
              <a:t>主要研究内容</a:t>
            </a:r>
            <a:endParaRPr lang="en-US" altLang="zh-CN" dirty="0" smtClean="0">
              <a:solidFill>
                <a:schemeClr val="bg1">
                  <a:lumMod val="65000"/>
                </a:schemeClr>
              </a:solidFill>
            </a:endParaRPr>
          </a:p>
          <a:p>
            <a:r>
              <a:rPr lang="zh-CN" altLang="en-US" dirty="0" smtClean="0"/>
              <a:t>拟采用的研究方法和技术路线</a:t>
            </a:r>
            <a:endParaRPr lang="en-US" altLang="zh-CN" dirty="0" smtClean="0"/>
          </a:p>
          <a:p>
            <a:r>
              <a:rPr lang="zh-CN" altLang="en-US" dirty="0" smtClean="0">
                <a:solidFill>
                  <a:schemeClr val="bg1">
                    <a:lumMod val="65000"/>
                  </a:schemeClr>
                </a:solidFill>
              </a:rPr>
              <a:t>已有的科研基础和所需的科研条件</a:t>
            </a:r>
            <a:endParaRPr lang="en-US" altLang="zh-CN" dirty="0" smtClean="0">
              <a:solidFill>
                <a:schemeClr val="bg1">
                  <a:lumMod val="65000"/>
                </a:schemeClr>
              </a:solidFill>
            </a:endParaRPr>
          </a:p>
          <a:p>
            <a:r>
              <a:rPr lang="zh-CN" altLang="en-US" dirty="0" smtClean="0">
                <a:solidFill>
                  <a:schemeClr val="bg1">
                    <a:lumMod val="65000"/>
                  </a:schemeClr>
                </a:solidFill>
              </a:rPr>
              <a:t>研究工作计划与进度安排</a:t>
            </a:r>
            <a:endParaRPr lang="en-US" altLang="zh-CN" dirty="0" smtClean="0">
              <a:solidFill>
                <a:schemeClr val="bg1">
                  <a:lumMod val="65000"/>
                </a:schemeClr>
              </a:solidFill>
            </a:endParaRPr>
          </a:p>
          <a:p>
            <a:r>
              <a:rPr lang="zh-CN" altLang="en-US" dirty="0" smtClean="0">
                <a:solidFill>
                  <a:schemeClr val="bg1">
                    <a:lumMod val="65000"/>
                  </a:schemeClr>
                </a:solidFill>
              </a:rPr>
              <a:t>参考文献</a:t>
            </a:r>
            <a:endParaRPr lang="en-US" altLang="zh-CN" dirty="0" smtClean="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16</a:t>
            </a:fld>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en-US" dirty="0" smtClean="0"/>
              <a:t>技术路线</a:t>
            </a:r>
            <a:r>
              <a:rPr lang="en-US" altLang="zh-CN" dirty="0" smtClean="0"/>
              <a:t>-k-means</a:t>
            </a:r>
            <a:r>
              <a:rPr lang="zh-CN" altLang="en-US" dirty="0" smtClean="0"/>
              <a:t>算法分析</a:t>
            </a:r>
            <a:r>
              <a:rPr lang="en-US" altLang="zh-CN" dirty="0" smtClean="0"/>
              <a:t/>
            </a:r>
            <a:br>
              <a:rPr lang="en-US" altLang="zh-CN" dirty="0" smtClean="0"/>
            </a:b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17</a:t>
            </a:fld>
            <a:endParaRPr lang="zh-CN" altLang="en-US" dirty="0"/>
          </a:p>
        </p:txBody>
      </p:sp>
      <p:sp>
        <p:nvSpPr>
          <p:cNvPr id="7" name="矩形 6"/>
          <p:cNvSpPr/>
          <p:nvPr/>
        </p:nvSpPr>
        <p:spPr>
          <a:xfrm>
            <a:off x="611560" y="2033990"/>
            <a:ext cx="8208912" cy="3514808"/>
          </a:xfrm>
          <a:prstGeom prst="rect">
            <a:avLst/>
          </a:prstGeom>
        </p:spPr>
        <p:txBody>
          <a:bodyPr wrap="square">
            <a:spAutoFit/>
          </a:bodyPr>
          <a:lstStyle/>
          <a:p>
            <a:r>
              <a:rPr lang="zh-CN" altLang="zh-CN" sz="3200" dirty="0" smtClean="0"/>
              <a:t>对</a:t>
            </a:r>
            <a:r>
              <a:rPr lang="en-US" altLang="zh-CN" sz="3200" dirty="0" smtClean="0"/>
              <a:t>k-means</a:t>
            </a:r>
            <a:r>
              <a:rPr lang="zh-CN" altLang="zh-CN" sz="3200" dirty="0" smtClean="0"/>
              <a:t>算法</a:t>
            </a:r>
            <a:r>
              <a:rPr lang="zh-CN" altLang="zh-CN" sz="3200" dirty="0"/>
              <a:t>进行详细分析</a:t>
            </a:r>
            <a:r>
              <a:rPr lang="zh-CN" altLang="zh-CN" sz="3200" dirty="0" smtClean="0"/>
              <a:t>：</a:t>
            </a:r>
            <a:endParaRPr lang="en-US" altLang="zh-CN" sz="3200" dirty="0" smtClean="0"/>
          </a:p>
          <a:p>
            <a:pPr marL="742950" lvl="1" indent="-285750" eaLnBrk="0" fontAlgn="base" hangingPunct="0">
              <a:spcBef>
                <a:spcPct val="20000"/>
              </a:spcBef>
              <a:spcAft>
                <a:spcPct val="0"/>
              </a:spcAft>
              <a:buClr>
                <a:srgbClr val="FF0000"/>
              </a:buClr>
              <a:buSzPct val="55000"/>
              <a:buFont typeface="Wingdings" pitchFamily="2" charset="2"/>
              <a:buChar char="n"/>
            </a:pPr>
            <a:r>
              <a:rPr lang="zh-CN" altLang="zh-CN" sz="2800" dirty="0" smtClean="0"/>
              <a:t>分析</a:t>
            </a:r>
            <a:r>
              <a:rPr lang="zh-CN" altLang="zh-CN" sz="2800" dirty="0"/>
              <a:t>算法，得到算法流程图，并估计出重要操作步骤所占</a:t>
            </a:r>
            <a:r>
              <a:rPr lang="zh-CN" altLang="zh-CN" sz="2800" dirty="0" smtClean="0"/>
              <a:t>比重</a:t>
            </a:r>
            <a:endParaRPr lang="en-US" altLang="zh-CN" sz="2800" dirty="0" smtClean="0"/>
          </a:p>
          <a:p>
            <a:pPr marL="742950" lvl="1" indent="-285750" eaLnBrk="0" fontAlgn="base" hangingPunct="0">
              <a:spcBef>
                <a:spcPct val="20000"/>
              </a:spcBef>
              <a:spcAft>
                <a:spcPct val="0"/>
              </a:spcAft>
              <a:buClr>
                <a:srgbClr val="FF0000"/>
              </a:buClr>
              <a:buSzPct val="55000"/>
              <a:buFont typeface="Wingdings" pitchFamily="2" charset="2"/>
              <a:buChar char="n"/>
            </a:pPr>
            <a:r>
              <a:rPr lang="zh-CN" altLang="zh-CN" sz="2800" dirty="0" smtClean="0"/>
              <a:t>分解算法</a:t>
            </a:r>
            <a:r>
              <a:rPr lang="zh-CN" altLang="zh-CN" sz="2800" dirty="0" smtClean="0"/>
              <a:t>特征</a:t>
            </a:r>
            <a:endParaRPr lang="en-US" altLang="zh-CN" sz="2800" dirty="0" smtClean="0"/>
          </a:p>
          <a:p>
            <a:pPr marL="742950" lvl="1" indent="-285750" eaLnBrk="0" fontAlgn="base" hangingPunct="0">
              <a:spcBef>
                <a:spcPct val="20000"/>
              </a:spcBef>
              <a:spcAft>
                <a:spcPct val="0"/>
              </a:spcAft>
              <a:buClr>
                <a:srgbClr val="FF0000"/>
              </a:buClr>
              <a:buSzPct val="55000"/>
              <a:buFont typeface="Wingdings" pitchFamily="2" charset="2"/>
              <a:buChar char="n"/>
            </a:pPr>
            <a:r>
              <a:rPr lang="zh-CN" altLang="zh-CN" sz="2800" dirty="0" smtClean="0"/>
              <a:t>将</a:t>
            </a:r>
            <a:r>
              <a:rPr lang="zh-CN" altLang="zh-CN" sz="2800" dirty="0"/>
              <a:t>算法关键步骤分解对应到原子函数和指令</a:t>
            </a:r>
            <a:r>
              <a:rPr lang="zh-CN" altLang="zh-CN" sz="2800" dirty="0" smtClean="0"/>
              <a:t>操作</a:t>
            </a:r>
            <a:endParaRPr lang="en-US" altLang="zh-CN" sz="2800" dirty="0" smtClean="0"/>
          </a:p>
          <a:p>
            <a:pPr marL="742950" lvl="1" indent="-285750" eaLnBrk="0" fontAlgn="base" hangingPunct="0">
              <a:spcBef>
                <a:spcPct val="20000"/>
              </a:spcBef>
              <a:spcAft>
                <a:spcPct val="0"/>
              </a:spcAft>
              <a:buClr>
                <a:srgbClr val="FF0000"/>
              </a:buClr>
              <a:buSzPct val="55000"/>
              <a:buFont typeface="Wingdings" pitchFamily="2" charset="2"/>
              <a:buChar char="n"/>
            </a:pPr>
            <a:r>
              <a:rPr lang="zh-CN" altLang="zh-CN" sz="2800" dirty="0" smtClean="0"/>
              <a:t>得到</a:t>
            </a:r>
            <a:r>
              <a:rPr lang="zh-CN" altLang="zh-CN" sz="2800" dirty="0"/>
              <a:t>算法分解</a:t>
            </a:r>
            <a:r>
              <a:rPr lang="en-US" altLang="zh-CN" sz="2800" dirty="0"/>
              <a:t>tree</a:t>
            </a:r>
            <a:r>
              <a:rPr lang="zh-CN" altLang="zh-CN" sz="2800" dirty="0" smtClean="0"/>
              <a:t>图</a:t>
            </a:r>
            <a:endParaRPr lang="zh-CN" altLang="zh-CN" sz="2800" dirty="0"/>
          </a:p>
        </p:txBody>
      </p:sp>
    </p:spTree>
    <p:extLst>
      <p:ext uri="{BB962C8B-B14F-4D97-AF65-F5344CB8AC3E}">
        <p14:creationId xmlns:p14="http://schemas.microsoft.com/office/powerpoint/2010/main" val="3444487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en-US" dirty="0"/>
              <a:t>技术路线</a:t>
            </a:r>
            <a:r>
              <a:rPr lang="en-US" altLang="zh-CN" dirty="0"/>
              <a:t>-k-means</a:t>
            </a:r>
            <a:r>
              <a:rPr lang="zh-CN" altLang="en-US" dirty="0"/>
              <a:t>算法分析</a:t>
            </a: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18</a:t>
            </a:fld>
            <a:endParaRPr lang="zh-CN" altLang="en-US" dirty="0"/>
          </a:p>
        </p:txBody>
      </p:sp>
      <p:sp>
        <p:nvSpPr>
          <p:cNvPr id="7" name="内容占位符 2"/>
          <p:cNvSpPr>
            <a:spLocks noGrp="1"/>
          </p:cNvSpPr>
          <p:nvPr>
            <p:ph idx="1"/>
          </p:nvPr>
        </p:nvSpPr>
        <p:spPr>
          <a:xfrm>
            <a:off x="467544" y="1628800"/>
            <a:ext cx="8116888" cy="792038"/>
          </a:xfrm>
        </p:spPr>
        <p:txBody>
          <a:bodyPr/>
          <a:lstStyle/>
          <a:p>
            <a:r>
              <a:rPr lang="en-US" altLang="zh-CN" dirty="0" smtClean="0"/>
              <a:t>K-means</a:t>
            </a:r>
            <a:r>
              <a:rPr lang="zh-CN" altLang="en-US" dirty="0" smtClean="0"/>
              <a:t>算法特征分析：</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840755387"/>
              </p:ext>
            </p:extLst>
          </p:nvPr>
        </p:nvGraphicFramePr>
        <p:xfrm>
          <a:off x="467544" y="2348880"/>
          <a:ext cx="7416824" cy="3982209"/>
        </p:xfrm>
        <a:graphic>
          <a:graphicData uri="http://schemas.openxmlformats.org/drawingml/2006/table">
            <a:tbl>
              <a:tblPr firstRow="1" firstCol="1" bandRow="1">
                <a:tableStyleId>{5C22544A-7EE6-4342-B048-85BDC9FD1C3A}</a:tableStyleId>
              </a:tblPr>
              <a:tblGrid>
                <a:gridCol w="1258344"/>
                <a:gridCol w="6158480"/>
              </a:tblGrid>
              <a:tr h="284444">
                <a:tc>
                  <a:txBody>
                    <a:bodyPr/>
                    <a:lstStyle/>
                    <a:p>
                      <a:pPr algn="ctr">
                        <a:spcAft>
                          <a:spcPts val="0"/>
                        </a:spcAft>
                        <a:tabLst>
                          <a:tab pos="951230" algn="l"/>
                        </a:tabLst>
                      </a:pPr>
                      <a:r>
                        <a:rPr lang="zh-CN" sz="1050" kern="100" dirty="0">
                          <a:effectLst/>
                        </a:rPr>
                        <a:t>属性</a:t>
                      </a:r>
                      <a:endParaRPr lang="zh-CN" sz="1050" kern="100" dirty="0">
                        <a:effectLst/>
                        <a:latin typeface="Times New Roman"/>
                        <a:ea typeface="宋体"/>
                      </a:endParaRPr>
                    </a:p>
                  </a:txBody>
                  <a:tcPr marL="68580" marR="68580" marT="0" marB="0"/>
                </a:tc>
                <a:tc>
                  <a:txBody>
                    <a:bodyPr/>
                    <a:lstStyle/>
                    <a:p>
                      <a:pPr algn="ctr">
                        <a:spcAft>
                          <a:spcPts val="0"/>
                        </a:spcAft>
                        <a:tabLst>
                          <a:tab pos="951230" algn="l"/>
                        </a:tabLst>
                      </a:pPr>
                      <a:r>
                        <a:rPr lang="zh-CN" sz="1050" kern="100" dirty="0">
                          <a:effectLst/>
                        </a:rPr>
                        <a:t>特征</a:t>
                      </a:r>
                      <a:endParaRPr lang="zh-CN" sz="1050" kern="100" dirty="0">
                        <a:effectLst/>
                        <a:latin typeface="Times New Roman"/>
                        <a:ea typeface="宋体"/>
                      </a:endParaRPr>
                    </a:p>
                  </a:txBody>
                  <a:tcPr marL="68580" marR="68580" marT="0" marB="0"/>
                </a:tc>
              </a:tr>
              <a:tr h="1137773">
                <a:tc>
                  <a:txBody>
                    <a:bodyPr/>
                    <a:lstStyle/>
                    <a:p>
                      <a:pPr algn="ctr">
                        <a:spcAft>
                          <a:spcPts val="0"/>
                        </a:spcAft>
                        <a:tabLst>
                          <a:tab pos="951230" algn="l"/>
                        </a:tabLst>
                      </a:pPr>
                      <a:r>
                        <a:rPr lang="zh-CN" sz="1050" kern="100" dirty="0">
                          <a:effectLst/>
                        </a:rPr>
                        <a:t>计算特征</a:t>
                      </a:r>
                      <a:endParaRPr lang="zh-CN" sz="1050" kern="100" dirty="0">
                        <a:effectLst/>
                        <a:latin typeface="Times New Roman"/>
                        <a:ea typeface="宋体"/>
                      </a:endParaRPr>
                    </a:p>
                  </a:txBody>
                  <a:tcPr marL="68580" marR="68580" marT="0" marB="0" anchor="ctr"/>
                </a:tc>
                <a:tc>
                  <a:txBody>
                    <a:bodyPr/>
                    <a:lstStyle/>
                    <a:p>
                      <a:pPr algn="just">
                        <a:spcAft>
                          <a:spcPts val="0"/>
                        </a:spcAft>
                        <a:tabLst>
                          <a:tab pos="951230" algn="l"/>
                        </a:tabLst>
                      </a:pPr>
                      <a:r>
                        <a:rPr lang="zh-CN" sz="1050" kern="100" dirty="0">
                          <a:effectLst/>
                        </a:rPr>
                        <a:t>操作数主要为浮点数组和向量类型，运算操作主要为浮点数组的乘加和向量的加法运算，计算复杂度由数据对象数目</a:t>
                      </a:r>
                      <a:r>
                        <a:rPr lang="en-US" sz="1050" kern="100" dirty="0">
                          <a:effectLst/>
                        </a:rPr>
                        <a:t>N</a:t>
                      </a:r>
                      <a:r>
                        <a:rPr lang="zh-CN" sz="1050" kern="100" dirty="0">
                          <a:effectLst/>
                        </a:rPr>
                        <a:t>、维度</a:t>
                      </a:r>
                      <a:r>
                        <a:rPr lang="en-US" sz="1050" kern="100" dirty="0">
                          <a:effectLst/>
                        </a:rPr>
                        <a:t>M</a:t>
                      </a:r>
                      <a:r>
                        <a:rPr lang="zh-CN" sz="1050" kern="100" dirty="0">
                          <a:effectLst/>
                        </a:rPr>
                        <a:t>、类别数</a:t>
                      </a:r>
                      <a:r>
                        <a:rPr lang="en-US" sz="1050" kern="100" dirty="0">
                          <a:effectLst/>
                        </a:rPr>
                        <a:t>K</a:t>
                      </a:r>
                      <a:r>
                        <a:rPr lang="zh-CN" sz="1050" kern="100" dirty="0">
                          <a:effectLst/>
                        </a:rPr>
                        <a:t>和数据迭代次数</a:t>
                      </a:r>
                      <a:r>
                        <a:rPr lang="en-US" sz="1050" kern="100" dirty="0">
                          <a:effectLst/>
                        </a:rPr>
                        <a:t>t</a:t>
                      </a:r>
                      <a:r>
                        <a:rPr lang="zh-CN" sz="1050" kern="100" dirty="0">
                          <a:effectLst/>
                        </a:rPr>
                        <a:t>决定，时间复杂度为</a:t>
                      </a:r>
                      <a:r>
                        <a:rPr lang="en-US" sz="1050" kern="100" dirty="0">
                          <a:effectLst/>
                        </a:rPr>
                        <a:t>O(</a:t>
                      </a:r>
                      <a:r>
                        <a:rPr lang="en-US" sz="1050" kern="100" dirty="0" err="1">
                          <a:effectLst/>
                        </a:rPr>
                        <a:t>NMKt</a:t>
                      </a:r>
                      <a:r>
                        <a:rPr lang="en-US" sz="1050" kern="100" dirty="0" smtClean="0">
                          <a:effectLst/>
                        </a:rPr>
                        <a:t>)</a:t>
                      </a:r>
                      <a:r>
                        <a:rPr lang="zh-CN" sz="1050" kern="100" dirty="0" smtClean="0">
                          <a:effectLst/>
                        </a:rPr>
                        <a:t>。</a:t>
                      </a:r>
                      <a:endParaRPr lang="zh-CN" sz="1050" kern="100" dirty="0">
                        <a:effectLst/>
                        <a:latin typeface="Times New Roman"/>
                        <a:ea typeface="宋体"/>
                      </a:endParaRPr>
                    </a:p>
                  </a:txBody>
                  <a:tcPr marL="68580" marR="68580" marT="0" marB="0"/>
                </a:tc>
              </a:tr>
              <a:tr h="853331">
                <a:tc>
                  <a:txBody>
                    <a:bodyPr/>
                    <a:lstStyle/>
                    <a:p>
                      <a:pPr algn="ctr">
                        <a:spcAft>
                          <a:spcPts val="0"/>
                        </a:spcAft>
                        <a:tabLst>
                          <a:tab pos="951230" algn="l"/>
                        </a:tabLst>
                      </a:pPr>
                      <a:r>
                        <a:rPr lang="zh-CN" sz="1050" kern="100">
                          <a:effectLst/>
                        </a:rPr>
                        <a:t>访存特征</a:t>
                      </a:r>
                      <a:endParaRPr lang="zh-CN" sz="1050" kern="100">
                        <a:effectLst/>
                        <a:latin typeface="Times New Roman"/>
                        <a:ea typeface="宋体"/>
                      </a:endParaRPr>
                    </a:p>
                  </a:txBody>
                  <a:tcPr marL="68580" marR="68580" marT="0" marB="0" anchor="ctr"/>
                </a:tc>
                <a:tc>
                  <a:txBody>
                    <a:bodyPr/>
                    <a:lstStyle/>
                    <a:p>
                      <a:pPr algn="just">
                        <a:spcAft>
                          <a:spcPts val="0"/>
                        </a:spcAft>
                        <a:tabLst>
                          <a:tab pos="951230" algn="l"/>
                        </a:tabLst>
                      </a:pPr>
                      <a:r>
                        <a:rPr lang="zh-CN" sz="1050" kern="100" dirty="0">
                          <a:effectLst/>
                        </a:rPr>
                        <a:t>存取数据主要为数组类型，局部性好，访存大，在计算新的聚类中心时，每次计算需要访存两个次（取当前聚类中心的数据和取新判断的点的数据</a:t>
                      </a:r>
                      <a:r>
                        <a:rPr lang="zh-CN" sz="1050" kern="100" dirty="0" smtClean="0">
                          <a:effectLst/>
                        </a:rPr>
                        <a:t>）。</a:t>
                      </a:r>
                      <a:endParaRPr lang="zh-CN" sz="1050" kern="100" dirty="0">
                        <a:effectLst/>
                        <a:latin typeface="Times New Roman"/>
                        <a:ea typeface="宋体"/>
                      </a:endParaRPr>
                    </a:p>
                  </a:txBody>
                  <a:tcPr marL="68580" marR="68580" marT="0" marB="0"/>
                </a:tc>
              </a:tr>
              <a:tr h="1137773">
                <a:tc>
                  <a:txBody>
                    <a:bodyPr/>
                    <a:lstStyle/>
                    <a:p>
                      <a:pPr algn="ctr">
                        <a:spcAft>
                          <a:spcPts val="0"/>
                        </a:spcAft>
                        <a:tabLst>
                          <a:tab pos="951230" algn="l"/>
                        </a:tabLst>
                      </a:pPr>
                      <a:r>
                        <a:rPr lang="zh-CN" sz="1050" kern="100">
                          <a:effectLst/>
                        </a:rPr>
                        <a:t>并行性</a:t>
                      </a:r>
                      <a:endParaRPr lang="zh-CN" sz="1050" kern="100">
                        <a:effectLst/>
                        <a:latin typeface="Times New Roman"/>
                        <a:ea typeface="宋体"/>
                      </a:endParaRPr>
                    </a:p>
                  </a:txBody>
                  <a:tcPr marL="68580" marR="68580" marT="0" marB="0" anchor="ctr"/>
                </a:tc>
                <a:tc>
                  <a:txBody>
                    <a:bodyPr/>
                    <a:lstStyle/>
                    <a:p>
                      <a:pPr algn="just">
                        <a:spcAft>
                          <a:spcPts val="0"/>
                        </a:spcAft>
                        <a:tabLst>
                          <a:tab pos="951230" algn="l"/>
                        </a:tabLst>
                      </a:pPr>
                      <a:r>
                        <a:rPr lang="zh-CN" sz="1050" kern="100" dirty="0">
                          <a:effectLst/>
                        </a:rPr>
                        <a:t>每两个向量之间的距离在计算时是相互独立的，因而具有并行性。</a:t>
                      </a:r>
                      <a:r>
                        <a:rPr lang="en-US" sz="1050" kern="100" dirty="0" err="1">
                          <a:effectLst/>
                        </a:rPr>
                        <a:t>Kmeans</a:t>
                      </a:r>
                      <a:r>
                        <a:rPr lang="zh-CN" sz="1050" kern="100" dirty="0">
                          <a:effectLst/>
                        </a:rPr>
                        <a:t>算法具有良好的并行性，通过数据分块，进行并行处理，并行处理过程中，计算得到新</a:t>
                      </a:r>
                      <a:r>
                        <a:rPr lang="en-US" sz="1050" kern="100" dirty="0">
                          <a:effectLst/>
                        </a:rPr>
                        <a:t>means</a:t>
                      </a:r>
                      <a:r>
                        <a:rPr lang="zh-CN" sz="1050" kern="100" dirty="0">
                          <a:effectLst/>
                        </a:rPr>
                        <a:t>的部分结果，</a:t>
                      </a:r>
                      <a:r>
                        <a:rPr lang="en-US" sz="1050" kern="100" dirty="0">
                          <a:effectLst/>
                        </a:rPr>
                        <a:t>reduce</a:t>
                      </a:r>
                      <a:r>
                        <a:rPr lang="zh-CN" sz="1050" kern="100" dirty="0">
                          <a:effectLst/>
                        </a:rPr>
                        <a:t>阶段通过简单的处理，得到全局新</a:t>
                      </a:r>
                      <a:r>
                        <a:rPr lang="en-US" sz="1050" kern="100" dirty="0">
                          <a:effectLst/>
                        </a:rPr>
                        <a:t>means</a:t>
                      </a:r>
                      <a:r>
                        <a:rPr lang="zh-CN" sz="1050" kern="100" dirty="0">
                          <a:effectLst/>
                        </a:rPr>
                        <a:t>，</a:t>
                      </a:r>
                      <a:r>
                        <a:rPr lang="en-US" sz="1050" kern="100" dirty="0">
                          <a:effectLst/>
                        </a:rPr>
                        <a:t>reduce</a:t>
                      </a:r>
                      <a:r>
                        <a:rPr lang="zh-CN" sz="1050" kern="100" dirty="0">
                          <a:effectLst/>
                        </a:rPr>
                        <a:t>阶段工作量很小。</a:t>
                      </a:r>
                      <a:endParaRPr lang="zh-CN" sz="1050" kern="100" dirty="0">
                        <a:effectLst/>
                        <a:latin typeface="Times New Roman"/>
                        <a:ea typeface="宋体"/>
                      </a:endParaRPr>
                    </a:p>
                  </a:txBody>
                  <a:tcPr marL="68580" marR="68580" marT="0" marB="0"/>
                </a:tc>
              </a:tr>
              <a:tr h="284444">
                <a:tc>
                  <a:txBody>
                    <a:bodyPr/>
                    <a:lstStyle/>
                    <a:p>
                      <a:pPr algn="ctr">
                        <a:spcAft>
                          <a:spcPts val="0"/>
                        </a:spcAft>
                        <a:tabLst>
                          <a:tab pos="951230" algn="l"/>
                        </a:tabLst>
                      </a:pPr>
                      <a:r>
                        <a:rPr lang="zh-CN" sz="1050" kern="100">
                          <a:effectLst/>
                        </a:rPr>
                        <a:t>线程间关系</a:t>
                      </a:r>
                      <a:endParaRPr lang="zh-CN" sz="1050" kern="100">
                        <a:effectLst/>
                        <a:latin typeface="Times New Roman"/>
                        <a:ea typeface="宋体"/>
                      </a:endParaRPr>
                    </a:p>
                  </a:txBody>
                  <a:tcPr marL="68580" marR="68580" marT="0" marB="0" anchor="ctr"/>
                </a:tc>
                <a:tc>
                  <a:txBody>
                    <a:bodyPr/>
                    <a:lstStyle/>
                    <a:p>
                      <a:pPr algn="just">
                        <a:spcAft>
                          <a:spcPts val="0"/>
                        </a:spcAft>
                        <a:tabLst>
                          <a:tab pos="951230" algn="l"/>
                        </a:tabLst>
                      </a:pPr>
                      <a:r>
                        <a:rPr lang="zh-CN" sz="1050" kern="100">
                          <a:effectLst/>
                        </a:rPr>
                        <a:t>每个线程可独立负责每两个向量之间距离的计算，线程间无依赖。</a:t>
                      </a:r>
                      <a:endParaRPr lang="zh-CN" sz="1050" kern="100">
                        <a:effectLst/>
                        <a:latin typeface="Times New Roman"/>
                        <a:ea typeface="宋体"/>
                      </a:endParaRPr>
                    </a:p>
                  </a:txBody>
                  <a:tcPr marL="68580" marR="68580" marT="0" marB="0"/>
                </a:tc>
              </a:tr>
              <a:tr h="284444">
                <a:tc>
                  <a:txBody>
                    <a:bodyPr/>
                    <a:lstStyle/>
                    <a:p>
                      <a:pPr algn="ctr">
                        <a:spcAft>
                          <a:spcPts val="0"/>
                        </a:spcAft>
                        <a:tabLst>
                          <a:tab pos="951230" algn="l"/>
                        </a:tabLst>
                      </a:pPr>
                      <a:r>
                        <a:rPr lang="en-US" sz="1050" kern="100">
                          <a:effectLst/>
                        </a:rPr>
                        <a:t>I/O</a:t>
                      </a:r>
                      <a:endParaRPr lang="zh-CN" sz="1050" kern="100">
                        <a:effectLst/>
                        <a:latin typeface="Times New Roman"/>
                        <a:ea typeface="宋体"/>
                      </a:endParaRPr>
                    </a:p>
                  </a:txBody>
                  <a:tcPr marL="68580" marR="68580" marT="0" marB="0" anchor="ctr"/>
                </a:tc>
                <a:tc>
                  <a:txBody>
                    <a:bodyPr/>
                    <a:lstStyle/>
                    <a:p>
                      <a:pPr algn="just">
                        <a:spcAft>
                          <a:spcPts val="0"/>
                        </a:spcAft>
                        <a:tabLst>
                          <a:tab pos="951230" algn="l"/>
                        </a:tabLst>
                      </a:pPr>
                      <a:r>
                        <a:rPr lang="en-US" sz="1050" kern="100" dirty="0">
                          <a:effectLst/>
                        </a:rPr>
                        <a:t>IO</a:t>
                      </a:r>
                      <a:r>
                        <a:rPr lang="zh-CN" sz="1050" kern="100" dirty="0">
                          <a:effectLst/>
                        </a:rPr>
                        <a:t>使用较少。</a:t>
                      </a:r>
                      <a:endParaRPr lang="zh-CN" sz="105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2093039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技术路线</a:t>
            </a:r>
            <a:r>
              <a:rPr lang="en-US" altLang="zh-CN" dirty="0"/>
              <a:t>-k-means</a:t>
            </a:r>
            <a:r>
              <a:rPr lang="zh-CN" altLang="en-US" dirty="0"/>
              <a:t>算法分析</a:t>
            </a: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19</a:t>
            </a:fld>
            <a:endParaRPr lang="zh-CN" altLang="en-US" dirty="0"/>
          </a:p>
        </p:txBody>
      </p:sp>
      <p:sp>
        <p:nvSpPr>
          <p:cNvPr id="7" name="TextBox 6"/>
          <p:cNvSpPr txBox="1"/>
          <p:nvPr/>
        </p:nvSpPr>
        <p:spPr>
          <a:xfrm>
            <a:off x="1089821" y="1718359"/>
            <a:ext cx="7992888" cy="461665"/>
          </a:xfrm>
          <a:prstGeom prst="rect">
            <a:avLst/>
          </a:prstGeom>
          <a:noFill/>
        </p:spPr>
        <p:txBody>
          <a:bodyPr wrap="square" rtlCol="0">
            <a:spAutoFit/>
          </a:bodyPr>
          <a:lstStyle/>
          <a:p>
            <a:r>
              <a:rPr lang="zh-CN" altLang="en-US" sz="2400" b="1" dirty="0" smtClean="0"/>
              <a:t>对</a:t>
            </a:r>
            <a:r>
              <a:rPr lang="en-US" altLang="zh-CN" sz="2400" b="1" dirty="0" smtClean="0"/>
              <a:t>k-means</a:t>
            </a:r>
            <a:r>
              <a:rPr lang="zh-CN" altLang="en-US" sz="2400" b="1" dirty="0" smtClean="0"/>
              <a:t>算法</a:t>
            </a:r>
            <a:r>
              <a:rPr lang="zh-CN" altLang="en-US" sz="2400" b="1" dirty="0"/>
              <a:t>进行</a:t>
            </a:r>
            <a:r>
              <a:rPr lang="en-US" altLang="zh-CN" sz="2400" b="1" dirty="0"/>
              <a:t>tree</a:t>
            </a:r>
            <a:r>
              <a:rPr lang="zh-CN" altLang="en-US" sz="2400" b="1" dirty="0"/>
              <a:t>数归并</a:t>
            </a:r>
            <a:endParaRPr lang="zh-CN" altLang="en-US" sz="2400" dirty="0"/>
          </a:p>
        </p:txBody>
      </p:sp>
      <p:sp>
        <p:nvSpPr>
          <p:cNvPr id="8" name="内容占位符 7"/>
          <p:cNvSpPr>
            <a:spLocks noGrp="1"/>
          </p:cNvSpPr>
          <p:nvPr>
            <p:ph idx="1"/>
          </p:nvPr>
        </p:nvSpPr>
        <p:spPr/>
        <p:txBody>
          <a:bodyPr/>
          <a:lstStyle/>
          <a:p>
            <a:r>
              <a:rPr lang="en-US" altLang="zh-CN" dirty="0" smtClean="0"/>
              <a:t>                                                             </a:t>
            </a:r>
            <a:endParaRPr lang="en-US" altLang="zh-CN" dirty="0" smtClean="0"/>
          </a:p>
          <a:p>
            <a:endParaRPr lang="zh-CN" altLang="en-US" dirty="0"/>
          </a:p>
        </p:txBody>
      </p:sp>
      <p:pic>
        <p:nvPicPr>
          <p:cNvPr id="3" name="图片 2"/>
          <p:cNvPicPr>
            <a:picLocks noChangeAspect="1"/>
          </p:cNvPicPr>
          <p:nvPr/>
        </p:nvPicPr>
        <p:blipFill>
          <a:blip r:embed="rId2"/>
          <a:stretch>
            <a:fillRect/>
          </a:stretch>
        </p:blipFill>
        <p:spPr>
          <a:xfrm>
            <a:off x="2034916" y="2090298"/>
            <a:ext cx="5705436" cy="4550396"/>
          </a:xfrm>
          <a:prstGeom prst="rect">
            <a:avLst/>
          </a:prstGeom>
        </p:spPr>
      </p:pic>
    </p:spTree>
    <p:extLst>
      <p:ext uri="{BB962C8B-B14F-4D97-AF65-F5344CB8AC3E}">
        <p14:creationId xmlns:p14="http://schemas.microsoft.com/office/powerpoint/2010/main" val="1944678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t>选题背景和意义</a:t>
            </a:r>
            <a:endParaRPr lang="en-US" altLang="zh-CN" dirty="0" smtClean="0"/>
          </a:p>
          <a:p>
            <a:r>
              <a:rPr lang="zh-CN" altLang="en-US" dirty="0" smtClean="0"/>
              <a:t>国内外本领域的发展现状</a:t>
            </a:r>
            <a:endParaRPr lang="en-US" altLang="zh-CN" dirty="0" smtClean="0"/>
          </a:p>
          <a:p>
            <a:r>
              <a:rPr lang="zh-CN" altLang="en-US" dirty="0" smtClean="0"/>
              <a:t>主要研究内容</a:t>
            </a:r>
            <a:endParaRPr lang="en-US" altLang="zh-CN" dirty="0" smtClean="0"/>
          </a:p>
          <a:p>
            <a:r>
              <a:rPr lang="zh-CN" altLang="en-US" dirty="0" smtClean="0"/>
              <a:t>拟采用的研究方法和技术路线</a:t>
            </a:r>
            <a:endParaRPr lang="en-US" altLang="zh-CN" dirty="0" smtClean="0"/>
          </a:p>
          <a:p>
            <a:r>
              <a:rPr lang="zh-CN" altLang="en-US" dirty="0" smtClean="0"/>
              <a:t>已有的科研基础和所需的科研条件</a:t>
            </a:r>
            <a:endParaRPr lang="en-US" altLang="zh-CN" dirty="0" smtClean="0"/>
          </a:p>
          <a:p>
            <a:r>
              <a:rPr lang="zh-CN" altLang="en-US" dirty="0" smtClean="0"/>
              <a:t>研究工作计划与进度安排</a:t>
            </a:r>
            <a:endParaRPr lang="en-US" altLang="zh-CN" dirty="0" smtClean="0"/>
          </a:p>
          <a:p>
            <a:r>
              <a:rPr lang="zh-CN" altLang="en-US" dirty="0" smtClean="0"/>
              <a:t>参考文献</a:t>
            </a:r>
            <a:endParaRPr lang="en-US" altLang="zh-CN"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116632"/>
            <a:ext cx="7740352" cy="1143000"/>
          </a:xfrm>
        </p:spPr>
        <p:txBody>
          <a:bodyPr/>
          <a:lstStyle/>
          <a:p>
            <a:r>
              <a:rPr lang="zh-CN" altLang="en-US" dirty="0" smtClean="0"/>
              <a:t>技术路线</a:t>
            </a:r>
            <a:r>
              <a:rPr lang="en-US" altLang="zh-CN" dirty="0" smtClean="0"/>
              <a:t>-</a:t>
            </a:r>
            <a:r>
              <a:rPr lang="zh-CN" altLang="zh-CN" dirty="0"/>
              <a:t>初始聚类中心点</a:t>
            </a:r>
            <a:r>
              <a:rPr lang="zh-CN" altLang="zh-CN" dirty="0" smtClean="0"/>
              <a:t>选取</a:t>
            </a:r>
            <a:r>
              <a:rPr lang="en-US" altLang="zh-CN" dirty="0"/>
              <a:t/>
            </a:r>
            <a:br>
              <a:rPr lang="en-US" altLang="zh-CN" dirty="0"/>
            </a:b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20</a:t>
            </a:fld>
            <a:endParaRPr lang="zh-CN" altLang="en-US" dirty="0"/>
          </a:p>
        </p:txBody>
      </p:sp>
      <p:sp>
        <p:nvSpPr>
          <p:cNvPr id="7" name="TextBox 6"/>
          <p:cNvSpPr txBox="1"/>
          <p:nvPr/>
        </p:nvSpPr>
        <p:spPr>
          <a:xfrm>
            <a:off x="539552" y="1700808"/>
            <a:ext cx="7776864" cy="2308324"/>
          </a:xfrm>
          <a:prstGeom prst="rect">
            <a:avLst/>
          </a:prstGeom>
          <a:noFill/>
        </p:spPr>
        <p:txBody>
          <a:bodyPr wrap="square" rtlCol="0">
            <a:spAutoFit/>
          </a:bodyPr>
          <a:lstStyle/>
          <a:p>
            <a:r>
              <a:rPr lang="zh-CN" altLang="zh-CN" sz="2400" dirty="0" smtClean="0"/>
              <a:t>通过</a:t>
            </a:r>
            <a:r>
              <a:rPr lang="zh-CN" altLang="zh-CN" sz="2400" dirty="0"/>
              <a:t>分析</a:t>
            </a:r>
            <a:r>
              <a:rPr lang="en-US" altLang="zh-CN" sz="2400" dirty="0"/>
              <a:t>k-means</a:t>
            </a:r>
            <a:r>
              <a:rPr lang="zh-CN" altLang="zh-CN" sz="2400" dirty="0"/>
              <a:t>聚类的特点，给出了一种基于</a:t>
            </a:r>
            <a:r>
              <a:rPr lang="en-US" altLang="zh-CN" sz="2400" dirty="0"/>
              <a:t>block</a:t>
            </a:r>
            <a:r>
              <a:rPr lang="zh-CN" altLang="zh-CN" sz="2400" dirty="0"/>
              <a:t>密度的分割策略，通过统计</a:t>
            </a:r>
            <a:r>
              <a:rPr lang="en-US" altLang="zh-CN" sz="2400" dirty="0"/>
              <a:t>block</a:t>
            </a:r>
            <a:r>
              <a:rPr lang="zh-CN" altLang="zh-CN" sz="2400" dirty="0"/>
              <a:t>的密度以及</a:t>
            </a:r>
            <a:r>
              <a:rPr lang="en-US" altLang="zh-CN" sz="2400" dirty="0"/>
              <a:t>block</a:t>
            </a:r>
            <a:r>
              <a:rPr lang="zh-CN" altLang="zh-CN" sz="2400" dirty="0"/>
              <a:t>和</a:t>
            </a:r>
            <a:r>
              <a:rPr lang="en-US" altLang="zh-CN" sz="2400" dirty="0"/>
              <a:t>block</a:t>
            </a:r>
            <a:r>
              <a:rPr lang="zh-CN" altLang="zh-CN" sz="2400" dirty="0"/>
              <a:t>之间的关系，来选取初始化的中心点。为了更好的说明这个</a:t>
            </a:r>
            <a:r>
              <a:rPr lang="zh-CN" altLang="zh-CN" sz="2400" dirty="0" smtClean="0"/>
              <a:t>算法 </a:t>
            </a:r>
            <a:endParaRPr lang="en-US" altLang="zh-CN" sz="2400" dirty="0" smtClean="0"/>
          </a:p>
          <a:p>
            <a:endParaRPr lang="en-US" altLang="zh-CN" sz="2400" dirty="0"/>
          </a:p>
          <a:p>
            <a:endParaRPr lang="zh-CN" altLang="en-US" sz="2400" dirty="0"/>
          </a:p>
        </p:txBody>
      </p:sp>
      <p:pic>
        <p:nvPicPr>
          <p:cNvPr id="3" name="图片 2"/>
          <p:cNvPicPr>
            <a:picLocks noChangeAspect="1"/>
          </p:cNvPicPr>
          <p:nvPr/>
        </p:nvPicPr>
        <p:blipFill>
          <a:blip r:embed="rId3"/>
          <a:stretch>
            <a:fillRect/>
          </a:stretch>
        </p:blipFill>
        <p:spPr>
          <a:xfrm>
            <a:off x="2213112" y="3111858"/>
            <a:ext cx="4429743" cy="2676899"/>
          </a:xfrm>
          <a:prstGeom prst="rect">
            <a:avLst/>
          </a:prstGeom>
        </p:spPr>
      </p:pic>
    </p:spTree>
    <p:extLst>
      <p:ext uri="{BB962C8B-B14F-4D97-AF65-F5344CB8AC3E}">
        <p14:creationId xmlns:p14="http://schemas.microsoft.com/office/powerpoint/2010/main" val="1944678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76200"/>
            <a:ext cx="7180287" cy="1143000"/>
          </a:xfrm>
        </p:spPr>
        <p:txBody>
          <a:bodyPr/>
          <a:lstStyle/>
          <a:p>
            <a:r>
              <a:rPr lang="zh-CN" altLang="en-US" dirty="0"/>
              <a:t>技术路线</a:t>
            </a:r>
            <a:r>
              <a:rPr lang="en-US" altLang="zh-CN" dirty="0"/>
              <a:t>-</a:t>
            </a:r>
            <a:r>
              <a:rPr lang="zh-CN" altLang="zh-CN" dirty="0"/>
              <a:t>初始聚类中心点选取</a:t>
            </a:r>
            <a:r>
              <a:rPr lang="en-US" altLang="zh-CN" dirty="0"/>
              <a:t/>
            </a:r>
            <a:br>
              <a:rPr lang="en-US" altLang="zh-CN" dirty="0"/>
            </a:br>
            <a:endParaRPr lang="zh-CN" altLang="en-US" sz="2000" dirty="0"/>
          </a:p>
        </p:txBody>
      </p:sp>
      <p:sp>
        <p:nvSpPr>
          <p:cNvPr id="3" name="内容占位符 2"/>
          <p:cNvSpPr>
            <a:spLocks noGrp="1"/>
          </p:cNvSpPr>
          <p:nvPr>
            <p:ph idx="1"/>
          </p:nvPr>
        </p:nvSpPr>
        <p:spPr>
          <a:xfrm>
            <a:off x="899592" y="1772816"/>
            <a:ext cx="7406816" cy="4680520"/>
          </a:xfrm>
        </p:spPr>
        <p:txBody>
          <a:bodyPr/>
          <a:lstStyle/>
          <a:p>
            <a:r>
              <a:rPr lang="zh-CN" altLang="zh-CN" dirty="0"/>
              <a:t>基本原理</a:t>
            </a:r>
            <a:r>
              <a:rPr lang="zh-CN" altLang="en-US" dirty="0"/>
              <a:t>和</a:t>
            </a:r>
            <a:r>
              <a:rPr lang="zh-CN" altLang="en-US" dirty="0" smtClean="0"/>
              <a:t>步骤</a:t>
            </a:r>
            <a:endParaRPr lang="en-US" altLang="zh-CN" dirty="0"/>
          </a:p>
          <a:p>
            <a:pPr lvl="1"/>
            <a:r>
              <a:rPr lang="zh-CN" altLang="zh-CN" sz="2400" dirty="0" smtClean="0"/>
              <a:t>首先</a:t>
            </a:r>
            <a:r>
              <a:rPr lang="zh-CN" altLang="zh-CN" sz="2400" dirty="0"/>
              <a:t>计算统计出样本的边界，并且基于这个边界将样本等分成一个个的</a:t>
            </a:r>
            <a:r>
              <a:rPr lang="en-US" altLang="zh-CN" sz="2400" dirty="0" smtClean="0"/>
              <a:t>block</a:t>
            </a:r>
            <a:endParaRPr lang="en-US" altLang="zh-CN" sz="2400" dirty="0"/>
          </a:p>
          <a:p>
            <a:pPr lvl="1"/>
            <a:r>
              <a:rPr lang="zh-CN" altLang="zh-CN" sz="2400" dirty="0" smtClean="0"/>
              <a:t>计算</a:t>
            </a:r>
            <a:r>
              <a:rPr lang="zh-CN" altLang="zh-CN" sz="2400" dirty="0"/>
              <a:t>出每个</a:t>
            </a:r>
            <a:r>
              <a:rPr lang="en-US" altLang="zh-CN" sz="2400" dirty="0"/>
              <a:t>block</a:t>
            </a:r>
            <a:r>
              <a:rPr lang="zh-CN" altLang="zh-CN" sz="2400" dirty="0"/>
              <a:t>的密度，根据事先设定的阈值来标记哪些</a:t>
            </a:r>
            <a:r>
              <a:rPr lang="en-US" altLang="zh-CN" sz="2400" dirty="0"/>
              <a:t>block</a:t>
            </a:r>
            <a:r>
              <a:rPr lang="zh-CN" altLang="zh-CN" sz="2400" dirty="0"/>
              <a:t>是高密度</a:t>
            </a:r>
            <a:r>
              <a:rPr lang="zh-CN" altLang="zh-CN" sz="2400" dirty="0" smtClean="0"/>
              <a:t>点</a:t>
            </a:r>
            <a:endParaRPr lang="en-US" altLang="zh-CN" sz="2400" dirty="0"/>
          </a:p>
          <a:p>
            <a:pPr lvl="1"/>
            <a:r>
              <a:rPr lang="zh-CN" altLang="zh-CN" sz="2400" dirty="0"/>
              <a:t>选取密度最高的</a:t>
            </a:r>
            <a:r>
              <a:rPr lang="en-US" altLang="zh-CN" sz="2400" dirty="0"/>
              <a:t>block</a:t>
            </a:r>
            <a:r>
              <a:rPr lang="zh-CN" altLang="zh-CN" sz="2400" dirty="0"/>
              <a:t>的中心点作为聚类的第一个初始</a:t>
            </a:r>
            <a:r>
              <a:rPr lang="zh-CN" altLang="zh-CN" sz="2400" dirty="0" smtClean="0"/>
              <a:t>点</a:t>
            </a:r>
            <a:endParaRPr lang="en-US" altLang="zh-CN" sz="2400" dirty="0"/>
          </a:p>
          <a:p>
            <a:pPr lvl="1"/>
            <a:r>
              <a:rPr lang="zh-CN" altLang="zh-CN" sz="2400" dirty="0"/>
              <a:t>迭代的从剩余的</a:t>
            </a:r>
            <a:r>
              <a:rPr lang="en-US" altLang="zh-CN" sz="2400" dirty="0"/>
              <a:t>block</a:t>
            </a:r>
            <a:r>
              <a:rPr lang="zh-CN" altLang="zh-CN" sz="2400" dirty="0"/>
              <a:t>中选出一个</a:t>
            </a:r>
            <a:r>
              <a:rPr lang="en-US" altLang="zh-CN" sz="2400" dirty="0"/>
              <a:t>block</a:t>
            </a:r>
            <a:r>
              <a:rPr lang="zh-CN" altLang="zh-CN" sz="2400" dirty="0"/>
              <a:t>，以其中心点作为下一个簇类初始点。这个</a:t>
            </a:r>
            <a:r>
              <a:rPr lang="en-US" altLang="zh-CN" sz="2400" dirty="0"/>
              <a:t>block</a:t>
            </a:r>
            <a:r>
              <a:rPr lang="zh-CN" altLang="zh-CN" sz="2400" dirty="0"/>
              <a:t>满足以下条件：（</a:t>
            </a:r>
            <a:r>
              <a:rPr lang="en-US" altLang="zh-CN" sz="2400" dirty="0"/>
              <a:t>1</a:t>
            </a:r>
            <a:r>
              <a:rPr lang="zh-CN" altLang="zh-CN" sz="2400" dirty="0"/>
              <a:t>）先前被选</a:t>
            </a:r>
            <a:r>
              <a:rPr lang="en-US" altLang="zh-CN" sz="2400" dirty="0"/>
              <a:t>block</a:t>
            </a:r>
            <a:r>
              <a:rPr lang="zh-CN" altLang="zh-CN" sz="2400" dirty="0"/>
              <a:t>密度不可达的（</a:t>
            </a:r>
            <a:r>
              <a:rPr lang="en-US" altLang="zh-CN" sz="2400" dirty="0"/>
              <a:t>2</a:t>
            </a:r>
            <a:r>
              <a:rPr lang="zh-CN" altLang="zh-CN" sz="2400" dirty="0"/>
              <a:t>）剩余</a:t>
            </a:r>
            <a:r>
              <a:rPr lang="en-US" altLang="zh-CN" sz="2400" dirty="0"/>
              <a:t>block</a:t>
            </a:r>
            <a:r>
              <a:rPr lang="zh-CN" altLang="zh-CN" sz="2400" dirty="0"/>
              <a:t>中密度最大的</a:t>
            </a:r>
            <a:r>
              <a:rPr lang="zh-CN" altLang="zh-CN" sz="2400" dirty="0" smtClean="0"/>
              <a:t>点</a:t>
            </a:r>
            <a:endParaRPr lang="zh-CN" altLang="zh-CN" sz="2400" dirty="0"/>
          </a:p>
          <a:p>
            <a:pPr lvl="1"/>
            <a:endParaRPr lang="zh-CN" altLang="zh-CN" sz="2400" dirty="0"/>
          </a:p>
          <a:p>
            <a:pPr marL="457200" lvl="1" indent="0">
              <a:buNone/>
            </a:pP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21</a:t>
            </a:fld>
            <a:endParaRPr lang="zh-CN" altLang="en-US" dirty="0"/>
          </a:p>
        </p:txBody>
      </p:sp>
    </p:spTree>
    <p:extLst>
      <p:ext uri="{BB962C8B-B14F-4D97-AF65-F5344CB8AC3E}">
        <p14:creationId xmlns:p14="http://schemas.microsoft.com/office/powerpoint/2010/main" val="1944678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0" y="332656"/>
            <a:ext cx="6886575" cy="886544"/>
          </a:xfrm>
        </p:spPr>
        <p:txBody>
          <a:bodyPr/>
          <a:lstStyle/>
          <a:p>
            <a:r>
              <a:rPr lang="zh-CN" altLang="en-US" dirty="0" smtClean="0"/>
              <a:t>技术路线</a:t>
            </a:r>
            <a:r>
              <a:rPr lang="en-US" altLang="zh-CN" dirty="0" smtClean="0"/>
              <a:t>-</a:t>
            </a:r>
            <a:r>
              <a:rPr lang="en-US" altLang="zh-CN" dirty="0"/>
              <a:t>K-means</a:t>
            </a:r>
            <a:r>
              <a:rPr lang="zh-CN" altLang="zh-CN" dirty="0"/>
              <a:t>软件</a:t>
            </a:r>
            <a:r>
              <a:rPr lang="zh-CN" altLang="zh-CN" dirty="0" smtClean="0"/>
              <a:t>优化</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22</a:t>
            </a:fld>
            <a:endParaRPr lang="zh-CN" altLang="en-US" dirty="0"/>
          </a:p>
        </p:txBody>
      </p:sp>
      <p:sp>
        <p:nvSpPr>
          <p:cNvPr id="6" name="TextBox 5"/>
          <p:cNvSpPr txBox="1"/>
          <p:nvPr/>
        </p:nvSpPr>
        <p:spPr>
          <a:xfrm>
            <a:off x="531014" y="2780928"/>
            <a:ext cx="7920880" cy="1569660"/>
          </a:xfrm>
          <a:prstGeom prst="rect">
            <a:avLst/>
          </a:prstGeom>
          <a:noFill/>
        </p:spPr>
        <p:txBody>
          <a:bodyPr wrap="square" rtlCol="0">
            <a:spAutoFit/>
          </a:bodyPr>
          <a:lstStyle/>
          <a:p>
            <a:r>
              <a:rPr lang="zh-CN" altLang="en-US" sz="2400" dirty="0" smtClean="0"/>
              <a:t>软件</a:t>
            </a:r>
            <a:r>
              <a:rPr lang="zh-CN" altLang="en-US" sz="2400" dirty="0" smtClean="0"/>
              <a:t>优化的策略，找到算法的热点步骤以及函数，然后</a:t>
            </a:r>
            <a:r>
              <a:rPr lang="zh-CN" altLang="zh-CN" sz="2400" dirty="0" smtClean="0"/>
              <a:t>先</a:t>
            </a:r>
            <a:r>
              <a:rPr lang="zh-CN" altLang="zh-CN" sz="2400" dirty="0"/>
              <a:t>使用嵌入式汇编的方式进行了手动优化。通过直接从默认寄存器中取操作数、调整指令顺序等，去掉了一些不必要的控制逻辑，</a:t>
            </a:r>
            <a:r>
              <a:rPr lang="zh-CN" altLang="zh-CN" sz="2400" dirty="0" smtClean="0"/>
              <a:t>将</a:t>
            </a:r>
            <a:r>
              <a:rPr lang="zh-CN" altLang="en-US" sz="2400" dirty="0" smtClean="0"/>
              <a:t>步骤和</a:t>
            </a:r>
            <a:r>
              <a:rPr lang="zh-CN" altLang="zh-CN" sz="2400" dirty="0" smtClean="0"/>
              <a:t>函数</a:t>
            </a:r>
            <a:r>
              <a:rPr lang="zh-CN" altLang="zh-CN" sz="2400" dirty="0" smtClean="0"/>
              <a:t>简化</a:t>
            </a:r>
            <a:endParaRPr lang="zh-CN" altLang="en-US" sz="2400" dirty="0"/>
          </a:p>
        </p:txBody>
      </p:sp>
      <p:sp>
        <p:nvSpPr>
          <p:cNvPr id="3" name="矩形 2"/>
          <p:cNvSpPr/>
          <p:nvPr/>
        </p:nvSpPr>
        <p:spPr>
          <a:xfrm>
            <a:off x="444521" y="1700808"/>
            <a:ext cx="6863783" cy="523220"/>
          </a:xfrm>
          <a:prstGeom prst="rect">
            <a:avLst/>
          </a:prstGeom>
        </p:spPr>
        <p:txBody>
          <a:bodyPr wrap="square">
            <a:spAutoFit/>
          </a:bodyPr>
          <a:lstStyle/>
          <a:p>
            <a:r>
              <a:rPr lang="zh-CN" altLang="en-US" sz="2800" b="1" dirty="0" smtClean="0"/>
              <a:t>利用性能统计工具对热点进行评估</a:t>
            </a:r>
            <a:endParaRPr lang="zh-CN" altLang="en-US" sz="2800" b="1" dirty="0"/>
          </a:p>
        </p:txBody>
      </p:sp>
    </p:spTree>
    <p:extLst>
      <p:ext uri="{BB962C8B-B14F-4D97-AF65-F5344CB8AC3E}">
        <p14:creationId xmlns:p14="http://schemas.microsoft.com/office/powerpoint/2010/main" val="19446782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7400" y="332656"/>
            <a:ext cx="6886575" cy="886544"/>
          </a:xfrm>
        </p:spPr>
        <p:txBody>
          <a:bodyPr/>
          <a:lstStyle/>
          <a:p>
            <a:r>
              <a:rPr lang="zh-CN" altLang="en-US" dirty="0" smtClean="0"/>
              <a:t>技术路线</a:t>
            </a:r>
            <a:r>
              <a:rPr lang="en-US" altLang="zh-CN" dirty="0" smtClean="0"/>
              <a:t>-</a:t>
            </a:r>
            <a:r>
              <a:rPr lang="en-US" altLang="zh-CN" dirty="0"/>
              <a:t>K-means</a:t>
            </a:r>
            <a:r>
              <a:rPr lang="zh-CN" altLang="zh-CN" dirty="0"/>
              <a:t>软件</a:t>
            </a:r>
            <a:r>
              <a:rPr lang="zh-CN" altLang="zh-CN" dirty="0" smtClean="0"/>
              <a:t>优化</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23</a:t>
            </a:fld>
            <a:endParaRPr lang="zh-CN" altLang="en-US" dirty="0"/>
          </a:p>
        </p:txBody>
      </p:sp>
      <p:sp>
        <p:nvSpPr>
          <p:cNvPr id="6" name="TextBox 5"/>
          <p:cNvSpPr txBox="1"/>
          <p:nvPr/>
        </p:nvSpPr>
        <p:spPr>
          <a:xfrm>
            <a:off x="531014" y="2780928"/>
            <a:ext cx="7920880" cy="461665"/>
          </a:xfrm>
          <a:prstGeom prst="rect">
            <a:avLst/>
          </a:prstGeom>
          <a:noFill/>
        </p:spPr>
        <p:txBody>
          <a:bodyPr wrap="square" rtlCol="0">
            <a:spAutoFit/>
          </a:bodyPr>
          <a:lstStyle/>
          <a:p>
            <a:endParaRPr lang="zh-CN" altLang="en-US" sz="2400" dirty="0"/>
          </a:p>
        </p:txBody>
      </p:sp>
      <p:sp>
        <p:nvSpPr>
          <p:cNvPr id="3" name="矩形 2"/>
          <p:cNvSpPr/>
          <p:nvPr/>
        </p:nvSpPr>
        <p:spPr>
          <a:xfrm>
            <a:off x="444521" y="1700808"/>
            <a:ext cx="6863783" cy="523220"/>
          </a:xfrm>
          <a:prstGeom prst="rect">
            <a:avLst/>
          </a:prstGeom>
        </p:spPr>
        <p:txBody>
          <a:bodyPr wrap="square">
            <a:spAutoFit/>
          </a:bodyPr>
          <a:lstStyle/>
          <a:p>
            <a:r>
              <a:rPr lang="en-US" altLang="zh-CN" sz="2800" b="1" dirty="0" smtClean="0"/>
              <a:t>K-means</a:t>
            </a:r>
            <a:r>
              <a:rPr lang="zh-CN" altLang="en-US" sz="2800" b="1" dirty="0" smtClean="0"/>
              <a:t>热点分析</a:t>
            </a:r>
            <a:r>
              <a:rPr lang="en-US" altLang="zh-CN" sz="2800" b="1" dirty="0" smtClean="0"/>
              <a:t>&amp;</a:t>
            </a:r>
            <a:r>
              <a:rPr lang="zh-CN" altLang="en-US" sz="2800" b="1" dirty="0"/>
              <a:t>反汇编指令重排</a:t>
            </a:r>
            <a:r>
              <a:rPr lang="zh-CN" altLang="en-US" sz="2800" b="1" dirty="0" smtClean="0"/>
              <a:t>优化</a:t>
            </a:r>
            <a:endParaRPr lang="zh-CN" altLang="en-US" sz="2800" b="1" dirty="0"/>
          </a:p>
        </p:txBody>
      </p:sp>
      <p:pic>
        <p:nvPicPr>
          <p:cNvPr id="7" name="图片 6"/>
          <p:cNvPicPr>
            <a:picLocks noChangeAspect="1"/>
          </p:cNvPicPr>
          <p:nvPr/>
        </p:nvPicPr>
        <p:blipFill>
          <a:blip r:embed="rId3"/>
          <a:stretch>
            <a:fillRect/>
          </a:stretch>
        </p:blipFill>
        <p:spPr>
          <a:xfrm>
            <a:off x="192088" y="2564904"/>
            <a:ext cx="4608512" cy="3439757"/>
          </a:xfrm>
          <a:prstGeom prst="rect">
            <a:avLst/>
          </a:prstGeom>
        </p:spPr>
      </p:pic>
      <p:pic>
        <p:nvPicPr>
          <p:cNvPr id="8" name="图片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883" y="2708920"/>
            <a:ext cx="3960440" cy="356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74917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技术路线</a:t>
            </a:r>
            <a:r>
              <a:rPr lang="en-US" altLang="zh-CN" dirty="0"/>
              <a:t>-</a:t>
            </a:r>
            <a:r>
              <a:rPr lang="en-US" altLang="zh-CN" dirty="0" smtClean="0"/>
              <a:t>K-means</a:t>
            </a:r>
            <a:r>
              <a:rPr lang="zh-CN" altLang="en-US" dirty="0" smtClean="0"/>
              <a:t>硬件加速</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24</a:t>
            </a:fld>
            <a:endParaRPr lang="zh-CN" altLang="en-US" dirty="0"/>
          </a:p>
        </p:txBody>
      </p:sp>
      <p:sp>
        <p:nvSpPr>
          <p:cNvPr id="3" name="内容占位符 2"/>
          <p:cNvSpPr>
            <a:spLocks noGrp="1"/>
          </p:cNvSpPr>
          <p:nvPr>
            <p:ph idx="1"/>
          </p:nvPr>
        </p:nvSpPr>
        <p:spPr/>
        <p:txBody>
          <a:bodyPr/>
          <a:lstStyle/>
          <a:p>
            <a:r>
              <a:rPr lang="zh-CN" altLang="zh-CN" dirty="0"/>
              <a:t>对</a:t>
            </a:r>
            <a:r>
              <a:rPr lang="en-US" altLang="zh-CN" dirty="0"/>
              <a:t>k-means</a:t>
            </a:r>
            <a:r>
              <a:rPr lang="zh-CN" altLang="zh-CN" dirty="0"/>
              <a:t>算法进行详细分析：</a:t>
            </a:r>
            <a:endParaRPr lang="en-US" altLang="zh-CN" dirty="0"/>
          </a:p>
          <a:p>
            <a:pPr lvl="1">
              <a:buClr>
                <a:srgbClr val="FF0000"/>
              </a:buClr>
            </a:pPr>
            <a:r>
              <a:rPr lang="zh-CN" altLang="zh-CN" dirty="0" smtClean="0"/>
              <a:t>固定</a:t>
            </a:r>
            <a:r>
              <a:rPr lang="zh-CN" altLang="zh-CN" dirty="0"/>
              <a:t>的</a:t>
            </a:r>
            <a:r>
              <a:rPr lang="en-US" altLang="zh-CN" dirty="0"/>
              <a:t>sub-&gt;</a:t>
            </a:r>
            <a:r>
              <a:rPr lang="en-US" altLang="zh-CN" dirty="0" err="1"/>
              <a:t>mul</a:t>
            </a:r>
            <a:r>
              <a:rPr lang="en-US" altLang="zh-CN" dirty="0"/>
              <a:t>-&gt;add</a:t>
            </a:r>
            <a:r>
              <a:rPr lang="zh-CN" altLang="zh-CN" dirty="0" smtClean="0"/>
              <a:t>模式</a:t>
            </a:r>
            <a:endParaRPr lang="en-US" altLang="zh-CN" dirty="0" smtClean="0"/>
          </a:p>
          <a:p>
            <a:pPr lvl="1">
              <a:buClr>
                <a:srgbClr val="FF0000"/>
              </a:buClr>
            </a:pPr>
            <a:endParaRPr lang="en-US" altLang="zh-CN" dirty="0"/>
          </a:p>
          <a:p>
            <a:pPr lvl="1">
              <a:buClr>
                <a:srgbClr val="FF0000"/>
              </a:buClr>
            </a:pPr>
            <a:r>
              <a:rPr lang="zh-CN" altLang="en-US" dirty="0"/>
              <a:t>大</a:t>
            </a:r>
            <a:r>
              <a:rPr lang="zh-CN" altLang="zh-CN" dirty="0"/>
              <a:t>部分时间花在了</a:t>
            </a:r>
            <a:r>
              <a:rPr lang="en-US" altLang="zh-CN" dirty="0"/>
              <a:t>load</a:t>
            </a:r>
            <a:r>
              <a:rPr lang="zh-CN" altLang="zh-CN" dirty="0"/>
              <a:t>操作数</a:t>
            </a:r>
            <a:r>
              <a:rPr lang="zh-CN" altLang="zh-CN" dirty="0" smtClean="0"/>
              <a:t>上</a:t>
            </a:r>
            <a:endParaRPr lang="en-US" altLang="zh-CN" dirty="0" smtClean="0"/>
          </a:p>
          <a:p>
            <a:pPr lvl="1">
              <a:buClr>
                <a:srgbClr val="FF0000"/>
              </a:buClr>
            </a:pPr>
            <a:endParaRPr lang="en-US" altLang="zh-CN" dirty="0"/>
          </a:p>
          <a:p>
            <a:pPr lvl="1">
              <a:buClr>
                <a:srgbClr val="FF0000"/>
              </a:buClr>
            </a:pPr>
            <a:r>
              <a:rPr lang="zh-CN" altLang="en-US" dirty="0"/>
              <a:t>重复遍历中心点（基于中心点的</a:t>
            </a:r>
            <a:r>
              <a:rPr lang="en-US" altLang="zh-CN" dirty="0"/>
              <a:t>cache</a:t>
            </a:r>
            <a:r>
              <a:rPr lang="zh-CN" altLang="en-US" dirty="0"/>
              <a:t>机制）</a:t>
            </a:r>
            <a:endParaRPr lang="en-US" altLang="zh-CN" dirty="0"/>
          </a:p>
          <a:p>
            <a:pPr lvl="1">
              <a:buClr>
                <a:srgbClr val="FF0000"/>
              </a:buClr>
            </a:pPr>
            <a:endParaRPr lang="en-US" altLang="zh-CN" dirty="0"/>
          </a:p>
          <a:p>
            <a:pPr lvl="1">
              <a:buClr>
                <a:srgbClr val="FF0000"/>
              </a:buClr>
            </a:pPr>
            <a:r>
              <a:rPr lang="zh-CN" altLang="en-US" dirty="0"/>
              <a:t>取数和计算分离（访存和计算异步）</a:t>
            </a:r>
            <a:endParaRPr lang="zh-CN" altLang="zh-CN" dirty="0"/>
          </a:p>
          <a:p>
            <a:pPr lvl="1">
              <a:buClr>
                <a:srgbClr val="FF0000"/>
              </a:buClr>
            </a:pPr>
            <a:endParaRPr lang="zh-CN" altLang="zh-CN" dirty="0"/>
          </a:p>
          <a:p>
            <a:endParaRPr lang="en-US" altLang="zh-CN" dirty="0" smtClean="0"/>
          </a:p>
        </p:txBody>
      </p:sp>
    </p:spTree>
    <p:extLst>
      <p:ext uri="{BB962C8B-B14F-4D97-AF65-F5344CB8AC3E}">
        <p14:creationId xmlns:p14="http://schemas.microsoft.com/office/powerpoint/2010/main" val="19446782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技术路线</a:t>
            </a:r>
            <a:r>
              <a:rPr lang="en-US" altLang="zh-CN" dirty="0"/>
              <a:t>-K-means</a:t>
            </a:r>
            <a:r>
              <a:rPr lang="zh-CN" altLang="en-US" dirty="0"/>
              <a:t>硬件加速</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25</a:t>
            </a:fld>
            <a:endParaRPr lang="zh-CN" altLang="en-US" dirty="0"/>
          </a:p>
        </p:txBody>
      </p:sp>
      <p:sp>
        <p:nvSpPr>
          <p:cNvPr id="6" name="TextBox 5"/>
          <p:cNvSpPr txBox="1"/>
          <p:nvPr/>
        </p:nvSpPr>
        <p:spPr>
          <a:xfrm>
            <a:off x="494454" y="2204864"/>
            <a:ext cx="8136904" cy="3785652"/>
          </a:xfrm>
          <a:prstGeom prst="rect">
            <a:avLst/>
          </a:prstGeom>
          <a:noFill/>
        </p:spPr>
        <p:txBody>
          <a:bodyPr wrap="square" rtlCol="0">
            <a:spAutoFit/>
          </a:bodyPr>
          <a:lstStyle/>
          <a:p>
            <a:r>
              <a:rPr lang="en-US" altLang="zh-CN" sz="2400" dirty="0"/>
              <a:t>1</a:t>
            </a:r>
            <a:r>
              <a:rPr lang="en-US" altLang="zh-CN" sz="2400" dirty="0" smtClean="0"/>
              <a:t>.</a:t>
            </a:r>
            <a:r>
              <a:rPr lang="zh-CN" altLang="zh-CN" sz="2400" dirty="0"/>
              <a:t>可以将多个聚类</a:t>
            </a:r>
            <a:r>
              <a:rPr lang="zh-CN" altLang="zh-CN" sz="2400" dirty="0" smtClean="0"/>
              <a:t>中心点数据</a:t>
            </a:r>
            <a:r>
              <a:rPr lang="zh-CN" altLang="zh-CN" sz="2400" dirty="0"/>
              <a:t>用自定义的</a:t>
            </a:r>
            <a:r>
              <a:rPr lang="zh-CN" altLang="zh-CN" sz="2400" dirty="0" smtClean="0"/>
              <a:t>指令放置</a:t>
            </a:r>
            <a:r>
              <a:rPr lang="zh-CN" altLang="zh-CN" sz="2400" dirty="0"/>
              <a:t>在自定义的加速</a:t>
            </a:r>
            <a:r>
              <a:rPr lang="zh-CN" altLang="zh-CN" sz="2400" dirty="0" smtClean="0"/>
              <a:t>部件的</a:t>
            </a:r>
            <a:r>
              <a:rPr lang="zh-CN" altLang="zh-CN" sz="2400" dirty="0"/>
              <a:t>专用寄存器</a:t>
            </a:r>
            <a:r>
              <a:rPr lang="zh-CN" altLang="zh-CN" sz="2400" dirty="0" smtClean="0"/>
              <a:t>中</a:t>
            </a:r>
            <a:endParaRPr lang="en-US" altLang="zh-CN" sz="2400" dirty="0" smtClean="0"/>
          </a:p>
          <a:p>
            <a:endParaRPr lang="en-US" altLang="zh-CN" sz="2400" dirty="0" smtClean="0"/>
          </a:p>
          <a:p>
            <a:r>
              <a:rPr lang="en-US" altLang="zh-CN" sz="2400" dirty="0" smtClean="0"/>
              <a:t>2.</a:t>
            </a:r>
            <a:r>
              <a:rPr lang="zh-CN" altLang="zh-CN" sz="2400" dirty="0" smtClean="0"/>
              <a:t>之后</a:t>
            </a:r>
            <a:r>
              <a:rPr lang="zh-CN" altLang="zh-CN" sz="2400" dirty="0"/>
              <a:t>仅需要</a:t>
            </a:r>
            <a:r>
              <a:rPr lang="en-US" altLang="zh-CN" sz="2400" dirty="0"/>
              <a:t>load</a:t>
            </a:r>
            <a:r>
              <a:rPr lang="zh-CN" altLang="zh-CN" sz="2400" dirty="0"/>
              <a:t>待分类点的数据至加速部件中，一拍可以计算一个中心点与待分点之间</a:t>
            </a:r>
            <a:r>
              <a:rPr lang="zh-CN" altLang="zh-CN" sz="2400" dirty="0" smtClean="0"/>
              <a:t>距离</a:t>
            </a:r>
            <a:endParaRPr lang="en-US" altLang="zh-CN" sz="2400" dirty="0" smtClean="0"/>
          </a:p>
          <a:p>
            <a:endParaRPr lang="en-US" altLang="zh-CN" sz="2400" dirty="0" smtClean="0"/>
          </a:p>
          <a:p>
            <a:r>
              <a:rPr lang="en-US" altLang="zh-CN" sz="2400" dirty="0" smtClean="0"/>
              <a:t>3.</a:t>
            </a:r>
            <a:r>
              <a:rPr lang="zh-CN" altLang="zh-CN" sz="2400" dirty="0" smtClean="0"/>
              <a:t>下</a:t>
            </a:r>
            <a:r>
              <a:rPr lang="zh-CN" altLang="zh-CN" sz="2400" dirty="0"/>
              <a:t>一拍该待分点将转至下一中心点进行计算，同时将上一拍得到的距离与本次距离进行比较，取较小的</a:t>
            </a:r>
            <a:r>
              <a:rPr lang="zh-CN" altLang="zh-CN" sz="2400" dirty="0" smtClean="0"/>
              <a:t>距离</a:t>
            </a:r>
            <a:endParaRPr lang="en-US" altLang="zh-CN" sz="2400" dirty="0" smtClean="0"/>
          </a:p>
          <a:p>
            <a:endParaRPr lang="en-US" altLang="zh-CN" sz="2400" dirty="0" smtClean="0"/>
          </a:p>
          <a:p>
            <a:r>
              <a:rPr lang="en-US" altLang="zh-CN" sz="2400" dirty="0" smtClean="0"/>
              <a:t>4.</a:t>
            </a:r>
            <a:r>
              <a:rPr lang="zh-CN" altLang="zh-CN" sz="2400" dirty="0" smtClean="0"/>
              <a:t>上</a:t>
            </a:r>
            <a:r>
              <a:rPr lang="zh-CN" altLang="zh-CN" sz="2400" dirty="0"/>
              <a:t>一中心点空出后则可以与下一待分点进行计算距离</a:t>
            </a:r>
            <a:endParaRPr lang="en-US" altLang="zh-CN" sz="2400" dirty="0" smtClean="0"/>
          </a:p>
        </p:txBody>
      </p:sp>
      <p:sp>
        <p:nvSpPr>
          <p:cNvPr id="8" name="矩形 7"/>
          <p:cNvSpPr/>
          <p:nvPr/>
        </p:nvSpPr>
        <p:spPr>
          <a:xfrm>
            <a:off x="428316" y="1466919"/>
            <a:ext cx="6863783" cy="523220"/>
          </a:xfrm>
          <a:prstGeom prst="rect">
            <a:avLst/>
          </a:prstGeom>
        </p:spPr>
        <p:txBody>
          <a:bodyPr wrap="square">
            <a:spAutoFit/>
          </a:bodyPr>
          <a:lstStyle/>
          <a:p>
            <a:r>
              <a:rPr lang="zh-CN" altLang="en-US" sz="2800" b="1" dirty="0" smtClean="0"/>
              <a:t>硬件加速之对中心点的优化</a:t>
            </a:r>
            <a:endParaRPr lang="zh-CN" altLang="en-US" sz="2800" b="1" dirty="0"/>
          </a:p>
        </p:txBody>
      </p:sp>
    </p:spTree>
    <p:extLst>
      <p:ext uri="{BB962C8B-B14F-4D97-AF65-F5344CB8AC3E}">
        <p14:creationId xmlns:p14="http://schemas.microsoft.com/office/powerpoint/2010/main" val="1944678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技术路线</a:t>
            </a:r>
            <a:r>
              <a:rPr lang="en-US" altLang="zh-CN" dirty="0"/>
              <a:t>-K-means</a:t>
            </a:r>
            <a:r>
              <a:rPr lang="zh-CN" altLang="en-US" dirty="0"/>
              <a:t>硬件加速</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26</a:t>
            </a:fld>
            <a:endParaRPr lang="zh-CN" altLang="en-US" dirty="0"/>
          </a:p>
        </p:txBody>
      </p:sp>
      <p:sp>
        <p:nvSpPr>
          <p:cNvPr id="6" name="TextBox 5"/>
          <p:cNvSpPr txBox="1"/>
          <p:nvPr/>
        </p:nvSpPr>
        <p:spPr>
          <a:xfrm>
            <a:off x="494454" y="2204864"/>
            <a:ext cx="8136904" cy="461665"/>
          </a:xfrm>
          <a:prstGeom prst="rect">
            <a:avLst/>
          </a:prstGeom>
          <a:noFill/>
        </p:spPr>
        <p:txBody>
          <a:bodyPr wrap="square" rtlCol="0">
            <a:spAutoFit/>
          </a:bodyPr>
          <a:lstStyle/>
          <a:p>
            <a:endParaRPr lang="en-US" altLang="zh-CN" sz="2400" dirty="0" smtClean="0"/>
          </a:p>
        </p:txBody>
      </p:sp>
      <p:sp>
        <p:nvSpPr>
          <p:cNvPr id="8" name="矩形 7"/>
          <p:cNvSpPr/>
          <p:nvPr/>
        </p:nvSpPr>
        <p:spPr>
          <a:xfrm>
            <a:off x="428316" y="1466919"/>
            <a:ext cx="6863783" cy="523220"/>
          </a:xfrm>
          <a:prstGeom prst="rect">
            <a:avLst/>
          </a:prstGeom>
        </p:spPr>
        <p:txBody>
          <a:bodyPr wrap="square">
            <a:spAutoFit/>
          </a:bodyPr>
          <a:lstStyle/>
          <a:p>
            <a:r>
              <a:rPr lang="zh-CN" altLang="en-US" sz="2800" b="1" dirty="0" smtClean="0"/>
              <a:t>硬件加速之对中心点的优化</a:t>
            </a:r>
            <a:endParaRPr lang="zh-CN" altLang="en-US" sz="2800" b="1" dirty="0"/>
          </a:p>
        </p:txBody>
      </p:sp>
      <p:pic>
        <p:nvPicPr>
          <p:cNvPr id="3" name="图片 2"/>
          <p:cNvPicPr>
            <a:picLocks noChangeAspect="1"/>
          </p:cNvPicPr>
          <p:nvPr/>
        </p:nvPicPr>
        <p:blipFill>
          <a:blip r:embed="rId2"/>
          <a:stretch>
            <a:fillRect/>
          </a:stretch>
        </p:blipFill>
        <p:spPr>
          <a:xfrm>
            <a:off x="1286542" y="1935478"/>
            <a:ext cx="7344816" cy="4641049"/>
          </a:xfrm>
          <a:prstGeom prst="rect">
            <a:avLst/>
          </a:prstGeom>
        </p:spPr>
      </p:pic>
    </p:spTree>
    <p:extLst>
      <p:ext uri="{BB962C8B-B14F-4D97-AF65-F5344CB8AC3E}">
        <p14:creationId xmlns:p14="http://schemas.microsoft.com/office/powerpoint/2010/main" val="2453677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技术路线</a:t>
            </a:r>
            <a:r>
              <a:rPr lang="en-US" altLang="zh-CN" dirty="0" smtClean="0"/>
              <a:t>-</a:t>
            </a:r>
            <a:r>
              <a:rPr lang="zh-CN" altLang="en-US" dirty="0" smtClean="0"/>
              <a:t>实验平台</a:t>
            </a:r>
            <a:endParaRPr lang="zh-CN" altLang="en-US" sz="2400" dirty="0"/>
          </a:p>
        </p:txBody>
      </p:sp>
      <p:sp>
        <p:nvSpPr>
          <p:cNvPr id="3" name="内容占位符 2"/>
          <p:cNvSpPr>
            <a:spLocks noGrp="1"/>
          </p:cNvSpPr>
          <p:nvPr>
            <p:ph idx="1"/>
          </p:nvPr>
        </p:nvSpPr>
        <p:spPr>
          <a:xfrm>
            <a:off x="685800" y="1637183"/>
            <a:ext cx="8116888" cy="4456113"/>
          </a:xfrm>
        </p:spPr>
        <p:txBody>
          <a:bodyPr/>
          <a:lstStyle/>
          <a:p>
            <a:r>
              <a:rPr lang="zh-CN" altLang="en-US" sz="2400" dirty="0"/>
              <a:t>实验平台：</a:t>
            </a:r>
            <a:endParaRPr lang="en-US" altLang="zh-CN" sz="2400" dirty="0"/>
          </a:p>
          <a:p>
            <a:pPr lvl="1"/>
            <a:r>
              <a:rPr lang="zh-CN" altLang="zh-CN" sz="2000" dirty="0"/>
              <a:t>本研究题目提出的所有硬件加速设计方案，都将会在支持千核的</a:t>
            </a:r>
            <a:r>
              <a:rPr lang="en-US" altLang="zh-CN" sz="2000" b="1" dirty="0"/>
              <a:t>DPU</a:t>
            </a:r>
            <a:r>
              <a:rPr lang="zh-CN" altLang="zh-CN" sz="2000" b="1" dirty="0"/>
              <a:t>模拟实验平台</a:t>
            </a:r>
            <a:r>
              <a:rPr lang="zh-CN" altLang="zh-CN" sz="2000" dirty="0"/>
              <a:t>上进行验证，得到对应设计的优化效果，以证明结构设计的</a:t>
            </a:r>
            <a:r>
              <a:rPr lang="zh-CN" altLang="zh-CN" sz="2000" dirty="0" smtClean="0"/>
              <a:t>有效性</a:t>
            </a:r>
            <a:endParaRPr lang="en-US" altLang="zh-CN" sz="2000" dirty="0"/>
          </a:p>
          <a:p>
            <a:pPr lvl="1"/>
            <a:r>
              <a:rPr lang="en-US" altLang="zh-CN" sz="2000" dirty="0"/>
              <a:t>DPU</a:t>
            </a:r>
            <a:r>
              <a:rPr lang="zh-CN" altLang="en-US" sz="2000" dirty="0"/>
              <a:t>模拟器支持</a:t>
            </a:r>
            <a:r>
              <a:rPr lang="en-US" altLang="zh-CN" sz="2000" b="1" dirty="0"/>
              <a:t>ARMv6</a:t>
            </a:r>
            <a:r>
              <a:rPr lang="zh-CN" altLang="en-US" sz="2000" b="1" dirty="0"/>
              <a:t>指令集</a:t>
            </a:r>
            <a:r>
              <a:rPr lang="zh-CN" altLang="en-US" sz="2000" dirty="0"/>
              <a:t>并支持</a:t>
            </a:r>
            <a:r>
              <a:rPr lang="en-US" altLang="zh-CN" sz="2000" b="1" dirty="0"/>
              <a:t>SMT</a:t>
            </a:r>
            <a:r>
              <a:rPr lang="zh-CN" altLang="en-US" sz="2000" dirty="0"/>
              <a:t>、</a:t>
            </a:r>
            <a:r>
              <a:rPr lang="zh-CN" altLang="en-US" sz="2000" b="1" dirty="0"/>
              <a:t>可配置片上互联组件</a:t>
            </a:r>
            <a:r>
              <a:rPr lang="zh-CN" altLang="en-US" sz="2000" dirty="0"/>
              <a:t>（例如：</a:t>
            </a:r>
            <a:r>
              <a:rPr lang="en-US" altLang="zh-CN" sz="2000" dirty="0"/>
              <a:t>Mesh</a:t>
            </a:r>
            <a:r>
              <a:rPr lang="zh-CN" altLang="en-US" sz="2000" dirty="0"/>
              <a:t>，双环，多级总线）、</a:t>
            </a:r>
            <a:r>
              <a:rPr lang="en-US" altLang="zh-CN" sz="2000" b="1" dirty="0"/>
              <a:t>Cache</a:t>
            </a:r>
            <a:r>
              <a:rPr lang="zh-CN" altLang="en-US" sz="2000" b="1" dirty="0"/>
              <a:t>组件</a:t>
            </a:r>
            <a:r>
              <a:rPr lang="zh-CN" altLang="en-US" sz="2000" dirty="0"/>
              <a:t>、</a:t>
            </a:r>
            <a:r>
              <a:rPr lang="en-US" altLang="zh-CN" sz="2000" b="1" dirty="0"/>
              <a:t>MCU</a:t>
            </a:r>
            <a:r>
              <a:rPr lang="zh-CN" altLang="en-US" sz="2000" b="1" dirty="0"/>
              <a:t>组件</a:t>
            </a:r>
            <a:r>
              <a:rPr lang="zh-CN" altLang="en-US" sz="2000" dirty="0"/>
              <a:t>、</a:t>
            </a:r>
            <a:r>
              <a:rPr lang="en-US" altLang="zh-CN" sz="2000" b="1" dirty="0"/>
              <a:t>Memory</a:t>
            </a:r>
            <a:r>
              <a:rPr lang="zh-CN" altLang="en-US" sz="2000" b="1" dirty="0"/>
              <a:t>组件</a:t>
            </a:r>
            <a:r>
              <a:rPr lang="zh-CN" altLang="en-US" sz="2000" dirty="0"/>
              <a:t>，支持</a:t>
            </a:r>
            <a:r>
              <a:rPr lang="zh-CN" altLang="en-US" sz="2000" b="1" dirty="0"/>
              <a:t>各种性能数据统计和功耗数据统计</a:t>
            </a:r>
            <a:r>
              <a:rPr lang="zh-CN" altLang="en-US" sz="2000" dirty="0"/>
              <a:t>及结构化</a:t>
            </a:r>
            <a:r>
              <a:rPr lang="zh-CN" altLang="en-US" sz="2000" dirty="0" smtClean="0"/>
              <a:t>输出</a:t>
            </a:r>
            <a:endParaRPr lang="en-US" altLang="zh-CN" sz="2000" dirty="0"/>
          </a:p>
          <a:p>
            <a:pPr lvl="1"/>
            <a:r>
              <a:rPr lang="zh-CN" altLang="en-US" sz="2000" dirty="0"/>
              <a:t>用户可以使用</a:t>
            </a:r>
            <a:r>
              <a:rPr lang="en-US" altLang="zh-CN" sz="2000" dirty="0"/>
              <a:t>Core</a:t>
            </a:r>
            <a:r>
              <a:rPr lang="zh-CN" altLang="en-US" sz="2000" dirty="0"/>
              <a:t>、片上网络、</a:t>
            </a:r>
            <a:r>
              <a:rPr lang="en-US" altLang="zh-CN" sz="2000" dirty="0"/>
              <a:t>Cache</a:t>
            </a:r>
            <a:r>
              <a:rPr lang="zh-CN" altLang="en-US" sz="2000" dirty="0"/>
              <a:t>、</a:t>
            </a:r>
            <a:r>
              <a:rPr lang="en-US" altLang="zh-CN" sz="2000" dirty="0"/>
              <a:t>Memory</a:t>
            </a:r>
            <a:r>
              <a:rPr lang="zh-CN" altLang="en-US" sz="2000" dirty="0"/>
              <a:t>、</a:t>
            </a:r>
            <a:r>
              <a:rPr lang="en-US" altLang="zh-CN" sz="2000" dirty="0"/>
              <a:t>SPM</a:t>
            </a:r>
            <a:r>
              <a:rPr lang="zh-CN" altLang="en-US" sz="2000" dirty="0"/>
              <a:t>等组件任意搭建</a:t>
            </a:r>
            <a:r>
              <a:rPr lang="zh-CN" altLang="en-US" sz="2000" dirty="0" smtClean="0"/>
              <a:t>目标系统</a:t>
            </a:r>
            <a:endParaRPr lang="en-US" altLang="zh-CN" sz="2000" dirty="0"/>
          </a:p>
          <a:p>
            <a:pPr lvl="1"/>
            <a:endParaRPr lang="en-US" altLang="zh-CN" sz="2000" dirty="0"/>
          </a:p>
          <a:p>
            <a:pPr algn="ctr"/>
            <a:r>
              <a:rPr lang="zh-CN" altLang="en-US" sz="2400" b="1" dirty="0"/>
              <a:t>为本题目研究提供有力保障</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27</a:t>
            </a:fld>
            <a:endParaRPr lang="zh-CN" altLang="en-US" dirty="0"/>
          </a:p>
        </p:txBody>
      </p:sp>
    </p:spTree>
    <p:extLst>
      <p:ext uri="{BB962C8B-B14F-4D97-AF65-F5344CB8AC3E}">
        <p14:creationId xmlns:p14="http://schemas.microsoft.com/office/powerpoint/2010/main" val="39340953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65000"/>
                  </a:schemeClr>
                </a:solidFill>
              </a:rPr>
              <a:t>选题背景和意义</a:t>
            </a:r>
            <a:endParaRPr lang="en-US" altLang="zh-CN" dirty="0" smtClean="0">
              <a:solidFill>
                <a:schemeClr val="bg1">
                  <a:lumMod val="65000"/>
                </a:schemeClr>
              </a:solidFill>
            </a:endParaRPr>
          </a:p>
          <a:p>
            <a:r>
              <a:rPr lang="zh-CN" altLang="en-US" dirty="0" smtClean="0">
                <a:solidFill>
                  <a:schemeClr val="bg1">
                    <a:lumMod val="65000"/>
                  </a:schemeClr>
                </a:solidFill>
              </a:rPr>
              <a:t>国内外本领域的发展现状</a:t>
            </a:r>
            <a:endParaRPr lang="en-US" altLang="zh-CN" dirty="0" smtClean="0">
              <a:solidFill>
                <a:schemeClr val="bg1">
                  <a:lumMod val="65000"/>
                </a:schemeClr>
              </a:solidFill>
            </a:endParaRPr>
          </a:p>
          <a:p>
            <a:r>
              <a:rPr lang="zh-CN" altLang="en-US" dirty="0" smtClean="0">
                <a:solidFill>
                  <a:schemeClr val="bg1">
                    <a:lumMod val="65000"/>
                  </a:schemeClr>
                </a:solidFill>
              </a:rPr>
              <a:t>主要研究内容</a:t>
            </a:r>
            <a:endParaRPr lang="en-US" altLang="zh-CN" dirty="0" smtClean="0">
              <a:solidFill>
                <a:schemeClr val="bg1">
                  <a:lumMod val="65000"/>
                </a:schemeClr>
              </a:solidFill>
            </a:endParaRPr>
          </a:p>
          <a:p>
            <a:r>
              <a:rPr lang="zh-CN" altLang="en-US" dirty="0" smtClean="0">
                <a:solidFill>
                  <a:schemeClr val="bg1">
                    <a:lumMod val="65000"/>
                  </a:schemeClr>
                </a:solidFill>
              </a:rPr>
              <a:t>拟采用的研究方法和技术路线</a:t>
            </a:r>
            <a:endParaRPr lang="en-US" altLang="zh-CN" dirty="0" smtClean="0">
              <a:solidFill>
                <a:schemeClr val="bg1">
                  <a:lumMod val="65000"/>
                </a:schemeClr>
              </a:solidFill>
            </a:endParaRPr>
          </a:p>
          <a:p>
            <a:r>
              <a:rPr lang="zh-CN" altLang="en-US" dirty="0" smtClean="0"/>
              <a:t>已有的科研基础和所需的科研条件</a:t>
            </a:r>
            <a:endParaRPr lang="en-US" altLang="zh-CN" dirty="0" smtClean="0"/>
          </a:p>
          <a:p>
            <a:r>
              <a:rPr lang="zh-CN" altLang="en-US" dirty="0" smtClean="0">
                <a:solidFill>
                  <a:schemeClr val="bg1">
                    <a:lumMod val="65000"/>
                  </a:schemeClr>
                </a:solidFill>
              </a:rPr>
              <a:t>研究工作计划与进度安排</a:t>
            </a:r>
            <a:endParaRPr lang="en-US" altLang="zh-CN" dirty="0" smtClean="0">
              <a:solidFill>
                <a:schemeClr val="bg1">
                  <a:lumMod val="65000"/>
                </a:schemeClr>
              </a:solidFill>
            </a:endParaRPr>
          </a:p>
          <a:p>
            <a:r>
              <a:rPr lang="zh-CN" altLang="en-US" dirty="0" smtClean="0">
                <a:solidFill>
                  <a:schemeClr val="bg1">
                    <a:lumMod val="65000"/>
                  </a:schemeClr>
                </a:solidFill>
              </a:rPr>
              <a:t>参考文献</a:t>
            </a:r>
            <a:endParaRPr lang="en-US" altLang="zh-CN" dirty="0" smtClean="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28</a:t>
            </a:fld>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已有的科研基础</a:t>
            </a:r>
            <a:endParaRPr lang="zh-CN" altLang="en-US" dirty="0"/>
          </a:p>
        </p:txBody>
      </p:sp>
      <p:sp>
        <p:nvSpPr>
          <p:cNvPr id="3" name="内容占位符 2"/>
          <p:cNvSpPr>
            <a:spLocks noGrp="1"/>
          </p:cNvSpPr>
          <p:nvPr>
            <p:ph idx="1"/>
          </p:nvPr>
        </p:nvSpPr>
        <p:spPr/>
        <p:txBody>
          <a:bodyPr/>
          <a:lstStyle/>
          <a:p>
            <a:r>
              <a:rPr lang="zh-CN" altLang="en-US" dirty="0"/>
              <a:t>已有的科研</a:t>
            </a:r>
            <a:r>
              <a:rPr lang="zh-CN" altLang="en-US" dirty="0" smtClean="0"/>
              <a:t>基础</a:t>
            </a:r>
            <a:r>
              <a:rPr lang="zh-CN" altLang="zh-CN" dirty="0" smtClean="0"/>
              <a:t>：</a:t>
            </a:r>
            <a:endParaRPr lang="en-US" altLang="zh-CN" dirty="0"/>
          </a:p>
          <a:p>
            <a:pPr lvl="1">
              <a:buClr>
                <a:srgbClr val="FF0000"/>
              </a:buClr>
            </a:pPr>
            <a:r>
              <a:rPr lang="zh-CN" altLang="zh-CN" dirty="0"/>
              <a:t>已完成数据挖掘</a:t>
            </a:r>
            <a:r>
              <a:rPr lang="en-US" altLang="zh-CN" dirty="0"/>
              <a:t>Benchmarks</a:t>
            </a:r>
            <a:r>
              <a:rPr lang="zh-CN" altLang="zh-CN" dirty="0"/>
              <a:t>的</a:t>
            </a:r>
            <a:r>
              <a:rPr lang="zh-CN" altLang="zh-CN" dirty="0" smtClean="0"/>
              <a:t>调研</a:t>
            </a:r>
            <a:endParaRPr lang="en-US" altLang="zh-CN" dirty="0"/>
          </a:p>
          <a:p>
            <a:pPr lvl="1">
              <a:buClr>
                <a:srgbClr val="FF0000"/>
              </a:buClr>
            </a:pPr>
            <a:r>
              <a:rPr lang="zh-CN" altLang="zh-CN" dirty="0"/>
              <a:t>已有千核模拟器组件和对</a:t>
            </a:r>
            <a:r>
              <a:rPr lang="en-US" altLang="zh-CN" dirty="0" err="1"/>
              <a:t>SimICT</a:t>
            </a:r>
            <a:r>
              <a:rPr lang="zh-CN" altLang="zh-CN" dirty="0"/>
              <a:t>框架使用的熟悉，能够搭建</a:t>
            </a:r>
            <a:r>
              <a:rPr lang="zh-CN" altLang="zh-CN" dirty="0" smtClean="0"/>
              <a:t>模拟系统</a:t>
            </a:r>
            <a:endParaRPr lang="en-US" altLang="zh-CN" dirty="0"/>
          </a:p>
          <a:p>
            <a:pPr>
              <a:buClr>
                <a:srgbClr val="3333CC"/>
              </a:buClr>
            </a:pPr>
            <a:r>
              <a:rPr lang="zh-CN" altLang="en-US" dirty="0"/>
              <a:t>所需科研</a:t>
            </a:r>
            <a:r>
              <a:rPr lang="zh-CN" altLang="en-US" dirty="0" smtClean="0"/>
              <a:t>条件：</a:t>
            </a:r>
            <a:endParaRPr lang="en-US" altLang="zh-CN" dirty="0" smtClean="0"/>
          </a:p>
          <a:p>
            <a:pPr lvl="1"/>
            <a:r>
              <a:rPr lang="zh-CN" altLang="en-US" sz="2400" dirty="0"/>
              <a:t>多核处理器服务器</a:t>
            </a:r>
            <a:r>
              <a:rPr lang="zh-CN" altLang="en-US" sz="2400" dirty="0" smtClean="0"/>
              <a:t>平台</a:t>
            </a:r>
            <a:endParaRPr lang="zh-CN" altLang="en-US" sz="2400" dirty="0"/>
          </a:p>
          <a:p>
            <a:pPr lvl="1"/>
            <a:r>
              <a:rPr lang="en-US" altLang="zh-CN" sz="2400" dirty="0"/>
              <a:t>DPU</a:t>
            </a:r>
            <a:r>
              <a:rPr lang="zh-CN" altLang="en-US" sz="2400" dirty="0" smtClean="0"/>
              <a:t>模拟器</a:t>
            </a:r>
            <a:endParaRPr lang="en-US" altLang="zh-CN" sz="2400" dirty="0" smtClean="0"/>
          </a:p>
          <a:p>
            <a:pPr lvl="1"/>
            <a:r>
              <a:rPr lang="en-US" altLang="zh-CN" dirty="0" err="1"/>
              <a:t>Vtune</a:t>
            </a:r>
            <a:r>
              <a:rPr lang="zh-CN" altLang="en-US" dirty="0"/>
              <a:t>性能分析</a:t>
            </a:r>
            <a:r>
              <a:rPr lang="zh-CN" altLang="en-US" dirty="0" smtClean="0"/>
              <a:t>工具</a:t>
            </a:r>
            <a:endParaRPr lang="en-US" altLang="zh-CN" dirty="0"/>
          </a:p>
          <a:p>
            <a:pPr marL="457200" lvl="1" indent="0">
              <a:buNone/>
            </a:pPr>
            <a:endParaRPr lang="en-US" altLang="zh-CN" dirty="0">
              <a:solidFill>
                <a:srgbClr val="000000"/>
              </a:solidFill>
            </a:endParaRPr>
          </a:p>
          <a:p>
            <a:pPr marL="457200" lvl="1" indent="0">
              <a:buClr>
                <a:srgbClr val="FF0000"/>
              </a:buClr>
              <a:buNone/>
            </a:pPr>
            <a:endParaRPr lang="en-US" altLang="zh-CN" dirty="0" smtClean="0"/>
          </a:p>
          <a:p>
            <a:pPr marL="0" indent="0">
              <a:buNone/>
            </a:pPr>
            <a:endParaRPr lang="en-US" altLang="zh-CN"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29</a:t>
            </a:fld>
            <a:endParaRPr lang="zh-CN" altLang="en-US" dirty="0"/>
          </a:p>
        </p:txBody>
      </p:sp>
    </p:spTree>
    <p:extLst>
      <p:ext uri="{BB962C8B-B14F-4D97-AF65-F5344CB8AC3E}">
        <p14:creationId xmlns:p14="http://schemas.microsoft.com/office/powerpoint/2010/main" val="681337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t>选题背景和意义</a:t>
            </a:r>
            <a:endParaRPr lang="en-US" altLang="zh-CN" dirty="0" smtClean="0"/>
          </a:p>
          <a:p>
            <a:r>
              <a:rPr lang="zh-CN" altLang="en-US" dirty="0" smtClean="0">
                <a:solidFill>
                  <a:schemeClr val="bg1">
                    <a:lumMod val="65000"/>
                  </a:schemeClr>
                </a:solidFill>
              </a:rPr>
              <a:t>国内外本领域的发展现状</a:t>
            </a:r>
            <a:endParaRPr lang="en-US" altLang="zh-CN" dirty="0" smtClean="0">
              <a:solidFill>
                <a:schemeClr val="bg1">
                  <a:lumMod val="65000"/>
                </a:schemeClr>
              </a:solidFill>
            </a:endParaRPr>
          </a:p>
          <a:p>
            <a:r>
              <a:rPr lang="zh-CN" altLang="en-US" dirty="0" smtClean="0">
                <a:solidFill>
                  <a:schemeClr val="bg1">
                    <a:lumMod val="65000"/>
                  </a:schemeClr>
                </a:solidFill>
              </a:rPr>
              <a:t>主要研究内容</a:t>
            </a:r>
            <a:endParaRPr lang="en-US" altLang="zh-CN" dirty="0" smtClean="0">
              <a:solidFill>
                <a:schemeClr val="bg1">
                  <a:lumMod val="65000"/>
                </a:schemeClr>
              </a:solidFill>
            </a:endParaRPr>
          </a:p>
          <a:p>
            <a:r>
              <a:rPr lang="zh-CN" altLang="en-US" dirty="0" smtClean="0">
                <a:solidFill>
                  <a:schemeClr val="bg1">
                    <a:lumMod val="65000"/>
                  </a:schemeClr>
                </a:solidFill>
              </a:rPr>
              <a:t>拟采用的研究方法和技术路线</a:t>
            </a:r>
            <a:endParaRPr lang="en-US" altLang="zh-CN" dirty="0" smtClean="0">
              <a:solidFill>
                <a:schemeClr val="bg1">
                  <a:lumMod val="65000"/>
                </a:schemeClr>
              </a:solidFill>
            </a:endParaRPr>
          </a:p>
          <a:p>
            <a:r>
              <a:rPr lang="zh-CN" altLang="en-US" dirty="0" smtClean="0">
                <a:solidFill>
                  <a:schemeClr val="bg1">
                    <a:lumMod val="65000"/>
                  </a:schemeClr>
                </a:solidFill>
              </a:rPr>
              <a:t>已有的科研基础和所需的科研条件</a:t>
            </a:r>
            <a:endParaRPr lang="en-US" altLang="zh-CN" dirty="0" smtClean="0">
              <a:solidFill>
                <a:schemeClr val="bg1">
                  <a:lumMod val="65000"/>
                </a:schemeClr>
              </a:solidFill>
            </a:endParaRPr>
          </a:p>
          <a:p>
            <a:r>
              <a:rPr lang="zh-CN" altLang="en-US" dirty="0" smtClean="0">
                <a:solidFill>
                  <a:schemeClr val="bg1">
                    <a:lumMod val="65000"/>
                  </a:schemeClr>
                </a:solidFill>
              </a:rPr>
              <a:t>研究工作计划与进度安排</a:t>
            </a:r>
            <a:endParaRPr lang="en-US" altLang="zh-CN" dirty="0" smtClean="0">
              <a:solidFill>
                <a:schemeClr val="bg1">
                  <a:lumMod val="65000"/>
                </a:schemeClr>
              </a:solidFill>
            </a:endParaRPr>
          </a:p>
          <a:p>
            <a:r>
              <a:rPr lang="zh-CN" altLang="en-US" dirty="0" smtClean="0">
                <a:solidFill>
                  <a:schemeClr val="bg1">
                    <a:lumMod val="65000"/>
                  </a:schemeClr>
                </a:solidFill>
              </a:rPr>
              <a:t>参考文献</a:t>
            </a:r>
            <a:endParaRPr lang="en-US" altLang="zh-CN" dirty="0" smtClean="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a:t>
            </a:fld>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65000"/>
                  </a:schemeClr>
                </a:solidFill>
              </a:rPr>
              <a:t>选题背景和意义</a:t>
            </a:r>
            <a:endParaRPr lang="en-US" altLang="zh-CN" dirty="0" smtClean="0">
              <a:solidFill>
                <a:schemeClr val="bg1">
                  <a:lumMod val="65000"/>
                </a:schemeClr>
              </a:solidFill>
            </a:endParaRPr>
          </a:p>
          <a:p>
            <a:r>
              <a:rPr lang="zh-CN" altLang="en-US" dirty="0" smtClean="0">
                <a:solidFill>
                  <a:schemeClr val="bg1">
                    <a:lumMod val="65000"/>
                  </a:schemeClr>
                </a:solidFill>
              </a:rPr>
              <a:t>国内外本领域的发展现状</a:t>
            </a:r>
            <a:endParaRPr lang="en-US" altLang="zh-CN" dirty="0" smtClean="0">
              <a:solidFill>
                <a:schemeClr val="bg1">
                  <a:lumMod val="65000"/>
                </a:schemeClr>
              </a:solidFill>
            </a:endParaRPr>
          </a:p>
          <a:p>
            <a:r>
              <a:rPr lang="zh-CN" altLang="en-US" dirty="0" smtClean="0">
                <a:solidFill>
                  <a:schemeClr val="bg1">
                    <a:lumMod val="65000"/>
                  </a:schemeClr>
                </a:solidFill>
              </a:rPr>
              <a:t>主要研究内容</a:t>
            </a:r>
            <a:endParaRPr lang="en-US" altLang="zh-CN" dirty="0" smtClean="0">
              <a:solidFill>
                <a:schemeClr val="bg1">
                  <a:lumMod val="65000"/>
                </a:schemeClr>
              </a:solidFill>
            </a:endParaRPr>
          </a:p>
          <a:p>
            <a:r>
              <a:rPr lang="zh-CN" altLang="en-US" dirty="0" smtClean="0">
                <a:solidFill>
                  <a:schemeClr val="bg1">
                    <a:lumMod val="65000"/>
                  </a:schemeClr>
                </a:solidFill>
              </a:rPr>
              <a:t>拟采用的研究方法和技术路线</a:t>
            </a:r>
            <a:endParaRPr lang="en-US" altLang="zh-CN" dirty="0" smtClean="0">
              <a:solidFill>
                <a:schemeClr val="bg1">
                  <a:lumMod val="65000"/>
                </a:schemeClr>
              </a:solidFill>
            </a:endParaRPr>
          </a:p>
          <a:p>
            <a:r>
              <a:rPr lang="zh-CN" altLang="en-US" dirty="0" smtClean="0">
                <a:solidFill>
                  <a:schemeClr val="bg1">
                    <a:lumMod val="65000"/>
                  </a:schemeClr>
                </a:solidFill>
              </a:rPr>
              <a:t>已有的科研基础和所需的科研条件</a:t>
            </a:r>
            <a:endParaRPr lang="en-US" altLang="zh-CN" dirty="0" smtClean="0">
              <a:solidFill>
                <a:schemeClr val="bg1">
                  <a:lumMod val="65000"/>
                </a:schemeClr>
              </a:solidFill>
            </a:endParaRPr>
          </a:p>
          <a:p>
            <a:r>
              <a:rPr lang="zh-CN" altLang="en-US" dirty="0" smtClean="0"/>
              <a:t>研究工作计划与进度安排</a:t>
            </a:r>
            <a:endParaRPr lang="en-US" altLang="zh-CN" dirty="0" smtClean="0"/>
          </a:p>
          <a:p>
            <a:r>
              <a:rPr lang="zh-CN" altLang="en-US" dirty="0" smtClean="0">
                <a:solidFill>
                  <a:schemeClr val="bg1">
                    <a:lumMod val="65000"/>
                  </a:schemeClr>
                </a:solidFill>
              </a:rPr>
              <a:t>参考文献</a:t>
            </a:r>
            <a:endParaRPr lang="en-US" altLang="zh-CN"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30</a:t>
            </a:fld>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研究工作计划与进度安排</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31</a:t>
            </a:fld>
            <a:endParaRPr lang="zh-CN" altLang="en-US" dirty="0"/>
          </a:p>
        </p:txBody>
      </p:sp>
      <p:sp>
        <p:nvSpPr>
          <p:cNvPr id="6" name="内容占位符 5"/>
          <p:cNvSpPr>
            <a:spLocks noGrp="1"/>
          </p:cNvSpPr>
          <p:nvPr>
            <p:ph idx="1"/>
          </p:nvPr>
        </p:nvSpPr>
        <p:spPr/>
        <p:txBody>
          <a:bodyPr/>
          <a:lstStyle/>
          <a:p>
            <a:endParaRPr lang="zh-CN" altLang="en-US"/>
          </a:p>
        </p:txBody>
      </p:sp>
      <p:graphicFrame>
        <p:nvGraphicFramePr>
          <p:cNvPr id="7" name="内容占位符 2"/>
          <p:cNvGraphicFramePr>
            <a:graphicFrameLocks/>
          </p:cNvGraphicFramePr>
          <p:nvPr>
            <p:extLst>
              <p:ext uri="{D42A27DB-BD31-4B8C-83A1-F6EECF244321}">
                <p14:modId xmlns:p14="http://schemas.microsoft.com/office/powerpoint/2010/main" val="3404207611"/>
              </p:ext>
            </p:extLst>
          </p:nvPr>
        </p:nvGraphicFramePr>
        <p:xfrm>
          <a:off x="685800" y="1600200"/>
          <a:ext cx="8116888" cy="4245083"/>
        </p:xfrm>
        <a:graphic>
          <a:graphicData uri="http://schemas.openxmlformats.org/drawingml/2006/table">
            <a:tbl>
              <a:tblPr/>
              <a:tblGrid>
                <a:gridCol w="2705100"/>
                <a:gridCol w="2706688"/>
                <a:gridCol w="2705100"/>
              </a:tblGrid>
              <a:tr h="396875">
                <a:tc>
                  <a:txBody>
                    <a:bodyPr/>
                    <a:lstStyle>
                      <a:lvl1pPr>
                        <a:spcBef>
                          <a:spcPct val="20000"/>
                        </a:spcBef>
                        <a:buClr>
                          <a:schemeClr val="folHlink"/>
                        </a:buClr>
                        <a:buSzPct val="60000"/>
                        <a:buFont typeface="Wingdings" pitchFamily="2" charset="2"/>
                        <a:defRPr sz="2800">
                          <a:solidFill>
                            <a:schemeClr val="tx1"/>
                          </a:solidFill>
                          <a:latin typeface="Calibri" pitchFamily="34" charset="0"/>
                          <a:ea typeface="华文楷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Calibri" pitchFamily="34" charset="0"/>
                          <a:ea typeface="华文楷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Calibri" pitchFamily="34" charset="0"/>
                          <a:ea typeface="华文楷体" pitchFamily="2" charset="-122"/>
                        </a:defRPr>
                      </a:lvl3pPr>
                      <a:lvl4pPr marL="1600200" indent="-228600">
                        <a:spcBef>
                          <a:spcPct val="20000"/>
                        </a:spcBef>
                        <a:buClr>
                          <a:schemeClr val="accent2"/>
                        </a:buClr>
                        <a:buSzPct val="55000"/>
                        <a:buFont typeface="Wingdings" pitchFamily="2" charset="2"/>
                        <a:defRPr>
                          <a:solidFill>
                            <a:schemeClr val="tx1"/>
                          </a:solidFill>
                          <a:latin typeface="Calibri" pitchFamily="34" charset="0"/>
                          <a:ea typeface="华文楷体" pitchFamily="2" charset="-122"/>
                        </a:defRPr>
                      </a:lvl4pPr>
                      <a:lvl5pPr marL="2057400" indent="-228600">
                        <a:spcBef>
                          <a:spcPct val="20000"/>
                        </a:spcBef>
                        <a:buClr>
                          <a:schemeClr val="accent1"/>
                        </a:buClr>
                        <a:buSzPct val="50000"/>
                        <a:buFont typeface="Wingdings" pitchFamily="2" charset="2"/>
                        <a:defRPr>
                          <a:solidFill>
                            <a:schemeClr val="tx1"/>
                          </a:solidFill>
                          <a:latin typeface="Calibri"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Calibri" pitchFamily="34" charset="0"/>
                          <a:ea typeface="华文楷体" pitchFamily="2" charset="-122"/>
                        </a:rPr>
                        <a:t>阶段</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folHlink"/>
                        </a:buClr>
                        <a:buSzPct val="60000"/>
                        <a:buFont typeface="Wingdings" pitchFamily="2" charset="2"/>
                        <a:defRPr sz="2800">
                          <a:solidFill>
                            <a:schemeClr val="tx1"/>
                          </a:solidFill>
                          <a:latin typeface="Calibri" pitchFamily="34" charset="0"/>
                          <a:ea typeface="华文楷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Calibri" pitchFamily="34" charset="0"/>
                          <a:ea typeface="华文楷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Calibri" pitchFamily="34" charset="0"/>
                          <a:ea typeface="华文楷体" pitchFamily="2" charset="-122"/>
                        </a:defRPr>
                      </a:lvl3pPr>
                      <a:lvl4pPr marL="1600200" indent="-228600">
                        <a:spcBef>
                          <a:spcPct val="20000"/>
                        </a:spcBef>
                        <a:buClr>
                          <a:schemeClr val="accent2"/>
                        </a:buClr>
                        <a:buSzPct val="55000"/>
                        <a:buFont typeface="Wingdings" pitchFamily="2" charset="2"/>
                        <a:defRPr>
                          <a:solidFill>
                            <a:schemeClr val="tx1"/>
                          </a:solidFill>
                          <a:latin typeface="Calibri" pitchFamily="34" charset="0"/>
                          <a:ea typeface="华文楷体" pitchFamily="2" charset="-122"/>
                        </a:defRPr>
                      </a:lvl4pPr>
                      <a:lvl5pPr marL="2057400" indent="-228600">
                        <a:spcBef>
                          <a:spcPct val="20000"/>
                        </a:spcBef>
                        <a:buClr>
                          <a:schemeClr val="accent1"/>
                        </a:buClr>
                        <a:buSzPct val="50000"/>
                        <a:buFont typeface="Wingdings" pitchFamily="2" charset="2"/>
                        <a:defRPr>
                          <a:solidFill>
                            <a:schemeClr val="tx1"/>
                          </a:solidFill>
                          <a:latin typeface="Calibri"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Calibri" pitchFamily="34" charset="0"/>
                          <a:ea typeface="华文楷体" pitchFamily="2" charset="-122"/>
                        </a:rPr>
                        <a:t>时间</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folHlink"/>
                        </a:buClr>
                        <a:buSzPct val="60000"/>
                        <a:buFont typeface="Wingdings" pitchFamily="2" charset="2"/>
                        <a:defRPr sz="2800">
                          <a:solidFill>
                            <a:schemeClr val="tx1"/>
                          </a:solidFill>
                          <a:latin typeface="Calibri" pitchFamily="34" charset="0"/>
                          <a:ea typeface="华文楷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Calibri" pitchFamily="34" charset="0"/>
                          <a:ea typeface="华文楷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Calibri" pitchFamily="34" charset="0"/>
                          <a:ea typeface="华文楷体" pitchFamily="2" charset="-122"/>
                        </a:defRPr>
                      </a:lvl3pPr>
                      <a:lvl4pPr marL="1600200" indent="-228600">
                        <a:spcBef>
                          <a:spcPct val="20000"/>
                        </a:spcBef>
                        <a:buClr>
                          <a:schemeClr val="accent2"/>
                        </a:buClr>
                        <a:buSzPct val="55000"/>
                        <a:buFont typeface="Wingdings" pitchFamily="2" charset="2"/>
                        <a:defRPr>
                          <a:solidFill>
                            <a:schemeClr val="tx1"/>
                          </a:solidFill>
                          <a:latin typeface="Calibri" pitchFamily="34" charset="0"/>
                          <a:ea typeface="华文楷体" pitchFamily="2" charset="-122"/>
                        </a:defRPr>
                      </a:lvl4pPr>
                      <a:lvl5pPr marL="2057400" indent="-228600">
                        <a:spcBef>
                          <a:spcPct val="20000"/>
                        </a:spcBef>
                        <a:buClr>
                          <a:schemeClr val="accent1"/>
                        </a:buClr>
                        <a:buSzPct val="50000"/>
                        <a:buFont typeface="Wingdings" pitchFamily="2" charset="2"/>
                        <a:defRPr>
                          <a:solidFill>
                            <a:schemeClr val="tx1"/>
                          </a:solidFill>
                          <a:latin typeface="Calibri"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Calibri" pitchFamily="34" charset="0"/>
                          <a:ea typeface="华文楷体" pitchFamily="2" charset="-122"/>
                        </a:rPr>
                        <a:t>任务</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r>
              <a:tr h="371475">
                <a:tc>
                  <a:txBody>
                    <a:bodyPr/>
                    <a:lstStyle>
                      <a:lvl1pPr>
                        <a:spcBef>
                          <a:spcPct val="20000"/>
                        </a:spcBef>
                        <a:buClr>
                          <a:schemeClr val="folHlink"/>
                        </a:buClr>
                        <a:buSzPct val="60000"/>
                        <a:buFont typeface="Wingdings" pitchFamily="2" charset="2"/>
                        <a:defRPr sz="2800">
                          <a:solidFill>
                            <a:schemeClr val="tx1"/>
                          </a:solidFill>
                          <a:latin typeface="Calibri" pitchFamily="34" charset="0"/>
                          <a:ea typeface="华文楷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Calibri" pitchFamily="34" charset="0"/>
                          <a:ea typeface="华文楷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Calibri" pitchFamily="34" charset="0"/>
                          <a:ea typeface="华文楷体" pitchFamily="2" charset="-122"/>
                        </a:defRPr>
                      </a:lvl3pPr>
                      <a:lvl4pPr marL="1600200" indent="-228600">
                        <a:spcBef>
                          <a:spcPct val="20000"/>
                        </a:spcBef>
                        <a:buClr>
                          <a:schemeClr val="accent2"/>
                        </a:buClr>
                        <a:buSzPct val="55000"/>
                        <a:buFont typeface="Wingdings" pitchFamily="2" charset="2"/>
                        <a:defRPr>
                          <a:solidFill>
                            <a:schemeClr val="tx1"/>
                          </a:solidFill>
                          <a:latin typeface="Calibri" pitchFamily="34" charset="0"/>
                          <a:ea typeface="华文楷体" pitchFamily="2" charset="-122"/>
                        </a:defRPr>
                      </a:lvl4pPr>
                      <a:lvl5pPr marL="2057400" indent="-228600">
                        <a:spcBef>
                          <a:spcPct val="20000"/>
                        </a:spcBef>
                        <a:buClr>
                          <a:schemeClr val="accent1"/>
                        </a:buClr>
                        <a:buSzPct val="50000"/>
                        <a:buFont typeface="Wingdings" pitchFamily="2" charset="2"/>
                        <a:defRPr>
                          <a:solidFill>
                            <a:schemeClr val="tx1"/>
                          </a:solidFill>
                          <a:latin typeface="Calibri"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Calibri" pitchFamily="34" charset="0"/>
                          <a:ea typeface="华文楷体" pitchFamily="2" charset="-122"/>
                        </a:rPr>
                        <a:t>开题</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D1F7"/>
                    </a:solidFill>
                  </a:tcPr>
                </a:tc>
                <a:tc>
                  <a:txBody>
                    <a:bodyPr/>
                    <a:lstStyle>
                      <a:lvl1pPr>
                        <a:spcBef>
                          <a:spcPct val="20000"/>
                        </a:spcBef>
                        <a:buClr>
                          <a:schemeClr val="folHlink"/>
                        </a:buClr>
                        <a:buSzPct val="60000"/>
                        <a:buFont typeface="Wingdings" pitchFamily="2" charset="2"/>
                        <a:defRPr sz="2800">
                          <a:solidFill>
                            <a:schemeClr val="tx1"/>
                          </a:solidFill>
                          <a:latin typeface="Calibri" pitchFamily="34" charset="0"/>
                          <a:ea typeface="华文楷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Calibri" pitchFamily="34" charset="0"/>
                          <a:ea typeface="华文楷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Calibri" pitchFamily="34" charset="0"/>
                          <a:ea typeface="华文楷体" pitchFamily="2" charset="-122"/>
                        </a:defRPr>
                      </a:lvl3pPr>
                      <a:lvl4pPr marL="1600200" indent="-228600">
                        <a:spcBef>
                          <a:spcPct val="20000"/>
                        </a:spcBef>
                        <a:buClr>
                          <a:schemeClr val="accent2"/>
                        </a:buClr>
                        <a:buSzPct val="55000"/>
                        <a:buFont typeface="Wingdings" pitchFamily="2" charset="2"/>
                        <a:defRPr>
                          <a:solidFill>
                            <a:schemeClr val="tx1"/>
                          </a:solidFill>
                          <a:latin typeface="Calibri" pitchFamily="34" charset="0"/>
                          <a:ea typeface="华文楷体" pitchFamily="2" charset="-122"/>
                        </a:defRPr>
                      </a:lvl4pPr>
                      <a:lvl5pPr marL="2057400" indent="-228600">
                        <a:spcBef>
                          <a:spcPct val="20000"/>
                        </a:spcBef>
                        <a:buClr>
                          <a:schemeClr val="accent1"/>
                        </a:buClr>
                        <a:buSzPct val="50000"/>
                        <a:buFont typeface="Wingdings" pitchFamily="2" charset="2"/>
                        <a:defRPr>
                          <a:solidFill>
                            <a:schemeClr val="tx1"/>
                          </a:solidFill>
                          <a:latin typeface="Calibri"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alibri" pitchFamily="34" charset="0"/>
                          <a:ea typeface="华文楷体" pitchFamily="2" charset="-122"/>
                        </a:rPr>
                        <a:t>2016.7</a:t>
                      </a:r>
                      <a:r>
                        <a:rPr kumimoji="0" lang="zh-CN" altLang="en-US" sz="1800" b="0" i="0" u="none" strike="noStrike" cap="none" normalizeH="0" baseline="0" smtClean="0">
                          <a:ln>
                            <a:noFill/>
                          </a:ln>
                          <a:solidFill>
                            <a:srgbClr val="000000"/>
                          </a:solidFill>
                          <a:effectLst/>
                          <a:latin typeface="Calibri" pitchFamily="34" charset="0"/>
                          <a:ea typeface="华文楷体" pitchFamily="2" charset="-122"/>
                        </a:rPr>
                        <a:t> </a:t>
                      </a:r>
                      <a:r>
                        <a:rPr kumimoji="0" lang="en-US" altLang="zh-CN" sz="1800" b="0" i="0" u="none" strike="noStrike" cap="none" normalizeH="0" baseline="0" smtClean="0">
                          <a:ln>
                            <a:noFill/>
                          </a:ln>
                          <a:solidFill>
                            <a:srgbClr val="000000"/>
                          </a:solidFill>
                          <a:effectLst/>
                          <a:latin typeface="Calibri" pitchFamily="34" charset="0"/>
                          <a:ea typeface="华文楷体" pitchFamily="2" charset="-122"/>
                        </a:rPr>
                        <a:t>–</a:t>
                      </a:r>
                      <a:r>
                        <a:rPr kumimoji="0" lang="zh-CN" altLang="en-US" sz="1800" b="0" i="0" u="none" strike="noStrike" cap="none" normalizeH="0" baseline="0" smtClean="0">
                          <a:ln>
                            <a:noFill/>
                          </a:ln>
                          <a:solidFill>
                            <a:srgbClr val="000000"/>
                          </a:solidFill>
                          <a:effectLst/>
                          <a:latin typeface="Calibri" pitchFamily="34" charset="0"/>
                          <a:ea typeface="华文楷体" pitchFamily="2" charset="-122"/>
                        </a:rPr>
                        <a:t> </a:t>
                      </a:r>
                      <a:r>
                        <a:rPr kumimoji="0" lang="en-US" altLang="zh-CN" sz="1800" b="0" i="0" u="none" strike="noStrike" cap="none" normalizeH="0" baseline="0" smtClean="0">
                          <a:ln>
                            <a:noFill/>
                          </a:ln>
                          <a:solidFill>
                            <a:srgbClr val="000000"/>
                          </a:solidFill>
                          <a:effectLst/>
                          <a:latin typeface="Calibri" pitchFamily="34" charset="0"/>
                          <a:ea typeface="华文楷体" pitchFamily="2" charset="-122"/>
                        </a:rPr>
                        <a:t>2016.8</a:t>
                      </a:r>
                      <a:endParaRPr kumimoji="0" lang="zh-CN" altLang="en-US" sz="1800" b="0" i="0" u="none" strike="noStrike" cap="none" normalizeH="0" baseline="0" smtClean="0">
                        <a:ln>
                          <a:noFill/>
                        </a:ln>
                        <a:solidFill>
                          <a:srgbClr val="000000"/>
                        </a:solidFill>
                        <a:effectLst/>
                        <a:latin typeface="Calibri" pitchFamily="34" charset="0"/>
                        <a:ea typeface="华文楷体" pitchFamily="2" charset="-122"/>
                      </a:endParaRP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D1F7"/>
                    </a:solidFill>
                  </a:tcPr>
                </a:tc>
                <a:tc>
                  <a:txBody>
                    <a:bodyPr/>
                    <a:lstStyle>
                      <a:lvl1pPr>
                        <a:spcBef>
                          <a:spcPct val="20000"/>
                        </a:spcBef>
                        <a:buClr>
                          <a:schemeClr val="folHlink"/>
                        </a:buClr>
                        <a:buSzPct val="60000"/>
                        <a:buFont typeface="Wingdings" pitchFamily="2" charset="2"/>
                        <a:defRPr sz="2800">
                          <a:solidFill>
                            <a:schemeClr val="tx1"/>
                          </a:solidFill>
                          <a:latin typeface="Calibri" pitchFamily="34" charset="0"/>
                          <a:ea typeface="华文楷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Calibri" pitchFamily="34" charset="0"/>
                          <a:ea typeface="华文楷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Calibri" pitchFamily="34" charset="0"/>
                          <a:ea typeface="华文楷体" pitchFamily="2" charset="-122"/>
                        </a:defRPr>
                      </a:lvl3pPr>
                      <a:lvl4pPr marL="1600200" indent="-228600">
                        <a:spcBef>
                          <a:spcPct val="20000"/>
                        </a:spcBef>
                        <a:buClr>
                          <a:schemeClr val="accent2"/>
                        </a:buClr>
                        <a:buSzPct val="55000"/>
                        <a:buFont typeface="Wingdings" pitchFamily="2" charset="2"/>
                        <a:defRPr>
                          <a:solidFill>
                            <a:schemeClr val="tx1"/>
                          </a:solidFill>
                          <a:latin typeface="Calibri" pitchFamily="34" charset="0"/>
                          <a:ea typeface="华文楷体" pitchFamily="2" charset="-122"/>
                        </a:defRPr>
                      </a:lvl4pPr>
                      <a:lvl5pPr marL="2057400" indent="-228600">
                        <a:spcBef>
                          <a:spcPct val="20000"/>
                        </a:spcBef>
                        <a:buClr>
                          <a:schemeClr val="accent1"/>
                        </a:buClr>
                        <a:buSzPct val="50000"/>
                        <a:buFont typeface="Wingdings" pitchFamily="2" charset="2"/>
                        <a:defRPr>
                          <a:solidFill>
                            <a:schemeClr val="tx1"/>
                          </a:solidFill>
                          <a:latin typeface="Calibri"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Calibri" pitchFamily="34" charset="0"/>
                          <a:ea typeface="华文楷体" pitchFamily="2" charset="-122"/>
                        </a:rPr>
                        <a:t>分析课题研究点，开题</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D1F7"/>
                    </a:solidFill>
                  </a:tcPr>
                </a:tc>
              </a:tr>
              <a:tr h="1276474">
                <a:tc rowSpan="3">
                  <a:txBody>
                    <a:bodyPr/>
                    <a:lstStyle>
                      <a:lvl1pPr>
                        <a:spcBef>
                          <a:spcPct val="20000"/>
                        </a:spcBef>
                        <a:buClr>
                          <a:schemeClr val="folHlink"/>
                        </a:buClr>
                        <a:buSzPct val="60000"/>
                        <a:buFont typeface="Wingdings" pitchFamily="2" charset="2"/>
                        <a:defRPr sz="2800">
                          <a:solidFill>
                            <a:schemeClr val="tx1"/>
                          </a:solidFill>
                          <a:latin typeface="Calibri" pitchFamily="34" charset="0"/>
                          <a:ea typeface="华文楷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Calibri" pitchFamily="34" charset="0"/>
                          <a:ea typeface="华文楷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Calibri" pitchFamily="34" charset="0"/>
                          <a:ea typeface="华文楷体" pitchFamily="2" charset="-122"/>
                        </a:defRPr>
                      </a:lvl3pPr>
                      <a:lvl4pPr marL="1600200" indent="-228600">
                        <a:spcBef>
                          <a:spcPct val="20000"/>
                        </a:spcBef>
                        <a:buClr>
                          <a:schemeClr val="accent2"/>
                        </a:buClr>
                        <a:buSzPct val="55000"/>
                        <a:buFont typeface="Wingdings" pitchFamily="2" charset="2"/>
                        <a:defRPr>
                          <a:solidFill>
                            <a:schemeClr val="tx1"/>
                          </a:solidFill>
                          <a:latin typeface="Calibri" pitchFamily="34" charset="0"/>
                          <a:ea typeface="华文楷体" pitchFamily="2" charset="-122"/>
                        </a:defRPr>
                      </a:lvl4pPr>
                      <a:lvl5pPr marL="2057400" indent="-228600">
                        <a:spcBef>
                          <a:spcPct val="20000"/>
                        </a:spcBef>
                        <a:buClr>
                          <a:schemeClr val="accent1"/>
                        </a:buClr>
                        <a:buSzPct val="50000"/>
                        <a:buFont typeface="Wingdings" pitchFamily="2" charset="2"/>
                        <a:defRPr>
                          <a:solidFill>
                            <a:schemeClr val="tx1"/>
                          </a:solidFill>
                          <a:latin typeface="Calibri"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rPr>
                        <a:t>中期</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folHlink"/>
                        </a:buClr>
                        <a:buSzPct val="60000"/>
                        <a:buFont typeface="Wingdings" pitchFamily="2" charset="2"/>
                        <a:defRPr sz="2800">
                          <a:solidFill>
                            <a:schemeClr val="tx1"/>
                          </a:solidFill>
                          <a:latin typeface="Calibri" pitchFamily="34" charset="0"/>
                          <a:ea typeface="华文楷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Calibri" pitchFamily="34" charset="0"/>
                          <a:ea typeface="华文楷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Calibri" pitchFamily="34" charset="0"/>
                          <a:ea typeface="华文楷体" pitchFamily="2" charset="-122"/>
                        </a:defRPr>
                      </a:lvl3pPr>
                      <a:lvl4pPr marL="1600200" indent="-228600">
                        <a:spcBef>
                          <a:spcPct val="20000"/>
                        </a:spcBef>
                        <a:buClr>
                          <a:schemeClr val="accent2"/>
                        </a:buClr>
                        <a:buSzPct val="55000"/>
                        <a:buFont typeface="Wingdings" pitchFamily="2" charset="2"/>
                        <a:defRPr>
                          <a:solidFill>
                            <a:schemeClr val="tx1"/>
                          </a:solidFill>
                          <a:latin typeface="Calibri" pitchFamily="34" charset="0"/>
                          <a:ea typeface="华文楷体" pitchFamily="2" charset="-122"/>
                        </a:defRPr>
                      </a:lvl4pPr>
                      <a:lvl5pPr marL="2057400" indent="-228600">
                        <a:spcBef>
                          <a:spcPct val="20000"/>
                        </a:spcBef>
                        <a:buClr>
                          <a:schemeClr val="accent1"/>
                        </a:buClr>
                        <a:buSzPct val="50000"/>
                        <a:buFont typeface="Wingdings" pitchFamily="2" charset="2"/>
                        <a:defRPr>
                          <a:solidFill>
                            <a:schemeClr val="tx1"/>
                          </a:solidFill>
                          <a:latin typeface="Calibri"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alibri" pitchFamily="34" charset="0"/>
                          <a:ea typeface="华文楷体" pitchFamily="2" charset="-122"/>
                        </a:rPr>
                        <a:t>2016.9</a:t>
                      </a:r>
                      <a:r>
                        <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rPr>
                        <a:t> </a:t>
                      </a:r>
                      <a:r>
                        <a:rPr kumimoji="0" lang="en-US" altLang="zh-CN" sz="1800" b="0" i="0" u="none" strike="noStrike" cap="none" normalizeH="0" baseline="0" dirty="0" smtClean="0">
                          <a:ln>
                            <a:noFill/>
                          </a:ln>
                          <a:solidFill>
                            <a:srgbClr val="000000"/>
                          </a:solidFill>
                          <a:effectLst/>
                          <a:latin typeface="Calibri" pitchFamily="34" charset="0"/>
                          <a:ea typeface="华文楷体" pitchFamily="2" charset="-122"/>
                        </a:rPr>
                        <a:t>–</a:t>
                      </a:r>
                      <a:r>
                        <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rPr>
                        <a:t> </a:t>
                      </a:r>
                      <a:r>
                        <a:rPr kumimoji="0" lang="en-US" altLang="zh-CN" sz="1800" b="0" i="0" u="none" strike="noStrike" cap="none" normalizeH="0" baseline="0" dirty="0" smtClean="0">
                          <a:ln>
                            <a:noFill/>
                          </a:ln>
                          <a:solidFill>
                            <a:srgbClr val="000000"/>
                          </a:solidFill>
                          <a:effectLst/>
                          <a:latin typeface="Calibri" pitchFamily="34" charset="0"/>
                          <a:ea typeface="华文楷体" pitchFamily="2" charset="-122"/>
                        </a:rPr>
                        <a:t>2016.11</a:t>
                      </a:r>
                      <a:endPar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endParaRP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folHlink"/>
                        </a:buClr>
                        <a:buSzPct val="60000"/>
                        <a:buFont typeface="Wingdings" pitchFamily="2" charset="2"/>
                        <a:defRPr sz="2800">
                          <a:solidFill>
                            <a:schemeClr val="tx1"/>
                          </a:solidFill>
                          <a:latin typeface="Calibri" pitchFamily="34" charset="0"/>
                          <a:ea typeface="华文楷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Calibri" pitchFamily="34" charset="0"/>
                          <a:ea typeface="华文楷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Calibri" pitchFamily="34" charset="0"/>
                          <a:ea typeface="华文楷体" pitchFamily="2" charset="-122"/>
                        </a:defRPr>
                      </a:lvl3pPr>
                      <a:lvl4pPr marL="1600200" indent="-228600">
                        <a:spcBef>
                          <a:spcPct val="20000"/>
                        </a:spcBef>
                        <a:buClr>
                          <a:schemeClr val="accent2"/>
                        </a:buClr>
                        <a:buSzPct val="55000"/>
                        <a:buFont typeface="Wingdings" pitchFamily="2" charset="2"/>
                        <a:defRPr>
                          <a:solidFill>
                            <a:schemeClr val="tx1"/>
                          </a:solidFill>
                          <a:latin typeface="Calibri" pitchFamily="34" charset="0"/>
                          <a:ea typeface="华文楷体" pitchFamily="2" charset="-122"/>
                        </a:defRPr>
                      </a:lvl4pPr>
                      <a:lvl5pPr marL="2057400" indent="-228600">
                        <a:spcBef>
                          <a:spcPct val="20000"/>
                        </a:spcBef>
                        <a:buClr>
                          <a:schemeClr val="accent1"/>
                        </a:buClr>
                        <a:buSzPct val="50000"/>
                        <a:buFont typeface="Wingdings" pitchFamily="2" charset="2"/>
                        <a:defRPr>
                          <a:solidFill>
                            <a:schemeClr val="tx1"/>
                          </a:solidFill>
                          <a:latin typeface="Calibri"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9pPr>
                    </a:lstStyle>
                    <a:p>
                      <a:pPr lvl="0"/>
                      <a:r>
                        <a:rPr lang="zh-CN" altLang="zh-CN" sz="1800" dirty="0" smtClean="0"/>
                        <a:t>完成对数据挖掘算法特征分析的工作。完成对聚类中心点选取算法完善和实现的</a:t>
                      </a:r>
                      <a:r>
                        <a:rPr lang="zh-CN" altLang="zh-CN" sz="1800" dirty="0" smtClean="0"/>
                        <a:t>工作</a:t>
                      </a:r>
                      <a:endParaRPr lang="zh-CN" altLang="zh-CN" sz="1800" dirty="0"/>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r>
              <a:tr h="914400">
                <a:tc vMerge="1">
                  <a:txBody>
                    <a:bodyPr/>
                    <a:lstStyle/>
                    <a:p>
                      <a:endParaRPr lang="zh-CN" altLang="en-US"/>
                    </a:p>
                  </a:txBody>
                  <a:tcPr/>
                </a:tc>
                <a:tc>
                  <a:txBody>
                    <a:bodyPr/>
                    <a:lstStyle>
                      <a:lvl1pPr>
                        <a:spcBef>
                          <a:spcPct val="20000"/>
                        </a:spcBef>
                        <a:buClr>
                          <a:schemeClr val="folHlink"/>
                        </a:buClr>
                        <a:buSzPct val="60000"/>
                        <a:buFont typeface="Wingdings" pitchFamily="2" charset="2"/>
                        <a:defRPr sz="2800">
                          <a:solidFill>
                            <a:schemeClr val="tx1"/>
                          </a:solidFill>
                          <a:latin typeface="Calibri" pitchFamily="34" charset="0"/>
                          <a:ea typeface="华文楷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Calibri" pitchFamily="34" charset="0"/>
                          <a:ea typeface="华文楷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Calibri" pitchFamily="34" charset="0"/>
                          <a:ea typeface="华文楷体" pitchFamily="2" charset="-122"/>
                        </a:defRPr>
                      </a:lvl3pPr>
                      <a:lvl4pPr marL="1600200" indent="-228600">
                        <a:spcBef>
                          <a:spcPct val="20000"/>
                        </a:spcBef>
                        <a:buClr>
                          <a:schemeClr val="accent2"/>
                        </a:buClr>
                        <a:buSzPct val="55000"/>
                        <a:buFont typeface="Wingdings" pitchFamily="2" charset="2"/>
                        <a:defRPr>
                          <a:solidFill>
                            <a:schemeClr val="tx1"/>
                          </a:solidFill>
                          <a:latin typeface="Calibri" pitchFamily="34" charset="0"/>
                          <a:ea typeface="华文楷体" pitchFamily="2" charset="-122"/>
                        </a:defRPr>
                      </a:lvl4pPr>
                      <a:lvl5pPr marL="2057400" indent="-228600">
                        <a:spcBef>
                          <a:spcPct val="20000"/>
                        </a:spcBef>
                        <a:buClr>
                          <a:schemeClr val="accent1"/>
                        </a:buClr>
                        <a:buSzPct val="50000"/>
                        <a:buFont typeface="Wingdings" pitchFamily="2" charset="2"/>
                        <a:defRPr>
                          <a:solidFill>
                            <a:schemeClr val="tx1"/>
                          </a:solidFill>
                          <a:latin typeface="Calibri"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alibri" pitchFamily="34" charset="0"/>
                          <a:ea typeface="华文楷体" pitchFamily="2" charset="-122"/>
                        </a:rPr>
                        <a:t>2016.11</a:t>
                      </a:r>
                      <a:r>
                        <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rPr>
                        <a:t> </a:t>
                      </a:r>
                      <a:r>
                        <a:rPr kumimoji="0" lang="en-US" altLang="zh-CN" sz="1800" b="0" i="0" u="none" strike="noStrike" cap="none" normalizeH="0" baseline="0" dirty="0" smtClean="0">
                          <a:ln>
                            <a:noFill/>
                          </a:ln>
                          <a:solidFill>
                            <a:srgbClr val="000000"/>
                          </a:solidFill>
                          <a:effectLst/>
                          <a:latin typeface="Calibri" pitchFamily="34" charset="0"/>
                          <a:ea typeface="华文楷体" pitchFamily="2" charset="-122"/>
                        </a:rPr>
                        <a:t>–</a:t>
                      </a:r>
                      <a:r>
                        <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rPr>
                        <a:t> </a:t>
                      </a:r>
                      <a:r>
                        <a:rPr kumimoji="0" lang="en-US" altLang="zh-CN" sz="1800" b="0" i="0" u="none" strike="noStrike" cap="none" normalizeH="0" baseline="0" dirty="0" smtClean="0">
                          <a:ln>
                            <a:noFill/>
                          </a:ln>
                          <a:solidFill>
                            <a:srgbClr val="000000"/>
                          </a:solidFill>
                          <a:effectLst/>
                          <a:latin typeface="Calibri" pitchFamily="34" charset="0"/>
                          <a:ea typeface="华文楷体" pitchFamily="2" charset="-122"/>
                        </a:rPr>
                        <a:t>2017.1</a:t>
                      </a:r>
                      <a:endPar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endParaRP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folHlink"/>
                        </a:buClr>
                        <a:buSzPct val="60000"/>
                        <a:buFont typeface="Wingdings" pitchFamily="2" charset="2"/>
                        <a:defRPr sz="2800">
                          <a:solidFill>
                            <a:schemeClr val="tx1"/>
                          </a:solidFill>
                          <a:latin typeface="Calibri" pitchFamily="34" charset="0"/>
                          <a:ea typeface="华文楷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Calibri" pitchFamily="34" charset="0"/>
                          <a:ea typeface="华文楷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Calibri" pitchFamily="34" charset="0"/>
                          <a:ea typeface="华文楷体" pitchFamily="2" charset="-122"/>
                        </a:defRPr>
                      </a:lvl3pPr>
                      <a:lvl4pPr marL="1600200" indent="-228600">
                        <a:spcBef>
                          <a:spcPct val="20000"/>
                        </a:spcBef>
                        <a:buClr>
                          <a:schemeClr val="accent2"/>
                        </a:buClr>
                        <a:buSzPct val="55000"/>
                        <a:buFont typeface="Wingdings" pitchFamily="2" charset="2"/>
                        <a:defRPr>
                          <a:solidFill>
                            <a:schemeClr val="tx1"/>
                          </a:solidFill>
                          <a:latin typeface="Calibri" pitchFamily="34" charset="0"/>
                          <a:ea typeface="华文楷体" pitchFamily="2" charset="-122"/>
                        </a:defRPr>
                      </a:lvl4pPr>
                      <a:lvl5pPr marL="2057400" indent="-228600">
                        <a:spcBef>
                          <a:spcPct val="20000"/>
                        </a:spcBef>
                        <a:buClr>
                          <a:schemeClr val="accent1"/>
                        </a:buClr>
                        <a:buSzPct val="50000"/>
                        <a:buFont typeface="Wingdings" pitchFamily="2" charset="2"/>
                        <a:defRPr>
                          <a:solidFill>
                            <a:schemeClr val="tx1"/>
                          </a:solidFill>
                          <a:latin typeface="Calibri"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rPr>
                        <a:t>完成硬件加速结构的设计并且在模拟器上进行验证</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r>
              <a:tr h="639763">
                <a:tc vMerge="1">
                  <a:txBody>
                    <a:bodyPr/>
                    <a:lstStyle/>
                    <a:p>
                      <a:endParaRPr lang="zh-CN" altLang="en-US"/>
                    </a:p>
                  </a:txBody>
                  <a:tcPr/>
                </a:tc>
                <a:tc>
                  <a:txBody>
                    <a:bodyPr/>
                    <a:lstStyle>
                      <a:lvl1pPr>
                        <a:spcBef>
                          <a:spcPct val="20000"/>
                        </a:spcBef>
                        <a:buClr>
                          <a:schemeClr val="folHlink"/>
                        </a:buClr>
                        <a:buSzPct val="60000"/>
                        <a:buFont typeface="Wingdings" pitchFamily="2" charset="2"/>
                        <a:defRPr sz="2800">
                          <a:solidFill>
                            <a:schemeClr val="tx1"/>
                          </a:solidFill>
                          <a:latin typeface="Calibri" pitchFamily="34" charset="0"/>
                          <a:ea typeface="华文楷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Calibri" pitchFamily="34" charset="0"/>
                          <a:ea typeface="华文楷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Calibri" pitchFamily="34" charset="0"/>
                          <a:ea typeface="华文楷体" pitchFamily="2" charset="-122"/>
                        </a:defRPr>
                      </a:lvl3pPr>
                      <a:lvl4pPr marL="1600200" indent="-228600">
                        <a:spcBef>
                          <a:spcPct val="20000"/>
                        </a:spcBef>
                        <a:buClr>
                          <a:schemeClr val="accent2"/>
                        </a:buClr>
                        <a:buSzPct val="55000"/>
                        <a:buFont typeface="Wingdings" pitchFamily="2" charset="2"/>
                        <a:defRPr>
                          <a:solidFill>
                            <a:schemeClr val="tx1"/>
                          </a:solidFill>
                          <a:latin typeface="Calibri" pitchFamily="34" charset="0"/>
                          <a:ea typeface="华文楷体" pitchFamily="2" charset="-122"/>
                        </a:defRPr>
                      </a:lvl4pPr>
                      <a:lvl5pPr marL="2057400" indent="-228600">
                        <a:spcBef>
                          <a:spcPct val="20000"/>
                        </a:spcBef>
                        <a:buClr>
                          <a:schemeClr val="accent1"/>
                        </a:buClr>
                        <a:buSzPct val="50000"/>
                        <a:buFont typeface="Wingdings" pitchFamily="2" charset="2"/>
                        <a:defRPr>
                          <a:solidFill>
                            <a:schemeClr val="tx1"/>
                          </a:solidFill>
                          <a:latin typeface="Calibri"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alibri" pitchFamily="34" charset="0"/>
                          <a:ea typeface="华文楷体" pitchFamily="2" charset="-122"/>
                        </a:rPr>
                        <a:t>2017.2</a:t>
                      </a:r>
                      <a:r>
                        <a:rPr kumimoji="0" lang="zh-CN" altLang="en-US" sz="1800" b="0" i="0" u="none" strike="noStrike" cap="none" normalizeH="0" baseline="0" smtClean="0">
                          <a:ln>
                            <a:noFill/>
                          </a:ln>
                          <a:solidFill>
                            <a:srgbClr val="000000"/>
                          </a:solidFill>
                          <a:effectLst/>
                          <a:latin typeface="Calibri" pitchFamily="34" charset="0"/>
                          <a:ea typeface="华文楷体" pitchFamily="2" charset="-122"/>
                        </a:rPr>
                        <a:t> </a:t>
                      </a:r>
                      <a:r>
                        <a:rPr kumimoji="0" lang="en-US" altLang="zh-CN" sz="1800" b="0" i="0" u="none" strike="noStrike" cap="none" normalizeH="0" baseline="0" smtClean="0">
                          <a:ln>
                            <a:noFill/>
                          </a:ln>
                          <a:solidFill>
                            <a:srgbClr val="000000"/>
                          </a:solidFill>
                          <a:effectLst/>
                          <a:latin typeface="Calibri" pitchFamily="34" charset="0"/>
                          <a:ea typeface="华文楷体" pitchFamily="2" charset="-122"/>
                        </a:rPr>
                        <a:t>–</a:t>
                      </a:r>
                      <a:r>
                        <a:rPr kumimoji="0" lang="zh-CN" altLang="en-US" sz="1800" b="0" i="0" u="none" strike="noStrike" cap="none" normalizeH="0" baseline="0" smtClean="0">
                          <a:ln>
                            <a:noFill/>
                          </a:ln>
                          <a:solidFill>
                            <a:srgbClr val="000000"/>
                          </a:solidFill>
                          <a:effectLst/>
                          <a:latin typeface="Calibri" pitchFamily="34" charset="0"/>
                          <a:ea typeface="华文楷体" pitchFamily="2" charset="-122"/>
                        </a:rPr>
                        <a:t> </a:t>
                      </a:r>
                      <a:r>
                        <a:rPr kumimoji="0" lang="en-US" altLang="zh-CN" sz="1800" b="0" i="0" u="none" strike="noStrike" cap="none" normalizeH="0" baseline="0" smtClean="0">
                          <a:ln>
                            <a:noFill/>
                          </a:ln>
                          <a:solidFill>
                            <a:srgbClr val="000000"/>
                          </a:solidFill>
                          <a:effectLst/>
                          <a:latin typeface="Calibri" pitchFamily="34" charset="0"/>
                          <a:ea typeface="华文楷体" pitchFamily="2" charset="-122"/>
                        </a:rPr>
                        <a:t>2017.3</a:t>
                      </a:r>
                      <a:endParaRPr kumimoji="0" lang="zh-CN" altLang="en-US" sz="1800" b="0" i="0" u="none" strike="noStrike" cap="none" normalizeH="0" baseline="0" smtClean="0">
                        <a:ln>
                          <a:noFill/>
                        </a:ln>
                        <a:solidFill>
                          <a:srgbClr val="000000"/>
                        </a:solidFill>
                        <a:effectLst/>
                        <a:latin typeface="Calibri" pitchFamily="34" charset="0"/>
                        <a:ea typeface="华文楷体" pitchFamily="2" charset="-122"/>
                      </a:endParaRP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folHlink"/>
                        </a:buClr>
                        <a:buSzPct val="60000"/>
                        <a:buFont typeface="Wingdings" pitchFamily="2" charset="2"/>
                        <a:defRPr sz="2800">
                          <a:solidFill>
                            <a:schemeClr val="tx1"/>
                          </a:solidFill>
                          <a:latin typeface="Calibri" pitchFamily="34" charset="0"/>
                          <a:ea typeface="华文楷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Calibri" pitchFamily="34" charset="0"/>
                          <a:ea typeface="华文楷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Calibri" pitchFamily="34" charset="0"/>
                          <a:ea typeface="华文楷体" pitchFamily="2" charset="-122"/>
                        </a:defRPr>
                      </a:lvl3pPr>
                      <a:lvl4pPr marL="1600200" indent="-228600">
                        <a:spcBef>
                          <a:spcPct val="20000"/>
                        </a:spcBef>
                        <a:buClr>
                          <a:schemeClr val="accent2"/>
                        </a:buClr>
                        <a:buSzPct val="55000"/>
                        <a:buFont typeface="Wingdings" pitchFamily="2" charset="2"/>
                        <a:defRPr>
                          <a:solidFill>
                            <a:schemeClr val="tx1"/>
                          </a:solidFill>
                          <a:latin typeface="Calibri" pitchFamily="34" charset="0"/>
                          <a:ea typeface="华文楷体" pitchFamily="2" charset="-122"/>
                        </a:defRPr>
                      </a:lvl4pPr>
                      <a:lvl5pPr marL="2057400" indent="-228600">
                        <a:spcBef>
                          <a:spcPct val="20000"/>
                        </a:spcBef>
                        <a:buClr>
                          <a:schemeClr val="accent1"/>
                        </a:buClr>
                        <a:buSzPct val="50000"/>
                        <a:buFont typeface="Wingdings" pitchFamily="2" charset="2"/>
                        <a:defRPr>
                          <a:solidFill>
                            <a:schemeClr val="tx1"/>
                          </a:solidFill>
                          <a:latin typeface="Calibri"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9pPr>
                    </a:lstStyle>
                    <a:p>
                      <a:pPr lvl="0"/>
                      <a:r>
                        <a:rPr lang="zh-CN" altLang="zh-CN" sz="1800" dirty="0" smtClean="0"/>
                        <a:t>完成硬件加速结构设计和所需实验，撰写毕业论文，并完成中期答辩</a:t>
                      </a:r>
                      <a:endParaRPr lang="zh-CN" altLang="zh-CN" sz="1800" dirty="0"/>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r>
              <a:tr h="371475">
                <a:tc>
                  <a:txBody>
                    <a:bodyPr/>
                    <a:lstStyle>
                      <a:lvl1pPr>
                        <a:spcBef>
                          <a:spcPct val="20000"/>
                        </a:spcBef>
                        <a:buClr>
                          <a:schemeClr val="folHlink"/>
                        </a:buClr>
                        <a:buSzPct val="60000"/>
                        <a:buFont typeface="Wingdings" pitchFamily="2" charset="2"/>
                        <a:defRPr sz="2800">
                          <a:solidFill>
                            <a:schemeClr val="tx1"/>
                          </a:solidFill>
                          <a:latin typeface="Calibri" pitchFamily="34" charset="0"/>
                          <a:ea typeface="华文楷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Calibri" pitchFamily="34" charset="0"/>
                          <a:ea typeface="华文楷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Calibri" pitchFamily="34" charset="0"/>
                          <a:ea typeface="华文楷体" pitchFamily="2" charset="-122"/>
                        </a:defRPr>
                      </a:lvl3pPr>
                      <a:lvl4pPr marL="1600200" indent="-228600">
                        <a:spcBef>
                          <a:spcPct val="20000"/>
                        </a:spcBef>
                        <a:buClr>
                          <a:schemeClr val="accent2"/>
                        </a:buClr>
                        <a:buSzPct val="55000"/>
                        <a:buFont typeface="Wingdings" pitchFamily="2" charset="2"/>
                        <a:defRPr>
                          <a:solidFill>
                            <a:schemeClr val="tx1"/>
                          </a:solidFill>
                          <a:latin typeface="Calibri" pitchFamily="34" charset="0"/>
                          <a:ea typeface="华文楷体" pitchFamily="2" charset="-122"/>
                        </a:defRPr>
                      </a:lvl4pPr>
                      <a:lvl5pPr marL="2057400" indent="-228600">
                        <a:spcBef>
                          <a:spcPct val="20000"/>
                        </a:spcBef>
                        <a:buClr>
                          <a:schemeClr val="accent1"/>
                        </a:buClr>
                        <a:buSzPct val="50000"/>
                        <a:buFont typeface="Wingdings" pitchFamily="2" charset="2"/>
                        <a:defRPr>
                          <a:solidFill>
                            <a:schemeClr val="tx1"/>
                          </a:solidFill>
                          <a:latin typeface="Calibri"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Calibri" pitchFamily="34" charset="0"/>
                          <a:ea typeface="华文楷体" pitchFamily="2" charset="-122"/>
                        </a:rPr>
                        <a:t>答辩</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D1F7"/>
                    </a:solidFill>
                  </a:tcPr>
                </a:tc>
                <a:tc>
                  <a:txBody>
                    <a:bodyPr/>
                    <a:lstStyle>
                      <a:lvl1pPr>
                        <a:spcBef>
                          <a:spcPct val="20000"/>
                        </a:spcBef>
                        <a:buClr>
                          <a:schemeClr val="folHlink"/>
                        </a:buClr>
                        <a:buSzPct val="60000"/>
                        <a:buFont typeface="Wingdings" pitchFamily="2" charset="2"/>
                        <a:defRPr sz="2800">
                          <a:solidFill>
                            <a:schemeClr val="tx1"/>
                          </a:solidFill>
                          <a:latin typeface="Calibri" pitchFamily="34" charset="0"/>
                          <a:ea typeface="华文楷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Calibri" pitchFamily="34" charset="0"/>
                          <a:ea typeface="华文楷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Calibri" pitchFamily="34" charset="0"/>
                          <a:ea typeface="华文楷体" pitchFamily="2" charset="-122"/>
                        </a:defRPr>
                      </a:lvl3pPr>
                      <a:lvl4pPr marL="1600200" indent="-228600">
                        <a:spcBef>
                          <a:spcPct val="20000"/>
                        </a:spcBef>
                        <a:buClr>
                          <a:schemeClr val="accent2"/>
                        </a:buClr>
                        <a:buSzPct val="55000"/>
                        <a:buFont typeface="Wingdings" pitchFamily="2" charset="2"/>
                        <a:defRPr>
                          <a:solidFill>
                            <a:schemeClr val="tx1"/>
                          </a:solidFill>
                          <a:latin typeface="Calibri" pitchFamily="34" charset="0"/>
                          <a:ea typeface="华文楷体" pitchFamily="2" charset="-122"/>
                        </a:defRPr>
                      </a:lvl4pPr>
                      <a:lvl5pPr marL="2057400" indent="-228600">
                        <a:spcBef>
                          <a:spcPct val="20000"/>
                        </a:spcBef>
                        <a:buClr>
                          <a:schemeClr val="accent1"/>
                        </a:buClr>
                        <a:buSzPct val="50000"/>
                        <a:buFont typeface="Wingdings" pitchFamily="2" charset="2"/>
                        <a:defRPr>
                          <a:solidFill>
                            <a:schemeClr val="tx1"/>
                          </a:solidFill>
                          <a:latin typeface="Calibri"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alibri" pitchFamily="34" charset="0"/>
                          <a:ea typeface="华文楷体" pitchFamily="2" charset="-122"/>
                        </a:rPr>
                        <a:t>2017.3</a:t>
                      </a:r>
                      <a:r>
                        <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rPr>
                        <a:t> </a:t>
                      </a:r>
                      <a:r>
                        <a:rPr kumimoji="0" lang="en-US" altLang="zh-CN" sz="1800" b="0" i="0" u="none" strike="noStrike" cap="none" normalizeH="0" baseline="0" dirty="0" smtClean="0">
                          <a:ln>
                            <a:noFill/>
                          </a:ln>
                          <a:solidFill>
                            <a:srgbClr val="000000"/>
                          </a:solidFill>
                          <a:effectLst/>
                          <a:latin typeface="Calibri" pitchFamily="34" charset="0"/>
                          <a:ea typeface="华文楷体" pitchFamily="2" charset="-122"/>
                        </a:rPr>
                        <a:t>–</a:t>
                      </a:r>
                      <a:r>
                        <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rPr>
                        <a:t> </a:t>
                      </a:r>
                      <a:r>
                        <a:rPr kumimoji="0" lang="en-US" altLang="zh-CN" sz="1800" b="0" i="0" u="none" strike="noStrike" cap="none" normalizeH="0" baseline="0" dirty="0" smtClean="0">
                          <a:ln>
                            <a:noFill/>
                          </a:ln>
                          <a:solidFill>
                            <a:srgbClr val="000000"/>
                          </a:solidFill>
                          <a:effectLst/>
                          <a:latin typeface="Calibri" pitchFamily="34" charset="0"/>
                          <a:ea typeface="华文楷体" pitchFamily="2" charset="-122"/>
                        </a:rPr>
                        <a:t>2017.4</a:t>
                      </a:r>
                      <a:endPar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endParaRP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D1F7"/>
                    </a:solidFill>
                  </a:tcPr>
                </a:tc>
                <a:tc>
                  <a:txBody>
                    <a:bodyPr/>
                    <a:lstStyle>
                      <a:lvl1pPr>
                        <a:spcBef>
                          <a:spcPct val="20000"/>
                        </a:spcBef>
                        <a:buClr>
                          <a:schemeClr val="folHlink"/>
                        </a:buClr>
                        <a:buSzPct val="60000"/>
                        <a:buFont typeface="Wingdings" pitchFamily="2" charset="2"/>
                        <a:defRPr sz="2800">
                          <a:solidFill>
                            <a:schemeClr val="tx1"/>
                          </a:solidFill>
                          <a:latin typeface="Calibri" pitchFamily="34" charset="0"/>
                          <a:ea typeface="华文楷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Calibri" pitchFamily="34" charset="0"/>
                          <a:ea typeface="华文楷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Calibri" pitchFamily="34" charset="0"/>
                          <a:ea typeface="华文楷体" pitchFamily="2" charset="-122"/>
                        </a:defRPr>
                      </a:lvl3pPr>
                      <a:lvl4pPr marL="1600200" indent="-228600">
                        <a:spcBef>
                          <a:spcPct val="20000"/>
                        </a:spcBef>
                        <a:buClr>
                          <a:schemeClr val="accent2"/>
                        </a:buClr>
                        <a:buSzPct val="55000"/>
                        <a:buFont typeface="Wingdings" pitchFamily="2" charset="2"/>
                        <a:defRPr>
                          <a:solidFill>
                            <a:schemeClr val="tx1"/>
                          </a:solidFill>
                          <a:latin typeface="Calibri" pitchFamily="34" charset="0"/>
                          <a:ea typeface="华文楷体" pitchFamily="2" charset="-122"/>
                        </a:defRPr>
                      </a:lvl4pPr>
                      <a:lvl5pPr marL="2057400" indent="-228600">
                        <a:spcBef>
                          <a:spcPct val="20000"/>
                        </a:spcBef>
                        <a:buClr>
                          <a:schemeClr val="accent1"/>
                        </a:buClr>
                        <a:buSzPct val="50000"/>
                        <a:buFont typeface="Wingdings" pitchFamily="2" charset="2"/>
                        <a:defRPr>
                          <a:solidFill>
                            <a:schemeClr val="tx1"/>
                          </a:solidFill>
                          <a:latin typeface="Calibri"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Calibri" pitchFamily="34" charset="0"/>
                          <a:ea typeface="华文楷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alibri" pitchFamily="34" charset="0"/>
                          <a:ea typeface="华文楷体" pitchFamily="2" charset="-122"/>
                        </a:rPr>
                        <a:t>完善论文，准备答辩</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D1F7"/>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65000"/>
                  </a:schemeClr>
                </a:solidFill>
              </a:rPr>
              <a:t>选题背景和意义</a:t>
            </a:r>
            <a:endParaRPr lang="en-US" altLang="zh-CN" dirty="0" smtClean="0">
              <a:solidFill>
                <a:schemeClr val="bg1">
                  <a:lumMod val="65000"/>
                </a:schemeClr>
              </a:solidFill>
            </a:endParaRPr>
          </a:p>
          <a:p>
            <a:r>
              <a:rPr lang="zh-CN" altLang="en-US" dirty="0" smtClean="0">
                <a:solidFill>
                  <a:schemeClr val="bg1">
                    <a:lumMod val="65000"/>
                  </a:schemeClr>
                </a:solidFill>
              </a:rPr>
              <a:t>国内外本领域的发展现状</a:t>
            </a:r>
            <a:endParaRPr lang="en-US" altLang="zh-CN" dirty="0" smtClean="0">
              <a:solidFill>
                <a:schemeClr val="bg1">
                  <a:lumMod val="65000"/>
                </a:schemeClr>
              </a:solidFill>
            </a:endParaRPr>
          </a:p>
          <a:p>
            <a:r>
              <a:rPr lang="zh-CN" altLang="en-US" dirty="0" smtClean="0">
                <a:solidFill>
                  <a:schemeClr val="bg1">
                    <a:lumMod val="65000"/>
                  </a:schemeClr>
                </a:solidFill>
              </a:rPr>
              <a:t>主要研究内容</a:t>
            </a:r>
            <a:endParaRPr lang="en-US" altLang="zh-CN" dirty="0" smtClean="0">
              <a:solidFill>
                <a:schemeClr val="bg1">
                  <a:lumMod val="65000"/>
                </a:schemeClr>
              </a:solidFill>
            </a:endParaRPr>
          </a:p>
          <a:p>
            <a:r>
              <a:rPr lang="zh-CN" altLang="en-US" dirty="0" smtClean="0">
                <a:solidFill>
                  <a:schemeClr val="bg1">
                    <a:lumMod val="65000"/>
                  </a:schemeClr>
                </a:solidFill>
              </a:rPr>
              <a:t>拟采用的研究方法和技术路线</a:t>
            </a:r>
            <a:endParaRPr lang="en-US" altLang="zh-CN" dirty="0" smtClean="0">
              <a:solidFill>
                <a:schemeClr val="bg1">
                  <a:lumMod val="65000"/>
                </a:schemeClr>
              </a:solidFill>
            </a:endParaRPr>
          </a:p>
          <a:p>
            <a:r>
              <a:rPr lang="zh-CN" altLang="en-US" dirty="0" smtClean="0">
                <a:solidFill>
                  <a:schemeClr val="bg1">
                    <a:lumMod val="65000"/>
                  </a:schemeClr>
                </a:solidFill>
              </a:rPr>
              <a:t>已有的科研基础和所需的科研条件</a:t>
            </a:r>
            <a:endParaRPr lang="en-US" altLang="zh-CN" dirty="0" smtClean="0">
              <a:solidFill>
                <a:schemeClr val="bg1">
                  <a:lumMod val="65000"/>
                </a:schemeClr>
              </a:solidFill>
            </a:endParaRPr>
          </a:p>
          <a:p>
            <a:r>
              <a:rPr lang="zh-CN" altLang="en-US" dirty="0" smtClean="0">
                <a:solidFill>
                  <a:schemeClr val="bg1">
                    <a:lumMod val="65000"/>
                  </a:schemeClr>
                </a:solidFill>
              </a:rPr>
              <a:t>研究工作计划与进度安排</a:t>
            </a:r>
            <a:endParaRPr lang="en-US" altLang="zh-CN" dirty="0" smtClean="0">
              <a:solidFill>
                <a:schemeClr val="bg1">
                  <a:lumMod val="65000"/>
                </a:schemeClr>
              </a:solidFill>
            </a:endParaRPr>
          </a:p>
          <a:p>
            <a:r>
              <a:rPr lang="zh-CN" altLang="en-US" dirty="0" smtClean="0"/>
              <a:t>参考文献</a:t>
            </a:r>
            <a:endParaRPr lang="en-US" altLang="zh-CN"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32</a:t>
            </a:fld>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a:xfrm>
            <a:off x="251520" y="1556792"/>
            <a:ext cx="8568952" cy="5112568"/>
          </a:xfrm>
        </p:spPr>
        <p:txBody>
          <a:bodyPr/>
          <a:lstStyle/>
          <a:p>
            <a:pPr lvl="0"/>
            <a:r>
              <a:rPr lang="zh-CN" altLang="zh-CN" sz="1800" dirty="0"/>
              <a:t>谭郁松</a:t>
            </a:r>
            <a:r>
              <a:rPr lang="en-US" altLang="zh-CN" sz="1800" dirty="0"/>
              <a:t>, </a:t>
            </a:r>
            <a:r>
              <a:rPr lang="zh-CN" altLang="zh-CN" sz="1800" dirty="0"/>
              <a:t>伍复慧</a:t>
            </a:r>
            <a:r>
              <a:rPr lang="en-US" altLang="zh-CN" sz="1800" dirty="0"/>
              <a:t>, </a:t>
            </a:r>
            <a:r>
              <a:rPr lang="zh-CN" altLang="zh-CN" sz="1800" dirty="0"/>
              <a:t>吴庆波</a:t>
            </a:r>
            <a:r>
              <a:rPr lang="en-US" altLang="zh-CN" sz="1800" dirty="0"/>
              <a:t>,</a:t>
            </a:r>
            <a:r>
              <a:rPr lang="zh-CN" altLang="zh-CN" sz="1800" dirty="0"/>
              <a:t>等</a:t>
            </a:r>
            <a:r>
              <a:rPr lang="en-US" altLang="zh-CN" sz="1800" dirty="0"/>
              <a:t>. </a:t>
            </a:r>
            <a:r>
              <a:rPr lang="zh-CN" altLang="zh-CN" sz="1800" dirty="0"/>
              <a:t>面向</a:t>
            </a:r>
            <a:r>
              <a:rPr lang="en-US" altLang="zh-CN" sz="1800" dirty="0"/>
              <a:t>CPU/MIC</a:t>
            </a:r>
            <a:r>
              <a:rPr lang="zh-CN" altLang="zh-CN" sz="1800" dirty="0"/>
              <a:t>异构架构的</a:t>
            </a:r>
            <a:r>
              <a:rPr lang="en-US" altLang="zh-CN" sz="1800" dirty="0"/>
              <a:t>K-Means</a:t>
            </a:r>
            <a:r>
              <a:rPr lang="zh-CN" altLang="zh-CN" sz="1800" dirty="0"/>
              <a:t>向量化算法</a:t>
            </a:r>
            <a:r>
              <a:rPr lang="en-US" altLang="zh-CN" sz="1800" dirty="0"/>
              <a:t>[J]. </a:t>
            </a:r>
            <a:r>
              <a:rPr lang="zh-CN" altLang="zh-CN" sz="1800" dirty="0"/>
              <a:t>计算机科学与探索</a:t>
            </a:r>
            <a:r>
              <a:rPr lang="en-US" altLang="zh-CN" sz="1800" dirty="0"/>
              <a:t>, 2014, 8(6):641-652.</a:t>
            </a:r>
            <a:endParaRPr lang="zh-CN" altLang="zh-CN" sz="1800" dirty="0"/>
          </a:p>
          <a:p>
            <a:pPr lvl="0"/>
            <a:r>
              <a:rPr lang="zh-CN" altLang="zh-CN" sz="1800" dirty="0"/>
              <a:t>原建伟</a:t>
            </a:r>
            <a:r>
              <a:rPr lang="en-US" altLang="zh-CN" sz="1800" dirty="0"/>
              <a:t>, </a:t>
            </a:r>
            <a:r>
              <a:rPr lang="zh-CN" altLang="zh-CN" sz="1800" dirty="0"/>
              <a:t>王坤</a:t>
            </a:r>
            <a:r>
              <a:rPr lang="en-US" altLang="zh-CN" sz="1800" dirty="0"/>
              <a:t>, </a:t>
            </a:r>
            <a:r>
              <a:rPr lang="zh-CN" altLang="zh-CN" sz="1800" dirty="0"/>
              <a:t>李爱国</a:t>
            </a:r>
            <a:r>
              <a:rPr lang="en-US" altLang="zh-CN" sz="1800" dirty="0"/>
              <a:t>. </a:t>
            </a:r>
            <a:r>
              <a:rPr lang="zh-CN" altLang="zh-CN" sz="1800" dirty="0"/>
              <a:t>基于</a:t>
            </a:r>
            <a:r>
              <a:rPr lang="en-US" altLang="zh-CN" sz="1800" dirty="0"/>
              <a:t>GPU</a:t>
            </a:r>
            <a:r>
              <a:rPr lang="zh-CN" altLang="zh-CN" sz="1800" dirty="0"/>
              <a:t>的</a:t>
            </a:r>
            <a:r>
              <a:rPr lang="en-US" altLang="zh-CN" sz="1800" dirty="0"/>
              <a:t>K-means</a:t>
            </a:r>
            <a:r>
              <a:rPr lang="zh-CN" altLang="zh-CN" sz="1800" dirty="0"/>
              <a:t>并行算法研究与实现</a:t>
            </a:r>
            <a:r>
              <a:rPr lang="en-US" altLang="zh-CN" sz="1800" dirty="0"/>
              <a:t>[J]. </a:t>
            </a:r>
            <a:r>
              <a:rPr lang="zh-CN" altLang="zh-CN" sz="1800" dirty="0"/>
              <a:t>陕西理工学院学报</a:t>
            </a:r>
            <a:r>
              <a:rPr lang="en-US" altLang="zh-CN" sz="1800" dirty="0"/>
              <a:t>:</a:t>
            </a:r>
            <a:r>
              <a:rPr lang="zh-CN" altLang="zh-CN" sz="1800" dirty="0"/>
              <a:t>自然科学版</a:t>
            </a:r>
            <a:r>
              <a:rPr lang="en-US" altLang="zh-CN" sz="1800" dirty="0"/>
              <a:t>, 2012, 28(5):44-48.</a:t>
            </a:r>
            <a:endParaRPr lang="zh-CN" altLang="zh-CN" sz="1800" dirty="0"/>
          </a:p>
          <a:p>
            <a:pPr lvl="0"/>
            <a:r>
              <a:rPr lang="zh-CN" altLang="zh-CN" sz="1800" dirty="0"/>
              <a:t>陈友</a:t>
            </a:r>
            <a:r>
              <a:rPr lang="en-US" altLang="zh-CN" sz="1800" dirty="0"/>
              <a:t>. K </a:t>
            </a:r>
            <a:r>
              <a:rPr lang="zh-CN" altLang="zh-CN" sz="1800" dirty="0"/>
              <a:t>均值聚类算法的研究与并行化改进</a:t>
            </a:r>
            <a:r>
              <a:rPr lang="en-US" altLang="zh-CN" sz="1800" dirty="0"/>
              <a:t>[J]. </a:t>
            </a:r>
            <a:r>
              <a:rPr lang="zh-CN" altLang="zh-CN" sz="1800" dirty="0"/>
              <a:t>测绘与空间地理信息</a:t>
            </a:r>
            <a:r>
              <a:rPr lang="en-US" altLang="zh-CN" sz="1800" dirty="0"/>
              <a:t>, 2015(9):42-44.</a:t>
            </a:r>
            <a:endParaRPr lang="zh-CN" altLang="zh-CN" sz="1800" dirty="0"/>
          </a:p>
          <a:p>
            <a:pPr lvl="0"/>
            <a:r>
              <a:rPr lang="zh-CN" altLang="zh-CN" sz="1800" dirty="0"/>
              <a:t>常健</a:t>
            </a:r>
            <a:r>
              <a:rPr lang="en-US" altLang="zh-CN" sz="1800" dirty="0"/>
              <a:t>. K-Means</a:t>
            </a:r>
            <a:r>
              <a:rPr lang="zh-CN" altLang="zh-CN" sz="1800" dirty="0"/>
              <a:t>算法的一种</a:t>
            </a:r>
            <a:r>
              <a:rPr lang="en-US" altLang="zh-CN" sz="1800" dirty="0"/>
              <a:t>GPU</a:t>
            </a:r>
            <a:r>
              <a:rPr lang="zh-CN" altLang="zh-CN" sz="1800" dirty="0"/>
              <a:t>实现</a:t>
            </a:r>
            <a:r>
              <a:rPr lang="en-US" altLang="zh-CN" sz="1800" dirty="0"/>
              <a:t>[D]. </a:t>
            </a:r>
            <a:r>
              <a:rPr lang="zh-CN" altLang="zh-CN" sz="1800" dirty="0"/>
              <a:t>吉林大学</a:t>
            </a:r>
            <a:r>
              <a:rPr lang="en-US" altLang="zh-CN" sz="1800" dirty="0"/>
              <a:t>, 2012.</a:t>
            </a:r>
            <a:endParaRPr lang="zh-CN" altLang="zh-CN" sz="1800" dirty="0"/>
          </a:p>
          <a:p>
            <a:pPr lvl="0"/>
            <a:r>
              <a:rPr lang="zh-CN" altLang="zh-CN" sz="1800" dirty="0"/>
              <a:t>王康</a:t>
            </a:r>
            <a:r>
              <a:rPr lang="en-US" altLang="zh-CN" sz="1800" dirty="0"/>
              <a:t>. κ-means</a:t>
            </a:r>
            <a:r>
              <a:rPr lang="zh-CN" altLang="zh-CN" sz="1800" dirty="0"/>
              <a:t>聚类算法的改进研究及其应用</a:t>
            </a:r>
            <a:r>
              <a:rPr lang="en-US" altLang="zh-CN" sz="1800" dirty="0"/>
              <a:t>[D]. </a:t>
            </a:r>
            <a:r>
              <a:rPr lang="zh-CN" altLang="zh-CN" sz="1800" dirty="0"/>
              <a:t>大连理工大学</a:t>
            </a:r>
            <a:r>
              <a:rPr lang="en-US" altLang="zh-CN" sz="1800" dirty="0"/>
              <a:t>, 2014.</a:t>
            </a:r>
            <a:endParaRPr lang="zh-CN" altLang="zh-CN" sz="1800" dirty="0"/>
          </a:p>
          <a:p>
            <a:pPr lvl="0"/>
            <a:r>
              <a:rPr lang="zh-CN" altLang="zh-CN" sz="1800" dirty="0"/>
              <a:t>梁志荣</a:t>
            </a:r>
            <a:r>
              <a:rPr lang="en-US" altLang="zh-CN" sz="1800" dirty="0"/>
              <a:t>. </a:t>
            </a:r>
            <a:r>
              <a:rPr lang="zh-CN" altLang="zh-CN" sz="1800" dirty="0"/>
              <a:t>数据挖掘中聚类分析的技术方法</a:t>
            </a:r>
            <a:r>
              <a:rPr lang="en-US" altLang="zh-CN" sz="1800" dirty="0"/>
              <a:t>[J]. </a:t>
            </a:r>
            <a:r>
              <a:rPr lang="zh-CN" altLang="zh-CN" sz="1800" dirty="0"/>
              <a:t>电脑开发与应用</a:t>
            </a:r>
            <a:r>
              <a:rPr lang="en-US" altLang="zh-CN" sz="1800" dirty="0"/>
              <a:t>, 2007, 20(6):37-39.</a:t>
            </a:r>
            <a:endParaRPr lang="zh-CN" altLang="zh-CN" sz="1800" dirty="0"/>
          </a:p>
          <a:p>
            <a:pPr lvl="0"/>
            <a:r>
              <a:rPr lang="en-US" altLang="zh-CN" sz="1800" dirty="0"/>
              <a:t>Wang W, Yang J, </a:t>
            </a:r>
            <a:r>
              <a:rPr lang="en-US" altLang="zh-CN" sz="1800" dirty="0" err="1"/>
              <a:t>Muntz</a:t>
            </a:r>
            <a:r>
              <a:rPr lang="en-US" altLang="zh-CN" sz="1800" dirty="0"/>
              <a:t> R </a:t>
            </a:r>
            <a:r>
              <a:rPr lang="en-US" altLang="zh-CN" sz="1800" dirty="0" err="1"/>
              <a:t>R</a:t>
            </a:r>
            <a:r>
              <a:rPr lang="en-US" altLang="zh-CN" sz="1800" dirty="0"/>
              <a:t>. STING: A Statistical Information Grid Approach to Spatial Data Mining[C]// International Conference on Very Large Data Bases. Morgan Kaufmann Publishers Inc. 1997:186-195</a:t>
            </a:r>
            <a:r>
              <a:rPr lang="en-US" altLang="zh-CN" sz="1800" dirty="0" smtClean="0"/>
              <a:t>.</a:t>
            </a:r>
          </a:p>
          <a:p>
            <a:pPr lvl="0"/>
            <a:r>
              <a:rPr lang="en-US" altLang="zh-CN" sz="1800" dirty="0"/>
              <a:t>Agrawal R, </a:t>
            </a:r>
            <a:r>
              <a:rPr lang="en-US" altLang="zh-CN" sz="1800" dirty="0" err="1"/>
              <a:t>Gehrke</a:t>
            </a:r>
            <a:r>
              <a:rPr lang="en-US" altLang="zh-CN" sz="1800" dirty="0"/>
              <a:t> J, </a:t>
            </a:r>
            <a:r>
              <a:rPr lang="en-US" altLang="zh-CN" sz="1800" dirty="0" err="1"/>
              <a:t>Gunopulos</a:t>
            </a:r>
            <a:r>
              <a:rPr lang="en-US" altLang="zh-CN" sz="1800" dirty="0"/>
              <a:t> D, et al. Automatic Subspace Clustering of High Dimensional Data[J]. Data Mining &amp; Knowledge Discovery, 2005, 11(1):5-33.</a:t>
            </a:r>
            <a:endParaRPr lang="zh-CN" altLang="zh-CN" sz="1800" dirty="0"/>
          </a:p>
          <a:p>
            <a:pPr lvl="0"/>
            <a:r>
              <a:rPr lang="en-US" altLang="zh-CN" sz="1800" dirty="0" err="1"/>
              <a:t>Guha</a:t>
            </a:r>
            <a:r>
              <a:rPr lang="en-US" altLang="zh-CN" sz="1800" dirty="0"/>
              <a:t> B S, </a:t>
            </a:r>
            <a:r>
              <a:rPr lang="en-US" altLang="zh-CN" sz="1800" dirty="0" err="1"/>
              <a:t>Rastogi</a:t>
            </a:r>
            <a:r>
              <a:rPr lang="en-US" altLang="zh-CN" sz="1800" dirty="0"/>
              <a:t> R, Shim K. CURE: An Efficient Clustering Algorithm for Large Data sets[J]. Information Systems, 1998, 26(1):35-58.</a:t>
            </a:r>
            <a:endParaRPr lang="zh-CN" altLang="zh-CN" sz="1800" dirty="0"/>
          </a:p>
          <a:p>
            <a:pPr lvl="0"/>
            <a:endParaRPr lang="zh-CN" altLang="zh-CN"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33</a:t>
            </a:fld>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a:xfrm>
            <a:off x="251520" y="1484784"/>
            <a:ext cx="8551168" cy="4571529"/>
          </a:xfrm>
        </p:spPr>
        <p:txBody>
          <a:bodyPr/>
          <a:lstStyle/>
          <a:p>
            <a:pPr lvl="0"/>
            <a:r>
              <a:rPr lang="en-US" altLang="zh-CN" sz="1600" dirty="0"/>
              <a:t>Redmond S J, </a:t>
            </a:r>
            <a:r>
              <a:rPr lang="en-US" altLang="zh-CN" sz="1600" dirty="0" err="1"/>
              <a:t>Heneghan</a:t>
            </a:r>
            <a:r>
              <a:rPr lang="en-US" altLang="zh-CN" sz="1600" dirty="0"/>
              <a:t> C. A method for </a:t>
            </a:r>
            <a:r>
              <a:rPr lang="en-US" altLang="zh-CN" sz="1600" dirty="0" err="1"/>
              <a:t>initialising</a:t>
            </a:r>
            <a:r>
              <a:rPr lang="en-US" altLang="zh-CN" sz="1600" dirty="0"/>
              <a:t> the K -means clustering algorithm using </a:t>
            </a:r>
            <a:r>
              <a:rPr lang="en-US" altLang="zh-CN" sz="1600" dirty="0" err="1"/>
              <a:t>kd</a:t>
            </a:r>
            <a:r>
              <a:rPr lang="en-US" altLang="zh-CN" sz="1600" dirty="0"/>
              <a:t> -trees[J]. Pattern Recognition Letters, 2007, 28(8):965-973.</a:t>
            </a:r>
            <a:endParaRPr lang="zh-CN" altLang="zh-CN" sz="1600" dirty="0"/>
          </a:p>
          <a:p>
            <a:pPr lvl="0"/>
            <a:r>
              <a:rPr lang="en-US" altLang="zh-CN" sz="1600" dirty="0"/>
              <a:t>Han L B, Wang Q, Jiang Z F. Improved k-means initial clustering center selection algorithm[J]. Computer Engineering &amp; Applications, 2010.</a:t>
            </a:r>
            <a:endParaRPr lang="zh-CN" altLang="zh-CN" sz="1600" dirty="0"/>
          </a:p>
          <a:p>
            <a:pPr lvl="0"/>
            <a:r>
              <a:rPr lang="en-US" altLang="zh-CN" sz="1600" dirty="0"/>
              <a:t>Tong X J, </a:t>
            </a:r>
            <a:r>
              <a:rPr lang="en-US" altLang="zh-CN" sz="1600" dirty="0" err="1"/>
              <a:t>Meng</a:t>
            </a:r>
            <a:r>
              <a:rPr lang="en-US" altLang="zh-CN" sz="1600" dirty="0"/>
              <a:t> F R, Wang Z X. Optimization to k-means initial cluster centers[J]. Computer Engineering &amp; Design, 2011, 32(8):2721-2720.</a:t>
            </a:r>
            <a:endParaRPr lang="zh-CN" altLang="zh-CN" sz="1600" dirty="0"/>
          </a:p>
          <a:p>
            <a:pPr lvl="0"/>
            <a:r>
              <a:rPr lang="en-US" altLang="zh-CN" sz="1600" dirty="0"/>
              <a:t>De-Sheng F U, Zhou C. Improved K-means algorithm and its implementation based on density[J]. Journal of Computer Applications, 2011, 31(2):432-434.</a:t>
            </a:r>
            <a:endParaRPr lang="zh-CN" altLang="zh-CN" sz="1600" dirty="0"/>
          </a:p>
          <a:p>
            <a:pPr lvl="0"/>
            <a:r>
              <a:rPr lang="en-US" altLang="zh-CN" sz="1600" dirty="0" err="1"/>
              <a:t>Xie</a:t>
            </a:r>
            <a:r>
              <a:rPr lang="en-US" altLang="zh-CN" sz="1600" dirty="0"/>
              <a:t> J Y, </a:t>
            </a:r>
            <a:r>
              <a:rPr lang="en-US" altLang="zh-CN" sz="1600" dirty="0" err="1"/>
              <a:t>Guo</a:t>
            </a:r>
            <a:r>
              <a:rPr lang="en-US" altLang="zh-CN" sz="1600" dirty="0"/>
              <a:t> W J, </a:t>
            </a:r>
            <a:r>
              <a:rPr lang="en-US" altLang="zh-CN" sz="1600" dirty="0" err="1"/>
              <a:t>Xie</a:t>
            </a:r>
            <a:r>
              <a:rPr lang="en-US" altLang="zh-CN" sz="1600" dirty="0"/>
              <a:t> W X, et al. K-means clustering algorithm based on optimal initial centers related to pattern distribution of samples in space[J]. Application Research of Computers, 2012, 29(3):888-892.</a:t>
            </a:r>
            <a:endParaRPr lang="zh-CN" altLang="zh-CN" sz="1600" dirty="0"/>
          </a:p>
          <a:p>
            <a:endParaRPr lang="zh-CN" altLang="en-US" sz="16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34</a:t>
            </a:fld>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35</a:t>
            </a:fld>
            <a:endParaRPr lang="zh-CN" altLang="en-US" dirty="0"/>
          </a:p>
        </p:txBody>
      </p:sp>
      <p:sp>
        <p:nvSpPr>
          <p:cNvPr id="7" name="矩形 6"/>
          <p:cNvSpPr/>
          <p:nvPr/>
        </p:nvSpPr>
        <p:spPr>
          <a:xfrm>
            <a:off x="3131840" y="2996952"/>
            <a:ext cx="2441015" cy="1323439"/>
          </a:xfrm>
          <a:prstGeom prst="rect">
            <a:avLst/>
          </a:prstGeom>
          <a:noFill/>
        </p:spPr>
        <p:txBody>
          <a:bodyPr wrap="square" lIns="91440" tIns="45720" rIns="91440" bIns="45720">
            <a:spAutoFit/>
          </a:bodyPr>
          <a:lstStyle/>
          <a:p>
            <a:pPr algn="ctr"/>
            <a:r>
              <a:rPr lang="zh-CN" altLang="en-US" sz="80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谢谢</a:t>
            </a:r>
            <a:endParaRPr lang="zh-CN" altLang="en-US" sz="80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选题背景和意义</a:t>
            </a:r>
            <a:endParaRPr lang="zh-CN" altLang="en-US" dirty="0"/>
          </a:p>
        </p:txBody>
      </p:sp>
      <p:sp>
        <p:nvSpPr>
          <p:cNvPr id="3" name="内容占位符 2"/>
          <p:cNvSpPr>
            <a:spLocks noGrp="1"/>
          </p:cNvSpPr>
          <p:nvPr>
            <p:ph idx="1"/>
          </p:nvPr>
        </p:nvSpPr>
        <p:spPr>
          <a:xfrm>
            <a:off x="467544" y="1628800"/>
            <a:ext cx="8116888" cy="4752528"/>
          </a:xfrm>
        </p:spPr>
        <p:txBody>
          <a:bodyPr/>
          <a:lstStyle/>
          <a:p>
            <a:r>
              <a:rPr lang="zh-CN" altLang="en-US" sz="2000" dirty="0"/>
              <a:t>大数据的来临</a:t>
            </a:r>
            <a:r>
              <a:rPr lang="zh-CN" altLang="en-US" sz="2000" dirty="0" smtClean="0"/>
              <a:t>：</a:t>
            </a:r>
            <a:endParaRPr lang="en-US" altLang="zh-CN" sz="2000" dirty="0" smtClean="0"/>
          </a:p>
          <a:p>
            <a:pPr lvl="1"/>
            <a:r>
              <a:rPr lang="zh-CN" altLang="zh-CN" sz="1600" dirty="0" smtClean="0"/>
              <a:t>全球</a:t>
            </a:r>
            <a:r>
              <a:rPr lang="zh-CN" altLang="zh-CN" sz="1600" dirty="0"/>
              <a:t>数据总量正以每两年翻一番的速度持续增长，从</a:t>
            </a:r>
            <a:r>
              <a:rPr lang="en-US" altLang="zh-CN" sz="1600" dirty="0"/>
              <a:t>2013</a:t>
            </a:r>
            <a:r>
              <a:rPr lang="zh-CN" altLang="zh-CN" sz="1600" dirty="0"/>
              <a:t>年到</a:t>
            </a:r>
            <a:r>
              <a:rPr lang="en-US" altLang="zh-CN" sz="1600" dirty="0"/>
              <a:t>2020</a:t>
            </a:r>
            <a:r>
              <a:rPr lang="zh-CN" altLang="zh-CN" sz="1600" dirty="0"/>
              <a:t>年，全球数据总量将增长</a:t>
            </a:r>
            <a:r>
              <a:rPr lang="en-US" altLang="zh-CN" sz="1600" dirty="0"/>
              <a:t>10</a:t>
            </a:r>
            <a:r>
              <a:rPr lang="zh-CN" altLang="zh-CN" sz="1600" dirty="0"/>
              <a:t>倍，达到</a:t>
            </a:r>
            <a:r>
              <a:rPr lang="en-US" altLang="zh-CN" sz="1600" dirty="0" smtClean="0"/>
              <a:t>44ZB</a:t>
            </a:r>
            <a:endParaRPr lang="en-US" altLang="zh-CN" sz="1600" dirty="0"/>
          </a:p>
          <a:p>
            <a:pPr lvl="1"/>
            <a:r>
              <a:rPr lang="zh-CN" altLang="zh-CN" sz="1600" dirty="0"/>
              <a:t>从这些海量数据中发掘出有用的信息在现代社会的生产管理中起到了越来越重要的</a:t>
            </a:r>
            <a:r>
              <a:rPr lang="zh-CN" altLang="zh-CN" sz="1600" dirty="0" smtClean="0"/>
              <a:t>作用</a:t>
            </a:r>
            <a:r>
              <a:rPr lang="en-US" altLang="zh-CN" sz="2000" dirty="0"/>
              <a:t>	</a:t>
            </a:r>
            <a:endParaRPr lang="en-US" altLang="zh-CN" sz="2000" dirty="0" smtClean="0"/>
          </a:p>
          <a:p>
            <a:pPr marL="457200" lvl="1" indent="0">
              <a:buNone/>
            </a:pPr>
            <a:endParaRPr lang="en-US" altLang="zh-CN" sz="1600" dirty="0" smtClean="0"/>
          </a:p>
          <a:p>
            <a:r>
              <a:rPr lang="zh-CN" altLang="en-US" sz="2000" dirty="0" smtClean="0"/>
              <a:t>数据</a:t>
            </a:r>
            <a:r>
              <a:rPr lang="zh-CN" altLang="en-US" sz="2000" dirty="0"/>
              <a:t>挖掘的基础：</a:t>
            </a:r>
            <a:endParaRPr lang="en-US" altLang="zh-CN" sz="2000" dirty="0"/>
          </a:p>
          <a:p>
            <a:pPr lvl="1"/>
            <a:r>
              <a:rPr lang="zh-CN" altLang="zh-CN" sz="1600" dirty="0"/>
              <a:t>数据挖掘是一个从大量历史数据中发现有趣模式的</a:t>
            </a:r>
            <a:r>
              <a:rPr lang="zh-CN" altLang="zh-CN" sz="1600" dirty="0" smtClean="0"/>
              <a:t>过程</a:t>
            </a:r>
            <a:endParaRPr lang="en-US" altLang="zh-CN" sz="1600" dirty="0"/>
          </a:p>
          <a:p>
            <a:pPr lvl="1"/>
            <a:r>
              <a:rPr lang="zh-CN" altLang="zh-CN" sz="1600" dirty="0"/>
              <a:t>聚类分析是数据分析和知识挖掘的重要方法</a:t>
            </a:r>
            <a:r>
              <a:rPr lang="zh-CN" altLang="zh-CN" sz="1600" dirty="0" smtClean="0"/>
              <a:t>之一</a:t>
            </a:r>
            <a:endParaRPr lang="en-US" altLang="zh-CN" sz="1600" dirty="0"/>
          </a:p>
          <a:p>
            <a:pPr lvl="1"/>
            <a:r>
              <a:rPr lang="en-US" altLang="zh-CN" sz="1600" dirty="0">
                <a:solidFill>
                  <a:srgbClr val="000000"/>
                </a:solidFill>
              </a:rPr>
              <a:t>K-Means </a:t>
            </a:r>
            <a:r>
              <a:rPr lang="zh-CN" altLang="en-US" sz="1600" dirty="0">
                <a:solidFill>
                  <a:srgbClr val="000000"/>
                </a:solidFill>
              </a:rPr>
              <a:t>被认定为排名前</a:t>
            </a:r>
            <a:r>
              <a:rPr lang="en-US" altLang="zh-CN" sz="1600" dirty="0">
                <a:solidFill>
                  <a:srgbClr val="000000"/>
                </a:solidFill>
              </a:rPr>
              <a:t>10 </a:t>
            </a:r>
            <a:r>
              <a:rPr lang="zh-CN" altLang="en-US" sz="1600" dirty="0">
                <a:solidFill>
                  <a:srgbClr val="000000"/>
                </a:solidFill>
              </a:rPr>
              <a:t>的数据挖掘算法</a:t>
            </a:r>
            <a:r>
              <a:rPr lang="zh-CN" altLang="en-US" sz="1600" dirty="0" smtClean="0">
                <a:solidFill>
                  <a:srgbClr val="000000"/>
                </a:solidFill>
              </a:rPr>
              <a:t>之一</a:t>
            </a:r>
            <a:endParaRPr lang="en-US" altLang="zh-CN" sz="1600" dirty="0">
              <a:solidFill>
                <a:srgbClr val="000000"/>
              </a:solidFill>
            </a:endParaRPr>
          </a:p>
          <a:p>
            <a:pPr>
              <a:buNone/>
            </a:pPr>
            <a:endParaRPr lang="en-US" altLang="zh-CN" sz="1600" dirty="0"/>
          </a:p>
          <a:p>
            <a:r>
              <a:rPr lang="en-US" altLang="zh-CN" sz="2000" dirty="0" smtClean="0"/>
              <a:t>k-means</a:t>
            </a:r>
            <a:r>
              <a:rPr lang="zh-CN" altLang="en-US" sz="2000" dirty="0" smtClean="0"/>
              <a:t>应用范围：</a:t>
            </a:r>
            <a:endParaRPr lang="en-US" altLang="zh-CN" sz="2000" dirty="0"/>
          </a:p>
          <a:p>
            <a:pPr lvl="1"/>
            <a:r>
              <a:rPr lang="zh-CN" altLang="en-US" sz="1600" kern="1200" dirty="0"/>
              <a:t>机器学习、数据挖掘和模式识别等研究方向的重要研究内容之一</a:t>
            </a:r>
            <a:endParaRPr lang="en-US" altLang="zh-CN" sz="1600" kern="1200" dirty="0"/>
          </a:p>
          <a:p>
            <a:pPr lvl="1"/>
            <a:r>
              <a:rPr lang="zh-CN" altLang="en-US" sz="1600" dirty="0"/>
              <a:t>语音识别、字符识别、图像分割，图像处理、数据压缩、信息检索</a:t>
            </a:r>
            <a:endParaRPr lang="en-US" altLang="zh-CN" sz="1600" dirty="0"/>
          </a:p>
          <a:p>
            <a:pPr lvl="1"/>
            <a:r>
              <a:rPr lang="zh-CN" altLang="en-US" sz="1600" dirty="0"/>
              <a:t>生物学、地质学、地理学以及市场营销等方面也有着重要的作用</a:t>
            </a:r>
            <a:endParaRPr lang="en-US" altLang="zh-CN" sz="1600" dirty="0"/>
          </a:p>
          <a:p>
            <a:endParaRPr lang="en-US" altLang="zh-CN" sz="2400" dirty="0"/>
          </a:p>
          <a:p>
            <a:endParaRPr lang="en-US" altLang="zh-CN" sz="2400"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选题背景和意义</a:t>
            </a:r>
            <a:endParaRPr lang="zh-CN" altLang="en-US" dirty="0"/>
          </a:p>
        </p:txBody>
      </p:sp>
      <p:sp>
        <p:nvSpPr>
          <p:cNvPr id="3" name="内容占位符 2"/>
          <p:cNvSpPr>
            <a:spLocks noGrp="1"/>
          </p:cNvSpPr>
          <p:nvPr>
            <p:ph idx="1"/>
          </p:nvPr>
        </p:nvSpPr>
        <p:spPr>
          <a:xfrm>
            <a:off x="467544" y="1628800"/>
            <a:ext cx="8116888" cy="4752528"/>
          </a:xfrm>
        </p:spPr>
        <p:txBody>
          <a:bodyPr/>
          <a:lstStyle/>
          <a:p>
            <a:r>
              <a:rPr lang="en-US" altLang="zh-CN" sz="2000" dirty="0" smtClean="0"/>
              <a:t>K-means</a:t>
            </a:r>
            <a:r>
              <a:rPr lang="zh-CN" altLang="en-US" sz="2000" dirty="0" smtClean="0"/>
              <a:t>优点：</a:t>
            </a:r>
            <a:endParaRPr lang="en-US" altLang="zh-CN" sz="2000" dirty="0" smtClean="0"/>
          </a:p>
          <a:p>
            <a:pPr lvl="1"/>
            <a:r>
              <a:rPr lang="zh-CN" altLang="en-US" sz="1600" dirty="0"/>
              <a:t>算法快速、</a:t>
            </a:r>
            <a:r>
              <a:rPr lang="zh-CN" altLang="en-US" sz="1600" dirty="0" smtClean="0"/>
              <a:t>简单</a:t>
            </a:r>
            <a:endParaRPr lang="en-US" altLang="zh-CN" sz="1600" dirty="0"/>
          </a:p>
          <a:p>
            <a:pPr lvl="1"/>
            <a:r>
              <a:rPr lang="zh-CN" altLang="en-US" sz="1600" dirty="0"/>
              <a:t>对大数据集有较高的效率并且是可伸缩性</a:t>
            </a:r>
            <a:r>
              <a:rPr lang="zh-CN" altLang="en-US" sz="1600" dirty="0" smtClean="0"/>
              <a:t>的</a:t>
            </a:r>
            <a:endParaRPr lang="en-US" altLang="zh-CN" sz="1600" dirty="0" smtClean="0"/>
          </a:p>
          <a:p>
            <a:pPr lvl="1"/>
            <a:r>
              <a:rPr lang="zh-CN" altLang="en-US" sz="1600" dirty="0"/>
              <a:t>时间复杂度近于线性，而且适合挖掘大规模数据集。</a:t>
            </a:r>
            <a:r>
              <a:rPr lang="en-US" altLang="zh-CN" sz="1600" dirty="0"/>
              <a:t>K-Means</a:t>
            </a:r>
            <a:r>
              <a:rPr lang="zh-CN" altLang="en-US" sz="1600" dirty="0"/>
              <a:t>聚类算法的时间</a:t>
            </a:r>
            <a:r>
              <a:rPr lang="zh-CN" altLang="en-US" sz="1600" dirty="0" smtClean="0"/>
              <a:t>复。杂</a:t>
            </a:r>
            <a:r>
              <a:rPr lang="zh-CN" altLang="en-US" sz="1600" dirty="0"/>
              <a:t>度是</a:t>
            </a:r>
            <a:r>
              <a:rPr lang="en-US" altLang="zh-CN" sz="1600" dirty="0"/>
              <a:t>O(</a:t>
            </a:r>
            <a:r>
              <a:rPr lang="en-US" altLang="zh-CN" sz="1600" dirty="0" err="1"/>
              <a:t>nkt</a:t>
            </a:r>
            <a:r>
              <a:rPr lang="en-US" altLang="zh-CN" sz="1600" dirty="0"/>
              <a:t>) </a:t>
            </a:r>
            <a:r>
              <a:rPr lang="en-US" altLang="zh-CN" sz="1600" dirty="0" smtClean="0"/>
              <a:t>,n</a:t>
            </a:r>
            <a:r>
              <a:rPr lang="zh-CN" altLang="en-US" sz="1600" dirty="0"/>
              <a:t>为</a:t>
            </a:r>
            <a:r>
              <a:rPr lang="zh-CN" altLang="en-US" sz="1600" dirty="0" smtClean="0"/>
              <a:t>数据对象</a:t>
            </a:r>
            <a:r>
              <a:rPr lang="zh-CN" altLang="en-US" sz="1600" dirty="0"/>
              <a:t>的数量，</a:t>
            </a:r>
            <a:r>
              <a:rPr lang="en-US" altLang="zh-CN" sz="1600" dirty="0"/>
              <a:t>t</a:t>
            </a:r>
            <a:r>
              <a:rPr lang="zh-CN" altLang="en-US" sz="1600" dirty="0" smtClean="0"/>
              <a:t>代表算法</a:t>
            </a:r>
            <a:r>
              <a:rPr lang="zh-CN" altLang="en-US" sz="1600" dirty="0"/>
              <a:t>迭代的次数，</a:t>
            </a:r>
            <a:r>
              <a:rPr lang="en-US" altLang="zh-CN" sz="1600" dirty="0"/>
              <a:t>k</a:t>
            </a:r>
            <a:r>
              <a:rPr lang="zh-CN" altLang="en-US" sz="1600" dirty="0"/>
              <a:t>代表着簇的</a:t>
            </a:r>
            <a:r>
              <a:rPr lang="zh-CN" altLang="en-US" sz="1600" dirty="0" smtClean="0"/>
              <a:t>数目</a:t>
            </a:r>
            <a:endParaRPr lang="en-US" altLang="zh-CN" sz="1600" dirty="0" smtClean="0"/>
          </a:p>
          <a:p>
            <a:r>
              <a:rPr lang="en-US" altLang="zh-CN" sz="2000" dirty="0" smtClean="0"/>
              <a:t>K-means</a:t>
            </a:r>
            <a:r>
              <a:rPr lang="zh-CN" altLang="en-US" sz="2000" dirty="0" smtClean="0"/>
              <a:t>内在不足：</a:t>
            </a:r>
            <a:endParaRPr lang="en-US" altLang="zh-CN" sz="2000" dirty="0" smtClean="0"/>
          </a:p>
          <a:p>
            <a:pPr lvl="1"/>
            <a:r>
              <a:rPr lang="zh-CN" altLang="en-US" sz="1600" dirty="0"/>
              <a:t>得到的聚类结果中容易出现局部最优</a:t>
            </a:r>
            <a:r>
              <a:rPr lang="zh-CN" altLang="en-US" sz="1600" dirty="0" smtClean="0"/>
              <a:t>，</a:t>
            </a:r>
            <a:endParaRPr lang="en-US" altLang="zh-CN" sz="1600" dirty="0" smtClean="0"/>
          </a:p>
          <a:p>
            <a:pPr marL="457200" lvl="1" indent="0">
              <a:buNone/>
            </a:pPr>
            <a:r>
              <a:rPr lang="zh-CN" altLang="en-US" sz="1600" dirty="0" smtClean="0"/>
              <a:t>      而</a:t>
            </a:r>
            <a:r>
              <a:rPr lang="zh-CN" altLang="en-US" sz="1600" dirty="0"/>
              <a:t>不是</a:t>
            </a:r>
            <a:r>
              <a:rPr lang="zh-CN" altLang="en-US" sz="1600" dirty="0" smtClean="0"/>
              <a:t>全局最优</a:t>
            </a:r>
            <a:endParaRPr lang="en-US" altLang="zh-CN" sz="1600" dirty="0" smtClean="0"/>
          </a:p>
          <a:p>
            <a:pPr lvl="1"/>
            <a:r>
              <a:rPr lang="zh-CN" altLang="en-US" sz="1600" dirty="0" smtClean="0"/>
              <a:t>聚类</a:t>
            </a:r>
            <a:r>
              <a:rPr lang="zh-CN" altLang="en-US" sz="1600" dirty="0"/>
              <a:t>结果不具有</a:t>
            </a:r>
            <a:r>
              <a:rPr lang="zh-CN" altLang="en-US" sz="1600" dirty="0" smtClean="0"/>
              <a:t>稳定性</a:t>
            </a:r>
            <a:endParaRPr lang="en-US" altLang="zh-CN" sz="1600" dirty="0" smtClean="0"/>
          </a:p>
          <a:p>
            <a:pPr lvl="1"/>
            <a:r>
              <a:rPr lang="zh-CN" altLang="en-US" sz="1600" dirty="0" smtClean="0"/>
              <a:t>聚类</a:t>
            </a:r>
            <a:r>
              <a:rPr lang="zh-CN" altLang="en-US" sz="1600" dirty="0"/>
              <a:t>过程中的</a:t>
            </a:r>
            <a:r>
              <a:rPr lang="zh-CN" altLang="en-US" sz="1600" dirty="0" smtClean="0"/>
              <a:t>迭代总次数增加使得</a:t>
            </a:r>
            <a:endParaRPr lang="en-US" altLang="zh-CN" sz="1600" dirty="0" smtClean="0"/>
          </a:p>
          <a:p>
            <a:pPr marL="457200" lvl="1" indent="0">
              <a:buNone/>
            </a:pPr>
            <a:r>
              <a:rPr lang="en-US" altLang="zh-CN" sz="1600" dirty="0"/>
              <a:t> </a:t>
            </a:r>
            <a:r>
              <a:rPr lang="en-US" altLang="zh-CN" sz="1600" dirty="0" smtClean="0"/>
              <a:t>     </a:t>
            </a:r>
            <a:r>
              <a:rPr lang="zh-CN" altLang="en-US" sz="1600" dirty="0" smtClean="0"/>
              <a:t>聚类</a:t>
            </a:r>
            <a:r>
              <a:rPr lang="zh-CN" altLang="en-US" sz="1600" dirty="0"/>
              <a:t>过程中的总耗时</a:t>
            </a:r>
            <a:r>
              <a:rPr lang="zh-CN" altLang="en-US" sz="1600" dirty="0" smtClean="0"/>
              <a:t>增加</a:t>
            </a:r>
            <a:endParaRPr lang="en-US" altLang="zh-CN" sz="1600" dirty="0" smtClean="0"/>
          </a:p>
          <a:p>
            <a:pPr marL="457200" lvl="1" indent="0">
              <a:buNone/>
            </a:pPr>
            <a:endParaRPr lang="en-US" altLang="zh-CN" sz="1600" dirty="0"/>
          </a:p>
          <a:p>
            <a:pPr lvl="1"/>
            <a:endParaRPr lang="en-US" altLang="zh-CN" sz="1600"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5</a:t>
            </a:fld>
            <a:endParaRPr lang="zh-CN" altLang="en-US" dirty="0"/>
          </a:p>
        </p:txBody>
      </p:sp>
      <p:pic>
        <p:nvPicPr>
          <p:cNvPr id="7" name="图片 6"/>
          <p:cNvPicPr>
            <a:picLocks noChangeAspect="1"/>
          </p:cNvPicPr>
          <p:nvPr/>
        </p:nvPicPr>
        <p:blipFill>
          <a:blip r:embed="rId3"/>
          <a:stretch>
            <a:fillRect/>
          </a:stretch>
        </p:blipFill>
        <p:spPr>
          <a:xfrm>
            <a:off x="5352521" y="3458702"/>
            <a:ext cx="3791479" cy="3372321"/>
          </a:xfrm>
          <a:prstGeom prst="rect">
            <a:avLst/>
          </a:prstGeom>
        </p:spPr>
      </p:pic>
    </p:spTree>
    <p:extLst>
      <p:ext uri="{BB962C8B-B14F-4D97-AF65-F5344CB8AC3E}">
        <p14:creationId xmlns:p14="http://schemas.microsoft.com/office/powerpoint/2010/main" val="65142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选题背景和意义</a:t>
            </a:r>
            <a:endParaRPr lang="zh-CN" altLang="en-US" dirty="0"/>
          </a:p>
        </p:txBody>
      </p:sp>
      <p:sp>
        <p:nvSpPr>
          <p:cNvPr id="3" name="内容占位符 2"/>
          <p:cNvSpPr>
            <a:spLocks noGrp="1"/>
          </p:cNvSpPr>
          <p:nvPr>
            <p:ph idx="1"/>
          </p:nvPr>
        </p:nvSpPr>
        <p:spPr>
          <a:xfrm>
            <a:off x="467544" y="1628800"/>
            <a:ext cx="8116888" cy="4752528"/>
          </a:xfrm>
        </p:spPr>
        <p:txBody>
          <a:bodyPr/>
          <a:lstStyle/>
          <a:p>
            <a:pPr>
              <a:buNone/>
            </a:pPr>
            <a:endParaRPr lang="en-US" altLang="zh-CN" sz="1600" dirty="0"/>
          </a:p>
          <a:p>
            <a:r>
              <a:rPr lang="zh-CN" altLang="en-US" sz="2000" dirty="0"/>
              <a:t>聚类初始点选取的重要性：</a:t>
            </a:r>
            <a:endParaRPr lang="en-US" altLang="zh-CN" sz="2000" dirty="0"/>
          </a:p>
          <a:p>
            <a:pPr lvl="1"/>
            <a:r>
              <a:rPr lang="zh-CN" altLang="zh-CN" sz="1600" kern="1200" dirty="0"/>
              <a:t>聚类结果对初始聚类中心的选取十分敏感</a:t>
            </a:r>
            <a:r>
              <a:rPr lang="zh-CN" altLang="en-US" sz="1600" dirty="0"/>
              <a:t>，容易受到噪声点的干扰，以至聚类的质量差甚至聚类</a:t>
            </a:r>
            <a:r>
              <a:rPr lang="zh-CN" altLang="en-US" sz="1600" dirty="0" smtClean="0"/>
              <a:t>失败</a:t>
            </a:r>
            <a:endParaRPr lang="en-US" altLang="zh-CN" sz="1600" dirty="0"/>
          </a:p>
          <a:p>
            <a:pPr lvl="1"/>
            <a:r>
              <a:rPr lang="zh-CN" altLang="en-US" sz="1600" dirty="0"/>
              <a:t>聚类中心点的选取对于算法的运算量也有较大的</a:t>
            </a:r>
            <a:r>
              <a:rPr lang="zh-CN" altLang="en-US" sz="1600" dirty="0" smtClean="0"/>
              <a:t>影响</a:t>
            </a:r>
            <a:endParaRPr lang="en-US" altLang="zh-CN" sz="1600" dirty="0"/>
          </a:p>
          <a:p>
            <a:pPr lvl="1"/>
            <a:endParaRPr lang="en-US" altLang="zh-CN" sz="1600" dirty="0"/>
          </a:p>
          <a:p>
            <a:r>
              <a:rPr lang="zh-CN" altLang="en-US" sz="2000" dirty="0" smtClean="0"/>
              <a:t>加速器设计的</a:t>
            </a:r>
            <a:r>
              <a:rPr lang="zh-CN" altLang="en-US" sz="2000" dirty="0"/>
              <a:t>必要性：</a:t>
            </a:r>
            <a:endParaRPr lang="en-US" altLang="zh-CN" sz="2000" dirty="0"/>
          </a:p>
          <a:p>
            <a:pPr lvl="1"/>
            <a:r>
              <a:rPr lang="zh-CN" altLang="en-US" sz="1600" kern="1200" dirty="0"/>
              <a:t>大数据时代的来临，数据压力越来越大（</a:t>
            </a:r>
            <a:r>
              <a:rPr lang="en-US" altLang="zh-CN" sz="1600" kern="1200" dirty="0"/>
              <a:t>TB</a:t>
            </a:r>
            <a:r>
              <a:rPr lang="zh-CN" altLang="en-US" sz="1600" kern="1200" dirty="0"/>
              <a:t>、</a:t>
            </a:r>
            <a:r>
              <a:rPr lang="en-US" altLang="zh-CN" sz="1600" kern="1200" dirty="0"/>
              <a:t>PB</a:t>
            </a:r>
            <a:r>
              <a:rPr lang="zh-CN" altLang="en-US" sz="1600" kern="1200" dirty="0"/>
              <a:t>），传统个人计算机无法</a:t>
            </a:r>
            <a:r>
              <a:rPr lang="zh-CN" altLang="en-US" sz="1600" kern="1200" dirty="0" smtClean="0"/>
              <a:t>满足</a:t>
            </a:r>
            <a:endParaRPr lang="en-US" altLang="zh-CN" sz="1600" dirty="0"/>
          </a:p>
          <a:p>
            <a:pPr lvl="1"/>
            <a:r>
              <a:rPr lang="zh-CN" altLang="en-US" sz="1600" dirty="0"/>
              <a:t>现有的加速结构，比如集群（</a:t>
            </a:r>
            <a:r>
              <a:rPr lang="en-US" altLang="zh-CN" sz="1600" dirty="0"/>
              <a:t> Hadoop MapReduce</a:t>
            </a:r>
            <a:r>
              <a:rPr lang="zh-CN" altLang="zh-CN" sz="1600" dirty="0"/>
              <a:t>、</a:t>
            </a:r>
            <a:r>
              <a:rPr lang="en-US" altLang="zh-CN" sz="1600" dirty="0"/>
              <a:t>Spark </a:t>
            </a:r>
            <a:r>
              <a:rPr lang="zh-CN" altLang="en-US" sz="1600" dirty="0"/>
              <a:t>）</a:t>
            </a:r>
            <a:r>
              <a:rPr lang="en-US" altLang="zh-CN" sz="1600" dirty="0"/>
              <a:t>GPU</a:t>
            </a:r>
            <a:r>
              <a:rPr lang="zh-CN" altLang="en-US" sz="1600" dirty="0"/>
              <a:t>等往往从任务级进行并行，没有挖掘算法内在的特征，设计专门的加速</a:t>
            </a:r>
            <a:r>
              <a:rPr lang="zh-CN" altLang="en-US" sz="1600" dirty="0" smtClean="0"/>
              <a:t>结构</a:t>
            </a:r>
            <a:endParaRPr lang="en-US" altLang="zh-CN" sz="1600" dirty="0"/>
          </a:p>
          <a:p>
            <a:endParaRPr lang="en-US" altLang="zh-CN" sz="2000" dirty="0"/>
          </a:p>
          <a:p>
            <a:pPr lvl="1"/>
            <a:endParaRPr lang="en-US" altLang="zh-CN" sz="1600" dirty="0"/>
          </a:p>
          <a:p>
            <a:pPr lvl="1"/>
            <a:endParaRPr lang="en-US" altLang="zh-CN" sz="1600" dirty="0"/>
          </a:p>
          <a:p>
            <a:pPr lvl="1"/>
            <a:endParaRPr lang="en-US" altLang="zh-CN" sz="1600" dirty="0"/>
          </a:p>
          <a:p>
            <a:pPr marL="457200" lvl="1" indent="0">
              <a:buNone/>
            </a:pPr>
            <a:endParaRPr lang="en-US" altLang="zh-CN" sz="1600" dirty="0"/>
          </a:p>
          <a:p>
            <a:pPr>
              <a:buNone/>
            </a:pPr>
            <a:endParaRPr lang="en-US" altLang="zh-CN" sz="1600"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6</a:t>
            </a:fld>
            <a:endParaRPr lang="zh-CN" altLang="en-US" dirty="0"/>
          </a:p>
        </p:txBody>
      </p:sp>
    </p:spTree>
    <p:extLst>
      <p:ext uri="{BB962C8B-B14F-4D97-AF65-F5344CB8AC3E}">
        <p14:creationId xmlns:p14="http://schemas.microsoft.com/office/powerpoint/2010/main" val="4072143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65000"/>
                  </a:schemeClr>
                </a:solidFill>
              </a:rPr>
              <a:t>选题背景和意义</a:t>
            </a:r>
            <a:endParaRPr lang="en-US" altLang="zh-CN" dirty="0" smtClean="0">
              <a:solidFill>
                <a:schemeClr val="bg1">
                  <a:lumMod val="65000"/>
                </a:schemeClr>
              </a:solidFill>
            </a:endParaRPr>
          </a:p>
          <a:p>
            <a:r>
              <a:rPr lang="zh-CN" altLang="en-US" dirty="0" smtClean="0"/>
              <a:t>国内外本领域的发展现状</a:t>
            </a:r>
            <a:endParaRPr lang="en-US" altLang="zh-CN" dirty="0" smtClean="0"/>
          </a:p>
          <a:p>
            <a:r>
              <a:rPr lang="zh-CN" altLang="en-US" dirty="0" smtClean="0">
                <a:solidFill>
                  <a:schemeClr val="bg1">
                    <a:lumMod val="65000"/>
                  </a:schemeClr>
                </a:solidFill>
              </a:rPr>
              <a:t>主要研究内容</a:t>
            </a:r>
            <a:endParaRPr lang="en-US" altLang="zh-CN" dirty="0" smtClean="0">
              <a:solidFill>
                <a:schemeClr val="bg1">
                  <a:lumMod val="65000"/>
                </a:schemeClr>
              </a:solidFill>
            </a:endParaRPr>
          </a:p>
          <a:p>
            <a:r>
              <a:rPr lang="zh-CN" altLang="en-US" dirty="0" smtClean="0">
                <a:solidFill>
                  <a:schemeClr val="bg1">
                    <a:lumMod val="65000"/>
                  </a:schemeClr>
                </a:solidFill>
              </a:rPr>
              <a:t>拟采用的研究方法和技术路线</a:t>
            </a:r>
            <a:endParaRPr lang="en-US" altLang="zh-CN" dirty="0" smtClean="0">
              <a:solidFill>
                <a:schemeClr val="bg1">
                  <a:lumMod val="65000"/>
                </a:schemeClr>
              </a:solidFill>
            </a:endParaRPr>
          </a:p>
          <a:p>
            <a:r>
              <a:rPr lang="zh-CN" altLang="en-US" dirty="0" smtClean="0">
                <a:solidFill>
                  <a:schemeClr val="bg1">
                    <a:lumMod val="65000"/>
                  </a:schemeClr>
                </a:solidFill>
              </a:rPr>
              <a:t>已有的科研基础和所需的科研条件</a:t>
            </a:r>
            <a:endParaRPr lang="en-US" altLang="zh-CN" dirty="0" smtClean="0">
              <a:solidFill>
                <a:schemeClr val="bg1">
                  <a:lumMod val="65000"/>
                </a:schemeClr>
              </a:solidFill>
            </a:endParaRPr>
          </a:p>
          <a:p>
            <a:r>
              <a:rPr lang="zh-CN" altLang="en-US" dirty="0" smtClean="0">
                <a:solidFill>
                  <a:schemeClr val="bg1">
                    <a:lumMod val="65000"/>
                  </a:schemeClr>
                </a:solidFill>
              </a:rPr>
              <a:t>研究工作计划与进度安排</a:t>
            </a:r>
            <a:endParaRPr lang="en-US" altLang="zh-CN" dirty="0" smtClean="0">
              <a:solidFill>
                <a:schemeClr val="bg1">
                  <a:lumMod val="65000"/>
                </a:schemeClr>
              </a:solidFill>
            </a:endParaRPr>
          </a:p>
          <a:p>
            <a:r>
              <a:rPr lang="zh-CN" altLang="en-US" dirty="0" smtClean="0">
                <a:solidFill>
                  <a:schemeClr val="bg1">
                    <a:lumMod val="65000"/>
                  </a:schemeClr>
                </a:solidFill>
              </a:rPr>
              <a:t>参考文献</a:t>
            </a:r>
            <a:endParaRPr lang="en-US" altLang="zh-CN" dirty="0" smtClean="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7</a:t>
            </a:fld>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国内外本领域的发展现状</a:t>
            </a:r>
            <a:endParaRPr lang="zh-CN" altLang="en-US" dirty="0"/>
          </a:p>
        </p:txBody>
      </p:sp>
      <p:sp>
        <p:nvSpPr>
          <p:cNvPr id="3" name="内容占位符 2"/>
          <p:cNvSpPr>
            <a:spLocks noGrp="1"/>
          </p:cNvSpPr>
          <p:nvPr>
            <p:ph idx="1"/>
          </p:nvPr>
        </p:nvSpPr>
        <p:spPr>
          <a:xfrm>
            <a:off x="685800" y="1600200"/>
            <a:ext cx="8116888" cy="4925144"/>
          </a:xfrm>
        </p:spPr>
        <p:txBody>
          <a:bodyPr/>
          <a:lstStyle/>
          <a:p>
            <a:r>
              <a:rPr lang="en-US" altLang="zh-CN" dirty="0" smtClean="0"/>
              <a:t>K-means</a:t>
            </a:r>
            <a:r>
              <a:rPr lang="zh-CN" altLang="zh-CN" dirty="0"/>
              <a:t>算法聚类初始</a:t>
            </a:r>
            <a:r>
              <a:rPr lang="zh-CN" altLang="zh-CN" dirty="0" smtClean="0"/>
              <a:t>点</a:t>
            </a:r>
            <a:r>
              <a:rPr lang="zh-CN" altLang="en-US" dirty="0" smtClean="0"/>
              <a:t>选取</a:t>
            </a:r>
            <a:r>
              <a:rPr lang="zh-CN" altLang="zh-CN" dirty="0" smtClean="0"/>
              <a:t>研</a:t>
            </a:r>
            <a:r>
              <a:rPr lang="zh-CN" altLang="en-US" dirty="0" smtClean="0"/>
              <a:t>究</a:t>
            </a:r>
            <a:endParaRPr lang="en-US" altLang="zh-CN" dirty="0" smtClean="0"/>
          </a:p>
          <a:p>
            <a:pPr lvl="1"/>
            <a:r>
              <a:rPr lang="en-US" altLang="zh-CN" sz="2400" dirty="0" smtClean="0"/>
              <a:t>K-means</a:t>
            </a:r>
            <a:r>
              <a:rPr lang="zh-CN" altLang="en-US" sz="2400" dirty="0" smtClean="0"/>
              <a:t>聚类初始中心点选取算法</a:t>
            </a:r>
            <a:endParaRPr lang="en-US" altLang="zh-CN" sz="2400" dirty="0" smtClean="0"/>
          </a:p>
          <a:p>
            <a:pPr lvl="2"/>
            <a:r>
              <a:rPr lang="zh-CN" altLang="en-US" sz="2000" dirty="0" smtClean="0"/>
              <a:t>选取前</a:t>
            </a:r>
            <a:r>
              <a:rPr lang="en-US" altLang="zh-CN" sz="2000" dirty="0" smtClean="0"/>
              <a:t>k</a:t>
            </a:r>
            <a:r>
              <a:rPr lang="zh-CN" altLang="en-US" sz="2000" dirty="0" smtClean="0"/>
              <a:t>个点作为簇类的中心点</a:t>
            </a:r>
            <a:endParaRPr lang="en-US" altLang="zh-CN" sz="2000" dirty="0" smtClean="0"/>
          </a:p>
          <a:p>
            <a:pPr lvl="2"/>
            <a:r>
              <a:rPr lang="zh-CN" altLang="en-US" sz="2000" dirty="0" smtClean="0"/>
              <a:t>随机的选取</a:t>
            </a:r>
            <a:r>
              <a:rPr lang="en-US" altLang="zh-CN" sz="2000" dirty="0" smtClean="0"/>
              <a:t>k</a:t>
            </a:r>
            <a:r>
              <a:rPr lang="zh-CN" altLang="en-US" sz="2000" dirty="0" smtClean="0"/>
              <a:t>个点作为中心点</a:t>
            </a:r>
            <a:endParaRPr lang="en-US" altLang="zh-CN" sz="2000" dirty="0"/>
          </a:p>
          <a:p>
            <a:pPr lvl="2"/>
            <a:r>
              <a:rPr lang="zh-CN" altLang="zh-CN" sz="2000" dirty="0" smtClean="0"/>
              <a:t>根据</a:t>
            </a:r>
            <a:r>
              <a:rPr lang="zh-CN" altLang="zh-CN" sz="2000" dirty="0"/>
              <a:t>数据密度和平均距离完成聚类中心</a:t>
            </a:r>
            <a:r>
              <a:rPr lang="zh-CN" altLang="zh-CN" sz="2000" dirty="0" smtClean="0"/>
              <a:t>优化</a:t>
            </a:r>
            <a:endParaRPr lang="en-US" altLang="zh-CN" sz="2000" dirty="0" smtClean="0"/>
          </a:p>
          <a:p>
            <a:pPr lvl="2"/>
            <a:r>
              <a:rPr lang="zh-CN" altLang="zh-CN" sz="2000" dirty="0"/>
              <a:t>数据密度分布和</a:t>
            </a:r>
            <a:r>
              <a:rPr lang="en-US" altLang="zh-CN" sz="2000" dirty="0" err="1"/>
              <a:t>kd</a:t>
            </a:r>
            <a:r>
              <a:rPr lang="en-US" altLang="zh-CN" sz="2000" dirty="0"/>
              <a:t>-tree</a:t>
            </a:r>
            <a:r>
              <a:rPr lang="zh-CN" altLang="zh-CN" sz="2000" dirty="0"/>
              <a:t>进行</a:t>
            </a:r>
            <a:r>
              <a:rPr lang="zh-CN" altLang="zh-CN" sz="2000" dirty="0" smtClean="0"/>
              <a:t>选择</a:t>
            </a:r>
            <a:endParaRPr lang="en-US" altLang="zh-CN" sz="2000" dirty="0" smtClean="0"/>
          </a:p>
          <a:p>
            <a:pPr lvl="2"/>
            <a:r>
              <a:rPr lang="zh-CN" altLang="zh-CN" sz="2000" dirty="0"/>
              <a:t>选择相互距离最远的ｋ个处于高密度区域的点作为</a:t>
            </a:r>
            <a:r>
              <a:rPr lang="zh-CN" altLang="zh-CN" sz="2000" dirty="0" smtClean="0"/>
              <a:t>中心</a:t>
            </a:r>
            <a:endParaRPr lang="en-US" altLang="zh-CN" sz="2000" dirty="0" smtClean="0"/>
          </a:p>
          <a:p>
            <a:pPr marL="914400" lvl="2" indent="0">
              <a:buNone/>
            </a:pPr>
            <a:endParaRPr lang="en-US" altLang="zh-CN" sz="2000" dirty="0"/>
          </a:p>
          <a:p>
            <a:pPr lvl="1"/>
            <a:r>
              <a:rPr lang="zh-CN" altLang="en-US" sz="2400" dirty="0" smtClean="0"/>
              <a:t>算法存在的问题</a:t>
            </a:r>
            <a:endParaRPr lang="en-US" altLang="zh-CN" sz="2400" dirty="0" smtClean="0"/>
          </a:p>
          <a:p>
            <a:pPr lvl="2"/>
            <a:r>
              <a:rPr lang="zh-CN" altLang="en-US" sz="2000" dirty="0"/>
              <a:t>聚类结果对孤立点敏感</a:t>
            </a:r>
            <a:r>
              <a:rPr lang="zh-CN" altLang="en-US" sz="2000" dirty="0" smtClean="0"/>
              <a:t>干扰</a:t>
            </a:r>
            <a:endParaRPr lang="en-US" altLang="zh-CN" sz="2000" dirty="0" smtClean="0"/>
          </a:p>
          <a:p>
            <a:pPr lvl="2"/>
            <a:r>
              <a:rPr lang="zh-CN" altLang="en-US" sz="2000" dirty="0" smtClean="0"/>
              <a:t>可能</a:t>
            </a:r>
            <a:r>
              <a:rPr lang="zh-CN" altLang="en-US" sz="2000" dirty="0"/>
              <a:t>选取</a:t>
            </a:r>
            <a:r>
              <a:rPr lang="zh-CN" altLang="en-US" sz="2000" dirty="0" smtClean="0"/>
              <a:t>多个</a:t>
            </a:r>
            <a:r>
              <a:rPr lang="zh-CN" altLang="en-US" sz="2000" dirty="0"/>
              <a:t>距离比较近的聚类中心，不具有</a:t>
            </a:r>
            <a:r>
              <a:rPr lang="zh-CN" altLang="en-US" sz="2000" dirty="0" smtClean="0"/>
              <a:t>代表性</a:t>
            </a:r>
            <a:endParaRPr lang="en-US" altLang="zh-CN" sz="2000" dirty="0" smtClean="0"/>
          </a:p>
          <a:p>
            <a:pPr lvl="2"/>
            <a:r>
              <a:rPr lang="zh-CN" altLang="en-US" sz="2000" dirty="0" smtClean="0"/>
              <a:t>对聚类数据有特殊要求（比如聚类点分布必须均匀）</a:t>
            </a:r>
            <a:endParaRPr lang="en-US" altLang="zh-CN" sz="2000" dirty="0" smtClean="0"/>
          </a:p>
          <a:p>
            <a:pPr lvl="1"/>
            <a:endParaRPr lang="en-US" altLang="zh-CN" sz="2400" dirty="0"/>
          </a:p>
          <a:p>
            <a:pPr marL="914400" lvl="2" indent="0">
              <a:buNone/>
            </a:pPr>
            <a:endParaRPr lang="en-US" altLang="zh-CN" sz="2000" dirty="0" smtClean="0"/>
          </a:p>
          <a:p>
            <a:pPr lvl="2"/>
            <a:endParaRPr lang="en-US" altLang="zh-CN" sz="2000"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8</a:t>
            </a:fld>
            <a:endParaRPr lang="zh-CN" altLang="en-US" dirty="0"/>
          </a:p>
        </p:txBody>
      </p:sp>
    </p:spTree>
    <p:extLst>
      <p:ext uri="{BB962C8B-B14F-4D97-AF65-F5344CB8AC3E}">
        <p14:creationId xmlns:p14="http://schemas.microsoft.com/office/powerpoint/2010/main" val="129003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国内外本领域的发展现状</a:t>
            </a:r>
            <a:endParaRPr lang="zh-CN" altLang="en-US" dirty="0"/>
          </a:p>
        </p:txBody>
      </p:sp>
      <p:sp>
        <p:nvSpPr>
          <p:cNvPr id="3" name="内容占位符 2"/>
          <p:cNvSpPr>
            <a:spLocks noGrp="1"/>
          </p:cNvSpPr>
          <p:nvPr>
            <p:ph idx="1"/>
          </p:nvPr>
        </p:nvSpPr>
        <p:spPr>
          <a:xfrm>
            <a:off x="539552" y="1628800"/>
            <a:ext cx="8116888" cy="4752528"/>
          </a:xfrm>
        </p:spPr>
        <p:txBody>
          <a:bodyPr/>
          <a:lstStyle/>
          <a:p>
            <a:r>
              <a:rPr lang="zh-CN" altLang="en-US" dirty="0" smtClean="0"/>
              <a:t>软加速现状</a:t>
            </a:r>
            <a:endParaRPr lang="en-US" altLang="zh-CN" dirty="0"/>
          </a:p>
          <a:p>
            <a:pPr lvl="1"/>
            <a:r>
              <a:rPr lang="zh-CN" altLang="en-US" sz="2400" dirty="0" smtClean="0"/>
              <a:t>多线程优化</a:t>
            </a:r>
            <a:r>
              <a:rPr lang="en-US" altLang="zh-CN" sz="2400" dirty="0" smtClean="0"/>
              <a:t>.</a:t>
            </a:r>
          </a:p>
          <a:p>
            <a:pPr lvl="1"/>
            <a:r>
              <a:rPr lang="zh-CN" altLang="en-US" sz="2400" dirty="0" smtClean="0"/>
              <a:t>集群优化</a:t>
            </a:r>
            <a:endParaRPr lang="en-US" altLang="zh-CN" sz="2400" dirty="0"/>
          </a:p>
          <a:p>
            <a:pPr lvl="1"/>
            <a:r>
              <a:rPr lang="zh-CN" altLang="en-US" sz="2400" dirty="0" smtClean="0"/>
              <a:t>将</a:t>
            </a:r>
            <a:r>
              <a:rPr lang="en-US" altLang="zh-CN" sz="2400" dirty="0" smtClean="0"/>
              <a:t>k-means</a:t>
            </a:r>
            <a:r>
              <a:rPr lang="zh-CN" altLang="en-US" sz="2400" dirty="0" smtClean="0"/>
              <a:t>的计算工作划分成不同的任务，由每个线程去</a:t>
            </a:r>
            <a:r>
              <a:rPr lang="zh-CN" altLang="en-US" sz="2400" dirty="0" smtClean="0"/>
              <a:t>完成</a:t>
            </a:r>
            <a:endParaRPr lang="en-US" altLang="zh-CN" sz="2400" dirty="0" smtClean="0"/>
          </a:p>
          <a:p>
            <a:r>
              <a:rPr lang="zh-CN" altLang="en-US" dirty="0"/>
              <a:t>软加速</a:t>
            </a:r>
            <a:r>
              <a:rPr lang="zh-CN" altLang="en-US" dirty="0" smtClean="0"/>
              <a:t>现状</a:t>
            </a:r>
            <a:endParaRPr lang="en-US" altLang="zh-CN" dirty="0" smtClean="0"/>
          </a:p>
          <a:p>
            <a:pPr lvl="1"/>
            <a:r>
              <a:rPr lang="zh-CN" altLang="en-US" sz="2400" dirty="0"/>
              <a:t>没有考虑算法内在的访存特征和计算特征</a:t>
            </a:r>
            <a:endParaRPr lang="en-US" altLang="zh-CN" sz="2400" dirty="0"/>
          </a:p>
          <a:p>
            <a:pPr lvl="1"/>
            <a:r>
              <a:rPr lang="zh-CN" altLang="en-US" sz="2400" dirty="0"/>
              <a:t>加速受限于频繁的访存和</a:t>
            </a:r>
            <a:r>
              <a:rPr lang="en-US" altLang="zh-CN" sz="2400" dirty="0"/>
              <a:t>IO</a:t>
            </a:r>
            <a:r>
              <a:rPr lang="zh-CN" altLang="en-US" sz="2400" dirty="0"/>
              <a:t>访问</a:t>
            </a:r>
            <a:endParaRPr lang="en-US" altLang="zh-CN" sz="2400" dirty="0"/>
          </a:p>
          <a:p>
            <a:pPr lvl="1"/>
            <a:r>
              <a:rPr lang="zh-CN" altLang="en-US" sz="2400" dirty="0"/>
              <a:t>每次迭代过程中大量的数据点的传输会带来巨大的通信开销，从而降低总体的执行</a:t>
            </a:r>
            <a:r>
              <a:rPr lang="zh-CN" altLang="en-US" sz="2400" dirty="0" smtClean="0"/>
              <a:t>效率</a:t>
            </a:r>
            <a:r>
              <a:rPr lang="en-US" altLang="zh-CN" sz="2400" baseline="30000" dirty="0" smtClean="0"/>
              <a:t>[15]</a:t>
            </a:r>
            <a:endParaRPr lang="en-US" altLang="zh-CN" sz="2400" baseline="30000" dirty="0"/>
          </a:p>
          <a:p>
            <a:endParaRPr lang="en-US" altLang="zh-CN" dirty="0"/>
          </a:p>
          <a:p>
            <a:pPr marL="457200" lvl="1" indent="0">
              <a:buNone/>
            </a:pPr>
            <a:endParaRPr lang="en-US" altLang="zh-CN"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2016/9/12</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9</a:t>
            </a:fld>
            <a:endParaRPr lang="zh-CN" altLang="en-US" dirty="0"/>
          </a:p>
        </p:txBody>
      </p:sp>
    </p:spTree>
    <p:extLst>
      <p:ext uri="{BB962C8B-B14F-4D97-AF65-F5344CB8AC3E}">
        <p14:creationId xmlns:p14="http://schemas.microsoft.com/office/powerpoint/2010/main" val="689777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Moonlight">
      <a:majorFont>
        <a:latin typeface="Candara"/>
        <a:ea typeface="华文楷体"/>
        <a:cs typeface=""/>
      </a:majorFont>
      <a:minorFont>
        <a:latin typeface="Calibri"/>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4398</TotalTime>
  <Words>4165</Words>
  <Application>Microsoft Office PowerPoint</Application>
  <PresentationFormat>全屏显示(4:3)</PresentationFormat>
  <Paragraphs>431</Paragraphs>
  <Slides>35</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华文楷体</vt:lpstr>
      <vt:lpstr>宋体</vt:lpstr>
      <vt:lpstr>Arial</vt:lpstr>
      <vt:lpstr>Calibri</vt:lpstr>
      <vt:lpstr>Candara</vt:lpstr>
      <vt:lpstr>Tahoma</vt:lpstr>
      <vt:lpstr>Times New Roman</vt:lpstr>
      <vt:lpstr>Wingdings</vt:lpstr>
      <vt:lpstr>Blends</vt:lpstr>
      <vt:lpstr>数据挖掘k-means算法改进与加速研究</vt:lpstr>
      <vt:lpstr>内容提纲</vt:lpstr>
      <vt:lpstr>内容提纲</vt:lpstr>
      <vt:lpstr>选题背景和意义</vt:lpstr>
      <vt:lpstr>选题背景和意义</vt:lpstr>
      <vt:lpstr>选题背景和意义</vt:lpstr>
      <vt:lpstr>内容提纲</vt:lpstr>
      <vt:lpstr>国内外本领域的发展现状</vt:lpstr>
      <vt:lpstr>国内外本领域的发展现状</vt:lpstr>
      <vt:lpstr>国内外本领域的发展现状</vt:lpstr>
      <vt:lpstr>国内外本领域的发展现状</vt:lpstr>
      <vt:lpstr>国内外本领域的发展现状</vt:lpstr>
      <vt:lpstr>内容提纲</vt:lpstr>
      <vt:lpstr>主要研究内容</vt:lpstr>
      <vt:lpstr>预期目标</vt:lpstr>
      <vt:lpstr>内容提纲</vt:lpstr>
      <vt:lpstr>技术路线-k-means算法分析 </vt:lpstr>
      <vt:lpstr>技术路线-k-means算法分析</vt:lpstr>
      <vt:lpstr>技术路线-k-means算法分析</vt:lpstr>
      <vt:lpstr>技术路线-初始聚类中心点选取 </vt:lpstr>
      <vt:lpstr>技术路线-初始聚类中心点选取 </vt:lpstr>
      <vt:lpstr>技术路线-K-means软件优化</vt:lpstr>
      <vt:lpstr>技术路线-K-means软件优化</vt:lpstr>
      <vt:lpstr>技术路线-K-means硬件加速</vt:lpstr>
      <vt:lpstr>技术路线-K-means硬件加速</vt:lpstr>
      <vt:lpstr>技术路线-K-means硬件加速</vt:lpstr>
      <vt:lpstr>技术路线-实验平台</vt:lpstr>
      <vt:lpstr>内容提纲</vt:lpstr>
      <vt:lpstr>已有的科研基础</vt:lpstr>
      <vt:lpstr>内容提纲</vt:lpstr>
      <vt:lpstr>研究工作计划与进度安排</vt:lpstr>
      <vt:lpstr>内容提纲</vt:lpstr>
      <vt:lpstr>参考文献</vt:lpstr>
      <vt:lpstr>参考文献</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Tony</dc:creator>
  <cp:lastModifiedBy>John</cp:lastModifiedBy>
  <cp:revision>291</cp:revision>
  <dcterms:created xsi:type="dcterms:W3CDTF">2014-07-14T03:30:20Z</dcterms:created>
  <dcterms:modified xsi:type="dcterms:W3CDTF">2016-09-12T11:20:18Z</dcterms:modified>
</cp:coreProperties>
</file>