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294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3C01-7AD9-D060-75C2-45574B063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58237-8593-55DE-2A60-E3CBD6BB1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095A9-892D-93DC-B02B-3C17EF68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54130-2F22-4257-BE47-7B0B1A7E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070C6-7073-F9F9-4491-181D47B1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2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0BB17-3CE1-4940-D450-970F7A0D6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B6FF0-D5A1-3DB9-1326-1B4DEFECF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7E716-082A-18AA-24C1-0CD87483C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874FD-2639-E5A0-BF16-D44D70CDC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32D9E-7C9F-D07F-EC3B-797751CE0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95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BB50C8-8C7A-DC69-AFD5-D715C2DFB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29852-EA46-B80C-331C-8B6AB5EE1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ECD6C-1E04-170E-5D20-33C1E279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F7302-002B-9AE6-D83D-5761B1211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52426-6DB7-3BAB-B4B2-EE4567D2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74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172D-00FF-DD28-D8F8-80D24454A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2898-567D-7AAF-0800-CE5EACA37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0676-DA08-00DE-D248-A988B93AD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F5148-7FD6-8994-7666-12FBBF8F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454CD-729D-F711-8E9C-CD5825E0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62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60259-87B2-C51F-B84F-89E4784A0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C1461-B4D6-007F-DA99-1E622724F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CA7DF-8538-73DC-7EA1-D4DAA8657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12361-A75D-0B44-33A5-A3194A31C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01995-4FB6-7D5C-B784-FDF2B8AD1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20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F1F41-3FC6-49FC-45E0-56F72616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B7390-31A8-442E-8BFA-B1749F7C7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9E43F-E1BD-30B6-9A6D-CD6C6DB96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A6B18-8598-F5E1-B94E-08983FAE8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51150-1262-2944-393C-84B68DC6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DFCF2-92C3-D8AF-0A5E-1036C623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7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71DE-1DFA-9955-700C-B29C72D9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582B1-86D2-6BA5-EAEA-BFED46DAA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4524D-A623-A00A-6A6B-F3315A63A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8D060-81B2-5F2A-4F2A-AB09132B8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9F3CE9-8A62-8399-DC66-93AD33545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60B3D-5969-7EE9-B95F-7DE3A72AC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77E4FC-99E6-5A75-B745-EBC388DA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DF08ED-B0F5-19EF-A473-DA055CA4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52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8328-D3E2-FA2A-6EA1-E02B9914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A9D32A-340C-39E0-074A-60474BA3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2F2CA-130E-2444-79A7-C0B4A229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D908C-7E95-7354-E1F2-7E49E1B9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94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78762-6FF7-5405-B12C-5ACB3A95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DA0BE-79A4-708C-8D8F-B98D3613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64DD1-6A06-36F1-3260-C7D99AF9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15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6F2C3-87DA-52F2-CEE7-356478D8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7DDA5-F83D-6FF7-BDD7-93F13B0C7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A0B17-5FD0-AE90-C700-F5D9547F6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D1FB7-495E-1E8C-67E8-A631ECB2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D6CA8-A808-1FF6-2E5E-FD4B774C1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6CDDB-ED49-60D7-43DF-CB16FC89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6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20AC-6AF5-6BDC-C88C-D48EF6C76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15916D-0D0F-2397-0C68-3B821B3AC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0F432-1CD7-8CF6-442D-84C98DA00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654D3-DC2B-6E79-ED47-0A52ED01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14B21-B62B-48CF-3A8F-C5318583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F6EF9-A31C-8A12-046E-9ED591E40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47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847C8E-5609-FB4F-228E-CD23F0B7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6851C-503D-7710-CE14-24FEE9145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3D62B-9280-612A-81A9-BAECFCC4B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A82EC9-1B27-4AE6-A228-67888B3E2E79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4222B-1052-7B5F-9E16-04F7D708C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D8DA5-791D-6617-17A2-80CD7FB87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6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2EF5-EF86-98ED-7F8E-A760D68F9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6" y="93102"/>
            <a:ext cx="3962400" cy="601950"/>
          </a:xfrm>
        </p:spPr>
        <p:txBody>
          <a:bodyPr>
            <a:normAutofit fontScale="90000"/>
          </a:bodyPr>
          <a:lstStyle/>
          <a:p>
            <a:r>
              <a:rPr lang="en-US" dirty="0"/>
              <a:t>Game View Model</a:t>
            </a: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50F47DC-B3A9-E4A2-F06C-44C320E8C4C3}"/>
              </a:ext>
            </a:extLst>
          </p:cNvPr>
          <p:cNvSpPr/>
          <p:nvPr/>
        </p:nvSpPr>
        <p:spPr>
          <a:xfrm>
            <a:off x="1329866" y="3557634"/>
            <a:ext cx="1390941" cy="733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Idle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Waiting for User</a:t>
            </a:r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445E010-BAF8-FD69-4BCD-3DFEFCA5FC3C}"/>
              </a:ext>
            </a:extLst>
          </p:cNvPr>
          <p:cNvSpPr/>
          <p:nvPr/>
        </p:nvSpPr>
        <p:spPr>
          <a:xfrm>
            <a:off x="4129429" y="3557634"/>
            <a:ext cx="2250331" cy="733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Active</a:t>
            </a:r>
          </a:p>
          <a:p>
            <a:r>
              <a:rPr lang="en-US" sz="1100" dirty="0">
                <a:solidFill>
                  <a:schemeClr val="tx1"/>
                </a:solidFill>
              </a:rPr>
              <a:t>Data Structure: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/>
                </a:solidFill>
              </a:rPr>
              <a:t>ProgressLevel</a:t>
            </a:r>
            <a:r>
              <a:rPr lang="en-US" sz="1100" dirty="0">
                <a:solidFill>
                  <a:schemeClr val="tx1"/>
                </a:solidFill>
              </a:rPr>
              <a:t> – Thinking progress level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831C939-1860-C0A4-B496-BD61D54F25CE}"/>
              </a:ext>
            </a:extLst>
          </p:cNvPr>
          <p:cNvCxnSpPr>
            <a:cxnSpLocks/>
            <a:stCxn id="19" idx="3"/>
            <a:endCxn id="5" idx="2"/>
          </p:cNvCxnSpPr>
          <p:nvPr/>
        </p:nvCxnSpPr>
        <p:spPr>
          <a:xfrm flipV="1">
            <a:off x="4350191" y="4290965"/>
            <a:ext cx="904404" cy="1159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12625F-0F51-D8C5-A349-7DA32CD51C90}"/>
              </a:ext>
            </a:extLst>
          </p:cNvPr>
          <p:cNvSpPr/>
          <p:nvPr/>
        </p:nvSpPr>
        <p:spPr>
          <a:xfrm>
            <a:off x="7216241" y="2077392"/>
            <a:ext cx="3835651" cy="18831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Idle</a:t>
            </a:r>
          </a:p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SolutionFound</a:t>
            </a:r>
            <a:r>
              <a:rPr lang="en-US" sz="1100" b="1" dirty="0">
                <a:solidFill>
                  <a:schemeClr val="tx1"/>
                </a:solidFill>
              </a:rPr>
              <a:t> – </a:t>
            </a:r>
            <a:r>
              <a:rPr lang="en-US" sz="1100" dirty="0">
                <a:solidFill>
                  <a:schemeClr val="tx1"/>
                </a:solidFill>
              </a:rPr>
              <a:t>indicate it needs to move the ball. When ball movement is done, then it move to the next idle state.</a:t>
            </a: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Data Structure: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/>
                </a:solidFill>
              </a:rPr>
              <a:t>WinningDirection</a:t>
            </a:r>
            <a:r>
              <a:rPr lang="en-US" sz="1100" dirty="0">
                <a:solidFill>
                  <a:schemeClr val="tx1"/>
                </a:solidFill>
              </a:rPr>
              <a:t> –Ball direction that lead to a win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/>
                </a:solidFill>
              </a:rPr>
              <a:t>MovingChain</a:t>
            </a:r>
            <a:r>
              <a:rPr lang="en-US" sz="1100" dirty="0">
                <a:solidFill>
                  <a:schemeClr val="tx1"/>
                </a:solidFill>
              </a:rPr>
              <a:t> – Ball position to move from that lead to a win. It may contain multiple ball position if there are adjacent balls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D27CF3-1BF6-65AD-33BD-6DDD25F3CB62}"/>
              </a:ext>
            </a:extLst>
          </p:cNvPr>
          <p:cNvSpPr/>
          <p:nvPr/>
        </p:nvSpPr>
        <p:spPr>
          <a:xfrm>
            <a:off x="7292443" y="4290965"/>
            <a:ext cx="3835651" cy="15458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Idle</a:t>
            </a:r>
          </a:p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NoSolutionFound</a:t>
            </a:r>
            <a:r>
              <a:rPr lang="en-US" sz="1100" b="1" dirty="0">
                <a:solidFill>
                  <a:schemeClr val="tx1"/>
                </a:solidFill>
              </a:rPr>
              <a:t> – </a:t>
            </a:r>
            <a:r>
              <a:rPr lang="en-US" sz="1100" dirty="0">
                <a:solidFill>
                  <a:schemeClr val="tx1"/>
                </a:solidFill>
              </a:rPr>
              <a:t>Print there is no winnable move found. It then move to next idle state</a:t>
            </a: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Data </a:t>
            </a:r>
            <a:r>
              <a:rPr lang="en-GB" sz="1100" dirty="0" err="1">
                <a:solidFill>
                  <a:schemeClr val="tx1"/>
                </a:solidFill>
              </a:rPr>
              <a:t>Structue</a:t>
            </a:r>
            <a:r>
              <a:rPr lang="en-GB" sz="1100" dirty="0">
                <a:solidFill>
                  <a:schemeClr val="tx1"/>
                </a:solidFill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err="1">
                <a:solidFill>
                  <a:schemeClr val="tx1"/>
                </a:solidFill>
              </a:rPr>
              <a:t>WinningDirection</a:t>
            </a:r>
            <a:r>
              <a:rPr lang="en-GB" sz="1100" dirty="0">
                <a:solidFill>
                  <a:schemeClr val="tx1"/>
                </a:solidFill>
              </a:rPr>
              <a:t> – NO_WINNING_DIRECTION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err="1">
                <a:solidFill>
                  <a:schemeClr val="tx1"/>
                </a:solidFill>
              </a:rPr>
              <a:t>MovingChain</a:t>
            </a:r>
            <a:r>
              <a:rPr lang="en-GB" sz="1100" dirty="0">
                <a:solidFill>
                  <a:schemeClr val="tx1"/>
                </a:solidFill>
              </a:rPr>
              <a:t> – Empty list of moves</a:t>
            </a:r>
          </a:p>
          <a:p>
            <a:pPr algn="ctr"/>
            <a:endParaRPr lang="en-GB" sz="1100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E668543-002D-A3E6-478C-4B5D38C4468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6379760" y="3018953"/>
            <a:ext cx="836481" cy="905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D66ACD-E082-0D1A-F3EE-087CA63D55FD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6379760" y="3924300"/>
            <a:ext cx="912683" cy="1139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3">
            <a:extLst>
              <a:ext uri="{FF2B5EF4-FFF2-40B4-BE49-F238E27FC236}">
                <a16:creationId xmlns:a16="http://schemas.microsoft.com/office/drawing/2014/main" id="{E7784092-2A23-4CF2-322A-AC095F23B19F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 flipH="1" flipV="1">
            <a:off x="2025337" y="4290965"/>
            <a:ext cx="9102757" cy="772939"/>
          </a:xfrm>
          <a:prstGeom prst="bentConnector4">
            <a:avLst>
              <a:gd name="adj1" fmla="val -2511"/>
              <a:gd name="adj2" fmla="val -12957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4">
            <a:extLst>
              <a:ext uri="{FF2B5EF4-FFF2-40B4-BE49-F238E27FC236}">
                <a16:creationId xmlns:a16="http://schemas.microsoft.com/office/drawing/2014/main" id="{9C699EFC-1A01-4CB8-1CF3-395D1D0E6673}"/>
              </a:ext>
            </a:extLst>
          </p:cNvPr>
          <p:cNvCxnSpPr>
            <a:cxnSpLocks/>
            <a:stCxn id="7" idx="3"/>
            <a:endCxn id="24" idx="3"/>
          </p:cNvCxnSpPr>
          <p:nvPr/>
        </p:nvCxnSpPr>
        <p:spPr>
          <a:xfrm flipH="1" flipV="1">
            <a:off x="5770160" y="1838668"/>
            <a:ext cx="5281732" cy="1180285"/>
          </a:xfrm>
          <a:prstGeom prst="bentConnector3">
            <a:avLst>
              <a:gd name="adj1" fmla="val -432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1800B-DE22-8498-3D4D-63C27BE0354E}"/>
              </a:ext>
            </a:extLst>
          </p:cNvPr>
          <p:cNvSpPr/>
          <p:nvPr/>
        </p:nvSpPr>
        <p:spPr>
          <a:xfrm>
            <a:off x="297517" y="3695700"/>
            <a:ext cx="734830" cy="45085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Start Game</a:t>
            </a:r>
            <a:endParaRPr lang="en-GB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8494C-0F52-59F8-864F-A006C2D88422}"/>
              </a:ext>
            </a:extLst>
          </p:cNvPr>
          <p:cNvSpPr/>
          <p:nvPr/>
        </p:nvSpPr>
        <p:spPr>
          <a:xfrm>
            <a:off x="2558117" y="2652288"/>
            <a:ext cx="734830" cy="45085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New Game</a:t>
            </a:r>
            <a:endParaRPr lang="en-GB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AFFE01-56F3-4A0E-B501-E2E02338A229}"/>
              </a:ext>
            </a:extLst>
          </p:cNvPr>
          <p:cNvSpPr/>
          <p:nvPr/>
        </p:nvSpPr>
        <p:spPr>
          <a:xfrm>
            <a:off x="2353392" y="4624507"/>
            <a:ext cx="734830" cy="45085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Undo</a:t>
            </a:r>
            <a:endParaRPr lang="en-GB" sz="11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DAA58C-C5A4-2017-0DDF-7402C4415168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>
            <a:off x="1032347" y="3921125"/>
            <a:ext cx="297519" cy="3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E96A9E-D9F5-983D-6079-1B4268D40B49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481915" y="3103138"/>
            <a:ext cx="443617" cy="4391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711D10D-9176-B4DB-7FC4-E40380483297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419350" y="4306304"/>
            <a:ext cx="301457" cy="3182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6AB791D-3608-7138-576C-43D0668D8560}"/>
              </a:ext>
            </a:extLst>
          </p:cNvPr>
          <p:cNvSpPr/>
          <p:nvPr/>
        </p:nvSpPr>
        <p:spPr>
          <a:xfrm>
            <a:off x="3292947" y="5224589"/>
            <a:ext cx="1057244" cy="45085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Find winning move</a:t>
            </a:r>
            <a:endParaRPr lang="en-GB" sz="11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5866C8-40EE-D875-6A4D-25C8BEB5836B}"/>
              </a:ext>
            </a:extLst>
          </p:cNvPr>
          <p:cNvCxnSpPr>
            <a:cxnSpLocks/>
          </p:cNvCxnSpPr>
          <p:nvPr/>
        </p:nvCxnSpPr>
        <p:spPr>
          <a:xfrm>
            <a:off x="2720807" y="3925840"/>
            <a:ext cx="175689" cy="5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D0C5A2B-438D-6E02-E9C1-BDFB73C550C0}"/>
              </a:ext>
            </a:extLst>
          </p:cNvPr>
          <p:cNvSpPr/>
          <p:nvPr/>
        </p:nvSpPr>
        <p:spPr>
          <a:xfrm>
            <a:off x="526626" y="4956834"/>
            <a:ext cx="1011442" cy="45085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Exit / </a:t>
            </a:r>
            <a:r>
              <a:rPr lang="en-US" sz="1100" dirty="0" err="1"/>
              <a:t>Backpressed</a:t>
            </a:r>
            <a:endParaRPr lang="en-GB" sz="11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8F570CB-3DC5-2EB0-B624-EB1833F53C88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1032347" y="4284104"/>
            <a:ext cx="625575" cy="672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E59E9BD-7918-2A38-B2F7-2BD7A1B28CAD}"/>
              </a:ext>
            </a:extLst>
          </p:cNvPr>
          <p:cNvSpPr/>
          <p:nvPr/>
        </p:nvSpPr>
        <p:spPr>
          <a:xfrm>
            <a:off x="4493143" y="2404091"/>
            <a:ext cx="1520974" cy="45085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Make move and find next winning move</a:t>
            </a:r>
            <a:endParaRPr lang="en-GB" sz="1100" dirty="0"/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2977276D-B456-C457-6D83-29F7FBAC6690}"/>
              </a:ext>
            </a:extLst>
          </p:cNvPr>
          <p:cNvSpPr/>
          <p:nvPr/>
        </p:nvSpPr>
        <p:spPr>
          <a:xfrm>
            <a:off x="4737100" y="1476361"/>
            <a:ext cx="1033060" cy="724614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One ball left?</a:t>
            </a:r>
            <a:endParaRPr lang="en-GB" sz="105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14">
            <a:extLst>
              <a:ext uri="{FF2B5EF4-FFF2-40B4-BE49-F238E27FC236}">
                <a16:creationId xmlns:a16="http://schemas.microsoft.com/office/drawing/2014/main" id="{59D6407A-061C-A9D8-4F1A-6AAA320F0911}"/>
              </a:ext>
            </a:extLst>
          </p:cNvPr>
          <p:cNvCxnSpPr>
            <a:cxnSpLocks/>
            <a:stCxn id="30" idx="1"/>
            <a:endCxn id="4" idx="0"/>
          </p:cNvCxnSpPr>
          <p:nvPr/>
        </p:nvCxnSpPr>
        <p:spPr>
          <a:xfrm rot="10800000" flipV="1">
            <a:off x="2025337" y="1829794"/>
            <a:ext cx="695470" cy="17278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D308264-A10D-75EE-9342-A8E5369556DF}"/>
              </a:ext>
            </a:extLst>
          </p:cNvPr>
          <p:cNvSpPr txBox="1"/>
          <p:nvPr/>
        </p:nvSpPr>
        <p:spPr>
          <a:xfrm>
            <a:off x="4457104" y="1567377"/>
            <a:ext cx="2647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Yes</a:t>
            </a:r>
            <a:endParaRPr lang="en-GB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5A1EAF-023E-9012-1C1D-3583A99C9799}"/>
              </a:ext>
            </a:extLst>
          </p:cNvPr>
          <p:cNvSpPr txBox="1"/>
          <p:nvPr/>
        </p:nvSpPr>
        <p:spPr>
          <a:xfrm>
            <a:off x="5398883" y="2144157"/>
            <a:ext cx="22602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No</a:t>
            </a:r>
            <a:endParaRPr lang="en-GB" sz="1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414EB19-7A95-17E4-FFEE-4E07B75C1A74}"/>
              </a:ext>
            </a:extLst>
          </p:cNvPr>
          <p:cNvCxnSpPr>
            <a:cxnSpLocks/>
            <a:stCxn id="24" idx="2"/>
            <a:endCxn id="4" idx="0"/>
          </p:cNvCxnSpPr>
          <p:nvPr/>
        </p:nvCxnSpPr>
        <p:spPr>
          <a:xfrm flipH="1">
            <a:off x="2025337" y="2200975"/>
            <a:ext cx="3228293" cy="1356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98310B8-695D-8589-01B2-D6FA29F92B03}"/>
              </a:ext>
            </a:extLst>
          </p:cNvPr>
          <p:cNvCxnSpPr>
            <a:cxnSpLocks/>
            <a:stCxn id="23" idx="2"/>
            <a:endCxn id="32" idx="0"/>
          </p:cNvCxnSpPr>
          <p:nvPr/>
        </p:nvCxnSpPr>
        <p:spPr>
          <a:xfrm flipH="1">
            <a:off x="5251370" y="2854941"/>
            <a:ext cx="2260" cy="154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EB48E9E-307E-1F30-A7A6-12EA2D79A466}"/>
              </a:ext>
            </a:extLst>
          </p:cNvPr>
          <p:cNvSpPr/>
          <p:nvPr/>
        </p:nvSpPr>
        <p:spPr>
          <a:xfrm>
            <a:off x="2720807" y="1633411"/>
            <a:ext cx="834742" cy="3927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Victory Message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6DEB61-36CD-335E-7F28-61A880AC98BE}"/>
              </a:ext>
            </a:extLst>
          </p:cNvPr>
          <p:cNvCxnSpPr>
            <a:cxnSpLocks/>
            <a:stCxn id="24" idx="1"/>
            <a:endCxn id="30" idx="3"/>
          </p:cNvCxnSpPr>
          <p:nvPr/>
        </p:nvCxnSpPr>
        <p:spPr>
          <a:xfrm flipH="1" flipV="1">
            <a:off x="3555549" y="1829795"/>
            <a:ext cx="1181551" cy="88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D8912B4-380A-D277-E6C2-C799CF873842}"/>
              </a:ext>
            </a:extLst>
          </p:cNvPr>
          <p:cNvSpPr/>
          <p:nvPr/>
        </p:nvSpPr>
        <p:spPr>
          <a:xfrm>
            <a:off x="4721856" y="3009149"/>
            <a:ext cx="1059027" cy="25386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Move the ball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A30F19-34B1-5E73-A3A0-1505A41F40A5}"/>
              </a:ext>
            </a:extLst>
          </p:cNvPr>
          <p:cNvSpPr txBox="1"/>
          <p:nvPr/>
        </p:nvSpPr>
        <p:spPr>
          <a:xfrm>
            <a:off x="3667820" y="5075357"/>
            <a:ext cx="557845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/>
              <a:t>Computer driven</a:t>
            </a:r>
            <a:endParaRPr lang="en-GB" sz="6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4F202B4-6F3F-CB58-EB99-E39447E83410}"/>
              </a:ext>
            </a:extLst>
          </p:cNvPr>
          <p:cNvSpPr/>
          <p:nvPr/>
        </p:nvSpPr>
        <p:spPr>
          <a:xfrm>
            <a:off x="2336308" y="5224589"/>
            <a:ext cx="734830" cy="45085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Hint</a:t>
            </a:r>
            <a:endParaRPr lang="en-GB" sz="11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B35079-30D3-9D25-C4AD-4A9182B55B8D}"/>
              </a:ext>
            </a:extLst>
          </p:cNvPr>
          <p:cNvSpPr/>
          <p:nvPr/>
        </p:nvSpPr>
        <p:spPr>
          <a:xfrm>
            <a:off x="3138178" y="3431358"/>
            <a:ext cx="815562" cy="45085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Swipe to move ball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84080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2EF5-EF86-98ED-7F8E-A760D68F9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10" y="303313"/>
            <a:ext cx="7545309" cy="733331"/>
          </a:xfrm>
        </p:spPr>
        <p:txBody>
          <a:bodyPr>
            <a:normAutofit fontScale="90000"/>
          </a:bodyPr>
          <a:lstStyle/>
          <a:p>
            <a:r>
              <a:rPr lang="en-US" dirty="0"/>
              <a:t>Solver View Model State Machine</a:t>
            </a: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C89A6C-188A-4132-FED8-483C5837BC74}"/>
              </a:ext>
            </a:extLst>
          </p:cNvPr>
          <p:cNvSpPr/>
          <p:nvPr/>
        </p:nvSpPr>
        <p:spPr>
          <a:xfrm>
            <a:off x="1329866" y="3557634"/>
            <a:ext cx="1390941" cy="733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Idle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Waiting for User</a:t>
            </a:r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BFC9D3-5861-0C4A-50CD-6086F157FBDB}"/>
              </a:ext>
            </a:extLst>
          </p:cNvPr>
          <p:cNvSpPr/>
          <p:nvPr/>
        </p:nvSpPr>
        <p:spPr>
          <a:xfrm>
            <a:off x="4129429" y="3557634"/>
            <a:ext cx="2250331" cy="733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Active</a:t>
            </a:r>
          </a:p>
          <a:p>
            <a:r>
              <a:rPr lang="en-US" sz="1100" dirty="0">
                <a:solidFill>
                  <a:schemeClr val="tx1"/>
                </a:solidFill>
              </a:rPr>
              <a:t>Data Structure: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/>
                </a:solidFill>
              </a:rPr>
              <a:t>ProgressLevel</a:t>
            </a:r>
            <a:r>
              <a:rPr lang="en-US" sz="1100" dirty="0">
                <a:solidFill>
                  <a:schemeClr val="tx1"/>
                </a:solidFill>
              </a:rPr>
              <a:t> – Thinking progress level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854F05-50E9-23B2-B230-05D1CAA812BB}"/>
              </a:ext>
            </a:extLst>
          </p:cNvPr>
          <p:cNvCxnSpPr>
            <a:cxnSpLocks/>
            <a:stCxn id="28" idx="3"/>
            <a:endCxn id="5" idx="1"/>
          </p:cNvCxnSpPr>
          <p:nvPr/>
        </p:nvCxnSpPr>
        <p:spPr>
          <a:xfrm>
            <a:off x="3953740" y="3919139"/>
            <a:ext cx="175689" cy="5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F92467C-2CEE-5613-9464-212A073D8C40}"/>
              </a:ext>
            </a:extLst>
          </p:cNvPr>
          <p:cNvSpPr/>
          <p:nvPr/>
        </p:nvSpPr>
        <p:spPr>
          <a:xfrm>
            <a:off x="7216241" y="2077392"/>
            <a:ext cx="3835651" cy="18831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Idle</a:t>
            </a:r>
          </a:p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SolutionFound</a:t>
            </a:r>
            <a:r>
              <a:rPr lang="en-US" sz="1100" b="1" dirty="0">
                <a:solidFill>
                  <a:schemeClr val="tx1"/>
                </a:solidFill>
              </a:rPr>
              <a:t> – </a:t>
            </a:r>
            <a:r>
              <a:rPr lang="en-US" sz="1100" dirty="0">
                <a:solidFill>
                  <a:schemeClr val="tx1"/>
                </a:solidFill>
              </a:rPr>
              <a:t>indicate it needs to move the ball. When ball movement is done, then it move to the next idle state.</a:t>
            </a: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Data Structure: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/>
                </a:solidFill>
              </a:rPr>
              <a:t>WinningDirection</a:t>
            </a:r>
            <a:r>
              <a:rPr lang="en-US" sz="1100" dirty="0">
                <a:solidFill>
                  <a:schemeClr val="tx1"/>
                </a:solidFill>
              </a:rPr>
              <a:t> –Ball direction that lead to a win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/>
                </a:solidFill>
              </a:rPr>
              <a:t>MovingChain</a:t>
            </a:r>
            <a:r>
              <a:rPr lang="en-US" sz="1100" dirty="0">
                <a:solidFill>
                  <a:schemeClr val="tx1"/>
                </a:solidFill>
              </a:rPr>
              <a:t> – Ball position to move from that lead to a win. It may contain multiple ball position if there are adjacent balls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4A6531A-D632-A91A-BE8C-EC243247097E}"/>
              </a:ext>
            </a:extLst>
          </p:cNvPr>
          <p:cNvSpPr/>
          <p:nvPr/>
        </p:nvSpPr>
        <p:spPr>
          <a:xfrm>
            <a:off x="7292443" y="4290965"/>
            <a:ext cx="3835651" cy="15458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Idle</a:t>
            </a:r>
          </a:p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NoSolutionFound</a:t>
            </a:r>
            <a:r>
              <a:rPr lang="en-US" sz="1100" b="1" dirty="0">
                <a:solidFill>
                  <a:schemeClr val="tx1"/>
                </a:solidFill>
              </a:rPr>
              <a:t> – </a:t>
            </a:r>
            <a:r>
              <a:rPr lang="en-US" sz="1100" dirty="0">
                <a:solidFill>
                  <a:schemeClr val="tx1"/>
                </a:solidFill>
              </a:rPr>
              <a:t>Print there is no winnable move found. It then move to next idle state</a:t>
            </a: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Data </a:t>
            </a:r>
            <a:r>
              <a:rPr lang="en-GB" sz="1100" dirty="0" err="1">
                <a:solidFill>
                  <a:schemeClr val="tx1"/>
                </a:solidFill>
              </a:rPr>
              <a:t>Structue</a:t>
            </a:r>
            <a:r>
              <a:rPr lang="en-GB" sz="1100" dirty="0">
                <a:solidFill>
                  <a:schemeClr val="tx1"/>
                </a:solidFill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err="1">
                <a:solidFill>
                  <a:schemeClr val="tx1"/>
                </a:solidFill>
              </a:rPr>
              <a:t>WinningDirection</a:t>
            </a:r>
            <a:r>
              <a:rPr lang="en-GB" sz="1100" dirty="0">
                <a:solidFill>
                  <a:schemeClr val="tx1"/>
                </a:solidFill>
              </a:rPr>
              <a:t> – NO_WINNING_DIRECTION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err="1">
                <a:solidFill>
                  <a:schemeClr val="tx1"/>
                </a:solidFill>
              </a:rPr>
              <a:t>MovingChain</a:t>
            </a:r>
            <a:r>
              <a:rPr lang="en-GB" sz="1100" dirty="0">
                <a:solidFill>
                  <a:schemeClr val="tx1"/>
                </a:solidFill>
              </a:rPr>
              <a:t> – Empty list of moves</a:t>
            </a:r>
          </a:p>
          <a:p>
            <a:pPr algn="ctr"/>
            <a:endParaRPr lang="en-GB" sz="1100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938F6F-EB1C-5375-72A1-E9AE8BB8347A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6379760" y="3018953"/>
            <a:ext cx="836481" cy="905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F6706A-1079-4370-ADBE-08037C3E7277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6379760" y="3924300"/>
            <a:ext cx="912683" cy="1139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EE1A32-7911-4C4F-AD6A-2922AD215AAB}"/>
              </a:ext>
            </a:extLst>
          </p:cNvPr>
          <p:cNvCxnSpPr>
            <a:cxnSpLocks/>
            <a:stCxn id="11" idx="3"/>
            <a:endCxn id="4" idx="2"/>
          </p:cNvCxnSpPr>
          <p:nvPr/>
        </p:nvCxnSpPr>
        <p:spPr>
          <a:xfrm flipH="1" flipV="1">
            <a:off x="2025337" y="4290965"/>
            <a:ext cx="9102757" cy="772939"/>
          </a:xfrm>
          <a:prstGeom prst="bentConnector4">
            <a:avLst>
              <a:gd name="adj1" fmla="val -2511"/>
              <a:gd name="adj2" fmla="val -12957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F9279A-D5C1-B719-E6E3-17D81F00C82C}"/>
              </a:ext>
            </a:extLst>
          </p:cNvPr>
          <p:cNvCxnSpPr>
            <a:cxnSpLocks/>
            <a:stCxn id="10" idx="3"/>
            <a:endCxn id="40" idx="3"/>
          </p:cNvCxnSpPr>
          <p:nvPr/>
        </p:nvCxnSpPr>
        <p:spPr>
          <a:xfrm flipH="1" flipV="1">
            <a:off x="5770160" y="1838668"/>
            <a:ext cx="5281732" cy="1180285"/>
          </a:xfrm>
          <a:prstGeom prst="bentConnector3">
            <a:avLst>
              <a:gd name="adj1" fmla="val -432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783A18B-4AAA-11EE-997B-EF0CD4647CF8}"/>
              </a:ext>
            </a:extLst>
          </p:cNvPr>
          <p:cNvSpPr/>
          <p:nvPr/>
        </p:nvSpPr>
        <p:spPr>
          <a:xfrm>
            <a:off x="297517" y="3695700"/>
            <a:ext cx="734830" cy="45085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Start Game</a:t>
            </a:r>
            <a:endParaRPr lang="en-GB" sz="11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D6E5FA-83F4-4A8D-7346-34DDAA2DB2FC}"/>
              </a:ext>
            </a:extLst>
          </p:cNvPr>
          <p:cNvSpPr/>
          <p:nvPr/>
        </p:nvSpPr>
        <p:spPr>
          <a:xfrm>
            <a:off x="2558117" y="2652288"/>
            <a:ext cx="734830" cy="45085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Toggle Ball</a:t>
            </a:r>
            <a:endParaRPr lang="en-GB" sz="11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A18DFB-E3D5-8E9A-09D1-992FB8BDA6A6}"/>
              </a:ext>
            </a:extLst>
          </p:cNvPr>
          <p:cNvSpPr/>
          <p:nvPr/>
        </p:nvSpPr>
        <p:spPr>
          <a:xfrm>
            <a:off x="2353392" y="4624507"/>
            <a:ext cx="734830" cy="45085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Reset</a:t>
            </a:r>
            <a:endParaRPr lang="en-GB" sz="11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308163-BDEB-8CC7-C64D-7C553108F250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1032347" y="3921125"/>
            <a:ext cx="297519" cy="3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720F0E-A38C-11DD-1505-B4567F829E0A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2481915" y="3103138"/>
            <a:ext cx="443617" cy="4391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D028EE-EDCA-ED98-DBEC-56404DC788DB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419350" y="4306304"/>
            <a:ext cx="301457" cy="3182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FC80B8D-8D6C-F419-9956-FF87B79737EB}"/>
              </a:ext>
            </a:extLst>
          </p:cNvPr>
          <p:cNvSpPr/>
          <p:nvPr/>
        </p:nvSpPr>
        <p:spPr>
          <a:xfrm>
            <a:off x="2896496" y="3693714"/>
            <a:ext cx="1057244" cy="45085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Find winning move</a:t>
            </a:r>
            <a:endParaRPr lang="en-GB" sz="11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A5DFA95-D7B1-EF10-D778-C3D5A09EB32D}"/>
              </a:ext>
            </a:extLst>
          </p:cNvPr>
          <p:cNvCxnSpPr>
            <a:cxnSpLocks/>
          </p:cNvCxnSpPr>
          <p:nvPr/>
        </p:nvCxnSpPr>
        <p:spPr>
          <a:xfrm>
            <a:off x="2720807" y="3925840"/>
            <a:ext cx="175689" cy="5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E69C9C8-217B-7AB5-687A-24B6A4B4F27F}"/>
              </a:ext>
            </a:extLst>
          </p:cNvPr>
          <p:cNvSpPr/>
          <p:nvPr/>
        </p:nvSpPr>
        <p:spPr>
          <a:xfrm>
            <a:off x="526626" y="4956834"/>
            <a:ext cx="1011442" cy="45085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Exit / </a:t>
            </a:r>
            <a:r>
              <a:rPr lang="en-US" sz="1100" dirty="0" err="1"/>
              <a:t>Backpressed</a:t>
            </a:r>
            <a:endParaRPr lang="en-GB" sz="11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52139A-EC59-A98A-C8FC-55DC4FF44395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1032347" y="4284104"/>
            <a:ext cx="625575" cy="672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488A4E3-E4C7-26AC-CBCE-BA603022E177}"/>
              </a:ext>
            </a:extLst>
          </p:cNvPr>
          <p:cNvSpPr/>
          <p:nvPr/>
        </p:nvSpPr>
        <p:spPr>
          <a:xfrm>
            <a:off x="4493143" y="2404091"/>
            <a:ext cx="1520974" cy="45085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Make move and find next winning move</a:t>
            </a:r>
            <a:endParaRPr lang="en-GB" sz="1100" dirty="0"/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2D3850C9-F49A-10A8-9423-C6318A8CC51F}"/>
              </a:ext>
            </a:extLst>
          </p:cNvPr>
          <p:cNvSpPr/>
          <p:nvPr/>
        </p:nvSpPr>
        <p:spPr>
          <a:xfrm>
            <a:off x="4737100" y="1476361"/>
            <a:ext cx="1033060" cy="724614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One ball left?</a:t>
            </a:r>
            <a:endParaRPr lang="en-GB" sz="105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14">
            <a:extLst>
              <a:ext uri="{FF2B5EF4-FFF2-40B4-BE49-F238E27FC236}">
                <a16:creationId xmlns:a16="http://schemas.microsoft.com/office/drawing/2014/main" id="{BB3FE082-AABB-01C6-511B-24F71A4D6C6B}"/>
              </a:ext>
            </a:extLst>
          </p:cNvPr>
          <p:cNvCxnSpPr>
            <a:cxnSpLocks/>
            <a:stCxn id="54" idx="1"/>
            <a:endCxn id="4" idx="0"/>
          </p:cNvCxnSpPr>
          <p:nvPr/>
        </p:nvCxnSpPr>
        <p:spPr>
          <a:xfrm rot="10800000" flipV="1">
            <a:off x="2025337" y="1829794"/>
            <a:ext cx="695470" cy="17278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FEB90A8-5E91-91AF-264C-C8C563C83E69}"/>
              </a:ext>
            </a:extLst>
          </p:cNvPr>
          <p:cNvSpPr txBox="1"/>
          <p:nvPr/>
        </p:nvSpPr>
        <p:spPr>
          <a:xfrm>
            <a:off x="4457104" y="1567377"/>
            <a:ext cx="2647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Yes</a:t>
            </a:r>
            <a:endParaRPr lang="en-GB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EEB262-9320-9DE4-FD6D-670FD70D991B}"/>
              </a:ext>
            </a:extLst>
          </p:cNvPr>
          <p:cNvSpPr txBox="1"/>
          <p:nvPr/>
        </p:nvSpPr>
        <p:spPr>
          <a:xfrm>
            <a:off x="5398883" y="2144157"/>
            <a:ext cx="22602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No</a:t>
            </a:r>
            <a:endParaRPr lang="en-GB" sz="1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637A07-13A6-8AB3-232D-A04E4EA9671C}"/>
              </a:ext>
            </a:extLst>
          </p:cNvPr>
          <p:cNvCxnSpPr>
            <a:cxnSpLocks/>
            <a:stCxn id="40" idx="2"/>
            <a:endCxn id="39" idx="0"/>
          </p:cNvCxnSpPr>
          <p:nvPr/>
        </p:nvCxnSpPr>
        <p:spPr>
          <a:xfrm>
            <a:off x="5253630" y="2200975"/>
            <a:ext cx="0" cy="2031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014D005-267A-FFBE-99E3-731A03710D62}"/>
              </a:ext>
            </a:extLst>
          </p:cNvPr>
          <p:cNvCxnSpPr>
            <a:cxnSpLocks/>
            <a:stCxn id="39" idx="2"/>
            <a:endCxn id="59" idx="0"/>
          </p:cNvCxnSpPr>
          <p:nvPr/>
        </p:nvCxnSpPr>
        <p:spPr>
          <a:xfrm flipH="1">
            <a:off x="5251370" y="2854941"/>
            <a:ext cx="2260" cy="154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F74977C-91FE-774E-3824-5E9BA96DA046}"/>
              </a:ext>
            </a:extLst>
          </p:cNvPr>
          <p:cNvSpPr/>
          <p:nvPr/>
        </p:nvSpPr>
        <p:spPr>
          <a:xfrm>
            <a:off x="2720807" y="1633411"/>
            <a:ext cx="834742" cy="3927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Victory Message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B5E24FA-8591-F500-7877-06CD41A83E35}"/>
              </a:ext>
            </a:extLst>
          </p:cNvPr>
          <p:cNvCxnSpPr>
            <a:cxnSpLocks/>
            <a:stCxn id="40" idx="1"/>
            <a:endCxn id="54" idx="3"/>
          </p:cNvCxnSpPr>
          <p:nvPr/>
        </p:nvCxnSpPr>
        <p:spPr>
          <a:xfrm flipH="1" flipV="1">
            <a:off x="3555549" y="1829795"/>
            <a:ext cx="1181551" cy="88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BD9117D-56AE-4C14-7BDA-18F43CC0F7D3}"/>
              </a:ext>
            </a:extLst>
          </p:cNvPr>
          <p:cNvSpPr/>
          <p:nvPr/>
        </p:nvSpPr>
        <p:spPr>
          <a:xfrm>
            <a:off x="4721856" y="3009149"/>
            <a:ext cx="1059027" cy="25386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Move the ball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14">
            <a:extLst>
              <a:ext uri="{FF2B5EF4-FFF2-40B4-BE49-F238E27FC236}">
                <a16:creationId xmlns:a16="http://schemas.microsoft.com/office/drawing/2014/main" id="{9672F2E6-1BC2-147E-F5A7-979D1B2E6CC0}"/>
              </a:ext>
            </a:extLst>
          </p:cNvPr>
          <p:cNvCxnSpPr>
            <a:cxnSpLocks/>
            <a:stCxn id="59" idx="2"/>
            <a:endCxn id="28" idx="0"/>
          </p:cNvCxnSpPr>
          <p:nvPr/>
        </p:nvCxnSpPr>
        <p:spPr>
          <a:xfrm rot="5400000">
            <a:off x="4122892" y="2565236"/>
            <a:ext cx="430704" cy="18262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751F81-CEEB-F95D-8F35-12378B7E1B6A}"/>
              </a:ext>
            </a:extLst>
          </p:cNvPr>
          <p:cNvSpPr txBox="1"/>
          <p:nvPr/>
        </p:nvSpPr>
        <p:spPr>
          <a:xfrm>
            <a:off x="2981887" y="4187179"/>
            <a:ext cx="886461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/>
              <a:t>Human &amp; Computer driven</a:t>
            </a:r>
            <a:endParaRPr lang="en-GB" sz="600" dirty="0"/>
          </a:p>
        </p:txBody>
      </p:sp>
    </p:spTree>
    <p:extLst>
      <p:ext uri="{BB962C8B-B14F-4D97-AF65-F5344CB8AC3E}">
        <p14:creationId xmlns:p14="http://schemas.microsoft.com/office/powerpoint/2010/main" val="925452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295</Words>
  <Application>Microsoft Office PowerPoint</Application>
  <PresentationFormat>Widescreen</PresentationFormat>
  <Paragraphs>62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Game View Model</vt:lpstr>
      <vt:lpstr>Solver View Model State Machine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Lee, David</dc:creator>
  <cp:lastModifiedBy>Lee, David</cp:lastModifiedBy>
  <cp:revision>4</cp:revision>
  <dcterms:created xsi:type="dcterms:W3CDTF">2024-07-15T02:14:32Z</dcterms:created>
  <dcterms:modified xsi:type="dcterms:W3CDTF">2024-07-15T21:00:57Z</dcterms:modified>
</cp:coreProperties>
</file>