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3C01-7AD9-D060-75C2-45574B06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58237-8593-55DE-2A60-E3CBD6BB1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95A9-892D-93DC-B02B-3C17EF6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4130-2F22-4257-BE47-7B0B1A7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70C6-7073-F9F9-4491-181D47B1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BB17-3CE1-4940-D450-970F7A0D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B6FF0-D5A1-3DB9-1326-1B4DEFEC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E716-082A-18AA-24C1-0CD87483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74FD-2639-E5A0-BF16-D44D70CD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2D9E-7C9F-D07F-EC3B-797751CE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B50C8-8C7A-DC69-AFD5-D715C2DFB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29852-EA46-B80C-331C-8B6AB5EE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CD6C-1E04-170E-5D20-33C1E279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7302-002B-9AE6-D83D-5761B121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2426-6DB7-3BAB-B4B2-EE4567D2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4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172D-00FF-DD28-D8F8-80D24454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2898-567D-7AAF-0800-CE5EACA3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0676-DA08-00DE-D248-A988B93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5148-7FD6-8994-7666-12FBBF8F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54CD-729D-F711-8E9C-CD5825E0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259-87B2-C51F-B84F-89E4784A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C1461-B4D6-007F-DA99-1E622724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A7DF-8538-73DC-7EA1-D4DAA865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2361-A75D-0B44-33A5-A3194A31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1995-4FB6-7D5C-B784-FDF2B8A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1F41-3FC6-49FC-45E0-56F7261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7390-31A8-442E-8BFA-B1749F7C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9E43F-E1BD-30B6-9A6D-CD6C6DB9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A6B18-8598-F5E1-B94E-08983FAE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1150-1262-2944-393C-84B68DC6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FCF2-92C3-D8AF-0A5E-1036C623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71DE-1DFA-9955-700C-B29C72D9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582B1-86D2-6BA5-EAEA-BFED46DA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524D-A623-A00A-6A6B-F3315A63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D060-81B2-5F2A-4F2A-AB09132B8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F3CE9-8A62-8399-DC66-93AD33545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60B3D-5969-7EE9-B95F-7DE3A72A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E4FC-99E6-5A75-B745-EBC388D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F08ED-B0F5-19EF-A473-DA055CA4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5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328-D3E2-FA2A-6EA1-E02B9914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9D32A-340C-39E0-074A-60474BA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2F2CA-130E-2444-79A7-C0B4A229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908C-7E95-7354-E1F2-7E49E1B9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8762-6FF7-5405-B12C-5ACB3A9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DA0BE-79A4-708C-8D8F-B98D361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4DD1-6A06-36F1-3260-C7D99AF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F2C3-87DA-52F2-CEE7-356478D8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DDA5-F83D-6FF7-BDD7-93F13B0C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A0B17-5FD0-AE90-C700-F5D9547F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1FB7-495E-1E8C-67E8-A631ECB2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6CA8-A808-1FF6-2E5E-FD4B774C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CDDB-ED49-60D7-43DF-CB16FC89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20AC-6AF5-6BDC-C88C-D48EF6C7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5916D-0D0F-2397-0C68-3B821B3AC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F432-1CD7-8CF6-442D-84C98DA0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54D3-DC2B-6E79-ED47-0A52ED01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4B21-B62B-48CF-3A8F-C5318583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6EF9-A31C-8A12-046E-9ED591E4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47C8E-5609-FB4F-228E-CD23F0B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851C-503D-7710-CE14-24FEE914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D62B-9280-612A-81A9-BAECFCC4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82EC9-1B27-4AE6-A228-67888B3E2E79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22B-1052-7B5F-9E16-04F7D708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8DA5-791D-6617-17A2-80CD7FB8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F5-EF86-98ED-7F8E-A760D68F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" y="93102"/>
            <a:ext cx="3962400" cy="60195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View Model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0F47DC-B3A9-E4A2-F06C-44C320E8C4C3}"/>
              </a:ext>
            </a:extLst>
          </p:cNvPr>
          <p:cNvSpPr/>
          <p:nvPr/>
        </p:nvSpPr>
        <p:spPr>
          <a:xfrm>
            <a:off x="1329866" y="3557634"/>
            <a:ext cx="139094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Waiting for User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45E010-BAF8-FD69-4BCD-3DFEFCA5FC3C}"/>
              </a:ext>
            </a:extLst>
          </p:cNvPr>
          <p:cNvSpPr/>
          <p:nvPr/>
        </p:nvSpPr>
        <p:spPr>
          <a:xfrm>
            <a:off x="4129429" y="3557634"/>
            <a:ext cx="225033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Active</a:t>
            </a:r>
          </a:p>
          <a:p>
            <a:r>
              <a:rPr lang="en-US" sz="11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ProgressLevel</a:t>
            </a:r>
            <a:r>
              <a:rPr lang="en-US" sz="1100" dirty="0">
                <a:solidFill>
                  <a:schemeClr val="tx1"/>
                </a:solidFill>
              </a:rPr>
              <a:t> – Thinking progress level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31C939-1860-C0A4-B496-BD61D54F25CE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 flipV="1">
            <a:off x="4350191" y="4290965"/>
            <a:ext cx="904404" cy="115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12625F-0F51-D8C5-A349-7DA32CD51C90}"/>
              </a:ext>
            </a:extLst>
          </p:cNvPr>
          <p:cNvSpPr/>
          <p:nvPr/>
        </p:nvSpPr>
        <p:spPr>
          <a:xfrm>
            <a:off x="7216241" y="2077392"/>
            <a:ext cx="3835651" cy="188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SolutionFound</a:t>
            </a:r>
            <a:r>
              <a:rPr lang="en-US" sz="1100" b="1" dirty="0">
                <a:solidFill>
                  <a:schemeClr val="tx1"/>
                </a:solidFill>
              </a:rPr>
              <a:t> – </a:t>
            </a:r>
            <a:r>
              <a:rPr lang="en-US" sz="1100" dirty="0">
                <a:solidFill>
                  <a:schemeClr val="tx1"/>
                </a:solidFill>
              </a:rPr>
              <a:t>indicate it needs to move the ball. When ball movement is done, then it move to the next idle state.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WinningDirection</a:t>
            </a:r>
            <a:r>
              <a:rPr lang="en-US" sz="1100" dirty="0">
                <a:solidFill>
                  <a:schemeClr val="tx1"/>
                </a:solidFill>
              </a:rPr>
              <a:t> –Ball direction that lead to a win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MovingChain</a:t>
            </a:r>
            <a:r>
              <a:rPr lang="en-US" sz="1100" dirty="0">
                <a:solidFill>
                  <a:schemeClr val="tx1"/>
                </a:solidFill>
              </a:rPr>
              <a:t> – Ball position to move from that lead to a win. It may contain multiple ball position if there are adjacent balls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D27CF3-1BF6-65AD-33BD-6DDD25F3CB62}"/>
              </a:ext>
            </a:extLst>
          </p:cNvPr>
          <p:cNvSpPr/>
          <p:nvPr/>
        </p:nvSpPr>
        <p:spPr>
          <a:xfrm>
            <a:off x="7292443" y="4290965"/>
            <a:ext cx="3835651" cy="15458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NoSolutionFound</a:t>
            </a:r>
            <a:r>
              <a:rPr lang="en-US" sz="1100" b="1" dirty="0">
                <a:solidFill>
                  <a:schemeClr val="tx1"/>
                </a:solidFill>
              </a:rPr>
              <a:t> – </a:t>
            </a:r>
            <a:r>
              <a:rPr lang="en-US" sz="1100" dirty="0">
                <a:solidFill>
                  <a:schemeClr val="tx1"/>
                </a:solidFill>
              </a:rPr>
              <a:t>Print there is no winnable move found. It then move to next idle state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Data </a:t>
            </a:r>
            <a:r>
              <a:rPr lang="en-GB" sz="1100" dirty="0" err="1">
                <a:solidFill>
                  <a:schemeClr val="tx1"/>
                </a:solidFill>
              </a:rPr>
              <a:t>Structue</a:t>
            </a:r>
            <a:r>
              <a:rPr lang="en-GB" sz="11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WinningDirection</a:t>
            </a:r>
            <a:r>
              <a:rPr lang="en-GB" sz="1100" dirty="0">
                <a:solidFill>
                  <a:schemeClr val="tx1"/>
                </a:solidFill>
              </a:rPr>
              <a:t> – NO_WINNING_DIRECTION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MovingChain</a:t>
            </a:r>
            <a:r>
              <a:rPr lang="en-GB" sz="1100" dirty="0">
                <a:solidFill>
                  <a:schemeClr val="tx1"/>
                </a:solidFill>
              </a:rPr>
              <a:t> – Empty list of moves</a:t>
            </a:r>
          </a:p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668543-002D-A3E6-478C-4B5D38C4468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379760" y="3018953"/>
            <a:ext cx="836481" cy="90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D66ACD-E082-0D1A-F3EE-087CA63D55F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379760" y="3924300"/>
            <a:ext cx="912683" cy="113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E7784092-2A23-4CF2-322A-AC095F23B19F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H="1" flipV="1">
            <a:off x="2025337" y="4290965"/>
            <a:ext cx="9102757" cy="772939"/>
          </a:xfrm>
          <a:prstGeom prst="bentConnector4">
            <a:avLst>
              <a:gd name="adj1" fmla="val -2511"/>
              <a:gd name="adj2" fmla="val -1295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9C699EFC-1A01-4CB8-1CF3-395D1D0E6673}"/>
              </a:ext>
            </a:extLst>
          </p:cNvPr>
          <p:cNvCxnSpPr>
            <a:cxnSpLocks/>
            <a:stCxn id="7" idx="3"/>
            <a:endCxn id="24" idx="3"/>
          </p:cNvCxnSpPr>
          <p:nvPr/>
        </p:nvCxnSpPr>
        <p:spPr>
          <a:xfrm flipH="1" flipV="1">
            <a:off x="5770160" y="1838668"/>
            <a:ext cx="5281732" cy="1180285"/>
          </a:xfrm>
          <a:prstGeom prst="bentConnector3">
            <a:avLst>
              <a:gd name="adj1" fmla="val -43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1800B-DE22-8498-3D4D-63C27BE0354E}"/>
              </a:ext>
            </a:extLst>
          </p:cNvPr>
          <p:cNvSpPr/>
          <p:nvPr/>
        </p:nvSpPr>
        <p:spPr>
          <a:xfrm>
            <a:off x="297517" y="3695700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Game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8494C-0F52-59F8-864F-A006C2D88422}"/>
              </a:ext>
            </a:extLst>
          </p:cNvPr>
          <p:cNvSpPr/>
          <p:nvPr/>
        </p:nvSpPr>
        <p:spPr>
          <a:xfrm>
            <a:off x="2558117" y="2652288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 Game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FFE01-56F3-4A0E-B501-E2E02338A229}"/>
              </a:ext>
            </a:extLst>
          </p:cNvPr>
          <p:cNvSpPr/>
          <p:nvPr/>
        </p:nvSpPr>
        <p:spPr>
          <a:xfrm>
            <a:off x="2353392" y="4624507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Undo</a:t>
            </a:r>
            <a:endParaRPr lang="en-GB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DAA58C-C5A4-2017-0DDF-7402C441516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032347" y="3921125"/>
            <a:ext cx="297519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E96A9E-D9F5-983D-6079-1B4268D40B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481915" y="3103138"/>
            <a:ext cx="443617" cy="43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11D10D-9176-B4DB-7FC4-E4038048329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419350" y="4306304"/>
            <a:ext cx="301457" cy="318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6AB791D-3608-7138-576C-43D0668D8560}"/>
              </a:ext>
            </a:extLst>
          </p:cNvPr>
          <p:cNvSpPr/>
          <p:nvPr/>
        </p:nvSpPr>
        <p:spPr>
          <a:xfrm>
            <a:off x="3292947" y="5224589"/>
            <a:ext cx="105724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Find winning move</a:t>
            </a:r>
            <a:endParaRPr lang="en-GB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5866C8-40EE-D875-6A4D-25C8BEB5836B}"/>
              </a:ext>
            </a:extLst>
          </p:cNvPr>
          <p:cNvCxnSpPr>
            <a:cxnSpLocks/>
          </p:cNvCxnSpPr>
          <p:nvPr/>
        </p:nvCxnSpPr>
        <p:spPr>
          <a:xfrm>
            <a:off x="2720807" y="3925840"/>
            <a:ext cx="175689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0C5A2B-438D-6E02-E9C1-BDFB73C550C0}"/>
              </a:ext>
            </a:extLst>
          </p:cNvPr>
          <p:cNvSpPr/>
          <p:nvPr/>
        </p:nvSpPr>
        <p:spPr>
          <a:xfrm>
            <a:off x="526626" y="4956834"/>
            <a:ext cx="1011442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 / </a:t>
            </a:r>
            <a:r>
              <a:rPr lang="en-US" sz="1100" dirty="0" err="1"/>
              <a:t>Backpressed</a:t>
            </a:r>
            <a:endParaRPr lang="en-GB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F570CB-3DC5-2EB0-B624-EB1833F53C8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032347" y="4284104"/>
            <a:ext cx="625575" cy="67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59E9BD-7918-2A38-B2F7-2BD7A1B28CAD}"/>
              </a:ext>
            </a:extLst>
          </p:cNvPr>
          <p:cNvSpPr/>
          <p:nvPr/>
        </p:nvSpPr>
        <p:spPr>
          <a:xfrm>
            <a:off x="4493143" y="2404091"/>
            <a:ext cx="152097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Make move and find next winning move</a:t>
            </a:r>
            <a:endParaRPr lang="en-GB" sz="1100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977276D-B456-C457-6D83-29F7FBAC6690}"/>
              </a:ext>
            </a:extLst>
          </p:cNvPr>
          <p:cNvSpPr/>
          <p:nvPr/>
        </p:nvSpPr>
        <p:spPr>
          <a:xfrm>
            <a:off x="4737100" y="1476361"/>
            <a:ext cx="1033060" cy="72461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ball left?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14">
            <a:extLst>
              <a:ext uri="{FF2B5EF4-FFF2-40B4-BE49-F238E27FC236}">
                <a16:creationId xmlns:a16="http://schemas.microsoft.com/office/drawing/2014/main" id="{59D6407A-061C-A9D8-4F1A-6AAA320F0911}"/>
              </a:ext>
            </a:extLst>
          </p:cNvPr>
          <p:cNvCxnSpPr>
            <a:cxnSpLocks/>
            <a:stCxn id="30" idx="1"/>
            <a:endCxn id="4" idx="0"/>
          </p:cNvCxnSpPr>
          <p:nvPr/>
        </p:nvCxnSpPr>
        <p:spPr>
          <a:xfrm rot="10800000" flipV="1">
            <a:off x="2025337" y="1829794"/>
            <a:ext cx="695470" cy="1727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308264-A10D-75EE-9342-A8E5369556DF}"/>
              </a:ext>
            </a:extLst>
          </p:cNvPr>
          <p:cNvSpPr txBox="1"/>
          <p:nvPr/>
        </p:nvSpPr>
        <p:spPr>
          <a:xfrm>
            <a:off x="4457104" y="1567377"/>
            <a:ext cx="2647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5A1EAF-023E-9012-1C1D-3583A99C9799}"/>
              </a:ext>
            </a:extLst>
          </p:cNvPr>
          <p:cNvSpPr txBox="1"/>
          <p:nvPr/>
        </p:nvSpPr>
        <p:spPr>
          <a:xfrm>
            <a:off x="5398883" y="2144157"/>
            <a:ext cx="2260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14EB19-7A95-17E4-FFEE-4E07B75C1A74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flipH="1">
            <a:off x="2025337" y="2200975"/>
            <a:ext cx="3228293" cy="1356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8310B8-695D-8589-01B2-D6FA29F92B0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5251370" y="2854941"/>
            <a:ext cx="2260" cy="15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B48E9E-307E-1F30-A7A6-12EA2D79A466}"/>
              </a:ext>
            </a:extLst>
          </p:cNvPr>
          <p:cNvSpPr/>
          <p:nvPr/>
        </p:nvSpPr>
        <p:spPr>
          <a:xfrm>
            <a:off x="2720807" y="1633411"/>
            <a:ext cx="834742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Victory Message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6DEB61-36CD-335E-7F28-61A880AC98BE}"/>
              </a:ext>
            </a:extLst>
          </p:cNvPr>
          <p:cNvCxnSpPr>
            <a:cxnSpLocks/>
            <a:stCxn id="24" idx="1"/>
            <a:endCxn id="30" idx="3"/>
          </p:cNvCxnSpPr>
          <p:nvPr/>
        </p:nvCxnSpPr>
        <p:spPr>
          <a:xfrm flipH="1" flipV="1">
            <a:off x="3555549" y="1829795"/>
            <a:ext cx="1181551" cy="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8912B4-380A-D277-E6C2-C799CF873842}"/>
              </a:ext>
            </a:extLst>
          </p:cNvPr>
          <p:cNvSpPr/>
          <p:nvPr/>
        </p:nvSpPr>
        <p:spPr>
          <a:xfrm>
            <a:off x="4721856" y="3009149"/>
            <a:ext cx="1059027" cy="253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Move the ball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A30F19-34B1-5E73-A3A0-1505A41F40A5}"/>
              </a:ext>
            </a:extLst>
          </p:cNvPr>
          <p:cNvSpPr txBox="1"/>
          <p:nvPr/>
        </p:nvSpPr>
        <p:spPr>
          <a:xfrm>
            <a:off x="3667820" y="5075357"/>
            <a:ext cx="55784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/>
              <a:t>Computer driven</a:t>
            </a:r>
            <a:endParaRPr lang="en-GB" sz="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F202B4-6F3F-CB58-EB99-E39447E83410}"/>
              </a:ext>
            </a:extLst>
          </p:cNvPr>
          <p:cNvSpPr/>
          <p:nvPr/>
        </p:nvSpPr>
        <p:spPr>
          <a:xfrm>
            <a:off x="2336308" y="5224589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Hint</a:t>
            </a:r>
            <a:endParaRPr lang="en-GB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B35079-30D3-9D25-C4AD-4A9182B55B8D}"/>
              </a:ext>
            </a:extLst>
          </p:cNvPr>
          <p:cNvSpPr/>
          <p:nvPr/>
        </p:nvSpPr>
        <p:spPr>
          <a:xfrm>
            <a:off x="3138178" y="3431358"/>
            <a:ext cx="815562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Swipe to move ball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408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F5-EF86-98ED-7F8E-A760D68F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2" y="62635"/>
            <a:ext cx="7545309" cy="640788"/>
          </a:xfrm>
        </p:spPr>
        <p:txBody>
          <a:bodyPr>
            <a:normAutofit/>
          </a:bodyPr>
          <a:lstStyle/>
          <a:p>
            <a:r>
              <a:rPr lang="en-US" sz="3600" dirty="0"/>
              <a:t>Solver View Model State Machine</a:t>
            </a:r>
            <a:endParaRPr lang="en-GB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89A6C-188A-4132-FED8-483C5837BC74}"/>
              </a:ext>
            </a:extLst>
          </p:cNvPr>
          <p:cNvSpPr/>
          <p:nvPr/>
        </p:nvSpPr>
        <p:spPr>
          <a:xfrm>
            <a:off x="2163021" y="3024839"/>
            <a:ext cx="1149538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BFC9D3-5861-0C4A-50CD-6086F157FBDB}"/>
              </a:ext>
            </a:extLst>
          </p:cNvPr>
          <p:cNvSpPr/>
          <p:nvPr/>
        </p:nvSpPr>
        <p:spPr>
          <a:xfrm>
            <a:off x="6313294" y="3024839"/>
            <a:ext cx="115477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Thinking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854F05-50E9-23B2-B230-05D1CAA812B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>
            <a:off x="5968874" y="3389543"/>
            <a:ext cx="344420" cy="1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92467C-2CEE-5613-9464-212A073D8C40}"/>
              </a:ext>
            </a:extLst>
          </p:cNvPr>
          <p:cNvSpPr/>
          <p:nvPr/>
        </p:nvSpPr>
        <p:spPr>
          <a:xfrm>
            <a:off x="7928695" y="1778749"/>
            <a:ext cx="3835651" cy="1414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Idle Found Solution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SolutionFound</a:t>
            </a:r>
            <a:r>
              <a:rPr lang="en-US" sz="900" b="1" dirty="0">
                <a:solidFill>
                  <a:schemeClr val="tx1"/>
                </a:solidFill>
              </a:rPr>
              <a:t> – </a:t>
            </a:r>
            <a:r>
              <a:rPr lang="en-US" sz="900" dirty="0">
                <a:solidFill>
                  <a:schemeClr val="tx1"/>
                </a:solidFill>
              </a:rPr>
              <a:t>indicate it needs to move the ball. When ball movement is done, then it move to the next idle state.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WinningDirection</a:t>
            </a:r>
            <a:r>
              <a:rPr lang="en-US" sz="900" dirty="0">
                <a:solidFill>
                  <a:schemeClr val="tx1"/>
                </a:solidFill>
              </a:rPr>
              <a:t> –Ball direction that lead to a win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MovingChain</a:t>
            </a:r>
            <a:r>
              <a:rPr lang="en-US" sz="900" dirty="0">
                <a:solidFill>
                  <a:schemeClr val="tx1"/>
                </a:solidFill>
              </a:rPr>
              <a:t> – Ball position to move from that lead to a win. It may contain multiple ball position if there are adjacent balls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6531A-D632-A91A-BE8C-EC243247097E}"/>
              </a:ext>
            </a:extLst>
          </p:cNvPr>
          <p:cNvSpPr/>
          <p:nvPr/>
        </p:nvSpPr>
        <p:spPr>
          <a:xfrm>
            <a:off x="8004897" y="3950389"/>
            <a:ext cx="3835651" cy="1161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Idle No Solution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Print there is no winnable move found. It then move to next idle state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Data </a:t>
            </a:r>
            <a:r>
              <a:rPr lang="en-GB" sz="900" dirty="0" err="1">
                <a:solidFill>
                  <a:schemeClr val="tx1"/>
                </a:solidFill>
              </a:rPr>
              <a:t>Structue</a:t>
            </a:r>
            <a:r>
              <a:rPr lang="en-GB" sz="9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</a:rPr>
              <a:t>WinningDirection</a:t>
            </a:r>
            <a:r>
              <a:rPr lang="en-GB" sz="900" dirty="0">
                <a:solidFill>
                  <a:schemeClr val="tx1"/>
                </a:solidFill>
              </a:rPr>
              <a:t> – NO_WINNING_DIRECTION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</a:rPr>
              <a:t>MovingChain</a:t>
            </a:r>
            <a:r>
              <a:rPr lang="en-GB" sz="900" dirty="0">
                <a:solidFill>
                  <a:schemeClr val="tx1"/>
                </a:solidFill>
              </a:rPr>
              <a:t> – Empty list of moves</a:t>
            </a:r>
          </a:p>
          <a:p>
            <a:pPr algn="ctr"/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938F6F-EB1C-5375-72A1-E9AE8BB8347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468069" y="2486157"/>
            <a:ext cx="460626" cy="905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F6706A-1079-4370-ADBE-08037C3E727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468069" y="3391505"/>
            <a:ext cx="536828" cy="1139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E1A32-7911-4C4F-AD6A-2922AD215AAB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H="1" flipV="1">
            <a:off x="2737790" y="3758170"/>
            <a:ext cx="9102758" cy="772940"/>
          </a:xfrm>
          <a:prstGeom prst="bentConnector4">
            <a:avLst>
              <a:gd name="adj1" fmla="val -2511"/>
              <a:gd name="adj2" fmla="val -1072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F9279A-D5C1-B719-E6E3-17D81F00C82C}"/>
              </a:ext>
            </a:extLst>
          </p:cNvPr>
          <p:cNvCxnSpPr>
            <a:cxnSpLocks/>
            <a:stCxn id="10" idx="3"/>
            <a:endCxn id="18" idx="3"/>
          </p:cNvCxnSpPr>
          <p:nvPr/>
        </p:nvCxnSpPr>
        <p:spPr>
          <a:xfrm flipH="1" flipV="1">
            <a:off x="11184282" y="1255256"/>
            <a:ext cx="580064" cy="1230901"/>
          </a:xfrm>
          <a:prstGeom prst="bentConnector3">
            <a:avLst>
              <a:gd name="adj1" fmla="val -39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308163-BDEB-8CC7-C64D-7C553108F250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781533" y="3386344"/>
            <a:ext cx="381488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20F0E-A38C-11DD-1505-B4567F829E0A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3194369" y="2444928"/>
            <a:ext cx="277266" cy="564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D028EE-EDCA-ED98-DBEC-56404DC788D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3131804" y="3773509"/>
            <a:ext cx="337096" cy="362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5DFA95-D7B1-EF10-D778-C3D5A09EB32D}"/>
              </a:ext>
            </a:extLst>
          </p:cNvPr>
          <p:cNvCxnSpPr>
            <a:cxnSpLocks/>
            <a:stCxn id="4" idx="3"/>
            <a:endCxn id="81" idx="1"/>
          </p:cNvCxnSpPr>
          <p:nvPr/>
        </p:nvCxnSpPr>
        <p:spPr>
          <a:xfrm>
            <a:off x="3312559" y="3391505"/>
            <a:ext cx="270854" cy="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52139A-EC59-A98A-C8FC-55DC4FF4439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1732231" y="2268619"/>
            <a:ext cx="607774" cy="719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2D3850C9-F49A-10A8-9423-C6318A8CC51F}"/>
              </a:ext>
            </a:extLst>
          </p:cNvPr>
          <p:cNvSpPr/>
          <p:nvPr/>
        </p:nvSpPr>
        <p:spPr>
          <a:xfrm>
            <a:off x="4995549" y="886759"/>
            <a:ext cx="1033060" cy="72461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One ball left?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4">
            <a:extLst>
              <a:ext uri="{FF2B5EF4-FFF2-40B4-BE49-F238E27FC236}">
                <a16:creationId xmlns:a16="http://schemas.microsoft.com/office/drawing/2014/main" id="{BB3FE082-AABB-01C6-511B-24F71A4D6C6B}"/>
              </a:ext>
            </a:extLst>
          </p:cNvPr>
          <p:cNvCxnSpPr>
            <a:cxnSpLocks/>
            <a:stCxn id="54" idx="1"/>
            <a:endCxn id="4" idx="0"/>
          </p:cNvCxnSpPr>
          <p:nvPr/>
        </p:nvCxnSpPr>
        <p:spPr>
          <a:xfrm rot="10800000" flipV="1">
            <a:off x="2737791" y="1250819"/>
            <a:ext cx="972553" cy="1774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EB90A8-5E91-91AF-264C-C8C563C83E69}"/>
              </a:ext>
            </a:extLst>
          </p:cNvPr>
          <p:cNvSpPr txBox="1"/>
          <p:nvPr/>
        </p:nvSpPr>
        <p:spPr>
          <a:xfrm>
            <a:off x="4837613" y="1001186"/>
            <a:ext cx="2083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/>
              <a:t>Yes</a:t>
            </a:r>
            <a:endParaRPr lang="en-GB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EEB262-9320-9DE4-FD6D-670FD70D991B}"/>
              </a:ext>
            </a:extLst>
          </p:cNvPr>
          <p:cNvSpPr txBox="1"/>
          <p:nvPr/>
        </p:nvSpPr>
        <p:spPr>
          <a:xfrm>
            <a:off x="5699459" y="1562870"/>
            <a:ext cx="16831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/>
              <a:t>No</a:t>
            </a:r>
            <a:endParaRPr lang="en-GB" sz="105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637A07-13A6-8AB3-232D-A04E4EA9671C}"/>
              </a:ext>
            </a:extLst>
          </p:cNvPr>
          <p:cNvCxnSpPr>
            <a:cxnSpLocks/>
            <a:stCxn id="40" idx="2"/>
            <a:endCxn id="71" idx="0"/>
          </p:cNvCxnSpPr>
          <p:nvPr/>
        </p:nvCxnSpPr>
        <p:spPr>
          <a:xfrm>
            <a:off x="5512079" y="1611373"/>
            <a:ext cx="19181" cy="153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14D005-267A-FFBE-99E3-731A03710D62}"/>
              </a:ext>
            </a:extLst>
          </p:cNvPr>
          <p:cNvCxnSpPr>
            <a:cxnSpLocks/>
            <a:stCxn id="34" idx="1"/>
            <a:endCxn id="59" idx="3"/>
          </p:cNvCxnSpPr>
          <p:nvPr/>
        </p:nvCxnSpPr>
        <p:spPr>
          <a:xfrm flipH="1" flipV="1">
            <a:off x="7310485" y="1250772"/>
            <a:ext cx="362622" cy="1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74977C-91FE-774E-3824-5E9BA96DA046}"/>
              </a:ext>
            </a:extLst>
          </p:cNvPr>
          <p:cNvSpPr/>
          <p:nvPr/>
        </p:nvSpPr>
        <p:spPr>
          <a:xfrm>
            <a:off x="3710343" y="1054436"/>
            <a:ext cx="834742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Victory Message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5E24FA-8591-F500-7877-06CD41A83E35}"/>
              </a:ext>
            </a:extLst>
          </p:cNvPr>
          <p:cNvCxnSpPr>
            <a:cxnSpLocks/>
            <a:stCxn id="40" idx="1"/>
            <a:endCxn id="54" idx="3"/>
          </p:cNvCxnSpPr>
          <p:nvPr/>
        </p:nvCxnSpPr>
        <p:spPr>
          <a:xfrm flipH="1">
            <a:off x="4545085" y="1249066"/>
            <a:ext cx="450464" cy="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BD9117D-56AE-4C14-7BDA-18F43CC0F7D3}"/>
              </a:ext>
            </a:extLst>
          </p:cNvPr>
          <p:cNvSpPr/>
          <p:nvPr/>
        </p:nvSpPr>
        <p:spPr>
          <a:xfrm>
            <a:off x="6251458" y="1123841"/>
            <a:ext cx="1059027" cy="253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Move the ball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A8601D-DCF1-A300-B55C-FABD1E96FEFC}"/>
              </a:ext>
            </a:extLst>
          </p:cNvPr>
          <p:cNvSpPr/>
          <p:nvPr/>
        </p:nvSpPr>
        <p:spPr>
          <a:xfrm>
            <a:off x="187042" y="3188239"/>
            <a:ext cx="724013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Navigate to Solver Screen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83835D-FF08-8D48-4FB6-0D4CBC0580E6}"/>
              </a:ext>
            </a:extLst>
          </p:cNvPr>
          <p:cNvGrpSpPr/>
          <p:nvPr/>
        </p:nvGrpSpPr>
        <p:grpSpPr>
          <a:xfrm>
            <a:off x="1110424" y="3200042"/>
            <a:ext cx="671109" cy="372604"/>
            <a:chOff x="975820" y="3732837"/>
            <a:chExt cx="671109" cy="372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83A18B-4AAA-11EE-997B-EF0CD4647CF8}"/>
                </a:ext>
              </a:extLst>
            </p:cNvPr>
            <p:cNvSpPr/>
            <p:nvPr/>
          </p:nvSpPr>
          <p:spPr>
            <a:xfrm>
              <a:off x="978902" y="3732837"/>
              <a:ext cx="668027" cy="37260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Start Game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phic 18" descr="User with solid fill">
              <a:extLst>
                <a:ext uri="{FF2B5EF4-FFF2-40B4-BE49-F238E27FC236}">
                  <a16:creationId xmlns:a16="http://schemas.microsoft.com/office/drawing/2014/main" id="{E32B821F-00DB-78C6-E33A-04E5C12B7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5820" y="3773461"/>
              <a:ext cx="291356" cy="291356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E6D95-771A-CF12-9214-343ACBB9B61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1055" y="3384623"/>
            <a:ext cx="202451" cy="1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BF82CF-8FF9-0834-EC6A-BB3A6F434365}"/>
              </a:ext>
            </a:extLst>
          </p:cNvPr>
          <p:cNvGrpSpPr/>
          <p:nvPr/>
        </p:nvGrpSpPr>
        <p:grpSpPr>
          <a:xfrm>
            <a:off x="1242736" y="1896015"/>
            <a:ext cx="978524" cy="372604"/>
            <a:chOff x="441412" y="4877603"/>
            <a:chExt cx="978524" cy="3726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E25DEC-B9A2-6139-01FE-F9176DD6FF7D}"/>
                </a:ext>
              </a:extLst>
            </p:cNvPr>
            <p:cNvSpPr/>
            <p:nvPr/>
          </p:nvSpPr>
          <p:spPr>
            <a:xfrm>
              <a:off x="441878" y="4877603"/>
              <a:ext cx="978058" cy="37260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Exit Screen / </a:t>
              </a:r>
              <a:r>
                <a:rPr lang="en-US" sz="900" dirty="0" err="1">
                  <a:solidFill>
                    <a:schemeClr val="tx1"/>
                  </a:solidFill>
                </a:rPr>
                <a:t>BackPressed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36" name="Graphic 35" descr="User with solid fill">
              <a:extLst>
                <a:ext uri="{FF2B5EF4-FFF2-40B4-BE49-F238E27FC236}">
                  <a16:creationId xmlns:a16="http://schemas.microsoft.com/office/drawing/2014/main" id="{54314D59-3DDC-1058-1D2A-9127B133F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412" y="4918227"/>
              <a:ext cx="291356" cy="291356"/>
            </a:xfrm>
            <a:prstGeom prst="rect">
              <a:avLst/>
            </a:prstGeom>
          </p:spPr>
        </p:pic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3BF12A6-5055-019C-FFA7-6FA26FF3D368}"/>
              </a:ext>
            </a:extLst>
          </p:cNvPr>
          <p:cNvSpPr/>
          <p:nvPr/>
        </p:nvSpPr>
        <p:spPr>
          <a:xfrm>
            <a:off x="218900" y="1882218"/>
            <a:ext cx="724013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Navigate to Home Screen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981641-96CA-57F1-70A0-7BDA8220B2D9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 flipH="1" flipV="1">
            <a:off x="942913" y="2078602"/>
            <a:ext cx="300289" cy="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1D2156-FA09-1420-41C3-6D6CE4F578B5}"/>
              </a:ext>
            </a:extLst>
          </p:cNvPr>
          <p:cNvSpPr txBox="1"/>
          <p:nvPr/>
        </p:nvSpPr>
        <p:spPr>
          <a:xfrm>
            <a:off x="447402" y="4142324"/>
            <a:ext cx="5522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Legend:</a:t>
            </a:r>
            <a:endParaRPr lang="en-GB" sz="1200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C812CD3-5280-B192-25D9-AAAE8A86FC6A}"/>
              </a:ext>
            </a:extLst>
          </p:cNvPr>
          <p:cNvSpPr/>
          <p:nvPr/>
        </p:nvSpPr>
        <p:spPr>
          <a:xfrm>
            <a:off x="658037" y="4623496"/>
            <a:ext cx="876055" cy="151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Computer Action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08D1ACB-0A0B-193F-F36F-DA6D88E0FDCB}"/>
              </a:ext>
            </a:extLst>
          </p:cNvPr>
          <p:cNvSpPr/>
          <p:nvPr/>
        </p:nvSpPr>
        <p:spPr>
          <a:xfrm>
            <a:off x="658037" y="4844264"/>
            <a:ext cx="863665" cy="376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State</a:t>
            </a:r>
            <a:endParaRPr lang="en-US" sz="700" b="1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Data Structure Info</a:t>
            </a:r>
            <a:endParaRPr lang="en-GB" sz="700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06699D-AB78-C4AA-2204-D81FE8B2B750}"/>
              </a:ext>
            </a:extLst>
          </p:cNvPr>
          <p:cNvGrpSpPr/>
          <p:nvPr/>
        </p:nvGrpSpPr>
        <p:grpSpPr>
          <a:xfrm>
            <a:off x="670737" y="4380335"/>
            <a:ext cx="808313" cy="173823"/>
            <a:chOff x="805980" y="5018649"/>
            <a:chExt cx="808313" cy="17382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A9691DC-D90E-D52C-A9AA-0955DD1B46E2}"/>
                </a:ext>
              </a:extLst>
            </p:cNvPr>
            <p:cNvSpPr/>
            <p:nvPr/>
          </p:nvSpPr>
          <p:spPr>
            <a:xfrm>
              <a:off x="805980" y="5018649"/>
              <a:ext cx="808313" cy="17382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User Action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pic>
          <p:nvPicPr>
            <p:cNvPr id="61" name="Graphic 60" descr="User with solid fill">
              <a:extLst>
                <a:ext uri="{FF2B5EF4-FFF2-40B4-BE49-F238E27FC236}">
                  <a16:creationId xmlns:a16="http://schemas.microsoft.com/office/drawing/2014/main" id="{E8547AC2-C3F9-150E-8391-8E4EA9FE3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3805" y="5030804"/>
              <a:ext cx="149512" cy="149512"/>
            </a:xfrm>
            <a:prstGeom prst="rect">
              <a:avLst/>
            </a:prstGeom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292161-FEB3-39A0-B209-8ACB83FF0BA0}"/>
              </a:ext>
            </a:extLst>
          </p:cNvPr>
          <p:cNvSpPr/>
          <p:nvPr/>
        </p:nvSpPr>
        <p:spPr>
          <a:xfrm>
            <a:off x="9544823" y="1086311"/>
            <a:ext cx="1639459" cy="3378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Show preview of winning ball movement 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E641F2-E1D4-8C36-F0C1-92FC8E209853}"/>
              </a:ext>
            </a:extLst>
          </p:cNvPr>
          <p:cNvGrpSpPr/>
          <p:nvPr/>
        </p:nvGrpSpPr>
        <p:grpSpPr>
          <a:xfrm>
            <a:off x="7673107" y="1065658"/>
            <a:ext cx="1575173" cy="372604"/>
            <a:chOff x="4975662" y="5691712"/>
            <a:chExt cx="1575173" cy="37260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900374-6452-1ABB-D336-A0A94E67C81D}"/>
                </a:ext>
              </a:extLst>
            </p:cNvPr>
            <p:cNvSpPr/>
            <p:nvPr/>
          </p:nvSpPr>
          <p:spPr>
            <a:xfrm>
              <a:off x="4975662" y="5691712"/>
              <a:ext cx="1575173" cy="37260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tIns="0" rIns="0" bIns="0" rtlCol="0" anchor="ctr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Make move and find next winning move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658675A5-CA68-FD94-4C6E-5EAB08DE5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10105" y="5732336"/>
              <a:ext cx="291356" cy="291356"/>
            </a:xfrm>
            <a:prstGeom prst="rect">
              <a:avLst/>
            </a:prstGeom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62F341-F516-5BAC-AA2D-3F188F07DA1A}"/>
              </a:ext>
            </a:extLst>
          </p:cNvPr>
          <p:cNvCxnSpPr>
            <a:cxnSpLocks/>
            <a:stCxn id="18" idx="1"/>
            <a:endCxn id="34" idx="3"/>
          </p:cNvCxnSpPr>
          <p:nvPr/>
        </p:nvCxnSpPr>
        <p:spPr>
          <a:xfrm flipH="1" flipV="1">
            <a:off x="9248280" y="1251960"/>
            <a:ext cx="296543" cy="3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A18A83-FEF5-747F-8AF8-26FE34C5C267}"/>
              </a:ext>
            </a:extLst>
          </p:cNvPr>
          <p:cNvCxnSpPr>
            <a:cxnSpLocks/>
            <a:stCxn id="59" idx="1"/>
            <a:endCxn id="40" idx="3"/>
          </p:cNvCxnSpPr>
          <p:nvPr/>
        </p:nvCxnSpPr>
        <p:spPr>
          <a:xfrm flipH="1" flipV="1">
            <a:off x="6028609" y="1249066"/>
            <a:ext cx="222849" cy="1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A9F0742-533D-528A-DAC2-50535246A26D}"/>
              </a:ext>
            </a:extLst>
          </p:cNvPr>
          <p:cNvSpPr/>
          <p:nvPr/>
        </p:nvSpPr>
        <p:spPr>
          <a:xfrm>
            <a:off x="5093645" y="3142191"/>
            <a:ext cx="875229" cy="4947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Find winning move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621731-DF64-DEF6-5813-7F7551F32C65}"/>
              </a:ext>
            </a:extLst>
          </p:cNvPr>
          <p:cNvGrpSpPr/>
          <p:nvPr/>
        </p:nvGrpSpPr>
        <p:grpSpPr>
          <a:xfrm>
            <a:off x="3583413" y="3166196"/>
            <a:ext cx="1301795" cy="450850"/>
            <a:chOff x="3583413" y="2926053"/>
            <a:chExt cx="1301795" cy="45085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94D7968-39D5-B02F-27CF-B51E67547EEB}"/>
                </a:ext>
              </a:extLst>
            </p:cNvPr>
            <p:cNvSpPr/>
            <p:nvPr/>
          </p:nvSpPr>
          <p:spPr>
            <a:xfrm>
              <a:off x="3583413" y="2926053"/>
              <a:ext cx="1301795" cy="45085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tIns="0" rIns="0" bIns="0" rtlCol="0" anchor="ctr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User initiate find winning move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82" name="Graphic 81" descr="User with solid fill">
              <a:extLst>
                <a:ext uri="{FF2B5EF4-FFF2-40B4-BE49-F238E27FC236}">
                  <a16:creationId xmlns:a16="http://schemas.microsoft.com/office/drawing/2014/main" id="{527EAE66-C626-0E93-788E-8961E3F32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0776" y="3005800"/>
              <a:ext cx="291356" cy="291356"/>
            </a:xfrm>
            <a:prstGeom prst="rect">
              <a:avLst/>
            </a:prstGeom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17413CC-321E-A0F3-5FE9-1C9042BB78A5}"/>
              </a:ext>
            </a:extLst>
          </p:cNvPr>
          <p:cNvCxnSpPr>
            <a:cxnSpLocks/>
            <a:stCxn id="81" idx="3"/>
            <a:endCxn id="71" idx="1"/>
          </p:cNvCxnSpPr>
          <p:nvPr/>
        </p:nvCxnSpPr>
        <p:spPr>
          <a:xfrm flipV="1">
            <a:off x="4885208" y="3389543"/>
            <a:ext cx="208437" cy="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5260683-F2A4-3305-12D4-494646AB9EEF}"/>
              </a:ext>
            </a:extLst>
          </p:cNvPr>
          <p:cNvGrpSpPr/>
          <p:nvPr/>
        </p:nvGrpSpPr>
        <p:grpSpPr>
          <a:xfrm>
            <a:off x="3131804" y="4135881"/>
            <a:ext cx="671109" cy="372604"/>
            <a:chOff x="975820" y="3732837"/>
            <a:chExt cx="671109" cy="37260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55BC44D-DB04-41C6-4A10-48F3FE9F3E50}"/>
                </a:ext>
              </a:extLst>
            </p:cNvPr>
            <p:cNvSpPr/>
            <p:nvPr/>
          </p:nvSpPr>
          <p:spPr>
            <a:xfrm>
              <a:off x="978902" y="3732837"/>
              <a:ext cx="668027" cy="37260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Reset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95" name="Graphic 94" descr="User with solid fill">
              <a:extLst>
                <a:ext uri="{FF2B5EF4-FFF2-40B4-BE49-F238E27FC236}">
                  <a16:creationId xmlns:a16="http://schemas.microsoft.com/office/drawing/2014/main" id="{E6870AD7-DED1-53AF-6505-DF8B3C9AB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5820" y="3773461"/>
              <a:ext cx="291356" cy="291356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C3F181C-D53E-0D15-473B-7D5AA8B47188}"/>
              </a:ext>
            </a:extLst>
          </p:cNvPr>
          <p:cNvGrpSpPr/>
          <p:nvPr/>
        </p:nvGrpSpPr>
        <p:grpSpPr>
          <a:xfrm>
            <a:off x="3134539" y="2072324"/>
            <a:ext cx="671109" cy="372604"/>
            <a:chOff x="975820" y="3732837"/>
            <a:chExt cx="671109" cy="37260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7A2F092-9F3E-BDBA-62B4-CECE7790755E}"/>
                </a:ext>
              </a:extLst>
            </p:cNvPr>
            <p:cNvSpPr/>
            <p:nvPr/>
          </p:nvSpPr>
          <p:spPr>
            <a:xfrm>
              <a:off x="978902" y="3732837"/>
              <a:ext cx="668027" cy="37260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Toggle ball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98" name="Graphic 97" descr="User with solid fill">
              <a:extLst>
                <a:ext uri="{FF2B5EF4-FFF2-40B4-BE49-F238E27FC236}">
                  <a16:creationId xmlns:a16="http://schemas.microsoft.com/office/drawing/2014/main" id="{75352E0A-08CD-6411-22DE-79395242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5820" y="3773461"/>
              <a:ext cx="291356" cy="291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45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313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Game View Model</vt:lpstr>
      <vt:lpstr>Solver View Model State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David</dc:creator>
  <cp:lastModifiedBy>Lee, David</cp:lastModifiedBy>
  <cp:revision>6</cp:revision>
  <dcterms:created xsi:type="dcterms:W3CDTF">2024-07-15T02:14:32Z</dcterms:created>
  <dcterms:modified xsi:type="dcterms:W3CDTF">2024-07-19T01:38:57Z</dcterms:modified>
</cp:coreProperties>
</file>