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oboto"/>
      <p:regular r:id="rId37"/>
      <p:bold r:id="rId38"/>
      <p:italic r:id="rId39"/>
      <p:boldItalic r:id="rId40"/>
    </p:embeddedFont>
    <p:embeddedFont>
      <p:font typeface="Quattrocento Sans"/>
      <p:regular r:id="rId41"/>
      <p:bold r:id="rId42"/>
      <p:italic r:id="rId43"/>
      <p:boldItalic r:id="rId44"/>
    </p:embeddedFont>
    <p:embeddedFont>
      <p:font typeface="Helvetica Neue"/>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7614F2-7F2A-4E4E-AB2F-64FE2BB256A7}">
  <a:tblStyle styleId="{447614F2-7F2A-4E4E-AB2F-64FE2BB256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3.xml"/><Relationship Id="rId42" Type="http://schemas.openxmlformats.org/officeDocument/2006/relationships/font" Target="fonts/QuattrocentoSans-bold.fntdata"/><Relationship Id="rId41" Type="http://schemas.openxmlformats.org/officeDocument/2006/relationships/font" Target="fonts/QuattrocentoSans-regular.fntdata"/><Relationship Id="rId22" Type="http://schemas.openxmlformats.org/officeDocument/2006/relationships/slide" Target="slides/slide15.xml"/><Relationship Id="rId44" Type="http://schemas.openxmlformats.org/officeDocument/2006/relationships/font" Target="fonts/QuattrocentoSans-boldItalic.fntdata"/><Relationship Id="rId21" Type="http://schemas.openxmlformats.org/officeDocument/2006/relationships/slide" Target="slides/slide14.xml"/><Relationship Id="rId43" Type="http://schemas.openxmlformats.org/officeDocument/2006/relationships/font" Target="fonts/QuattrocentoSans-italic.fntdata"/><Relationship Id="rId24" Type="http://schemas.openxmlformats.org/officeDocument/2006/relationships/slide" Target="slides/slide17.xml"/><Relationship Id="rId46" Type="http://schemas.openxmlformats.org/officeDocument/2006/relationships/font" Target="fonts/HelveticaNeue-bold.fntdata"/><Relationship Id="rId23" Type="http://schemas.openxmlformats.org/officeDocument/2006/relationships/slide" Target="slides/slide16.xml"/><Relationship Id="rId45"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HelveticaNeue-boldItalic.fntdata"/><Relationship Id="rId25" Type="http://schemas.openxmlformats.org/officeDocument/2006/relationships/slide" Target="slides/slide18.xml"/><Relationship Id="rId47" Type="http://schemas.openxmlformats.org/officeDocument/2006/relationships/font" Target="fonts/HelveticaNeue-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italic.fntdata"/><Relationship Id="rId16" Type="http://schemas.openxmlformats.org/officeDocument/2006/relationships/slide" Target="slides/slide9.xml"/><Relationship Id="rId38" Type="http://schemas.openxmlformats.org/officeDocument/2006/relationships/font" Target="fonts/Robot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3c37306e8_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g103c37306e8_2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g103c37306e8_2_1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3c37306e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3c37306e8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03c37306e8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3c37306e8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3c37306e8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103c37306e8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3c37306e8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103c37306e8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3c37306e8_2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3c37306e8_2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103c37306e8_2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3c37306e8_2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3c37306e8_2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103c37306e8_2_1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3c37306e8_2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3c37306e8_2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103c37306e8_2_1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3c37306e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3c37306e8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8" name="Google Shape;18;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2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11" name="Google Shape;11;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2" name="Google Shape;12;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3" name="Google Shape;13;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5" name="Google Shape;15;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7.png"/><Relationship Id="rId8"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descr="16x9-template-background.jpg" id="64" name="Google Shape;64;p15"/>
          <p:cNvPicPr preferRelativeResize="0"/>
          <p:nvPr/>
        </p:nvPicPr>
        <p:blipFill rotWithShape="1">
          <a:blip r:embed="rId3">
            <a:alphaModFix/>
          </a:blip>
          <a:srcRect b="0" l="0" r="0" t="0"/>
          <a:stretch/>
        </p:blipFill>
        <p:spPr>
          <a:xfrm>
            <a:off x="0" y="822592"/>
            <a:ext cx="9144000" cy="4574896"/>
          </a:xfrm>
          <a:prstGeom prst="rect">
            <a:avLst/>
          </a:prstGeom>
          <a:noFill/>
          <a:ln>
            <a:noFill/>
          </a:ln>
        </p:spPr>
      </p:pic>
      <p:sp>
        <p:nvSpPr>
          <p:cNvPr id="65" name="Google Shape;65;p15"/>
          <p:cNvSpPr txBox="1"/>
          <p:nvPr>
            <p:ph type="ctrTitle"/>
          </p:nvPr>
        </p:nvSpPr>
        <p:spPr>
          <a:xfrm>
            <a:off x="47450" y="1266250"/>
            <a:ext cx="9096600" cy="10959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314285"/>
              <a:buFont typeface="Calibri"/>
              <a:buNone/>
            </a:pPr>
            <a:br>
              <a:rPr lang="en-US">
                <a:solidFill>
                  <a:schemeClr val="lt1"/>
                </a:solidFill>
              </a:rPr>
            </a:br>
            <a:r>
              <a:rPr b="1" i="0" lang="en-US" sz="2700" u="none" strike="noStrike">
                <a:solidFill>
                  <a:schemeClr val="lt1"/>
                </a:solidFill>
                <a:latin typeface="Arial"/>
                <a:ea typeface="Arial"/>
                <a:cs typeface="Arial"/>
                <a:sym typeface="Arial"/>
              </a:rPr>
              <a:t>An Investigation of Particulate Matter 2.5 in the District of Columbia During the COVID-19 Pandemic</a:t>
            </a:r>
            <a:br>
              <a:rPr b="1" lang="en-US">
                <a:solidFill>
                  <a:schemeClr val="lt1"/>
                </a:solidFill>
              </a:rPr>
            </a:br>
            <a:endParaRPr b="1">
              <a:solidFill>
                <a:schemeClr val="lt1"/>
              </a:solidFill>
            </a:endParaRPr>
          </a:p>
        </p:txBody>
      </p:sp>
      <p:pic>
        <p:nvPicPr>
          <p:cNvPr descr="UMBC-primary-logo-CMYK-on-black.png" id="66" name="Google Shape;66;p15"/>
          <p:cNvPicPr preferRelativeResize="0"/>
          <p:nvPr/>
        </p:nvPicPr>
        <p:blipFill rotWithShape="1">
          <a:blip r:embed="rId4">
            <a:alphaModFix/>
          </a:blip>
          <a:srcRect b="0" l="0" r="0" t="0"/>
          <a:stretch/>
        </p:blipFill>
        <p:spPr>
          <a:xfrm>
            <a:off x="294287" y="184328"/>
            <a:ext cx="1828807" cy="421317"/>
          </a:xfrm>
          <a:prstGeom prst="rect">
            <a:avLst/>
          </a:prstGeom>
          <a:noFill/>
          <a:ln>
            <a:noFill/>
          </a:ln>
        </p:spPr>
      </p:pic>
      <p:sp>
        <p:nvSpPr>
          <p:cNvPr id="67" name="Google Shape;67;p15"/>
          <p:cNvSpPr txBox="1"/>
          <p:nvPr/>
        </p:nvSpPr>
        <p:spPr>
          <a:xfrm>
            <a:off x="23700" y="2300950"/>
            <a:ext cx="9096600" cy="72180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ctr">
              <a:spcBef>
                <a:spcPts val="0"/>
              </a:spcBef>
              <a:spcAft>
                <a:spcPts val="0"/>
              </a:spcAft>
              <a:buClr>
                <a:schemeClr val="lt1"/>
              </a:buClr>
              <a:buSzPct val="100000"/>
              <a:buFont typeface="Calibri"/>
              <a:buNone/>
            </a:pPr>
            <a:br>
              <a:rPr b="0" i="0" lang="en-US" sz="4400" u="none" cap="none" strike="noStrike">
                <a:solidFill>
                  <a:schemeClr val="lt1"/>
                </a:solidFill>
                <a:latin typeface="Calibri"/>
                <a:ea typeface="Calibri"/>
                <a:cs typeface="Calibri"/>
                <a:sym typeface="Calibri"/>
              </a:rPr>
            </a:br>
            <a:r>
              <a:rPr b="1" i="0" lang="en-US" sz="6400" u="none" cap="none" strike="noStrike">
                <a:solidFill>
                  <a:schemeClr val="lt1"/>
                </a:solidFill>
                <a:latin typeface="Arial"/>
                <a:ea typeface="Arial"/>
                <a:cs typeface="Arial"/>
                <a:sym typeface="Arial"/>
              </a:rPr>
              <a:t> DATA - 606: Capstone Project</a:t>
            </a:r>
            <a:endParaRPr/>
          </a:p>
          <a:p>
            <a:pPr indent="0" lvl="0" marL="0" marR="0" rtl="0" algn="ctr">
              <a:spcBef>
                <a:spcPts val="0"/>
              </a:spcBef>
              <a:spcAft>
                <a:spcPts val="0"/>
              </a:spcAft>
              <a:buClr>
                <a:schemeClr val="dk1"/>
              </a:buClr>
              <a:buSzPct val="100000"/>
              <a:buFont typeface="Calibri"/>
              <a:buNone/>
            </a:pPr>
            <a:r>
              <a:t/>
            </a:r>
            <a:endParaRPr b="0" i="0" sz="2700" u="none" cap="none" strike="noStrike">
              <a:solidFill>
                <a:schemeClr val="lt1"/>
              </a:solidFill>
              <a:latin typeface="Arial"/>
              <a:ea typeface="Arial"/>
              <a:cs typeface="Arial"/>
              <a:sym typeface="Arial"/>
            </a:endParaRPr>
          </a:p>
          <a:p>
            <a:pPr indent="0" lvl="0" marL="0" marR="0" rtl="0" algn="ctr">
              <a:spcBef>
                <a:spcPts val="0"/>
              </a:spcBef>
              <a:spcAft>
                <a:spcPts val="0"/>
              </a:spcAft>
              <a:buClr>
                <a:schemeClr val="dk1"/>
              </a:buClr>
              <a:buSzPct val="100000"/>
              <a:buFont typeface="Calibri"/>
              <a:buNone/>
            </a:pPr>
            <a:r>
              <a:t/>
            </a:r>
            <a:endParaRPr b="0" i="0" sz="2700" u="none" cap="none" strike="noStrike">
              <a:solidFill>
                <a:schemeClr val="lt1"/>
              </a:solidFill>
              <a:latin typeface="Arial"/>
              <a:ea typeface="Arial"/>
              <a:cs typeface="Arial"/>
              <a:sym typeface="Arial"/>
            </a:endParaRPr>
          </a:p>
          <a:p>
            <a:pPr indent="0" lvl="0" marL="0" marR="0" rtl="0" algn="ctr">
              <a:spcBef>
                <a:spcPts val="0"/>
              </a:spcBef>
              <a:spcAft>
                <a:spcPts val="0"/>
              </a:spcAft>
              <a:buClr>
                <a:schemeClr val="lt1"/>
              </a:buClr>
              <a:buSzPct val="100000"/>
              <a:buFont typeface="Calibri"/>
              <a:buNone/>
            </a:pPr>
            <a:br>
              <a:rPr b="0" i="0" lang="en-US" sz="4400" u="none" cap="none" strike="noStrike">
                <a:solidFill>
                  <a:schemeClr val="lt1"/>
                </a:solidFill>
                <a:latin typeface="Calibri"/>
                <a:ea typeface="Calibri"/>
                <a:cs typeface="Calibri"/>
                <a:sym typeface="Calibri"/>
              </a:rPr>
            </a:br>
            <a:endParaRPr b="0" i="0" sz="4400" u="none" cap="none" strike="noStrike">
              <a:solidFill>
                <a:schemeClr val="lt1"/>
              </a:solidFill>
              <a:latin typeface="Calibri"/>
              <a:ea typeface="Calibri"/>
              <a:cs typeface="Calibri"/>
              <a:sym typeface="Calibri"/>
            </a:endParaRPr>
          </a:p>
        </p:txBody>
      </p:sp>
      <p:sp>
        <p:nvSpPr>
          <p:cNvPr id="68" name="Google Shape;68;p15"/>
          <p:cNvSpPr txBox="1"/>
          <p:nvPr/>
        </p:nvSpPr>
        <p:spPr>
          <a:xfrm>
            <a:off x="47450" y="3357975"/>
            <a:ext cx="89661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Advisor : </a:t>
            </a:r>
            <a:r>
              <a:rPr b="1" i="0" lang="en-US" sz="1800" u="none" cap="none" strike="noStrike">
                <a:solidFill>
                  <a:schemeClr val="lt1"/>
                </a:solidFill>
                <a:latin typeface="arial"/>
                <a:ea typeface="arial"/>
                <a:cs typeface="arial"/>
                <a:sym typeface="arial"/>
              </a:rPr>
              <a:t>Dr. Ozgur Ozturk</a:t>
            </a:r>
            <a:endParaRPr sz="1800">
              <a:solidFill>
                <a:schemeClr val="dk1"/>
              </a:solidFill>
              <a:latin typeface="Calibri"/>
              <a:ea typeface="Calibri"/>
              <a:cs typeface="Calibri"/>
              <a:sym typeface="Calibri"/>
            </a:endParaRPr>
          </a:p>
        </p:txBody>
      </p:sp>
      <p:sp>
        <p:nvSpPr>
          <p:cNvPr id="69" name="Google Shape;69;p15"/>
          <p:cNvSpPr txBox="1"/>
          <p:nvPr/>
        </p:nvSpPr>
        <p:spPr>
          <a:xfrm>
            <a:off x="3906650" y="3855450"/>
            <a:ext cx="1378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rPr>
              <a:t>Fall </a:t>
            </a:r>
            <a:r>
              <a:rPr lang="en-US" sz="1800">
                <a:solidFill>
                  <a:schemeClr val="lt1"/>
                </a:solidFill>
                <a:latin typeface="Arial"/>
                <a:ea typeface="Arial"/>
                <a:cs typeface="Arial"/>
                <a:sym typeface="Arial"/>
              </a:rPr>
              <a:t>2021</a:t>
            </a:r>
            <a:endParaRPr sz="1800">
              <a:solidFill>
                <a:schemeClr val="dk1"/>
              </a:solidFill>
              <a:latin typeface="Calibri"/>
              <a:ea typeface="Calibri"/>
              <a:cs typeface="Calibri"/>
              <a:sym typeface="Calibri"/>
            </a:endParaRPr>
          </a:p>
        </p:txBody>
      </p:sp>
      <p:sp>
        <p:nvSpPr>
          <p:cNvPr id="70" name="Google Shape;70;p15"/>
          <p:cNvSpPr txBox="1"/>
          <p:nvPr/>
        </p:nvSpPr>
        <p:spPr>
          <a:xfrm>
            <a:off x="47450" y="2726250"/>
            <a:ext cx="9072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chemeClr val="lt1"/>
                </a:solidFill>
                <a:latin typeface="Calibri"/>
                <a:ea typeface="Calibri"/>
                <a:cs typeface="Calibri"/>
                <a:sym typeface="Calibri"/>
              </a:rPr>
              <a:t>Niko Darby, Snehika Pandey, and Tamrat Workineh</a:t>
            </a:r>
            <a:endParaRPr b="0" i="1"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24"/>
          <p:cNvSpPr/>
          <p:nvPr/>
        </p:nvSpPr>
        <p:spPr>
          <a:xfrm rot="-5400000">
            <a:off x="5348946" y="-617625"/>
            <a:ext cx="1286700" cy="64377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24"/>
          <p:cNvSpPr/>
          <p:nvPr/>
        </p:nvSpPr>
        <p:spPr>
          <a:xfrm rot="5400000">
            <a:off x="1891860" y="2544073"/>
            <a:ext cx="1289304" cy="11428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24"/>
          <p:cNvSpPr/>
          <p:nvPr/>
        </p:nvSpPr>
        <p:spPr>
          <a:xfrm rot="-5400000">
            <a:off x="2575496" y="-617625"/>
            <a:ext cx="1286700" cy="64377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24"/>
          <p:cNvSpPr/>
          <p:nvPr/>
        </p:nvSpPr>
        <p:spPr>
          <a:xfrm>
            <a:off x="1540962" y="802081"/>
            <a:ext cx="6062100" cy="4200300"/>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3" name="Google Shape;153;p24"/>
          <p:cNvPicPr preferRelativeResize="0"/>
          <p:nvPr/>
        </p:nvPicPr>
        <p:blipFill rotWithShape="1">
          <a:blip r:embed="rId3">
            <a:alphaModFix/>
          </a:blip>
          <a:srcRect b="15679" l="0" r="3" t="8664"/>
          <a:stretch/>
        </p:blipFill>
        <p:spPr>
          <a:xfrm>
            <a:off x="1890288" y="1145994"/>
            <a:ext cx="2777490" cy="1517364"/>
          </a:xfrm>
          <a:prstGeom prst="rect">
            <a:avLst/>
          </a:prstGeom>
          <a:noFill/>
          <a:ln>
            <a:noFill/>
          </a:ln>
        </p:spPr>
      </p:pic>
      <p:pic>
        <p:nvPicPr>
          <p:cNvPr id="154" name="Google Shape;154;p24"/>
          <p:cNvPicPr preferRelativeResize="0"/>
          <p:nvPr/>
        </p:nvPicPr>
        <p:blipFill rotWithShape="1">
          <a:blip r:embed="rId4">
            <a:alphaModFix/>
          </a:blip>
          <a:srcRect b="16254" l="0" r="-2" t="16757"/>
          <a:stretch/>
        </p:blipFill>
        <p:spPr>
          <a:xfrm>
            <a:off x="4825566" y="1146007"/>
            <a:ext cx="2777490" cy="1336538"/>
          </a:xfrm>
          <a:prstGeom prst="rect">
            <a:avLst/>
          </a:prstGeom>
          <a:noFill/>
          <a:ln>
            <a:noFill/>
          </a:ln>
        </p:spPr>
      </p:pic>
      <p:pic>
        <p:nvPicPr>
          <p:cNvPr id="155" name="Google Shape;155;p24"/>
          <p:cNvPicPr preferRelativeResize="0"/>
          <p:nvPr/>
        </p:nvPicPr>
        <p:blipFill rotWithShape="1">
          <a:blip r:embed="rId5">
            <a:alphaModFix/>
          </a:blip>
          <a:srcRect b="17262" l="0" r="-2" t="15130"/>
          <a:stretch/>
        </p:blipFill>
        <p:spPr>
          <a:xfrm>
            <a:off x="1890288" y="2952578"/>
            <a:ext cx="2777490" cy="1335088"/>
          </a:xfrm>
          <a:prstGeom prst="rect">
            <a:avLst/>
          </a:prstGeom>
          <a:noFill/>
          <a:ln>
            <a:noFill/>
          </a:ln>
        </p:spPr>
      </p:pic>
      <p:pic>
        <p:nvPicPr>
          <p:cNvPr id="156" name="Google Shape;156;p24"/>
          <p:cNvPicPr preferRelativeResize="0"/>
          <p:nvPr/>
        </p:nvPicPr>
        <p:blipFill rotWithShape="1">
          <a:blip r:embed="rId6">
            <a:alphaModFix/>
          </a:blip>
          <a:srcRect b="15670" l="0" r="1" t="6398"/>
          <a:stretch/>
        </p:blipFill>
        <p:spPr>
          <a:xfrm>
            <a:off x="4825561" y="2771934"/>
            <a:ext cx="2777490" cy="1515748"/>
          </a:xfrm>
          <a:prstGeom prst="rect">
            <a:avLst/>
          </a:prstGeom>
          <a:noFill/>
          <a:ln>
            <a:noFill/>
          </a:ln>
        </p:spPr>
      </p:pic>
      <p:pic>
        <p:nvPicPr>
          <p:cNvPr id="157" name="Google Shape;157;p24"/>
          <p:cNvPicPr preferRelativeResize="0"/>
          <p:nvPr/>
        </p:nvPicPr>
        <p:blipFill rotWithShape="1">
          <a:blip r:embed="rId7">
            <a:alphaModFix/>
          </a:blip>
          <a:srcRect b="0" l="0" r="0" t="0"/>
          <a:stretch/>
        </p:blipFill>
        <p:spPr>
          <a:xfrm>
            <a:off x="12442825" y="-1265238"/>
            <a:ext cx="3686175" cy="2647951"/>
          </a:xfrm>
          <a:prstGeom prst="rect">
            <a:avLst/>
          </a:prstGeom>
          <a:noFill/>
          <a:ln>
            <a:noFill/>
          </a:ln>
        </p:spPr>
      </p:pic>
      <p:pic>
        <p:nvPicPr>
          <p:cNvPr id="158" name="Google Shape;158;p24"/>
          <p:cNvPicPr preferRelativeResize="0"/>
          <p:nvPr/>
        </p:nvPicPr>
        <p:blipFill rotWithShape="1">
          <a:blip r:embed="rId8">
            <a:alphaModFix/>
          </a:blip>
          <a:srcRect b="0" l="0" r="0" t="0"/>
          <a:stretch/>
        </p:blipFill>
        <p:spPr>
          <a:xfrm>
            <a:off x="16670338" y="-1265238"/>
            <a:ext cx="3695700" cy="2647951"/>
          </a:xfrm>
          <a:prstGeom prst="rect">
            <a:avLst/>
          </a:prstGeom>
          <a:noFill/>
          <a:ln>
            <a:noFill/>
          </a:ln>
        </p:spPr>
      </p:pic>
      <p:sp>
        <p:nvSpPr>
          <p:cNvPr id="159" name="Google Shape;159;p24"/>
          <p:cNvSpPr txBox="1"/>
          <p:nvPr/>
        </p:nvSpPr>
        <p:spPr>
          <a:xfrm>
            <a:off x="-1238612" y="260200"/>
            <a:ext cx="6696300" cy="21345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0" i="0" lang="en-US" sz="2600" u="none" strike="noStrike">
                <a:solidFill>
                  <a:schemeClr val="dk1"/>
                </a:solidFill>
                <a:latin typeface="Calibri"/>
                <a:ea typeface="Calibri"/>
                <a:cs typeface="Calibri"/>
                <a:sym typeface="Calibri"/>
              </a:rPr>
              <a:t>EDA</a:t>
            </a:r>
            <a:r>
              <a:rPr b="0" i="0" lang="en-US" sz="2600" u="none" strike="noStrike">
                <a:solidFill>
                  <a:schemeClr val="dk1"/>
                </a:solidFill>
                <a:latin typeface="Calibri"/>
                <a:ea typeface="Calibri"/>
                <a:cs typeface="Calibri"/>
                <a:sym typeface="Calibri"/>
              </a:rPr>
              <a:t>: Patterns and Trends I</a:t>
            </a:r>
            <a:endParaRPr b="0" sz="26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br>
              <a:rPr lang="en-US" sz="2600">
                <a:solidFill>
                  <a:schemeClr val="dk1"/>
                </a:solidFill>
                <a:latin typeface="Calibri"/>
                <a:ea typeface="Calibri"/>
                <a:cs typeface="Calibri"/>
                <a:sym typeface="Calibri"/>
              </a:rPr>
            </a:br>
            <a:endParaRPr sz="2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25"/>
          <p:cNvSpPr/>
          <p:nvPr/>
        </p:nvSpPr>
        <p:spPr>
          <a:xfrm>
            <a:off x="151850" y="332056"/>
            <a:ext cx="5558100" cy="126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2600">
                <a:solidFill>
                  <a:schemeClr val="dk1"/>
                </a:solidFill>
                <a:latin typeface="Calibri"/>
                <a:ea typeface="Calibri"/>
                <a:cs typeface="Calibri"/>
                <a:sym typeface="Calibri"/>
              </a:rPr>
              <a:t>EDA: Patterns and Trends II         </a:t>
            </a:r>
            <a:endParaRPr/>
          </a:p>
        </p:txBody>
      </p:sp>
      <p:pic>
        <p:nvPicPr>
          <p:cNvPr id="165" name="Google Shape;165;p25"/>
          <p:cNvPicPr preferRelativeResize="0"/>
          <p:nvPr/>
        </p:nvPicPr>
        <p:blipFill rotWithShape="1">
          <a:blip r:embed="rId3">
            <a:alphaModFix/>
          </a:blip>
          <a:srcRect b="3" l="6155" r="14031" t="0"/>
          <a:stretch/>
        </p:blipFill>
        <p:spPr>
          <a:xfrm>
            <a:off x="80699" y="1378970"/>
            <a:ext cx="4281387" cy="3422458"/>
          </a:xfrm>
          <a:prstGeom prst="rect">
            <a:avLst/>
          </a:prstGeom>
          <a:noFill/>
          <a:ln>
            <a:noFill/>
          </a:ln>
        </p:spPr>
      </p:pic>
      <p:pic>
        <p:nvPicPr>
          <p:cNvPr id="166" name="Google Shape;166;p25"/>
          <p:cNvPicPr preferRelativeResize="0"/>
          <p:nvPr/>
        </p:nvPicPr>
        <p:blipFill rotWithShape="1">
          <a:blip r:embed="rId4">
            <a:alphaModFix/>
          </a:blip>
          <a:srcRect b="0" l="0" r="0" t="0"/>
          <a:stretch/>
        </p:blipFill>
        <p:spPr>
          <a:xfrm>
            <a:off x="4362075" y="1378970"/>
            <a:ext cx="4648200" cy="34224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nvSpPr>
        <p:spPr>
          <a:xfrm>
            <a:off x="171300" y="1283525"/>
            <a:ext cx="8801400" cy="2986200"/>
          </a:xfrm>
          <a:prstGeom prst="rect">
            <a:avLst/>
          </a:prstGeom>
          <a:noFill/>
          <a:ln>
            <a:noFill/>
          </a:ln>
        </p:spPr>
        <p:txBody>
          <a:bodyPr anchorCtr="0" anchor="t" bIns="45700" lIns="0" spcFirstLastPara="1" rIns="0" wrap="square" tIns="45700">
            <a:normAutofit/>
          </a:bodyPr>
          <a:lstStyle/>
          <a:p>
            <a:pPr indent="-457200" lvl="0" marL="457200" marR="0" rtl="0" algn="l">
              <a:lnSpc>
                <a:spcPct val="90000"/>
              </a:lnSpc>
              <a:spcBef>
                <a:spcPts val="0"/>
              </a:spcBef>
              <a:spcAft>
                <a:spcPts val="0"/>
              </a:spcAft>
              <a:buNone/>
            </a:pPr>
            <a:r>
              <a:rPr lang="en-US" sz="1800">
                <a:solidFill>
                  <a:srgbClr val="3F3F3F"/>
                </a:solidFill>
                <a:latin typeface="Calibri"/>
                <a:ea typeface="Calibri"/>
                <a:cs typeface="Calibri"/>
                <a:sym typeface="Calibri"/>
              </a:rPr>
              <a:t>              </a:t>
            </a:r>
            <a:endParaRPr sz="1800">
              <a:latin typeface="Calibri"/>
              <a:ea typeface="Calibri"/>
              <a:cs typeface="Calibri"/>
              <a:sym typeface="Calibri"/>
            </a:endParaRPr>
          </a:p>
          <a:p>
            <a:pPr indent="-342900" lvl="0" marL="457200" marR="0" rtl="0" algn="just">
              <a:lnSpc>
                <a:spcPct val="90000"/>
              </a:lnSpc>
              <a:spcBef>
                <a:spcPts val="765"/>
              </a:spcBef>
              <a:spcAft>
                <a:spcPts val="0"/>
              </a:spcAft>
              <a:buClr>
                <a:srgbClr val="3F3F3F"/>
              </a:buClr>
              <a:buSzPts val="1800"/>
              <a:buFont typeface="Calibri"/>
              <a:buChar char="●"/>
            </a:pPr>
            <a:r>
              <a:rPr lang="en-US" sz="1800">
                <a:solidFill>
                  <a:srgbClr val="3F3F3F"/>
                </a:solidFill>
                <a:latin typeface="Calibri"/>
                <a:ea typeface="Calibri"/>
                <a:cs typeface="Calibri"/>
                <a:sym typeface="Calibri"/>
              </a:rPr>
              <a:t>To evaluate PM2.5, PM10, CO, NO2, and SO2, on the Incidence and Mortality of COVID-19 in DC, based on historical data obtained from EPA, JHU and NCDC. </a:t>
            </a:r>
            <a:endParaRPr sz="1800">
              <a:solidFill>
                <a:srgbClr val="3F3F3F"/>
              </a:solidFill>
              <a:latin typeface="Calibri"/>
              <a:ea typeface="Calibri"/>
              <a:cs typeface="Calibri"/>
              <a:sym typeface="Calibri"/>
            </a:endParaRPr>
          </a:p>
          <a:p>
            <a:pPr indent="0" lvl="0" marL="914400" marR="0" rtl="0" algn="just">
              <a:lnSpc>
                <a:spcPct val="90000"/>
              </a:lnSpc>
              <a:spcBef>
                <a:spcPts val="765"/>
              </a:spcBef>
              <a:spcAft>
                <a:spcPts val="0"/>
              </a:spcAft>
              <a:buNone/>
            </a:pPr>
            <a:r>
              <a:t/>
            </a:r>
            <a:endParaRPr sz="1800">
              <a:solidFill>
                <a:srgbClr val="3F3F3F"/>
              </a:solidFill>
              <a:latin typeface="Calibri"/>
              <a:ea typeface="Calibri"/>
              <a:cs typeface="Calibri"/>
              <a:sym typeface="Calibri"/>
            </a:endParaRPr>
          </a:p>
          <a:p>
            <a:pPr indent="-342900" lvl="0" marL="457200" marR="0" rtl="0" algn="just">
              <a:lnSpc>
                <a:spcPct val="90000"/>
              </a:lnSpc>
              <a:spcBef>
                <a:spcPts val="765"/>
              </a:spcBef>
              <a:spcAft>
                <a:spcPts val="0"/>
              </a:spcAft>
              <a:buClr>
                <a:srgbClr val="3F3F3F"/>
              </a:buClr>
              <a:buSzPts val="1800"/>
              <a:buFont typeface="Calibri"/>
              <a:buChar char="●"/>
            </a:pPr>
            <a:r>
              <a:rPr lang="en-US" sz="1800">
                <a:solidFill>
                  <a:srgbClr val="3F3F3F"/>
                </a:solidFill>
                <a:latin typeface="Calibri"/>
                <a:ea typeface="Calibri"/>
                <a:cs typeface="Calibri"/>
                <a:sym typeface="Calibri"/>
              </a:rPr>
              <a:t>U</a:t>
            </a:r>
            <a:r>
              <a:rPr lang="en-US" sz="1800">
                <a:solidFill>
                  <a:srgbClr val="3F3F3F"/>
                </a:solidFill>
                <a:latin typeface="Calibri"/>
                <a:ea typeface="Calibri"/>
                <a:cs typeface="Calibri"/>
                <a:sym typeface="Calibri"/>
              </a:rPr>
              <a:t>tilized Data Visualization, Machine Learning, Predictive and Linear Regression models, and Correlation analysis on PM2.5, PM10, CO, NO2, and SO2. </a:t>
            </a:r>
            <a:endParaRPr sz="1800">
              <a:solidFill>
                <a:srgbClr val="3F3F3F"/>
              </a:solidFill>
              <a:latin typeface="Calibri"/>
              <a:ea typeface="Calibri"/>
              <a:cs typeface="Calibri"/>
              <a:sym typeface="Calibri"/>
            </a:endParaRPr>
          </a:p>
          <a:p>
            <a:pPr indent="0" lvl="0" marL="1371600" marR="0" rtl="0" algn="just">
              <a:lnSpc>
                <a:spcPct val="90000"/>
              </a:lnSpc>
              <a:spcBef>
                <a:spcPts val="765"/>
              </a:spcBef>
              <a:spcAft>
                <a:spcPts val="0"/>
              </a:spcAft>
              <a:buNone/>
            </a:pPr>
            <a:r>
              <a:t/>
            </a:r>
            <a:endParaRPr sz="1800">
              <a:solidFill>
                <a:srgbClr val="3F3F3F"/>
              </a:solidFill>
              <a:latin typeface="Calibri"/>
              <a:ea typeface="Calibri"/>
              <a:cs typeface="Calibri"/>
              <a:sym typeface="Calibri"/>
            </a:endParaRPr>
          </a:p>
        </p:txBody>
      </p:sp>
      <p:sp>
        <p:nvSpPr>
          <p:cNvPr id="172" name="Google Shape;172;p26"/>
          <p:cNvSpPr txBox="1"/>
          <p:nvPr/>
        </p:nvSpPr>
        <p:spPr>
          <a:xfrm>
            <a:off x="536029" y="635690"/>
            <a:ext cx="1513490" cy="4924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lang="en-US" sz="2600">
                <a:solidFill>
                  <a:schemeClr val="dk1"/>
                </a:solidFill>
                <a:latin typeface="Calibri"/>
                <a:ea typeface="Calibri"/>
                <a:cs typeface="Calibri"/>
                <a:sym typeface="Calibri"/>
              </a:rPr>
              <a:t>Method</a:t>
            </a:r>
            <a:r>
              <a:rPr b="1" lang="en-US" sz="1800">
                <a:solidFill>
                  <a:srgbClr val="000000"/>
                </a:solidFill>
                <a:latin typeface="Times New Roman"/>
                <a:ea typeface="Times New Roman"/>
                <a:cs typeface="Times New Roman"/>
                <a:sym typeface="Times New Roman"/>
              </a:rPr>
              <a:t>:</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27"/>
          <p:cNvSpPr/>
          <p:nvPr/>
        </p:nvSpPr>
        <p:spPr>
          <a:xfrm>
            <a:off x="0" y="0"/>
            <a:ext cx="9141713"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27"/>
          <p:cNvSpPr/>
          <p:nvPr/>
        </p:nvSpPr>
        <p:spPr>
          <a:xfrm>
            <a:off x="684448" y="336648"/>
            <a:ext cx="7634200" cy="105329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3000" u="none" cap="none" strike="noStrike">
                <a:solidFill>
                  <a:schemeClr val="dk1"/>
                </a:solidFill>
                <a:latin typeface="Calibri"/>
                <a:ea typeface="Calibri"/>
                <a:cs typeface="Calibri"/>
                <a:sym typeface="Calibri"/>
              </a:rPr>
              <a:t>EDA: Patterns and Trends III</a:t>
            </a:r>
            <a:endParaRPr/>
          </a:p>
          <a:p>
            <a:pPr indent="0" lvl="0" marL="0" marR="0" rtl="0" algn="ctr">
              <a:lnSpc>
                <a:spcPct val="90000"/>
              </a:lnSpc>
              <a:spcBef>
                <a:spcPts val="600"/>
              </a:spcBef>
              <a:spcAft>
                <a:spcPts val="0"/>
              </a:spcAft>
              <a:buNone/>
            </a:pPr>
            <a:r>
              <a:rPr b="0" i="0" lang="en-US" sz="3000" u="none" cap="none" strike="noStrike">
                <a:solidFill>
                  <a:schemeClr val="dk1"/>
                </a:solidFill>
                <a:latin typeface="Calibri"/>
                <a:ea typeface="Calibri"/>
                <a:cs typeface="Calibri"/>
                <a:sym typeface="Calibri"/>
              </a:rPr>
              <a:t>                     </a:t>
            </a:r>
            <a:endParaRPr/>
          </a:p>
        </p:txBody>
      </p:sp>
      <p:pic>
        <p:nvPicPr>
          <p:cNvPr id="179" name="Google Shape;179;p27"/>
          <p:cNvPicPr preferRelativeResize="0"/>
          <p:nvPr/>
        </p:nvPicPr>
        <p:blipFill rotWithShape="1">
          <a:blip r:embed="rId3">
            <a:alphaModFix/>
          </a:blip>
          <a:srcRect b="-2" l="0" r="1918" t="0"/>
          <a:stretch/>
        </p:blipFill>
        <p:spPr>
          <a:xfrm>
            <a:off x="219513" y="1260217"/>
            <a:ext cx="4352492" cy="2917767"/>
          </a:xfrm>
          <a:prstGeom prst="rect">
            <a:avLst/>
          </a:prstGeom>
          <a:noFill/>
          <a:ln>
            <a:noFill/>
          </a:ln>
        </p:spPr>
      </p:pic>
      <p:pic>
        <p:nvPicPr>
          <p:cNvPr id="180" name="Google Shape;180;p27"/>
          <p:cNvPicPr preferRelativeResize="0"/>
          <p:nvPr/>
        </p:nvPicPr>
        <p:blipFill rotWithShape="1">
          <a:blip r:embed="rId4">
            <a:alphaModFix/>
          </a:blip>
          <a:srcRect b="2" l="11120" r="5344" t="0"/>
          <a:stretch/>
        </p:blipFill>
        <p:spPr>
          <a:xfrm>
            <a:off x="4650604" y="1112858"/>
            <a:ext cx="4352492" cy="2917767"/>
          </a:xfrm>
          <a:prstGeom prst="rect">
            <a:avLst/>
          </a:prstGeom>
          <a:noFill/>
          <a:ln>
            <a:noFill/>
          </a:ln>
        </p:spPr>
      </p:pic>
      <p:sp>
        <p:nvSpPr>
          <p:cNvPr id="181" name="Google Shape;181;p27"/>
          <p:cNvSpPr/>
          <p:nvPr/>
        </p:nvSpPr>
        <p:spPr>
          <a:xfrm>
            <a:off x="7791975" y="2392650"/>
            <a:ext cx="1043700" cy="179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COVID-19 Deaths</a:t>
            </a:r>
            <a:endParaRPr b="1" sz="600"/>
          </a:p>
        </p:txBody>
      </p:sp>
      <p:sp>
        <p:nvSpPr>
          <p:cNvPr id="182" name="Google Shape;182;p27"/>
          <p:cNvSpPr/>
          <p:nvPr/>
        </p:nvSpPr>
        <p:spPr>
          <a:xfrm>
            <a:off x="282850" y="3102475"/>
            <a:ext cx="855600" cy="179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COVID-19 Deaths</a:t>
            </a:r>
            <a:endParaRPr b="1" sz="600"/>
          </a:p>
        </p:txBody>
      </p:sp>
      <p:sp>
        <p:nvSpPr>
          <p:cNvPr id="183" name="Google Shape;183;p27"/>
          <p:cNvSpPr/>
          <p:nvPr/>
        </p:nvSpPr>
        <p:spPr>
          <a:xfrm rot="-5400000">
            <a:off x="2997000" y="3741150"/>
            <a:ext cx="855600" cy="179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COVID-19 Deaths</a:t>
            </a:r>
            <a:endParaRPr b="1" sz="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8"/>
          <p:cNvPicPr preferRelativeResize="0"/>
          <p:nvPr/>
        </p:nvPicPr>
        <p:blipFill rotWithShape="1">
          <a:blip r:embed="rId3">
            <a:alphaModFix/>
          </a:blip>
          <a:srcRect b="0" l="0" r="0" t="0"/>
          <a:stretch/>
        </p:blipFill>
        <p:spPr>
          <a:xfrm>
            <a:off x="-284625" y="956075"/>
            <a:ext cx="4931075" cy="3503275"/>
          </a:xfrm>
          <a:prstGeom prst="rect">
            <a:avLst/>
          </a:prstGeom>
          <a:noFill/>
          <a:ln>
            <a:noFill/>
          </a:ln>
        </p:spPr>
      </p:pic>
      <p:sp>
        <p:nvSpPr>
          <p:cNvPr id="189" name="Google Shape;189;p28"/>
          <p:cNvSpPr/>
          <p:nvPr/>
        </p:nvSpPr>
        <p:spPr>
          <a:xfrm>
            <a:off x="3300905" y="1710652"/>
            <a:ext cx="785400" cy="163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COVID-19 Deaths</a:t>
            </a:r>
            <a:endParaRPr b="1" sz="600"/>
          </a:p>
        </p:txBody>
      </p:sp>
      <p:pic>
        <p:nvPicPr>
          <p:cNvPr id="190" name="Google Shape;190;p28"/>
          <p:cNvPicPr preferRelativeResize="0"/>
          <p:nvPr/>
        </p:nvPicPr>
        <p:blipFill rotWithShape="1">
          <a:blip r:embed="rId4">
            <a:alphaModFix/>
          </a:blip>
          <a:srcRect b="4642" l="0" r="0" t="38"/>
          <a:stretch/>
        </p:blipFill>
        <p:spPr>
          <a:xfrm>
            <a:off x="4177700" y="1220900"/>
            <a:ext cx="5034400" cy="295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29"/>
          <p:cNvSpPr/>
          <p:nvPr/>
        </p:nvSpPr>
        <p:spPr>
          <a:xfrm>
            <a:off x="0" y="0"/>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29"/>
          <p:cNvSpPr/>
          <p:nvPr/>
        </p:nvSpPr>
        <p:spPr>
          <a:xfrm>
            <a:off x="0" y="843420"/>
            <a:ext cx="1396390" cy="208335"/>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29"/>
          <p:cNvSpPr/>
          <p:nvPr/>
        </p:nvSpPr>
        <p:spPr>
          <a:xfrm>
            <a:off x="0" y="1173222"/>
            <a:ext cx="1396390" cy="208334"/>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29"/>
          <p:cNvSpPr/>
          <p:nvPr/>
        </p:nvSpPr>
        <p:spPr>
          <a:xfrm>
            <a:off x="0" y="0"/>
            <a:ext cx="2086760" cy="2207949"/>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Calibri"/>
              <a:ea typeface="Calibri"/>
              <a:cs typeface="Calibri"/>
              <a:sym typeface="Calibri"/>
            </a:endParaRPr>
          </a:p>
        </p:txBody>
      </p:sp>
      <p:sp>
        <p:nvSpPr>
          <p:cNvPr id="199" name="Google Shape;199;p29"/>
          <p:cNvSpPr/>
          <p:nvPr/>
        </p:nvSpPr>
        <p:spPr>
          <a:xfrm>
            <a:off x="0" y="0"/>
            <a:ext cx="2086760" cy="2207949"/>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Calibri"/>
              <a:ea typeface="Calibri"/>
              <a:cs typeface="Calibri"/>
              <a:sym typeface="Calibri"/>
            </a:endParaRPr>
          </a:p>
        </p:txBody>
      </p:sp>
      <p:sp>
        <p:nvSpPr>
          <p:cNvPr id="200" name="Google Shape;200;p29"/>
          <p:cNvSpPr/>
          <p:nvPr/>
        </p:nvSpPr>
        <p:spPr>
          <a:xfrm>
            <a:off x="7323905" y="3397208"/>
            <a:ext cx="1820095" cy="1746292"/>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29"/>
          <p:cNvSpPr/>
          <p:nvPr/>
        </p:nvSpPr>
        <p:spPr>
          <a:xfrm>
            <a:off x="7323905" y="3397208"/>
            <a:ext cx="1820095" cy="1746292"/>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29"/>
          <p:cNvSpPr/>
          <p:nvPr/>
        </p:nvSpPr>
        <p:spPr>
          <a:xfrm>
            <a:off x="1366423" y="614584"/>
            <a:ext cx="6563528" cy="4051847"/>
          </a:xfrm>
          <a:prstGeom prst="rect">
            <a:avLst/>
          </a:prstGeom>
          <a:solidFill>
            <a:srgbClr val="FFFFFF"/>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9"/>
          <p:cNvSpPr/>
          <p:nvPr/>
        </p:nvSpPr>
        <p:spPr>
          <a:xfrm>
            <a:off x="1366423" y="614584"/>
            <a:ext cx="6563528" cy="4051847"/>
          </a:xfrm>
          <a:prstGeom prst="rect">
            <a:avLst/>
          </a:prstGeom>
          <a:solidFill>
            <a:schemeClr val="accent2">
              <a:alpha val="29803"/>
            </a:schemeClr>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9"/>
          <p:cNvSpPr/>
          <p:nvPr/>
        </p:nvSpPr>
        <p:spPr>
          <a:xfrm>
            <a:off x="1290236" y="545826"/>
            <a:ext cx="6563527" cy="4051848"/>
          </a:xfrm>
          <a:prstGeom prst="rect">
            <a:avLst/>
          </a:prstGeom>
          <a:solidFill>
            <a:schemeClr val="dk1"/>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9"/>
          <p:cNvSpPr txBox="1"/>
          <p:nvPr/>
        </p:nvSpPr>
        <p:spPr>
          <a:xfrm>
            <a:off x="1786150" y="1008228"/>
            <a:ext cx="5588759" cy="2132776"/>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1" lang="en-US" sz="4100">
                <a:solidFill>
                  <a:schemeClr val="lt1"/>
                </a:solidFill>
                <a:latin typeface="Calibri"/>
                <a:ea typeface="Calibri"/>
                <a:cs typeface="Calibri"/>
                <a:sym typeface="Calibri"/>
              </a:rPr>
              <a:t>Regression Analysis Model </a:t>
            </a:r>
            <a:endParaRPr b="1" sz="4100">
              <a:solidFill>
                <a:schemeClr val="lt1"/>
              </a:solidFill>
              <a:latin typeface="Calibri"/>
              <a:ea typeface="Calibri"/>
              <a:cs typeface="Calibri"/>
              <a:sym typeface="Calibri"/>
            </a:endParaRPr>
          </a:p>
        </p:txBody>
      </p:sp>
      <p:sp>
        <p:nvSpPr>
          <p:cNvPr id="206" name="Google Shape;206;p29"/>
          <p:cNvSpPr/>
          <p:nvPr/>
        </p:nvSpPr>
        <p:spPr>
          <a:xfrm>
            <a:off x="1072084" y="3590059"/>
            <a:ext cx="465545" cy="465545"/>
          </a:xfrm>
          <a:prstGeom prst="ellipse">
            <a:avLst/>
          </a:prstGeom>
          <a:solidFill>
            <a:srgbClr val="FFFFFF"/>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29"/>
          <p:cNvSpPr/>
          <p:nvPr/>
        </p:nvSpPr>
        <p:spPr>
          <a:xfrm>
            <a:off x="1072084" y="3590059"/>
            <a:ext cx="465545" cy="465545"/>
          </a:xfrm>
          <a:prstGeom prst="ellipse">
            <a:avLst/>
          </a:prstGeom>
          <a:solidFill>
            <a:schemeClr val="accent6">
              <a:alpha val="29803"/>
            </a:schemeClr>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nvSpPr>
        <p:spPr>
          <a:xfrm>
            <a:off x="-139700" y="419850"/>
            <a:ext cx="5562900" cy="698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US" sz="2700">
                <a:solidFill>
                  <a:srgbClr val="080808"/>
                </a:solidFill>
                <a:latin typeface="Calibri"/>
                <a:ea typeface="Calibri"/>
                <a:cs typeface="Calibri"/>
                <a:sym typeface="Calibri"/>
              </a:rPr>
              <a:t>Why Regression Analysis Model ?  </a:t>
            </a:r>
            <a:endParaRPr/>
          </a:p>
        </p:txBody>
      </p:sp>
      <p:sp>
        <p:nvSpPr>
          <p:cNvPr id="213" name="Google Shape;213;p30"/>
          <p:cNvSpPr txBox="1"/>
          <p:nvPr/>
        </p:nvSpPr>
        <p:spPr>
          <a:xfrm>
            <a:off x="596850" y="975100"/>
            <a:ext cx="7950300" cy="20319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00000"/>
              </a:lnSpc>
              <a:spcBef>
                <a:spcPts val="0"/>
              </a:spcBef>
              <a:spcAft>
                <a:spcPts val="0"/>
              </a:spcAft>
              <a:buSzPts val="1800"/>
              <a:buFont typeface="Calibri"/>
              <a:buChar char="●"/>
            </a:pPr>
            <a:r>
              <a:rPr i="0" lang="en-US" sz="1800">
                <a:solidFill>
                  <a:srgbClr val="111111"/>
                </a:solidFill>
                <a:latin typeface="Calibri"/>
                <a:ea typeface="Calibri"/>
                <a:cs typeface="Calibri"/>
                <a:sym typeface="Calibri"/>
              </a:rPr>
              <a:t>The</a:t>
            </a:r>
            <a:r>
              <a:rPr lang="en-US" sz="1800">
                <a:solidFill>
                  <a:srgbClr val="111111"/>
                </a:solidFill>
                <a:latin typeface="Calibri"/>
                <a:ea typeface="Calibri"/>
                <a:cs typeface="Calibri"/>
                <a:sym typeface="Calibri"/>
              </a:rPr>
              <a:t> team </a:t>
            </a:r>
            <a:r>
              <a:rPr i="0" lang="en-US" sz="1800">
                <a:solidFill>
                  <a:srgbClr val="111111"/>
                </a:solidFill>
                <a:latin typeface="Calibri"/>
                <a:ea typeface="Calibri"/>
                <a:cs typeface="Calibri"/>
                <a:sym typeface="Calibri"/>
              </a:rPr>
              <a:t>u</a:t>
            </a:r>
            <a:r>
              <a:rPr lang="en-US" sz="1800">
                <a:solidFill>
                  <a:srgbClr val="111111"/>
                </a:solidFill>
                <a:latin typeface="Calibri"/>
                <a:ea typeface="Calibri"/>
                <a:cs typeface="Calibri"/>
                <a:sym typeface="Calibri"/>
              </a:rPr>
              <a:t>tilized</a:t>
            </a:r>
            <a:r>
              <a:rPr i="0" lang="en-US" sz="1800">
                <a:solidFill>
                  <a:srgbClr val="111111"/>
                </a:solidFill>
                <a:latin typeface="Calibri"/>
                <a:ea typeface="Calibri"/>
                <a:cs typeface="Calibri"/>
                <a:sym typeface="Calibri"/>
              </a:rPr>
              <a:t> different models</a:t>
            </a:r>
            <a:r>
              <a:rPr lang="en-US" sz="1800">
                <a:solidFill>
                  <a:srgbClr val="111111"/>
                </a:solidFill>
                <a:latin typeface="Calibri"/>
                <a:ea typeface="Calibri"/>
                <a:cs typeface="Calibri"/>
                <a:sym typeface="Calibri"/>
              </a:rPr>
              <a:t>, however, the r</a:t>
            </a:r>
            <a:r>
              <a:rPr i="0" lang="en-US" sz="1800">
                <a:solidFill>
                  <a:srgbClr val="111111"/>
                </a:solidFill>
                <a:latin typeface="Calibri"/>
                <a:ea typeface="Calibri"/>
                <a:cs typeface="Calibri"/>
                <a:sym typeface="Calibri"/>
              </a:rPr>
              <a:t>egression analysis model </a:t>
            </a:r>
            <a:r>
              <a:rPr b="1" i="0" lang="en-US" sz="1800">
                <a:solidFill>
                  <a:srgbClr val="343544"/>
                </a:solidFill>
                <a:latin typeface="Calibri"/>
                <a:ea typeface="Calibri"/>
                <a:cs typeface="Calibri"/>
                <a:sym typeface="Calibri"/>
              </a:rPr>
              <a:t>provides detailed insight </a:t>
            </a:r>
            <a:r>
              <a:rPr i="0" lang="en-US" sz="1800">
                <a:solidFill>
                  <a:srgbClr val="343544"/>
                </a:solidFill>
                <a:latin typeface="Calibri"/>
                <a:ea typeface="Calibri"/>
                <a:cs typeface="Calibri"/>
                <a:sym typeface="Calibri"/>
              </a:rPr>
              <a:t>and </a:t>
            </a:r>
            <a:r>
              <a:rPr i="0" lang="en-US" sz="1800">
                <a:solidFill>
                  <a:srgbClr val="2F3135"/>
                </a:solidFill>
                <a:latin typeface="Calibri"/>
                <a:ea typeface="Calibri"/>
                <a:cs typeface="Calibri"/>
                <a:sym typeface="Calibri"/>
              </a:rPr>
              <a:t>a reliable method of identifying which variables have impact . </a:t>
            </a:r>
            <a:endParaRPr i="0" sz="1800">
              <a:solidFill>
                <a:srgbClr val="2F3135"/>
              </a:solidFill>
              <a:latin typeface="Calibri"/>
              <a:ea typeface="Calibri"/>
              <a:cs typeface="Calibri"/>
              <a:sym typeface="Calibri"/>
            </a:endParaRPr>
          </a:p>
          <a:p>
            <a:pPr indent="-342900" lvl="0" marL="457200" marR="0" rtl="0" algn="just">
              <a:lnSpc>
                <a:spcPct val="100000"/>
              </a:lnSpc>
              <a:spcBef>
                <a:spcPts val="0"/>
              </a:spcBef>
              <a:spcAft>
                <a:spcPts val="0"/>
              </a:spcAft>
              <a:buClr>
                <a:srgbClr val="2F3135"/>
              </a:buClr>
              <a:buSzPts val="1800"/>
              <a:buFont typeface="Calibri"/>
              <a:buChar char="●"/>
            </a:pPr>
            <a:r>
              <a:rPr lang="en-US" sz="1800">
                <a:solidFill>
                  <a:srgbClr val="2F3135"/>
                </a:solidFill>
                <a:latin typeface="Calibri"/>
                <a:ea typeface="Calibri"/>
                <a:cs typeface="Calibri"/>
                <a:sym typeface="Calibri"/>
              </a:rPr>
              <a:t>Furthermore , </a:t>
            </a:r>
            <a:r>
              <a:rPr i="0" lang="en-US" sz="1800">
                <a:solidFill>
                  <a:srgbClr val="2F3135"/>
                </a:solidFill>
                <a:latin typeface="Calibri"/>
                <a:ea typeface="Calibri"/>
                <a:cs typeface="Calibri"/>
                <a:sym typeface="Calibri"/>
              </a:rPr>
              <a:t>performing a regression allows you to confidently determine which factors matter most, which factors can be ignored, and how these factors influence each other.</a:t>
            </a:r>
            <a:endParaRPr b="1" i="0" sz="1800">
              <a:solidFill>
                <a:srgbClr val="343544"/>
              </a:solidFill>
              <a:latin typeface="Calibri"/>
              <a:ea typeface="Calibri"/>
              <a:cs typeface="Calibri"/>
              <a:sym typeface="Calibri"/>
            </a:endParaRPr>
          </a:p>
          <a:p>
            <a:pPr indent="0" lvl="0" marL="0" marR="0" rtl="0" algn="l">
              <a:spcBef>
                <a:spcPts val="0"/>
              </a:spcBef>
              <a:spcAft>
                <a:spcPts val="0"/>
              </a:spcAft>
              <a:buNone/>
            </a:pPr>
            <a:r>
              <a:rPr b="0" i="0" lang="en-US" sz="1800">
                <a:solidFill>
                  <a:srgbClr val="111111"/>
                </a:solidFill>
                <a:latin typeface="Roboto"/>
                <a:ea typeface="Roboto"/>
                <a:cs typeface="Roboto"/>
                <a:sym typeface="Roboto"/>
              </a:rPr>
              <a:t> </a:t>
            </a:r>
            <a:endParaRPr sz="1800">
              <a:solidFill>
                <a:schemeClr val="dk1"/>
              </a:solidFill>
              <a:latin typeface="Calibri"/>
              <a:ea typeface="Calibri"/>
              <a:cs typeface="Calibri"/>
              <a:sym typeface="Calibri"/>
            </a:endParaRPr>
          </a:p>
        </p:txBody>
      </p:sp>
      <p:pic>
        <p:nvPicPr>
          <p:cNvPr id="214" name="Google Shape;214;p30"/>
          <p:cNvPicPr preferRelativeResize="0"/>
          <p:nvPr/>
        </p:nvPicPr>
        <p:blipFill rotWithShape="1">
          <a:blip r:embed="rId3">
            <a:alphaModFix/>
          </a:blip>
          <a:srcRect b="0" l="0" r="0" t="0"/>
          <a:stretch/>
        </p:blipFill>
        <p:spPr>
          <a:xfrm>
            <a:off x="1508100" y="3385725"/>
            <a:ext cx="5267125" cy="1528075"/>
          </a:xfrm>
          <a:prstGeom prst="rect">
            <a:avLst/>
          </a:prstGeom>
          <a:noFill/>
          <a:ln>
            <a:noFill/>
          </a:ln>
        </p:spPr>
      </p:pic>
      <p:sp>
        <p:nvSpPr>
          <p:cNvPr id="215" name="Google Shape;215;p30"/>
          <p:cNvSpPr txBox="1"/>
          <p:nvPr/>
        </p:nvSpPr>
        <p:spPr>
          <a:xfrm>
            <a:off x="1186350" y="2736525"/>
            <a:ext cx="736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11111"/>
                </a:solidFill>
                <a:latin typeface="Roboto"/>
                <a:ea typeface="Roboto"/>
                <a:cs typeface="Roboto"/>
                <a:sym typeface="Roboto"/>
              </a:rPr>
              <a:t>Applying  The regression equation for the linear model  </a:t>
            </a:r>
            <a:endParaRPr sz="1800">
              <a:solidFill>
                <a:srgbClr val="11111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1"/>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31"/>
          <p:cNvSpPr txBox="1"/>
          <p:nvPr/>
        </p:nvSpPr>
        <p:spPr>
          <a:xfrm>
            <a:off x="299176" y="793100"/>
            <a:ext cx="2606400" cy="24030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1" lang="en-US" sz="3600">
                <a:solidFill>
                  <a:schemeClr val="dk1"/>
                </a:solidFill>
                <a:latin typeface="Calibri"/>
                <a:ea typeface="Calibri"/>
                <a:cs typeface="Calibri"/>
                <a:sym typeface="Calibri"/>
              </a:rPr>
              <a:t>Evaluating</a:t>
            </a:r>
            <a:r>
              <a:rPr b="1" i="0" lang="en-US" sz="3600">
                <a:solidFill>
                  <a:schemeClr val="dk1"/>
                </a:solidFill>
                <a:latin typeface="Calibri"/>
                <a:ea typeface="Calibri"/>
                <a:cs typeface="Calibri"/>
                <a:sym typeface="Calibri"/>
              </a:rPr>
              <a:t> </a:t>
            </a:r>
            <a:r>
              <a:rPr b="1" lang="en-US" sz="3600">
                <a:solidFill>
                  <a:schemeClr val="dk1"/>
                </a:solidFill>
                <a:latin typeface="Calibri"/>
                <a:ea typeface="Calibri"/>
                <a:cs typeface="Calibri"/>
                <a:sym typeface="Calibri"/>
              </a:rPr>
              <a:t>the Regression Model  </a:t>
            </a:r>
            <a:endParaRPr/>
          </a:p>
        </p:txBody>
      </p:sp>
      <p:sp>
        <p:nvSpPr>
          <p:cNvPr id="222" name="Google Shape;222;p31"/>
          <p:cNvSpPr/>
          <p:nvPr/>
        </p:nvSpPr>
        <p:spPr>
          <a:xfrm rot="5400000">
            <a:off x="569941" y="260093"/>
            <a:ext cx="109728" cy="52806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3" name="Google Shape;223;p31"/>
          <p:cNvSpPr/>
          <p:nvPr/>
        </p:nvSpPr>
        <p:spPr>
          <a:xfrm>
            <a:off x="360771" y="3410190"/>
            <a:ext cx="3017520" cy="13716"/>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224" name="Google Shape;224;p31"/>
          <p:cNvPicPr preferRelativeResize="0"/>
          <p:nvPr/>
        </p:nvPicPr>
        <p:blipFill rotWithShape="1">
          <a:blip r:embed="rId3">
            <a:alphaModFix/>
          </a:blip>
          <a:srcRect b="0" l="0" r="0" t="0"/>
          <a:stretch/>
        </p:blipFill>
        <p:spPr>
          <a:xfrm>
            <a:off x="3136900" y="724278"/>
            <a:ext cx="5646328" cy="3938313"/>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nvSpPr>
        <p:spPr>
          <a:xfrm>
            <a:off x="288325" y="473550"/>
            <a:ext cx="7709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111111"/>
                </a:solidFill>
                <a:latin typeface="Roboto"/>
                <a:ea typeface="Roboto"/>
                <a:cs typeface="Roboto"/>
                <a:sym typeface="Roboto"/>
              </a:rPr>
              <a:t>T</a:t>
            </a:r>
            <a:endParaRPr sz="1800">
              <a:solidFill>
                <a:schemeClr val="dk1"/>
              </a:solidFill>
              <a:latin typeface="Calibri"/>
              <a:ea typeface="Calibri"/>
              <a:cs typeface="Calibri"/>
              <a:sym typeface="Calibri"/>
            </a:endParaRPr>
          </a:p>
        </p:txBody>
      </p:sp>
      <p:sp>
        <p:nvSpPr>
          <p:cNvPr id="231" name="Google Shape;231;p32"/>
          <p:cNvSpPr txBox="1"/>
          <p:nvPr/>
        </p:nvSpPr>
        <p:spPr>
          <a:xfrm>
            <a:off x="415025" y="984733"/>
            <a:ext cx="7823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Taking PM2.5 as  feature  and   Increase death due to Covid as a target   </a:t>
            </a:r>
            <a:endParaRPr/>
          </a:p>
        </p:txBody>
      </p:sp>
      <p:sp>
        <p:nvSpPr>
          <p:cNvPr id="232" name="Google Shape;232;p32"/>
          <p:cNvSpPr txBox="1"/>
          <p:nvPr/>
        </p:nvSpPr>
        <p:spPr>
          <a:xfrm>
            <a:off x="954250" y="1352751"/>
            <a:ext cx="6081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PM2.5</a:t>
            </a:r>
            <a:r>
              <a:rPr lang="en-US" sz="1800">
                <a:solidFill>
                  <a:srgbClr val="000000"/>
                </a:solidFill>
                <a:latin typeface="Quattrocento Sans"/>
                <a:ea typeface="Quattrocento Sans"/>
                <a:cs typeface="Quattrocento Sans"/>
                <a:sym typeface="Quattrocento Sans"/>
              </a:rPr>
              <a:t> and </a:t>
            </a:r>
            <a:r>
              <a:rPr lang="en-US" sz="1800">
                <a:solidFill>
                  <a:schemeClr val="dk1"/>
                </a:solidFill>
                <a:latin typeface="Calibri"/>
                <a:ea typeface="Calibri"/>
                <a:cs typeface="Calibri"/>
                <a:sym typeface="Calibri"/>
              </a:rPr>
              <a:t>  Increase death due to Covid</a:t>
            </a:r>
            <a:r>
              <a:rPr lang="en-US" sz="1800">
                <a:solidFill>
                  <a:srgbClr val="000000"/>
                </a:solidFill>
                <a:latin typeface="Quattrocento Sans"/>
                <a:ea typeface="Quattrocento Sans"/>
                <a:cs typeface="Quattrocento Sans"/>
                <a:sym typeface="Quattrocento Sans"/>
              </a:rPr>
              <a:t> relationship</a:t>
            </a:r>
            <a:endParaRPr sz="1800">
              <a:solidFill>
                <a:schemeClr val="dk1"/>
              </a:solidFill>
              <a:latin typeface="Calibri"/>
              <a:ea typeface="Calibri"/>
              <a:cs typeface="Calibri"/>
              <a:sym typeface="Calibri"/>
            </a:endParaRPr>
          </a:p>
        </p:txBody>
      </p:sp>
      <p:sp>
        <p:nvSpPr>
          <p:cNvPr id="233" name="Google Shape;233;p32"/>
          <p:cNvSpPr txBox="1"/>
          <p:nvPr/>
        </p:nvSpPr>
        <p:spPr>
          <a:xfrm>
            <a:off x="415025" y="3228638"/>
            <a:ext cx="6081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12529"/>
                </a:solidFill>
                <a:latin typeface="Quattrocento Sans"/>
                <a:ea typeface="Quattrocento Sans"/>
                <a:cs typeface="Quattrocento Sans"/>
                <a:sym typeface="Quattrocento Sans"/>
              </a:rPr>
              <a:t>R Square (R</a:t>
            </a:r>
            <a:r>
              <a:rPr baseline="30000" lang="en-US" sz="1100">
                <a:solidFill>
                  <a:srgbClr val="212529"/>
                </a:solidFill>
                <a:latin typeface="Quattrocento Sans"/>
                <a:ea typeface="Quattrocento Sans"/>
                <a:cs typeface="Quattrocento Sans"/>
                <a:sym typeface="Quattrocento Sans"/>
              </a:rPr>
              <a:t>2</a:t>
            </a:r>
            <a:r>
              <a:rPr lang="en-US" sz="1800">
                <a:solidFill>
                  <a:srgbClr val="212529"/>
                </a:solidFill>
                <a:latin typeface="Quattrocento Sans"/>
                <a:ea typeface="Quattrocento Sans"/>
                <a:cs typeface="Quattrocento Sans"/>
                <a:sym typeface="Quattrocento Sans"/>
              </a:rPr>
              <a:t>) equals </a:t>
            </a:r>
            <a:r>
              <a:rPr b="1" lang="en-US" sz="1800">
                <a:solidFill>
                  <a:srgbClr val="BF344E"/>
                </a:solidFill>
                <a:latin typeface="Quattrocento Sans"/>
                <a:ea typeface="Quattrocento Sans"/>
                <a:cs typeface="Quattrocento Sans"/>
                <a:sym typeface="Quattrocento Sans"/>
              </a:rPr>
              <a:t>1.0</a:t>
            </a:r>
            <a:endParaRPr sz="1800">
              <a:solidFill>
                <a:schemeClr val="dk1"/>
              </a:solidFill>
              <a:latin typeface="Calibri"/>
              <a:ea typeface="Calibri"/>
              <a:cs typeface="Calibri"/>
              <a:sym typeface="Calibri"/>
            </a:endParaRPr>
          </a:p>
        </p:txBody>
      </p:sp>
      <p:sp>
        <p:nvSpPr>
          <p:cNvPr id="234" name="Google Shape;234;p32"/>
          <p:cNvSpPr txBox="1"/>
          <p:nvPr/>
        </p:nvSpPr>
        <p:spPr>
          <a:xfrm>
            <a:off x="415025" y="3606614"/>
            <a:ext cx="6081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12529"/>
                </a:solidFill>
                <a:latin typeface="Quattrocento Sans"/>
                <a:ea typeface="Quattrocento Sans"/>
                <a:cs typeface="Quattrocento Sans"/>
                <a:sym typeface="Quattrocento Sans"/>
              </a:rPr>
              <a:t>Correlation (R) equals </a:t>
            </a:r>
            <a:r>
              <a:rPr b="1" lang="en-US" sz="1800">
                <a:solidFill>
                  <a:srgbClr val="BF344E"/>
                </a:solidFill>
                <a:latin typeface="Quattrocento Sans"/>
                <a:ea typeface="Quattrocento Sans"/>
                <a:cs typeface="Quattrocento Sans"/>
                <a:sym typeface="Quattrocento Sans"/>
              </a:rPr>
              <a:t>0.8777</a:t>
            </a:r>
            <a:endParaRPr sz="1800">
              <a:solidFill>
                <a:schemeClr val="dk1"/>
              </a:solidFill>
              <a:latin typeface="Calibri"/>
              <a:ea typeface="Calibri"/>
              <a:cs typeface="Calibri"/>
              <a:sym typeface="Calibri"/>
            </a:endParaRPr>
          </a:p>
        </p:txBody>
      </p:sp>
      <p:sp>
        <p:nvSpPr>
          <p:cNvPr id="235" name="Google Shape;235;p32"/>
          <p:cNvSpPr txBox="1"/>
          <p:nvPr/>
        </p:nvSpPr>
        <p:spPr>
          <a:xfrm>
            <a:off x="459954" y="4107842"/>
            <a:ext cx="8392500" cy="665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rgbClr val="212529"/>
                </a:solidFill>
                <a:latin typeface="Quattrocento Sans"/>
                <a:ea typeface="Quattrocento Sans"/>
                <a:cs typeface="Quattrocento Sans"/>
                <a:sym typeface="Quattrocento Sans"/>
              </a:rPr>
              <a:t>It means that there is a </a:t>
            </a:r>
            <a:r>
              <a:rPr b="1" lang="en-US" sz="1800">
                <a:solidFill>
                  <a:srgbClr val="212529"/>
                </a:solidFill>
                <a:latin typeface="Quattrocento Sans"/>
                <a:ea typeface="Quattrocento Sans"/>
                <a:cs typeface="Quattrocento Sans"/>
                <a:sym typeface="Quattrocento Sans"/>
              </a:rPr>
              <a:t>very good direct relationship</a:t>
            </a:r>
            <a:r>
              <a:rPr lang="en-US" sz="1800">
                <a:solidFill>
                  <a:srgbClr val="212529"/>
                </a:solidFill>
                <a:latin typeface="Quattrocento Sans"/>
                <a:ea typeface="Quattrocento Sans"/>
                <a:cs typeface="Quattrocento Sans"/>
                <a:sym typeface="Quattrocento Sans"/>
              </a:rPr>
              <a:t> between the  predictor and the predict </a:t>
            </a:r>
            <a:endParaRPr sz="1600">
              <a:solidFill>
                <a:schemeClr val="dk1"/>
              </a:solidFill>
              <a:latin typeface="Calibri"/>
              <a:ea typeface="Calibri"/>
              <a:cs typeface="Calibri"/>
              <a:sym typeface="Calibri"/>
            </a:endParaRPr>
          </a:p>
        </p:txBody>
      </p:sp>
      <p:sp>
        <p:nvSpPr>
          <p:cNvPr id="236" name="Google Shape;236;p32"/>
          <p:cNvSpPr txBox="1"/>
          <p:nvPr/>
        </p:nvSpPr>
        <p:spPr>
          <a:xfrm>
            <a:off x="1751789" y="1845940"/>
            <a:ext cx="4870800" cy="12588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rgbClr val="212529"/>
                </a:solidFill>
                <a:latin typeface="Quattrocento Sans"/>
                <a:ea typeface="Quattrocento Sans"/>
                <a:cs typeface="Quattrocento Sans"/>
                <a:sym typeface="Quattrocento Sans"/>
              </a:rPr>
              <a:t>b</a:t>
            </a:r>
            <a:r>
              <a:rPr baseline="-25000" lang="en-US" sz="1200">
                <a:solidFill>
                  <a:srgbClr val="212529"/>
                </a:solidFill>
                <a:latin typeface="Quattrocento Sans"/>
                <a:ea typeface="Quattrocento Sans"/>
                <a:cs typeface="Quattrocento Sans"/>
                <a:sym typeface="Quattrocento Sans"/>
              </a:rPr>
              <a:t>0</a:t>
            </a:r>
            <a:r>
              <a:rPr lang="en-US" sz="1800">
                <a:solidFill>
                  <a:srgbClr val="212529"/>
                </a:solidFill>
                <a:latin typeface="Quattrocento Sans"/>
                <a:ea typeface="Quattrocento Sans"/>
                <a:cs typeface="Quattrocento Sans"/>
                <a:sym typeface="Quattrocento Sans"/>
              </a:rPr>
              <a:t> = ȳ - b</a:t>
            </a:r>
            <a:r>
              <a:rPr baseline="-25000" lang="en-US" sz="1200">
                <a:solidFill>
                  <a:srgbClr val="212529"/>
                </a:solidFill>
                <a:latin typeface="Quattrocento Sans"/>
                <a:ea typeface="Quattrocento Sans"/>
                <a:cs typeface="Quattrocento Sans"/>
                <a:sym typeface="Quattrocento Sans"/>
              </a:rPr>
              <a:t>1</a:t>
            </a:r>
            <a:r>
              <a:rPr lang="en-US" sz="1800">
                <a:solidFill>
                  <a:srgbClr val="212529"/>
                </a:solidFill>
                <a:latin typeface="Quattrocento Sans"/>
                <a:ea typeface="Quattrocento Sans"/>
                <a:cs typeface="Quattrocento Sans"/>
                <a:sym typeface="Quattrocento Sans"/>
              </a:rPr>
              <a:t>x̄</a:t>
            </a:r>
            <a:br>
              <a:rPr lang="en-US" sz="1800">
                <a:solidFill>
                  <a:srgbClr val="212529"/>
                </a:solidFill>
                <a:latin typeface="Quattrocento Sans"/>
                <a:ea typeface="Quattrocento Sans"/>
                <a:cs typeface="Quattrocento Sans"/>
                <a:sym typeface="Quattrocento Sans"/>
              </a:rPr>
            </a:br>
            <a:r>
              <a:rPr lang="en-US" sz="1800">
                <a:solidFill>
                  <a:srgbClr val="212529"/>
                </a:solidFill>
                <a:latin typeface="Quattrocento Sans"/>
                <a:ea typeface="Quattrocento Sans"/>
                <a:cs typeface="Quattrocento Sans"/>
                <a:sym typeface="Quattrocento Sans"/>
              </a:rPr>
              <a:t>x̄ = 24.0434</a:t>
            </a:r>
            <a:br>
              <a:rPr lang="en-US" sz="1800">
                <a:solidFill>
                  <a:srgbClr val="212529"/>
                </a:solidFill>
                <a:latin typeface="Quattrocento Sans"/>
                <a:ea typeface="Quattrocento Sans"/>
                <a:cs typeface="Quattrocento Sans"/>
                <a:sym typeface="Quattrocento Sans"/>
              </a:rPr>
            </a:br>
            <a:r>
              <a:rPr lang="en-US" sz="1800">
                <a:solidFill>
                  <a:srgbClr val="212529"/>
                </a:solidFill>
                <a:latin typeface="Quattrocento Sans"/>
                <a:ea typeface="Quattrocento Sans"/>
                <a:cs typeface="Quattrocento Sans"/>
                <a:sym typeface="Quattrocento Sans"/>
              </a:rPr>
              <a:t>ȳ = 35.8837</a:t>
            </a:r>
            <a:br>
              <a:rPr lang="en-US" sz="1800">
                <a:solidFill>
                  <a:srgbClr val="212529"/>
                </a:solidFill>
                <a:latin typeface="Quattrocento Sans"/>
                <a:ea typeface="Quattrocento Sans"/>
                <a:cs typeface="Quattrocento Sans"/>
                <a:sym typeface="Quattrocento Sans"/>
              </a:rPr>
            </a:br>
            <a:r>
              <a:rPr lang="en-US" sz="1800">
                <a:solidFill>
                  <a:srgbClr val="212529"/>
                </a:solidFill>
                <a:latin typeface="Quattrocento Sans"/>
                <a:ea typeface="Quattrocento Sans"/>
                <a:cs typeface="Quattrocento Sans"/>
                <a:sym typeface="Quattrocento Sans"/>
              </a:rPr>
              <a:t>b</a:t>
            </a:r>
            <a:r>
              <a:rPr baseline="-25000" lang="en-US" sz="1200">
                <a:solidFill>
                  <a:srgbClr val="212529"/>
                </a:solidFill>
                <a:latin typeface="Quattrocento Sans"/>
                <a:ea typeface="Quattrocento Sans"/>
                <a:cs typeface="Quattrocento Sans"/>
                <a:sym typeface="Quattrocento Sans"/>
              </a:rPr>
              <a:t>0</a:t>
            </a:r>
            <a:r>
              <a:rPr lang="en-US" sz="1800">
                <a:solidFill>
                  <a:srgbClr val="212529"/>
                </a:solidFill>
                <a:latin typeface="Quattrocento Sans"/>
                <a:ea typeface="Quattrocento Sans"/>
                <a:cs typeface="Quattrocento Sans"/>
                <a:sym typeface="Quattrocento Sans"/>
              </a:rPr>
              <a:t> = 35.8837 -0.7944*24.0434 = 16.7833</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33"/>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33"/>
          <p:cNvSpPr txBox="1"/>
          <p:nvPr/>
        </p:nvSpPr>
        <p:spPr>
          <a:xfrm>
            <a:off x="479161" y="479394"/>
            <a:ext cx="2678858" cy="2680137"/>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1" lang="en-US" sz="3500">
                <a:solidFill>
                  <a:schemeClr val="dk1"/>
                </a:solidFill>
                <a:latin typeface="Calibri"/>
                <a:ea typeface="Calibri"/>
                <a:cs typeface="Calibri"/>
                <a:sym typeface="Calibri"/>
              </a:rPr>
              <a:t>Visualizing the regression analysis result   </a:t>
            </a:r>
            <a:endParaRPr/>
          </a:p>
        </p:txBody>
      </p:sp>
      <p:sp>
        <p:nvSpPr>
          <p:cNvPr id="243" name="Google Shape;243;p33"/>
          <p:cNvSpPr/>
          <p:nvPr/>
        </p:nvSpPr>
        <p:spPr>
          <a:xfrm>
            <a:off x="482458" y="3306950"/>
            <a:ext cx="2441321" cy="13716"/>
          </a:xfrm>
          <a:custGeom>
            <a:rect b="b" l="l" r="r" t="t"/>
            <a:pathLst>
              <a:path extrusionOk="0" fill="none" h="13716" w="2441321">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extrusionOk="0" h="13716" w="2441321">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extrusionOk="0" fill="none" h="13716" w="2441321">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4" name="Google Shape;244;p33"/>
          <p:cNvPicPr preferRelativeResize="0"/>
          <p:nvPr/>
        </p:nvPicPr>
        <p:blipFill rotWithShape="1">
          <a:blip r:embed="rId3">
            <a:alphaModFix/>
          </a:blip>
          <a:srcRect b="0" l="0" r="0" t="0"/>
          <a:stretch/>
        </p:blipFill>
        <p:spPr>
          <a:xfrm>
            <a:off x="3490722" y="919271"/>
            <a:ext cx="5410962" cy="32843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descr="MD-flag-background-ppt.png" id="75" name="Google Shape;75;p16"/>
          <p:cNvPicPr preferRelativeResize="0"/>
          <p:nvPr/>
        </p:nvPicPr>
        <p:blipFill rotWithShape="1">
          <a:blip r:embed="rId3">
            <a:alphaModFix/>
          </a:blip>
          <a:srcRect b="0" l="0" r="0" t="0"/>
          <a:stretch/>
        </p:blipFill>
        <p:spPr>
          <a:xfrm>
            <a:off x="0" y="0"/>
            <a:ext cx="9143999" cy="571500"/>
          </a:xfrm>
          <a:prstGeom prst="rect">
            <a:avLst/>
          </a:prstGeom>
          <a:noFill/>
          <a:ln>
            <a:noFill/>
          </a:ln>
        </p:spPr>
      </p:pic>
      <p:pic>
        <p:nvPicPr>
          <p:cNvPr descr="UMBC-primary-logo-CMYK-on-black.png" id="76" name="Google Shape;76;p16"/>
          <p:cNvPicPr preferRelativeResize="0"/>
          <p:nvPr/>
        </p:nvPicPr>
        <p:blipFill rotWithShape="1">
          <a:blip r:embed="rId4">
            <a:alphaModFix/>
          </a:blip>
          <a:srcRect b="0" l="0" r="0" t="0"/>
          <a:stretch/>
        </p:blipFill>
        <p:spPr>
          <a:xfrm>
            <a:off x="294287" y="86177"/>
            <a:ext cx="1749252" cy="402989"/>
          </a:xfrm>
          <a:prstGeom prst="rect">
            <a:avLst/>
          </a:prstGeom>
          <a:noFill/>
          <a:ln>
            <a:noFill/>
          </a:ln>
        </p:spPr>
      </p:pic>
      <p:sp>
        <p:nvSpPr>
          <p:cNvPr id="77" name="Google Shape;77;p16"/>
          <p:cNvSpPr txBox="1"/>
          <p:nvPr/>
        </p:nvSpPr>
        <p:spPr>
          <a:xfrm>
            <a:off x="294287" y="489166"/>
            <a:ext cx="9764113" cy="995389"/>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1" lang="en-US" sz="2400">
                <a:solidFill>
                  <a:srgbClr val="262626"/>
                </a:solidFill>
                <a:latin typeface="Calibri"/>
                <a:ea typeface="Calibri"/>
                <a:cs typeface="Calibri"/>
                <a:sym typeface="Calibri"/>
              </a:rPr>
              <a:t>Introduction</a:t>
            </a:r>
            <a:endParaRPr b="1" sz="4000">
              <a:solidFill>
                <a:srgbClr val="262626"/>
              </a:solidFill>
              <a:latin typeface="Calibri"/>
              <a:ea typeface="Calibri"/>
              <a:cs typeface="Calibri"/>
              <a:sym typeface="Calibri"/>
            </a:endParaRPr>
          </a:p>
        </p:txBody>
      </p:sp>
      <p:sp>
        <p:nvSpPr>
          <p:cNvPr id="78" name="Google Shape;78;p16"/>
          <p:cNvSpPr txBox="1"/>
          <p:nvPr/>
        </p:nvSpPr>
        <p:spPr>
          <a:xfrm>
            <a:off x="1545969" y="1735647"/>
            <a:ext cx="6470073" cy="9694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Particulate Matter 2.5 is a small particle such as dirt, soot, dust, or smoke that is about 2.5 ug/m3 LC (EPA, 2021). Particulate Matter 2.5 has been linked to  COVID-19 and cancer</a:t>
            </a:r>
            <a:r>
              <a:rPr lang="en-US" sz="2000">
                <a:solidFill>
                  <a:srgbClr val="000000"/>
                </a:solidFill>
                <a:latin typeface="Calibri"/>
                <a:ea typeface="Calibri"/>
                <a:cs typeface="Calibri"/>
                <a:sym typeface="Calibri"/>
              </a:rPr>
              <a:t>: </a:t>
            </a:r>
            <a:endParaRPr/>
          </a:p>
          <a:p>
            <a:pPr indent="0" lvl="0" marL="457200" marR="0" rtl="0" algn="l">
              <a:spcBef>
                <a:spcPts val="0"/>
              </a:spcBef>
              <a:spcAft>
                <a:spcPts val="0"/>
              </a:spcAft>
              <a:buNone/>
            </a:pPr>
            <a:r>
              <a:rPr lang="en-US" sz="500">
                <a:solidFill>
                  <a:srgbClr val="000000"/>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79" name="Google Shape;79;p16"/>
          <p:cNvSpPr txBox="1"/>
          <p:nvPr/>
        </p:nvSpPr>
        <p:spPr>
          <a:xfrm>
            <a:off x="1854927" y="2805272"/>
            <a:ext cx="6988628" cy="175432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Higher COVID-19 transmissions (Shafinaz et al., 2021; Comunian et al. 2020)</a:t>
            </a:r>
            <a:endParaRPr sz="1600">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COVID-19 RNA has been found on PM2.5 fragments (Shafinaz et al., 2021; Comunian et al. 2020)</a:t>
            </a:r>
            <a:endParaRPr sz="1600">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PM2.5 is also linked to the oncogenesis of various cancers (Shafinaz et al., 2021; Comunian et al. 2020)</a:t>
            </a:r>
            <a:endParaRPr sz="1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nvSpPr>
        <p:spPr>
          <a:xfrm>
            <a:off x="836700" y="4437250"/>
            <a:ext cx="7470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200">
                <a:solidFill>
                  <a:schemeClr val="dk1"/>
                </a:solidFill>
                <a:latin typeface="Arial"/>
                <a:ea typeface="Arial"/>
                <a:cs typeface="Arial"/>
                <a:sym typeface="Arial"/>
              </a:rPr>
              <a:t>Graphs </a:t>
            </a:r>
            <a:r>
              <a:rPr i="1" lang="en-US" sz="1200">
                <a:solidFill>
                  <a:schemeClr val="dk1"/>
                </a:solidFill>
              </a:rPr>
              <a:t>showing the concentration of </a:t>
            </a:r>
            <a:r>
              <a:rPr b="0" i="1" lang="en-US" sz="1200">
                <a:solidFill>
                  <a:schemeClr val="dk1"/>
                </a:solidFill>
                <a:latin typeface="Arial"/>
                <a:ea typeface="Arial"/>
                <a:cs typeface="Arial"/>
                <a:sym typeface="Arial"/>
              </a:rPr>
              <a:t> Ozone,N</a:t>
            </a:r>
            <a:r>
              <a:rPr i="1" lang="en-US" sz="1200">
                <a:solidFill>
                  <a:schemeClr val="dk1"/>
                </a:solidFill>
                <a:latin typeface="Arial"/>
                <a:ea typeface="Arial"/>
                <a:cs typeface="Arial"/>
                <a:sym typeface="Arial"/>
              </a:rPr>
              <a:t>02,Temp ,SO2 ,</a:t>
            </a:r>
            <a:r>
              <a:rPr b="0" i="1" lang="en-US" sz="1200">
                <a:solidFill>
                  <a:schemeClr val="dk1"/>
                </a:solidFill>
                <a:latin typeface="Arial"/>
                <a:ea typeface="Arial"/>
                <a:cs typeface="Arial"/>
                <a:sym typeface="Arial"/>
              </a:rPr>
              <a:t>PM2.5 and Death Increase due to Covid pandemic. </a:t>
            </a:r>
            <a:endParaRPr i="1"/>
          </a:p>
        </p:txBody>
      </p:sp>
      <p:pic>
        <p:nvPicPr>
          <p:cNvPr id="250" name="Google Shape;250;p34"/>
          <p:cNvPicPr preferRelativeResize="0"/>
          <p:nvPr/>
        </p:nvPicPr>
        <p:blipFill rotWithShape="1">
          <a:blip r:embed="rId3">
            <a:alphaModFix/>
          </a:blip>
          <a:srcRect b="0" l="0" r="0" t="0"/>
          <a:stretch/>
        </p:blipFill>
        <p:spPr>
          <a:xfrm>
            <a:off x="1106975" y="649376"/>
            <a:ext cx="6520300" cy="3660475"/>
          </a:xfrm>
          <a:prstGeom prst="rect">
            <a:avLst/>
          </a:prstGeom>
          <a:noFill/>
          <a:ln>
            <a:noFill/>
          </a:ln>
        </p:spPr>
      </p:pic>
      <p:sp>
        <p:nvSpPr>
          <p:cNvPr id="251" name="Google Shape;251;p34"/>
          <p:cNvSpPr/>
          <p:nvPr/>
        </p:nvSpPr>
        <p:spPr>
          <a:xfrm rot="-5400000">
            <a:off x="970725" y="2189250"/>
            <a:ext cx="855600" cy="179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600"/>
              <a:t>COVID-19 Deaths</a:t>
            </a:r>
            <a:endParaRPr b="1" sz="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p:nvPr/>
        </p:nvSpPr>
        <p:spPr>
          <a:xfrm>
            <a:off x="627559" y="714474"/>
            <a:ext cx="7552800" cy="544200"/>
          </a:xfrm>
          <a:prstGeom prst="rect">
            <a:avLst/>
          </a:prstGeom>
          <a:no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en-US" sz="1687" u="none" cap="none" strike="noStrike">
                <a:solidFill>
                  <a:schemeClr val="dk1"/>
                </a:solidFill>
                <a:latin typeface="Calibri"/>
                <a:ea typeface="Calibri"/>
                <a:cs typeface="Calibri"/>
                <a:sym typeface="Calibri"/>
              </a:rPr>
              <a:t>Regression Analysis: PM2.5 and COVID-19 Deaths</a:t>
            </a:r>
            <a:endParaRPr b="0" i="0" sz="1687" u="none" cap="none" strike="noStrike">
              <a:solidFill>
                <a:schemeClr val="dk1"/>
              </a:solidFill>
              <a:latin typeface="Calibri"/>
              <a:ea typeface="Calibri"/>
              <a:cs typeface="Calibri"/>
              <a:sym typeface="Calibri"/>
            </a:endParaRPr>
          </a:p>
          <a:p>
            <a:pPr indent="0" lvl="0" marL="0" marR="0" rtl="0" algn="ctr">
              <a:lnSpc>
                <a:spcPct val="70000"/>
              </a:lnSpc>
              <a:spcBef>
                <a:spcPts val="600"/>
              </a:spcBef>
              <a:spcAft>
                <a:spcPts val="0"/>
              </a:spcAft>
              <a:buNone/>
            </a:pPr>
            <a:r>
              <a:rPr b="0" i="0" lang="en-US" sz="1687" u="none" cap="none" strike="noStrike">
                <a:solidFill>
                  <a:schemeClr val="dk1"/>
                </a:solidFill>
                <a:latin typeface="Calibri"/>
                <a:ea typeface="Calibri"/>
                <a:cs typeface="Calibri"/>
                <a:sym typeface="Calibri"/>
              </a:rPr>
              <a:t>             </a:t>
            </a:r>
            <a:endParaRPr/>
          </a:p>
        </p:txBody>
      </p:sp>
      <p:pic>
        <p:nvPicPr>
          <p:cNvPr id="258" name="Google Shape;258;p35"/>
          <p:cNvPicPr preferRelativeResize="0"/>
          <p:nvPr/>
        </p:nvPicPr>
        <p:blipFill rotWithShape="1">
          <a:blip r:embed="rId3">
            <a:alphaModFix/>
          </a:blip>
          <a:srcRect b="0" l="0" r="0" t="0"/>
          <a:stretch/>
        </p:blipFill>
        <p:spPr>
          <a:xfrm>
            <a:off x="963651" y="1258686"/>
            <a:ext cx="7216707" cy="361831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6"/>
          <p:cNvPicPr preferRelativeResize="0"/>
          <p:nvPr/>
        </p:nvPicPr>
        <p:blipFill rotWithShape="1">
          <a:blip r:embed="rId3">
            <a:alphaModFix/>
          </a:blip>
          <a:srcRect b="0" l="0" r="0" t="0"/>
          <a:stretch/>
        </p:blipFill>
        <p:spPr>
          <a:xfrm>
            <a:off x="802105" y="640353"/>
            <a:ext cx="6960769" cy="450315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7"/>
          <p:cNvPicPr preferRelativeResize="0"/>
          <p:nvPr/>
        </p:nvPicPr>
        <p:blipFill rotWithShape="1">
          <a:blip r:embed="rId3">
            <a:alphaModFix/>
          </a:blip>
          <a:srcRect b="0" l="0" r="0" t="0"/>
          <a:stretch/>
        </p:blipFill>
        <p:spPr>
          <a:xfrm>
            <a:off x="853925" y="856275"/>
            <a:ext cx="7262725" cy="4118500"/>
          </a:xfrm>
          <a:prstGeom prst="rect">
            <a:avLst/>
          </a:prstGeom>
          <a:noFill/>
          <a:ln>
            <a:noFill/>
          </a:ln>
        </p:spPr>
      </p:pic>
      <p:sp>
        <p:nvSpPr>
          <p:cNvPr id="269" name="Google Shape;269;p37"/>
          <p:cNvSpPr txBox="1"/>
          <p:nvPr/>
        </p:nvSpPr>
        <p:spPr>
          <a:xfrm>
            <a:off x="521470" y="507873"/>
            <a:ext cx="7027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MSE ,R Square, Adjusted R Square, RMSE, MAE</a:t>
            </a:r>
            <a:endParaRPr b="1"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8"/>
          <p:cNvPicPr preferRelativeResize="0"/>
          <p:nvPr/>
        </p:nvPicPr>
        <p:blipFill rotWithShape="1">
          <a:blip r:embed="rId3">
            <a:alphaModFix/>
          </a:blip>
          <a:srcRect b="0" l="0" r="0" t="0"/>
          <a:stretch/>
        </p:blipFill>
        <p:spPr>
          <a:xfrm>
            <a:off x="640692" y="674775"/>
            <a:ext cx="7457916" cy="412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9"/>
          <p:cNvPicPr preferRelativeResize="0"/>
          <p:nvPr/>
        </p:nvPicPr>
        <p:blipFill rotWithShape="1">
          <a:blip r:embed="rId3">
            <a:alphaModFix/>
          </a:blip>
          <a:srcRect b="0" l="0" r="0" t="0"/>
          <a:stretch/>
        </p:blipFill>
        <p:spPr>
          <a:xfrm>
            <a:off x="558800" y="745550"/>
            <a:ext cx="8390722" cy="34454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p:nvPr/>
        </p:nvSpPr>
        <p:spPr>
          <a:xfrm>
            <a:off x="163725" y="569256"/>
            <a:ext cx="5558100" cy="126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2600">
                <a:solidFill>
                  <a:schemeClr val="dk1"/>
                </a:solidFill>
                <a:latin typeface="Calibri"/>
                <a:ea typeface="Calibri"/>
                <a:cs typeface="Calibri"/>
                <a:sym typeface="Calibri"/>
              </a:rPr>
              <a:t>Conclusion:</a:t>
            </a:r>
            <a:r>
              <a:rPr b="1" lang="en-US" sz="26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   </a:t>
            </a:r>
            <a:endParaRPr/>
          </a:p>
        </p:txBody>
      </p:sp>
      <p:sp>
        <p:nvSpPr>
          <p:cNvPr id="286" name="Google Shape;286;p40"/>
          <p:cNvSpPr/>
          <p:nvPr/>
        </p:nvSpPr>
        <p:spPr>
          <a:xfrm>
            <a:off x="415100" y="1124875"/>
            <a:ext cx="7863000" cy="3334500"/>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90000"/>
              </a:lnSpc>
              <a:spcBef>
                <a:spcPts val="0"/>
              </a:spcBef>
              <a:spcAft>
                <a:spcPts val="0"/>
              </a:spcAft>
              <a:buClr>
                <a:srgbClr val="202124"/>
              </a:buClr>
              <a:buSzPts val="1800"/>
              <a:buFont typeface="Calibri"/>
              <a:buChar char="●"/>
            </a:pPr>
            <a:r>
              <a:rPr lang="en-US" sz="1800">
                <a:solidFill>
                  <a:srgbClr val="202124"/>
                </a:solidFill>
                <a:highlight>
                  <a:srgbClr val="FFFFFF"/>
                </a:highlight>
                <a:latin typeface="Calibri"/>
                <a:ea typeface="Calibri"/>
                <a:cs typeface="Calibri"/>
                <a:sym typeface="Calibri"/>
              </a:rPr>
              <a:t>The predictive models show that PM2.5 concentrations will increase during the latter and proceeding periods of 2020. </a:t>
            </a:r>
            <a:endParaRPr sz="1800">
              <a:solidFill>
                <a:srgbClr val="202124"/>
              </a:solidFill>
              <a:highlight>
                <a:srgbClr val="FFFFFF"/>
              </a:highlight>
              <a:latin typeface="Calibri"/>
              <a:ea typeface="Calibri"/>
              <a:cs typeface="Calibri"/>
              <a:sym typeface="Calibri"/>
            </a:endParaRPr>
          </a:p>
          <a:p>
            <a:pPr indent="0" lvl="0" marL="457200" marR="0" rtl="0" algn="just">
              <a:lnSpc>
                <a:spcPct val="90000"/>
              </a:lnSpc>
              <a:spcBef>
                <a:spcPts val="0"/>
              </a:spcBef>
              <a:spcAft>
                <a:spcPts val="0"/>
              </a:spcAft>
              <a:buNone/>
            </a:pPr>
            <a:r>
              <a:t/>
            </a:r>
            <a:endParaRPr sz="1800">
              <a:solidFill>
                <a:srgbClr val="202124"/>
              </a:solidFill>
              <a:highlight>
                <a:srgbClr val="FFFFFF"/>
              </a:highlight>
              <a:latin typeface="Calibri"/>
              <a:ea typeface="Calibri"/>
              <a:cs typeface="Calibri"/>
              <a:sym typeface="Calibri"/>
            </a:endParaRPr>
          </a:p>
          <a:p>
            <a:pPr indent="-342900" lvl="0" marL="457200" marR="0" rtl="0" algn="just">
              <a:lnSpc>
                <a:spcPct val="90000"/>
              </a:lnSpc>
              <a:spcBef>
                <a:spcPts val="0"/>
              </a:spcBef>
              <a:spcAft>
                <a:spcPts val="0"/>
              </a:spcAft>
              <a:buClr>
                <a:srgbClr val="202124"/>
              </a:buClr>
              <a:buSzPts val="1800"/>
              <a:buFont typeface="Calibri"/>
              <a:buChar char="●"/>
            </a:pPr>
            <a:r>
              <a:rPr lang="en-US" sz="1800">
                <a:solidFill>
                  <a:srgbClr val="202124"/>
                </a:solidFill>
                <a:highlight>
                  <a:srgbClr val="FFFFFF"/>
                </a:highlight>
                <a:latin typeface="Calibri"/>
                <a:ea typeface="Calibri"/>
                <a:cs typeface="Calibri"/>
                <a:sym typeface="Calibri"/>
              </a:rPr>
              <a:t>This </a:t>
            </a:r>
            <a:r>
              <a:rPr b="1" lang="en-US" sz="1800">
                <a:solidFill>
                  <a:srgbClr val="202124"/>
                </a:solidFill>
                <a:highlight>
                  <a:srgbClr val="FFFFFF"/>
                </a:highlight>
                <a:latin typeface="Calibri"/>
                <a:ea typeface="Calibri"/>
                <a:cs typeface="Calibri"/>
                <a:sym typeface="Calibri"/>
              </a:rPr>
              <a:t>supports our hypothesis </a:t>
            </a:r>
            <a:r>
              <a:rPr lang="en-US" sz="1800">
                <a:solidFill>
                  <a:srgbClr val="202124"/>
                </a:solidFill>
                <a:highlight>
                  <a:srgbClr val="FFFFFF"/>
                </a:highlight>
                <a:latin typeface="Calibri"/>
                <a:ea typeface="Calibri"/>
                <a:cs typeface="Calibri"/>
                <a:sym typeface="Calibri"/>
              </a:rPr>
              <a:t>that PM2.5 concentrations will be rather low during the earlier periods of the COVID-19 pandemic but increase during the late</a:t>
            </a:r>
            <a:r>
              <a:rPr lang="en-US" sz="1800">
                <a:solidFill>
                  <a:srgbClr val="202124"/>
                </a:solidFill>
                <a:highlight>
                  <a:srgbClr val="FFFFFF"/>
                </a:highlight>
                <a:latin typeface="Calibri"/>
                <a:ea typeface="Calibri"/>
                <a:cs typeface="Calibri"/>
                <a:sym typeface="Calibri"/>
              </a:rPr>
              <a:t>r </a:t>
            </a:r>
            <a:r>
              <a:rPr lang="en-US" sz="1800">
                <a:solidFill>
                  <a:srgbClr val="202124"/>
                </a:solidFill>
                <a:highlight>
                  <a:srgbClr val="FFFFFF"/>
                </a:highlight>
                <a:latin typeface="Calibri"/>
                <a:ea typeface="Calibri"/>
                <a:cs typeface="Calibri"/>
                <a:sym typeface="Calibri"/>
              </a:rPr>
              <a:t>periods as human activity increases. </a:t>
            </a:r>
            <a:r>
              <a:rPr lang="en-US" sz="18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 </a:t>
            </a:r>
            <a:endParaRPr sz="2600">
              <a:solidFill>
                <a:schemeClr val="dk1"/>
              </a:solidFill>
              <a:latin typeface="Calibri"/>
              <a:ea typeface="Calibri"/>
              <a:cs typeface="Calibri"/>
              <a:sym typeface="Calibri"/>
            </a:endParaRPr>
          </a:p>
          <a:p>
            <a:pPr indent="0" lvl="0" marL="457200" marR="0" rtl="0" algn="just">
              <a:lnSpc>
                <a:spcPct val="90000"/>
              </a:lnSpc>
              <a:spcBef>
                <a:spcPts val="0"/>
              </a:spcBef>
              <a:spcAft>
                <a:spcPts val="0"/>
              </a:spcAft>
              <a:buNone/>
            </a:pPr>
            <a:r>
              <a:rPr lang="en-US" sz="2600">
                <a:solidFill>
                  <a:schemeClr val="dk1"/>
                </a:solidFill>
                <a:latin typeface="Calibri"/>
                <a:ea typeface="Calibri"/>
                <a:cs typeface="Calibri"/>
                <a:sym typeface="Calibri"/>
              </a:rPr>
              <a:t> </a:t>
            </a:r>
            <a:endParaRPr sz="2600">
              <a:solidFill>
                <a:schemeClr val="dk1"/>
              </a:solidFill>
              <a:latin typeface="Calibri"/>
              <a:ea typeface="Calibri"/>
              <a:cs typeface="Calibri"/>
              <a:sym typeface="Calibri"/>
            </a:endParaRPr>
          </a:p>
          <a:p>
            <a:pPr indent="-342900" lvl="0" marL="457200" marR="0" rtl="0" algn="just">
              <a:lnSpc>
                <a:spcPct val="90000"/>
              </a:lnSpc>
              <a:spcBef>
                <a:spcPts val="0"/>
              </a:spcBef>
              <a:spcAft>
                <a:spcPts val="0"/>
              </a:spcAft>
              <a:buClr>
                <a:srgbClr val="202124"/>
              </a:buClr>
              <a:buSzPts val="1800"/>
              <a:buFont typeface="Calibri"/>
              <a:buChar char="●"/>
            </a:pPr>
            <a:r>
              <a:rPr lang="en-US" sz="1800">
                <a:solidFill>
                  <a:srgbClr val="202124"/>
                </a:solidFill>
                <a:highlight>
                  <a:srgbClr val="FFFFFF"/>
                </a:highlight>
                <a:latin typeface="Calibri"/>
                <a:ea typeface="Calibri"/>
                <a:cs typeface="Calibri"/>
                <a:sym typeface="Calibri"/>
              </a:rPr>
              <a:t>The  Model also show a correlation between </a:t>
            </a:r>
            <a:r>
              <a:rPr lang="en-US" sz="1800">
                <a:solidFill>
                  <a:srgbClr val="202124"/>
                </a:solidFill>
                <a:highlight>
                  <a:schemeClr val="lt1"/>
                </a:highlight>
                <a:latin typeface="Calibri"/>
                <a:ea typeface="Calibri"/>
                <a:cs typeface="Calibri"/>
                <a:sym typeface="Calibri"/>
              </a:rPr>
              <a:t>PM2.5 concentrations and Death due to Covid but may not be causation.</a:t>
            </a:r>
            <a:r>
              <a:rPr lang="en-US" sz="1800">
                <a:solidFill>
                  <a:srgbClr val="202124"/>
                </a:solidFill>
                <a:highlight>
                  <a:srgbClr val="FFFFFF"/>
                </a:highlight>
                <a:latin typeface="Calibri"/>
                <a:ea typeface="Calibri"/>
                <a:cs typeface="Calibri"/>
                <a:sym typeface="Calibri"/>
              </a:rPr>
              <a:t> </a:t>
            </a:r>
            <a:endParaRPr sz="1800">
              <a:solidFill>
                <a:srgbClr val="202124"/>
              </a:solidFill>
              <a:highlight>
                <a:srgbClr val="FFFFFF"/>
              </a:highlight>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p:nvPr/>
        </p:nvSpPr>
        <p:spPr>
          <a:xfrm>
            <a:off x="2274750" y="1941606"/>
            <a:ext cx="5558100" cy="1260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2600">
                <a:solidFill>
                  <a:schemeClr val="dk1"/>
                </a:solidFill>
                <a:latin typeface="Calibri"/>
                <a:ea typeface="Calibri"/>
                <a:cs typeface="Calibri"/>
                <a:sym typeface="Calibri"/>
              </a:rPr>
              <a:t>TIME TO VIEW THE PLATFORM</a:t>
            </a:r>
            <a:r>
              <a:rPr lang="en-US" sz="2600">
                <a:solidFill>
                  <a:schemeClr val="dk1"/>
                </a:solidFill>
                <a:latin typeface="Calibri"/>
                <a:ea typeface="Calibri"/>
                <a:cs typeface="Calibri"/>
                <a:sym typeface="Calibri"/>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nvSpPr>
        <p:spPr>
          <a:xfrm>
            <a:off x="181875" y="710202"/>
            <a:ext cx="4123200" cy="16839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b="1" lang="en-US" sz="2600">
                <a:solidFill>
                  <a:schemeClr val="dk1"/>
                </a:solidFill>
                <a:latin typeface="Calibri"/>
                <a:ea typeface="Calibri"/>
                <a:cs typeface="Calibri"/>
                <a:sym typeface="Calibri"/>
              </a:rPr>
              <a:t>Next Steps:</a:t>
            </a:r>
            <a:endParaRPr/>
          </a:p>
          <a:p>
            <a:pPr indent="0" lvl="0" marL="0" marR="0" rtl="0" algn="l">
              <a:spcBef>
                <a:spcPts val="0"/>
              </a:spcBef>
              <a:spcAft>
                <a:spcPts val="0"/>
              </a:spcAft>
              <a:buNone/>
            </a:pPr>
            <a:r>
              <a:rPr lang="en-US" sz="8000">
                <a:solidFill>
                  <a:schemeClr val="dk1"/>
                </a:solidFill>
                <a:latin typeface="Calibri"/>
                <a:ea typeface="Calibri"/>
                <a:cs typeface="Calibri"/>
                <a:sym typeface="Calibri"/>
              </a:rPr>
              <a:t> </a:t>
            </a:r>
            <a:endParaRPr sz="8000">
              <a:solidFill>
                <a:schemeClr val="dk1"/>
              </a:solidFill>
              <a:latin typeface="Calibri"/>
              <a:ea typeface="Calibri"/>
              <a:cs typeface="Calibri"/>
              <a:sym typeface="Calibri"/>
            </a:endParaRPr>
          </a:p>
        </p:txBody>
      </p:sp>
      <p:sp>
        <p:nvSpPr>
          <p:cNvPr id="298" name="Google Shape;298;p42"/>
          <p:cNvSpPr txBox="1"/>
          <p:nvPr/>
        </p:nvSpPr>
        <p:spPr>
          <a:xfrm>
            <a:off x="59300" y="1802702"/>
            <a:ext cx="8693400" cy="1477500"/>
          </a:xfrm>
          <a:prstGeom prst="rect">
            <a:avLst/>
          </a:prstGeom>
          <a:noFill/>
          <a:ln>
            <a:noFill/>
          </a:ln>
        </p:spPr>
        <p:txBody>
          <a:bodyPr anchorCtr="0" anchor="t" bIns="45700" lIns="91425" spcFirstLastPara="1" rIns="91425" wrap="square" tIns="45700">
            <a:spAutoFit/>
          </a:bodyPr>
          <a:lstStyle/>
          <a:p>
            <a:pPr indent="-342900" lvl="0" marL="457200" marR="0" rtl="0" algn="just">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During this study, we collaborated</a:t>
            </a:r>
            <a:r>
              <a:rPr lang="en-US" sz="1800">
                <a:solidFill>
                  <a:schemeClr val="dk1"/>
                </a:solidFill>
                <a:latin typeface="Calibri"/>
                <a:ea typeface="Calibri"/>
                <a:cs typeface="Calibri"/>
                <a:sym typeface="Calibri"/>
              </a:rPr>
              <a:t> and constructed linear regression models to study the negative effects of pollution on our health . </a:t>
            </a:r>
            <a:endParaRPr sz="1800">
              <a:solidFill>
                <a:schemeClr val="dk1"/>
              </a:solidFill>
              <a:latin typeface="Calibri"/>
              <a:ea typeface="Calibri"/>
              <a:cs typeface="Calibri"/>
              <a:sym typeface="Calibri"/>
            </a:endParaRPr>
          </a:p>
          <a:p>
            <a:pPr indent="0" lvl="0" marL="457200" marR="0" rtl="0" algn="just">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We will further work on the same topic with additional resources  and  scope to discover results for the neighboring states of  Maryland and Virginia.</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3"/>
          <p:cNvPicPr preferRelativeResize="0"/>
          <p:nvPr/>
        </p:nvPicPr>
        <p:blipFill>
          <a:blip r:embed="rId3">
            <a:alphaModFix/>
          </a:blip>
          <a:stretch>
            <a:fillRect/>
          </a:stretch>
        </p:blipFill>
        <p:spPr>
          <a:xfrm>
            <a:off x="2267125" y="1842075"/>
            <a:ext cx="2999050" cy="200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294287" y="1129814"/>
            <a:ext cx="2380200" cy="63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1" lang="en-US" sz="2400">
                <a:solidFill>
                  <a:schemeClr val="dk1"/>
                </a:solidFill>
                <a:latin typeface="Times New Roman"/>
                <a:ea typeface="Times New Roman"/>
                <a:cs typeface="Times New Roman"/>
                <a:sym typeface="Times New Roman"/>
              </a:rPr>
              <a:t>Why PM 2.5 ?</a:t>
            </a:r>
            <a:endParaRPr b="1" sz="2400">
              <a:solidFill>
                <a:schemeClr val="dk1"/>
              </a:solidFill>
              <a:latin typeface="Times New Roman"/>
              <a:ea typeface="Times New Roman"/>
              <a:cs typeface="Times New Roman"/>
              <a:sym typeface="Times New Roman"/>
            </a:endParaRPr>
          </a:p>
        </p:txBody>
      </p:sp>
      <p:pic>
        <p:nvPicPr>
          <p:cNvPr descr="MD-flag-background-ppt.png" id="85" name="Google Shape;85;p17"/>
          <p:cNvPicPr preferRelativeResize="0"/>
          <p:nvPr/>
        </p:nvPicPr>
        <p:blipFill rotWithShape="1">
          <a:blip r:embed="rId3">
            <a:alphaModFix/>
          </a:blip>
          <a:srcRect b="0" l="0" r="0" t="0"/>
          <a:stretch/>
        </p:blipFill>
        <p:spPr>
          <a:xfrm>
            <a:off x="0" y="0"/>
            <a:ext cx="9143999" cy="571500"/>
          </a:xfrm>
          <a:prstGeom prst="rect">
            <a:avLst/>
          </a:prstGeom>
          <a:noFill/>
          <a:ln>
            <a:noFill/>
          </a:ln>
        </p:spPr>
      </p:pic>
      <p:pic>
        <p:nvPicPr>
          <p:cNvPr descr="UMBC-primary-logo-CMYK-on-black.png" id="86" name="Google Shape;86;p17"/>
          <p:cNvPicPr preferRelativeResize="0"/>
          <p:nvPr/>
        </p:nvPicPr>
        <p:blipFill rotWithShape="1">
          <a:blip r:embed="rId4">
            <a:alphaModFix/>
          </a:blip>
          <a:srcRect b="0" l="0" r="0" t="0"/>
          <a:stretch/>
        </p:blipFill>
        <p:spPr>
          <a:xfrm>
            <a:off x="294287" y="86177"/>
            <a:ext cx="1749252" cy="402989"/>
          </a:xfrm>
          <a:prstGeom prst="rect">
            <a:avLst/>
          </a:prstGeom>
          <a:noFill/>
          <a:ln>
            <a:noFill/>
          </a:ln>
        </p:spPr>
      </p:pic>
      <p:sp>
        <p:nvSpPr>
          <p:cNvPr id="87" name="Google Shape;87;p17"/>
          <p:cNvSpPr txBox="1"/>
          <p:nvPr/>
        </p:nvSpPr>
        <p:spPr>
          <a:xfrm>
            <a:off x="294285" y="1767518"/>
            <a:ext cx="7455300" cy="22473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50000"/>
              </a:lnSpc>
              <a:spcBef>
                <a:spcPts val="0"/>
              </a:spcBef>
              <a:spcAft>
                <a:spcPts val="0"/>
              </a:spcAft>
              <a:buSzPts val="2000"/>
              <a:buFont typeface="Calibri"/>
              <a:buChar char="●"/>
            </a:pPr>
            <a:r>
              <a:rPr lang="en-US" sz="2000">
                <a:solidFill>
                  <a:srgbClr val="000000"/>
                </a:solidFill>
                <a:latin typeface="Calibri"/>
                <a:ea typeface="Calibri"/>
                <a:cs typeface="Calibri"/>
                <a:sym typeface="Calibri"/>
              </a:rPr>
              <a:t>The team</a:t>
            </a:r>
            <a:r>
              <a:rPr lang="en-US" sz="2000">
                <a:latin typeface="Calibri"/>
                <a:ea typeface="Calibri"/>
                <a:cs typeface="Calibri"/>
                <a:sym typeface="Calibri"/>
              </a:rPr>
              <a:t> is</a:t>
            </a:r>
            <a:r>
              <a:rPr lang="en-US" sz="2000">
                <a:solidFill>
                  <a:srgbClr val="000000"/>
                </a:solidFill>
                <a:latin typeface="Calibri"/>
                <a:ea typeface="Calibri"/>
                <a:cs typeface="Calibri"/>
                <a:sym typeface="Calibri"/>
              </a:rPr>
              <a:t> concerned with the increasing number of deaths of the target residents in DC due to C</a:t>
            </a:r>
            <a:r>
              <a:rPr lang="en-US" sz="2000">
                <a:latin typeface="Calibri"/>
                <a:ea typeface="Calibri"/>
                <a:cs typeface="Calibri"/>
                <a:sym typeface="Calibri"/>
              </a:rPr>
              <a:t>OVID</a:t>
            </a:r>
            <a:r>
              <a:rPr lang="en-US" sz="2000">
                <a:solidFill>
                  <a:srgbClr val="000000"/>
                </a:solidFill>
                <a:latin typeface="Calibri"/>
                <a:ea typeface="Calibri"/>
                <a:cs typeface="Calibri"/>
                <a:sym typeface="Calibri"/>
              </a:rPr>
              <a:t> – 19.</a:t>
            </a:r>
            <a:endParaRPr sz="2000">
              <a:latin typeface="Calibri"/>
              <a:ea typeface="Calibri"/>
              <a:cs typeface="Calibri"/>
              <a:sym typeface="Calibri"/>
            </a:endParaRPr>
          </a:p>
          <a:p>
            <a:pPr indent="-355600" lvl="0" marL="457200" marR="0" rtl="0" algn="l">
              <a:lnSpc>
                <a:spcPct val="150000"/>
              </a:lnSpc>
              <a:spcBef>
                <a:spcPts val="0"/>
              </a:spcBef>
              <a:spcAft>
                <a:spcPts val="0"/>
              </a:spcAft>
              <a:buSzPts val="2000"/>
              <a:buFont typeface="Calibri"/>
              <a:buChar char="●"/>
            </a:pPr>
            <a:r>
              <a:rPr lang="en-US" sz="2000">
                <a:latin typeface="Calibri"/>
                <a:ea typeface="Calibri"/>
                <a:cs typeface="Calibri"/>
                <a:sym typeface="Calibri"/>
              </a:rPr>
              <a:t>I</a:t>
            </a:r>
            <a:r>
              <a:rPr lang="en-US" sz="2000">
                <a:solidFill>
                  <a:srgbClr val="000000"/>
                </a:solidFill>
                <a:latin typeface="Calibri"/>
                <a:ea typeface="Calibri"/>
                <a:cs typeface="Calibri"/>
                <a:sym typeface="Calibri"/>
              </a:rPr>
              <a:t>nitiated this project to investigate if there is a</a:t>
            </a:r>
            <a:r>
              <a:rPr lang="en-US" sz="2000">
                <a:latin typeface="Calibri"/>
                <a:ea typeface="Calibri"/>
                <a:cs typeface="Calibri"/>
                <a:sym typeface="Calibri"/>
              </a:rPr>
              <a:t>n </a:t>
            </a:r>
            <a:r>
              <a:rPr lang="en-US" sz="2000">
                <a:solidFill>
                  <a:srgbClr val="000000"/>
                </a:solidFill>
                <a:latin typeface="Calibri"/>
                <a:ea typeface="Calibri"/>
                <a:cs typeface="Calibri"/>
                <a:sym typeface="Calibri"/>
              </a:rPr>
              <a:t>association between PM2.5 and </a:t>
            </a:r>
            <a:r>
              <a:rPr lang="en-US" sz="2000">
                <a:latin typeface="Calibri"/>
                <a:ea typeface="Calibri"/>
                <a:cs typeface="Calibri"/>
                <a:sym typeface="Calibri"/>
              </a:rPr>
              <a:t>COVID - 19</a:t>
            </a:r>
            <a:r>
              <a:rPr lang="en-US" sz="2000">
                <a:solidFill>
                  <a:srgbClr val="000000"/>
                </a:solidFill>
                <a:latin typeface="Calibri"/>
                <a:ea typeface="Calibri"/>
                <a:cs typeface="Calibri"/>
                <a:sym typeface="Calibri"/>
              </a:rPr>
              <a:t>. </a:t>
            </a:r>
            <a:endParaRPr/>
          </a:p>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281017" y="804758"/>
            <a:ext cx="4572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What Study Show: </a:t>
            </a:r>
            <a:endParaRPr/>
          </a:p>
        </p:txBody>
      </p:sp>
      <p:sp>
        <p:nvSpPr>
          <p:cNvPr id="93" name="Google Shape;93;p18"/>
          <p:cNvSpPr txBox="1"/>
          <p:nvPr/>
        </p:nvSpPr>
        <p:spPr>
          <a:xfrm>
            <a:off x="1066545" y="1313667"/>
            <a:ext cx="6062100" cy="9234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rgbClr val="3F3F3F"/>
              </a:buClr>
              <a:buSzPts val="1800"/>
              <a:buFont typeface="Calibri"/>
              <a:buChar char="●"/>
            </a:pPr>
            <a:r>
              <a:rPr b="1" lang="en-US" sz="1800">
                <a:solidFill>
                  <a:srgbClr val="3F3F3F"/>
                </a:solidFill>
                <a:latin typeface="Calibri"/>
                <a:ea typeface="Calibri"/>
                <a:cs typeface="Calibri"/>
                <a:sym typeface="Calibri"/>
              </a:rPr>
              <a:t> “ </a:t>
            </a:r>
            <a:r>
              <a:rPr b="0" lang="en-US" sz="1800">
                <a:solidFill>
                  <a:srgbClr val="3F3F3F"/>
                </a:solidFill>
                <a:latin typeface="Calibri"/>
                <a:ea typeface="Calibri"/>
                <a:cs typeface="Calibri"/>
                <a:sym typeface="Calibri"/>
              </a:rPr>
              <a:t>Outdoor and indoor air pollution cause respiratory and   other diseases and is an important source of morbidity and mortality. </a:t>
            </a:r>
            <a:r>
              <a:rPr b="1" lang="en-US" sz="1800">
                <a:solidFill>
                  <a:srgbClr val="3F3F3F"/>
                </a:solidFill>
                <a:latin typeface="Calibri"/>
                <a:ea typeface="Calibri"/>
                <a:cs typeface="Calibri"/>
                <a:sym typeface="Calibri"/>
              </a:rPr>
              <a:t>”   </a:t>
            </a:r>
            <a:r>
              <a:rPr b="1" lang="en-US" sz="1200">
                <a:solidFill>
                  <a:srgbClr val="3F3F3F"/>
                </a:solidFill>
                <a:latin typeface="Calibri"/>
                <a:ea typeface="Calibri"/>
                <a:cs typeface="Calibri"/>
                <a:sym typeface="Calibri"/>
              </a:rPr>
              <a:t>(WHO)</a:t>
            </a:r>
            <a:endParaRPr sz="1200">
              <a:solidFill>
                <a:schemeClr val="dk1"/>
              </a:solidFill>
              <a:latin typeface="Calibri"/>
              <a:ea typeface="Calibri"/>
              <a:cs typeface="Calibri"/>
              <a:sym typeface="Calibri"/>
            </a:endParaRPr>
          </a:p>
        </p:txBody>
      </p:sp>
      <p:sp>
        <p:nvSpPr>
          <p:cNvPr id="94" name="Google Shape;94;p18"/>
          <p:cNvSpPr txBox="1"/>
          <p:nvPr/>
        </p:nvSpPr>
        <p:spPr>
          <a:xfrm>
            <a:off x="1066545" y="2284309"/>
            <a:ext cx="6062100" cy="9234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rgbClr val="212121"/>
              </a:buClr>
              <a:buSzPts val="1800"/>
              <a:buFont typeface="Calibri"/>
              <a:buChar char="●"/>
            </a:pPr>
            <a:r>
              <a:rPr i="0" lang="en-US" sz="1800">
                <a:solidFill>
                  <a:srgbClr val="212121"/>
                </a:solidFill>
                <a:latin typeface="Calibri"/>
                <a:ea typeface="Calibri"/>
                <a:cs typeface="Calibri"/>
                <a:sym typeface="Calibri"/>
              </a:rPr>
              <a:t>“ PM</a:t>
            </a:r>
            <a:r>
              <a:rPr baseline="-25000" i="0" lang="en-US" sz="1800">
                <a:solidFill>
                  <a:srgbClr val="212121"/>
                </a:solidFill>
                <a:latin typeface="Calibri"/>
                <a:ea typeface="Calibri"/>
                <a:cs typeface="Calibri"/>
                <a:sym typeface="Calibri"/>
              </a:rPr>
              <a:t>2.5</a:t>
            </a:r>
            <a:r>
              <a:rPr i="0" lang="en-US" sz="1800">
                <a:solidFill>
                  <a:srgbClr val="212121"/>
                </a:solidFill>
                <a:latin typeface="Calibri"/>
                <a:ea typeface="Calibri"/>
                <a:cs typeface="Calibri"/>
                <a:sym typeface="Calibri"/>
              </a:rPr>
              <a:t>, PM</a:t>
            </a:r>
            <a:r>
              <a:rPr baseline="-25000" i="0" lang="en-US" sz="1800">
                <a:solidFill>
                  <a:srgbClr val="212121"/>
                </a:solidFill>
                <a:latin typeface="Calibri"/>
                <a:ea typeface="Calibri"/>
                <a:cs typeface="Calibri"/>
                <a:sym typeface="Calibri"/>
              </a:rPr>
              <a:t>10</a:t>
            </a:r>
            <a:r>
              <a:rPr i="0" lang="en-US" sz="1800">
                <a:solidFill>
                  <a:srgbClr val="212121"/>
                </a:solidFill>
                <a:latin typeface="Calibri"/>
                <a:ea typeface="Calibri"/>
                <a:cs typeface="Calibri"/>
                <a:sym typeface="Calibri"/>
              </a:rPr>
              <a:t> and NO</a:t>
            </a:r>
            <a:r>
              <a:rPr baseline="-25000" i="0" lang="en-US" sz="1800">
                <a:solidFill>
                  <a:srgbClr val="212121"/>
                </a:solidFill>
                <a:latin typeface="Calibri"/>
                <a:ea typeface="Calibri"/>
                <a:cs typeface="Calibri"/>
                <a:sym typeface="Calibri"/>
              </a:rPr>
              <a:t>2</a:t>
            </a:r>
            <a:r>
              <a:rPr i="0" lang="en-US" sz="1800">
                <a:solidFill>
                  <a:srgbClr val="212121"/>
                </a:solidFill>
                <a:latin typeface="Calibri"/>
                <a:ea typeface="Calibri"/>
                <a:cs typeface="Calibri"/>
                <a:sym typeface="Calibri"/>
              </a:rPr>
              <a:t>, in COVID-19 spread and lethality ” (Cosimo et al,</a:t>
            </a:r>
            <a:r>
              <a:rPr lang="en-US" sz="1800">
                <a:solidFill>
                  <a:srgbClr val="212121"/>
                </a:solidFill>
                <a:latin typeface="Calibri"/>
                <a:ea typeface="Calibri"/>
                <a:cs typeface="Calibri"/>
                <a:sym typeface="Calibri"/>
              </a:rPr>
              <a:t> 2021;</a:t>
            </a:r>
            <a:r>
              <a:rPr lang="en-US" sz="1800">
                <a:solidFill>
                  <a:schemeClr val="dk1"/>
                </a:solidFill>
                <a:latin typeface="Calibri"/>
                <a:ea typeface="Calibri"/>
                <a:cs typeface="Calibri"/>
                <a:sym typeface="Calibri"/>
              </a:rPr>
              <a:t>Shafinaz et al., 2021; Comunian et al. 2020</a:t>
            </a:r>
            <a:r>
              <a:rPr i="0" lang="en-US" sz="1800">
                <a:solidFill>
                  <a:srgbClr val="21212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95" name="Google Shape;95;p18"/>
          <p:cNvSpPr txBox="1"/>
          <p:nvPr/>
        </p:nvSpPr>
        <p:spPr>
          <a:xfrm>
            <a:off x="281020" y="2906386"/>
            <a:ext cx="4572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Gaps: </a:t>
            </a:r>
            <a:endParaRPr b="1" sz="2800">
              <a:solidFill>
                <a:schemeClr val="dk1"/>
              </a:solidFill>
              <a:latin typeface="Times New Roman"/>
              <a:ea typeface="Times New Roman"/>
              <a:cs typeface="Times New Roman"/>
              <a:sym typeface="Times New Roman"/>
            </a:endParaRPr>
          </a:p>
        </p:txBody>
      </p:sp>
      <p:sp>
        <p:nvSpPr>
          <p:cNvPr id="96" name="Google Shape;96;p18"/>
          <p:cNvSpPr txBox="1"/>
          <p:nvPr/>
        </p:nvSpPr>
        <p:spPr>
          <a:xfrm>
            <a:off x="1066545" y="3347088"/>
            <a:ext cx="6062100" cy="6465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3F3F3F"/>
              </a:buClr>
              <a:buSzPts val="1800"/>
              <a:buFont typeface="Calibri"/>
              <a:buChar char="●"/>
            </a:pPr>
            <a:r>
              <a:rPr b="1" i="1" lang="en-US" sz="1800">
                <a:solidFill>
                  <a:srgbClr val="3F3F3F"/>
                </a:solidFill>
                <a:latin typeface="Calibri"/>
                <a:ea typeface="Calibri"/>
                <a:cs typeface="Calibri"/>
                <a:sym typeface="Calibri"/>
              </a:rPr>
              <a:t>Conducted research: </a:t>
            </a:r>
            <a:r>
              <a:rPr lang="en-US" sz="1800">
                <a:solidFill>
                  <a:srgbClr val="3F3F3F"/>
                </a:solidFill>
                <a:latin typeface="Calibri"/>
                <a:ea typeface="Calibri"/>
                <a:cs typeface="Calibri"/>
                <a:sym typeface="Calibri"/>
              </a:rPr>
              <a:t>WHO first investigated research methods  - not all include confounding factors. </a:t>
            </a:r>
            <a:endParaRPr/>
          </a:p>
        </p:txBody>
      </p:sp>
      <p:sp>
        <p:nvSpPr>
          <p:cNvPr id="97" name="Google Shape;97;p18"/>
          <p:cNvSpPr txBox="1"/>
          <p:nvPr/>
        </p:nvSpPr>
        <p:spPr>
          <a:xfrm>
            <a:off x="1066546" y="4049552"/>
            <a:ext cx="6062100" cy="6465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3F3F3F"/>
              </a:buClr>
              <a:buSzPts val="1800"/>
              <a:buFont typeface="Calibri"/>
              <a:buChar char="●"/>
            </a:pPr>
            <a:r>
              <a:rPr lang="en-US" sz="1800">
                <a:solidFill>
                  <a:srgbClr val="3F3F3F"/>
                </a:solidFill>
                <a:latin typeface="Calibri"/>
                <a:ea typeface="Calibri"/>
                <a:cs typeface="Calibri"/>
                <a:sym typeface="Calibri"/>
              </a:rPr>
              <a:t> There is  no  research conducted  specifically for  the Washington DC metro areas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268350" y="757700"/>
            <a:ext cx="8607300" cy="7926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1" lang="en-US" sz="2400">
                <a:latin typeface="Times New Roman"/>
                <a:ea typeface="Times New Roman"/>
                <a:cs typeface="Times New Roman"/>
                <a:sym typeface="Times New Roman"/>
              </a:rPr>
              <a:t>Hypothesis</a:t>
            </a:r>
            <a:endParaRPr sz="3600"/>
          </a:p>
        </p:txBody>
      </p:sp>
      <p:sp>
        <p:nvSpPr>
          <p:cNvPr id="103" name="Google Shape;103;p19"/>
          <p:cNvSpPr txBox="1"/>
          <p:nvPr>
            <p:ph idx="1" type="subTitle"/>
          </p:nvPr>
        </p:nvSpPr>
        <p:spPr>
          <a:xfrm>
            <a:off x="4293300" y="1612625"/>
            <a:ext cx="4588500" cy="291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400"/>
          </a:p>
          <a:p>
            <a:pPr indent="-342900" lvl="0" marL="457200" rtl="0" algn="just">
              <a:spcBef>
                <a:spcPts val="0"/>
              </a:spcBef>
              <a:spcAft>
                <a:spcPts val="0"/>
              </a:spcAft>
              <a:buSzPts val="1800"/>
              <a:buChar char="●"/>
            </a:pPr>
            <a:r>
              <a:rPr lang="en-US" sz="1800"/>
              <a:t>T</a:t>
            </a:r>
            <a:r>
              <a:rPr lang="en-US" sz="1800"/>
              <a:t>rends of PM2.5 will show a decrease during the earlier periods of the COVID-19 pandemic and proceeding 2020, the PM2.5 concentrations will begin to increase due to elevated homosapien activity.   </a:t>
            </a:r>
            <a:endParaRPr sz="1800"/>
          </a:p>
          <a:p>
            <a:pPr indent="0" lvl="0" marL="0" rtl="0" algn="l">
              <a:spcBef>
                <a:spcPts val="0"/>
              </a:spcBef>
              <a:spcAft>
                <a:spcPts val="0"/>
              </a:spcAft>
              <a:buNone/>
            </a:pPr>
            <a:r>
              <a:t/>
            </a:r>
            <a:endParaRPr sz="1700"/>
          </a:p>
        </p:txBody>
      </p:sp>
      <p:pic>
        <p:nvPicPr>
          <p:cNvPr id="104" name="Google Shape;104;p19"/>
          <p:cNvPicPr preferRelativeResize="0"/>
          <p:nvPr/>
        </p:nvPicPr>
        <p:blipFill>
          <a:blip r:embed="rId3">
            <a:alphaModFix/>
          </a:blip>
          <a:stretch>
            <a:fillRect/>
          </a:stretch>
        </p:blipFill>
        <p:spPr>
          <a:xfrm>
            <a:off x="450326" y="1790525"/>
            <a:ext cx="3665451" cy="191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MD-flag-background-ppt.png" id="109" name="Google Shape;109;p20"/>
          <p:cNvPicPr preferRelativeResize="0"/>
          <p:nvPr/>
        </p:nvPicPr>
        <p:blipFill rotWithShape="1">
          <a:blip r:embed="rId3">
            <a:alphaModFix/>
          </a:blip>
          <a:srcRect b="0" l="0" r="0" t="0"/>
          <a:stretch/>
        </p:blipFill>
        <p:spPr>
          <a:xfrm>
            <a:off x="0" y="0"/>
            <a:ext cx="9143999" cy="571500"/>
          </a:xfrm>
          <a:prstGeom prst="rect">
            <a:avLst/>
          </a:prstGeom>
          <a:noFill/>
          <a:ln>
            <a:noFill/>
          </a:ln>
        </p:spPr>
      </p:pic>
      <p:pic>
        <p:nvPicPr>
          <p:cNvPr descr="UMBC-primary-logo-CMYK-on-black.png" id="110" name="Google Shape;110;p20"/>
          <p:cNvPicPr preferRelativeResize="0"/>
          <p:nvPr/>
        </p:nvPicPr>
        <p:blipFill rotWithShape="1">
          <a:blip r:embed="rId4">
            <a:alphaModFix/>
          </a:blip>
          <a:srcRect b="0" l="0" r="0" t="0"/>
          <a:stretch/>
        </p:blipFill>
        <p:spPr>
          <a:xfrm>
            <a:off x="294287" y="86177"/>
            <a:ext cx="1749252" cy="402989"/>
          </a:xfrm>
          <a:prstGeom prst="rect">
            <a:avLst/>
          </a:prstGeom>
          <a:noFill/>
          <a:ln>
            <a:noFill/>
          </a:ln>
        </p:spPr>
      </p:pic>
      <p:sp>
        <p:nvSpPr>
          <p:cNvPr id="111" name="Google Shape;111;p20"/>
          <p:cNvSpPr txBox="1"/>
          <p:nvPr/>
        </p:nvSpPr>
        <p:spPr>
          <a:xfrm>
            <a:off x="448503" y="861592"/>
            <a:ext cx="23712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800">
                <a:solidFill>
                  <a:schemeClr val="lt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Goal</a:t>
            </a:r>
            <a:r>
              <a:rPr lang="en-US" sz="2400">
                <a:solidFill>
                  <a:schemeClr val="dk1"/>
                </a:solidFill>
                <a:latin typeface="Times New Roman"/>
                <a:ea typeface="Times New Roman"/>
                <a:cs typeface="Times New Roman"/>
                <a:sym typeface="Times New Roman"/>
              </a:rPr>
              <a:t>:</a:t>
            </a:r>
            <a:r>
              <a:rPr b="1" lang="en-US" sz="2400">
                <a:solidFill>
                  <a:schemeClr val="lt1"/>
                </a:solidFill>
                <a:latin typeface="Times New Roman"/>
                <a:ea typeface="Times New Roman"/>
                <a:cs typeface="Times New Roman"/>
                <a:sym typeface="Times New Roman"/>
              </a:rPr>
              <a:t>:</a:t>
            </a:r>
            <a:endParaRPr b="1" sz="1800">
              <a:solidFill>
                <a:schemeClr val="lt1"/>
              </a:solidFill>
              <a:latin typeface="Calibri"/>
              <a:ea typeface="Calibri"/>
              <a:cs typeface="Calibri"/>
              <a:sym typeface="Calibri"/>
            </a:endParaRPr>
          </a:p>
        </p:txBody>
      </p:sp>
      <p:sp>
        <p:nvSpPr>
          <p:cNvPr id="112" name="Google Shape;112;p20"/>
          <p:cNvSpPr txBox="1"/>
          <p:nvPr/>
        </p:nvSpPr>
        <p:spPr>
          <a:xfrm>
            <a:off x="1981533" y="1141108"/>
            <a:ext cx="6570900" cy="9234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000000"/>
              </a:buClr>
              <a:buSzPts val="1800"/>
              <a:buFont typeface="Arial"/>
              <a:buChar char="•"/>
            </a:pPr>
            <a:r>
              <a:rPr b="0" i="0" lang="en-US" sz="1800" u="none" strike="noStrike">
                <a:solidFill>
                  <a:srgbClr val="000000"/>
                </a:solidFill>
                <a:latin typeface="Calibri"/>
                <a:ea typeface="Calibri"/>
                <a:cs typeface="Calibri"/>
                <a:sym typeface="Calibri"/>
              </a:rPr>
              <a:t>Investigate PM2.5 with PM10,  CO, SO2, and NO2 concentrations  in the District of Columbia </a:t>
            </a:r>
            <a:r>
              <a:rPr lang="en-US" sz="1800">
                <a:solidFill>
                  <a:schemeClr val="dk1"/>
                </a:solidFill>
                <a:latin typeface="Calibri"/>
                <a:ea typeface="Calibri"/>
                <a:cs typeface="Calibri"/>
                <a:sym typeface="Calibri"/>
              </a:rPr>
              <a:t>and predict the potential trends in 2021 onward </a:t>
            </a:r>
            <a:r>
              <a:rPr b="0" i="0" lang="en-US" sz="1800" u="none" strike="noStrike">
                <a:solidFill>
                  <a:srgbClr val="000000"/>
                </a:solidFill>
                <a:latin typeface="Calibri"/>
                <a:ea typeface="Calibri"/>
                <a:cs typeface="Calibri"/>
                <a:sym typeface="Calibri"/>
              </a:rPr>
              <a:t>and its impact on the COVID-19 pandemic.</a:t>
            </a:r>
            <a:endParaRPr/>
          </a:p>
        </p:txBody>
      </p:sp>
      <p:sp>
        <p:nvSpPr>
          <p:cNvPr id="113" name="Google Shape;113;p20"/>
          <p:cNvSpPr txBox="1"/>
          <p:nvPr/>
        </p:nvSpPr>
        <p:spPr>
          <a:xfrm>
            <a:off x="1932290" y="1926830"/>
            <a:ext cx="6355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14" name="Google Shape;114;p20"/>
          <p:cNvSpPr txBox="1"/>
          <p:nvPr/>
        </p:nvSpPr>
        <p:spPr>
          <a:xfrm>
            <a:off x="1981521" y="2248510"/>
            <a:ext cx="6826200" cy="9234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Constructing a predictive model will aid in scrutinizing the trends of PM2.5 overtime (2021-2022 and onward) </a:t>
            </a:r>
            <a:r>
              <a:rPr lang="en-US" sz="1800">
                <a:latin typeface="Calibri"/>
                <a:ea typeface="Calibri"/>
                <a:cs typeface="Calibri"/>
                <a:sym typeface="Calibri"/>
              </a:rPr>
              <a:t>via a Django-based platform.</a:t>
            </a:r>
            <a:endParaRPr/>
          </a:p>
        </p:txBody>
      </p:sp>
      <p:sp>
        <p:nvSpPr>
          <p:cNvPr id="115" name="Google Shape;115;p20"/>
          <p:cNvSpPr txBox="1"/>
          <p:nvPr/>
        </p:nvSpPr>
        <p:spPr>
          <a:xfrm>
            <a:off x="1981523" y="3304410"/>
            <a:ext cx="6926400" cy="9234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Arial"/>
              <a:buChar char="•"/>
            </a:pPr>
            <a:r>
              <a:rPr lang="en-US" sz="1800">
                <a:latin typeface="Calibri"/>
                <a:ea typeface="Calibri"/>
                <a:cs typeface="Calibri"/>
                <a:sym typeface="Calibri"/>
              </a:rPr>
              <a:t>E</a:t>
            </a:r>
            <a:r>
              <a:rPr lang="en-US" sz="1800">
                <a:solidFill>
                  <a:srgbClr val="000000"/>
                </a:solidFill>
                <a:latin typeface="Calibri"/>
                <a:ea typeface="Calibri"/>
                <a:cs typeface="Calibri"/>
                <a:sym typeface="Calibri"/>
              </a:rPr>
              <a:t>xamine if  PM2.5 influences the increase or decrease of COVID-19 transmission rates - while also taking COVID-19 mortalities into consideration.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MD-flag-background-ppt.png" id="120" name="Google Shape;120;p21"/>
          <p:cNvPicPr preferRelativeResize="0"/>
          <p:nvPr/>
        </p:nvPicPr>
        <p:blipFill rotWithShape="1">
          <a:blip r:embed="rId3">
            <a:alphaModFix/>
          </a:blip>
          <a:srcRect b="0" l="0" r="0" t="0"/>
          <a:stretch/>
        </p:blipFill>
        <p:spPr>
          <a:xfrm>
            <a:off x="0" y="0"/>
            <a:ext cx="9143999" cy="571500"/>
          </a:xfrm>
          <a:prstGeom prst="rect">
            <a:avLst/>
          </a:prstGeom>
          <a:noFill/>
          <a:ln>
            <a:noFill/>
          </a:ln>
        </p:spPr>
      </p:pic>
      <p:pic>
        <p:nvPicPr>
          <p:cNvPr descr="UMBC-primary-logo-CMYK-on-black.png" id="121" name="Google Shape;121;p21"/>
          <p:cNvPicPr preferRelativeResize="0"/>
          <p:nvPr/>
        </p:nvPicPr>
        <p:blipFill rotWithShape="1">
          <a:blip r:embed="rId4">
            <a:alphaModFix/>
          </a:blip>
          <a:srcRect b="0" l="0" r="0" t="0"/>
          <a:stretch/>
        </p:blipFill>
        <p:spPr>
          <a:xfrm>
            <a:off x="294287" y="86177"/>
            <a:ext cx="1749252" cy="402989"/>
          </a:xfrm>
          <a:prstGeom prst="rect">
            <a:avLst/>
          </a:prstGeom>
          <a:noFill/>
          <a:ln>
            <a:noFill/>
          </a:ln>
        </p:spPr>
      </p:pic>
      <p:sp>
        <p:nvSpPr>
          <p:cNvPr id="122" name="Google Shape;122;p21"/>
          <p:cNvSpPr txBox="1"/>
          <p:nvPr/>
        </p:nvSpPr>
        <p:spPr>
          <a:xfrm>
            <a:off x="70695" y="800445"/>
            <a:ext cx="37513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Project Description:</a:t>
            </a:r>
            <a:r>
              <a:rPr lang="en-US"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
        <p:nvSpPr>
          <p:cNvPr id="123" name="Google Shape;123;p21"/>
          <p:cNvSpPr txBox="1"/>
          <p:nvPr/>
        </p:nvSpPr>
        <p:spPr>
          <a:xfrm>
            <a:off x="70700" y="1467025"/>
            <a:ext cx="9092400" cy="108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3F3F3F"/>
                </a:solidFill>
                <a:latin typeface="Calibri"/>
                <a:ea typeface="Calibri"/>
                <a:cs typeface="Calibri"/>
                <a:sym typeface="Calibri"/>
              </a:rPr>
              <a:t>Sources:</a:t>
            </a:r>
            <a:r>
              <a:rPr b="1" i="1" lang="en-US" sz="1800">
                <a:solidFill>
                  <a:srgbClr val="3F3F3F"/>
                </a:solidFill>
                <a:latin typeface="Calibri"/>
                <a:ea typeface="Calibri"/>
                <a:cs typeface="Calibri"/>
                <a:sym typeface="Calibri"/>
              </a:rPr>
              <a:t> </a:t>
            </a:r>
            <a:r>
              <a:rPr i="1" lang="en-US" sz="1800">
                <a:solidFill>
                  <a:srgbClr val="3F3F3F"/>
                </a:solidFill>
                <a:latin typeface="Calibri"/>
                <a:ea typeface="Calibri"/>
                <a:cs typeface="Calibri"/>
                <a:sym typeface="Calibri"/>
              </a:rPr>
              <a:t>US –Environmental  Protection Agency (US- EPA)</a:t>
            </a:r>
            <a:r>
              <a:rPr lang="en-US" sz="1800">
                <a:solidFill>
                  <a:srgbClr val="595959"/>
                </a:solidFill>
                <a:latin typeface="Calibri"/>
                <a:ea typeface="Calibri"/>
                <a:cs typeface="Calibri"/>
                <a:sym typeface="Calibri"/>
              </a:rPr>
              <a:t>, </a:t>
            </a:r>
            <a:r>
              <a:rPr i="1" lang="en-US" sz="1800" u="none" strike="noStrike">
                <a:solidFill>
                  <a:srgbClr val="595959"/>
                </a:solidFill>
                <a:latin typeface="Calibri"/>
                <a:ea typeface="Calibri"/>
                <a:cs typeface="Calibri"/>
                <a:sym typeface="Calibri"/>
              </a:rPr>
              <a:t>Johns Hopkins University (JHU), </a:t>
            </a:r>
            <a:r>
              <a:rPr lang="en-US" sz="1800">
                <a:solidFill>
                  <a:srgbClr val="595959"/>
                </a:solidFill>
                <a:latin typeface="Calibri"/>
                <a:ea typeface="Calibri"/>
                <a:cs typeface="Calibri"/>
                <a:sym typeface="Calibri"/>
              </a:rPr>
              <a:t>and </a:t>
            </a:r>
            <a:r>
              <a:rPr i="1" lang="en-US" sz="1800">
                <a:solidFill>
                  <a:srgbClr val="595959"/>
                </a:solidFill>
                <a:latin typeface="Calibri"/>
                <a:ea typeface="Calibri"/>
                <a:cs typeface="Calibri"/>
                <a:sym typeface="Calibri"/>
              </a:rPr>
              <a:t>National Climate Data Center (NCDC)</a:t>
            </a:r>
            <a:r>
              <a:rPr i="1" lang="en-US" sz="1800" u="none" strike="noStrike">
                <a:solidFill>
                  <a:srgbClr val="595959"/>
                </a:solidFill>
                <a:latin typeface="Calibri"/>
                <a:ea typeface="Calibri"/>
                <a:cs typeface="Calibri"/>
                <a:sym typeface="Calibri"/>
              </a:rPr>
              <a:t> </a:t>
            </a:r>
            <a:endParaRPr i="1" sz="2000" u="none" strike="noStrike">
              <a:solidFill>
                <a:srgbClr val="595959"/>
              </a:solidFill>
              <a:latin typeface="Calibri"/>
              <a:ea typeface="Calibri"/>
              <a:cs typeface="Calibri"/>
              <a:sym typeface="Calibri"/>
            </a:endParaRPr>
          </a:p>
          <a:p>
            <a:pPr indent="-800100" lvl="0" marL="800100" marR="0" rtl="0" algn="l">
              <a:lnSpc>
                <a:spcPct val="90000"/>
              </a:lnSpc>
              <a:spcBef>
                <a:spcPts val="800"/>
              </a:spcBef>
              <a:spcAft>
                <a:spcPts val="0"/>
              </a:spcAft>
              <a:buNone/>
            </a:pPr>
            <a:r>
              <a:rPr lang="en-US" sz="2400">
                <a:solidFill>
                  <a:srgbClr val="3F3F3F"/>
                </a:solidFill>
                <a:latin typeface="Calibri"/>
                <a:ea typeface="Calibri"/>
                <a:cs typeface="Calibri"/>
                <a:sym typeface="Calibri"/>
              </a:rPr>
              <a:t>  </a:t>
            </a:r>
            <a:endParaRPr sz="2800">
              <a:solidFill>
                <a:srgbClr val="3F3F3F"/>
              </a:solidFill>
              <a:latin typeface="Calibri"/>
              <a:ea typeface="Calibri"/>
              <a:cs typeface="Calibri"/>
              <a:sym typeface="Calibri"/>
            </a:endParaRPr>
          </a:p>
        </p:txBody>
      </p:sp>
      <p:sp>
        <p:nvSpPr>
          <p:cNvPr id="124" name="Google Shape;124;p21"/>
          <p:cNvSpPr txBox="1"/>
          <p:nvPr/>
        </p:nvSpPr>
        <p:spPr>
          <a:xfrm>
            <a:off x="294275" y="3648803"/>
            <a:ext cx="5179200" cy="1671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595959"/>
              </a:buClr>
              <a:buSzPts val="1800"/>
              <a:buFont typeface="Arial"/>
              <a:buChar char="•"/>
            </a:pPr>
            <a:r>
              <a:rPr b="1" i="0" lang="en-US" sz="1800" u="none" strike="noStrike">
                <a:solidFill>
                  <a:srgbClr val="595959"/>
                </a:solidFill>
                <a:latin typeface="Calibri"/>
                <a:ea typeface="Calibri"/>
                <a:cs typeface="Calibri"/>
                <a:sym typeface="Calibri"/>
              </a:rPr>
              <a:t>EPA</a:t>
            </a:r>
            <a:r>
              <a:rPr b="1" lang="en-US" sz="1800">
                <a:solidFill>
                  <a:srgbClr val="595959"/>
                </a:solidFill>
                <a:latin typeface="Calibri"/>
                <a:ea typeface="Calibri"/>
                <a:cs typeface="Calibri"/>
                <a:sym typeface="Calibri"/>
              </a:rPr>
              <a:t>-</a:t>
            </a:r>
            <a:r>
              <a:rPr b="1" i="0" lang="en-US" sz="1800" u="none" strike="noStrike">
                <a:solidFill>
                  <a:srgbClr val="595959"/>
                </a:solidFill>
                <a:latin typeface="Calibri"/>
                <a:ea typeface="Calibri"/>
                <a:cs typeface="Calibri"/>
                <a:sym typeface="Calibri"/>
              </a:rPr>
              <a:t>NCDC Dataset Size</a:t>
            </a:r>
            <a:r>
              <a:rPr b="0" i="0" lang="en-US" sz="1800" u="none" strike="noStrike">
                <a:solidFill>
                  <a:srgbClr val="595959"/>
                </a:solidFill>
                <a:latin typeface="Calibri"/>
                <a:ea typeface="Calibri"/>
                <a:cs typeface="Calibri"/>
                <a:sym typeface="Calibri"/>
              </a:rPr>
              <a:t>: &gt; 30,000 Data Points</a:t>
            </a:r>
            <a:r>
              <a:rPr b="1" i="0" lang="en-US" sz="1800" u="none" strike="noStrike">
                <a:solidFill>
                  <a:srgbClr val="595959"/>
                </a:solidFill>
                <a:latin typeface="Calibri"/>
                <a:ea typeface="Calibri"/>
                <a:cs typeface="Calibri"/>
                <a:sym typeface="Calibri"/>
              </a:rPr>
              <a:t> </a:t>
            </a:r>
            <a:endParaRPr/>
          </a:p>
          <a:p>
            <a:pPr indent="-285750" lvl="0" marL="285750" marR="0" rtl="0" algn="l">
              <a:lnSpc>
                <a:spcPct val="150000"/>
              </a:lnSpc>
              <a:spcBef>
                <a:spcPts val="0"/>
              </a:spcBef>
              <a:spcAft>
                <a:spcPts val="0"/>
              </a:spcAft>
              <a:buClr>
                <a:srgbClr val="595959"/>
              </a:buClr>
              <a:buSzPts val="1800"/>
              <a:buFont typeface="Arial"/>
              <a:buChar char="•"/>
            </a:pPr>
            <a:r>
              <a:rPr b="1" i="0" lang="en-US" sz="1800" u="none" strike="noStrike">
                <a:solidFill>
                  <a:srgbClr val="595959"/>
                </a:solidFill>
                <a:latin typeface="Calibri"/>
                <a:ea typeface="Calibri"/>
                <a:cs typeface="Calibri"/>
                <a:sym typeface="Calibri"/>
              </a:rPr>
              <a:t>JHU Dataset Size: </a:t>
            </a:r>
            <a:r>
              <a:rPr b="0" i="0" lang="en-US" sz="1800" u="none" strike="noStrike">
                <a:solidFill>
                  <a:srgbClr val="595959"/>
                </a:solidFill>
                <a:latin typeface="Calibri"/>
                <a:ea typeface="Calibri"/>
                <a:cs typeface="Calibri"/>
                <a:sym typeface="Calibri"/>
              </a:rPr>
              <a:t>&gt; 800,000 data points</a:t>
            </a:r>
            <a:endParaRPr b="0" i="0" sz="1800" u="none" strike="noStrike">
              <a:solidFill>
                <a:srgbClr val="595959"/>
              </a:solidFill>
              <a:latin typeface="Calibri"/>
              <a:ea typeface="Calibri"/>
              <a:cs typeface="Calibri"/>
              <a:sym typeface="Calibri"/>
            </a:endParaRPr>
          </a:p>
          <a:p>
            <a:pPr indent="0" lvl="0" marL="457200" marR="0" rtl="0" algn="l">
              <a:lnSpc>
                <a:spcPct val="150000"/>
              </a:lnSpc>
              <a:spcBef>
                <a:spcPts val="0"/>
              </a:spcBef>
              <a:spcAft>
                <a:spcPts val="0"/>
              </a:spcAft>
              <a:buNone/>
            </a:pPr>
            <a:r>
              <a:t/>
            </a:r>
            <a:endParaRPr sz="1800">
              <a:solidFill>
                <a:srgbClr val="595959"/>
              </a:solidFill>
              <a:latin typeface="Calibri"/>
              <a:ea typeface="Calibri"/>
              <a:cs typeface="Calibri"/>
              <a:sym typeface="Calibri"/>
            </a:endParaRPr>
          </a:p>
          <a:p>
            <a:pPr indent="-800100" lvl="0" marL="800100" marR="0" rtl="0" algn="l">
              <a:lnSpc>
                <a:spcPct val="90000"/>
              </a:lnSpc>
              <a:spcBef>
                <a:spcPts val="0"/>
              </a:spcBef>
              <a:spcAft>
                <a:spcPts val="0"/>
              </a:spcAft>
              <a:buNone/>
            </a:pPr>
            <a:r>
              <a:rPr lang="en-US" sz="2400">
                <a:solidFill>
                  <a:srgbClr val="3F3F3F"/>
                </a:solidFill>
                <a:latin typeface="Calibri"/>
                <a:ea typeface="Calibri"/>
                <a:cs typeface="Calibri"/>
                <a:sym typeface="Calibri"/>
              </a:rPr>
              <a:t> </a:t>
            </a:r>
            <a:endParaRPr sz="2800">
              <a:solidFill>
                <a:srgbClr val="3F3F3F"/>
              </a:solidFill>
              <a:latin typeface="Calibri"/>
              <a:ea typeface="Calibri"/>
              <a:cs typeface="Calibri"/>
              <a:sym typeface="Calibri"/>
            </a:endParaRPr>
          </a:p>
        </p:txBody>
      </p:sp>
      <p:sp>
        <p:nvSpPr>
          <p:cNvPr id="125" name="Google Shape;125;p21"/>
          <p:cNvSpPr txBox="1"/>
          <p:nvPr/>
        </p:nvSpPr>
        <p:spPr>
          <a:xfrm>
            <a:off x="70704" y="3208332"/>
            <a:ext cx="705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Initially the dataset collected contained 879, 531 Columns</a:t>
            </a:r>
            <a:r>
              <a:rPr b="1" lang="en-US" sz="1800">
                <a:solidFill>
                  <a:schemeClr val="dk1"/>
                </a:solidFill>
                <a:latin typeface="Calibri"/>
                <a:ea typeface="Calibri"/>
                <a:cs typeface="Calibri"/>
                <a:sym typeface="Calibri"/>
              </a:rPr>
              <a:t> and 29</a:t>
            </a:r>
            <a:r>
              <a:rPr b="1" lang="en-US" sz="1800">
                <a:solidFill>
                  <a:srgbClr val="000000"/>
                </a:solidFill>
                <a:latin typeface="Helvetica Neue"/>
                <a:ea typeface="Helvetica Neue"/>
                <a:cs typeface="Helvetica Neue"/>
                <a:sym typeface="Helvetica Neue"/>
              </a:rPr>
              <a:t> </a:t>
            </a:r>
            <a:r>
              <a:rPr b="1" lang="en-US" sz="1800">
                <a:solidFill>
                  <a:schemeClr val="dk1"/>
                </a:solidFill>
                <a:latin typeface="Calibri"/>
                <a:ea typeface="Calibri"/>
                <a:cs typeface="Calibri"/>
                <a:sym typeface="Calibri"/>
              </a:rPr>
              <a:t>Row</a:t>
            </a:r>
            <a:r>
              <a:rPr b="1" lang="en-US" sz="1800">
                <a:solidFill>
                  <a:schemeClr val="dk1"/>
                </a:solidFill>
                <a:latin typeface="Calibri"/>
                <a:ea typeface="Calibri"/>
                <a:cs typeface="Calibri"/>
                <a:sym typeface="Calibri"/>
              </a:rPr>
              <a:t>:</a:t>
            </a:r>
            <a:endParaRPr b="1" sz="1800">
              <a:solidFill>
                <a:schemeClr val="dk1"/>
              </a:solidFill>
              <a:latin typeface="Calibri"/>
              <a:ea typeface="Calibri"/>
              <a:cs typeface="Calibri"/>
              <a:sym typeface="Calibri"/>
            </a:endParaRPr>
          </a:p>
        </p:txBody>
      </p:sp>
      <p:pic>
        <p:nvPicPr>
          <p:cNvPr id="126" name="Google Shape;126;p21"/>
          <p:cNvPicPr preferRelativeResize="0"/>
          <p:nvPr/>
        </p:nvPicPr>
        <p:blipFill>
          <a:blip r:embed="rId5">
            <a:alphaModFix/>
          </a:blip>
          <a:stretch>
            <a:fillRect/>
          </a:stretch>
        </p:blipFill>
        <p:spPr>
          <a:xfrm>
            <a:off x="25813" y="2110800"/>
            <a:ext cx="9092374" cy="92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MD-flag-background-ppt.png" id="131" name="Google Shape;131;p22"/>
          <p:cNvPicPr preferRelativeResize="0"/>
          <p:nvPr/>
        </p:nvPicPr>
        <p:blipFill rotWithShape="1">
          <a:blip r:embed="rId3">
            <a:alphaModFix/>
          </a:blip>
          <a:srcRect b="0" l="0" r="0" t="0"/>
          <a:stretch/>
        </p:blipFill>
        <p:spPr>
          <a:xfrm>
            <a:off x="0" y="0"/>
            <a:ext cx="9143999" cy="571500"/>
          </a:xfrm>
          <a:prstGeom prst="rect">
            <a:avLst/>
          </a:prstGeom>
          <a:noFill/>
          <a:ln>
            <a:noFill/>
          </a:ln>
        </p:spPr>
      </p:pic>
      <p:pic>
        <p:nvPicPr>
          <p:cNvPr descr="UMBC-primary-logo-CMYK-on-black.png" id="132" name="Google Shape;132;p22"/>
          <p:cNvPicPr preferRelativeResize="0"/>
          <p:nvPr/>
        </p:nvPicPr>
        <p:blipFill rotWithShape="1">
          <a:blip r:embed="rId4">
            <a:alphaModFix/>
          </a:blip>
          <a:srcRect b="0" l="0" r="0" t="0"/>
          <a:stretch/>
        </p:blipFill>
        <p:spPr>
          <a:xfrm>
            <a:off x="294287" y="86177"/>
            <a:ext cx="1749252" cy="402989"/>
          </a:xfrm>
          <a:prstGeom prst="rect">
            <a:avLst/>
          </a:prstGeom>
          <a:noFill/>
          <a:ln>
            <a:noFill/>
          </a:ln>
        </p:spPr>
      </p:pic>
      <p:graphicFrame>
        <p:nvGraphicFramePr>
          <p:cNvPr id="133" name="Google Shape;133;p22"/>
          <p:cNvGraphicFramePr/>
          <p:nvPr/>
        </p:nvGraphicFramePr>
        <p:xfrm>
          <a:off x="421725" y="1124100"/>
          <a:ext cx="3000000" cy="3000000"/>
        </p:xfrm>
        <a:graphic>
          <a:graphicData uri="http://schemas.openxmlformats.org/drawingml/2006/table">
            <a:tbl>
              <a:tblPr>
                <a:noFill/>
                <a:tableStyleId>{447614F2-7F2A-4E4E-AB2F-64FE2BB256A7}</a:tableStyleId>
              </a:tblPr>
              <a:tblGrid>
                <a:gridCol w="2814275"/>
                <a:gridCol w="2814275"/>
                <a:gridCol w="2814275"/>
              </a:tblGrid>
              <a:tr h="3920100">
                <a:tc>
                  <a:txBody>
                    <a:bodyPr/>
                    <a:lstStyle/>
                    <a:p>
                      <a:pPr indent="-342900" lvl="0" marL="342900" rtl="0" algn="just">
                        <a:spcBef>
                          <a:spcPts val="0"/>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State Code</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Address</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Longitude </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Latitude</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Parameter_Occurrence  Code</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Datum</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County Code</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Site Num </a:t>
                      </a:r>
                      <a:endParaRPr>
                        <a:solidFill>
                          <a:schemeClr val="dk1"/>
                        </a:solidFill>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Parameter Name</a:t>
                      </a:r>
                      <a:endParaRPr>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Daily Max 8hr CO Conc.</a:t>
                      </a:r>
                      <a:endParaRPr>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Daily Mean PM2.5 Conc.</a:t>
                      </a:r>
                      <a:endParaRPr>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COVID-19 Deaths</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Sample Duration</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Pollutant Standard</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Date Local</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Units_ of_ Measure</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Event Type</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Observation Count</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Observation Percent</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Date of Last Change </a:t>
                      </a:r>
                      <a:endParaRPr>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AQI </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Method Code</a:t>
                      </a:r>
                      <a:endParaRPr>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Daily Max 1hr NO2 Conc.</a:t>
                      </a:r>
                      <a:endParaRPr>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Daily Max 1hr SO2 Conc.</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Method Name</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Arithmetic Mean</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1</a:t>
                      </a:r>
                      <a:r>
                        <a:rPr baseline="30000" lang="en-US">
                          <a:solidFill>
                            <a:schemeClr val="dk1"/>
                          </a:solidFill>
                          <a:latin typeface="Times New Roman"/>
                          <a:ea typeface="Times New Roman"/>
                          <a:cs typeface="Times New Roman"/>
                          <a:sym typeface="Times New Roman"/>
                        </a:rPr>
                        <a:t>st</a:t>
                      </a:r>
                      <a:r>
                        <a:rPr lang="en-US">
                          <a:solidFill>
                            <a:schemeClr val="dk1"/>
                          </a:solidFill>
                          <a:latin typeface="Times New Roman"/>
                          <a:ea typeface="Times New Roman"/>
                          <a:cs typeface="Times New Roman"/>
                          <a:sym typeface="Times New Roman"/>
                        </a:rPr>
                        <a:t> Max Value</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1</a:t>
                      </a:r>
                      <a:r>
                        <a:rPr baseline="30000" lang="en-US">
                          <a:solidFill>
                            <a:schemeClr val="dk1"/>
                          </a:solidFill>
                          <a:latin typeface="Times New Roman"/>
                          <a:ea typeface="Times New Roman"/>
                          <a:cs typeface="Times New Roman"/>
                          <a:sym typeface="Times New Roman"/>
                        </a:rPr>
                        <a:t>st</a:t>
                      </a:r>
                      <a:r>
                        <a:rPr lang="en-US">
                          <a:solidFill>
                            <a:schemeClr val="dk1"/>
                          </a:solidFill>
                          <a:latin typeface="Times New Roman"/>
                          <a:ea typeface="Times New Roman"/>
                          <a:cs typeface="Times New Roman"/>
                          <a:sym typeface="Times New Roman"/>
                        </a:rPr>
                        <a:t> Max Hour</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Local Site Name</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State_ Name</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County _Name</a:t>
                      </a:r>
                      <a:endParaRPr b="1">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Calibri"/>
                        <a:buChar char="●"/>
                      </a:pPr>
                      <a:r>
                        <a:rPr lang="en-US">
                          <a:solidFill>
                            <a:schemeClr val="dk1"/>
                          </a:solidFill>
                          <a:latin typeface="Times New Roman"/>
                          <a:ea typeface="Times New Roman"/>
                          <a:cs typeface="Times New Roman"/>
                          <a:sym typeface="Times New Roman"/>
                        </a:rPr>
                        <a:t>City Name</a:t>
                      </a:r>
                      <a:endParaRPr>
                        <a:solidFill>
                          <a:schemeClr val="dk1"/>
                        </a:solidFill>
                        <a:latin typeface="Times New Roman"/>
                        <a:ea typeface="Times New Roman"/>
                        <a:cs typeface="Times New Roman"/>
                        <a:sym typeface="Times New Roman"/>
                      </a:endParaRPr>
                    </a:p>
                    <a:p>
                      <a:pPr indent="-342900" lvl="0" marL="342900" rtl="0" algn="just">
                        <a:spcBef>
                          <a:spcPts val="765"/>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Daily Mean PM10 Conc.</a:t>
                      </a:r>
                      <a:endParaRPr>
                        <a:solidFill>
                          <a:schemeClr val="dk1"/>
                        </a:solidFill>
                        <a:latin typeface="Times New Roman"/>
                        <a:ea typeface="Times New Roman"/>
                        <a:cs typeface="Times New Roman"/>
                        <a:sym typeface="Times New Roman"/>
                      </a:endParaRPr>
                    </a:p>
                    <a:p>
                      <a:pPr indent="0" lvl="0" marL="0" rtl="0" algn="just">
                        <a:spcBef>
                          <a:spcPts val="765"/>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just">
                        <a:spcBef>
                          <a:spcPts val="765"/>
                        </a:spcBef>
                        <a:spcAft>
                          <a:spcPts val="0"/>
                        </a:spcAft>
                        <a:buNone/>
                      </a:pPr>
                      <a:r>
                        <a:t/>
                      </a:r>
                      <a:endParaRPr>
                        <a:solidFill>
                          <a:schemeClr val="dk1"/>
                        </a:solidFill>
                        <a:latin typeface="Times New Roman"/>
                        <a:ea typeface="Times New Roman"/>
                        <a:cs typeface="Times New Roman"/>
                        <a:sym typeface="Times New Roman"/>
                      </a:endParaRPr>
                    </a:p>
                  </a:txBody>
                  <a:tcPr marT="91425" marB="91425" marR="91425" marL="91425"/>
                </a:tc>
              </a:tr>
            </a:tbl>
          </a:graphicData>
        </a:graphic>
      </p:graphicFrame>
      <p:sp>
        <p:nvSpPr>
          <p:cNvPr id="134" name="Google Shape;134;p22"/>
          <p:cNvSpPr txBox="1"/>
          <p:nvPr/>
        </p:nvSpPr>
        <p:spPr>
          <a:xfrm>
            <a:off x="90670" y="616945"/>
            <a:ext cx="3751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Features</a:t>
            </a:r>
            <a:r>
              <a:rPr b="1" lang="en-US" sz="2400">
                <a:solidFill>
                  <a:schemeClr val="dk1"/>
                </a:solidFill>
                <a:latin typeface="Times New Roman"/>
                <a:ea typeface="Times New Roman"/>
                <a:cs typeface="Times New Roman"/>
                <a:sym typeface="Times New Roman"/>
              </a:rPr>
              <a:t>:</a:t>
            </a:r>
            <a:r>
              <a:rPr lang="en-US"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MD-flag-background-ppt.png" id="139" name="Google Shape;139;p23"/>
          <p:cNvPicPr preferRelativeResize="0"/>
          <p:nvPr/>
        </p:nvPicPr>
        <p:blipFill rotWithShape="1">
          <a:blip r:embed="rId3">
            <a:alphaModFix/>
          </a:blip>
          <a:srcRect b="0" l="0" r="0" t="0"/>
          <a:stretch/>
        </p:blipFill>
        <p:spPr>
          <a:xfrm>
            <a:off x="0" y="0"/>
            <a:ext cx="9143999" cy="571500"/>
          </a:xfrm>
          <a:prstGeom prst="rect">
            <a:avLst/>
          </a:prstGeom>
          <a:noFill/>
          <a:ln>
            <a:noFill/>
          </a:ln>
        </p:spPr>
      </p:pic>
      <p:pic>
        <p:nvPicPr>
          <p:cNvPr descr="UMBC-primary-logo-CMYK-on-black.png" id="140" name="Google Shape;140;p23"/>
          <p:cNvPicPr preferRelativeResize="0"/>
          <p:nvPr/>
        </p:nvPicPr>
        <p:blipFill rotWithShape="1">
          <a:blip r:embed="rId4">
            <a:alphaModFix/>
          </a:blip>
          <a:srcRect b="0" l="0" r="0" t="0"/>
          <a:stretch/>
        </p:blipFill>
        <p:spPr>
          <a:xfrm>
            <a:off x="294287" y="86177"/>
            <a:ext cx="1749252" cy="402989"/>
          </a:xfrm>
          <a:prstGeom prst="rect">
            <a:avLst/>
          </a:prstGeom>
          <a:noFill/>
          <a:ln>
            <a:noFill/>
          </a:ln>
        </p:spPr>
      </p:pic>
      <p:sp>
        <p:nvSpPr>
          <p:cNvPr id="141" name="Google Shape;141;p23"/>
          <p:cNvSpPr txBox="1"/>
          <p:nvPr/>
        </p:nvSpPr>
        <p:spPr>
          <a:xfrm>
            <a:off x="275065" y="802284"/>
            <a:ext cx="553865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EDA</a:t>
            </a:r>
            <a:r>
              <a:rPr b="0" i="0" lang="en-US" sz="2400" u="none" strike="noStrike">
                <a:solidFill>
                  <a:srgbClr val="000000"/>
                </a:solidFill>
                <a:latin typeface="Arial"/>
                <a:ea typeface="Arial"/>
                <a:cs typeface="Arial"/>
                <a:sym typeface="Arial"/>
              </a:rPr>
              <a:t>: </a:t>
            </a:r>
            <a:r>
              <a:rPr b="1" lang="en-US" sz="2400">
                <a:solidFill>
                  <a:schemeClr val="dk1"/>
                </a:solidFill>
                <a:latin typeface="Times New Roman"/>
                <a:ea typeface="Times New Roman"/>
                <a:cs typeface="Times New Roman"/>
                <a:sym typeface="Times New Roman"/>
              </a:rPr>
              <a:t>Data Cleaning and Manipulation</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42" name="Google Shape;142;p23"/>
          <p:cNvSpPr txBox="1"/>
          <p:nvPr/>
        </p:nvSpPr>
        <p:spPr>
          <a:xfrm>
            <a:off x="404949" y="1363857"/>
            <a:ext cx="8130304" cy="73866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1400"/>
              <a:buFont typeface="Arial"/>
              <a:buChar char="•"/>
            </a:pPr>
            <a:r>
              <a:rPr lang="en-US" sz="1400">
                <a:solidFill>
                  <a:srgbClr val="000000"/>
                </a:solidFill>
                <a:latin typeface="Calibri"/>
                <a:ea typeface="Calibri"/>
                <a:cs typeface="Calibri"/>
                <a:sym typeface="Calibri"/>
              </a:rPr>
              <a:t>The collected dataset had many attributes some of which were irrelevant to data mining, or some are redundant., the study used attribute Subset Selection Method to reduces the volume of data by eliminating the redundant and irrelevant attribute. </a:t>
            </a:r>
            <a:endParaRPr sz="900">
              <a:solidFill>
                <a:schemeClr val="dk1"/>
              </a:solidFill>
              <a:latin typeface="Calibri"/>
              <a:ea typeface="Calibri"/>
              <a:cs typeface="Calibri"/>
              <a:sym typeface="Calibri"/>
            </a:endParaRPr>
          </a:p>
        </p:txBody>
      </p:sp>
      <p:sp>
        <p:nvSpPr>
          <p:cNvPr id="143" name="Google Shape;143;p23"/>
          <p:cNvSpPr txBox="1"/>
          <p:nvPr/>
        </p:nvSpPr>
        <p:spPr>
          <a:xfrm>
            <a:off x="183625" y="2142238"/>
            <a:ext cx="609600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28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Workable Datasets</a:t>
            </a:r>
            <a:r>
              <a:rPr b="1" lang="en-US" sz="2400">
                <a:solidFill>
                  <a:schemeClr val="dk1"/>
                </a:solidFill>
                <a:latin typeface="Calibri"/>
                <a:ea typeface="Calibri"/>
                <a:cs typeface="Calibri"/>
                <a:sym typeface="Calibri"/>
              </a:rPr>
              <a:t>:</a:t>
            </a:r>
            <a:r>
              <a:rPr b="1" lang="en-US" sz="2800">
                <a:solidFill>
                  <a:schemeClr val="dk1"/>
                </a:solidFill>
                <a:latin typeface="Calibri"/>
                <a:ea typeface="Calibri"/>
                <a:cs typeface="Calibri"/>
                <a:sym typeface="Calibri"/>
              </a:rPr>
              <a:t> </a:t>
            </a:r>
            <a:endParaRPr/>
          </a:p>
        </p:txBody>
      </p:sp>
      <p:sp>
        <p:nvSpPr>
          <p:cNvPr id="144" name="Google Shape;144;p23"/>
          <p:cNvSpPr txBox="1"/>
          <p:nvPr/>
        </p:nvSpPr>
        <p:spPr>
          <a:xfrm>
            <a:off x="1168913" y="2622369"/>
            <a:ext cx="7923001" cy="2277168"/>
          </a:xfrm>
          <a:prstGeom prst="rect">
            <a:avLst/>
          </a:prstGeom>
          <a:noFill/>
          <a:ln>
            <a:noFill/>
          </a:ln>
        </p:spPr>
        <p:txBody>
          <a:bodyPr anchorCtr="0" anchor="t" bIns="45700" lIns="91425" spcFirstLastPara="1" rIns="91425" wrap="square" tIns="45700">
            <a:normAutofit fontScale="32500" lnSpcReduction="20000"/>
          </a:bodyPr>
          <a:lstStyle/>
          <a:p>
            <a:pPr indent="-342900" lvl="0" marL="342900" marR="0" rtl="0" algn="l">
              <a:lnSpc>
                <a:spcPct val="150000"/>
              </a:lnSpc>
              <a:spcBef>
                <a:spcPts val="0"/>
              </a:spcBef>
              <a:spcAft>
                <a:spcPts val="0"/>
              </a:spcAft>
              <a:buClr>
                <a:schemeClr val="dk1"/>
              </a:buClr>
              <a:buSzPct val="100000"/>
              <a:buFont typeface="Noto Sans Symbols"/>
              <a:buChar char="∙"/>
            </a:pPr>
            <a:r>
              <a:rPr lang="en-US" sz="4400">
                <a:solidFill>
                  <a:schemeClr val="dk1"/>
                </a:solidFill>
                <a:latin typeface="Calibri"/>
                <a:ea typeface="Calibri"/>
                <a:cs typeface="Calibri"/>
                <a:sym typeface="Calibri"/>
              </a:rPr>
              <a:t>DeathIncrease:     Monthly Death Rate of the target due to Covid</a:t>
            </a:r>
            <a:endParaRPr/>
          </a:p>
          <a:p>
            <a:pPr indent="-342900" lvl="0" marL="342900" marR="0" rtl="0" algn="l">
              <a:lnSpc>
                <a:spcPct val="150000"/>
              </a:lnSpc>
              <a:spcBef>
                <a:spcPts val="0"/>
              </a:spcBef>
              <a:spcAft>
                <a:spcPts val="0"/>
              </a:spcAft>
              <a:buClr>
                <a:schemeClr val="dk1"/>
              </a:buClr>
              <a:buSzPct val="100000"/>
              <a:buFont typeface="Noto Sans Symbols"/>
              <a:buChar char="∙"/>
            </a:pPr>
            <a:r>
              <a:rPr lang="en-US" sz="4400">
                <a:solidFill>
                  <a:schemeClr val="dk1"/>
                </a:solidFill>
                <a:latin typeface="Calibri"/>
                <a:ea typeface="Calibri"/>
                <a:cs typeface="Calibri"/>
                <a:sym typeface="Calibri"/>
              </a:rPr>
              <a:t>Ozone_ Contain:   Monthly Ozone Concentration of Ozone </a:t>
            </a:r>
            <a:endParaRPr/>
          </a:p>
          <a:p>
            <a:pPr indent="-342900" lvl="0" marL="342900" marR="0" rtl="0" algn="l">
              <a:lnSpc>
                <a:spcPct val="150000"/>
              </a:lnSpc>
              <a:spcBef>
                <a:spcPts val="0"/>
              </a:spcBef>
              <a:spcAft>
                <a:spcPts val="0"/>
              </a:spcAft>
              <a:buClr>
                <a:schemeClr val="dk1"/>
              </a:buClr>
              <a:buSzPct val="100000"/>
              <a:buFont typeface="Noto Sans Symbols"/>
              <a:buChar char="∙"/>
            </a:pPr>
            <a:r>
              <a:rPr lang="en-US" sz="4400">
                <a:solidFill>
                  <a:schemeClr val="dk1"/>
                </a:solidFill>
                <a:latin typeface="Calibri"/>
                <a:ea typeface="Calibri"/>
                <a:cs typeface="Calibri"/>
                <a:sym typeface="Calibri"/>
              </a:rPr>
              <a:t>NO2_Contn:          Monthly Ozone Concentration of Nitrogen Oxide      </a:t>
            </a:r>
            <a:endParaRPr/>
          </a:p>
          <a:p>
            <a:pPr indent="-342900" lvl="0" marL="342900" marR="0" rtl="0" algn="l">
              <a:lnSpc>
                <a:spcPct val="150000"/>
              </a:lnSpc>
              <a:spcBef>
                <a:spcPts val="0"/>
              </a:spcBef>
              <a:spcAft>
                <a:spcPts val="0"/>
              </a:spcAft>
              <a:buClr>
                <a:schemeClr val="dk1"/>
              </a:buClr>
              <a:buSzPct val="100000"/>
              <a:buFont typeface="Noto Sans Symbols"/>
              <a:buChar char="∙"/>
            </a:pPr>
            <a:r>
              <a:rPr lang="en-US" sz="4400">
                <a:solidFill>
                  <a:schemeClr val="dk1"/>
                </a:solidFill>
                <a:latin typeface="Calibri"/>
                <a:ea typeface="Calibri"/>
                <a:cs typeface="Calibri"/>
                <a:sym typeface="Calibri"/>
              </a:rPr>
              <a:t>CO_ Concn:           Monthly Ozone Concentration of Carbon Monoxide </a:t>
            </a:r>
            <a:endParaRPr/>
          </a:p>
          <a:p>
            <a:pPr indent="-342900" lvl="0" marL="342900" marR="0" rtl="0" algn="l">
              <a:lnSpc>
                <a:spcPct val="150000"/>
              </a:lnSpc>
              <a:spcBef>
                <a:spcPts val="0"/>
              </a:spcBef>
              <a:spcAft>
                <a:spcPts val="0"/>
              </a:spcAft>
              <a:buClr>
                <a:schemeClr val="dk1"/>
              </a:buClr>
              <a:buSzPct val="100000"/>
              <a:buFont typeface="Noto Sans Symbols"/>
              <a:buChar char="∙"/>
            </a:pPr>
            <a:r>
              <a:rPr lang="en-US" sz="4400">
                <a:solidFill>
                  <a:schemeClr val="dk1"/>
                </a:solidFill>
                <a:latin typeface="Calibri"/>
                <a:ea typeface="Calibri"/>
                <a:cs typeface="Calibri"/>
                <a:sym typeface="Calibri"/>
              </a:rPr>
              <a:t>Temp_ Avg:            Monthly Ozone Concentration of Temperature  </a:t>
            </a:r>
            <a:endParaRPr/>
          </a:p>
          <a:p>
            <a:pPr indent="-342900" lvl="0" marL="342900" marR="0" rtl="0" algn="l">
              <a:lnSpc>
                <a:spcPct val="150000"/>
              </a:lnSpc>
              <a:spcBef>
                <a:spcPts val="0"/>
              </a:spcBef>
              <a:spcAft>
                <a:spcPts val="0"/>
              </a:spcAft>
              <a:buClr>
                <a:schemeClr val="dk1"/>
              </a:buClr>
              <a:buSzPct val="100000"/>
              <a:buFont typeface="Noto Sans Symbols"/>
              <a:buChar char="∙"/>
            </a:pPr>
            <a:r>
              <a:rPr lang="en-US" sz="4400">
                <a:solidFill>
                  <a:schemeClr val="dk1"/>
                </a:solidFill>
                <a:latin typeface="Calibri"/>
                <a:ea typeface="Calibri"/>
                <a:cs typeface="Calibri"/>
                <a:sym typeface="Calibri"/>
              </a:rPr>
              <a:t>SO2 _Content:      Monthly Ozone Concentration of Sulfur Dioxide </a:t>
            </a:r>
            <a:endParaRPr/>
          </a:p>
          <a:p>
            <a:pPr indent="-342900" lvl="0" marL="342900" marR="0" rtl="0" algn="l">
              <a:lnSpc>
                <a:spcPct val="150000"/>
              </a:lnSpc>
              <a:spcBef>
                <a:spcPts val="0"/>
              </a:spcBef>
              <a:spcAft>
                <a:spcPts val="0"/>
              </a:spcAft>
              <a:buClr>
                <a:schemeClr val="dk1"/>
              </a:buClr>
              <a:buSzPct val="100000"/>
              <a:buFont typeface="Noto Sans Symbols"/>
              <a:buChar char="∙"/>
            </a:pPr>
            <a:r>
              <a:rPr lang="en-US" sz="4400">
                <a:solidFill>
                  <a:schemeClr val="dk1"/>
                </a:solidFill>
                <a:latin typeface="Calibri"/>
                <a:ea typeface="Calibri"/>
                <a:cs typeface="Calibri"/>
                <a:sym typeface="Calibri"/>
              </a:rPr>
              <a:t>PM2.5_Contn       Monthly Ozone Concentration of PM2.5</a:t>
            </a:r>
            <a:endParaRPr/>
          </a:p>
          <a:p>
            <a:pPr indent="0" lvl="1" marL="457200" marR="0" rtl="0" algn="l">
              <a:lnSpc>
                <a:spcPct val="90000"/>
              </a:lnSpc>
              <a:spcBef>
                <a:spcPts val="800"/>
              </a:spcBef>
              <a:spcAft>
                <a:spcPts val="0"/>
              </a:spcAft>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