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5" r:id="rId7"/>
    <p:sldId id="266" r:id="rId8"/>
    <p:sldId id="259" r:id="rId9"/>
    <p:sldId id="260" r:id="rId10"/>
    <p:sldId id="261" r:id="rId11"/>
    <p:sldId id="267" r:id="rId12"/>
    <p:sldId id="268" r:id="rId13"/>
    <p:sldId id="269" r:id="rId14"/>
    <p:sldId id="275" r:id="rId15"/>
    <p:sldId id="276" r:id="rId16"/>
    <p:sldId id="277" r:id="rId17"/>
    <p:sldId id="273" r:id="rId18"/>
    <p:sldId id="274" r:id="rId19"/>
    <p:sldId id="278" r:id="rId20"/>
    <p:sldId id="279" r:id="rId21"/>
    <p:sldId id="280" r:id="rId22"/>
    <p:sldId id="281" r:id="rId23"/>
    <p:sldId id="282" r:id="rId24"/>
    <p:sldId id="283" r:id="rId25"/>
    <p:sldId id="284" r:id="rId26"/>
    <p:sldId id="285" r:id="rId27"/>
    <p:sldId id="288"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32"/>
    <a:srgbClr val="FFFAFA"/>
    <a:srgbClr val="FFF0F0"/>
    <a:srgbClr val="00B337"/>
    <a:srgbClr val="FFDDDD"/>
    <a:srgbClr val="D9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352" autoAdjust="0"/>
  </p:normalViewPr>
  <p:slideViewPr>
    <p:cSldViewPr snapToGrid="0">
      <p:cViewPr>
        <p:scale>
          <a:sx n="75" d="100"/>
          <a:sy n="75" d="100"/>
        </p:scale>
        <p:origin x="600" y="8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C0D1F9-AF85-4520-B36E-B08E28B5D56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6EFA684-DEB7-4759-A4A1-FB872EE02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2B23AF8-EA60-4AAB-9E8E-E92B15C651CF}"/>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95F1DFDD-FC03-485C-8D8C-EA7B7EF3894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307198E-8A78-46D7-80A9-7DCEFF9A52F1}"/>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349265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74BF91-C607-46FB-8701-F562D9DBC05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B94A44-666C-45D7-95C2-6D1637030D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0A4A9F-3066-4896-B784-D86155EB9100}"/>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EF069B8D-3A16-4BB0-A6D2-EBA66BD3E23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61AF69D-0EE0-4586-B274-EA9C8F9D41C9}"/>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144563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176F22C-0404-4EB2-9D8F-BB486DFFD74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D1C9122-3A2C-4843-829D-30E5C626DB0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41B2C8-F879-404C-A6F1-8EC6F784212D}"/>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EB20A4C5-9330-423E-BA9E-C99277C8207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64ECC67-3E98-4673-8988-C02D4F456E16}"/>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183821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7C0BB-15D3-4E3B-AD60-6F66DECA0F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9047B1C-BA05-4BFF-820A-36FA2EC3659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8158E0-A14E-4528-AB95-4E5D2943FDE5}"/>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6AF9C517-2D7B-4344-994E-61952A393BF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01919EB-E097-4145-83BF-79201F5E5339}"/>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95082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FA263-4D97-4D5D-A639-5AFD77E7BFB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31DBA61-2167-41EF-B684-5AA28B896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9125EFC-3EAC-42F4-B932-041AA7382B3F}"/>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03F4C3FD-DA8A-48D7-AD16-A62EA927B57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893EC7A4-8F0A-4DC1-8DE3-8508335F31F2}"/>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48458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232E4-4F2F-4CAD-ACD7-A06CCD25F14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4923FD7-6DDF-422A-B2E0-EFBEB0A236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E79D847-8378-4147-B102-E5E53BFC168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65618A6-5808-4A3E-9B1C-7A2DD894D344}"/>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6" name="Segnaposto piè di pagina 5">
            <a:extLst>
              <a:ext uri="{FF2B5EF4-FFF2-40B4-BE49-F238E27FC236}">
                <a16:creationId xmlns:a16="http://schemas.microsoft.com/office/drawing/2014/main" id="{3C0B3312-2F99-4A5B-8035-C4BF5374CC91}"/>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A61952A4-28BD-40AE-A9AB-76F2D4D76231}"/>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204961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C0D1D8-D000-4553-B485-355DC1C5D63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1D90F10-7498-45B0-B6E3-6734F0611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58159B7-5A79-4B9F-99B9-7EF60E9703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F286BF0-6E5D-46AD-8A27-C1BF7A5DB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F3A52BA-B268-45CF-AFCD-453BBD99F18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A161758-D972-4E1F-949B-E376D391140F}"/>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8" name="Segnaposto piè di pagina 7">
            <a:extLst>
              <a:ext uri="{FF2B5EF4-FFF2-40B4-BE49-F238E27FC236}">
                <a16:creationId xmlns:a16="http://schemas.microsoft.com/office/drawing/2014/main" id="{678079E7-C39B-451B-93B4-964E93E962F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472A803-15E8-4AAD-9B68-90A223F3CE9C}"/>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43516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FD1785-7CFB-4E60-9E3C-AAF387B872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9FA5BC3-790C-491A-8D94-2353C230A380}"/>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4" name="Segnaposto piè di pagina 3">
            <a:extLst>
              <a:ext uri="{FF2B5EF4-FFF2-40B4-BE49-F238E27FC236}">
                <a16:creationId xmlns:a16="http://schemas.microsoft.com/office/drawing/2014/main" id="{3C749E30-D51B-446A-A6C6-98378F6D6415}"/>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89E0125F-8C47-4C4C-8F25-71C77CC3CDDE}"/>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413168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946A4A7-AF31-4EF9-9C5D-F4AEB3A02EF4}"/>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3" name="Segnaposto piè di pagina 2">
            <a:extLst>
              <a:ext uri="{FF2B5EF4-FFF2-40B4-BE49-F238E27FC236}">
                <a16:creationId xmlns:a16="http://schemas.microsoft.com/office/drawing/2014/main" id="{77B4E97E-E092-425B-9F59-2FB407B00BA0}"/>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E10B974D-22C7-414E-A161-17569A811262}"/>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258205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3894C-385A-4774-AAEB-8E0EB4B4CFC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69BCE2F-B4BB-419E-8CD0-508AC363F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47A0ECC-BCB0-421D-9FAF-5BBD518DD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399BA2-1E76-45C9-A0B1-5A1B831EF647}"/>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6" name="Segnaposto piè di pagina 5">
            <a:extLst>
              <a:ext uri="{FF2B5EF4-FFF2-40B4-BE49-F238E27FC236}">
                <a16:creationId xmlns:a16="http://schemas.microsoft.com/office/drawing/2014/main" id="{7D5164B3-C884-409F-94FC-D7262FC610D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0B622991-7B2A-448D-996A-5D96053456A9}"/>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258385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3AA084-5F9F-4533-9282-E5AE84404F6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D3A8378-853C-4385-ABC1-0B1396D94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C2E1C908-BE69-46E2-8F79-B227B1F12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98FCA4-6D27-4658-854F-79F5ACCFB173}"/>
              </a:ext>
            </a:extLst>
          </p:cNvPr>
          <p:cNvSpPr>
            <a:spLocks noGrp="1"/>
          </p:cNvSpPr>
          <p:nvPr>
            <p:ph type="dt" sz="half" idx="10"/>
          </p:nvPr>
        </p:nvSpPr>
        <p:spPr/>
        <p:txBody>
          <a:bodyPr/>
          <a:lstStyle/>
          <a:p>
            <a:fld id="{460F67A7-E0C8-4E95-961C-21E4F0DB0793}" type="datetimeFigureOut">
              <a:rPr lang="it-IT" smtClean="0"/>
              <a:t>19/07/2022</a:t>
            </a:fld>
            <a:endParaRPr lang="it-IT" dirty="0"/>
          </a:p>
        </p:txBody>
      </p:sp>
      <p:sp>
        <p:nvSpPr>
          <p:cNvPr id="6" name="Segnaposto piè di pagina 5">
            <a:extLst>
              <a:ext uri="{FF2B5EF4-FFF2-40B4-BE49-F238E27FC236}">
                <a16:creationId xmlns:a16="http://schemas.microsoft.com/office/drawing/2014/main" id="{B6D91532-8CC3-4637-9C61-0CDF641EAD0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8B6A3D20-D63A-4532-BA54-D5F8ABD117E4}"/>
              </a:ext>
            </a:extLst>
          </p:cNvPr>
          <p:cNvSpPr>
            <a:spLocks noGrp="1"/>
          </p:cNvSpPr>
          <p:nvPr>
            <p:ph type="sldNum" sz="quarter" idx="12"/>
          </p:nvPr>
        </p:nvSpPr>
        <p:spPr/>
        <p:txBody>
          <a:bodyPr/>
          <a:lstStyle/>
          <a:p>
            <a:fld id="{6BCB2F0C-0AD1-4306-A2F2-7222C81F5594}" type="slidenum">
              <a:rPr lang="it-IT" smtClean="0"/>
              <a:t>‹N›</a:t>
            </a:fld>
            <a:endParaRPr lang="it-IT" dirty="0"/>
          </a:p>
        </p:txBody>
      </p:sp>
    </p:spTree>
    <p:extLst>
      <p:ext uri="{BB962C8B-B14F-4D97-AF65-F5344CB8AC3E}">
        <p14:creationId xmlns:p14="http://schemas.microsoft.com/office/powerpoint/2010/main" val="14856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00A632"/>
          </a:fgClr>
          <a:bgClr>
            <a:srgbClr val="FFFAFA"/>
          </a:bgClr>
        </a:patt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095AA02-C867-4816-83C8-DB5B17AD8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563069-27E6-47DB-9ECE-BCE761773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A52E7F-88AC-4607-89CB-346A9BBB5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F67A7-E0C8-4E95-961C-21E4F0DB0793}" type="datetimeFigureOut">
              <a:rPr lang="it-IT" smtClean="0"/>
              <a:t>19/07/2022</a:t>
            </a:fld>
            <a:endParaRPr lang="it-IT" dirty="0"/>
          </a:p>
        </p:txBody>
      </p:sp>
      <p:sp>
        <p:nvSpPr>
          <p:cNvPr id="5" name="Segnaposto piè di pagina 4">
            <a:extLst>
              <a:ext uri="{FF2B5EF4-FFF2-40B4-BE49-F238E27FC236}">
                <a16:creationId xmlns:a16="http://schemas.microsoft.com/office/drawing/2014/main" id="{3813E018-C421-4D59-BA1E-4BBEAFAFA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5AC6804A-AECB-4B2B-AC9D-C687886DB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B2F0C-0AD1-4306-A2F2-7222C81F5594}" type="slidenum">
              <a:rPr lang="it-IT" smtClean="0"/>
              <a:t>‹N›</a:t>
            </a:fld>
            <a:endParaRPr lang="it-IT" dirty="0"/>
          </a:p>
        </p:txBody>
      </p:sp>
    </p:spTree>
    <p:extLst>
      <p:ext uri="{BB962C8B-B14F-4D97-AF65-F5344CB8AC3E}">
        <p14:creationId xmlns:p14="http://schemas.microsoft.com/office/powerpoint/2010/main" val="4290423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ati.comune.milano.it/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or.adobe.com/it/create/color-accessibi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arch182/OWM_SciVis/tree/ma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63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8D5B55-071D-426B-A2B7-B5214D115445}"/>
              </a:ext>
            </a:extLst>
          </p:cNvPr>
          <p:cNvSpPr>
            <a:spLocks noGrp="1"/>
          </p:cNvSpPr>
          <p:nvPr>
            <p:ph type="ctrTitle"/>
          </p:nvPr>
        </p:nvSpPr>
        <p:spPr>
          <a:xfrm>
            <a:off x="7464614" y="1783959"/>
            <a:ext cx="4087306" cy="2889114"/>
          </a:xfrm>
        </p:spPr>
        <p:txBody>
          <a:bodyPr anchor="b">
            <a:normAutofit/>
          </a:bodyPr>
          <a:lstStyle/>
          <a:p>
            <a:r>
              <a:rPr lang="it-IT" sz="54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rPr>
              <a:t>Analisi su Open Wi-Fi Milano</a:t>
            </a:r>
          </a:p>
        </p:txBody>
      </p:sp>
      <p:sp>
        <p:nvSpPr>
          <p:cNvPr id="3" name="Sottotitolo 2">
            <a:extLst>
              <a:ext uri="{FF2B5EF4-FFF2-40B4-BE49-F238E27FC236}">
                <a16:creationId xmlns:a16="http://schemas.microsoft.com/office/drawing/2014/main" id="{C7610940-27E2-487D-A7AD-78F3E9CF815C}"/>
              </a:ext>
            </a:extLst>
          </p:cNvPr>
          <p:cNvSpPr>
            <a:spLocks noGrp="1"/>
          </p:cNvSpPr>
          <p:nvPr>
            <p:ph type="subTitle" idx="1"/>
          </p:nvPr>
        </p:nvSpPr>
        <p:spPr>
          <a:xfrm>
            <a:off x="7464612" y="4750893"/>
            <a:ext cx="4087305" cy="1147863"/>
          </a:xfrm>
        </p:spPr>
        <p:txBody>
          <a:bodyPr anchor="t">
            <a:normAutofit/>
          </a:bodyPr>
          <a:lstStyle/>
          <a:p>
            <a:pPr algn="r"/>
            <a:r>
              <a:rPr lang="it-IT" sz="20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rPr>
              <a:t>Davide Archidi</a:t>
            </a:r>
          </a:p>
          <a:p>
            <a:pPr algn="r"/>
            <a:r>
              <a:rPr lang="it-IT" sz="20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rPr>
              <a:t>856228</a:t>
            </a:r>
          </a:p>
        </p:txBody>
      </p:sp>
      <p:sp>
        <p:nvSpPr>
          <p:cNvPr id="18"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Immagine 8">
            <a:extLst>
              <a:ext uri="{FF2B5EF4-FFF2-40B4-BE49-F238E27FC236}">
                <a16:creationId xmlns:a16="http://schemas.microsoft.com/office/drawing/2014/main" id="{35CE7365-6D5F-4CFE-9E9C-EDC3C96C35EA}"/>
              </a:ext>
            </a:extLst>
          </p:cNvPr>
          <p:cNvPicPr>
            <a:picLocks noChangeAspect="1"/>
          </p:cNvPicPr>
          <p:nvPr/>
        </p:nvPicPr>
        <p:blipFill rotWithShape="1">
          <a:blip r:embed="rId2">
            <a:extLst>
              <a:ext uri="{28A0092B-C50C-407E-A947-70E740481C1C}">
                <a14:useLocalDpi xmlns:a14="http://schemas.microsoft.com/office/drawing/2010/main" val="0"/>
              </a:ext>
            </a:extLst>
          </a:blip>
          <a:srcRect l="14718" r="1431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6900130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EDB2B-5F48-4AE6-8820-86781D8939C0}"/>
              </a:ext>
            </a:extLst>
          </p:cNvPr>
          <p:cNvSpPr>
            <a:spLocks noGrp="1"/>
          </p:cNvSpPr>
          <p:nvPr>
            <p:ph type="title"/>
          </p:nvPr>
        </p:nvSpPr>
        <p:spPr/>
        <p:txBody>
          <a:bodyPr/>
          <a:lstStyle/>
          <a:p>
            <a:pPr algn="ctr"/>
            <a:r>
              <a:rPr lang="it-IT" dirty="0">
                <a:solidFill>
                  <a:srgbClr val="FF0000"/>
                </a:solidFill>
              </a:rPr>
              <a:t>Registrazioni al servizio</a:t>
            </a:r>
          </a:p>
        </p:txBody>
      </p:sp>
      <p:sp>
        <p:nvSpPr>
          <p:cNvPr id="3" name="Segnaposto contenuto 2">
            <a:extLst>
              <a:ext uri="{FF2B5EF4-FFF2-40B4-BE49-F238E27FC236}">
                <a16:creationId xmlns:a16="http://schemas.microsoft.com/office/drawing/2014/main" id="{E7F60EEB-1690-4D6A-94A9-C71A543D2B51}"/>
              </a:ext>
            </a:extLst>
          </p:cNvPr>
          <p:cNvSpPr>
            <a:spLocks noGrp="1"/>
          </p:cNvSpPr>
          <p:nvPr>
            <p:ph idx="1"/>
          </p:nvPr>
        </p:nvSpPr>
        <p:spPr/>
        <p:txBody>
          <a:bodyPr/>
          <a:lstStyle/>
          <a:p>
            <a:pPr marL="0" indent="0">
              <a:buNone/>
            </a:pPr>
            <a:r>
              <a:rPr lang="it-IT" dirty="0"/>
              <a:t>Il primo dataset analizzato è quello che tiene traccia dei nuovi account creati giornalmente in tutta Milano. È stato utilizzato per realizzare un trend delle registrazioni al servizio nel tempo. E infine, per calcolare quale fosse il totale di utenti che ne hanno fruito almeno una volta (quindi registrati al servizio). Il totale mi ha lasciato perplesso, dato che risultano poco più di 280mila persone registrate. </a:t>
            </a:r>
          </a:p>
          <a:p>
            <a:pPr marL="0" indent="0">
              <a:buNone/>
            </a:pPr>
            <a:r>
              <a:rPr lang="it-IT" dirty="0"/>
              <a:t>Di seguito il grafico sul trend delle nuove registrazioni</a:t>
            </a:r>
          </a:p>
        </p:txBody>
      </p:sp>
    </p:spTree>
    <p:extLst>
      <p:ext uri="{BB962C8B-B14F-4D97-AF65-F5344CB8AC3E}">
        <p14:creationId xmlns:p14="http://schemas.microsoft.com/office/powerpoint/2010/main" val="332010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E27C6836-3F05-4828-99A0-758CD681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331" y="309248"/>
            <a:ext cx="8319338" cy="6239503"/>
          </a:xfrm>
        </p:spPr>
      </p:pic>
    </p:spTree>
    <p:extLst>
      <p:ext uri="{BB962C8B-B14F-4D97-AF65-F5344CB8AC3E}">
        <p14:creationId xmlns:p14="http://schemas.microsoft.com/office/powerpoint/2010/main" val="111228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19A764-BBF7-4616-8284-7D058095D58B}"/>
              </a:ext>
            </a:extLst>
          </p:cNvPr>
          <p:cNvSpPr>
            <a:spLocks noGrp="1"/>
          </p:cNvSpPr>
          <p:nvPr>
            <p:ph type="title"/>
          </p:nvPr>
        </p:nvSpPr>
        <p:spPr/>
        <p:txBody>
          <a:bodyPr/>
          <a:lstStyle/>
          <a:p>
            <a:pPr algn="ctr"/>
            <a:r>
              <a:rPr lang="it-IT" dirty="0">
                <a:solidFill>
                  <a:srgbClr val="FF0000"/>
                </a:solidFill>
              </a:rPr>
              <a:t>Sessioni giornaliere per Municipio</a:t>
            </a:r>
          </a:p>
        </p:txBody>
      </p:sp>
      <p:sp>
        <p:nvSpPr>
          <p:cNvPr id="3" name="Segnaposto contenuto 2">
            <a:extLst>
              <a:ext uri="{FF2B5EF4-FFF2-40B4-BE49-F238E27FC236}">
                <a16:creationId xmlns:a16="http://schemas.microsoft.com/office/drawing/2014/main" id="{748C66BC-E4C2-4F88-A7AE-3C1427FDA2E5}"/>
              </a:ext>
            </a:extLst>
          </p:cNvPr>
          <p:cNvSpPr>
            <a:spLocks noGrp="1"/>
          </p:cNvSpPr>
          <p:nvPr>
            <p:ph idx="1"/>
          </p:nvPr>
        </p:nvSpPr>
        <p:spPr/>
        <p:txBody>
          <a:bodyPr/>
          <a:lstStyle/>
          <a:p>
            <a:pPr marL="0" indent="0">
              <a:buNone/>
            </a:pPr>
            <a:r>
              <a:rPr lang="it-IT" dirty="0"/>
              <a:t>Questo dataset indica, diviso per Municipi, il numero di sessioni di navigazione effettuate ogni giorno. Ogni dispositivo e ogni riconnessione viene contata. Ho quindi realizzato un grafico che valutasse il trend di sessioni per ogni giorno. Poi un grafico per ogni Municipio che realizzasse il totale delle sessioni divise per giorno della settimana. Infine un grafico che riportasse la media delle sessioni per ogni Municipio, in modo da poter vedere in quale fosse più sfruttato il servizio. </a:t>
            </a:r>
          </a:p>
        </p:txBody>
      </p:sp>
    </p:spTree>
    <p:extLst>
      <p:ext uri="{BB962C8B-B14F-4D97-AF65-F5344CB8AC3E}">
        <p14:creationId xmlns:p14="http://schemas.microsoft.com/office/powerpoint/2010/main" val="346048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6B21277C-8CDC-4487-9536-345606D89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314325"/>
            <a:ext cx="8305800" cy="6229350"/>
          </a:xfrm>
        </p:spPr>
      </p:pic>
    </p:spTree>
    <p:extLst>
      <p:ext uri="{BB962C8B-B14F-4D97-AF65-F5344CB8AC3E}">
        <p14:creationId xmlns:p14="http://schemas.microsoft.com/office/powerpoint/2010/main" val="125801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35737D2-6B53-45EE-903C-D63A9805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01" y="2102496"/>
            <a:ext cx="3517119" cy="2637839"/>
          </a:xfrm>
          <a:prstGeom prst="rect">
            <a:avLst/>
          </a:prstGeom>
        </p:spPr>
      </p:pic>
      <p:cxnSp>
        <p:nvCxnSpPr>
          <p:cNvPr id="42" name="Straight Connector 2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B33941F3-111A-4C8E-8DA5-8188973F6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543" y="2102496"/>
            <a:ext cx="3537345" cy="2653008"/>
          </a:xfrm>
          <a:prstGeom prst="rect">
            <a:avLst/>
          </a:prstGeom>
        </p:spPr>
      </p:pic>
      <p:cxnSp>
        <p:nvCxnSpPr>
          <p:cNvPr id="43" name="Straight Connector 29">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073D9668-2323-410A-B3A4-D570B2DFD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69" y="2024531"/>
            <a:ext cx="3517120" cy="2637839"/>
          </a:xfrm>
          <a:prstGeom prst="rect">
            <a:avLst/>
          </a:prstGeom>
        </p:spPr>
      </p:pic>
    </p:spTree>
    <p:extLst>
      <p:ext uri="{BB962C8B-B14F-4D97-AF65-F5344CB8AC3E}">
        <p14:creationId xmlns:p14="http://schemas.microsoft.com/office/powerpoint/2010/main" val="163870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AA595C2-BAA4-4BC8-BA98-655B43B9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386" y="2107007"/>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2831F156-BA81-4B8B-A908-C6F92B532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40" y="2091838"/>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9216369D-9767-4E33-B80D-5B5D9E432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107008"/>
            <a:ext cx="3517120" cy="2637839"/>
          </a:xfrm>
          <a:prstGeom prst="rect">
            <a:avLst/>
          </a:prstGeom>
        </p:spPr>
      </p:pic>
    </p:spTree>
    <p:extLst>
      <p:ext uri="{BB962C8B-B14F-4D97-AF65-F5344CB8AC3E}">
        <p14:creationId xmlns:p14="http://schemas.microsoft.com/office/powerpoint/2010/main" val="224013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0478D2C-1173-41DD-904D-719FA5B48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440" y="2107008"/>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EEA3608-B9E8-4794-B722-B5F3335EF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4" y="2091839"/>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A7449BE5-3016-486D-9CD0-8A73BCCB1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107008"/>
            <a:ext cx="3517120" cy="2637839"/>
          </a:xfrm>
          <a:prstGeom prst="rect">
            <a:avLst/>
          </a:prstGeom>
        </p:spPr>
      </p:pic>
    </p:spTree>
    <p:extLst>
      <p:ext uri="{BB962C8B-B14F-4D97-AF65-F5344CB8AC3E}">
        <p14:creationId xmlns:p14="http://schemas.microsoft.com/office/powerpoint/2010/main" val="165034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03C35F4-38FB-409F-888B-D79B338F1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80"/>
            <a:ext cx="12192000" cy="6880780"/>
          </a:xfrm>
          <a:prstGeom prst="rect">
            <a:avLst/>
          </a:prstGeom>
        </p:spPr>
      </p:pic>
    </p:spTree>
    <p:extLst>
      <p:ext uri="{BB962C8B-B14F-4D97-AF65-F5344CB8AC3E}">
        <p14:creationId xmlns:p14="http://schemas.microsoft.com/office/powerpoint/2010/main" val="77829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F11CF3-1666-4406-AB6D-0D696D19BB94}"/>
              </a:ext>
            </a:extLst>
          </p:cNvPr>
          <p:cNvSpPr>
            <a:spLocks noGrp="1"/>
          </p:cNvSpPr>
          <p:nvPr>
            <p:ph type="title"/>
          </p:nvPr>
        </p:nvSpPr>
        <p:spPr/>
        <p:txBody>
          <a:bodyPr/>
          <a:lstStyle/>
          <a:p>
            <a:pPr algn="ctr"/>
            <a:r>
              <a:rPr lang="it-IT" dirty="0">
                <a:solidFill>
                  <a:srgbClr val="FF0000"/>
                </a:solidFill>
              </a:rPr>
              <a:t>Utenti unici per Municipio</a:t>
            </a:r>
          </a:p>
        </p:txBody>
      </p:sp>
      <p:sp>
        <p:nvSpPr>
          <p:cNvPr id="3" name="Segnaposto contenuto 2">
            <a:extLst>
              <a:ext uri="{FF2B5EF4-FFF2-40B4-BE49-F238E27FC236}">
                <a16:creationId xmlns:a16="http://schemas.microsoft.com/office/drawing/2014/main" id="{A4945D11-7337-4565-BCBE-6C2F23069718}"/>
              </a:ext>
            </a:extLst>
          </p:cNvPr>
          <p:cNvSpPr>
            <a:spLocks noGrp="1"/>
          </p:cNvSpPr>
          <p:nvPr>
            <p:ph idx="1"/>
          </p:nvPr>
        </p:nvSpPr>
        <p:spPr/>
        <p:txBody>
          <a:bodyPr/>
          <a:lstStyle/>
          <a:p>
            <a:pPr marL="0" indent="0">
              <a:buNone/>
            </a:pPr>
            <a:r>
              <a:rPr lang="it-IT" dirty="0"/>
              <a:t>Questo dataset indica, diviso per Municipi, il numero di utenti che si sono collegati al servizio ogni giorno. Un utente, anche se si collega a più riprese, verrà conteggiato una sola volta. Ho quindi realizzato un grafico che valutasse il trend di utenti collegati per ogni giorno. Poi un grafico per ogni Municipio che realizzasse il totale degli utenti collegati per giorno della settimana. Infine un grafico che riportasse la media degli utenti collegati per ogni Municipio, in modo da poter vedere in quale fosse più diffuso il servizio. </a:t>
            </a:r>
          </a:p>
          <a:p>
            <a:pPr marL="0" indent="0">
              <a:buNone/>
            </a:pPr>
            <a:endParaRPr lang="it-IT" dirty="0"/>
          </a:p>
        </p:txBody>
      </p:sp>
    </p:spTree>
    <p:extLst>
      <p:ext uri="{BB962C8B-B14F-4D97-AF65-F5344CB8AC3E}">
        <p14:creationId xmlns:p14="http://schemas.microsoft.com/office/powerpoint/2010/main" val="414935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A58F956E-BDDA-4F64-B7F5-E9275C43C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440" y="2110080"/>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7F5728BB-3B09-4DDE-9FE3-3B653EBF2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533" y="2102495"/>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1F4055A6-4A9D-4E5E-ABF3-8EBE2567A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19" y="2110080"/>
            <a:ext cx="3517120" cy="2637839"/>
          </a:xfrm>
          <a:prstGeom prst="rect">
            <a:avLst/>
          </a:prstGeom>
        </p:spPr>
      </p:pic>
    </p:spTree>
    <p:extLst>
      <p:ext uri="{BB962C8B-B14F-4D97-AF65-F5344CB8AC3E}">
        <p14:creationId xmlns:p14="http://schemas.microsoft.com/office/powerpoint/2010/main" val="244333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1B8721-1214-4488-BF88-B78E43F62E39}"/>
              </a:ext>
            </a:extLst>
          </p:cNvPr>
          <p:cNvSpPr>
            <a:spLocks noGrp="1"/>
          </p:cNvSpPr>
          <p:nvPr>
            <p:ph type="title"/>
          </p:nvPr>
        </p:nvSpPr>
        <p:spPr/>
        <p:txBody>
          <a:bodyPr/>
          <a:lstStyle/>
          <a:p>
            <a:pPr algn="ctr"/>
            <a:r>
              <a:rPr lang="it-IT" dirty="0">
                <a:solidFill>
                  <a:srgbClr val="FF0000"/>
                </a:solidFill>
                <a:latin typeface="Frutiger-Light" panose="02020603050405020304" pitchFamily="18" charset="0"/>
                <a:ea typeface="Frutiger-Light" panose="02020603050405020304" pitchFamily="18" charset="0"/>
                <a:cs typeface="Frutiger-Light" panose="02020603050405020304" pitchFamily="18" charset="0"/>
              </a:rPr>
              <a:t>Cos’è Open Wi-Fi Milano?</a:t>
            </a:r>
          </a:p>
        </p:txBody>
      </p:sp>
      <p:sp>
        <p:nvSpPr>
          <p:cNvPr id="3" name="Segnaposto contenuto 2">
            <a:extLst>
              <a:ext uri="{FF2B5EF4-FFF2-40B4-BE49-F238E27FC236}">
                <a16:creationId xmlns:a16="http://schemas.microsoft.com/office/drawing/2014/main" id="{A99DA647-354B-4FAD-8DEC-D44F3B63B72C}"/>
              </a:ext>
            </a:extLst>
          </p:cNvPr>
          <p:cNvSpPr>
            <a:spLocks noGrp="1"/>
          </p:cNvSpPr>
          <p:nvPr>
            <p:ph idx="1"/>
          </p:nvPr>
        </p:nvSpPr>
        <p:spPr>
          <a:xfrm>
            <a:off x="838200" y="1690688"/>
            <a:ext cx="10515600" cy="4351338"/>
          </a:xfrm>
        </p:spPr>
        <p:txBody>
          <a:bodyPr>
            <a:normAutofit/>
          </a:bodyPr>
          <a:lstStyle/>
          <a:p>
            <a:pPr marL="0" indent="0" algn="ctr">
              <a:buNone/>
            </a:pPr>
            <a:r>
              <a:rPr lang="it-IT" dirty="0"/>
              <a:t>Open Wi-Fi Milano, come dice il nome stesso, è la rete internet pubblica messa a disposizione dal Comune di Milano. </a:t>
            </a:r>
          </a:p>
          <a:p>
            <a:pPr marL="0" indent="0" algn="ctr">
              <a:buNone/>
            </a:pPr>
            <a:r>
              <a:rPr lang="it-IT" dirty="0"/>
              <a:t>La rete è un mix di access point outdoor e di access point indoor che abitualmente si trovano all’interno di uffici pubblici o biblioteche comunali.</a:t>
            </a:r>
          </a:p>
        </p:txBody>
      </p:sp>
    </p:spTree>
    <p:extLst>
      <p:ext uri="{BB962C8B-B14F-4D97-AF65-F5344CB8AC3E}">
        <p14:creationId xmlns:p14="http://schemas.microsoft.com/office/powerpoint/2010/main" val="107539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BDDE4593-0056-4EF9-86E4-B8367693E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053" y="2110080"/>
            <a:ext cx="3517119" cy="2637839"/>
          </a:xfrm>
          <a:prstGeom prst="rect">
            <a:avLst/>
          </a:prstGeom>
        </p:spPr>
      </p:pic>
      <p:cxnSp>
        <p:nvCxnSpPr>
          <p:cNvPr id="22" name="Straight Connector 2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Immagine 10">
            <a:extLst>
              <a:ext uri="{FF2B5EF4-FFF2-40B4-BE49-F238E27FC236}">
                <a16:creationId xmlns:a16="http://schemas.microsoft.com/office/drawing/2014/main" id="{C2F8AF93-A358-41FB-8C0F-69DF1F8E0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89" y="2094911"/>
            <a:ext cx="3537345" cy="2653008"/>
          </a:xfrm>
          <a:prstGeom prst="rect">
            <a:avLst/>
          </a:prstGeom>
        </p:spPr>
      </p:pic>
      <p:cxnSp>
        <p:nvCxnSpPr>
          <p:cNvPr id="24" name="Straight Connector 2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AD3065E9-0810-41F3-BFD7-E1AEB6341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733" y="2110080"/>
            <a:ext cx="3517120" cy="2637839"/>
          </a:xfrm>
          <a:prstGeom prst="rect">
            <a:avLst/>
          </a:prstGeom>
        </p:spPr>
      </p:pic>
    </p:spTree>
    <p:extLst>
      <p:ext uri="{BB962C8B-B14F-4D97-AF65-F5344CB8AC3E}">
        <p14:creationId xmlns:p14="http://schemas.microsoft.com/office/powerpoint/2010/main" val="32203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B96F80E-4106-4436-A16F-8B36A84E4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07007"/>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DB8C2000-F428-4243-BFDF-5AAA6990F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099423"/>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3493EB42-9394-4410-8A2E-3C16AAA43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107008"/>
            <a:ext cx="3517120" cy="2637839"/>
          </a:xfrm>
          <a:prstGeom prst="rect">
            <a:avLst/>
          </a:prstGeom>
        </p:spPr>
      </p:pic>
    </p:spTree>
    <p:extLst>
      <p:ext uri="{BB962C8B-B14F-4D97-AF65-F5344CB8AC3E}">
        <p14:creationId xmlns:p14="http://schemas.microsoft.com/office/powerpoint/2010/main" val="334325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355D5-6766-4CF8-9D24-C6FB1D7DD271}"/>
              </a:ext>
            </a:extLst>
          </p:cNvPr>
          <p:cNvSpPr>
            <a:spLocks noGrp="1"/>
          </p:cNvSpPr>
          <p:nvPr>
            <p:ph type="title"/>
          </p:nvPr>
        </p:nvSpPr>
        <p:spPr/>
        <p:txBody>
          <a:bodyPr/>
          <a:lstStyle/>
          <a:p>
            <a:pPr algn="ctr"/>
            <a:r>
              <a:rPr lang="it-IT" dirty="0">
                <a:solidFill>
                  <a:srgbClr val="FF0000"/>
                </a:solidFill>
              </a:rPr>
              <a:t>Traffico in download/upload per Municipio</a:t>
            </a:r>
          </a:p>
        </p:txBody>
      </p:sp>
      <p:sp>
        <p:nvSpPr>
          <p:cNvPr id="3" name="Segnaposto contenuto 2">
            <a:extLst>
              <a:ext uri="{FF2B5EF4-FFF2-40B4-BE49-F238E27FC236}">
                <a16:creationId xmlns:a16="http://schemas.microsoft.com/office/drawing/2014/main" id="{3487F268-6660-4767-97CD-BD5790A29CA5}"/>
              </a:ext>
            </a:extLst>
          </p:cNvPr>
          <p:cNvSpPr>
            <a:spLocks noGrp="1"/>
          </p:cNvSpPr>
          <p:nvPr>
            <p:ph idx="1"/>
          </p:nvPr>
        </p:nvSpPr>
        <p:spPr/>
        <p:txBody>
          <a:bodyPr/>
          <a:lstStyle/>
          <a:p>
            <a:pPr marL="0" indent="0">
              <a:buNone/>
            </a:pPr>
            <a:r>
              <a:rPr lang="it-IT" dirty="0"/>
              <a:t>Due dataset (uno per download e uno per upload), divisi per Municipi, indicano il traffico dati in download e upload ogni giorno. Ho realizzato un grafico che valutasse il traffico dati per giorno per ogni Municipio. Ho anche realizzato un grafico che dava una rappresentazione del traffico medio per Municipio ma ho deciso di non includerlo, in quanto non l’ho ritenuto molto interessante (resta comunque a disposizione su </a:t>
            </a:r>
            <a:r>
              <a:rPr lang="it-IT" dirty="0" err="1"/>
              <a:t>github</a:t>
            </a:r>
            <a:r>
              <a:rPr lang="it-IT" dirty="0"/>
              <a:t>). Lo scopo di queste visualizzazioni era quello di capire se ci fossero discrepanze nel rapporto tra download e upload in base al giorno della settimana.</a:t>
            </a:r>
          </a:p>
          <a:p>
            <a:pPr marL="0" indent="0">
              <a:buNone/>
            </a:pPr>
            <a:endParaRPr lang="it-IT" dirty="0"/>
          </a:p>
        </p:txBody>
      </p:sp>
    </p:spTree>
    <p:extLst>
      <p:ext uri="{BB962C8B-B14F-4D97-AF65-F5344CB8AC3E}">
        <p14:creationId xmlns:p14="http://schemas.microsoft.com/office/powerpoint/2010/main" val="66046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06E95358-8445-4780-B075-9295A3A5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113" y="2107007"/>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F82058CA-DBB2-49C9-A251-BF8C9BD9C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68" y="2107008"/>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B824F614-1017-4BB8-9639-E84887EF9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793" y="2107008"/>
            <a:ext cx="3517120" cy="2637839"/>
          </a:xfrm>
          <a:prstGeom prst="rect">
            <a:avLst/>
          </a:prstGeom>
        </p:spPr>
      </p:pic>
    </p:spTree>
    <p:extLst>
      <p:ext uri="{BB962C8B-B14F-4D97-AF65-F5344CB8AC3E}">
        <p14:creationId xmlns:p14="http://schemas.microsoft.com/office/powerpoint/2010/main" val="3383577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8355E75-C3DD-459D-938C-8ACBA893B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07007"/>
            <a:ext cx="3517119" cy="2637839"/>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C1FAA71A-808E-457C-9691-96A9C0256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023" y="2091837"/>
            <a:ext cx="3537345" cy="265300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6C788EC0-8AA2-4138-AA32-94C7DD54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440" y="2107006"/>
            <a:ext cx="3517120" cy="2637839"/>
          </a:xfrm>
          <a:prstGeom prst="rect">
            <a:avLst/>
          </a:prstGeom>
        </p:spPr>
      </p:pic>
    </p:spTree>
    <p:extLst>
      <p:ext uri="{BB962C8B-B14F-4D97-AF65-F5344CB8AC3E}">
        <p14:creationId xmlns:p14="http://schemas.microsoft.com/office/powerpoint/2010/main" val="59835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28310F1B-E5FD-4E53-B7AA-33DE175B5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07007"/>
            <a:ext cx="3517119" cy="2637839"/>
          </a:xfrm>
          <a:prstGeom prst="rect">
            <a:avLst/>
          </a:prstGeom>
        </p:spPr>
      </p:pic>
      <p:cxnSp>
        <p:nvCxnSpPr>
          <p:cNvPr id="20" name="Straight Connector 1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AD01A969-64E2-4D49-9B39-D0C43C260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099423"/>
            <a:ext cx="3537345" cy="2653008"/>
          </a:xfrm>
          <a:prstGeom prst="rect">
            <a:avLst/>
          </a:prstGeom>
        </p:spPr>
      </p:pic>
      <p:cxnSp>
        <p:nvCxnSpPr>
          <p:cNvPr id="22" name="Straight Connector 2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5" name="Immagine 14">
            <a:extLst>
              <a:ext uri="{FF2B5EF4-FFF2-40B4-BE49-F238E27FC236}">
                <a16:creationId xmlns:a16="http://schemas.microsoft.com/office/drawing/2014/main" id="{1C668E5C-2BE3-4202-98F8-C0AC888D6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107008"/>
            <a:ext cx="3517120" cy="2637839"/>
          </a:xfrm>
          <a:prstGeom prst="rect">
            <a:avLst/>
          </a:prstGeom>
        </p:spPr>
      </p:pic>
    </p:spTree>
    <p:extLst>
      <p:ext uri="{BB962C8B-B14F-4D97-AF65-F5344CB8AC3E}">
        <p14:creationId xmlns:p14="http://schemas.microsoft.com/office/powerpoint/2010/main" val="57724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2999B-16D2-46FD-A889-DC4C3B7E94D0}"/>
              </a:ext>
            </a:extLst>
          </p:cNvPr>
          <p:cNvSpPr>
            <a:spLocks noGrp="1"/>
          </p:cNvSpPr>
          <p:nvPr>
            <p:ph type="title"/>
          </p:nvPr>
        </p:nvSpPr>
        <p:spPr/>
        <p:txBody>
          <a:bodyPr/>
          <a:lstStyle/>
          <a:p>
            <a:pPr algn="ctr"/>
            <a:r>
              <a:rPr lang="it-IT" dirty="0">
                <a:solidFill>
                  <a:srgbClr val="FF0000"/>
                </a:solidFill>
              </a:rPr>
              <a:t>Conclusioni</a:t>
            </a:r>
          </a:p>
        </p:txBody>
      </p:sp>
      <p:sp>
        <p:nvSpPr>
          <p:cNvPr id="3" name="Segnaposto contenuto 2">
            <a:extLst>
              <a:ext uri="{FF2B5EF4-FFF2-40B4-BE49-F238E27FC236}">
                <a16:creationId xmlns:a16="http://schemas.microsoft.com/office/drawing/2014/main" id="{4D24D320-6E2A-4F0D-BA63-60B7D2D23B7C}"/>
              </a:ext>
            </a:extLst>
          </p:cNvPr>
          <p:cNvSpPr>
            <a:spLocks noGrp="1"/>
          </p:cNvSpPr>
          <p:nvPr>
            <p:ph idx="1"/>
          </p:nvPr>
        </p:nvSpPr>
        <p:spPr/>
        <p:txBody>
          <a:bodyPr>
            <a:normAutofit fontScale="92500" lnSpcReduction="10000"/>
          </a:bodyPr>
          <a:lstStyle/>
          <a:p>
            <a:pPr marL="0" indent="0">
              <a:buNone/>
            </a:pPr>
            <a:r>
              <a:rPr lang="it-IT" dirty="0"/>
              <a:t>Rifacendomi alle domande che mi ero posto a inizio progetto non mi ritengo totalmente soddisfatto per vari motivi. A mio avviso da parte del comune mancano alcuni dati che avrebbero permesso di fare analisi più interessanti e mirate, quali ad esempio i login o il traffico suddiviso per fascia oraria o ad esempio un dato che fornisse le velocità medie della rete. Per quel che riguarda il lavoro da me svolto avrei voluto rappresentare alcuni dati con differenti grafici, ma ho desistito perché una volta provati li ritenevo di difficile lettura e ho quindi ripiegato su dei «banali» grafici a barre.</a:t>
            </a:r>
          </a:p>
          <a:p>
            <a:pPr marL="0" indent="0">
              <a:buNone/>
            </a:pPr>
            <a:r>
              <a:rPr lang="it-IT" dirty="0"/>
              <a:t>Riguardo al servizio Open Wi-Fi mi sento di dire che rispetto alla quantità di persone che vivono e passano giornalmente da Milano è poco sfruttato. Forse per i pochi </a:t>
            </a:r>
            <a:r>
              <a:rPr lang="it-IT" dirty="0" err="1"/>
              <a:t>repeater</a:t>
            </a:r>
            <a:r>
              <a:rPr lang="it-IT" dirty="0"/>
              <a:t> che non riescono a garantire una connessione stabile o forse per una velocità di connessione non buona.</a:t>
            </a:r>
          </a:p>
        </p:txBody>
      </p:sp>
    </p:spTree>
    <p:extLst>
      <p:ext uri="{BB962C8B-B14F-4D97-AF65-F5344CB8AC3E}">
        <p14:creationId xmlns:p14="http://schemas.microsoft.com/office/powerpoint/2010/main" val="364010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A63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8D5B55-071D-426B-A2B7-B5214D115445}"/>
              </a:ext>
            </a:extLst>
          </p:cNvPr>
          <p:cNvSpPr>
            <a:spLocks noGrp="1"/>
          </p:cNvSpPr>
          <p:nvPr>
            <p:ph type="ctrTitle"/>
          </p:nvPr>
        </p:nvSpPr>
        <p:spPr>
          <a:xfrm>
            <a:off x="7464612" y="539886"/>
            <a:ext cx="4087306" cy="2889114"/>
          </a:xfrm>
        </p:spPr>
        <p:txBody>
          <a:bodyPr anchor="b">
            <a:normAutofit/>
          </a:bodyPr>
          <a:lstStyle/>
          <a:p>
            <a:r>
              <a:rPr lang="it-IT" sz="54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rPr>
              <a:t>Grazie per l’attenzione!</a:t>
            </a:r>
          </a:p>
        </p:txBody>
      </p:sp>
      <p:sp>
        <p:nvSpPr>
          <p:cNvPr id="3" name="Sottotitolo 2">
            <a:extLst>
              <a:ext uri="{FF2B5EF4-FFF2-40B4-BE49-F238E27FC236}">
                <a16:creationId xmlns:a16="http://schemas.microsoft.com/office/drawing/2014/main" id="{C7610940-27E2-487D-A7AD-78F3E9CF815C}"/>
              </a:ext>
            </a:extLst>
          </p:cNvPr>
          <p:cNvSpPr>
            <a:spLocks noGrp="1"/>
          </p:cNvSpPr>
          <p:nvPr>
            <p:ph type="subTitle" idx="1"/>
          </p:nvPr>
        </p:nvSpPr>
        <p:spPr>
          <a:xfrm>
            <a:off x="7464612" y="4750893"/>
            <a:ext cx="4087305" cy="1147863"/>
          </a:xfrm>
        </p:spPr>
        <p:txBody>
          <a:bodyPr anchor="t">
            <a:normAutofit/>
          </a:bodyPr>
          <a:lstStyle/>
          <a:p>
            <a:pPr algn="r"/>
            <a:r>
              <a:rPr lang="it-IT" sz="20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rPr>
              <a:t>Spero di non avervi annoiato troppo </a:t>
            </a:r>
            <a:r>
              <a:rPr lang="it-IT" sz="20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sym typeface="Wingdings" panose="05000000000000000000" pitchFamily="2" charset="2"/>
              </a:rPr>
              <a:t></a:t>
            </a:r>
            <a:endParaRPr lang="it-IT" sz="2000" dirty="0">
              <a:solidFill>
                <a:schemeClr val="bg1"/>
              </a:solidFill>
              <a:latin typeface="Frutiger-Light" panose="02020603050405020304" pitchFamily="18" charset="0"/>
              <a:ea typeface="Frutiger-Light" panose="02020603050405020304" pitchFamily="18" charset="0"/>
              <a:cs typeface="Frutiger-Light" panose="02020603050405020304" pitchFamily="18" charset="0"/>
            </a:endParaRPr>
          </a:p>
        </p:txBody>
      </p:sp>
      <p:sp>
        <p:nvSpPr>
          <p:cNvPr id="18"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Immagine 8">
            <a:extLst>
              <a:ext uri="{FF2B5EF4-FFF2-40B4-BE49-F238E27FC236}">
                <a16:creationId xmlns:a16="http://schemas.microsoft.com/office/drawing/2014/main" id="{35CE7365-6D5F-4CFE-9E9C-EDC3C96C35EA}"/>
              </a:ext>
            </a:extLst>
          </p:cNvPr>
          <p:cNvPicPr>
            <a:picLocks noChangeAspect="1"/>
          </p:cNvPicPr>
          <p:nvPr/>
        </p:nvPicPr>
        <p:blipFill rotWithShape="1">
          <a:blip r:embed="rId2">
            <a:extLst>
              <a:ext uri="{28A0092B-C50C-407E-A947-70E740481C1C}">
                <a14:useLocalDpi xmlns:a14="http://schemas.microsoft.com/office/drawing/2010/main" val="0"/>
              </a:ext>
            </a:extLst>
          </a:blip>
          <a:srcRect l="14718" r="1431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752736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6F61C-9E8F-44FB-A146-F2D920A95CC9}"/>
              </a:ext>
            </a:extLst>
          </p:cNvPr>
          <p:cNvSpPr>
            <a:spLocks noGrp="1"/>
          </p:cNvSpPr>
          <p:nvPr>
            <p:ph type="title"/>
          </p:nvPr>
        </p:nvSpPr>
        <p:spPr/>
        <p:txBody>
          <a:bodyPr/>
          <a:lstStyle/>
          <a:p>
            <a:pPr algn="ctr"/>
            <a:r>
              <a:rPr lang="it-IT" dirty="0">
                <a:solidFill>
                  <a:srgbClr val="FF0000"/>
                </a:solidFill>
              </a:rPr>
              <a:t>Dove ho preso i dati?</a:t>
            </a:r>
          </a:p>
        </p:txBody>
      </p:sp>
      <p:sp>
        <p:nvSpPr>
          <p:cNvPr id="3" name="Segnaposto contenuto 2">
            <a:extLst>
              <a:ext uri="{FF2B5EF4-FFF2-40B4-BE49-F238E27FC236}">
                <a16:creationId xmlns:a16="http://schemas.microsoft.com/office/drawing/2014/main" id="{6536F806-3B7C-45A1-8186-F3890E89CEE1}"/>
              </a:ext>
            </a:extLst>
          </p:cNvPr>
          <p:cNvSpPr>
            <a:spLocks noGrp="1"/>
          </p:cNvSpPr>
          <p:nvPr>
            <p:ph idx="1"/>
          </p:nvPr>
        </p:nvSpPr>
        <p:spPr/>
        <p:txBody>
          <a:bodyPr/>
          <a:lstStyle/>
          <a:p>
            <a:pPr marL="0" indent="0">
              <a:buNone/>
            </a:pPr>
            <a:r>
              <a:rPr lang="it-IT" dirty="0"/>
              <a:t>I dati sono stati presi dal sito del comune di Milano dedicato ai </a:t>
            </a:r>
            <a:r>
              <a:rPr lang="it-IT" dirty="0">
                <a:solidFill>
                  <a:srgbClr val="FF0000"/>
                </a:solidFill>
                <a:hlinkClick r:id="rId2">
                  <a:extLst>
                    <a:ext uri="{A12FA001-AC4F-418D-AE19-62706E023703}">
                      <ahyp:hlinkClr xmlns:ahyp="http://schemas.microsoft.com/office/drawing/2018/hyperlinkcolor" val="tx"/>
                    </a:ext>
                  </a:extLst>
                </a:hlinkClick>
              </a:rPr>
              <a:t>dataset</a:t>
            </a:r>
            <a:r>
              <a:rPr lang="it-IT" dirty="0"/>
              <a:t>.</a:t>
            </a:r>
          </a:p>
          <a:p>
            <a:pPr marL="0" indent="0">
              <a:buNone/>
            </a:pPr>
            <a:r>
              <a:rPr lang="it-IT" dirty="0"/>
              <a:t>Sebbene il servizio Open Wi-Fi sia attivo da diversi anni, il comune ha iniziato a rendere pubblici i dati riguardo l’utilizzo solo a partire da giugno 2017. I primi dataset presenti sul sito sopra linkato erano limitati a campioni di qualche mese e ho quindi deciso di non utilizzarli. Ho preferito utilizzare i dataset che vengono tutt’ora aggiornati. Questo avviene con una frequenza giornaliera. Il comune, suppongo per questione di privacy, mette a disposizione solo i dati degli access point outdoor, ovvero solo quelli che si trovano all’aperto.</a:t>
            </a:r>
          </a:p>
        </p:txBody>
      </p:sp>
    </p:spTree>
    <p:extLst>
      <p:ext uri="{BB962C8B-B14F-4D97-AF65-F5344CB8AC3E}">
        <p14:creationId xmlns:p14="http://schemas.microsoft.com/office/powerpoint/2010/main" val="245563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CF46F-B373-41F1-AB8B-03D8DF538C1B}"/>
              </a:ext>
            </a:extLst>
          </p:cNvPr>
          <p:cNvSpPr>
            <a:spLocks noGrp="1"/>
          </p:cNvSpPr>
          <p:nvPr>
            <p:ph type="title"/>
          </p:nvPr>
        </p:nvSpPr>
        <p:spPr/>
        <p:txBody>
          <a:bodyPr/>
          <a:lstStyle/>
          <a:p>
            <a:pPr algn="ctr"/>
            <a:r>
              <a:rPr lang="it-IT" dirty="0">
                <a:solidFill>
                  <a:srgbClr val="FF0000"/>
                </a:solidFill>
              </a:rPr>
              <a:t>La scelta dei colori e del font</a:t>
            </a:r>
          </a:p>
        </p:txBody>
      </p:sp>
      <p:sp>
        <p:nvSpPr>
          <p:cNvPr id="3" name="Segnaposto contenuto 2">
            <a:extLst>
              <a:ext uri="{FF2B5EF4-FFF2-40B4-BE49-F238E27FC236}">
                <a16:creationId xmlns:a16="http://schemas.microsoft.com/office/drawing/2014/main" id="{00B5FEF3-5962-42D9-9AA0-2D7A348184E0}"/>
              </a:ext>
            </a:extLst>
          </p:cNvPr>
          <p:cNvSpPr>
            <a:spLocks noGrp="1"/>
          </p:cNvSpPr>
          <p:nvPr>
            <p:ph idx="1"/>
          </p:nvPr>
        </p:nvSpPr>
        <p:spPr/>
        <p:txBody>
          <a:bodyPr>
            <a:normAutofit fontScale="92500"/>
          </a:bodyPr>
          <a:lstStyle/>
          <a:p>
            <a:pPr marL="0" indent="0">
              <a:buNone/>
            </a:pPr>
            <a:r>
              <a:rPr lang="it-IT" dirty="0"/>
              <a:t>Per i colori ho cercato di rifarmi al logo del comune di Milano, usando:</a:t>
            </a:r>
          </a:p>
          <a:p>
            <a:r>
              <a:rPr lang="it-IT" dirty="0">
                <a:solidFill>
                  <a:srgbClr val="FF0000"/>
                </a:solidFill>
              </a:rPr>
              <a:t>Rosso (#ff0000)</a:t>
            </a:r>
          </a:p>
          <a:p>
            <a:r>
              <a:rPr lang="it-IT" dirty="0">
                <a:solidFill>
                  <a:srgbClr val="00A632"/>
                </a:solidFill>
              </a:rPr>
              <a:t>Verde (#00a632)</a:t>
            </a:r>
          </a:p>
          <a:p>
            <a:r>
              <a:rPr lang="it-IT" dirty="0"/>
              <a:t>Nero (#000000)</a:t>
            </a:r>
          </a:p>
          <a:p>
            <a:pPr marL="0" indent="0">
              <a:buNone/>
            </a:pPr>
            <a:r>
              <a:rPr lang="it-IT" dirty="0"/>
              <a:t> Rosso e nero li ho mantenuti invariati in quanto tonalità standard. Ho invece leggermente modificato il verde per renderlo </a:t>
            </a:r>
            <a:r>
              <a:rPr lang="it-IT" dirty="0" err="1"/>
              <a:t>colorblind</a:t>
            </a:r>
            <a:r>
              <a:rPr lang="it-IT" dirty="0"/>
              <a:t> safe. Per verificare questo ho sfruttato un tool messo a disposizione da </a:t>
            </a:r>
            <a:r>
              <a:rPr lang="it-IT" dirty="0">
                <a:solidFill>
                  <a:srgbClr val="FF0000"/>
                </a:solidFill>
                <a:hlinkClick r:id="rId2">
                  <a:extLst>
                    <a:ext uri="{A12FA001-AC4F-418D-AE19-62706E023703}">
                      <ahyp:hlinkClr xmlns:ahyp="http://schemas.microsoft.com/office/drawing/2018/hyperlinkcolor" val="tx"/>
                    </a:ext>
                  </a:extLst>
                </a:hlinkClick>
              </a:rPr>
              <a:t>Adobe color</a:t>
            </a:r>
            <a:r>
              <a:rPr lang="it-IT" dirty="0">
                <a:solidFill>
                  <a:srgbClr val="FF0000"/>
                </a:solidFill>
              </a:rPr>
              <a:t> </a:t>
            </a:r>
            <a:r>
              <a:rPr lang="it-IT" dirty="0"/>
              <a:t>che dovrebbe anche simulare la visione in base al tipo di daltonismo.</a:t>
            </a:r>
          </a:p>
          <a:p>
            <a:pPr marL="0" indent="0">
              <a:buNone/>
            </a:pPr>
            <a:r>
              <a:rPr lang="it-IT" dirty="0"/>
              <a:t>Come font ho utilizzato </a:t>
            </a:r>
            <a:r>
              <a:rPr lang="it-IT" dirty="0" err="1"/>
              <a:t>Frutiger</a:t>
            </a:r>
            <a:r>
              <a:rPr lang="it-IT" dirty="0"/>
              <a:t> Light per la presentazione, in quanto simile a quello utilizzato dal comune.</a:t>
            </a:r>
          </a:p>
          <a:p>
            <a:pPr marL="0" indent="0">
              <a:buNone/>
            </a:pPr>
            <a:endParaRPr lang="it-IT" dirty="0">
              <a:solidFill>
                <a:srgbClr val="FF0000"/>
              </a:solidFill>
            </a:endParaRPr>
          </a:p>
        </p:txBody>
      </p:sp>
    </p:spTree>
    <p:extLst>
      <p:ext uri="{BB962C8B-B14F-4D97-AF65-F5344CB8AC3E}">
        <p14:creationId xmlns:p14="http://schemas.microsoft.com/office/powerpoint/2010/main" val="260210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00A632"/>
          </a:fgClr>
          <a:bgClr>
            <a:schemeClr val="bg1"/>
          </a:bgClr>
        </a:patt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5AF1CA4F-6E0B-4FBF-93EB-BE403AFBB9D7}"/>
              </a:ext>
            </a:extLst>
          </p:cNvPr>
          <p:cNvPicPr>
            <a:picLocks noGrp="1" noChangeAspect="1"/>
          </p:cNvPicPr>
          <p:nvPr>
            <p:ph idx="1"/>
          </p:nvPr>
        </p:nvPicPr>
        <p:blipFill>
          <a:blip r:embed="rId2"/>
          <a:stretch>
            <a:fillRect/>
          </a:stretch>
        </p:blipFill>
        <p:spPr>
          <a:xfrm>
            <a:off x="3100270" y="914400"/>
            <a:ext cx="5915260" cy="4968819"/>
          </a:xfrm>
          <a:prstGeom prst="rect">
            <a:avLst/>
          </a:prstGeom>
        </p:spPr>
      </p:pic>
    </p:spTree>
    <p:extLst>
      <p:ext uri="{BB962C8B-B14F-4D97-AF65-F5344CB8AC3E}">
        <p14:creationId xmlns:p14="http://schemas.microsoft.com/office/powerpoint/2010/main" val="248465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BAE12-033B-41B1-B77B-4113ECC8CE3F}"/>
              </a:ext>
            </a:extLst>
          </p:cNvPr>
          <p:cNvSpPr>
            <a:spLocks noGrp="1"/>
          </p:cNvSpPr>
          <p:nvPr>
            <p:ph type="title"/>
          </p:nvPr>
        </p:nvSpPr>
        <p:spPr/>
        <p:txBody>
          <a:bodyPr/>
          <a:lstStyle/>
          <a:p>
            <a:pPr algn="ctr"/>
            <a:r>
              <a:rPr lang="it-IT" dirty="0">
                <a:solidFill>
                  <a:srgbClr val="FF0000"/>
                </a:solidFill>
              </a:rPr>
              <a:t>Scopo dell’analisi</a:t>
            </a:r>
          </a:p>
        </p:txBody>
      </p:sp>
      <p:sp>
        <p:nvSpPr>
          <p:cNvPr id="3" name="Segnaposto contenuto 2">
            <a:extLst>
              <a:ext uri="{FF2B5EF4-FFF2-40B4-BE49-F238E27FC236}">
                <a16:creationId xmlns:a16="http://schemas.microsoft.com/office/drawing/2014/main" id="{6FDE6CD0-EC80-47FB-A149-01951C8D43C0}"/>
              </a:ext>
            </a:extLst>
          </p:cNvPr>
          <p:cNvSpPr>
            <a:spLocks noGrp="1"/>
          </p:cNvSpPr>
          <p:nvPr>
            <p:ph idx="1"/>
          </p:nvPr>
        </p:nvSpPr>
        <p:spPr/>
        <p:txBody>
          <a:bodyPr/>
          <a:lstStyle/>
          <a:p>
            <a:pPr marL="0" indent="0">
              <a:buNone/>
            </a:pPr>
            <a:r>
              <a:rPr lang="it-IT" dirty="0"/>
              <a:t>Ho deciso di analizzare questo argomento principalmente per poter rispondere a delle domande che mi ponevo da tempo:</a:t>
            </a:r>
          </a:p>
          <a:p>
            <a:r>
              <a:rPr lang="it-IT" dirty="0"/>
              <a:t>Quanto viene sfruttato questo servizio?</a:t>
            </a:r>
          </a:p>
          <a:p>
            <a:r>
              <a:rPr lang="it-IT" dirty="0"/>
              <a:t>Ha senso?</a:t>
            </a:r>
          </a:p>
          <a:p>
            <a:r>
              <a:rPr lang="it-IT" dirty="0"/>
              <a:t>Quanti utenti traccia in media?</a:t>
            </a:r>
          </a:p>
          <a:p>
            <a:r>
              <a:rPr lang="it-IT" dirty="0"/>
              <a:t>Che traffico genera?</a:t>
            </a:r>
          </a:p>
          <a:p>
            <a:r>
              <a:rPr lang="it-IT" dirty="0"/>
              <a:t>È un mezzo valido per navigare?</a:t>
            </a:r>
          </a:p>
        </p:txBody>
      </p:sp>
    </p:spTree>
    <p:extLst>
      <p:ext uri="{BB962C8B-B14F-4D97-AF65-F5344CB8AC3E}">
        <p14:creationId xmlns:p14="http://schemas.microsoft.com/office/powerpoint/2010/main" val="257220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46EB21-8D26-4187-825D-B50A5FF52635}"/>
              </a:ext>
            </a:extLst>
          </p:cNvPr>
          <p:cNvSpPr>
            <a:spLocks noGrp="1"/>
          </p:cNvSpPr>
          <p:nvPr>
            <p:ph type="title"/>
          </p:nvPr>
        </p:nvSpPr>
        <p:spPr/>
        <p:txBody>
          <a:bodyPr/>
          <a:lstStyle/>
          <a:p>
            <a:pPr algn="ctr"/>
            <a:r>
              <a:rPr lang="it-IT" dirty="0">
                <a:solidFill>
                  <a:srgbClr val="FF0000"/>
                </a:solidFill>
              </a:rPr>
              <a:t>Sviluppo del progetto</a:t>
            </a:r>
          </a:p>
        </p:txBody>
      </p:sp>
      <p:sp>
        <p:nvSpPr>
          <p:cNvPr id="3" name="Segnaposto contenuto 2">
            <a:extLst>
              <a:ext uri="{FF2B5EF4-FFF2-40B4-BE49-F238E27FC236}">
                <a16:creationId xmlns:a16="http://schemas.microsoft.com/office/drawing/2014/main" id="{6ACDBD8B-8EBE-4F7C-9C76-BAA802C586C3}"/>
              </a:ext>
            </a:extLst>
          </p:cNvPr>
          <p:cNvSpPr>
            <a:spLocks noGrp="1"/>
          </p:cNvSpPr>
          <p:nvPr>
            <p:ph idx="1"/>
          </p:nvPr>
        </p:nvSpPr>
        <p:spPr/>
        <p:txBody>
          <a:bodyPr/>
          <a:lstStyle/>
          <a:p>
            <a:pPr marL="0" indent="0">
              <a:buNone/>
            </a:pPr>
            <a:r>
              <a:rPr lang="it-IT" dirty="0"/>
              <a:t>Ho realizzato i grafici che seguono nella presentazione usando </a:t>
            </a:r>
            <a:r>
              <a:rPr lang="it-IT" dirty="0" err="1"/>
              <a:t>python</a:t>
            </a:r>
            <a:r>
              <a:rPr lang="it-IT" dirty="0"/>
              <a:t> e appoggiandomi principalmente a </a:t>
            </a:r>
            <a:r>
              <a:rPr lang="it-IT" dirty="0" err="1"/>
              <a:t>Matplotlib</a:t>
            </a:r>
            <a:r>
              <a:rPr lang="it-IT" dirty="0"/>
              <a:t> e </a:t>
            </a:r>
            <a:r>
              <a:rPr lang="it-IT" dirty="0" err="1"/>
              <a:t>Pandas</a:t>
            </a:r>
            <a:r>
              <a:rPr lang="it-IT" dirty="0"/>
              <a:t> come librerie. Tutto il codice è disponibile sul mio </a:t>
            </a:r>
            <a:r>
              <a:rPr lang="it-IT" dirty="0" err="1">
                <a:solidFill>
                  <a:srgbClr val="FF0000"/>
                </a:solidFill>
                <a:hlinkClick r:id="rId2">
                  <a:extLst>
                    <a:ext uri="{A12FA001-AC4F-418D-AE19-62706E023703}">
                      <ahyp:hlinkClr xmlns:ahyp="http://schemas.microsoft.com/office/drawing/2018/hyperlinkcolor" val="tx"/>
                    </a:ext>
                  </a:extLst>
                </a:hlinkClick>
              </a:rPr>
              <a:t>github</a:t>
            </a:r>
            <a:r>
              <a:rPr lang="it-IT" dirty="0"/>
              <a:t> . Nello stesso repository si trovano anche i dataset, per quanto consiglio di scaricarli direttamente dal sito del comune in quanto, dato che come già detto vengono aggiornati giornalmente. </a:t>
            </a:r>
          </a:p>
        </p:txBody>
      </p:sp>
    </p:spTree>
    <p:extLst>
      <p:ext uri="{BB962C8B-B14F-4D97-AF65-F5344CB8AC3E}">
        <p14:creationId xmlns:p14="http://schemas.microsoft.com/office/powerpoint/2010/main" val="194682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C468D8A-B82F-4A5B-96AC-0DAB799648F8}"/>
              </a:ext>
            </a:extLst>
          </p:cNvPr>
          <p:cNvSpPr>
            <a:spLocks noGrp="1"/>
          </p:cNvSpPr>
          <p:nvPr>
            <p:ph type="title"/>
          </p:nvPr>
        </p:nvSpPr>
        <p:spPr>
          <a:xfrm>
            <a:off x="630936" y="225457"/>
            <a:ext cx="5026914" cy="1895951"/>
          </a:xfrm>
        </p:spPr>
        <p:txBody>
          <a:bodyPr anchor="b">
            <a:noAutofit/>
          </a:bodyPr>
          <a:lstStyle/>
          <a:p>
            <a:r>
              <a:rPr lang="it-IT" dirty="0">
                <a:solidFill>
                  <a:srgbClr val="FF0000"/>
                </a:solidFill>
              </a:rPr>
              <a:t>Suddivisione amministrativa di Milano</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560D64C2-BB3E-4DF6-B5C0-622C3645EF9A}"/>
              </a:ext>
            </a:extLst>
          </p:cNvPr>
          <p:cNvSpPr>
            <a:spLocks noGrp="1"/>
          </p:cNvSpPr>
          <p:nvPr>
            <p:ph idx="1"/>
          </p:nvPr>
        </p:nvSpPr>
        <p:spPr>
          <a:xfrm>
            <a:off x="630936" y="2525744"/>
            <a:ext cx="5026914" cy="3683032"/>
          </a:xfrm>
        </p:spPr>
        <p:txBody>
          <a:bodyPr anchor="t">
            <a:normAutofit fontScale="92500" lnSpcReduction="10000"/>
          </a:bodyPr>
          <a:lstStyle/>
          <a:p>
            <a:pPr marL="457200" indent="-457200">
              <a:buFont typeface="+mj-lt"/>
              <a:buAutoNum type="arabicPeriod"/>
            </a:pPr>
            <a:r>
              <a:rPr lang="it-IT" sz="2200" dirty="0"/>
              <a:t>Centro Storico</a:t>
            </a:r>
          </a:p>
          <a:p>
            <a:pPr marL="457200" indent="-457200">
              <a:buFont typeface="+mj-lt"/>
              <a:buAutoNum type="arabicPeriod"/>
            </a:pPr>
            <a:r>
              <a:rPr lang="it-IT" sz="2200" dirty="0"/>
              <a:t>Stazione,  Centrale, Gorla, Turro, Greco, Crescenzago</a:t>
            </a:r>
          </a:p>
          <a:p>
            <a:pPr marL="457200" indent="-457200">
              <a:buFont typeface="+mj-lt"/>
              <a:buAutoNum type="arabicPeriod"/>
            </a:pPr>
            <a:r>
              <a:rPr lang="it-IT" sz="2200" dirty="0"/>
              <a:t>Città Studi, Lambrate, Venezia</a:t>
            </a:r>
          </a:p>
          <a:p>
            <a:pPr marL="457200" indent="-457200">
              <a:buFont typeface="+mj-lt"/>
              <a:buAutoNum type="arabicPeriod"/>
            </a:pPr>
            <a:r>
              <a:rPr lang="it-IT" sz="2200" dirty="0"/>
              <a:t>Vittoria, Forlanini</a:t>
            </a:r>
          </a:p>
          <a:p>
            <a:pPr marL="457200" indent="-457200">
              <a:buFont typeface="+mj-lt"/>
              <a:buAutoNum type="arabicPeriod"/>
            </a:pPr>
            <a:r>
              <a:rPr lang="it-IT" sz="2200" dirty="0"/>
              <a:t>Vigentino, Chiaravalle, Gratosoglio</a:t>
            </a:r>
          </a:p>
          <a:p>
            <a:pPr marL="457200" indent="-457200">
              <a:buFont typeface="+mj-lt"/>
              <a:buAutoNum type="arabicPeriod"/>
            </a:pPr>
            <a:r>
              <a:rPr lang="it-IT" sz="2200" dirty="0"/>
              <a:t>Barona, Lorenteggio</a:t>
            </a:r>
          </a:p>
          <a:p>
            <a:pPr marL="457200" indent="-457200">
              <a:buFont typeface="+mj-lt"/>
              <a:buAutoNum type="arabicPeriod"/>
            </a:pPr>
            <a:r>
              <a:rPr lang="it-IT" sz="2200" dirty="0"/>
              <a:t>Baggio, De Angeli, San Siro</a:t>
            </a:r>
          </a:p>
          <a:p>
            <a:pPr marL="457200" indent="-457200">
              <a:buFont typeface="+mj-lt"/>
              <a:buAutoNum type="arabicPeriod"/>
            </a:pPr>
            <a:r>
              <a:rPr lang="it-IT" sz="2200" dirty="0"/>
              <a:t>Fiera, Gallaratese, Quarto Oggiaro</a:t>
            </a:r>
          </a:p>
          <a:p>
            <a:pPr marL="457200" indent="-457200">
              <a:buFont typeface="+mj-lt"/>
              <a:buAutoNum type="arabicPeriod"/>
            </a:pPr>
            <a:r>
              <a:rPr lang="it-IT" sz="2200" dirty="0"/>
              <a:t>Stazione Garibaldi, Niguarda</a:t>
            </a:r>
          </a:p>
        </p:txBody>
      </p:sp>
      <p:pic>
        <p:nvPicPr>
          <p:cNvPr id="11" name="Immagine 10" descr="Immagine che contiene mappa&#10;&#10;Descrizione generata automaticamente">
            <a:extLst>
              <a:ext uri="{FF2B5EF4-FFF2-40B4-BE49-F238E27FC236}">
                <a16:creationId xmlns:a16="http://schemas.microsoft.com/office/drawing/2014/main" id="{1906CBB1-4D0E-4752-910D-62E1FCD1300C}"/>
              </a:ext>
            </a:extLst>
          </p:cNvPr>
          <p:cNvPicPr>
            <a:picLocks noChangeAspect="1"/>
          </p:cNvPicPr>
          <p:nvPr/>
        </p:nvPicPr>
        <p:blipFill>
          <a:blip r:embed="rId2"/>
          <a:stretch>
            <a:fillRect/>
          </a:stretch>
        </p:blipFill>
        <p:spPr>
          <a:xfrm>
            <a:off x="5333048" y="917601"/>
            <a:ext cx="6278498" cy="5022797"/>
          </a:xfrm>
          <a:prstGeom prst="rect">
            <a:avLst/>
          </a:prstGeom>
        </p:spPr>
      </p:pic>
    </p:spTree>
    <p:extLst>
      <p:ext uri="{BB962C8B-B14F-4D97-AF65-F5344CB8AC3E}">
        <p14:creationId xmlns:p14="http://schemas.microsoft.com/office/powerpoint/2010/main" val="264960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00A632"/>
          </a:fgClr>
          <a:bgClr>
            <a:schemeClr val="bg1"/>
          </a:bgClr>
        </a:patt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EA01369-8FDF-4BA0-A4CA-BFF2D6E99B6C}"/>
              </a:ext>
            </a:extLst>
          </p:cNvPr>
          <p:cNvSpPr>
            <a:spLocks noGrp="1"/>
          </p:cNvSpPr>
          <p:nvPr>
            <p:ph type="title"/>
          </p:nvPr>
        </p:nvSpPr>
        <p:spPr>
          <a:xfrm>
            <a:off x="630936" y="639520"/>
            <a:ext cx="3429000" cy="1719072"/>
          </a:xfrm>
        </p:spPr>
        <p:txBody>
          <a:bodyPr anchor="b">
            <a:normAutofit/>
          </a:bodyPr>
          <a:lstStyle/>
          <a:p>
            <a:r>
              <a:rPr lang="it-IT" sz="3800" dirty="0">
                <a:solidFill>
                  <a:srgbClr val="FF0000"/>
                </a:solidFill>
              </a:rPr>
              <a:t>Distribuzione dei </a:t>
            </a:r>
            <a:r>
              <a:rPr lang="it-IT" sz="3800" dirty="0" err="1">
                <a:solidFill>
                  <a:srgbClr val="FF0000"/>
                </a:solidFill>
              </a:rPr>
              <a:t>repeater</a:t>
            </a:r>
            <a:r>
              <a:rPr lang="it-IT" sz="3800" dirty="0">
                <a:solidFill>
                  <a:srgbClr val="FF0000"/>
                </a:solidFill>
              </a:rPr>
              <a:t> nei nove municipi</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95B7ECD-0B52-4BFE-3BB7-CB48D8E9074A}"/>
              </a:ext>
            </a:extLst>
          </p:cNvPr>
          <p:cNvSpPr>
            <a:spLocks noGrp="1"/>
          </p:cNvSpPr>
          <p:nvPr>
            <p:ph idx="1"/>
          </p:nvPr>
        </p:nvSpPr>
        <p:spPr>
          <a:xfrm>
            <a:off x="630936" y="2807208"/>
            <a:ext cx="3429000" cy="3410712"/>
          </a:xfrm>
        </p:spPr>
        <p:txBody>
          <a:bodyPr anchor="t">
            <a:normAutofit/>
          </a:bodyPr>
          <a:lstStyle/>
          <a:p>
            <a:pPr marL="0" indent="0">
              <a:buNone/>
            </a:pPr>
            <a:r>
              <a:rPr lang="en-US" sz="2200" dirty="0"/>
              <a:t>Il </a:t>
            </a:r>
            <a:r>
              <a:rPr lang="en-US" sz="2200" dirty="0" err="1"/>
              <a:t>dato</a:t>
            </a:r>
            <a:r>
              <a:rPr lang="en-US" sz="2200" dirty="0"/>
              <a:t> </a:t>
            </a:r>
            <a:r>
              <a:rPr lang="en-US" sz="2200" dirty="0" err="1"/>
              <a:t>che</a:t>
            </a:r>
            <a:r>
              <a:rPr lang="en-US" sz="2200" dirty="0"/>
              <a:t> </a:t>
            </a:r>
            <a:r>
              <a:rPr lang="en-US" sz="2200" dirty="0" err="1"/>
              <a:t>salta</a:t>
            </a:r>
            <a:r>
              <a:rPr lang="en-US" sz="2200" dirty="0"/>
              <a:t> subito </a:t>
            </a:r>
            <a:r>
              <a:rPr lang="it-IT" sz="2200" dirty="0"/>
              <a:t>all’occhio</a:t>
            </a:r>
            <a:r>
              <a:rPr lang="en-US" sz="2200" dirty="0"/>
              <a:t> è </a:t>
            </a:r>
            <a:r>
              <a:rPr lang="en-US" sz="2200" dirty="0" err="1"/>
              <a:t>che</a:t>
            </a:r>
            <a:r>
              <a:rPr lang="en-US" sz="2200" dirty="0"/>
              <a:t> </a:t>
            </a:r>
            <a:r>
              <a:rPr lang="en-US" sz="2200" dirty="0" err="1"/>
              <a:t>nel</a:t>
            </a:r>
            <a:r>
              <a:rPr lang="en-US" sz="2200" dirty="0"/>
              <a:t> Municipio 1 </a:t>
            </a:r>
            <a:r>
              <a:rPr lang="en-US" sz="2200" dirty="0" err="1"/>
              <a:t>si</a:t>
            </a:r>
            <a:r>
              <a:rPr lang="en-US" sz="2200" dirty="0"/>
              <a:t> ha il </a:t>
            </a:r>
            <a:r>
              <a:rPr lang="en-US" sz="2200" dirty="0" err="1"/>
              <a:t>maggior</a:t>
            </a:r>
            <a:r>
              <a:rPr lang="en-US" sz="2200" dirty="0"/>
              <a:t> </a:t>
            </a:r>
            <a:r>
              <a:rPr lang="en-US" sz="2200" dirty="0" err="1"/>
              <a:t>numero</a:t>
            </a:r>
            <a:r>
              <a:rPr lang="en-US" sz="2200" dirty="0"/>
              <a:t> di </a:t>
            </a:r>
            <a:r>
              <a:rPr lang="en-US" sz="2200" dirty="0" err="1"/>
              <a:t>ripetitori</a:t>
            </a:r>
            <a:r>
              <a:rPr lang="en-US" sz="2200" dirty="0"/>
              <a:t> per </a:t>
            </a:r>
            <a:r>
              <a:rPr lang="en-US" sz="2200" dirty="0" err="1"/>
              <a:t>quanto</a:t>
            </a:r>
            <a:r>
              <a:rPr lang="en-US" sz="2200" dirty="0"/>
              <a:t> </a:t>
            </a:r>
            <a:r>
              <a:rPr lang="en-US" sz="2200" dirty="0" err="1"/>
              <a:t>sia</a:t>
            </a:r>
            <a:r>
              <a:rPr lang="en-US" sz="2200" dirty="0"/>
              <a:t> la zona </a:t>
            </a:r>
            <a:r>
              <a:rPr lang="en-US" sz="2200" dirty="0" err="1"/>
              <a:t>tra</a:t>
            </a:r>
            <a:r>
              <a:rPr lang="en-US" sz="2200" dirty="0"/>
              <a:t> le 9 </a:t>
            </a:r>
            <a:r>
              <a:rPr lang="en-US" sz="2200" dirty="0" err="1"/>
              <a:t>meno</a:t>
            </a:r>
            <a:r>
              <a:rPr lang="en-US" sz="2200" dirty="0"/>
              <a:t> </a:t>
            </a:r>
            <a:r>
              <a:rPr lang="en-US" sz="2200" dirty="0" err="1"/>
              <a:t>vasta</a:t>
            </a:r>
            <a:r>
              <a:rPr lang="en-US" sz="2200" dirty="0"/>
              <a:t>. </a:t>
            </a:r>
            <a:r>
              <a:rPr lang="en-US" sz="2200" dirty="0" err="1"/>
              <a:t>Sarà</a:t>
            </a:r>
            <a:r>
              <a:rPr lang="en-US" sz="2200" dirty="0"/>
              <a:t> </a:t>
            </a:r>
            <a:r>
              <a:rPr lang="en-US" sz="2200" dirty="0" err="1"/>
              <a:t>perchè</a:t>
            </a:r>
            <a:r>
              <a:rPr lang="en-US" sz="2200" dirty="0"/>
              <a:t> </a:t>
            </a:r>
            <a:r>
              <a:rPr lang="en-US" sz="2200" dirty="0" err="1"/>
              <a:t>corrisponde</a:t>
            </a:r>
            <a:r>
              <a:rPr lang="en-US" sz="2200" dirty="0"/>
              <a:t> al </a:t>
            </a:r>
            <a:r>
              <a:rPr lang="en-US" sz="2200" dirty="0" err="1"/>
              <a:t>pieno</a:t>
            </a:r>
            <a:r>
              <a:rPr lang="en-US" sz="2200" dirty="0"/>
              <a:t> </a:t>
            </a:r>
            <a:r>
              <a:rPr lang="en-US" sz="2200" dirty="0" err="1"/>
              <a:t>centro</a:t>
            </a:r>
            <a:r>
              <a:rPr lang="en-US" sz="2200" dirty="0"/>
              <a:t> </a:t>
            </a:r>
            <a:r>
              <a:rPr lang="en-US" sz="2200" dirty="0" err="1"/>
              <a:t>storico</a:t>
            </a:r>
            <a:r>
              <a:rPr lang="en-US" sz="2200" dirty="0"/>
              <a:t>?</a:t>
            </a:r>
          </a:p>
        </p:txBody>
      </p:sp>
      <p:pic>
        <p:nvPicPr>
          <p:cNvPr id="8" name="Segnaposto contenuto 7">
            <a:extLst>
              <a:ext uri="{FF2B5EF4-FFF2-40B4-BE49-F238E27FC236}">
                <a16:creationId xmlns:a16="http://schemas.microsoft.com/office/drawing/2014/main" id="{C19C2C96-03B3-477D-9A53-575DD5F3E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40105"/>
            <a:ext cx="6903720" cy="5177789"/>
          </a:xfrm>
          <a:prstGeom prst="rect">
            <a:avLst/>
          </a:prstGeom>
        </p:spPr>
      </p:pic>
    </p:spTree>
    <p:extLst>
      <p:ext uri="{BB962C8B-B14F-4D97-AF65-F5344CB8AC3E}">
        <p14:creationId xmlns:p14="http://schemas.microsoft.com/office/powerpoint/2010/main" val="23100623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po">
      <a:majorFont>
        <a:latin typeface="Frutiger Light"/>
        <a:ea typeface=""/>
        <a:cs typeface=""/>
      </a:majorFont>
      <a:minorFont>
        <a:latin typeface="Frutig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1044</Words>
  <Application>Microsoft Office PowerPoint</Application>
  <PresentationFormat>Widescreen</PresentationFormat>
  <Paragraphs>51</Paragraphs>
  <Slides>27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27</vt:i4>
      </vt:variant>
    </vt:vector>
  </HeadingPairs>
  <TitlesOfParts>
    <vt:vector size="31" baseType="lpstr">
      <vt:lpstr>Arial</vt:lpstr>
      <vt:lpstr>Frutiger Light</vt:lpstr>
      <vt:lpstr>Frutiger-Light</vt:lpstr>
      <vt:lpstr>Tema di Office</vt:lpstr>
      <vt:lpstr>Analisi su Open Wi-Fi Milano</vt:lpstr>
      <vt:lpstr>Cos’è Open Wi-Fi Milano?</vt:lpstr>
      <vt:lpstr>Dove ho preso i dati?</vt:lpstr>
      <vt:lpstr>La scelta dei colori e del font</vt:lpstr>
      <vt:lpstr>Presentazione standard di PowerPoint</vt:lpstr>
      <vt:lpstr>Scopo dell’analisi</vt:lpstr>
      <vt:lpstr>Sviluppo del progetto</vt:lpstr>
      <vt:lpstr>Suddivisione amministrativa di Milano</vt:lpstr>
      <vt:lpstr>Distribuzione dei repeater nei nove municipi</vt:lpstr>
      <vt:lpstr>Registrazioni al servizio</vt:lpstr>
      <vt:lpstr>Presentazione standard di PowerPoint</vt:lpstr>
      <vt:lpstr>Sessioni giornaliere per Municipio</vt:lpstr>
      <vt:lpstr>Presentazione standard di PowerPoint</vt:lpstr>
      <vt:lpstr>Presentazione standard di PowerPoint</vt:lpstr>
      <vt:lpstr>Presentazione standard di PowerPoint</vt:lpstr>
      <vt:lpstr>Presentazione standard di PowerPoint</vt:lpstr>
      <vt:lpstr>Presentazione standard di PowerPoint</vt:lpstr>
      <vt:lpstr>Utenti unici per Municipio</vt:lpstr>
      <vt:lpstr>Presentazione standard di PowerPoint</vt:lpstr>
      <vt:lpstr>Presentazione standard di PowerPoint</vt:lpstr>
      <vt:lpstr>Presentazione standard di PowerPoint</vt:lpstr>
      <vt:lpstr>Traffico in download/upload per Municipio</vt:lpstr>
      <vt:lpstr>Presentazione standard di PowerPoint</vt:lpstr>
      <vt:lpstr>Presentazione standard di PowerPoint</vt:lpstr>
      <vt:lpstr>Presentazione standard di PowerPoint</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su Open Wi-Fi Milano</dc:title>
  <dc:creator>Davide Archidi</dc:creator>
  <cp:lastModifiedBy>Davide Archidi</cp:lastModifiedBy>
  <cp:revision>4</cp:revision>
  <dcterms:created xsi:type="dcterms:W3CDTF">2022-07-19T15:46:05Z</dcterms:created>
  <dcterms:modified xsi:type="dcterms:W3CDTF">2022-07-19T21:57:09Z</dcterms:modified>
</cp:coreProperties>
</file>