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Lst>
  <p:sldIdLst>
    <p:sldId id="256" r:id="rId2"/>
    <p:sldId id="257" r:id="rId3"/>
    <p:sldId id="260" r:id="rId4"/>
    <p:sldId id="261" r:id="rId5"/>
    <p:sldId id="262" r:id="rId6"/>
    <p:sldId id="268" r:id="rId7"/>
    <p:sldId id="263" r:id="rId8"/>
    <p:sldId id="259" r:id="rId9"/>
    <p:sldId id="264" r:id="rId10"/>
    <p:sldId id="269" r:id="rId11"/>
    <p:sldId id="265"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911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smtClean="0"/>
              <a:t>10/18/2019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1464615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smtClean="0"/>
              <a:t>10/18/2019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114562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smtClean="0"/>
              <a:t>10/18/2019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1432536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smtClean="0"/>
              <a:t>10/18/2019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848992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smtClean="0"/>
              <a:t>10/18/2019</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4194655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smtClean="0"/>
              <a:t>10/18/2019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4077983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smtClean="0"/>
              <a:t>10/18/2019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89606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smtClean="0"/>
              <a:t>10/18/2019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138020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smtClean="0"/>
              <a:t>10/18/2019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3097073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DA16AA21-1863-4931-97CB-99D0A168701B}" type="datetimeFigureOut">
              <a:rPr lang="en-US" smtClean="0"/>
              <a:t>10/18/2019</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4051123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3772C379-9A7C-4C87-A116-CBE9F58B04C5}" type="datetimeFigureOut">
              <a:rPr lang="en-US" smtClean="0"/>
              <a:t>10/18/2019</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4053205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smtClean="0"/>
              <a:t>10/18/2019</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3623957308"/>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gif"/><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67C6AF-737E-4EDD-BBE9-8CA98DE1307C}"/>
              </a:ext>
            </a:extLst>
          </p:cNvPr>
          <p:cNvSpPr>
            <a:spLocks noGrp="1"/>
          </p:cNvSpPr>
          <p:nvPr>
            <p:ph type="ctrTitle"/>
          </p:nvPr>
        </p:nvSpPr>
        <p:spPr/>
        <p:txBody>
          <a:bodyPr/>
          <a:lstStyle/>
          <a:p>
            <a:r>
              <a:rPr lang="es-ES" sz="7200" dirty="0"/>
              <a:t>PRESENTACIÓN TRABAJO INDIVIDUAL</a:t>
            </a:r>
            <a:br>
              <a:rPr lang="es-ES" sz="7200" dirty="0"/>
            </a:br>
            <a:r>
              <a:rPr lang="es-ES" sz="7200" dirty="0"/>
              <a:t>INTERFACES WEB</a:t>
            </a:r>
          </a:p>
        </p:txBody>
      </p:sp>
      <p:sp>
        <p:nvSpPr>
          <p:cNvPr id="3" name="Subtítulo 2">
            <a:extLst>
              <a:ext uri="{FF2B5EF4-FFF2-40B4-BE49-F238E27FC236}">
                <a16:creationId xmlns:a16="http://schemas.microsoft.com/office/drawing/2014/main" id="{290A175E-8C55-40FF-9E39-CAA0AA1D2228}"/>
              </a:ext>
            </a:extLst>
          </p:cNvPr>
          <p:cNvSpPr>
            <a:spLocks noGrp="1"/>
          </p:cNvSpPr>
          <p:nvPr>
            <p:ph type="subTitle" idx="1"/>
          </p:nvPr>
        </p:nvSpPr>
        <p:spPr/>
        <p:txBody>
          <a:bodyPr/>
          <a:lstStyle/>
          <a:p>
            <a:r>
              <a:rPr lang="es-ES" dirty="0"/>
              <a:t>Darío Conde Ojeda</a:t>
            </a:r>
          </a:p>
        </p:txBody>
      </p:sp>
    </p:spTree>
    <p:extLst>
      <p:ext uri="{BB962C8B-B14F-4D97-AF65-F5344CB8AC3E}">
        <p14:creationId xmlns:p14="http://schemas.microsoft.com/office/powerpoint/2010/main" val="1216140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1B13C650-DC61-4B08-8BBE-7705A04B2C96}"/>
              </a:ext>
            </a:extLst>
          </p:cNvPr>
          <p:cNvSpPr>
            <a:spLocks noGrp="1"/>
          </p:cNvSpPr>
          <p:nvPr>
            <p:ph type="title"/>
          </p:nvPr>
        </p:nvSpPr>
        <p:spPr>
          <a:xfrm>
            <a:off x="1069975" y="484188"/>
            <a:ext cx="10058400" cy="593645"/>
          </a:xfrm>
          <a:pattFill prst="dotDmnd">
            <a:fgClr>
              <a:schemeClr val="bg1">
                <a:lumMod val="50000"/>
              </a:schemeClr>
            </a:fgClr>
            <a:bgClr>
              <a:schemeClr val="bg1"/>
            </a:bgClr>
          </a:pattFill>
        </p:spPr>
        <p:txBody>
          <a:bodyPr>
            <a:normAutofit fontScale="90000"/>
          </a:bodyPr>
          <a:lstStyle/>
          <a:p>
            <a:pPr algn="ctr"/>
            <a:r>
              <a:rPr lang="es-ES" sz="4000" dirty="0"/>
              <a:t>Maquetación Web</a:t>
            </a:r>
          </a:p>
        </p:txBody>
      </p:sp>
      <p:sp>
        <p:nvSpPr>
          <p:cNvPr id="5" name="Rectángulo 4">
            <a:extLst>
              <a:ext uri="{FF2B5EF4-FFF2-40B4-BE49-F238E27FC236}">
                <a16:creationId xmlns:a16="http://schemas.microsoft.com/office/drawing/2014/main" id="{418D146C-DBB1-4CAB-8E0A-B5CA4E067F6E}"/>
              </a:ext>
            </a:extLst>
          </p:cNvPr>
          <p:cNvSpPr/>
          <p:nvPr/>
        </p:nvSpPr>
        <p:spPr>
          <a:xfrm>
            <a:off x="3045392" y="1534805"/>
            <a:ext cx="1447936" cy="369332"/>
          </a:xfrm>
          <a:prstGeom prst="rect">
            <a:avLst/>
          </a:prstGeom>
        </p:spPr>
        <p:txBody>
          <a:bodyPr wrap="square">
            <a:spAutoFit/>
          </a:bodyPr>
          <a:lstStyle/>
          <a:p>
            <a:r>
              <a:rPr lang="es-ES" b="1" dirty="0">
                <a:solidFill>
                  <a:srgbClr val="FF0000"/>
                </a:solidFill>
              </a:rPr>
              <a:t>•</a:t>
            </a:r>
            <a:r>
              <a:rPr lang="es-ES" b="1" dirty="0">
                <a:solidFill>
                  <a:srgbClr val="D69114"/>
                </a:solidFill>
              </a:rPr>
              <a:t> </a:t>
            </a:r>
            <a:r>
              <a:rPr lang="es-ES" b="1" dirty="0"/>
              <a:t>Cabecera</a:t>
            </a:r>
          </a:p>
        </p:txBody>
      </p:sp>
      <p:pic>
        <p:nvPicPr>
          <p:cNvPr id="6" name="Imagen 5">
            <a:extLst>
              <a:ext uri="{FF2B5EF4-FFF2-40B4-BE49-F238E27FC236}">
                <a16:creationId xmlns:a16="http://schemas.microsoft.com/office/drawing/2014/main" id="{2CF9EF5B-3B5E-4B5D-ADC8-1D22068527C5}"/>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9975" y="2010154"/>
            <a:ext cx="5398770" cy="1248410"/>
          </a:xfrm>
          <a:prstGeom prst="rect">
            <a:avLst/>
          </a:prstGeom>
          <a:noFill/>
          <a:ln>
            <a:noFill/>
          </a:ln>
        </p:spPr>
      </p:pic>
      <p:sp>
        <p:nvSpPr>
          <p:cNvPr id="7" name="Rectángulo 6">
            <a:extLst>
              <a:ext uri="{FF2B5EF4-FFF2-40B4-BE49-F238E27FC236}">
                <a16:creationId xmlns:a16="http://schemas.microsoft.com/office/drawing/2014/main" id="{31890673-4317-46F1-8C74-986C9A022D41}"/>
              </a:ext>
            </a:extLst>
          </p:cNvPr>
          <p:cNvSpPr/>
          <p:nvPr/>
        </p:nvSpPr>
        <p:spPr>
          <a:xfrm>
            <a:off x="8578174" y="1534805"/>
            <a:ext cx="1811529" cy="369332"/>
          </a:xfrm>
          <a:prstGeom prst="rect">
            <a:avLst/>
          </a:prstGeom>
        </p:spPr>
        <p:txBody>
          <a:bodyPr wrap="square">
            <a:spAutoFit/>
          </a:bodyPr>
          <a:lstStyle/>
          <a:p>
            <a:r>
              <a:rPr lang="es-ES" b="1" dirty="0">
                <a:solidFill>
                  <a:srgbClr val="FF0000"/>
                </a:solidFill>
              </a:rPr>
              <a:t>•</a:t>
            </a:r>
            <a:r>
              <a:rPr lang="es-ES" b="1" dirty="0">
                <a:solidFill>
                  <a:srgbClr val="D69114"/>
                </a:solidFill>
              </a:rPr>
              <a:t> </a:t>
            </a:r>
            <a:r>
              <a:rPr lang="es-ES" b="1" dirty="0"/>
              <a:t>Barra lateral</a:t>
            </a:r>
          </a:p>
        </p:txBody>
      </p:sp>
      <p:pic>
        <p:nvPicPr>
          <p:cNvPr id="8" name="Imagen 7">
            <a:extLst>
              <a:ext uri="{FF2B5EF4-FFF2-40B4-BE49-F238E27FC236}">
                <a16:creationId xmlns:a16="http://schemas.microsoft.com/office/drawing/2014/main" id="{23A4D2AA-E9EC-4EFC-A3AC-907481FFB61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9044981" y="1904137"/>
            <a:ext cx="1099185" cy="2189480"/>
          </a:xfrm>
          <a:prstGeom prst="rect">
            <a:avLst/>
          </a:prstGeom>
          <a:noFill/>
          <a:ln>
            <a:noFill/>
          </a:ln>
        </p:spPr>
      </p:pic>
      <p:sp>
        <p:nvSpPr>
          <p:cNvPr id="10" name="Rectángulo 9">
            <a:extLst>
              <a:ext uri="{FF2B5EF4-FFF2-40B4-BE49-F238E27FC236}">
                <a16:creationId xmlns:a16="http://schemas.microsoft.com/office/drawing/2014/main" id="{713792BE-41AB-4330-8907-D81DB19D3179}"/>
              </a:ext>
            </a:extLst>
          </p:cNvPr>
          <p:cNvSpPr/>
          <p:nvPr/>
        </p:nvSpPr>
        <p:spPr>
          <a:xfrm>
            <a:off x="2979551" y="3451038"/>
            <a:ext cx="1579617" cy="369332"/>
          </a:xfrm>
          <a:prstGeom prst="rect">
            <a:avLst/>
          </a:prstGeom>
        </p:spPr>
        <p:txBody>
          <a:bodyPr wrap="square">
            <a:spAutoFit/>
          </a:bodyPr>
          <a:lstStyle/>
          <a:p>
            <a:r>
              <a:rPr lang="es-ES" b="1" dirty="0">
                <a:solidFill>
                  <a:srgbClr val="FF0000"/>
                </a:solidFill>
              </a:rPr>
              <a:t>•</a:t>
            </a:r>
            <a:r>
              <a:rPr lang="es-ES" b="1" dirty="0">
                <a:solidFill>
                  <a:srgbClr val="D69114"/>
                </a:solidFill>
              </a:rPr>
              <a:t> </a:t>
            </a:r>
            <a:r>
              <a:rPr lang="es-ES" b="1" dirty="0"/>
              <a:t>Contenido</a:t>
            </a:r>
          </a:p>
        </p:txBody>
      </p:sp>
      <p:pic>
        <p:nvPicPr>
          <p:cNvPr id="11" name="Imagen 10">
            <a:extLst>
              <a:ext uri="{FF2B5EF4-FFF2-40B4-BE49-F238E27FC236}">
                <a16:creationId xmlns:a16="http://schemas.microsoft.com/office/drawing/2014/main" id="{05CA7562-833D-4830-844A-85796497715C}"/>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376584" y="3877455"/>
            <a:ext cx="4785549" cy="2891480"/>
          </a:xfrm>
          <a:prstGeom prst="rect">
            <a:avLst/>
          </a:prstGeom>
          <a:noFill/>
          <a:ln>
            <a:noFill/>
          </a:ln>
        </p:spPr>
      </p:pic>
      <p:sp>
        <p:nvSpPr>
          <p:cNvPr id="12" name="Rectángulo 11">
            <a:extLst>
              <a:ext uri="{FF2B5EF4-FFF2-40B4-BE49-F238E27FC236}">
                <a16:creationId xmlns:a16="http://schemas.microsoft.com/office/drawing/2014/main" id="{0BA6154C-A80D-484B-BB50-957F42F32BF4}"/>
              </a:ext>
            </a:extLst>
          </p:cNvPr>
          <p:cNvSpPr/>
          <p:nvPr/>
        </p:nvSpPr>
        <p:spPr>
          <a:xfrm>
            <a:off x="8332637" y="4278283"/>
            <a:ext cx="1951050" cy="369332"/>
          </a:xfrm>
          <a:prstGeom prst="rect">
            <a:avLst/>
          </a:prstGeom>
        </p:spPr>
        <p:txBody>
          <a:bodyPr wrap="square">
            <a:spAutoFit/>
          </a:bodyPr>
          <a:lstStyle/>
          <a:p>
            <a:r>
              <a:rPr lang="es-ES" b="1" dirty="0">
                <a:solidFill>
                  <a:srgbClr val="FF0000"/>
                </a:solidFill>
              </a:rPr>
              <a:t>•</a:t>
            </a:r>
            <a:r>
              <a:rPr lang="es-ES" b="1" dirty="0">
                <a:solidFill>
                  <a:srgbClr val="D69114"/>
                </a:solidFill>
              </a:rPr>
              <a:t> </a:t>
            </a:r>
            <a:r>
              <a:rPr lang="es-ES" b="1" dirty="0"/>
              <a:t>Pie de página</a:t>
            </a:r>
          </a:p>
        </p:txBody>
      </p:sp>
      <p:pic>
        <p:nvPicPr>
          <p:cNvPr id="13" name="Imagen 12">
            <a:extLst>
              <a:ext uri="{FF2B5EF4-FFF2-40B4-BE49-F238E27FC236}">
                <a16:creationId xmlns:a16="http://schemas.microsoft.com/office/drawing/2014/main" id="{E6AEDAA3-2813-4E97-9982-F6D2FA7754C6}"/>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68745" y="4999177"/>
            <a:ext cx="5389880" cy="210820"/>
          </a:xfrm>
          <a:prstGeom prst="rect">
            <a:avLst/>
          </a:prstGeom>
          <a:noFill/>
          <a:ln>
            <a:noFill/>
          </a:ln>
        </p:spPr>
      </p:pic>
    </p:spTree>
    <p:extLst>
      <p:ext uri="{BB962C8B-B14F-4D97-AF65-F5344CB8AC3E}">
        <p14:creationId xmlns:p14="http://schemas.microsoft.com/office/powerpoint/2010/main" val="2616345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1B13C650-DC61-4B08-8BBE-7705A04B2C96}"/>
              </a:ext>
            </a:extLst>
          </p:cNvPr>
          <p:cNvSpPr>
            <a:spLocks noGrp="1"/>
          </p:cNvSpPr>
          <p:nvPr>
            <p:ph type="title"/>
          </p:nvPr>
        </p:nvSpPr>
        <p:spPr>
          <a:xfrm>
            <a:off x="1069975" y="484188"/>
            <a:ext cx="10058400" cy="593645"/>
          </a:xfrm>
          <a:pattFill prst="dotDmnd">
            <a:fgClr>
              <a:schemeClr val="bg1">
                <a:lumMod val="50000"/>
              </a:schemeClr>
            </a:fgClr>
            <a:bgClr>
              <a:schemeClr val="bg1"/>
            </a:bgClr>
          </a:pattFill>
        </p:spPr>
        <p:txBody>
          <a:bodyPr>
            <a:normAutofit fontScale="90000"/>
          </a:bodyPr>
          <a:lstStyle/>
          <a:p>
            <a:pPr algn="ctr"/>
            <a:r>
              <a:rPr lang="es-ES" sz="4000" dirty="0"/>
              <a:t>Principios de Diseño de Gestalt</a:t>
            </a:r>
          </a:p>
        </p:txBody>
      </p:sp>
      <p:sp>
        <p:nvSpPr>
          <p:cNvPr id="3" name="Rectángulo 2">
            <a:extLst>
              <a:ext uri="{FF2B5EF4-FFF2-40B4-BE49-F238E27FC236}">
                <a16:creationId xmlns:a16="http://schemas.microsoft.com/office/drawing/2014/main" id="{A91E1EA2-7A22-495D-ABC7-DB07BAB35A3E}"/>
              </a:ext>
            </a:extLst>
          </p:cNvPr>
          <p:cNvSpPr/>
          <p:nvPr/>
        </p:nvSpPr>
        <p:spPr>
          <a:xfrm>
            <a:off x="1069977" y="1534805"/>
            <a:ext cx="1792494" cy="369332"/>
          </a:xfrm>
          <a:prstGeom prst="rect">
            <a:avLst/>
          </a:prstGeom>
        </p:spPr>
        <p:txBody>
          <a:bodyPr wrap="square">
            <a:spAutoFit/>
          </a:bodyPr>
          <a:lstStyle/>
          <a:p>
            <a:r>
              <a:rPr lang="es-ES" b="1" dirty="0">
                <a:solidFill>
                  <a:srgbClr val="FF0000"/>
                </a:solidFill>
              </a:rPr>
              <a:t>•</a:t>
            </a:r>
            <a:r>
              <a:rPr lang="es-ES" b="1" dirty="0">
                <a:solidFill>
                  <a:srgbClr val="D69114"/>
                </a:solidFill>
              </a:rPr>
              <a:t> </a:t>
            </a:r>
            <a:r>
              <a:rPr lang="es-ES" b="1" dirty="0"/>
              <a:t>Continuidad</a:t>
            </a:r>
          </a:p>
        </p:txBody>
      </p:sp>
      <p:pic>
        <p:nvPicPr>
          <p:cNvPr id="5" name="Imagen 4">
            <a:extLst>
              <a:ext uri="{FF2B5EF4-FFF2-40B4-BE49-F238E27FC236}">
                <a16:creationId xmlns:a16="http://schemas.microsoft.com/office/drawing/2014/main" id="{20A1CDA1-635A-4E5C-88F6-C7FCF0B5F0C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8089" y="1904137"/>
            <a:ext cx="3176270" cy="2508885"/>
          </a:xfrm>
          <a:prstGeom prst="rect">
            <a:avLst/>
          </a:prstGeom>
          <a:noFill/>
          <a:ln>
            <a:noFill/>
          </a:ln>
        </p:spPr>
      </p:pic>
      <p:sp>
        <p:nvSpPr>
          <p:cNvPr id="6" name="Rectángulo 5">
            <a:extLst>
              <a:ext uri="{FF2B5EF4-FFF2-40B4-BE49-F238E27FC236}">
                <a16:creationId xmlns:a16="http://schemas.microsoft.com/office/drawing/2014/main" id="{F1853324-9591-4885-A16D-03F5E8D5FE59}"/>
              </a:ext>
            </a:extLst>
          </p:cNvPr>
          <p:cNvSpPr/>
          <p:nvPr/>
        </p:nvSpPr>
        <p:spPr>
          <a:xfrm>
            <a:off x="4246247" y="1534805"/>
            <a:ext cx="2802255" cy="369332"/>
          </a:xfrm>
          <a:prstGeom prst="rect">
            <a:avLst/>
          </a:prstGeom>
        </p:spPr>
        <p:txBody>
          <a:bodyPr wrap="square">
            <a:spAutoFit/>
          </a:bodyPr>
          <a:lstStyle/>
          <a:p>
            <a:r>
              <a:rPr lang="es-ES" b="1" dirty="0">
                <a:solidFill>
                  <a:srgbClr val="FF0000"/>
                </a:solidFill>
              </a:rPr>
              <a:t>•</a:t>
            </a:r>
            <a:r>
              <a:rPr lang="es-ES" b="1" dirty="0">
                <a:solidFill>
                  <a:srgbClr val="D69114"/>
                </a:solidFill>
              </a:rPr>
              <a:t> </a:t>
            </a:r>
            <a:r>
              <a:rPr lang="es-ES" b="1" dirty="0"/>
              <a:t>Cierre y Experiencia</a:t>
            </a:r>
          </a:p>
        </p:txBody>
      </p:sp>
      <p:pic>
        <p:nvPicPr>
          <p:cNvPr id="7" name="Imagen 6">
            <a:extLst>
              <a:ext uri="{FF2B5EF4-FFF2-40B4-BE49-F238E27FC236}">
                <a16:creationId xmlns:a16="http://schemas.microsoft.com/office/drawing/2014/main" id="{0541D6C8-05EC-4DE1-BF08-70F77AC72FC7}"/>
              </a:ext>
            </a:extLst>
          </p:cNvPr>
          <p:cNvPicPr/>
          <p:nvPr/>
        </p:nvPicPr>
        <p:blipFill>
          <a:blip r:embed="rId3">
            <a:extLst>
              <a:ext uri="{28A0092B-C50C-407E-A947-70E740481C1C}">
                <a14:useLocalDpi xmlns:a14="http://schemas.microsoft.com/office/drawing/2010/main" val="0"/>
              </a:ext>
            </a:extLst>
          </a:blip>
          <a:stretch>
            <a:fillRect/>
          </a:stretch>
        </p:blipFill>
        <p:spPr>
          <a:xfrm>
            <a:off x="4128017" y="2361109"/>
            <a:ext cx="2802255" cy="896620"/>
          </a:xfrm>
          <a:prstGeom prst="rect">
            <a:avLst/>
          </a:prstGeom>
        </p:spPr>
      </p:pic>
      <p:sp>
        <p:nvSpPr>
          <p:cNvPr id="8" name="Rectángulo 7">
            <a:extLst>
              <a:ext uri="{FF2B5EF4-FFF2-40B4-BE49-F238E27FC236}">
                <a16:creationId xmlns:a16="http://schemas.microsoft.com/office/drawing/2014/main" id="{D8A12484-C577-4930-AD61-A1B8DD840567}"/>
              </a:ext>
            </a:extLst>
          </p:cNvPr>
          <p:cNvSpPr/>
          <p:nvPr/>
        </p:nvSpPr>
        <p:spPr>
          <a:xfrm>
            <a:off x="8928514" y="1534805"/>
            <a:ext cx="1659971" cy="369332"/>
          </a:xfrm>
          <a:prstGeom prst="rect">
            <a:avLst/>
          </a:prstGeom>
        </p:spPr>
        <p:txBody>
          <a:bodyPr wrap="square">
            <a:spAutoFit/>
          </a:bodyPr>
          <a:lstStyle/>
          <a:p>
            <a:r>
              <a:rPr lang="es-ES" b="1" dirty="0">
                <a:solidFill>
                  <a:srgbClr val="FF0000"/>
                </a:solidFill>
              </a:rPr>
              <a:t>•</a:t>
            </a:r>
            <a:r>
              <a:rPr lang="es-ES" b="1" dirty="0">
                <a:solidFill>
                  <a:srgbClr val="D69114"/>
                </a:solidFill>
              </a:rPr>
              <a:t> </a:t>
            </a:r>
            <a:r>
              <a:rPr lang="es-ES" b="1" dirty="0"/>
              <a:t>Proximidad</a:t>
            </a:r>
          </a:p>
        </p:txBody>
      </p:sp>
      <p:pic>
        <p:nvPicPr>
          <p:cNvPr id="9" name="Imagen 8">
            <a:extLst>
              <a:ext uri="{FF2B5EF4-FFF2-40B4-BE49-F238E27FC236}">
                <a16:creationId xmlns:a16="http://schemas.microsoft.com/office/drawing/2014/main" id="{B494316B-C396-4EFA-B3E9-60EE35005739}"/>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03931" y="1987411"/>
            <a:ext cx="4509135" cy="2540635"/>
          </a:xfrm>
          <a:prstGeom prst="rect">
            <a:avLst/>
          </a:prstGeom>
          <a:noFill/>
          <a:ln>
            <a:noFill/>
          </a:ln>
        </p:spPr>
      </p:pic>
    </p:spTree>
    <p:extLst>
      <p:ext uri="{BB962C8B-B14F-4D97-AF65-F5344CB8AC3E}">
        <p14:creationId xmlns:p14="http://schemas.microsoft.com/office/powerpoint/2010/main" val="1944565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1B13C650-DC61-4B08-8BBE-7705A04B2C96}"/>
              </a:ext>
            </a:extLst>
          </p:cNvPr>
          <p:cNvSpPr>
            <a:spLocks noGrp="1"/>
          </p:cNvSpPr>
          <p:nvPr>
            <p:ph type="title"/>
          </p:nvPr>
        </p:nvSpPr>
        <p:spPr>
          <a:xfrm>
            <a:off x="1069975" y="484188"/>
            <a:ext cx="10058400" cy="593645"/>
          </a:xfrm>
          <a:pattFill prst="dotDmnd">
            <a:fgClr>
              <a:schemeClr val="bg1">
                <a:lumMod val="50000"/>
              </a:schemeClr>
            </a:fgClr>
            <a:bgClr>
              <a:schemeClr val="bg1"/>
            </a:bgClr>
          </a:pattFill>
        </p:spPr>
        <p:txBody>
          <a:bodyPr>
            <a:normAutofit fontScale="90000"/>
          </a:bodyPr>
          <a:lstStyle/>
          <a:p>
            <a:pPr algn="ctr"/>
            <a:r>
              <a:rPr lang="es-ES" sz="4000" dirty="0"/>
              <a:t>Principios de Usabilidad de Jakob Nielsen</a:t>
            </a:r>
          </a:p>
        </p:txBody>
      </p:sp>
      <p:sp>
        <p:nvSpPr>
          <p:cNvPr id="3" name="Rectángulo 2">
            <a:extLst>
              <a:ext uri="{FF2B5EF4-FFF2-40B4-BE49-F238E27FC236}">
                <a16:creationId xmlns:a16="http://schemas.microsoft.com/office/drawing/2014/main" id="{D3944D86-5318-4622-8F46-3914572B6A75}"/>
              </a:ext>
            </a:extLst>
          </p:cNvPr>
          <p:cNvSpPr/>
          <p:nvPr/>
        </p:nvSpPr>
        <p:spPr>
          <a:xfrm>
            <a:off x="1069977" y="1534805"/>
            <a:ext cx="4350162" cy="369332"/>
          </a:xfrm>
          <a:prstGeom prst="rect">
            <a:avLst/>
          </a:prstGeom>
        </p:spPr>
        <p:txBody>
          <a:bodyPr wrap="square">
            <a:spAutoFit/>
          </a:bodyPr>
          <a:lstStyle/>
          <a:p>
            <a:r>
              <a:rPr lang="es-ES" b="1" dirty="0">
                <a:solidFill>
                  <a:srgbClr val="FF0000"/>
                </a:solidFill>
              </a:rPr>
              <a:t>•</a:t>
            </a:r>
            <a:r>
              <a:rPr lang="es-ES" b="1" dirty="0">
                <a:solidFill>
                  <a:srgbClr val="D69114"/>
                </a:solidFill>
              </a:rPr>
              <a:t> </a:t>
            </a:r>
            <a:r>
              <a:rPr lang="es-ES" b="1" dirty="0"/>
              <a:t>Reconocimiento antes de recuerdo</a:t>
            </a:r>
          </a:p>
        </p:txBody>
      </p:sp>
      <p:pic>
        <p:nvPicPr>
          <p:cNvPr id="2" name="Imagen 1">
            <a:extLst>
              <a:ext uri="{FF2B5EF4-FFF2-40B4-BE49-F238E27FC236}">
                <a16:creationId xmlns:a16="http://schemas.microsoft.com/office/drawing/2014/main" id="{5AD61937-0C48-4878-902D-D5F3011D3FAA}"/>
              </a:ext>
            </a:extLst>
          </p:cNvPr>
          <p:cNvPicPr>
            <a:picLocks noChangeAspect="1"/>
          </p:cNvPicPr>
          <p:nvPr/>
        </p:nvPicPr>
        <p:blipFill>
          <a:blip r:embed="rId2"/>
          <a:stretch>
            <a:fillRect/>
          </a:stretch>
        </p:blipFill>
        <p:spPr>
          <a:xfrm>
            <a:off x="490491" y="2112013"/>
            <a:ext cx="5327695" cy="713395"/>
          </a:xfrm>
          <a:prstGeom prst="rect">
            <a:avLst/>
          </a:prstGeom>
        </p:spPr>
      </p:pic>
      <p:sp>
        <p:nvSpPr>
          <p:cNvPr id="5" name="Rectángulo 4">
            <a:extLst>
              <a:ext uri="{FF2B5EF4-FFF2-40B4-BE49-F238E27FC236}">
                <a16:creationId xmlns:a16="http://schemas.microsoft.com/office/drawing/2014/main" id="{A0D55216-0471-4FD6-BAD2-BF00F703B18F}"/>
              </a:ext>
            </a:extLst>
          </p:cNvPr>
          <p:cNvSpPr/>
          <p:nvPr/>
        </p:nvSpPr>
        <p:spPr>
          <a:xfrm>
            <a:off x="7911547" y="1534805"/>
            <a:ext cx="2610678" cy="369332"/>
          </a:xfrm>
          <a:prstGeom prst="rect">
            <a:avLst/>
          </a:prstGeom>
        </p:spPr>
        <p:txBody>
          <a:bodyPr wrap="square">
            <a:spAutoFit/>
          </a:bodyPr>
          <a:lstStyle/>
          <a:p>
            <a:r>
              <a:rPr lang="es-ES" b="1" dirty="0">
                <a:solidFill>
                  <a:srgbClr val="FF0000"/>
                </a:solidFill>
              </a:rPr>
              <a:t>•</a:t>
            </a:r>
            <a:r>
              <a:rPr lang="es-ES" b="1" dirty="0">
                <a:solidFill>
                  <a:srgbClr val="D69114"/>
                </a:solidFill>
              </a:rPr>
              <a:t> </a:t>
            </a:r>
            <a:r>
              <a:rPr lang="es-ES" b="1" dirty="0"/>
              <a:t>Diseño minimalista</a:t>
            </a:r>
          </a:p>
        </p:txBody>
      </p:sp>
      <p:pic>
        <p:nvPicPr>
          <p:cNvPr id="6" name="Imagen 5" descr="https://s3.amazonaws.com/assets.mockflow.com/app/wireframepro/company/Cc1a6cff3ad23f585072f206397418777/projects/Mc3548cd175ade1b07a015aff8a32078f1571307361659/pages/e29cd3e7aeee4291b70f8ed9e643b24b/image/e29cd3e7aeee4291b70f8ed9e643b24b.png">
            <a:extLst>
              <a:ext uri="{FF2B5EF4-FFF2-40B4-BE49-F238E27FC236}">
                <a16:creationId xmlns:a16="http://schemas.microsoft.com/office/drawing/2014/main" id="{D37AE785-F65C-492C-82D6-34CAD7793650}"/>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33069" y="2120348"/>
            <a:ext cx="4692499" cy="3635306"/>
          </a:xfrm>
          <a:prstGeom prst="rect">
            <a:avLst/>
          </a:prstGeom>
          <a:noFill/>
          <a:ln>
            <a:noFill/>
          </a:ln>
        </p:spPr>
      </p:pic>
      <p:sp>
        <p:nvSpPr>
          <p:cNvPr id="7" name="Rectángulo 6">
            <a:extLst>
              <a:ext uri="{FF2B5EF4-FFF2-40B4-BE49-F238E27FC236}">
                <a16:creationId xmlns:a16="http://schemas.microsoft.com/office/drawing/2014/main" id="{8C757585-81FA-4E2A-ACA5-A56BEDBD87F2}"/>
              </a:ext>
            </a:extLst>
          </p:cNvPr>
          <p:cNvSpPr/>
          <p:nvPr/>
        </p:nvSpPr>
        <p:spPr>
          <a:xfrm>
            <a:off x="1586811" y="3059668"/>
            <a:ext cx="3316493" cy="369332"/>
          </a:xfrm>
          <a:prstGeom prst="rect">
            <a:avLst/>
          </a:prstGeom>
        </p:spPr>
        <p:txBody>
          <a:bodyPr wrap="square">
            <a:spAutoFit/>
          </a:bodyPr>
          <a:lstStyle/>
          <a:p>
            <a:r>
              <a:rPr lang="es-ES" b="1" dirty="0">
                <a:solidFill>
                  <a:srgbClr val="FF0000"/>
                </a:solidFill>
              </a:rPr>
              <a:t>•</a:t>
            </a:r>
            <a:r>
              <a:rPr lang="es-ES" b="1" dirty="0">
                <a:solidFill>
                  <a:srgbClr val="D69114"/>
                </a:solidFill>
              </a:rPr>
              <a:t> </a:t>
            </a:r>
            <a:r>
              <a:rPr lang="es-ES" b="1" dirty="0"/>
              <a:t>Consistencia y estándares</a:t>
            </a:r>
          </a:p>
        </p:txBody>
      </p:sp>
      <p:pic>
        <p:nvPicPr>
          <p:cNvPr id="8" name="Imagen 7">
            <a:extLst>
              <a:ext uri="{FF2B5EF4-FFF2-40B4-BE49-F238E27FC236}">
                <a16:creationId xmlns:a16="http://schemas.microsoft.com/office/drawing/2014/main" id="{E8B1E722-B3B6-4474-8548-1F6995C70AD6}"/>
              </a:ext>
            </a:extLst>
          </p:cNvPr>
          <p:cNvPicPr>
            <a:picLocks noChangeAspect="1"/>
          </p:cNvPicPr>
          <p:nvPr/>
        </p:nvPicPr>
        <p:blipFill>
          <a:blip r:embed="rId4"/>
          <a:stretch>
            <a:fillRect/>
          </a:stretch>
        </p:blipFill>
        <p:spPr>
          <a:xfrm>
            <a:off x="2040860" y="3506205"/>
            <a:ext cx="2370689" cy="683442"/>
          </a:xfrm>
          <a:prstGeom prst="rect">
            <a:avLst/>
          </a:prstGeom>
        </p:spPr>
      </p:pic>
      <p:sp>
        <p:nvSpPr>
          <p:cNvPr id="10" name="Rectángulo 9">
            <a:extLst>
              <a:ext uri="{FF2B5EF4-FFF2-40B4-BE49-F238E27FC236}">
                <a16:creationId xmlns:a16="http://schemas.microsoft.com/office/drawing/2014/main" id="{2ABEC5C4-9343-43E7-9C7F-5D4F95C3BC09}"/>
              </a:ext>
            </a:extLst>
          </p:cNvPr>
          <p:cNvSpPr/>
          <p:nvPr/>
        </p:nvSpPr>
        <p:spPr>
          <a:xfrm>
            <a:off x="1679576" y="4365278"/>
            <a:ext cx="3316493" cy="369332"/>
          </a:xfrm>
          <a:prstGeom prst="rect">
            <a:avLst/>
          </a:prstGeom>
        </p:spPr>
        <p:txBody>
          <a:bodyPr wrap="square">
            <a:spAutoFit/>
          </a:bodyPr>
          <a:lstStyle/>
          <a:p>
            <a:r>
              <a:rPr lang="es-ES" b="1" dirty="0">
                <a:solidFill>
                  <a:srgbClr val="FF0000"/>
                </a:solidFill>
              </a:rPr>
              <a:t>•</a:t>
            </a:r>
            <a:r>
              <a:rPr lang="es-ES" b="1" dirty="0">
                <a:solidFill>
                  <a:srgbClr val="D69114"/>
                </a:solidFill>
              </a:rPr>
              <a:t> </a:t>
            </a:r>
            <a:r>
              <a:rPr lang="es-ES" b="1" dirty="0"/>
              <a:t>Ayuda y documentación</a:t>
            </a:r>
          </a:p>
        </p:txBody>
      </p:sp>
      <p:pic>
        <p:nvPicPr>
          <p:cNvPr id="11" name="Imagen 10">
            <a:extLst>
              <a:ext uri="{FF2B5EF4-FFF2-40B4-BE49-F238E27FC236}">
                <a16:creationId xmlns:a16="http://schemas.microsoft.com/office/drawing/2014/main" id="{95B034C2-DDB5-46ED-8485-72FBE15AD98F}"/>
              </a:ext>
            </a:extLst>
          </p:cNvPr>
          <p:cNvPicPr>
            <a:picLocks noChangeAspect="1"/>
          </p:cNvPicPr>
          <p:nvPr/>
        </p:nvPicPr>
        <p:blipFill>
          <a:blip r:embed="rId5"/>
          <a:stretch>
            <a:fillRect/>
          </a:stretch>
        </p:blipFill>
        <p:spPr>
          <a:xfrm>
            <a:off x="1824743" y="4968870"/>
            <a:ext cx="2659190" cy="369332"/>
          </a:xfrm>
          <a:prstGeom prst="rect">
            <a:avLst/>
          </a:prstGeom>
        </p:spPr>
      </p:pic>
    </p:spTree>
    <p:extLst>
      <p:ext uri="{BB962C8B-B14F-4D97-AF65-F5344CB8AC3E}">
        <p14:creationId xmlns:p14="http://schemas.microsoft.com/office/powerpoint/2010/main" val="3209609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1B13C650-DC61-4B08-8BBE-7705A04B2C96}"/>
              </a:ext>
            </a:extLst>
          </p:cNvPr>
          <p:cNvSpPr>
            <a:spLocks noGrp="1"/>
          </p:cNvSpPr>
          <p:nvPr>
            <p:ph type="title"/>
          </p:nvPr>
        </p:nvSpPr>
        <p:spPr>
          <a:xfrm>
            <a:off x="1069975" y="484188"/>
            <a:ext cx="10058400" cy="593645"/>
          </a:xfrm>
          <a:pattFill prst="dotDmnd">
            <a:fgClr>
              <a:schemeClr val="bg1">
                <a:lumMod val="50000"/>
              </a:schemeClr>
            </a:fgClr>
            <a:bgClr>
              <a:schemeClr val="bg1"/>
            </a:bgClr>
          </a:pattFill>
        </p:spPr>
        <p:txBody>
          <a:bodyPr>
            <a:normAutofit fontScale="90000"/>
          </a:bodyPr>
          <a:lstStyle/>
          <a:p>
            <a:pPr algn="ctr"/>
            <a:r>
              <a:rPr lang="es-ES" sz="4000" dirty="0"/>
              <a:t>Patrones de Diseño</a:t>
            </a:r>
          </a:p>
        </p:txBody>
      </p:sp>
      <p:sp>
        <p:nvSpPr>
          <p:cNvPr id="3" name="Rectángulo 2">
            <a:extLst>
              <a:ext uri="{FF2B5EF4-FFF2-40B4-BE49-F238E27FC236}">
                <a16:creationId xmlns:a16="http://schemas.microsoft.com/office/drawing/2014/main" id="{71A00220-B234-464B-9F35-26CC2D3F41AC}"/>
              </a:ext>
            </a:extLst>
          </p:cNvPr>
          <p:cNvSpPr/>
          <p:nvPr/>
        </p:nvSpPr>
        <p:spPr>
          <a:xfrm>
            <a:off x="2315258" y="1286216"/>
            <a:ext cx="2162713" cy="369332"/>
          </a:xfrm>
          <a:prstGeom prst="rect">
            <a:avLst/>
          </a:prstGeom>
        </p:spPr>
        <p:txBody>
          <a:bodyPr wrap="square">
            <a:spAutoFit/>
          </a:bodyPr>
          <a:lstStyle/>
          <a:p>
            <a:r>
              <a:rPr lang="es-ES" b="1" dirty="0">
                <a:solidFill>
                  <a:srgbClr val="FF0000"/>
                </a:solidFill>
              </a:rPr>
              <a:t>•</a:t>
            </a:r>
            <a:r>
              <a:rPr lang="es-ES" b="1" dirty="0">
                <a:solidFill>
                  <a:srgbClr val="D69114"/>
                </a:solidFill>
              </a:rPr>
              <a:t> </a:t>
            </a:r>
            <a:r>
              <a:rPr lang="es-ES" b="1" dirty="0"/>
              <a:t>Menú de iconos</a:t>
            </a:r>
          </a:p>
        </p:txBody>
      </p:sp>
      <p:pic>
        <p:nvPicPr>
          <p:cNvPr id="5" name="Imagen 4">
            <a:extLst>
              <a:ext uri="{FF2B5EF4-FFF2-40B4-BE49-F238E27FC236}">
                <a16:creationId xmlns:a16="http://schemas.microsoft.com/office/drawing/2014/main" id="{27389B46-C884-4C21-B445-F3B28C67808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97230" y="1863931"/>
            <a:ext cx="5398770" cy="782320"/>
          </a:xfrm>
          <a:prstGeom prst="rect">
            <a:avLst/>
          </a:prstGeom>
          <a:noFill/>
          <a:ln>
            <a:noFill/>
          </a:ln>
        </p:spPr>
      </p:pic>
      <p:sp>
        <p:nvSpPr>
          <p:cNvPr id="6" name="Rectángulo 5">
            <a:extLst>
              <a:ext uri="{FF2B5EF4-FFF2-40B4-BE49-F238E27FC236}">
                <a16:creationId xmlns:a16="http://schemas.microsoft.com/office/drawing/2014/main" id="{E9E94193-7F50-4C5C-9EB9-C84B14BCF2A1}"/>
              </a:ext>
            </a:extLst>
          </p:cNvPr>
          <p:cNvSpPr/>
          <p:nvPr/>
        </p:nvSpPr>
        <p:spPr>
          <a:xfrm>
            <a:off x="7344458" y="1286216"/>
            <a:ext cx="3177768" cy="369332"/>
          </a:xfrm>
          <a:prstGeom prst="rect">
            <a:avLst/>
          </a:prstGeom>
        </p:spPr>
        <p:txBody>
          <a:bodyPr wrap="square">
            <a:spAutoFit/>
          </a:bodyPr>
          <a:lstStyle/>
          <a:p>
            <a:r>
              <a:rPr lang="es-ES" b="1" dirty="0">
                <a:solidFill>
                  <a:srgbClr val="FF0000"/>
                </a:solidFill>
              </a:rPr>
              <a:t>•</a:t>
            </a:r>
            <a:r>
              <a:rPr lang="es-ES" b="1" dirty="0">
                <a:solidFill>
                  <a:srgbClr val="D69114"/>
                </a:solidFill>
              </a:rPr>
              <a:t> </a:t>
            </a:r>
            <a:r>
              <a:rPr lang="es-ES" b="1" dirty="0"/>
              <a:t>Menú de deslizamiento</a:t>
            </a:r>
          </a:p>
        </p:txBody>
      </p:sp>
      <p:pic>
        <p:nvPicPr>
          <p:cNvPr id="7" name="Imagen 6">
            <a:extLst>
              <a:ext uri="{FF2B5EF4-FFF2-40B4-BE49-F238E27FC236}">
                <a16:creationId xmlns:a16="http://schemas.microsoft.com/office/drawing/2014/main" id="{CFFA541C-CD2B-4A6C-BBC7-F5E8746B2E5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401529" y="1912756"/>
            <a:ext cx="1063625" cy="1679575"/>
          </a:xfrm>
          <a:prstGeom prst="rect">
            <a:avLst/>
          </a:prstGeom>
          <a:noFill/>
          <a:ln>
            <a:noFill/>
          </a:ln>
        </p:spPr>
      </p:pic>
      <p:sp>
        <p:nvSpPr>
          <p:cNvPr id="8" name="Rectángulo 7">
            <a:extLst>
              <a:ext uri="{FF2B5EF4-FFF2-40B4-BE49-F238E27FC236}">
                <a16:creationId xmlns:a16="http://schemas.microsoft.com/office/drawing/2014/main" id="{E63920AF-F0D1-4C72-8A85-B85C2C8DA105}"/>
              </a:ext>
            </a:extLst>
          </p:cNvPr>
          <p:cNvSpPr/>
          <p:nvPr/>
        </p:nvSpPr>
        <p:spPr>
          <a:xfrm>
            <a:off x="1069975" y="3059668"/>
            <a:ext cx="5029200" cy="369332"/>
          </a:xfrm>
          <a:prstGeom prst="rect">
            <a:avLst/>
          </a:prstGeom>
        </p:spPr>
        <p:txBody>
          <a:bodyPr wrap="square">
            <a:spAutoFit/>
          </a:bodyPr>
          <a:lstStyle/>
          <a:p>
            <a:r>
              <a:rPr lang="es-ES" b="1" dirty="0">
                <a:solidFill>
                  <a:srgbClr val="FF0000"/>
                </a:solidFill>
              </a:rPr>
              <a:t>•</a:t>
            </a:r>
            <a:r>
              <a:rPr lang="es-ES" b="1" dirty="0">
                <a:solidFill>
                  <a:srgbClr val="D69114"/>
                </a:solidFill>
              </a:rPr>
              <a:t> </a:t>
            </a:r>
            <a:r>
              <a:rPr lang="es-ES" b="1" dirty="0"/>
              <a:t>Cajón de búsqueda y búsqueda avanzada</a:t>
            </a:r>
          </a:p>
        </p:txBody>
      </p:sp>
      <p:pic>
        <p:nvPicPr>
          <p:cNvPr id="9" name="Imagen 8">
            <a:extLst>
              <a:ext uri="{FF2B5EF4-FFF2-40B4-BE49-F238E27FC236}">
                <a16:creationId xmlns:a16="http://schemas.microsoft.com/office/drawing/2014/main" id="{DFAA67C9-15A6-40EC-AFFB-11D2D38A3BBE}"/>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069975" y="3842417"/>
            <a:ext cx="4906010" cy="299085"/>
          </a:xfrm>
          <a:prstGeom prst="rect">
            <a:avLst/>
          </a:prstGeom>
          <a:noFill/>
          <a:ln>
            <a:noFill/>
          </a:ln>
        </p:spPr>
      </p:pic>
      <p:sp>
        <p:nvSpPr>
          <p:cNvPr id="10" name="Rectángulo 9">
            <a:extLst>
              <a:ext uri="{FF2B5EF4-FFF2-40B4-BE49-F238E27FC236}">
                <a16:creationId xmlns:a16="http://schemas.microsoft.com/office/drawing/2014/main" id="{68146B9D-2312-4C81-A167-BD56E84C5936}"/>
              </a:ext>
            </a:extLst>
          </p:cNvPr>
          <p:cNvSpPr/>
          <p:nvPr/>
        </p:nvSpPr>
        <p:spPr>
          <a:xfrm>
            <a:off x="8355110" y="4130448"/>
            <a:ext cx="1156462" cy="369332"/>
          </a:xfrm>
          <a:prstGeom prst="rect">
            <a:avLst/>
          </a:prstGeom>
        </p:spPr>
        <p:txBody>
          <a:bodyPr wrap="square">
            <a:spAutoFit/>
          </a:bodyPr>
          <a:lstStyle/>
          <a:p>
            <a:r>
              <a:rPr lang="es-ES" b="1" dirty="0">
                <a:solidFill>
                  <a:srgbClr val="FF0000"/>
                </a:solidFill>
              </a:rPr>
              <a:t>•</a:t>
            </a:r>
            <a:r>
              <a:rPr lang="es-ES" b="1" dirty="0">
                <a:solidFill>
                  <a:srgbClr val="D69114"/>
                </a:solidFill>
              </a:rPr>
              <a:t> </a:t>
            </a:r>
            <a:r>
              <a:rPr lang="es-ES" b="1" dirty="0"/>
              <a:t>Rating</a:t>
            </a:r>
          </a:p>
        </p:txBody>
      </p:sp>
      <p:pic>
        <p:nvPicPr>
          <p:cNvPr id="11" name="Imagen 10">
            <a:extLst>
              <a:ext uri="{FF2B5EF4-FFF2-40B4-BE49-F238E27FC236}">
                <a16:creationId xmlns:a16="http://schemas.microsoft.com/office/drawing/2014/main" id="{F8601BED-686A-4112-B0B7-C9E9A169B411}"/>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7856381" y="4695631"/>
            <a:ext cx="2153920" cy="1371600"/>
          </a:xfrm>
          <a:prstGeom prst="rect">
            <a:avLst/>
          </a:prstGeom>
          <a:noFill/>
          <a:ln>
            <a:noFill/>
          </a:ln>
        </p:spPr>
      </p:pic>
    </p:spTree>
    <p:extLst>
      <p:ext uri="{BB962C8B-B14F-4D97-AF65-F5344CB8AC3E}">
        <p14:creationId xmlns:p14="http://schemas.microsoft.com/office/powerpoint/2010/main" val="3002581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641736-807A-4C77-BED1-79F1E7A7710D}"/>
              </a:ext>
            </a:extLst>
          </p:cNvPr>
          <p:cNvSpPr>
            <a:spLocks noGrp="1"/>
          </p:cNvSpPr>
          <p:nvPr>
            <p:ph type="title"/>
          </p:nvPr>
        </p:nvSpPr>
        <p:spPr>
          <a:pattFill prst="dotDmnd">
            <a:fgClr>
              <a:schemeClr val="bg1">
                <a:lumMod val="50000"/>
              </a:schemeClr>
            </a:fgClr>
            <a:bgClr>
              <a:schemeClr val="bg1"/>
            </a:bgClr>
          </a:pattFill>
        </p:spPr>
        <p:txBody>
          <a:bodyPr>
            <a:normAutofit/>
          </a:bodyPr>
          <a:lstStyle/>
          <a:p>
            <a:pPr algn="ctr"/>
            <a:r>
              <a:rPr lang="es-ES" sz="8000" dirty="0"/>
              <a:t>Análisis del Diseño web</a:t>
            </a:r>
          </a:p>
        </p:txBody>
      </p:sp>
      <p:pic>
        <p:nvPicPr>
          <p:cNvPr id="5" name="Marcador de contenido 4" descr="https://st.forocoches.com/image/top_c2_fcs_hd4s.png">
            <a:extLst>
              <a:ext uri="{FF2B5EF4-FFF2-40B4-BE49-F238E27FC236}">
                <a16:creationId xmlns:a16="http://schemas.microsoft.com/office/drawing/2014/main" id="{6973B785-69F5-46AC-B4CE-487B77CB2DFE}"/>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06596" y="2321664"/>
            <a:ext cx="3958414" cy="879648"/>
          </a:xfrm>
          <a:prstGeom prst="rect">
            <a:avLst/>
          </a:prstGeom>
          <a:noFill/>
          <a:ln>
            <a:noFill/>
          </a:ln>
        </p:spPr>
      </p:pic>
      <p:sp>
        <p:nvSpPr>
          <p:cNvPr id="6" name="CuadroTexto 5">
            <a:extLst>
              <a:ext uri="{FF2B5EF4-FFF2-40B4-BE49-F238E27FC236}">
                <a16:creationId xmlns:a16="http://schemas.microsoft.com/office/drawing/2014/main" id="{E313C817-5E8B-4728-BF3F-70F2FC7273F8}"/>
              </a:ext>
            </a:extLst>
          </p:cNvPr>
          <p:cNvSpPr txBox="1"/>
          <p:nvPr/>
        </p:nvSpPr>
        <p:spPr>
          <a:xfrm>
            <a:off x="1498006" y="3429000"/>
            <a:ext cx="4487797" cy="1477328"/>
          </a:xfrm>
          <a:prstGeom prst="rect">
            <a:avLst/>
          </a:prstGeom>
          <a:solidFill>
            <a:schemeClr val="bg1"/>
          </a:solidFill>
        </p:spPr>
        <p:txBody>
          <a:bodyPr wrap="square" rtlCol="0">
            <a:spAutoFit/>
          </a:bodyPr>
          <a:lstStyle/>
          <a:p>
            <a:r>
              <a:rPr lang="es-ES" b="1" dirty="0">
                <a:solidFill>
                  <a:srgbClr val="FF0000"/>
                </a:solidFill>
              </a:rPr>
              <a:t>•</a:t>
            </a:r>
            <a:r>
              <a:rPr lang="es-ES" b="1" dirty="0">
                <a:solidFill>
                  <a:srgbClr val="D69114"/>
                </a:solidFill>
              </a:rPr>
              <a:t> </a:t>
            </a:r>
            <a:r>
              <a:rPr lang="es-ES" b="1" dirty="0"/>
              <a:t>Inicialmente dedicado a los vehículos de motor aunque debido a la gran afluencia de visitantes y usuarios ahora tiene una temática general</a:t>
            </a:r>
            <a:endParaRPr lang="es-ES" b="1" dirty="0">
              <a:solidFill>
                <a:srgbClr val="D69114"/>
              </a:solidFill>
            </a:endParaRPr>
          </a:p>
        </p:txBody>
      </p:sp>
      <p:sp>
        <p:nvSpPr>
          <p:cNvPr id="8" name="CuadroTexto 7">
            <a:extLst>
              <a:ext uri="{FF2B5EF4-FFF2-40B4-BE49-F238E27FC236}">
                <a16:creationId xmlns:a16="http://schemas.microsoft.com/office/drawing/2014/main" id="{6AA94868-6378-45A1-8485-AF0E9966541B}"/>
              </a:ext>
            </a:extLst>
          </p:cNvPr>
          <p:cNvSpPr txBox="1"/>
          <p:nvPr/>
        </p:nvSpPr>
        <p:spPr>
          <a:xfrm>
            <a:off x="6805502" y="3429000"/>
            <a:ext cx="4487797" cy="1200329"/>
          </a:xfrm>
          <a:prstGeom prst="rect">
            <a:avLst/>
          </a:prstGeom>
          <a:solidFill>
            <a:schemeClr val="bg1"/>
          </a:solidFill>
        </p:spPr>
        <p:txBody>
          <a:bodyPr wrap="square" rtlCol="0">
            <a:spAutoFit/>
          </a:bodyPr>
          <a:lstStyle/>
          <a:p>
            <a:r>
              <a:rPr lang="es-ES" b="1" dirty="0">
                <a:solidFill>
                  <a:srgbClr val="FF0000"/>
                </a:solidFill>
              </a:rPr>
              <a:t>• </a:t>
            </a:r>
            <a:r>
              <a:rPr lang="es-ES" b="1" dirty="0"/>
              <a:t>Usuarios predominantemente jóvenes entran buscando entretenimiento y noticias de actualidad</a:t>
            </a:r>
            <a:endParaRPr lang="es-ES" b="1" dirty="0">
              <a:solidFill>
                <a:srgbClr val="D69114"/>
              </a:solidFill>
            </a:endParaRPr>
          </a:p>
        </p:txBody>
      </p:sp>
    </p:spTree>
    <p:extLst>
      <p:ext uri="{BB962C8B-B14F-4D97-AF65-F5344CB8AC3E}">
        <p14:creationId xmlns:p14="http://schemas.microsoft.com/office/powerpoint/2010/main" val="2670715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AD20543-5068-476F-B300-61197280C6DE}"/>
              </a:ext>
            </a:extLst>
          </p:cNvPr>
          <p:cNvSpPr>
            <a:spLocks noGrp="1"/>
          </p:cNvSpPr>
          <p:nvPr>
            <p:ph idx="1"/>
          </p:nvPr>
        </p:nvSpPr>
        <p:spPr>
          <a:xfrm>
            <a:off x="3799227" y="1242514"/>
            <a:ext cx="1713109" cy="409757"/>
          </a:xfrm>
        </p:spPr>
        <p:txBody>
          <a:bodyPr/>
          <a:lstStyle/>
          <a:p>
            <a:pPr marL="0" indent="0">
              <a:buNone/>
            </a:pPr>
            <a:r>
              <a:rPr lang="es-ES" b="1" dirty="0">
                <a:solidFill>
                  <a:srgbClr val="FF0000"/>
                </a:solidFill>
              </a:rPr>
              <a:t>•</a:t>
            </a:r>
            <a:r>
              <a:rPr lang="es-ES" b="1" dirty="0">
                <a:solidFill>
                  <a:srgbClr val="D69114"/>
                </a:solidFill>
              </a:rPr>
              <a:t> </a:t>
            </a:r>
            <a:r>
              <a:rPr lang="es-ES" b="1" dirty="0"/>
              <a:t>Cabecera</a:t>
            </a:r>
            <a:endParaRPr lang="es-ES" b="1" dirty="0">
              <a:solidFill>
                <a:srgbClr val="D69114"/>
              </a:solidFill>
            </a:endParaRPr>
          </a:p>
          <a:p>
            <a:pPr marL="0" indent="0">
              <a:buNone/>
            </a:pPr>
            <a:endParaRPr lang="es-ES" dirty="0"/>
          </a:p>
        </p:txBody>
      </p:sp>
      <p:sp>
        <p:nvSpPr>
          <p:cNvPr id="4" name="Título 1">
            <a:extLst>
              <a:ext uri="{FF2B5EF4-FFF2-40B4-BE49-F238E27FC236}">
                <a16:creationId xmlns:a16="http://schemas.microsoft.com/office/drawing/2014/main" id="{1B13C650-DC61-4B08-8BBE-7705A04B2C96}"/>
              </a:ext>
            </a:extLst>
          </p:cNvPr>
          <p:cNvSpPr>
            <a:spLocks noGrp="1"/>
          </p:cNvSpPr>
          <p:nvPr>
            <p:ph type="title"/>
          </p:nvPr>
        </p:nvSpPr>
        <p:spPr>
          <a:xfrm>
            <a:off x="1069975" y="484188"/>
            <a:ext cx="10058400" cy="593645"/>
          </a:xfrm>
          <a:pattFill prst="dotDmnd">
            <a:fgClr>
              <a:schemeClr val="bg1">
                <a:lumMod val="50000"/>
              </a:schemeClr>
            </a:fgClr>
            <a:bgClr>
              <a:schemeClr val="bg1"/>
            </a:bgClr>
          </a:pattFill>
        </p:spPr>
        <p:txBody>
          <a:bodyPr>
            <a:normAutofit fontScale="90000"/>
          </a:bodyPr>
          <a:lstStyle/>
          <a:p>
            <a:pPr algn="ctr"/>
            <a:r>
              <a:rPr lang="es-ES" sz="4000" dirty="0"/>
              <a:t>Maquetación Web</a:t>
            </a:r>
          </a:p>
        </p:txBody>
      </p:sp>
      <p:sp>
        <p:nvSpPr>
          <p:cNvPr id="5" name="Rectángulo 4">
            <a:extLst>
              <a:ext uri="{FF2B5EF4-FFF2-40B4-BE49-F238E27FC236}">
                <a16:creationId xmlns:a16="http://schemas.microsoft.com/office/drawing/2014/main" id="{8C209604-BC51-406A-A0CE-BF0320F938BD}"/>
              </a:ext>
            </a:extLst>
          </p:cNvPr>
          <p:cNvSpPr/>
          <p:nvPr/>
        </p:nvSpPr>
        <p:spPr>
          <a:xfrm>
            <a:off x="8905880" y="1652271"/>
            <a:ext cx="1778500" cy="369332"/>
          </a:xfrm>
          <a:prstGeom prst="rect">
            <a:avLst/>
          </a:prstGeom>
        </p:spPr>
        <p:txBody>
          <a:bodyPr wrap="none">
            <a:spAutoFit/>
          </a:bodyPr>
          <a:lstStyle/>
          <a:p>
            <a:r>
              <a:rPr lang="es-ES" b="1" dirty="0">
                <a:solidFill>
                  <a:srgbClr val="FF0000"/>
                </a:solidFill>
              </a:rPr>
              <a:t>•</a:t>
            </a:r>
            <a:r>
              <a:rPr lang="es-ES" b="1" dirty="0">
                <a:solidFill>
                  <a:srgbClr val="D69114"/>
                </a:solidFill>
              </a:rPr>
              <a:t> </a:t>
            </a:r>
            <a:r>
              <a:rPr lang="es-ES" b="1" dirty="0"/>
              <a:t>Barra lateral</a:t>
            </a:r>
            <a:endParaRPr lang="es-ES" b="1" dirty="0">
              <a:solidFill>
                <a:srgbClr val="D69114"/>
              </a:solidFill>
            </a:endParaRPr>
          </a:p>
        </p:txBody>
      </p:sp>
      <p:sp>
        <p:nvSpPr>
          <p:cNvPr id="6" name="Rectángulo 5">
            <a:extLst>
              <a:ext uri="{FF2B5EF4-FFF2-40B4-BE49-F238E27FC236}">
                <a16:creationId xmlns:a16="http://schemas.microsoft.com/office/drawing/2014/main" id="{4C4E8B9A-CBAF-4FBB-A3CB-434DEB0CC5C2}"/>
              </a:ext>
            </a:extLst>
          </p:cNvPr>
          <p:cNvSpPr/>
          <p:nvPr/>
        </p:nvSpPr>
        <p:spPr>
          <a:xfrm>
            <a:off x="4598474" y="4188461"/>
            <a:ext cx="1497526" cy="369332"/>
          </a:xfrm>
          <a:prstGeom prst="rect">
            <a:avLst/>
          </a:prstGeom>
        </p:spPr>
        <p:txBody>
          <a:bodyPr wrap="none">
            <a:spAutoFit/>
          </a:bodyPr>
          <a:lstStyle/>
          <a:p>
            <a:r>
              <a:rPr lang="es-ES" b="1" dirty="0">
                <a:solidFill>
                  <a:srgbClr val="FF0000"/>
                </a:solidFill>
              </a:rPr>
              <a:t>•</a:t>
            </a:r>
            <a:r>
              <a:rPr lang="es-ES" b="1" dirty="0">
                <a:solidFill>
                  <a:srgbClr val="D69114"/>
                </a:solidFill>
              </a:rPr>
              <a:t> </a:t>
            </a:r>
            <a:r>
              <a:rPr lang="es-ES" b="1" dirty="0"/>
              <a:t>Contenido</a:t>
            </a:r>
            <a:endParaRPr lang="es-ES" b="1" dirty="0">
              <a:solidFill>
                <a:srgbClr val="D69114"/>
              </a:solidFill>
            </a:endParaRPr>
          </a:p>
        </p:txBody>
      </p:sp>
      <p:sp>
        <p:nvSpPr>
          <p:cNvPr id="7" name="Rectángulo 6">
            <a:extLst>
              <a:ext uri="{FF2B5EF4-FFF2-40B4-BE49-F238E27FC236}">
                <a16:creationId xmlns:a16="http://schemas.microsoft.com/office/drawing/2014/main" id="{6CF2B0E3-FEDA-4365-8D77-264C7AFBB842}"/>
              </a:ext>
            </a:extLst>
          </p:cNvPr>
          <p:cNvSpPr/>
          <p:nvPr/>
        </p:nvSpPr>
        <p:spPr>
          <a:xfrm>
            <a:off x="2864514" y="2794588"/>
            <a:ext cx="1869423" cy="369332"/>
          </a:xfrm>
          <a:prstGeom prst="rect">
            <a:avLst/>
          </a:prstGeom>
        </p:spPr>
        <p:txBody>
          <a:bodyPr wrap="none">
            <a:spAutoFit/>
          </a:bodyPr>
          <a:lstStyle/>
          <a:p>
            <a:r>
              <a:rPr lang="es-ES" b="1" dirty="0">
                <a:solidFill>
                  <a:srgbClr val="FF0000"/>
                </a:solidFill>
              </a:rPr>
              <a:t>•</a:t>
            </a:r>
            <a:r>
              <a:rPr lang="es-ES" b="1" dirty="0">
                <a:solidFill>
                  <a:srgbClr val="D69114"/>
                </a:solidFill>
              </a:rPr>
              <a:t> </a:t>
            </a:r>
            <a:r>
              <a:rPr lang="es-ES" b="1" dirty="0"/>
              <a:t>Pie de página</a:t>
            </a:r>
          </a:p>
        </p:txBody>
      </p:sp>
      <p:pic>
        <p:nvPicPr>
          <p:cNvPr id="8" name="Imagen 7">
            <a:extLst>
              <a:ext uri="{FF2B5EF4-FFF2-40B4-BE49-F238E27FC236}">
                <a16:creationId xmlns:a16="http://schemas.microsoft.com/office/drawing/2014/main" id="{2AFC0C9D-5F7B-4948-8067-BFFB1406AE3C}"/>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3638" y="1655178"/>
            <a:ext cx="7438047" cy="931397"/>
          </a:xfrm>
          <a:prstGeom prst="rect">
            <a:avLst/>
          </a:prstGeom>
          <a:noFill/>
          <a:ln>
            <a:noFill/>
          </a:ln>
        </p:spPr>
      </p:pic>
      <p:pic>
        <p:nvPicPr>
          <p:cNvPr id="9" name="Imagen 8">
            <a:extLst>
              <a:ext uri="{FF2B5EF4-FFF2-40B4-BE49-F238E27FC236}">
                <a16:creationId xmlns:a16="http://schemas.microsoft.com/office/drawing/2014/main" id="{B2A3E326-66A7-4400-BD7C-F64A2161A5E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9046367" y="2129850"/>
            <a:ext cx="1497526" cy="1804027"/>
          </a:xfrm>
          <a:prstGeom prst="rect">
            <a:avLst/>
          </a:prstGeom>
          <a:noFill/>
          <a:ln>
            <a:noFill/>
          </a:ln>
        </p:spPr>
      </p:pic>
      <p:pic>
        <p:nvPicPr>
          <p:cNvPr id="10" name="Imagen 9">
            <a:extLst>
              <a:ext uri="{FF2B5EF4-FFF2-40B4-BE49-F238E27FC236}">
                <a16:creationId xmlns:a16="http://schemas.microsoft.com/office/drawing/2014/main" id="{FB026932-9EEB-4784-BF6D-28190FD086A6}"/>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2968" y="3163920"/>
            <a:ext cx="6152513" cy="631862"/>
          </a:xfrm>
          <a:prstGeom prst="rect">
            <a:avLst/>
          </a:prstGeom>
          <a:noFill/>
          <a:ln>
            <a:noFill/>
          </a:ln>
        </p:spPr>
      </p:pic>
      <p:pic>
        <p:nvPicPr>
          <p:cNvPr id="11" name="Imagen 10">
            <a:extLst>
              <a:ext uri="{FF2B5EF4-FFF2-40B4-BE49-F238E27FC236}">
                <a16:creationId xmlns:a16="http://schemas.microsoft.com/office/drawing/2014/main" id="{2DFCCA99-389E-45BD-B314-107995F9DF75}"/>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72457" y="4557793"/>
            <a:ext cx="7879758" cy="1936712"/>
          </a:xfrm>
          <a:prstGeom prst="rect">
            <a:avLst/>
          </a:prstGeom>
          <a:noFill/>
          <a:ln>
            <a:noFill/>
          </a:ln>
        </p:spPr>
      </p:pic>
    </p:spTree>
    <p:extLst>
      <p:ext uri="{BB962C8B-B14F-4D97-AF65-F5344CB8AC3E}">
        <p14:creationId xmlns:p14="http://schemas.microsoft.com/office/powerpoint/2010/main" val="3031252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1B13C650-DC61-4B08-8BBE-7705A04B2C96}"/>
              </a:ext>
            </a:extLst>
          </p:cNvPr>
          <p:cNvSpPr>
            <a:spLocks noGrp="1"/>
          </p:cNvSpPr>
          <p:nvPr>
            <p:ph type="title"/>
          </p:nvPr>
        </p:nvSpPr>
        <p:spPr>
          <a:xfrm>
            <a:off x="1069975" y="484188"/>
            <a:ext cx="10058400" cy="593645"/>
          </a:xfrm>
          <a:pattFill prst="dotDmnd">
            <a:fgClr>
              <a:schemeClr val="bg1">
                <a:lumMod val="50000"/>
              </a:schemeClr>
            </a:fgClr>
            <a:bgClr>
              <a:schemeClr val="bg1"/>
            </a:bgClr>
          </a:pattFill>
        </p:spPr>
        <p:txBody>
          <a:bodyPr>
            <a:normAutofit fontScale="90000"/>
          </a:bodyPr>
          <a:lstStyle/>
          <a:p>
            <a:pPr algn="ctr"/>
            <a:r>
              <a:rPr lang="es-ES" sz="4000" dirty="0"/>
              <a:t>Principios de Diseño de Gestalt</a:t>
            </a:r>
          </a:p>
        </p:txBody>
      </p:sp>
      <p:pic>
        <p:nvPicPr>
          <p:cNvPr id="13" name="Imagen 12">
            <a:extLst>
              <a:ext uri="{FF2B5EF4-FFF2-40B4-BE49-F238E27FC236}">
                <a16:creationId xmlns:a16="http://schemas.microsoft.com/office/drawing/2014/main" id="{8C123569-DF14-4AFB-A8B2-85CC6E4C328E}"/>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23520" y="2071687"/>
            <a:ext cx="3993515" cy="2105025"/>
          </a:xfrm>
          <a:prstGeom prst="rect">
            <a:avLst/>
          </a:prstGeom>
          <a:noFill/>
          <a:ln>
            <a:noFill/>
          </a:ln>
        </p:spPr>
      </p:pic>
      <p:sp>
        <p:nvSpPr>
          <p:cNvPr id="15" name="Rectángulo 14">
            <a:extLst>
              <a:ext uri="{FF2B5EF4-FFF2-40B4-BE49-F238E27FC236}">
                <a16:creationId xmlns:a16="http://schemas.microsoft.com/office/drawing/2014/main" id="{D8E033E4-B583-47D2-AE58-2C1BD6B2C7D6}"/>
              </a:ext>
            </a:extLst>
          </p:cNvPr>
          <p:cNvSpPr/>
          <p:nvPr/>
        </p:nvSpPr>
        <p:spPr>
          <a:xfrm>
            <a:off x="1993402" y="1508300"/>
            <a:ext cx="2453749" cy="369332"/>
          </a:xfrm>
          <a:prstGeom prst="rect">
            <a:avLst/>
          </a:prstGeom>
        </p:spPr>
        <p:txBody>
          <a:bodyPr wrap="none">
            <a:spAutoFit/>
          </a:bodyPr>
          <a:lstStyle/>
          <a:p>
            <a:r>
              <a:rPr lang="es-ES" b="1" dirty="0">
                <a:solidFill>
                  <a:srgbClr val="FF0000"/>
                </a:solidFill>
              </a:rPr>
              <a:t>•</a:t>
            </a:r>
            <a:r>
              <a:rPr lang="es-ES" b="1" dirty="0">
                <a:solidFill>
                  <a:srgbClr val="D69114"/>
                </a:solidFill>
              </a:rPr>
              <a:t> </a:t>
            </a:r>
            <a:r>
              <a:rPr lang="es-ES" b="1" dirty="0"/>
              <a:t>Ley de proximidad</a:t>
            </a:r>
            <a:endParaRPr lang="es-ES" b="1" dirty="0">
              <a:solidFill>
                <a:srgbClr val="D69114"/>
              </a:solidFill>
            </a:endParaRPr>
          </a:p>
        </p:txBody>
      </p:sp>
      <p:pic>
        <p:nvPicPr>
          <p:cNvPr id="16" name="Imagen 15">
            <a:extLst>
              <a:ext uri="{FF2B5EF4-FFF2-40B4-BE49-F238E27FC236}">
                <a16:creationId xmlns:a16="http://schemas.microsoft.com/office/drawing/2014/main" id="{B40889A6-FA2D-46E7-8E99-79D14920CA1A}"/>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71201" y="2071687"/>
            <a:ext cx="6417945" cy="204470"/>
          </a:xfrm>
          <a:prstGeom prst="rect">
            <a:avLst/>
          </a:prstGeom>
          <a:noFill/>
          <a:ln>
            <a:noFill/>
          </a:ln>
        </p:spPr>
      </p:pic>
      <p:sp>
        <p:nvSpPr>
          <p:cNvPr id="17" name="Rectángulo 16">
            <a:extLst>
              <a:ext uri="{FF2B5EF4-FFF2-40B4-BE49-F238E27FC236}">
                <a16:creationId xmlns:a16="http://schemas.microsoft.com/office/drawing/2014/main" id="{E5D3526C-8399-4848-B50F-B2C541A25D31}"/>
              </a:ext>
            </a:extLst>
          </p:cNvPr>
          <p:cNvSpPr/>
          <p:nvPr/>
        </p:nvSpPr>
        <p:spPr>
          <a:xfrm>
            <a:off x="7453298" y="1578909"/>
            <a:ext cx="2361737" cy="369332"/>
          </a:xfrm>
          <a:prstGeom prst="rect">
            <a:avLst/>
          </a:prstGeom>
        </p:spPr>
        <p:txBody>
          <a:bodyPr wrap="none">
            <a:spAutoFit/>
          </a:bodyPr>
          <a:lstStyle/>
          <a:p>
            <a:r>
              <a:rPr lang="es-ES" b="1" dirty="0">
                <a:solidFill>
                  <a:srgbClr val="FF0000"/>
                </a:solidFill>
              </a:rPr>
              <a:t>•</a:t>
            </a:r>
            <a:r>
              <a:rPr lang="es-ES" b="1" dirty="0">
                <a:solidFill>
                  <a:srgbClr val="D69114"/>
                </a:solidFill>
              </a:rPr>
              <a:t> </a:t>
            </a:r>
            <a:r>
              <a:rPr lang="es-ES" b="1" dirty="0"/>
              <a:t>Ley de semejanza</a:t>
            </a:r>
            <a:endParaRPr lang="es-ES" b="1" dirty="0">
              <a:solidFill>
                <a:srgbClr val="D69114"/>
              </a:solidFill>
            </a:endParaRPr>
          </a:p>
        </p:txBody>
      </p:sp>
      <p:pic>
        <p:nvPicPr>
          <p:cNvPr id="18" name="Imagen 17">
            <a:extLst>
              <a:ext uri="{FF2B5EF4-FFF2-40B4-BE49-F238E27FC236}">
                <a16:creationId xmlns:a16="http://schemas.microsoft.com/office/drawing/2014/main" id="{DC29EFCD-ADC2-4D0F-AADF-85DBC45BBED2}"/>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94060" y="3429000"/>
            <a:ext cx="6372225" cy="517525"/>
          </a:xfrm>
          <a:prstGeom prst="rect">
            <a:avLst/>
          </a:prstGeom>
          <a:noFill/>
          <a:ln>
            <a:noFill/>
          </a:ln>
        </p:spPr>
      </p:pic>
      <p:sp>
        <p:nvSpPr>
          <p:cNvPr id="20" name="Rectángulo 19">
            <a:extLst>
              <a:ext uri="{FF2B5EF4-FFF2-40B4-BE49-F238E27FC236}">
                <a16:creationId xmlns:a16="http://schemas.microsoft.com/office/drawing/2014/main" id="{8A144C21-8F74-4A84-B91E-E73A0DF54B40}"/>
              </a:ext>
            </a:extLst>
          </p:cNvPr>
          <p:cNvSpPr/>
          <p:nvPr/>
        </p:nvSpPr>
        <p:spPr>
          <a:xfrm>
            <a:off x="7499303" y="2914967"/>
            <a:ext cx="2494786" cy="369332"/>
          </a:xfrm>
          <a:prstGeom prst="rect">
            <a:avLst/>
          </a:prstGeom>
        </p:spPr>
        <p:txBody>
          <a:bodyPr wrap="none">
            <a:spAutoFit/>
          </a:bodyPr>
          <a:lstStyle/>
          <a:p>
            <a:r>
              <a:rPr lang="es-ES" b="1" dirty="0">
                <a:solidFill>
                  <a:srgbClr val="FF0000"/>
                </a:solidFill>
              </a:rPr>
              <a:t>•</a:t>
            </a:r>
            <a:r>
              <a:rPr lang="es-ES" b="1" dirty="0">
                <a:solidFill>
                  <a:srgbClr val="D69114"/>
                </a:solidFill>
              </a:rPr>
              <a:t> </a:t>
            </a:r>
            <a:r>
              <a:rPr lang="es-ES" b="1" dirty="0"/>
              <a:t>Ley de continuidad</a:t>
            </a:r>
            <a:endParaRPr lang="es-ES" b="1" dirty="0">
              <a:solidFill>
                <a:srgbClr val="D69114"/>
              </a:solidFill>
            </a:endParaRPr>
          </a:p>
        </p:txBody>
      </p:sp>
    </p:spTree>
    <p:extLst>
      <p:ext uri="{BB962C8B-B14F-4D97-AF65-F5344CB8AC3E}">
        <p14:creationId xmlns:p14="http://schemas.microsoft.com/office/powerpoint/2010/main" val="3826017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1B13C650-DC61-4B08-8BBE-7705A04B2C96}"/>
              </a:ext>
            </a:extLst>
          </p:cNvPr>
          <p:cNvSpPr>
            <a:spLocks noGrp="1"/>
          </p:cNvSpPr>
          <p:nvPr>
            <p:ph type="title"/>
          </p:nvPr>
        </p:nvSpPr>
        <p:spPr>
          <a:xfrm>
            <a:off x="1069975" y="484188"/>
            <a:ext cx="10058400" cy="593645"/>
          </a:xfrm>
          <a:pattFill prst="dotDmnd">
            <a:fgClr>
              <a:schemeClr val="bg1">
                <a:lumMod val="50000"/>
              </a:schemeClr>
            </a:fgClr>
            <a:bgClr>
              <a:schemeClr val="bg1"/>
            </a:bgClr>
          </a:pattFill>
        </p:spPr>
        <p:txBody>
          <a:bodyPr>
            <a:normAutofit fontScale="90000"/>
          </a:bodyPr>
          <a:lstStyle/>
          <a:p>
            <a:pPr algn="ctr"/>
            <a:r>
              <a:rPr lang="es-ES" sz="4000" dirty="0"/>
              <a:t>Principios de Usabilidad de Jakob Nielsen</a:t>
            </a:r>
          </a:p>
        </p:txBody>
      </p:sp>
      <p:sp>
        <p:nvSpPr>
          <p:cNvPr id="3" name="Rectángulo 2">
            <a:extLst>
              <a:ext uri="{FF2B5EF4-FFF2-40B4-BE49-F238E27FC236}">
                <a16:creationId xmlns:a16="http://schemas.microsoft.com/office/drawing/2014/main" id="{AE9DE635-F0C7-4BAE-B735-7991F4E025A9}"/>
              </a:ext>
            </a:extLst>
          </p:cNvPr>
          <p:cNvSpPr/>
          <p:nvPr/>
        </p:nvSpPr>
        <p:spPr>
          <a:xfrm>
            <a:off x="1069975" y="1534805"/>
            <a:ext cx="4766048" cy="369332"/>
          </a:xfrm>
          <a:prstGeom prst="rect">
            <a:avLst/>
          </a:prstGeom>
        </p:spPr>
        <p:txBody>
          <a:bodyPr wrap="none">
            <a:spAutoFit/>
          </a:bodyPr>
          <a:lstStyle/>
          <a:p>
            <a:r>
              <a:rPr lang="es-ES" b="1" dirty="0">
                <a:solidFill>
                  <a:srgbClr val="FF0000"/>
                </a:solidFill>
              </a:rPr>
              <a:t>•</a:t>
            </a:r>
            <a:r>
              <a:rPr lang="es-ES" b="1" dirty="0">
                <a:solidFill>
                  <a:srgbClr val="D69114"/>
                </a:solidFill>
              </a:rPr>
              <a:t> </a:t>
            </a:r>
            <a:r>
              <a:rPr lang="es-ES" b="1" dirty="0"/>
              <a:t>Relación entre sistema y el mundo real</a:t>
            </a:r>
          </a:p>
        </p:txBody>
      </p:sp>
      <p:pic>
        <p:nvPicPr>
          <p:cNvPr id="5" name="Imagen 4" descr="Image result for tema especificado inválido">
            <a:extLst>
              <a:ext uri="{FF2B5EF4-FFF2-40B4-BE49-F238E27FC236}">
                <a16:creationId xmlns:a16="http://schemas.microsoft.com/office/drawing/2014/main" id="{A78CF18C-2EB7-4A94-84D9-830D8D3392D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69975" y="2111610"/>
            <a:ext cx="5010150" cy="832485"/>
          </a:xfrm>
          <a:prstGeom prst="rect">
            <a:avLst/>
          </a:prstGeom>
          <a:noFill/>
          <a:ln>
            <a:noFill/>
          </a:ln>
        </p:spPr>
      </p:pic>
      <p:sp>
        <p:nvSpPr>
          <p:cNvPr id="6" name="Rectángulo 5">
            <a:extLst>
              <a:ext uri="{FF2B5EF4-FFF2-40B4-BE49-F238E27FC236}">
                <a16:creationId xmlns:a16="http://schemas.microsoft.com/office/drawing/2014/main" id="{6F79B0BD-E1C8-49C8-9FAE-F761EC3F1233}"/>
              </a:ext>
            </a:extLst>
          </p:cNvPr>
          <p:cNvSpPr/>
          <p:nvPr/>
        </p:nvSpPr>
        <p:spPr>
          <a:xfrm>
            <a:off x="6942549" y="1534805"/>
            <a:ext cx="3605602" cy="369332"/>
          </a:xfrm>
          <a:prstGeom prst="rect">
            <a:avLst/>
          </a:prstGeom>
        </p:spPr>
        <p:txBody>
          <a:bodyPr wrap="none">
            <a:spAutoFit/>
          </a:bodyPr>
          <a:lstStyle/>
          <a:p>
            <a:r>
              <a:rPr lang="es-ES" b="1" dirty="0">
                <a:solidFill>
                  <a:srgbClr val="FF0000"/>
                </a:solidFill>
              </a:rPr>
              <a:t>•</a:t>
            </a:r>
            <a:r>
              <a:rPr lang="es-ES" b="1" dirty="0">
                <a:solidFill>
                  <a:srgbClr val="D69114"/>
                </a:solidFill>
              </a:rPr>
              <a:t> </a:t>
            </a:r>
            <a:r>
              <a:rPr lang="es-ES" b="1" dirty="0"/>
              <a:t>Control y libertad de usuario</a:t>
            </a:r>
          </a:p>
        </p:txBody>
      </p:sp>
      <p:pic>
        <p:nvPicPr>
          <p:cNvPr id="7" name="Imagen 6">
            <a:extLst>
              <a:ext uri="{FF2B5EF4-FFF2-40B4-BE49-F238E27FC236}">
                <a16:creationId xmlns:a16="http://schemas.microsoft.com/office/drawing/2014/main" id="{0C7C0AC6-9F2F-4B57-BE7A-C4F3414019E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283263" y="2175421"/>
            <a:ext cx="2924175" cy="657225"/>
          </a:xfrm>
          <a:prstGeom prst="rect">
            <a:avLst/>
          </a:prstGeom>
          <a:noFill/>
          <a:ln>
            <a:noFill/>
          </a:ln>
        </p:spPr>
      </p:pic>
      <p:pic>
        <p:nvPicPr>
          <p:cNvPr id="8" name="Imagen 7">
            <a:extLst>
              <a:ext uri="{FF2B5EF4-FFF2-40B4-BE49-F238E27FC236}">
                <a16:creationId xmlns:a16="http://schemas.microsoft.com/office/drawing/2014/main" id="{54874940-46F5-48CD-BA48-0FD7C32F0F1C}"/>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2076502" y="3966840"/>
            <a:ext cx="723900" cy="2652395"/>
          </a:xfrm>
          <a:prstGeom prst="rect">
            <a:avLst/>
          </a:prstGeom>
          <a:noFill/>
          <a:ln>
            <a:noFill/>
          </a:ln>
        </p:spPr>
      </p:pic>
      <p:sp>
        <p:nvSpPr>
          <p:cNvPr id="9" name="Rectángulo 8">
            <a:extLst>
              <a:ext uri="{FF2B5EF4-FFF2-40B4-BE49-F238E27FC236}">
                <a16:creationId xmlns:a16="http://schemas.microsoft.com/office/drawing/2014/main" id="{F0171484-F067-4833-931A-1677D8854507}"/>
              </a:ext>
            </a:extLst>
          </p:cNvPr>
          <p:cNvSpPr/>
          <p:nvPr/>
        </p:nvSpPr>
        <p:spPr>
          <a:xfrm>
            <a:off x="496253" y="3429000"/>
            <a:ext cx="3884397" cy="369332"/>
          </a:xfrm>
          <a:prstGeom prst="rect">
            <a:avLst/>
          </a:prstGeom>
        </p:spPr>
        <p:txBody>
          <a:bodyPr wrap="none">
            <a:spAutoFit/>
          </a:bodyPr>
          <a:lstStyle/>
          <a:p>
            <a:r>
              <a:rPr lang="es-ES" b="1" dirty="0">
                <a:solidFill>
                  <a:srgbClr val="FF0000"/>
                </a:solidFill>
              </a:rPr>
              <a:t>•</a:t>
            </a:r>
            <a:r>
              <a:rPr lang="es-ES" b="1" dirty="0">
                <a:solidFill>
                  <a:srgbClr val="D69114"/>
                </a:solidFill>
              </a:rPr>
              <a:t> </a:t>
            </a:r>
            <a:r>
              <a:rPr lang="es-ES" b="1" dirty="0"/>
              <a:t>Flexibilidad y eficiencia de uso</a:t>
            </a:r>
          </a:p>
        </p:txBody>
      </p:sp>
      <p:sp>
        <p:nvSpPr>
          <p:cNvPr id="10" name="Rectángulo 9">
            <a:extLst>
              <a:ext uri="{FF2B5EF4-FFF2-40B4-BE49-F238E27FC236}">
                <a16:creationId xmlns:a16="http://schemas.microsoft.com/office/drawing/2014/main" id="{CE970A90-962A-4DBC-901B-85060674B970}"/>
              </a:ext>
            </a:extLst>
          </p:cNvPr>
          <p:cNvSpPr/>
          <p:nvPr/>
        </p:nvSpPr>
        <p:spPr>
          <a:xfrm>
            <a:off x="6942549" y="3496531"/>
            <a:ext cx="3752950" cy="369332"/>
          </a:xfrm>
          <a:prstGeom prst="rect">
            <a:avLst/>
          </a:prstGeom>
        </p:spPr>
        <p:txBody>
          <a:bodyPr wrap="none">
            <a:spAutoFit/>
          </a:bodyPr>
          <a:lstStyle/>
          <a:p>
            <a:r>
              <a:rPr lang="es-ES" b="1" dirty="0">
                <a:solidFill>
                  <a:srgbClr val="FF0000"/>
                </a:solidFill>
              </a:rPr>
              <a:t>•</a:t>
            </a:r>
            <a:r>
              <a:rPr lang="es-ES" b="1" dirty="0">
                <a:solidFill>
                  <a:srgbClr val="D69114"/>
                </a:solidFill>
              </a:rPr>
              <a:t> </a:t>
            </a:r>
            <a:r>
              <a:rPr lang="es-ES" b="1" dirty="0"/>
              <a:t>Estética y diseño minimalista</a:t>
            </a:r>
          </a:p>
        </p:txBody>
      </p:sp>
      <p:pic>
        <p:nvPicPr>
          <p:cNvPr id="11" name="Imagen 10">
            <a:extLst>
              <a:ext uri="{FF2B5EF4-FFF2-40B4-BE49-F238E27FC236}">
                <a16:creationId xmlns:a16="http://schemas.microsoft.com/office/drawing/2014/main" id="{F7891B4F-3392-4EA8-BF62-95DEE2D0E3F8}"/>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45012" y="4065236"/>
            <a:ext cx="5400675" cy="2219325"/>
          </a:xfrm>
          <a:prstGeom prst="rect">
            <a:avLst/>
          </a:prstGeom>
          <a:noFill/>
          <a:ln>
            <a:noFill/>
          </a:ln>
        </p:spPr>
      </p:pic>
    </p:spTree>
    <p:extLst>
      <p:ext uri="{BB962C8B-B14F-4D97-AF65-F5344CB8AC3E}">
        <p14:creationId xmlns:p14="http://schemas.microsoft.com/office/powerpoint/2010/main" val="2023463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1B13C650-DC61-4B08-8BBE-7705A04B2C96}"/>
              </a:ext>
            </a:extLst>
          </p:cNvPr>
          <p:cNvSpPr>
            <a:spLocks noGrp="1"/>
          </p:cNvSpPr>
          <p:nvPr>
            <p:ph type="title"/>
          </p:nvPr>
        </p:nvSpPr>
        <p:spPr>
          <a:xfrm>
            <a:off x="1069975" y="484188"/>
            <a:ext cx="10058400" cy="593645"/>
          </a:xfrm>
          <a:pattFill prst="dotDmnd">
            <a:fgClr>
              <a:schemeClr val="bg1">
                <a:lumMod val="50000"/>
              </a:schemeClr>
            </a:fgClr>
            <a:bgClr>
              <a:schemeClr val="bg1"/>
            </a:bgClr>
          </a:pattFill>
        </p:spPr>
        <p:txBody>
          <a:bodyPr>
            <a:normAutofit fontScale="90000"/>
          </a:bodyPr>
          <a:lstStyle/>
          <a:p>
            <a:pPr algn="ctr"/>
            <a:r>
              <a:rPr lang="es-ES" sz="4000" dirty="0"/>
              <a:t>Principios de Usabilidad de Jakob Nielsen</a:t>
            </a:r>
          </a:p>
        </p:txBody>
      </p:sp>
      <p:sp>
        <p:nvSpPr>
          <p:cNvPr id="3" name="Rectángulo 2">
            <a:extLst>
              <a:ext uri="{FF2B5EF4-FFF2-40B4-BE49-F238E27FC236}">
                <a16:creationId xmlns:a16="http://schemas.microsoft.com/office/drawing/2014/main" id="{AE9DE635-F0C7-4BAE-B735-7991F4E025A9}"/>
              </a:ext>
            </a:extLst>
          </p:cNvPr>
          <p:cNvSpPr/>
          <p:nvPr/>
        </p:nvSpPr>
        <p:spPr>
          <a:xfrm>
            <a:off x="1069976" y="1534805"/>
            <a:ext cx="4456181" cy="646331"/>
          </a:xfrm>
          <a:prstGeom prst="rect">
            <a:avLst/>
          </a:prstGeom>
        </p:spPr>
        <p:txBody>
          <a:bodyPr wrap="square">
            <a:spAutoFit/>
          </a:bodyPr>
          <a:lstStyle/>
          <a:p>
            <a:r>
              <a:rPr lang="es-ES" b="1" dirty="0">
                <a:solidFill>
                  <a:srgbClr val="FF0000"/>
                </a:solidFill>
              </a:rPr>
              <a:t>•</a:t>
            </a:r>
            <a:r>
              <a:rPr lang="es-ES" b="1" dirty="0">
                <a:solidFill>
                  <a:srgbClr val="D69114"/>
                </a:solidFill>
              </a:rPr>
              <a:t> </a:t>
            </a:r>
            <a:r>
              <a:rPr lang="es-ES" b="1" dirty="0"/>
              <a:t>Ayudar a los usuarios a reconocer, diagnosticar y recuperarse de errores</a:t>
            </a:r>
          </a:p>
        </p:txBody>
      </p:sp>
      <p:pic>
        <p:nvPicPr>
          <p:cNvPr id="12" name="Imagen 11">
            <a:extLst>
              <a:ext uri="{FF2B5EF4-FFF2-40B4-BE49-F238E27FC236}">
                <a16:creationId xmlns:a16="http://schemas.microsoft.com/office/drawing/2014/main" id="{356C71D3-35BA-4EBF-BC58-C538375473B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69975" y="2309930"/>
            <a:ext cx="8846856" cy="1047336"/>
          </a:xfrm>
          <a:prstGeom prst="rect">
            <a:avLst/>
          </a:prstGeom>
          <a:noFill/>
          <a:ln>
            <a:noFill/>
          </a:ln>
        </p:spPr>
      </p:pic>
      <p:sp>
        <p:nvSpPr>
          <p:cNvPr id="13" name="Rectángulo 12">
            <a:extLst>
              <a:ext uri="{FF2B5EF4-FFF2-40B4-BE49-F238E27FC236}">
                <a16:creationId xmlns:a16="http://schemas.microsoft.com/office/drawing/2014/main" id="{A6D96FBF-653E-48D3-94A5-365F20A5D641}"/>
              </a:ext>
            </a:extLst>
          </p:cNvPr>
          <p:cNvSpPr/>
          <p:nvPr/>
        </p:nvSpPr>
        <p:spPr>
          <a:xfrm>
            <a:off x="1069976" y="3600063"/>
            <a:ext cx="4456181" cy="369332"/>
          </a:xfrm>
          <a:prstGeom prst="rect">
            <a:avLst/>
          </a:prstGeom>
        </p:spPr>
        <p:txBody>
          <a:bodyPr wrap="square">
            <a:spAutoFit/>
          </a:bodyPr>
          <a:lstStyle/>
          <a:p>
            <a:r>
              <a:rPr lang="es-ES" b="1" dirty="0">
                <a:solidFill>
                  <a:srgbClr val="FF0000"/>
                </a:solidFill>
              </a:rPr>
              <a:t>• </a:t>
            </a:r>
            <a:r>
              <a:rPr lang="es-ES" b="1" dirty="0"/>
              <a:t>Ayuda y documentación</a:t>
            </a:r>
          </a:p>
        </p:txBody>
      </p:sp>
      <p:pic>
        <p:nvPicPr>
          <p:cNvPr id="14" name="Imagen 13">
            <a:extLst>
              <a:ext uri="{FF2B5EF4-FFF2-40B4-BE49-F238E27FC236}">
                <a16:creationId xmlns:a16="http://schemas.microsoft.com/office/drawing/2014/main" id="{4EA3DD10-3885-4E0F-88FD-878FE6850325}"/>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9974" y="4099318"/>
            <a:ext cx="6258477" cy="2675886"/>
          </a:xfrm>
          <a:prstGeom prst="rect">
            <a:avLst/>
          </a:prstGeom>
          <a:noFill/>
          <a:ln>
            <a:noFill/>
          </a:ln>
        </p:spPr>
      </p:pic>
    </p:spTree>
    <p:extLst>
      <p:ext uri="{BB962C8B-B14F-4D97-AF65-F5344CB8AC3E}">
        <p14:creationId xmlns:p14="http://schemas.microsoft.com/office/powerpoint/2010/main" val="3151274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1B13C650-DC61-4B08-8BBE-7705A04B2C96}"/>
              </a:ext>
            </a:extLst>
          </p:cNvPr>
          <p:cNvSpPr>
            <a:spLocks noGrp="1"/>
          </p:cNvSpPr>
          <p:nvPr>
            <p:ph type="title"/>
          </p:nvPr>
        </p:nvSpPr>
        <p:spPr>
          <a:xfrm>
            <a:off x="1069975" y="484188"/>
            <a:ext cx="10058400" cy="593645"/>
          </a:xfrm>
          <a:pattFill prst="dotDmnd">
            <a:fgClr>
              <a:schemeClr val="bg1">
                <a:lumMod val="50000"/>
              </a:schemeClr>
            </a:fgClr>
            <a:bgClr>
              <a:schemeClr val="bg1"/>
            </a:bgClr>
          </a:pattFill>
        </p:spPr>
        <p:txBody>
          <a:bodyPr>
            <a:normAutofit fontScale="90000"/>
          </a:bodyPr>
          <a:lstStyle/>
          <a:p>
            <a:pPr algn="ctr"/>
            <a:r>
              <a:rPr lang="es-ES" sz="4000" dirty="0"/>
              <a:t>Patrones de Diseño</a:t>
            </a:r>
          </a:p>
        </p:txBody>
      </p:sp>
      <p:sp>
        <p:nvSpPr>
          <p:cNvPr id="3" name="Rectángulo 2">
            <a:extLst>
              <a:ext uri="{FF2B5EF4-FFF2-40B4-BE49-F238E27FC236}">
                <a16:creationId xmlns:a16="http://schemas.microsoft.com/office/drawing/2014/main" id="{95BB6BA7-AF35-4EDF-94D8-667067A7085C}"/>
              </a:ext>
            </a:extLst>
          </p:cNvPr>
          <p:cNvSpPr/>
          <p:nvPr/>
        </p:nvSpPr>
        <p:spPr>
          <a:xfrm>
            <a:off x="1069976" y="1534805"/>
            <a:ext cx="2044285" cy="369332"/>
          </a:xfrm>
          <a:prstGeom prst="rect">
            <a:avLst/>
          </a:prstGeom>
        </p:spPr>
        <p:txBody>
          <a:bodyPr wrap="square">
            <a:spAutoFit/>
          </a:bodyPr>
          <a:lstStyle/>
          <a:p>
            <a:r>
              <a:rPr lang="es-ES" b="1" dirty="0">
                <a:solidFill>
                  <a:srgbClr val="FF0000"/>
                </a:solidFill>
              </a:rPr>
              <a:t>•</a:t>
            </a:r>
            <a:r>
              <a:rPr lang="es-ES" b="1" dirty="0">
                <a:solidFill>
                  <a:srgbClr val="D69114"/>
                </a:solidFill>
              </a:rPr>
              <a:t> </a:t>
            </a:r>
            <a:r>
              <a:rPr lang="es-ES" b="1" dirty="0"/>
              <a:t>Menú ‘</a:t>
            </a:r>
            <a:r>
              <a:rPr lang="es-ES" b="1" dirty="0" err="1"/>
              <a:t>Fly-out</a:t>
            </a:r>
            <a:r>
              <a:rPr lang="es-ES" b="1" dirty="0"/>
              <a:t>’</a:t>
            </a:r>
          </a:p>
        </p:txBody>
      </p:sp>
      <p:pic>
        <p:nvPicPr>
          <p:cNvPr id="5" name="Imagen 4">
            <a:extLst>
              <a:ext uri="{FF2B5EF4-FFF2-40B4-BE49-F238E27FC236}">
                <a16:creationId xmlns:a16="http://schemas.microsoft.com/office/drawing/2014/main" id="{F89F1761-07F0-4643-AF54-2AE234A197A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388855" y="2189480"/>
            <a:ext cx="1406525" cy="2479040"/>
          </a:xfrm>
          <a:prstGeom prst="rect">
            <a:avLst/>
          </a:prstGeom>
          <a:noFill/>
          <a:ln>
            <a:noFill/>
          </a:ln>
        </p:spPr>
      </p:pic>
      <p:sp>
        <p:nvSpPr>
          <p:cNvPr id="6" name="Rectángulo 5">
            <a:extLst>
              <a:ext uri="{FF2B5EF4-FFF2-40B4-BE49-F238E27FC236}">
                <a16:creationId xmlns:a16="http://schemas.microsoft.com/office/drawing/2014/main" id="{B8262AE8-E271-4C1F-94AA-859BC20C0447}"/>
              </a:ext>
            </a:extLst>
          </p:cNvPr>
          <p:cNvSpPr/>
          <p:nvPr/>
        </p:nvSpPr>
        <p:spPr>
          <a:xfrm>
            <a:off x="3607768" y="1534805"/>
            <a:ext cx="2289449" cy="369332"/>
          </a:xfrm>
          <a:prstGeom prst="rect">
            <a:avLst/>
          </a:prstGeom>
        </p:spPr>
        <p:txBody>
          <a:bodyPr wrap="square">
            <a:spAutoFit/>
          </a:bodyPr>
          <a:lstStyle/>
          <a:p>
            <a:r>
              <a:rPr lang="es-ES" b="1" dirty="0">
                <a:solidFill>
                  <a:srgbClr val="FF0000"/>
                </a:solidFill>
              </a:rPr>
              <a:t>•</a:t>
            </a:r>
            <a:r>
              <a:rPr lang="es-ES" b="1" dirty="0">
                <a:solidFill>
                  <a:srgbClr val="D69114"/>
                </a:solidFill>
              </a:rPr>
              <a:t> </a:t>
            </a:r>
            <a:r>
              <a:rPr lang="es-ES" b="1" dirty="0"/>
              <a:t>Link hacia arriba</a:t>
            </a:r>
          </a:p>
        </p:txBody>
      </p:sp>
      <p:pic>
        <p:nvPicPr>
          <p:cNvPr id="7" name="Imagen 6">
            <a:extLst>
              <a:ext uri="{FF2B5EF4-FFF2-40B4-BE49-F238E27FC236}">
                <a16:creationId xmlns:a16="http://schemas.microsoft.com/office/drawing/2014/main" id="{C66C223A-805F-4F37-8047-7D30CC95A28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207344" y="2361109"/>
            <a:ext cx="1090295" cy="290195"/>
          </a:xfrm>
          <a:prstGeom prst="rect">
            <a:avLst/>
          </a:prstGeom>
          <a:noFill/>
          <a:ln>
            <a:noFill/>
          </a:ln>
        </p:spPr>
      </p:pic>
      <p:sp>
        <p:nvSpPr>
          <p:cNvPr id="8" name="Rectángulo 7">
            <a:extLst>
              <a:ext uri="{FF2B5EF4-FFF2-40B4-BE49-F238E27FC236}">
                <a16:creationId xmlns:a16="http://schemas.microsoft.com/office/drawing/2014/main" id="{4CFA7EFB-B133-409C-8DA4-0178E0B0C37B}"/>
              </a:ext>
            </a:extLst>
          </p:cNvPr>
          <p:cNvSpPr/>
          <p:nvPr/>
        </p:nvSpPr>
        <p:spPr>
          <a:xfrm>
            <a:off x="6390724" y="1534805"/>
            <a:ext cx="2687017" cy="369332"/>
          </a:xfrm>
          <a:prstGeom prst="rect">
            <a:avLst/>
          </a:prstGeom>
        </p:spPr>
        <p:txBody>
          <a:bodyPr wrap="square">
            <a:spAutoFit/>
          </a:bodyPr>
          <a:lstStyle/>
          <a:p>
            <a:r>
              <a:rPr lang="es-ES" b="1" dirty="0">
                <a:solidFill>
                  <a:srgbClr val="FF0000"/>
                </a:solidFill>
              </a:rPr>
              <a:t>•</a:t>
            </a:r>
            <a:r>
              <a:rPr lang="es-ES" b="1" dirty="0">
                <a:solidFill>
                  <a:srgbClr val="D69114"/>
                </a:solidFill>
              </a:rPr>
              <a:t> </a:t>
            </a:r>
            <a:r>
              <a:rPr lang="es-ES" b="1" dirty="0"/>
              <a:t>Búsqueda avanzada</a:t>
            </a:r>
          </a:p>
        </p:txBody>
      </p:sp>
      <p:pic>
        <p:nvPicPr>
          <p:cNvPr id="9" name="Imagen 8">
            <a:extLst>
              <a:ext uri="{FF2B5EF4-FFF2-40B4-BE49-F238E27FC236}">
                <a16:creationId xmlns:a16="http://schemas.microsoft.com/office/drawing/2014/main" id="{560C6830-166A-4396-BF9D-8CDFC4D73162}"/>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97217" y="2189480"/>
            <a:ext cx="5988685" cy="1757680"/>
          </a:xfrm>
          <a:prstGeom prst="rect">
            <a:avLst/>
          </a:prstGeom>
          <a:noFill/>
          <a:ln>
            <a:noFill/>
          </a:ln>
        </p:spPr>
      </p:pic>
      <p:sp>
        <p:nvSpPr>
          <p:cNvPr id="10" name="Rectángulo 9">
            <a:extLst>
              <a:ext uri="{FF2B5EF4-FFF2-40B4-BE49-F238E27FC236}">
                <a16:creationId xmlns:a16="http://schemas.microsoft.com/office/drawing/2014/main" id="{246A2F5C-CBAA-4DF2-A82B-F31E3ED13FB8}"/>
              </a:ext>
            </a:extLst>
          </p:cNvPr>
          <p:cNvSpPr/>
          <p:nvPr/>
        </p:nvSpPr>
        <p:spPr>
          <a:xfrm>
            <a:off x="3954131" y="4299188"/>
            <a:ext cx="2289450" cy="369332"/>
          </a:xfrm>
          <a:prstGeom prst="rect">
            <a:avLst/>
          </a:prstGeom>
        </p:spPr>
        <p:txBody>
          <a:bodyPr wrap="square">
            <a:spAutoFit/>
          </a:bodyPr>
          <a:lstStyle/>
          <a:p>
            <a:r>
              <a:rPr lang="es-ES" b="1" dirty="0">
                <a:solidFill>
                  <a:srgbClr val="FF0000"/>
                </a:solidFill>
              </a:rPr>
              <a:t>•</a:t>
            </a:r>
            <a:r>
              <a:rPr lang="es-ES" b="1" dirty="0">
                <a:solidFill>
                  <a:srgbClr val="D69114"/>
                </a:solidFill>
              </a:rPr>
              <a:t> </a:t>
            </a:r>
            <a:r>
              <a:rPr lang="es-ES" b="1" dirty="0"/>
              <a:t>Botón de acción</a:t>
            </a:r>
          </a:p>
        </p:txBody>
      </p:sp>
      <p:pic>
        <p:nvPicPr>
          <p:cNvPr id="11" name="Imagen 10" descr="Respuesta">
            <a:extLst>
              <a:ext uri="{FF2B5EF4-FFF2-40B4-BE49-F238E27FC236}">
                <a16:creationId xmlns:a16="http://schemas.microsoft.com/office/drawing/2014/main" id="{0C962732-912A-4D2C-B3E6-89D5C70C9404}"/>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4674676" y="4798933"/>
            <a:ext cx="848360" cy="221615"/>
          </a:xfrm>
          <a:prstGeom prst="rect">
            <a:avLst/>
          </a:prstGeom>
          <a:noFill/>
          <a:ln>
            <a:noFill/>
          </a:ln>
        </p:spPr>
      </p:pic>
    </p:spTree>
    <p:extLst>
      <p:ext uri="{BB962C8B-B14F-4D97-AF65-F5344CB8AC3E}">
        <p14:creationId xmlns:p14="http://schemas.microsoft.com/office/powerpoint/2010/main" val="3288603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641736-807A-4C77-BED1-79F1E7A7710D}"/>
              </a:ext>
            </a:extLst>
          </p:cNvPr>
          <p:cNvSpPr>
            <a:spLocks noGrp="1"/>
          </p:cNvSpPr>
          <p:nvPr>
            <p:ph type="title"/>
          </p:nvPr>
        </p:nvSpPr>
        <p:spPr>
          <a:xfrm>
            <a:off x="1069848" y="371061"/>
            <a:ext cx="10058400" cy="1444487"/>
          </a:xfrm>
          <a:pattFill prst="dotDmnd">
            <a:fgClr>
              <a:schemeClr val="bg1">
                <a:lumMod val="50000"/>
              </a:schemeClr>
            </a:fgClr>
            <a:bgClr>
              <a:schemeClr val="bg1"/>
            </a:bgClr>
          </a:pattFill>
        </p:spPr>
        <p:txBody>
          <a:bodyPr>
            <a:noAutofit/>
          </a:bodyPr>
          <a:lstStyle/>
          <a:p>
            <a:pPr algn="ctr"/>
            <a:r>
              <a:rPr lang="es-ES" sz="8000" dirty="0"/>
              <a:t>base de nuestra web</a:t>
            </a:r>
          </a:p>
        </p:txBody>
      </p:sp>
      <p:sp>
        <p:nvSpPr>
          <p:cNvPr id="3" name="Marcador de contenido 2">
            <a:extLst>
              <a:ext uri="{FF2B5EF4-FFF2-40B4-BE49-F238E27FC236}">
                <a16:creationId xmlns:a16="http://schemas.microsoft.com/office/drawing/2014/main" id="{8A5CB02E-95EF-4670-B57B-D49B0AA68B57}"/>
              </a:ext>
            </a:extLst>
          </p:cNvPr>
          <p:cNvSpPr>
            <a:spLocks noGrp="1"/>
          </p:cNvSpPr>
          <p:nvPr>
            <p:ph idx="1"/>
          </p:nvPr>
        </p:nvSpPr>
        <p:spPr>
          <a:xfrm>
            <a:off x="1069848" y="2236762"/>
            <a:ext cx="10058400" cy="3935437"/>
          </a:xfrm>
        </p:spPr>
        <p:txBody>
          <a:bodyPr/>
          <a:lstStyle/>
          <a:p>
            <a:endParaRPr lang="es-ES" u="sng" dirty="0"/>
          </a:p>
          <a:p>
            <a:endParaRPr lang="es-ES" dirty="0"/>
          </a:p>
        </p:txBody>
      </p:sp>
      <p:pic>
        <p:nvPicPr>
          <p:cNvPr id="5" name="Imagen 4">
            <a:extLst>
              <a:ext uri="{FF2B5EF4-FFF2-40B4-BE49-F238E27FC236}">
                <a16:creationId xmlns:a16="http://schemas.microsoft.com/office/drawing/2014/main" id="{AFDC86D2-EE6C-43E3-9959-6437A60732DE}"/>
              </a:ext>
            </a:extLst>
          </p:cNvPr>
          <p:cNvPicPr/>
          <p:nvPr/>
        </p:nvPicPr>
        <p:blipFill>
          <a:blip r:embed="rId2">
            <a:extLst>
              <a:ext uri="{28A0092B-C50C-407E-A947-70E740481C1C}">
                <a14:useLocalDpi xmlns:a14="http://schemas.microsoft.com/office/drawing/2010/main" val="0"/>
              </a:ext>
            </a:extLst>
          </a:blip>
          <a:stretch>
            <a:fillRect/>
          </a:stretch>
        </p:blipFill>
        <p:spPr>
          <a:xfrm>
            <a:off x="4418581" y="1934359"/>
            <a:ext cx="3354836" cy="1073426"/>
          </a:xfrm>
          <a:prstGeom prst="rect">
            <a:avLst/>
          </a:prstGeom>
        </p:spPr>
      </p:pic>
      <p:sp>
        <p:nvSpPr>
          <p:cNvPr id="6" name="Rectángulo 5">
            <a:extLst>
              <a:ext uri="{FF2B5EF4-FFF2-40B4-BE49-F238E27FC236}">
                <a16:creationId xmlns:a16="http://schemas.microsoft.com/office/drawing/2014/main" id="{2D248FB3-5C9B-4297-90B5-14AEC481FCAD}"/>
              </a:ext>
            </a:extLst>
          </p:cNvPr>
          <p:cNvSpPr/>
          <p:nvPr/>
        </p:nvSpPr>
        <p:spPr>
          <a:xfrm>
            <a:off x="1289038" y="3306874"/>
            <a:ext cx="4806961" cy="2031325"/>
          </a:xfrm>
          <a:prstGeom prst="rect">
            <a:avLst/>
          </a:prstGeom>
        </p:spPr>
        <p:txBody>
          <a:bodyPr wrap="square">
            <a:spAutoFit/>
          </a:bodyPr>
          <a:lstStyle/>
          <a:p>
            <a:r>
              <a:rPr lang="es-ES" b="1" dirty="0">
                <a:solidFill>
                  <a:srgbClr val="FF0000"/>
                </a:solidFill>
              </a:rPr>
              <a:t>•</a:t>
            </a:r>
            <a:r>
              <a:rPr lang="es-ES" b="1" dirty="0">
                <a:solidFill>
                  <a:srgbClr val="D69114"/>
                </a:solidFill>
              </a:rPr>
              <a:t> </a:t>
            </a:r>
            <a:r>
              <a:rPr lang="es-ES" b="1" dirty="0"/>
              <a:t>Estará destinado a extraer, reproducir y descargar archivos de audio y video de diferentes sitios web, incluyendo aspectos sociales como la capacidad de los usuarios a reaccionar a estos archivos media</a:t>
            </a:r>
          </a:p>
          <a:p>
            <a:endParaRPr lang="es-ES" b="1" dirty="0">
              <a:solidFill>
                <a:srgbClr val="D69114"/>
              </a:solidFill>
            </a:endParaRPr>
          </a:p>
        </p:txBody>
      </p:sp>
      <p:sp>
        <p:nvSpPr>
          <p:cNvPr id="8" name="Rectángulo 7">
            <a:extLst>
              <a:ext uri="{FF2B5EF4-FFF2-40B4-BE49-F238E27FC236}">
                <a16:creationId xmlns:a16="http://schemas.microsoft.com/office/drawing/2014/main" id="{71D05BEC-0456-40B0-AA67-450CE890EACC}"/>
              </a:ext>
            </a:extLst>
          </p:cNvPr>
          <p:cNvSpPr/>
          <p:nvPr/>
        </p:nvSpPr>
        <p:spPr>
          <a:xfrm>
            <a:off x="6208643" y="3306874"/>
            <a:ext cx="4806961" cy="2031325"/>
          </a:xfrm>
          <a:prstGeom prst="rect">
            <a:avLst/>
          </a:prstGeom>
        </p:spPr>
        <p:txBody>
          <a:bodyPr wrap="square">
            <a:spAutoFit/>
          </a:bodyPr>
          <a:lstStyle/>
          <a:p>
            <a:r>
              <a:rPr lang="es-ES" b="1" dirty="0">
                <a:solidFill>
                  <a:srgbClr val="FF0000"/>
                </a:solidFill>
              </a:rPr>
              <a:t>•</a:t>
            </a:r>
            <a:r>
              <a:rPr lang="es-ES" b="1" dirty="0">
                <a:solidFill>
                  <a:srgbClr val="D69114"/>
                </a:solidFill>
              </a:rPr>
              <a:t> </a:t>
            </a:r>
            <a:r>
              <a:rPr lang="es-ES" b="1" dirty="0"/>
              <a:t>Enfocado a usuarios jóvenes que quieran hacer un uso personal de archivos media encontrados en la red. Se pediría un nivel de experiencia mínimo en informática para indicar al sitio web el lugar exacto de dónde está incrustado el archivo media</a:t>
            </a:r>
            <a:endParaRPr lang="es-ES" b="1" dirty="0">
              <a:solidFill>
                <a:srgbClr val="D69114"/>
              </a:solidFill>
            </a:endParaRPr>
          </a:p>
        </p:txBody>
      </p:sp>
    </p:spTree>
    <p:extLst>
      <p:ext uri="{BB962C8B-B14F-4D97-AF65-F5344CB8AC3E}">
        <p14:creationId xmlns:p14="http://schemas.microsoft.com/office/powerpoint/2010/main" val="581715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1B13C650-DC61-4B08-8BBE-7705A04B2C96}"/>
              </a:ext>
            </a:extLst>
          </p:cNvPr>
          <p:cNvSpPr>
            <a:spLocks noGrp="1"/>
          </p:cNvSpPr>
          <p:nvPr>
            <p:ph type="title"/>
          </p:nvPr>
        </p:nvSpPr>
        <p:spPr>
          <a:xfrm>
            <a:off x="1069975" y="484188"/>
            <a:ext cx="10058400" cy="593645"/>
          </a:xfrm>
          <a:pattFill prst="dotDmnd">
            <a:fgClr>
              <a:schemeClr val="bg1">
                <a:lumMod val="50000"/>
              </a:schemeClr>
            </a:fgClr>
            <a:bgClr>
              <a:schemeClr val="bg1"/>
            </a:bgClr>
          </a:pattFill>
        </p:spPr>
        <p:txBody>
          <a:bodyPr>
            <a:normAutofit fontScale="90000"/>
          </a:bodyPr>
          <a:lstStyle/>
          <a:p>
            <a:pPr algn="ctr"/>
            <a:r>
              <a:rPr lang="es-ES" sz="4000" dirty="0"/>
              <a:t>Boceto De La Interfaz</a:t>
            </a:r>
          </a:p>
        </p:txBody>
      </p:sp>
      <p:pic>
        <p:nvPicPr>
          <p:cNvPr id="3" name="Imagen 2" descr="https://s3.amazonaws.com/assets.mockflow.com/app/wireframepro/company/Cc1a6cff3ad23f585072f206397418777/projects/Mc3548cd175ade1b07a015aff8a32078f1571307361659/pages/e29cd3e7aeee4291b70f8ed9e643b24b/image/e29cd3e7aeee4291b70f8ed9e643b24b.png">
            <a:extLst>
              <a:ext uri="{FF2B5EF4-FFF2-40B4-BE49-F238E27FC236}">
                <a16:creationId xmlns:a16="http://schemas.microsoft.com/office/drawing/2014/main" id="{3186D303-371C-473F-B5D4-A6EFE282AEB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8383" y="1258956"/>
            <a:ext cx="10319991" cy="5599043"/>
          </a:xfrm>
          <a:prstGeom prst="rect">
            <a:avLst/>
          </a:prstGeom>
          <a:noFill/>
          <a:ln>
            <a:noFill/>
          </a:ln>
        </p:spPr>
      </p:pic>
    </p:spTree>
    <p:extLst>
      <p:ext uri="{BB962C8B-B14F-4D97-AF65-F5344CB8AC3E}">
        <p14:creationId xmlns:p14="http://schemas.microsoft.com/office/powerpoint/2010/main" val="8699658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Letras en madera">
  <a:themeElements>
    <a:clrScheme name="Letras en madera">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Letras en madera">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Letras en madera">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TM03090434[[fn=Letras en madera]]</Template>
  <TotalTime>211</TotalTime>
  <Words>300</Words>
  <Application>Microsoft Office PowerPoint</Application>
  <PresentationFormat>Panorámica</PresentationFormat>
  <Paragraphs>50</Paragraphs>
  <Slides>13</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13</vt:i4>
      </vt:variant>
    </vt:vector>
  </HeadingPairs>
  <TitlesOfParts>
    <vt:vector size="18" baseType="lpstr">
      <vt:lpstr>Arial</vt:lpstr>
      <vt:lpstr>Rockwell</vt:lpstr>
      <vt:lpstr>Rockwell Condensed</vt:lpstr>
      <vt:lpstr>Wingdings</vt:lpstr>
      <vt:lpstr>Letras en madera</vt:lpstr>
      <vt:lpstr>PRESENTACIÓN TRABAJO INDIVIDUAL INTERFACES WEB</vt:lpstr>
      <vt:lpstr>Análisis del Diseño web</vt:lpstr>
      <vt:lpstr>Maquetación Web</vt:lpstr>
      <vt:lpstr>Principios de Diseño de Gestalt</vt:lpstr>
      <vt:lpstr>Principios de Usabilidad de Jakob Nielsen</vt:lpstr>
      <vt:lpstr>Principios de Usabilidad de Jakob Nielsen</vt:lpstr>
      <vt:lpstr>Patrones de Diseño</vt:lpstr>
      <vt:lpstr>base de nuestra web</vt:lpstr>
      <vt:lpstr>Boceto De La Interfaz</vt:lpstr>
      <vt:lpstr>Maquetación Web</vt:lpstr>
      <vt:lpstr>Principios de Diseño de Gestalt</vt:lpstr>
      <vt:lpstr>Principios de Usabilidad de Jakob Nielsen</vt:lpstr>
      <vt:lpstr>Patrones de Diseño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TRABAJO INDIVIDUAL INTERFACES WEB</dc:title>
  <dc:creator>AlumnoDAW</dc:creator>
  <cp:lastModifiedBy>AlumnoDAW</cp:lastModifiedBy>
  <cp:revision>24</cp:revision>
  <dcterms:created xsi:type="dcterms:W3CDTF">2019-10-18T13:42:30Z</dcterms:created>
  <dcterms:modified xsi:type="dcterms:W3CDTF">2019-10-18T17:13:30Z</dcterms:modified>
</cp:coreProperties>
</file>