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sldIdLst>
    <p:sldId id="256" r:id="rId2"/>
    <p:sldId id="259" r:id="rId3"/>
    <p:sldId id="264" r:id="rId4"/>
    <p:sldId id="269" r:id="rId5"/>
    <p:sldId id="265" r:id="rId6"/>
    <p:sldId id="266" r:id="rId7"/>
    <p:sldId id="267"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911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5" d="100"/>
          <a:sy n="115" d="100"/>
        </p:scale>
        <p:origin x="43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10/22/2019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1464615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smtClean="0"/>
              <a:t>10/22/2019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14562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10/22/2019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432536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10/22/2019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848992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smtClean="0"/>
              <a:t>10/22/2019</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4194655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10/22/2019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4077983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10/22/2019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89606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smtClean="0"/>
              <a:t>10/22/2019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138020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10/22/2019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3097073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DA16AA21-1863-4931-97CB-99D0A168701B}" type="datetimeFigureOut">
              <a:rPr lang="en-US" smtClean="0"/>
              <a:t>10/22/2019</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4051123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3772C379-9A7C-4C87-A116-CBE9F58B04C5}" type="datetimeFigureOut">
              <a:rPr lang="en-US" smtClean="0"/>
              <a:t>10/22/2019</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4053205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smtClean="0"/>
              <a:t>10/22/2019</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623957308"/>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67C6AF-737E-4EDD-BBE9-8CA98DE1307C}"/>
              </a:ext>
            </a:extLst>
          </p:cNvPr>
          <p:cNvSpPr>
            <a:spLocks noGrp="1"/>
          </p:cNvSpPr>
          <p:nvPr>
            <p:ph type="ctrTitle"/>
          </p:nvPr>
        </p:nvSpPr>
        <p:spPr/>
        <p:txBody>
          <a:bodyPr/>
          <a:lstStyle/>
          <a:p>
            <a:r>
              <a:rPr lang="es-ES" sz="7200" dirty="0"/>
              <a:t>PRESENTACIÓN TRABAJO INDIVIDUAL</a:t>
            </a:r>
            <a:br>
              <a:rPr lang="es-ES" sz="7200" dirty="0"/>
            </a:br>
            <a:r>
              <a:rPr lang="es-ES" sz="7200" dirty="0"/>
              <a:t>INTERFACES WEB</a:t>
            </a:r>
          </a:p>
        </p:txBody>
      </p:sp>
      <p:sp>
        <p:nvSpPr>
          <p:cNvPr id="3" name="Subtítulo 2">
            <a:extLst>
              <a:ext uri="{FF2B5EF4-FFF2-40B4-BE49-F238E27FC236}">
                <a16:creationId xmlns:a16="http://schemas.microsoft.com/office/drawing/2014/main" id="{290A175E-8C55-40FF-9E39-CAA0AA1D2228}"/>
              </a:ext>
            </a:extLst>
          </p:cNvPr>
          <p:cNvSpPr>
            <a:spLocks noGrp="1"/>
          </p:cNvSpPr>
          <p:nvPr>
            <p:ph type="subTitle" idx="1"/>
          </p:nvPr>
        </p:nvSpPr>
        <p:spPr/>
        <p:txBody>
          <a:bodyPr/>
          <a:lstStyle/>
          <a:p>
            <a:r>
              <a:rPr lang="es-ES" dirty="0"/>
              <a:t>Darío Conde Ojeda</a:t>
            </a:r>
          </a:p>
        </p:txBody>
      </p:sp>
    </p:spTree>
    <p:extLst>
      <p:ext uri="{BB962C8B-B14F-4D97-AF65-F5344CB8AC3E}">
        <p14:creationId xmlns:p14="http://schemas.microsoft.com/office/powerpoint/2010/main" val="1216140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641736-807A-4C77-BED1-79F1E7A7710D}"/>
              </a:ext>
            </a:extLst>
          </p:cNvPr>
          <p:cNvSpPr>
            <a:spLocks noGrp="1"/>
          </p:cNvSpPr>
          <p:nvPr>
            <p:ph type="title"/>
          </p:nvPr>
        </p:nvSpPr>
        <p:spPr>
          <a:xfrm>
            <a:off x="1069848" y="371061"/>
            <a:ext cx="10058400" cy="1444487"/>
          </a:xfrm>
          <a:pattFill prst="dotDmnd">
            <a:fgClr>
              <a:schemeClr val="bg1">
                <a:lumMod val="50000"/>
              </a:schemeClr>
            </a:fgClr>
            <a:bgClr>
              <a:schemeClr val="bg1"/>
            </a:bgClr>
          </a:pattFill>
        </p:spPr>
        <p:txBody>
          <a:bodyPr>
            <a:noAutofit/>
          </a:bodyPr>
          <a:lstStyle/>
          <a:p>
            <a:pPr algn="ctr"/>
            <a:r>
              <a:rPr lang="es-ES" sz="8000" dirty="0"/>
              <a:t>base de nuestra web</a:t>
            </a:r>
          </a:p>
        </p:txBody>
      </p:sp>
      <p:sp>
        <p:nvSpPr>
          <p:cNvPr id="3" name="Marcador de contenido 2">
            <a:extLst>
              <a:ext uri="{FF2B5EF4-FFF2-40B4-BE49-F238E27FC236}">
                <a16:creationId xmlns:a16="http://schemas.microsoft.com/office/drawing/2014/main" id="{8A5CB02E-95EF-4670-B57B-D49B0AA68B57}"/>
              </a:ext>
            </a:extLst>
          </p:cNvPr>
          <p:cNvSpPr>
            <a:spLocks noGrp="1"/>
          </p:cNvSpPr>
          <p:nvPr>
            <p:ph idx="1"/>
          </p:nvPr>
        </p:nvSpPr>
        <p:spPr>
          <a:xfrm>
            <a:off x="1069848" y="2236762"/>
            <a:ext cx="10058400" cy="3935437"/>
          </a:xfrm>
        </p:spPr>
        <p:txBody>
          <a:bodyPr/>
          <a:lstStyle/>
          <a:p>
            <a:endParaRPr lang="es-ES" u="sng" dirty="0"/>
          </a:p>
          <a:p>
            <a:endParaRPr lang="es-ES" dirty="0"/>
          </a:p>
        </p:txBody>
      </p:sp>
      <p:pic>
        <p:nvPicPr>
          <p:cNvPr id="5" name="Imagen 4">
            <a:extLst>
              <a:ext uri="{FF2B5EF4-FFF2-40B4-BE49-F238E27FC236}">
                <a16:creationId xmlns:a16="http://schemas.microsoft.com/office/drawing/2014/main" id="{AFDC86D2-EE6C-43E3-9959-6437A60732DE}"/>
              </a:ext>
            </a:extLst>
          </p:cNvPr>
          <p:cNvPicPr/>
          <p:nvPr/>
        </p:nvPicPr>
        <p:blipFill>
          <a:blip r:embed="rId2">
            <a:extLst>
              <a:ext uri="{28A0092B-C50C-407E-A947-70E740481C1C}">
                <a14:useLocalDpi xmlns:a14="http://schemas.microsoft.com/office/drawing/2010/main" val="0"/>
              </a:ext>
            </a:extLst>
          </a:blip>
          <a:stretch>
            <a:fillRect/>
          </a:stretch>
        </p:blipFill>
        <p:spPr>
          <a:xfrm>
            <a:off x="4418581" y="1934359"/>
            <a:ext cx="3354836" cy="1073426"/>
          </a:xfrm>
          <a:prstGeom prst="rect">
            <a:avLst/>
          </a:prstGeom>
        </p:spPr>
      </p:pic>
      <p:sp>
        <p:nvSpPr>
          <p:cNvPr id="6" name="Rectángulo 5">
            <a:extLst>
              <a:ext uri="{FF2B5EF4-FFF2-40B4-BE49-F238E27FC236}">
                <a16:creationId xmlns:a16="http://schemas.microsoft.com/office/drawing/2014/main" id="{2D248FB3-5C9B-4297-90B5-14AEC481FCAD}"/>
              </a:ext>
            </a:extLst>
          </p:cNvPr>
          <p:cNvSpPr/>
          <p:nvPr/>
        </p:nvSpPr>
        <p:spPr>
          <a:xfrm>
            <a:off x="1289038" y="3306874"/>
            <a:ext cx="4806961" cy="2031325"/>
          </a:xfrm>
          <a:prstGeom prst="rect">
            <a:avLst/>
          </a:prstGeom>
        </p:spPr>
        <p:txBody>
          <a:bodyPr wrap="square">
            <a:spAutoFit/>
          </a:bodyPr>
          <a:lstStyle/>
          <a:p>
            <a:r>
              <a:rPr lang="es-ES" b="1" dirty="0">
                <a:solidFill>
                  <a:srgbClr val="FF0000"/>
                </a:solidFill>
              </a:rPr>
              <a:t>•</a:t>
            </a:r>
            <a:r>
              <a:rPr lang="es-ES" b="1" dirty="0">
                <a:solidFill>
                  <a:srgbClr val="D69114"/>
                </a:solidFill>
              </a:rPr>
              <a:t> </a:t>
            </a:r>
            <a:r>
              <a:rPr lang="es-ES" b="1" dirty="0"/>
              <a:t>Estará destinado a extraer, reproducir y descargar archivos de audio y video de diferentes sitios web, incluyendo aspectos sociales como la capacidad de los usuarios a reaccionar a estos archivos media</a:t>
            </a:r>
          </a:p>
          <a:p>
            <a:endParaRPr lang="es-ES" b="1" dirty="0">
              <a:solidFill>
                <a:srgbClr val="D69114"/>
              </a:solidFill>
            </a:endParaRPr>
          </a:p>
        </p:txBody>
      </p:sp>
      <p:sp>
        <p:nvSpPr>
          <p:cNvPr id="8" name="Rectángulo 7">
            <a:extLst>
              <a:ext uri="{FF2B5EF4-FFF2-40B4-BE49-F238E27FC236}">
                <a16:creationId xmlns:a16="http://schemas.microsoft.com/office/drawing/2014/main" id="{71D05BEC-0456-40B0-AA67-450CE890EACC}"/>
              </a:ext>
            </a:extLst>
          </p:cNvPr>
          <p:cNvSpPr/>
          <p:nvPr/>
        </p:nvSpPr>
        <p:spPr>
          <a:xfrm>
            <a:off x="6208643" y="3306874"/>
            <a:ext cx="4806961" cy="2031325"/>
          </a:xfrm>
          <a:prstGeom prst="rect">
            <a:avLst/>
          </a:prstGeom>
        </p:spPr>
        <p:txBody>
          <a:bodyPr wrap="square">
            <a:spAutoFit/>
          </a:bodyPr>
          <a:lstStyle/>
          <a:p>
            <a:r>
              <a:rPr lang="es-ES" b="1" dirty="0">
                <a:solidFill>
                  <a:srgbClr val="FF0000"/>
                </a:solidFill>
              </a:rPr>
              <a:t>•</a:t>
            </a:r>
            <a:r>
              <a:rPr lang="es-ES" b="1" dirty="0">
                <a:solidFill>
                  <a:srgbClr val="D69114"/>
                </a:solidFill>
              </a:rPr>
              <a:t> </a:t>
            </a:r>
            <a:r>
              <a:rPr lang="es-ES" b="1" dirty="0"/>
              <a:t>Enfocado a usuarios jóvenes que quieran hacer un uso personal de archivos media encontrados en la red. Se pediría un nivel de experiencia mínimo en informática para indicar al sitio web el lugar exacto de dónde está incrustado el archivo media</a:t>
            </a:r>
            <a:endParaRPr lang="es-ES" b="1" dirty="0">
              <a:solidFill>
                <a:srgbClr val="D69114"/>
              </a:solidFill>
            </a:endParaRPr>
          </a:p>
        </p:txBody>
      </p:sp>
    </p:spTree>
    <p:extLst>
      <p:ext uri="{BB962C8B-B14F-4D97-AF65-F5344CB8AC3E}">
        <p14:creationId xmlns:p14="http://schemas.microsoft.com/office/powerpoint/2010/main" val="581715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1B13C650-DC61-4B08-8BBE-7705A04B2C96}"/>
              </a:ext>
            </a:extLst>
          </p:cNvPr>
          <p:cNvSpPr>
            <a:spLocks noGrp="1"/>
          </p:cNvSpPr>
          <p:nvPr>
            <p:ph type="title"/>
          </p:nvPr>
        </p:nvSpPr>
        <p:spPr>
          <a:xfrm>
            <a:off x="1069975" y="484188"/>
            <a:ext cx="10058400" cy="593645"/>
          </a:xfrm>
          <a:pattFill prst="dotDmnd">
            <a:fgClr>
              <a:schemeClr val="bg1">
                <a:lumMod val="50000"/>
              </a:schemeClr>
            </a:fgClr>
            <a:bgClr>
              <a:schemeClr val="bg1"/>
            </a:bgClr>
          </a:pattFill>
        </p:spPr>
        <p:txBody>
          <a:bodyPr>
            <a:normAutofit fontScale="90000"/>
          </a:bodyPr>
          <a:lstStyle/>
          <a:p>
            <a:pPr algn="ctr"/>
            <a:r>
              <a:rPr lang="es-ES" sz="4000" dirty="0"/>
              <a:t>Boceto De La Interfaz</a:t>
            </a:r>
          </a:p>
        </p:txBody>
      </p:sp>
      <p:pic>
        <p:nvPicPr>
          <p:cNvPr id="3" name="Imagen 2" descr="https://s3.amazonaws.com/assets.mockflow.com/app/wireframepro/company/Cc1a6cff3ad23f585072f206397418777/projects/Mc3548cd175ade1b07a015aff8a32078f1571307361659/pages/e29cd3e7aeee4291b70f8ed9e643b24b/image/e29cd3e7aeee4291b70f8ed9e643b24b.png">
            <a:extLst>
              <a:ext uri="{FF2B5EF4-FFF2-40B4-BE49-F238E27FC236}">
                <a16:creationId xmlns:a16="http://schemas.microsoft.com/office/drawing/2014/main" id="{3186D303-371C-473F-B5D4-A6EFE282AEB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8383" y="1258956"/>
            <a:ext cx="10319991" cy="5599043"/>
          </a:xfrm>
          <a:prstGeom prst="rect">
            <a:avLst/>
          </a:prstGeom>
          <a:noFill/>
          <a:ln>
            <a:noFill/>
          </a:ln>
        </p:spPr>
      </p:pic>
    </p:spTree>
    <p:extLst>
      <p:ext uri="{BB962C8B-B14F-4D97-AF65-F5344CB8AC3E}">
        <p14:creationId xmlns:p14="http://schemas.microsoft.com/office/powerpoint/2010/main" val="869965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1B13C650-DC61-4B08-8BBE-7705A04B2C96}"/>
              </a:ext>
            </a:extLst>
          </p:cNvPr>
          <p:cNvSpPr>
            <a:spLocks noGrp="1"/>
          </p:cNvSpPr>
          <p:nvPr>
            <p:ph type="title"/>
          </p:nvPr>
        </p:nvSpPr>
        <p:spPr>
          <a:xfrm>
            <a:off x="1069975" y="484188"/>
            <a:ext cx="10058400" cy="593645"/>
          </a:xfrm>
          <a:pattFill prst="dotDmnd">
            <a:fgClr>
              <a:schemeClr val="bg1">
                <a:lumMod val="50000"/>
              </a:schemeClr>
            </a:fgClr>
            <a:bgClr>
              <a:schemeClr val="bg1"/>
            </a:bgClr>
          </a:pattFill>
        </p:spPr>
        <p:txBody>
          <a:bodyPr>
            <a:normAutofit fontScale="90000"/>
          </a:bodyPr>
          <a:lstStyle/>
          <a:p>
            <a:pPr algn="ctr"/>
            <a:r>
              <a:rPr lang="es-ES" sz="4000" dirty="0"/>
              <a:t>Maquetación Web</a:t>
            </a:r>
          </a:p>
        </p:txBody>
      </p:sp>
      <p:sp>
        <p:nvSpPr>
          <p:cNvPr id="5" name="Rectángulo 4">
            <a:extLst>
              <a:ext uri="{FF2B5EF4-FFF2-40B4-BE49-F238E27FC236}">
                <a16:creationId xmlns:a16="http://schemas.microsoft.com/office/drawing/2014/main" id="{418D146C-DBB1-4CAB-8E0A-B5CA4E067F6E}"/>
              </a:ext>
            </a:extLst>
          </p:cNvPr>
          <p:cNvSpPr/>
          <p:nvPr/>
        </p:nvSpPr>
        <p:spPr>
          <a:xfrm>
            <a:off x="3045392" y="1534805"/>
            <a:ext cx="1447936" cy="369332"/>
          </a:xfrm>
          <a:prstGeom prst="rect">
            <a:avLst/>
          </a:prstGeom>
        </p:spPr>
        <p:txBody>
          <a:bodyPr wrap="square">
            <a:spAutoFit/>
          </a:bodyPr>
          <a:lstStyle/>
          <a:p>
            <a:r>
              <a:rPr lang="es-ES" b="1" dirty="0">
                <a:solidFill>
                  <a:srgbClr val="FF0000"/>
                </a:solidFill>
              </a:rPr>
              <a:t>•</a:t>
            </a:r>
            <a:r>
              <a:rPr lang="es-ES" b="1" dirty="0">
                <a:solidFill>
                  <a:srgbClr val="D69114"/>
                </a:solidFill>
              </a:rPr>
              <a:t> </a:t>
            </a:r>
            <a:r>
              <a:rPr lang="es-ES" b="1" dirty="0"/>
              <a:t>Cabecera</a:t>
            </a:r>
          </a:p>
        </p:txBody>
      </p:sp>
      <p:pic>
        <p:nvPicPr>
          <p:cNvPr id="6" name="Imagen 5">
            <a:extLst>
              <a:ext uri="{FF2B5EF4-FFF2-40B4-BE49-F238E27FC236}">
                <a16:creationId xmlns:a16="http://schemas.microsoft.com/office/drawing/2014/main" id="{2CF9EF5B-3B5E-4B5D-ADC8-1D22068527C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9975" y="2010154"/>
            <a:ext cx="5398770" cy="1248410"/>
          </a:xfrm>
          <a:prstGeom prst="rect">
            <a:avLst/>
          </a:prstGeom>
          <a:noFill/>
          <a:ln>
            <a:noFill/>
          </a:ln>
        </p:spPr>
      </p:pic>
      <p:sp>
        <p:nvSpPr>
          <p:cNvPr id="7" name="Rectángulo 6">
            <a:extLst>
              <a:ext uri="{FF2B5EF4-FFF2-40B4-BE49-F238E27FC236}">
                <a16:creationId xmlns:a16="http://schemas.microsoft.com/office/drawing/2014/main" id="{31890673-4317-46F1-8C74-986C9A022D41}"/>
              </a:ext>
            </a:extLst>
          </p:cNvPr>
          <p:cNvSpPr/>
          <p:nvPr/>
        </p:nvSpPr>
        <p:spPr>
          <a:xfrm>
            <a:off x="8578174" y="1534805"/>
            <a:ext cx="1811529" cy="369332"/>
          </a:xfrm>
          <a:prstGeom prst="rect">
            <a:avLst/>
          </a:prstGeom>
        </p:spPr>
        <p:txBody>
          <a:bodyPr wrap="square">
            <a:spAutoFit/>
          </a:bodyPr>
          <a:lstStyle/>
          <a:p>
            <a:r>
              <a:rPr lang="es-ES" b="1" dirty="0">
                <a:solidFill>
                  <a:srgbClr val="FF0000"/>
                </a:solidFill>
              </a:rPr>
              <a:t>•</a:t>
            </a:r>
            <a:r>
              <a:rPr lang="es-ES" b="1" dirty="0">
                <a:solidFill>
                  <a:srgbClr val="D69114"/>
                </a:solidFill>
              </a:rPr>
              <a:t> </a:t>
            </a:r>
            <a:r>
              <a:rPr lang="es-ES" b="1" dirty="0"/>
              <a:t>Barra lateral</a:t>
            </a:r>
          </a:p>
        </p:txBody>
      </p:sp>
      <p:pic>
        <p:nvPicPr>
          <p:cNvPr id="8" name="Imagen 7">
            <a:extLst>
              <a:ext uri="{FF2B5EF4-FFF2-40B4-BE49-F238E27FC236}">
                <a16:creationId xmlns:a16="http://schemas.microsoft.com/office/drawing/2014/main" id="{23A4D2AA-E9EC-4EFC-A3AC-907481FFB61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044981" y="1904137"/>
            <a:ext cx="1099185" cy="2189480"/>
          </a:xfrm>
          <a:prstGeom prst="rect">
            <a:avLst/>
          </a:prstGeom>
          <a:noFill/>
          <a:ln>
            <a:noFill/>
          </a:ln>
        </p:spPr>
      </p:pic>
      <p:sp>
        <p:nvSpPr>
          <p:cNvPr id="10" name="Rectángulo 9">
            <a:extLst>
              <a:ext uri="{FF2B5EF4-FFF2-40B4-BE49-F238E27FC236}">
                <a16:creationId xmlns:a16="http://schemas.microsoft.com/office/drawing/2014/main" id="{713792BE-41AB-4330-8907-D81DB19D3179}"/>
              </a:ext>
            </a:extLst>
          </p:cNvPr>
          <p:cNvSpPr/>
          <p:nvPr/>
        </p:nvSpPr>
        <p:spPr>
          <a:xfrm>
            <a:off x="2979551" y="3451038"/>
            <a:ext cx="1579617" cy="369332"/>
          </a:xfrm>
          <a:prstGeom prst="rect">
            <a:avLst/>
          </a:prstGeom>
        </p:spPr>
        <p:txBody>
          <a:bodyPr wrap="square">
            <a:spAutoFit/>
          </a:bodyPr>
          <a:lstStyle/>
          <a:p>
            <a:r>
              <a:rPr lang="es-ES" b="1" dirty="0">
                <a:solidFill>
                  <a:srgbClr val="FF0000"/>
                </a:solidFill>
              </a:rPr>
              <a:t>•</a:t>
            </a:r>
            <a:r>
              <a:rPr lang="es-ES" b="1" dirty="0">
                <a:solidFill>
                  <a:srgbClr val="D69114"/>
                </a:solidFill>
              </a:rPr>
              <a:t> </a:t>
            </a:r>
            <a:r>
              <a:rPr lang="es-ES" b="1" dirty="0"/>
              <a:t>Contenido</a:t>
            </a:r>
          </a:p>
        </p:txBody>
      </p:sp>
      <p:pic>
        <p:nvPicPr>
          <p:cNvPr id="11" name="Imagen 10">
            <a:extLst>
              <a:ext uri="{FF2B5EF4-FFF2-40B4-BE49-F238E27FC236}">
                <a16:creationId xmlns:a16="http://schemas.microsoft.com/office/drawing/2014/main" id="{05CA7562-833D-4830-844A-85796497715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376584" y="3877455"/>
            <a:ext cx="4785549" cy="2891480"/>
          </a:xfrm>
          <a:prstGeom prst="rect">
            <a:avLst/>
          </a:prstGeom>
          <a:noFill/>
          <a:ln>
            <a:noFill/>
          </a:ln>
        </p:spPr>
      </p:pic>
      <p:sp>
        <p:nvSpPr>
          <p:cNvPr id="12" name="Rectángulo 11">
            <a:extLst>
              <a:ext uri="{FF2B5EF4-FFF2-40B4-BE49-F238E27FC236}">
                <a16:creationId xmlns:a16="http://schemas.microsoft.com/office/drawing/2014/main" id="{0BA6154C-A80D-484B-BB50-957F42F32BF4}"/>
              </a:ext>
            </a:extLst>
          </p:cNvPr>
          <p:cNvSpPr/>
          <p:nvPr/>
        </p:nvSpPr>
        <p:spPr>
          <a:xfrm>
            <a:off x="8332637" y="4278283"/>
            <a:ext cx="1951050" cy="369332"/>
          </a:xfrm>
          <a:prstGeom prst="rect">
            <a:avLst/>
          </a:prstGeom>
        </p:spPr>
        <p:txBody>
          <a:bodyPr wrap="square">
            <a:spAutoFit/>
          </a:bodyPr>
          <a:lstStyle/>
          <a:p>
            <a:r>
              <a:rPr lang="es-ES" b="1" dirty="0">
                <a:solidFill>
                  <a:srgbClr val="FF0000"/>
                </a:solidFill>
              </a:rPr>
              <a:t>•</a:t>
            </a:r>
            <a:r>
              <a:rPr lang="es-ES" b="1" dirty="0">
                <a:solidFill>
                  <a:srgbClr val="D69114"/>
                </a:solidFill>
              </a:rPr>
              <a:t> </a:t>
            </a:r>
            <a:r>
              <a:rPr lang="es-ES" b="1" dirty="0"/>
              <a:t>Pie de página</a:t>
            </a:r>
          </a:p>
        </p:txBody>
      </p:sp>
      <p:pic>
        <p:nvPicPr>
          <p:cNvPr id="13" name="Imagen 12">
            <a:extLst>
              <a:ext uri="{FF2B5EF4-FFF2-40B4-BE49-F238E27FC236}">
                <a16:creationId xmlns:a16="http://schemas.microsoft.com/office/drawing/2014/main" id="{E6AEDAA3-2813-4E97-9982-F6D2FA7754C6}"/>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68745" y="4999177"/>
            <a:ext cx="5389880" cy="210820"/>
          </a:xfrm>
          <a:prstGeom prst="rect">
            <a:avLst/>
          </a:prstGeom>
          <a:noFill/>
          <a:ln>
            <a:noFill/>
          </a:ln>
        </p:spPr>
      </p:pic>
    </p:spTree>
    <p:extLst>
      <p:ext uri="{BB962C8B-B14F-4D97-AF65-F5344CB8AC3E}">
        <p14:creationId xmlns:p14="http://schemas.microsoft.com/office/powerpoint/2010/main" val="2616345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1B13C650-DC61-4B08-8BBE-7705A04B2C96}"/>
              </a:ext>
            </a:extLst>
          </p:cNvPr>
          <p:cNvSpPr>
            <a:spLocks noGrp="1"/>
          </p:cNvSpPr>
          <p:nvPr>
            <p:ph type="title"/>
          </p:nvPr>
        </p:nvSpPr>
        <p:spPr>
          <a:xfrm>
            <a:off x="1069975" y="484188"/>
            <a:ext cx="10058400" cy="593645"/>
          </a:xfrm>
          <a:pattFill prst="dotDmnd">
            <a:fgClr>
              <a:schemeClr val="bg1">
                <a:lumMod val="50000"/>
              </a:schemeClr>
            </a:fgClr>
            <a:bgClr>
              <a:schemeClr val="bg1"/>
            </a:bgClr>
          </a:pattFill>
        </p:spPr>
        <p:txBody>
          <a:bodyPr>
            <a:normAutofit fontScale="90000"/>
          </a:bodyPr>
          <a:lstStyle/>
          <a:p>
            <a:pPr algn="ctr"/>
            <a:r>
              <a:rPr lang="es-ES" sz="4000" dirty="0"/>
              <a:t>Principios de Diseño de Gestalt</a:t>
            </a:r>
          </a:p>
        </p:txBody>
      </p:sp>
      <p:sp>
        <p:nvSpPr>
          <p:cNvPr id="3" name="Rectángulo 2">
            <a:extLst>
              <a:ext uri="{FF2B5EF4-FFF2-40B4-BE49-F238E27FC236}">
                <a16:creationId xmlns:a16="http://schemas.microsoft.com/office/drawing/2014/main" id="{A91E1EA2-7A22-495D-ABC7-DB07BAB35A3E}"/>
              </a:ext>
            </a:extLst>
          </p:cNvPr>
          <p:cNvSpPr/>
          <p:nvPr/>
        </p:nvSpPr>
        <p:spPr>
          <a:xfrm>
            <a:off x="1069977" y="1534805"/>
            <a:ext cx="1792494" cy="369332"/>
          </a:xfrm>
          <a:prstGeom prst="rect">
            <a:avLst/>
          </a:prstGeom>
        </p:spPr>
        <p:txBody>
          <a:bodyPr wrap="square">
            <a:spAutoFit/>
          </a:bodyPr>
          <a:lstStyle/>
          <a:p>
            <a:r>
              <a:rPr lang="es-ES" b="1" dirty="0">
                <a:solidFill>
                  <a:srgbClr val="FF0000"/>
                </a:solidFill>
              </a:rPr>
              <a:t>•</a:t>
            </a:r>
            <a:r>
              <a:rPr lang="es-ES" b="1" dirty="0">
                <a:solidFill>
                  <a:srgbClr val="D69114"/>
                </a:solidFill>
              </a:rPr>
              <a:t> </a:t>
            </a:r>
            <a:r>
              <a:rPr lang="es-ES" b="1" dirty="0"/>
              <a:t>Continuidad</a:t>
            </a:r>
          </a:p>
        </p:txBody>
      </p:sp>
      <p:pic>
        <p:nvPicPr>
          <p:cNvPr id="5" name="Imagen 4">
            <a:extLst>
              <a:ext uri="{FF2B5EF4-FFF2-40B4-BE49-F238E27FC236}">
                <a16:creationId xmlns:a16="http://schemas.microsoft.com/office/drawing/2014/main" id="{20A1CDA1-635A-4E5C-88F6-C7FCF0B5F0C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8089" y="1904137"/>
            <a:ext cx="3176270" cy="2508885"/>
          </a:xfrm>
          <a:prstGeom prst="rect">
            <a:avLst/>
          </a:prstGeom>
          <a:noFill/>
          <a:ln>
            <a:noFill/>
          </a:ln>
        </p:spPr>
      </p:pic>
      <p:sp>
        <p:nvSpPr>
          <p:cNvPr id="6" name="Rectángulo 5">
            <a:extLst>
              <a:ext uri="{FF2B5EF4-FFF2-40B4-BE49-F238E27FC236}">
                <a16:creationId xmlns:a16="http://schemas.microsoft.com/office/drawing/2014/main" id="{F1853324-9591-4885-A16D-03F5E8D5FE59}"/>
              </a:ext>
            </a:extLst>
          </p:cNvPr>
          <p:cNvSpPr/>
          <p:nvPr/>
        </p:nvSpPr>
        <p:spPr>
          <a:xfrm>
            <a:off x="4246247" y="1534805"/>
            <a:ext cx="2802255" cy="369332"/>
          </a:xfrm>
          <a:prstGeom prst="rect">
            <a:avLst/>
          </a:prstGeom>
        </p:spPr>
        <p:txBody>
          <a:bodyPr wrap="square">
            <a:spAutoFit/>
          </a:bodyPr>
          <a:lstStyle/>
          <a:p>
            <a:r>
              <a:rPr lang="es-ES" b="1" dirty="0">
                <a:solidFill>
                  <a:srgbClr val="FF0000"/>
                </a:solidFill>
              </a:rPr>
              <a:t>•</a:t>
            </a:r>
            <a:r>
              <a:rPr lang="es-ES" b="1" dirty="0">
                <a:solidFill>
                  <a:srgbClr val="D69114"/>
                </a:solidFill>
              </a:rPr>
              <a:t> </a:t>
            </a:r>
            <a:r>
              <a:rPr lang="es-ES" b="1" dirty="0"/>
              <a:t>Cierre y Experiencia</a:t>
            </a:r>
          </a:p>
        </p:txBody>
      </p:sp>
      <p:pic>
        <p:nvPicPr>
          <p:cNvPr id="7" name="Imagen 6">
            <a:extLst>
              <a:ext uri="{FF2B5EF4-FFF2-40B4-BE49-F238E27FC236}">
                <a16:creationId xmlns:a16="http://schemas.microsoft.com/office/drawing/2014/main" id="{0541D6C8-05EC-4DE1-BF08-70F77AC72FC7}"/>
              </a:ext>
            </a:extLst>
          </p:cNvPr>
          <p:cNvPicPr/>
          <p:nvPr/>
        </p:nvPicPr>
        <p:blipFill>
          <a:blip r:embed="rId3">
            <a:extLst>
              <a:ext uri="{28A0092B-C50C-407E-A947-70E740481C1C}">
                <a14:useLocalDpi xmlns:a14="http://schemas.microsoft.com/office/drawing/2010/main" val="0"/>
              </a:ext>
            </a:extLst>
          </a:blip>
          <a:stretch>
            <a:fillRect/>
          </a:stretch>
        </p:blipFill>
        <p:spPr>
          <a:xfrm>
            <a:off x="4128017" y="2361109"/>
            <a:ext cx="2802255" cy="896620"/>
          </a:xfrm>
          <a:prstGeom prst="rect">
            <a:avLst/>
          </a:prstGeom>
        </p:spPr>
      </p:pic>
      <p:sp>
        <p:nvSpPr>
          <p:cNvPr id="8" name="Rectángulo 7">
            <a:extLst>
              <a:ext uri="{FF2B5EF4-FFF2-40B4-BE49-F238E27FC236}">
                <a16:creationId xmlns:a16="http://schemas.microsoft.com/office/drawing/2014/main" id="{D8A12484-C577-4930-AD61-A1B8DD840567}"/>
              </a:ext>
            </a:extLst>
          </p:cNvPr>
          <p:cNvSpPr/>
          <p:nvPr/>
        </p:nvSpPr>
        <p:spPr>
          <a:xfrm>
            <a:off x="8928514" y="1534805"/>
            <a:ext cx="1659971" cy="369332"/>
          </a:xfrm>
          <a:prstGeom prst="rect">
            <a:avLst/>
          </a:prstGeom>
        </p:spPr>
        <p:txBody>
          <a:bodyPr wrap="square">
            <a:spAutoFit/>
          </a:bodyPr>
          <a:lstStyle/>
          <a:p>
            <a:r>
              <a:rPr lang="es-ES" b="1" dirty="0">
                <a:solidFill>
                  <a:srgbClr val="FF0000"/>
                </a:solidFill>
              </a:rPr>
              <a:t>•</a:t>
            </a:r>
            <a:r>
              <a:rPr lang="es-ES" b="1" dirty="0">
                <a:solidFill>
                  <a:srgbClr val="D69114"/>
                </a:solidFill>
              </a:rPr>
              <a:t> </a:t>
            </a:r>
            <a:r>
              <a:rPr lang="es-ES" b="1" dirty="0"/>
              <a:t>Proximidad</a:t>
            </a:r>
          </a:p>
        </p:txBody>
      </p:sp>
      <p:pic>
        <p:nvPicPr>
          <p:cNvPr id="9" name="Imagen 8">
            <a:extLst>
              <a:ext uri="{FF2B5EF4-FFF2-40B4-BE49-F238E27FC236}">
                <a16:creationId xmlns:a16="http://schemas.microsoft.com/office/drawing/2014/main" id="{B494316B-C396-4EFA-B3E9-60EE35005739}"/>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03931" y="1987411"/>
            <a:ext cx="4509135" cy="2540635"/>
          </a:xfrm>
          <a:prstGeom prst="rect">
            <a:avLst/>
          </a:prstGeom>
          <a:noFill/>
          <a:ln>
            <a:noFill/>
          </a:ln>
        </p:spPr>
      </p:pic>
    </p:spTree>
    <p:extLst>
      <p:ext uri="{BB962C8B-B14F-4D97-AF65-F5344CB8AC3E}">
        <p14:creationId xmlns:p14="http://schemas.microsoft.com/office/powerpoint/2010/main" val="1944565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1B13C650-DC61-4B08-8BBE-7705A04B2C96}"/>
              </a:ext>
            </a:extLst>
          </p:cNvPr>
          <p:cNvSpPr>
            <a:spLocks noGrp="1"/>
          </p:cNvSpPr>
          <p:nvPr>
            <p:ph type="title"/>
          </p:nvPr>
        </p:nvSpPr>
        <p:spPr>
          <a:xfrm>
            <a:off x="1069975" y="484188"/>
            <a:ext cx="10058400" cy="593645"/>
          </a:xfrm>
          <a:pattFill prst="dotDmnd">
            <a:fgClr>
              <a:schemeClr val="bg1">
                <a:lumMod val="50000"/>
              </a:schemeClr>
            </a:fgClr>
            <a:bgClr>
              <a:schemeClr val="bg1"/>
            </a:bgClr>
          </a:pattFill>
        </p:spPr>
        <p:txBody>
          <a:bodyPr>
            <a:normAutofit fontScale="90000"/>
          </a:bodyPr>
          <a:lstStyle/>
          <a:p>
            <a:pPr algn="ctr"/>
            <a:r>
              <a:rPr lang="es-ES" sz="4000" dirty="0"/>
              <a:t>Principios de Usabilidad de Jakob Nielsen</a:t>
            </a:r>
          </a:p>
        </p:txBody>
      </p:sp>
      <p:sp>
        <p:nvSpPr>
          <p:cNvPr id="3" name="Rectángulo 2">
            <a:extLst>
              <a:ext uri="{FF2B5EF4-FFF2-40B4-BE49-F238E27FC236}">
                <a16:creationId xmlns:a16="http://schemas.microsoft.com/office/drawing/2014/main" id="{D3944D86-5318-4622-8F46-3914572B6A75}"/>
              </a:ext>
            </a:extLst>
          </p:cNvPr>
          <p:cNvSpPr/>
          <p:nvPr/>
        </p:nvSpPr>
        <p:spPr>
          <a:xfrm>
            <a:off x="1069977" y="1534805"/>
            <a:ext cx="4350162" cy="369332"/>
          </a:xfrm>
          <a:prstGeom prst="rect">
            <a:avLst/>
          </a:prstGeom>
        </p:spPr>
        <p:txBody>
          <a:bodyPr wrap="square">
            <a:spAutoFit/>
          </a:bodyPr>
          <a:lstStyle/>
          <a:p>
            <a:r>
              <a:rPr lang="es-ES" b="1" dirty="0">
                <a:solidFill>
                  <a:srgbClr val="FF0000"/>
                </a:solidFill>
              </a:rPr>
              <a:t>•</a:t>
            </a:r>
            <a:r>
              <a:rPr lang="es-ES" b="1" dirty="0">
                <a:solidFill>
                  <a:srgbClr val="D69114"/>
                </a:solidFill>
              </a:rPr>
              <a:t> </a:t>
            </a:r>
            <a:r>
              <a:rPr lang="es-ES" b="1" dirty="0"/>
              <a:t>Reconocimiento antes de recuerdo</a:t>
            </a:r>
          </a:p>
        </p:txBody>
      </p:sp>
      <p:pic>
        <p:nvPicPr>
          <p:cNvPr id="2" name="Imagen 1">
            <a:extLst>
              <a:ext uri="{FF2B5EF4-FFF2-40B4-BE49-F238E27FC236}">
                <a16:creationId xmlns:a16="http://schemas.microsoft.com/office/drawing/2014/main" id="{5AD61937-0C48-4878-902D-D5F3011D3FAA}"/>
              </a:ext>
            </a:extLst>
          </p:cNvPr>
          <p:cNvPicPr>
            <a:picLocks noChangeAspect="1"/>
          </p:cNvPicPr>
          <p:nvPr/>
        </p:nvPicPr>
        <p:blipFill>
          <a:blip r:embed="rId2"/>
          <a:stretch>
            <a:fillRect/>
          </a:stretch>
        </p:blipFill>
        <p:spPr>
          <a:xfrm>
            <a:off x="490491" y="2112013"/>
            <a:ext cx="5327695" cy="713395"/>
          </a:xfrm>
          <a:prstGeom prst="rect">
            <a:avLst/>
          </a:prstGeom>
        </p:spPr>
      </p:pic>
      <p:sp>
        <p:nvSpPr>
          <p:cNvPr id="5" name="Rectángulo 4">
            <a:extLst>
              <a:ext uri="{FF2B5EF4-FFF2-40B4-BE49-F238E27FC236}">
                <a16:creationId xmlns:a16="http://schemas.microsoft.com/office/drawing/2014/main" id="{A0D55216-0471-4FD6-BAD2-BF00F703B18F}"/>
              </a:ext>
            </a:extLst>
          </p:cNvPr>
          <p:cNvSpPr/>
          <p:nvPr/>
        </p:nvSpPr>
        <p:spPr>
          <a:xfrm>
            <a:off x="7911547" y="1534805"/>
            <a:ext cx="2610678" cy="369332"/>
          </a:xfrm>
          <a:prstGeom prst="rect">
            <a:avLst/>
          </a:prstGeom>
        </p:spPr>
        <p:txBody>
          <a:bodyPr wrap="square">
            <a:spAutoFit/>
          </a:bodyPr>
          <a:lstStyle/>
          <a:p>
            <a:r>
              <a:rPr lang="es-ES" b="1" dirty="0">
                <a:solidFill>
                  <a:srgbClr val="FF0000"/>
                </a:solidFill>
              </a:rPr>
              <a:t>•</a:t>
            </a:r>
            <a:r>
              <a:rPr lang="es-ES" b="1" dirty="0">
                <a:solidFill>
                  <a:srgbClr val="D69114"/>
                </a:solidFill>
              </a:rPr>
              <a:t> </a:t>
            </a:r>
            <a:r>
              <a:rPr lang="es-ES" b="1" dirty="0"/>
              <a:t>Diseño minimalista</a:t>
            </a:r>
          </a:p>
        </p:txBody>
      </p:sp>
      <p:pic>
        <p:nvPicPr>
          <p:cNvPr id="6" name="Imagen 5" descr="https://s3.amazonaws.com/assets.mockflow.com/app/wireframepro/company/Cc1a6cff3ad23f585072f206397418777/projects/Mc3548cd175ade1b07a015aff8a32078f1571307361659/pages/e29cd3e7aeee4291b70f8ed9e643b24b/image/e29cd3e7aeee4291b70f8ed9e643b24b.png">
            <a:extLst>
              <a:ext uri="{FF2B5EF4-FFF2-40B4-BE49-F238E27FC236}">
                <a16:creationId xmlns:a16="http://schemas.microsoft.com/office/drawing/2014/main" id="{D37AE785-F65C-492C-82D6-34CAD7793650}"/>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33069" y="2120348"/>
            <a:ext cx="4692499" cy="3635306"/>
          </a:xfrm>
          <a:prstGeom prst="rect">
            <a:avLst/>
          </a:prstGeom>
          <a:noFill/>
          <a:ln>
            <a:noFill/>
          </a:ln>
        </p:spPr>
      </p:pic>
      <p:sp>
        <p:nvSpPr>
          <p:cNvPr id="7" name="Rectángulo 6">
            <a:extLst>
              <a:ext uri="{FF2B5EF4-FFF2-40B4-BE49-F238E27FC236}">
                <a16:creationId xmlns:a16="http://schemas.microsoft.com/office/drawing/2014/main" id="{8C757585-81FA-4E2A-ACA5-A56BEDBD87F2}"/>
              </a:ext>
            </a:extLst>
          </p:cNvPr>
          <p:cNvSpPr/>
          <p:nvPr/>
        </p:nvSpPr>
        <p:spPr>
          <a:xfrm>
            <a:off x="1586811" y="3059668"/>
            <a:ext cx="3316493" cy="369332"/>
          </a:xfrm>
          <a:prstGeom prst="rect">
            <a:avLst/>
          </a:prstGeom>
        </p:spPr>
        <p:txBody>
          <a:bodyPr wrap="square">
            <a:spAutoFit/>
          </a:bodyPr>
          <a:lstStyle/>
          <a:p>
            <a:r>
              <a:rPr lang="es-ES" b="1" dirty="0">
                <a:solidFill>
                  <a:srgbClr val="FF0000"/>
                </a:solidFill>
              </a:rPr>
              <a:t>•</a:t>
            </a:r>
            <a:r>
              <a:rPr lang="es-ES" b="1" dirty="0">
                <a:solidFill>
                  <a:srgbClr val="D69114"/>
                </a:solidFill>
              </a:rPr>
              <a:t> </a:t>
            </a:r>
            <a:r>
              <a:rPr lang="es-ES" b="1" dirty="0"/>
              <a:t>Consistencia y estándares</a:t>
            </a:r>
          </a:p>
        </p:txBody>
      </p:sp>
      <p:pic>
        <p:nvPicPr>
          <p:cNvPr id="8" name="Imagen 7">
            <a:extLst>
              <a:ext uri="{FF2B5EF4-FFF2-40B4-BE49-F238E27FC236}">
                <a16:creationId xmlns:a16="http://schemas.microsoft.com/office/drawing/2014/main" id="{E8B1E722-B3B6-4474-8548-1F6995C70AD6}"/>
              </a:ext>
            </a:extLst>
          </p:cNvPr>
          <p:cNvPicPr>
            <a:picLocks noChangeAspect="1"/>
          </p:cNvPicPr>
          <p:nvPr/>
        </p:nvPicPr>
        <p:blipFill>
          <a:blip r:embed="rId4"/>
          <a:stretch>
            <a:fillRect/>
          </a:stretch>
        </p:blipFill>
        <p:spPr>
          <a:xfrm>
            <a:off x="2040860" y="3506205"/>
            <a:ext cx="2370689" cy="683442"/>
          </a:xfrm>
          <a:prstGeom prst="rect">
            <a:avLst/>
          </a:prstGeom>
        </p:spPr>
      </p:pic>
      <p:sp>
        <p:nvSpPr>
          <p:cNvPr id="10" name="Rectángulo 9">
            <a:extLst>
              <a:ext uri="{FF2B5EF4-FFF2-40B4-BE49-F238E27FC236}">
                <a16:creationId xmlns:a16="http://schemas.microsoft.com/office/drawing/2014/main" id="{2ABEC5C4-9343-43E7-9C7F-5D4F95C3BC09}"/>
              </a:ext>
            </a:extLst>
          </p:cNvPr>
          <p:cNvSpPr/>
          <p:nvPr/>
        </p:nvSpPr>
        <p:spPr>
          <a:xfrm>
            <a:off x="1679576" y="4365278"/>
            <a:ext cx="3316493" cy="369332"/>
          </a:xfrm>
          <a:prstGeom prst="rect">
            <a:avLst/>
          </a:prstGeom>
        </p:spPr>
        <p:txBody>
          <a:bodyPr wrap="square">
            <a:spAutoFit/>
          </a:bodyPr>
          <a:lstStyle/>
          <a:p>
            <a:r>
              <a:rPr lang="es-ES" b="1" dirty="0">
                <a:solidFill>
                  <a:srgbClr val="FF0000"/>
                </a:solidFill>
              </a:rPr>
              <a:t>•</a:t>
            </a:r>
            <a:r>
              <a:rPr lang="es-ES" b="1" dirty="0">
                <a:solidFill>
                  <a:srgbClr val="D69114"/>
                </a:solidFill>
              </a:rPr>
              <a:t> </a:t>
            </a:r>
            <a:r>
              <a:rPr lang="es-ES" b="1" dirty="0"/>
              <a:t>Ayuda y documentación</a:t>
            </a:r>
          </a:p>
        </p:txBody>
      </p:sp>
      <p:pic>
        <p:nvPicPr>
          <p:cNvPr id="11" name="Imagen 10">
            <a:extLst>
              <a:ext uri="{FF2B5EF4-FFF2-40B4-BE49-F238E27FC236}">
                <a16:creationId xmlns:a16="http://schemas.microsoft.com/office/drawing/2014/main" id="{95B034C2-DDB5-46ED-8485-72FBE15AD98F}"/>
              </a:ext>
            </a:extLst>
          </p:cNvPr>
          <p:cNvPicPr>
            <a:picLocks noChangeAspect="1"/>
          </p:cNvPicPr>
          <p:nvPr/>
        </p:nvPicPr>
        <p:blipFill>
          <a:blip r:embed="rId5"/>
          <a:stretch>
            <a:fillRect/>
          </a:stretch>
        </p:blipFill>
        <p:spPr>
          <a:xfrm>
            <a:off x="1824743" y="4968870"/>
            <a:ext cx="2659190" cy="369332"/>
          </a:xfrm>
          <a:prstGeom prst="rect">
            <a:avLst/>
          </a:prstGeom>
        </p:spPr>
      </p:pic>
    </p:spTree>
    <p:extLst>
      <p:ext uri="{BB962C8B-B14F-4D97-AF65-F5344CB8AC3E}">
        <p14:creationId xmlns:p14="http://schemas.microsoft.com/office/powerpoint/2010/main" val="3209609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1B13C650-DC61-4B08-8BBE-7705A04B2C96}"/>
              </a:ext>
            </a:extLst>
          </p:cNvPr>
          <p:cNvSpPr>
            <a:spLocks noGrp="1"/>
          </p:cNvSpPr>
          <p:nvPr>
            <p:ph type="title"/>
          </p:nvPr>
        </p:nvSpPr>
        <p:spPr>
          <a:xfrm>
            <a:off x="1069975" y="484188"/>
            <a:ext cx="10058400" cy="593645"/>
          </a:xfrm>
          <a:pattFill prst="dotDmnd">
            <a:fgClr>
              <a:schemeClr val="bg1">
                <a:lumMod val="50000"/>
              </a:schemeClr>
            </a:fgClr>
            <a:bgClr>
              <a:schemeClr val="bg1"/>
            </a:bgClr>
          </a:pattFill>
        </p:spPr>
        <p:txBody>
          <a:bodyPr>
            <a:normAutofit fontScale="90000"/>
          </a:bodyPr>
          <a:lstStyle/>
          <a:p>
            <a:pPr algn="ctr"/>
            <a:r>
              <a:rPr lang="es-ES" sz="4000" dirty="0"/>
              <a:t>Patrones de Diseño</a:t>
            </a:r>
          </a:p>
        </p:txBody>
      </p:sp>
      <p:sp>
        <p:nvSpPr>
          <p:cNvPr id="3" name="Rectángulo 2">
            <a:extLst>
              <a:ext uri="{FF2B5EF4-FFF2-40B4-BE49-F238E27FC236}">
                <a16:creationId xmlns:a16="http://schemas.microsoft.com/office/drawing/2014/main" id="{71A00220-B234-464B-9F35-26CC2D3F41AC}"/>
              </a:ext>
            </a:extLst>
          </p:cNvPr>
          <p:cNvSpPr/>
          <p:nvPr/>
        </p:nvSpPr>
        <p:spPr>
          <a:xfrm>
            <a:off x="2315258" y="1286216"/>
            <a:ext cx="2162713" cy="369332"/>
          </a:xfrm>
          <a:prstGeom prst="rect">
            <a:avLst/>
          </a:prstGeom>
        </p:spPr>
        <p:txBody>
          <a:bodyPr wrap="square">
            <a:spAutoFit/>
          </a:bodyPr>
          <a:lstStyle/>
          <a:p>
            <a:r>
              <a:rPr lang="es-ES" b="1" dirty="0">
                <a:solidFill>
                  <a:srgbClr val="FF0000"/>
                </a:solidFill>
              </a:rPr>
              <a:t>•</a:t>
            </a:r>
            <a:r>
              <a:rPr lang="es-ES" b="1" dirty="0">
                <a:solidFill>
                  <a:srgbClr val="D69114"/>
                </a:solidFill>
              </a:rPr>
              <a:t> </a:t>
            </a:r>
            <a:r>
              <a:rPr lang="es-ES" b="1" dirty="0"/>
              <a:t>Menú de iconos</a:t>
            </a:r>
          </a:p>
        </p:txBody>
      </p:sp>
      <p:pic>
        <p:nvPicPr>
          <p:cNvPr id="5" name="Imagen 4">
            <a:extLst>
              <a:ext uri="{FF2B5EF4-FFF2-40B4-BE49-F238E27FC236}">
                <a16:creationId xmlns:a16="http://schemas.microsoft.com/office/drawing/2014/main" id="{27389B46-C884-4C21-B445-F3B28C67808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97230" y="1863931"/>
            <a:ext cx="5398770" cy="782320"/>
          </a:xfrm>
          <a:prstGeom prst="rect">
            <a:avLst/>
          </a:prstGeom>
          <a:noFill/>
          <a:ln>
            <a:noFill/>
          </a:ln>
        </p:spPr>
      </p:pic>
      <p:sp>
        <p:nvSpPr>
          <p:cNvPr id="6" name="Rectángulo 5">
            <a:extLst>
              <a:ext uri="{FF2B5EF4-FFF2-40B4-BE49-F238E27FC236}">
                <a16:creationId xmlns:a16="http://schemas.microsoft.com/office/drawing/2014/main" id="{E9E94193-7F50-4C5C-9EB9-C84B14BCF2A1}"/>
              </a:ext>
            </a:extLst>
          </p:cNvPr>
          <p:cNvSpPr/>
          <p:nvPr/>
        </p:nvSpPr>
        <p:spPr>
          <a:xfrm>
            <a:off x="7344458" y="1286216"/>
            <a:ext cx="3177768" cy="369332"/>
          </a:xfrm>
          <a:prstGeom prst="rect">
            <a:avLst/>
          </a:prstGeom>
        </p:spPr>
        <p:txBody>
          <a:bodyPr wrap="square">
            <a:spAutoFit/>
          </a:bodyPr>
          <a:lstStyle/>
          <a:p>
            <a:r>
              <a:rPr lang="es-ES" b="1" dirty="0">
                <a:solidFill>
                  <a:srgbClr val="FF0000"/>
                </a:solidFill>
              </a:rPr>
              <a:t>•</a:t>
            </a:r>
            <a:r>
              <a:rPr lang="es-ES" b="1" dirty="0">
                <a:solidFill>
                  <a:srgbClr val="D69114"/>
                </a:solidFill>
              </a:rPr>
              <a:t> </a:t>
            </a:r>
            <a:r>
              <a:rPr lang="es-ES" b="1" dirty="0"/>
              <a:t>Menú de deslizamiento</a:t>
            </a:r>
          </a:p>
        </p:txBody>
      </p:sp>
      <p:pic>
        <p:nvPicPr>
          <p:cNvPr id="7" name="Imagen 6">
            <a:extLst>
              <a:ext uri="{FF2B5EF4-FFF2-40B4-BE49-F238E27FC236}">
                <a16:creationId xmlns:a16="http://schemas.microsoft.com/office/drawing/2014/main" id="{CFFA541C-CD2B-4A6C-BBC7-F5E8746B2E5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401529" y="1912756"/>
            <a:ext cx="1063625" cy="1679575"/>
          </a:xfrm>
          <a:prstGeom prst="rect">
            <a:avLst/>
          </a:prstGeom>
          <a:noFill/>
          <a:ln>
            <a:noFill/>
          </a:ln>
        </p:spPr>
      </p:pic>
      <p:sp>
        <p:nvSpPr>
          <p:cNvPr id="8" name="Rectángulo 7">
            <a:extLst>
              <a:ext uri="{FF2B5EF4-FFF2-40B4-BE49-F238E27FC236}">
                <a16:creationId xmlns:a16="http://schemas.microsoft.com/office/drawing/2014/main" id="{E63920AF-F0D1-4C72-8A85-B85C2C8DA105}"/>
              </a:ext>
            </a:extLst>
          </p:cNvPr>
          <p:cNvSpPr/>
          <p:nvPr/>
        </p:nvSpPr>
        <p:spPr>
          <a:xfrm>
            <a:off x="1069975" y="3059668"/>
            <a:ext cx="5029200" cy="369332"/>
          </a:xfrm>
          <a:prstGeom prst="rect">
            <a:avLst/>
          </a:prstGeom>
        </p:spPr>
        <p:txBody>
          <a:bodyPr wrap="square">
            <a:spAutoFit/>
          </a:bodyPr>
          <a:lstStyle/>
          <a:p>
            <a:r>
              <a:rPr lang="es-ES" b="1" dirty="0">
                <a:solidFill>
                  <a:srgbClr val="FF0000"/>
                </a:solidFill>
              </a:rPr>
              <a:t>•</a:t>
            </a:r>
            <a:r>
              <a:rPr lang="es-ES" b="1" dirty="0">
                <a:solidFill>
                  <a:srgbClr val="D69114"/>
                </a:solidFill>
              </a:rPr>
              <a:t> </a:t>
            </a:r>
            <a:r>
              <a:rPr lang="es-ES" b="1" dirty="0"/>
              <a:t>Cajón de búsqueda y búsqueda avanzada</a:t>
            </a:r>
          </a:p>
        </p:txBody>
      </p:sp>
      <p:pic>
        <p:nvPicPr>
          <p:cNvPr id="9" name="Imagen 8">
            <a:extLst>
              <a:ext uri="{FF2B5EF4-FFF2-40B4-BE49-F238E27FC236}">
                <a16:creationId xmlns:a16="http://schemas.microsoft.com/office/drawing/2014/main" id="{DFAA67C9-15A6-40EC-AFFB-11D2D38A3BBE}"/>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069975" y="3842417"/>
            <a:ext cx="4906010" cy="299085"/>
          </a:xfrm>
          <a:prstGeom prst="rect">
            <a:avLst/>
          </a:prstGeom>
          <a:noFill/>
          <a:ln>
            <a:noFill/>
          </a:ln>
        </p:spPr>
      </p:pic>
      <p:sp>
        <p:nvSpPr>
          <p:cNvPr id="10" name="Rectángulo 9">
            <a:extLst>
              <a:ext uri="{FF2B5EF4-FFF2-40B4-BE49-F238E27FC236}">
                <a16:creationId xmlns:a16="http://schemas.microsoft.com/office/drawing/2014/main" id="{68146B9D-2312-4C81-A167-BD56E84C5936}"/>
              </a:ext>
            </a:extLst>
          </p:cNvPr>
          <p:cNvSpPr/>
          <p:nvPr/>
        </p:nvSpPr>
        <p:spPr>
          <a:xfrm>
            <a:off x="8355110" y="4130448"/>
            <a:ext cx="1156462" cy="369332"/>
          </a:xfrm>
          <a:prstGeom prst="rect">
            <a:avLst/>
          </a:prstGeom>
        </p:spPr>
        <p:txBody>
          <a:bodyPr wrap="square">
            <a:spAutoFit/>
          </a:bodyPr>
          <a:lstStyle/>
          <a:p>
            <a:r>
              <a:rPr lang="es-ES" b="1" dirty="0">
                <a:solidFill>
                  <a:srgbClr val="FF0000"/>
                </a:solidFill>
              </a:rPr>
              <a:t>•</a:t>
            </a:r>
            <a:r>
              <a:rPr lang="es-ES" b="1" dirty="0">
                <a:solidFill>
                  <a:srgbClr val="D69114"/>
                </a:solidFill>
              </a:rPr>
              <a:t> </a:t>
            </a:r>
            <a:r>
              <a:rPr lang="es-ES" b="1" dirty="0"/>
              <a:t>Rating</a:t>
            </a:r>
          </a:p>
        </p:txBody>
      </p:sp>
      <p:pic>
        <p:nvPicPr>
          <p:cNvPr id="11" name="Imagen 10">
            <a:extLst>
              <a:ext uri="{FF2B5EF4-FFF2-40B4-BE49-F238E27FC236}">
                <a16:creationId xmlns:a16="http://schemas.microsoft.com/office/drawing/2014/main" id="{F8601BED-686A-4112-B0B7-C9E9A169B411}"/>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7856381" y="4695631"/>
            <a:ext cx="2153920" cy="1371600"/>
          </a:xfrm>
          <a:prstGeom prst="rect">
            <a:avLst/>
          </a:prstGeom>
          <a:noFill/>
          <a:ln>
            <a:noFill/>
          </a:ln>
        </p:spPr>
      </p:pic>
    </p:spTree>
    <p:extLst>
      <p:ext uri="{BB962C8B-B14F-4D97-AF65-F5344CB8AC3E}">
        <p14:creationId xmlns:p14="http://schemas.microsoft.com/office/powerpoint/2010/main" val="30025814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etras en madera">
  <a:themeElements>
    <a:clrScheme name="Letras en madera">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Letras en madera">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Letras en madera">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TM03090434[[fn=Letras en madera]]</Template>
  <TotalTime>221</TotalTime>
  <Words>159</Words>
  <Application>Microsoft Office PowerPoint</Application>
  <PresentationFormat>Panorámica</PresentationFormat>
  <Paragraphs>25</Paragraphs>
  <Slides>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Rockwell</vt:lpstr>
      <vt:lpstr>Rockwell Condensed</vt:lpstr>
      <vt:lpstr>Wingdings</vt:lpstr>
      <vt:lpstr>Letras en madera</vt:lpstr>
      <vt:lpstr>PRESENTACIÓN TRABAJO INDIVIDUAL INTERFACES WEB</vt:lpstr>
      <vt:lpstr>base de nuestra web</vt:lpstr>
      <vt:lpstr>Boceto De La Interfaz</vt:lpstr>
      <vt:lpstr>Maquetación Web</vt:lpstr>
      <vt:lpstr>Principios de Diseño de Gestalt</vt:lpstr>
      <vt:lpstr>Principios de Usabilidad de Jakob Nielsen</vt:lpstr>
      <vt:lpstr>Patrones de Diseño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TRABAJO INDIVIDUAL INTERFACES WEB</dc:title>
  <dc:creator>AlumnoDAW</dc:creator>
  <cp:lastModifiedBy>Dario</cp:lastModifiedBy>
  <cp:revision>26</cp:revision>
  <dcterms:created xsi:type="dcterms:W3CDTF">2019-10-18T13:42:30Z</dcterms:created>
  <dcterms:modified xsi:type="dcterms:W3CDTF">2019-10-22T07:44:20Z</dcterms:modified>
</cp:coreProperties>
</file>