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88" r:id="rId6"/>
    <p:sldId id="289" r:id="rId7"/>
    <p:sldId id="290" r:id="rId8"/>
    <p:sldId id="297" r:id="rId9"/>
    <p:sldId id="298" r:id="rId10"/>
    <p:sldId id="299" r:id="rId11"/>
    <p:sldId id="300" r:id="rId12"/>
    <p:sldId id="301" r:id="rId13"/>
    <p:sldId id="305" r:id="rId14"/>
    <p:sldId id="306" r:id="rId15"/>
    <p:sldId id="307" r:id="rId16"/>
    <p:sldId id="302" r:id="rId17"/>
    <p:sldId id="264" r:id="rId18"/>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75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showPr>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60"/>
        <p:guide pos="3752"/>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tags" Target="tags/tag143.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Hello </a:t>
            </a:r>
            <a:r>
              <a:rPr lang="en-US" altLang="zh-CN"/>
              <a:t>Professor Song</a:t>
            </a:r>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t>Next comes feature selection. I used four methods to select features from the 18 features I extracted. First, I removed features with low variance. Low variance means that the features do not change significantly, so they do not contribute much to the prediction target and should be removed. Before removal, I normalized all features, allowing me to use the same criteria for feature selection. The variances of all 18 features are shown in a graph, and I set the threshold to 0.005, resulting in the removal of three features through this step.</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t>Next was Univariate Feature Selection, which uses univariate statistical tests to select the most relevant features. The Pearson coefficient I previously used </a:t>
            </a:r>
            <a:r>
              <a:rPr lang="en-US"/>
              <a:t>is </a:t>
            </a:r>
            <a:r>
              <a:t>also</a:t>
            </a:r>
            <a:r>
              <a:rPr lang="en-US"/>
              <a:t> </a:t>
            </a:r>
            <a:r>
              <a:t> this feature selection method. This time, I chose mutual information</a:t>
            </a:r>
            <a:r>
              <a:rPr lang="en-US"/>
              <a:t> as the ceriteria</a:t>
            </a:r>
            <a:r>
              <a:t> because it can measure nonlinear relationships between features and the target. I selected the top 10 scoring features out of 15 for further processing. It can be observed that the selected features include those we previously deemed important, such as D21 and D21 divided by D12.</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t>The third step is Recursive Feature Elimination. It works by initially using all features for prediction, calculating the contribution of each feature to the prediction, and then removing the least contributing feature. This process is repeated until only one feature remains. In each iteration, prediction accuracy is calculated, and the feature with the highest accuracy is selected as the final feature. The graph shows how prediction accuracy changes with the number of features. It can be seen that when there are only two features, prediction accuracy is highest, and these two features are D12 and D21 divided by D12 – perfectly aligning with our previous conclusion.</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t>Lastly, I applied the random forest algorithm. Random forests consist of many decision trees, which are interpretable machine learning algorithms, allowing us to use them for feature selection. The implementation was based on the previously filtered 10 features. The graph shows that the importance of D21/D12 is much greater than other features, which also aligns with our previous conclusion. I have uploaded all of this code to a GitHub repository.</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I also ran the kshape clustering algorithm on the SCG dataset. The kshape algorithm worked well on some datasets but provided templates with noticeable advancements compared to the original signal </a:t>
            </a:r>
            <a:r>
              <a:rPr lang="en-US" altLang="zh-CN"/>
              <a:t>on the </a:t>
            </a:r>
            <a:r>
              <a:rPr lang="zh-CN" altLang="en-US"/>
              <a:t>other signals. I haven't yet figured out why this occurs, but I intend to address this issue next week. Additionally, I compared the kshape algorithm with other clustering algorithms like kmeans and kmedoids, which also require setting the target cluster number (n_clusters). I used Silhouette Score and Calinski-Harabasz to compare the clustering effectiveness. I aimed to determine the best number of clusters using these indicators, by </a:t>
            </a:r>
            <a:r>
              <a:rPr lang="en-US" altLang="zh-CN"/>
              <a:t>trying different number of clusters</a:t>
            </a:r>
            <a:r>
              <a:rPr lang="zh-CN" altLang="en-US"/>
              <a:t> from 2 to one-third of the signal count. However, I encountered some issues in implementation. For example, using the dataset from the provided link, it's clear that there are only three distinct shapes in the signals. However, if I use the Calinski-Harabasz index, it suggests that dividing into four clusters is best, while the Silhouette Score suggests dividing into two clusters is best. This is </a:t>
            </a:r>
            <a:r>
              <a:rPr lang="en-US" altLang="zh-CN"/>
              <a:t>strange</a:t>
            </a:r>
            <a:r>
              <a:rPr lang="zh-CN" altLang="en-US"/>
              <a:t>, and I plan to investigate the algorithms underlying these two metrics to explain this unexpected phenomenon.</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t>My main</a:t>
            </a:r>
            <a:r>
              <a:rPr lang="en-US"/>
              <a:t> progress </a:t>
            </a:r>
            <a:r>
              <a:t>this week include</a:t>
            </a:r>
            <a:r>
              <a:rPr lang="en-US"/>
              <a:t>s</a:t>
            </a:r>
            <a:r>
              <a:t> completing application materials, mainly focused on writing the research proposal. A</a:t>
            </a:r>
            <a:r>
              <a:rPr lang="en-US"/>
              <a:t>nd</a:t>
            </a:r>
            <a:r>
              <a:t>, I studied a chapter on ADSPNR. Furthermore, I analyze the relationship between features and "S," and based on this, I implement</a:t>
            </a:r>
            <a:r>
              <a:rPr lang="en-US"/>
              <a:t> </a:t>
            </a:r>
            <a:r>
              <a:t>several feature selection algorithms. I also implement the kshape algorithm on the SCG dataset.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t>Last week, Professor Song shared a link in the Google document about feature selection methods and recommended </a:t>
            </a:r>
            <a:r>
              <a:rPr lang="en-US"/>
              <a:t>me </a:t>
            </a:r>
            <a:r>
              <a:t>using random forests for feature selection. Therefore, this week, I tried these methods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t>Before performing feature selection, we need to understand the relationship between different features and "S"</a:t>
            </a:r>
            <a:r>
              <a:rPr lang="en-US"/>
              <a:t>, so that</a:t>
            </a:r>
            <a:r>
              <a:t> </a:t>
            </a:r>
            <a:r>
              <a:rPr lang="en-US"/>
              <a:t>we can </a:t>
            </a:r>
            <a:r>
              <a:t>validate the correctness of the selected features by the feature selection algorithms. I previously believed that there was a linear relationship between "S" and the horizontal distance between peak1 and peak2. Therefore, I used linear regression as a model. However, upon closer examination of the code and mathematical derivation, I discovered that "D" </a:t>
            </a:r>
            <a:r>
              <a:rPr lang="en-US"/>
              <a:t>indeed </a:t>
            </a:r>
            <a:r>
              <a:t>ha</a:t>
            </a:r>
            <a:r>
              <a:rPr lang="en-US"/>
              <a:t>s</a:t>
            </a:r>
            <a:r>
              <a:t> a linear relationship with the vertical distance of the peaks, </a:t>
            </a:r>
            <a:r>
              <a:rPr lang="en-US"/>
              <a:t>however</a:t>
            </a:r>
            <a:r>
              <a:t> the horizontal distance of peaks </a:t>
            </a:r>
            <a:r>
              <a:rPr lang="en-US"/>
              <a:t>doesn’t has linear relationship with S</a:t>
            </a:r>
            <a:r>
              <a:t>. This </a:t>
            </a:r>
            <a:r>
              <a:rPr lang="en-US"/>
              <a:t>also </a:t>
            </a:r>
            <a:r>
              <a:t>explain</a:t>
            </a:r>
            <a:r>
              <a:rPr lang="en-US"/>
              <a:t>s</a:t>
            </a:r>
            <a:r>
              <a:t> why the absolute values of the Pearson coefficients for D12 and D21 were not very large in the </a:t>
            </a:r>
            <a:r>
              <a:rPr lang="en-US"/>
              <a:t>last</a:t>
            </a:r>
            <a:r>
              <a:t> week's report.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t>So, let’s go throught the code . Firstly,</a:t>
            </a:r>
            <a:r>
              <a:t>we generated a waveform with a length of  40 samples of "S" in the beginning, followed by 180-s zero-value samples, and finally 100 samples of "D." This constitutes one cycle.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a:sym typeface="+mn-ea"/>
              </a:rPr>
              <a:t>This cycle is then repeated </a:t>
            </a:r>
            <a:r>
              <a:rPr lang="en-US">
                <a:sym typeface="+mn-ea"/>
              </a:rPr>
              <a:t>num_heasrt_beats</a:t>
            </a:r>
            <a:r>
              <a:rPr>
                <a:sym typeface="+mn-ea"/>
              </a:rPr>
              <a:t> times to form the complete signal, where </a:t>
            </a:r>
            <a:r>
              <a:rPr lang="en-US">
                <a:sym typeface="+mn-ea"/>
              </a:rPr>
              <a:t>num_heart_beats</a:t>
            </a:r>
            <a:r>
              <a:rPr>
                <a:sym typeface="+mn-ea"/>
              </a:rPr>
              <a:t> is determined by the heart rate. Finally, the complete signal is resampled to have a total of 1000 samples.</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t>From the above synthetic </a:t>
            </a:r>
            <a:r>
              <a:rPr lang="en-US"/>
              <a:t>code</a:t>
            </a:r>
            <a:r>
              <a:t>, we derive an equation where xxx represents the horizontal distance between peak1 and peak2 in the original signal, measured in the number of samples, xxx represents the length of one cycle in the original signal, xxx represents the horizontal distance between peak1 and peak2 after resampling, and xxx represents the length of one cycle after resampling. As resampling has a proportional effect on D21 and D_cycle, we can establish this equation. Solving this equation allows us to determine the relationship between "S" and D21.</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t>We can validate this equation. For the signals in the training set, I calculated the value on the right side of the equation and plotted it on the x-axis, while the corresponding "S" values were plotted on the y-axis. The orange line representing y=x can effectively fit these points, indicating the correctness of the relationship between "S" and D21. Similarly, we can derive the relationship between D12 and "S" using the same method, which is also nonlinear. This equation confirms that the horizontal difference between peak1 and peak2 and "S" </a:t>
            </a:r>
            <a:r>
              <a:rPr lang="en-US"/>
              <a:t>has</a:t>
            </a:r>
            <a:r>
              <a:t> a nonlinear relationship, aligning with the Pearson coefficients I obtained last week – both D21 and D12's Pearson coefficients were not very large.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t>However, last week, we observed a significant Pearson coefficient between D21</a:t>
            </a:r>
            <a:r>
              <a:rPr lang="en-US"/>
              <a:t> diveded by </a:t>
            </a:r>
            <a:r>
              <a:t>D12. We can find the reason from the previous equation. Using that equation, we can deduce the expressions for D21 and D12 and divide them to obtain the relationship between "S" and the ratio D21/D12. By graphically verifying the equation, we can find that the ratio D2</a:t>
            </a:r>
            <a:r>
              <a:rPr lang="en-US"/>
              <a:t>1</a:t>
            </a:r>
            <a:r>
              <a:t>/D</a:t>
            </a:r>
            <a:r>
              <a:rPr lang="en-US"/>
              <a:t>12</a:t>
            </a:r>
            <a:r>
              <a:t> exhibits a linear relationship with "S." This also explains why the Pearson coefficient for D21/D12 was significant last week.</a:t>
            </a:r>
            <a:r>
              <a:rPr lang="en-US"/>
              <a:t> Another important point to note is that from the graph, we can see that the relationship between the two is not a perfect linear relationship; there is some error. This error arises from the information loss caused by resampling. Based on the above analysis, we conclude that neither D21 nor D12 is linearly correlated with "S," but the ratio of the two (D21/D12) exhibits a linear correlation with "S," making it the most important feature.</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7.xml"/><Relationship Id="rId5" Type="http://schemas.openxmlformats.org/officeDocument/2006/relationships/tags" Target="../tags/tag128.xml"/><Relationship Id="rId4" Type="http://schemas.openxmlformats.org/officeDocument/2006/relationships/tags" Target="../tags/tag127.xml"/><Relationship Id="rId3" Type="http://schemas.openxmlformats.org/officeDocument/2006/relationships/tags" Target="../tags/tag126.xml"/><Relationship Id="rId2" Type="http://schemas.openxmlformats.org/officeDocument/2006/relationships/image" Target="../media/image6.png"/><Relationship Id="rId1" Type="http://schemas.openxmlformats.org/officeDocument/2006/relationships/tags" Target="../tags/tag125.xml"/></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7.xml"/><Relationship Id="rId4" Type="http://schemas.openxmlformats.org/officeDocument/2006/relationships/tags" Target="../tags/tag131.xml"/><Relationship Id="rId3" Type="http://schemas.openxmlformats.org/officeDocument/2006/relationships/image" Target="../media/image7.png"/><Relationship Id="rId2" Type="http://schemas.openxmlformats.org/officeDocument/2006/relationships/tags" Target="../tags/tag130.xml"/><Relationship Id="rId1" Type="http://schemas.openxmlformats.org/officeDocument/2006/relationships/tags" Target="../tags/tag129.xml"/></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7.xml"/><Relationship Id="rId4" Type="http://schemas.openxmlformats.org/officeDocument/2006/relationships/tags" Target="../tags/tag134.xml"/><Relationship Id="rId3" Type="http://schemas.openxmlformats.org/officeDocument/2006/relationships/image" Target="../media/image8.png"/><Relationship Id="rId2" Type="http://schemas.openxmlformats.org/officeDocument/2006/relationships/tags" Target="../tags/tag133.xml"/><Relationship Id="rId1" Type="http://schemas.openxmlformats.org/officeDocument/2006/relationships/tags" Target="../tags/tag132.xml"/></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7.xml"/><Relationship Id="rId4" Type="http://schemas.openxmlformats.org/officeDocument/2006/relationships/tags" Target="../tags/tag137.xml"/><Relationship Id="rId3" Type="http://schemas.openxmlformats.org/officeDocument/2006/relationships/image" Target="../media/image9.png"/><Relationship Id="rId2" Type="http://schemas.openxmlformats.org/officeDocument/2006/relationships/tags" Target="../tags/tag136.xml"/><Relationship Id="rId1" Type="http://schemas.openxmlformats.org/officeDocument/2006/relationships/tags" Target="../tags/tag135.xml"/></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14.xml"/><Relationship Id="rId7" Type="http://schemas.openxmlformats.org/officeDocument/2006/relationships/slideLayout" Target="../slideLayouts/slideLayout7.xml"/><Relationship Id="rId6" Type="http://schemas.openxmlformats.org/officeDocument/2006/relationships/tags" Target="../tags/tag141.xml"/><Relationship Id="rId5" Type="http://schemas.openxmlformats.org/officeDocument/2006/relationships/image" Target="../media/image11.png"/><Relationship Id="rId4" Type="http://schemas.openxmlformats.org/officeDocument/2006/relationships/tags" Target="../tags/tag140.xml"/><Relationship Id="rId3" Type="http://schemas.openxmlformats.org/officeDocument/2006/relationships/image" Target="../media/image10.png"/><Relationship Id="rId2" Type="http://schemas.openxmlformats.org/officeDocument/2006/relationships/tags" Target="../tags/tag139.xml"/><Relationship Id="rId1" Type="http://schemas.openxmlformats.org/officeDocument/2006/relationships/tags" Target="../tags/tag138.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4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66.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7.xml"/><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tags" Target="../tags/tag67.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tags" Target="../tags/tag70.xml"/></Relationships>
</file>

<file path=ppt/slides/_rels/slide5.xml.rels><?xml version="1.0" encoding="UTF-8" standalone="yes"?>
<Relationships xmlns="http://schemas.openxmlformats.org/package/2006/relationships"><Relationship Id="rId9" Type="http://schemas.openxmlformats.org/officeDocument/2006/relationships/tags" Target="../tags/tag80.xml"/><Relationship Id="rId8" Type="http://schemas.openxmlformats.org/officeDocument/2006/relationships/tags" Target="../tags/tag79.xml"/><Relationship Id="rId7" Type="http://schemas.openxmlformats.org/officeDocument/2006/relationships/tags" Target="../tags/tag78.xml"/><Relationship Id="rId6" Type="http://schemas.openxmlformats.org/officeDocument/2006/relationships/tags" Target="../tags/tag77.xml"/><Relationship Id="rId5" Type="http://schemas.openxmlformats.org/officeDocument/2006/relationships/tags" Target="../tags/tag76.xml"/><Relationship Id="rId4" Type="http://schemas.openxmlformats.org/officeDocument/2006/relationships/tags" Target="../tags/tag75.xml"/><Relationship Id="rId3" Type="http://schemas.openxmlformats.org/officeDocument/2006/relationships/image" Target="../media/image1.png"/><Relationship Id="rId2" Type="http://schemas.openxmlformats.org/officeDocument/2006/relationships/tags" Target="../tags/tag74.xml"/><Relationship Id="rId13" Type="http://schemas.openxmlformats.org/officeDocument/2006/relationships/notesSlide" Target="../notesSlides/notesSlide5.xml"/><Relationship Id="rId12" Type="http://schemas.openxmlformats.org/officeDocument/2006/relationships/slideLayout" Target="../slideLayouts/slideLayout7.xml"/><Relationship Id="rId11" Type="http://schemas.openxmlformats.org/officeDocument/2006/relationships/tags" Target="../tags/tag82.xml"/><Relationship Id="rId10" Type="http://schemas.openxmlformats.org/officeDocument/2006/relationships/tags" Target="../tags/tag81.xml"/><Relationship Id="rId1" Type="http://schemas.openxmlformats.org/officeDocument/2006/relationships/tags" Target="../tags/tag73.xml"/></Relationships>
</file>

<file path=ppt/slides/_rels/slide6.xml.rels><?xml version="1.0" encoding="UTF-8" standalone="yes"?>
<Relationships xmlns="http://schemas.openxmlformats.org/package/2006/relationships"><Relationship Id="rId9" Type="http://schemas.openxmlformats.org/officeDocument/2006/relationships/notesSlide" Target="../notesSlides/notesSlide6.xml"/><Relationship Id="rId8" Type="http://schemas.openxmlformats.org/officeDocument/2006/relationships/slideLayout" Target="../slideLayouts/slideLayout7.xml"/><Relationship Id="rId7" Type="http://schemas.openxmlformats.org/officeDocument/2006/relationships/tags" Target="../tags/tag87.xml"/><Relationship Id="rId6" Type="http://schemas.openxmlformats.org/officeDocument/2006/relationships/tags" Target="../tags/tag86.xml"/><Relationship Id="rId5" Type="http://schemas.openxmlformats.org/officeDocument/2006/relationships/image" Target="../media/image3.png"/><Relationship Id="rId4" Type="http://schemas.openxmlformats.org/officeDocument/2006/relationships/tags" Target="../tags/tag85.xml"/><Relationship Id="rId3" Type="http://schemas.openxmlformats.org/officeDocument/2006/relationships/image" Target="../media/image2.png"/><Relationship Id="rId2" Type="http://schemas.openxmlformats.org/officeDocument/2006/relationships/tags" Target="../tags/tag84.xml"/><Relationship Id="rId1" Type="http://schemas.openxmlformats.org/officeDocument/2006/relationships/tags" Target="../tags/tag83.xml"/></Relationships>
</file>

<file path=ppt/slides/_rels/slide7.xml.rels><?xml version="1.0" encoding="UTF-8" standalone="yes"?>
<Relationships xmlns="http://schemas.openxmlformats.org/package/2006/relationships"><Relationship Id="rId9" Type="http://schemas.openxmlformats.org/officeDocument/2006/relationships/tags" Target="../tags/tag95.xml"/><Relationship Id="rId8" Type="http://schemas.openxmlformats.org/officeDocument/2006/relationships/tags" Target="../tags/tag94.xml"/><Relationship Id="rId7" Type="http://schemas.openxmlformats.org/officeDocument/2006/relationships/tags" Target="../tags/tag93.xml"/><Relationship Id="rId6" Type="http://schemas.openxmlformats.org/officeDocument/2006/relationships/tags" Target="../tags/tag92.xml"/><Relationship Id="rId5" Type="http://schemas.openxmlformats.org/officeDocument/2006/relationships/tags" Target="../tags/tag91.xml"/><Relationship Id="rId4" Type="http://schemas.openxmlformats.org/officeDocument/2006/relationships/tags" Target="../tags/tag90.xml"/><Relationship Id="rId3" Type="http://schemas.openxmlformats.org/officeDocument/2006/relationships/image" Target="../media/image1.png"/><Relationship Id="rId24" Type="http://schemas.openxmlformats.org/officeDocument/2006/relationships/notesSlide" Target="../notesSlides/notesSlide7.xml"/><Relationship Id="rId23" Type="http://schemas.openxmlformats.org/officeDocument/2006/relationships/slideLayout" Target="../slideLayouts/slideLayout7.xml"/><Relationship Id="rId22" Type="http://schemas.openxmlformats.org/officeDocument/2006/relationships/tags" Target="../tags/tag108.xml"/><Relationship Id="rId21" Type="http://schemas.openxmlformats.org/officeDocument/2006/relationships/tags" Target="../tags/tag107.xml"/><Relationship Id="rId20" Type="http://schemas.openxmlformats.org/officeDocument/2006/relationships/tags" Target="../tags/tag106.xml"/><Relationship Id="rId2" Type="http://schemas.openxmlformats.org/officeDocument/2006/relationships/tags" Target="../tags/tag89.xml"/><Relationship Id="rId19" Type="http://schemas.openxmlformats.org/officeDocument/2006/relationships/tags" Target="../tags/tag105.xml"/><Relationship Id="rId18" Type="http://schemas.openxmlformats.org/officeDocument/2006/relationships/tags" Target="../tags/tag104.xml"/><Relationship Id="rId17" Type="http://schemas.openxmlformats.org/officeDocument/2006/relationships/tags" Target="../tags/tag103.xml"/><Relationship Id="rId16" Type="http://schemas.openxmlformats.org/officeDocument/2006/relationships/tags" Target="../tags/tag102.xml"/><Relationship Id="rId15" Type="http://schemas.openxmlformats.org/officeDocument/2006/relationships/tags" Target="../tags/tag101.xml"/><Relationship Id="rId14" Type="http://schemas.openxmlformats.org/officeDocument/2006/relationships/tags" Target="../tags/tag100.xml"/><Relationship Id="rId13" Type="http://schemas.openxmlformats.org/officeDocument/2006/relationships/tags" Target="../tags/tag99.xml"/><Relationship Id="rId12" Type="http://schemas.openxmlformats.org/officeDocument/2006/relationships/tags" Target="../tags/tag98.xml"/><Relationship Id="rId11" Type="http://schemas.openxmlformats.org/officeDocument/2006/relationships/tags" Target="../tags/tag97.xml"/><Relationship Id="rId10" Type="http://schemas.openxmlformats.org/officeDocument/2006/relationships/tags" Target="../tags/tag96.xml"/><Relationship Id="rId1" Type="http://schemas.openxmlformats.org/officeDocument/2006/relationships/tags" Target="../tags/tag88.xml"/></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8.xml"/><Relationship Id="rId7" Type="http://schemas.openxmlformats.org/officeDocument/2006/relationships/slideLayout" Target="../slideLayouts/slideLayout7.xml"/><Relationship Id="rId6" Type="http://schemas.openxmlformats.org/officeDocument/2006/relationships/tags" Target="../tags/tag113.xml"/><Relationship Id="rId5" Type="http://schemas.openxmlformats.org/officeDocument/2006/relationships/tags" Target="../tags/tag112.xml"/><Relationship Id="rId4" Type="http://schemas.openxmlformats.org/officeDocument/2006/relationships/image" Target="../media/image4.png"/><Relationship Id="rId3" Type="http://schemas.openxmlformats.org/officeDocument/2006/relationships/tags" Target="../tags/tag111.xml"/><Relationship Id="rId2" Type="http://schemas.openxmlformats.org/officeDocument/2006/relationships/tags" Target="../tags/tag110.xml"/><Relationship Id="rId1" Type="http://schemas.openxmlformats.org/officeDocument/2006/relationships/tags" Target="../tags/tag109.xml"/></Relationships>
</file>

<file path=ppt/slides/_rels/slide9.xml.rels><?xml version="1.0" encoding="UTF-8" standalone="yes"?>
<Relationships xmlns="http://schemas.openxmlformats.org/package/2006/relationships"><Relationship Id="rId9" Type="http://schemas.openxmlformats.org/officeDocument/2006/relationships/tags" Target="../tags/tag121.xml"/><Relationship Id="rId8" Type="http://schemas.openxmlformats.org/officeDocument/2006/relationships/tags" Target="../tags/tag120.xml"/><Relationship Id="rId7" Type="http://schemas.openxmlformats.org/officeDocument/2006/relationships/tags" Target="../tags/tag119.xml"/><Relationship Id="rId6" Type="http://schemas.openxmlformats.org/officeDocument/2006/relationships/tags" Target="../tags/tag118.xml"/><Relationship Id="rId5" Type="http://schemas.openxmlformats.org/officeDocument/2006/relationships/image" Target="../media/image5.png"/><Relationship Id="rId4" Type="http://schemas.openxmlformats.org/officeDocument/2006/relationships/tags" Target="../tags/tag117.xml"/><Relationship Id="rId3" Type="http://schemas.openxmlformats.org/officeDocument/2006/relationships/tags" Target="../tags/tag116.xml"/><Relationship Id="rId2" Type="http://schemas.openxmlformats.org/officeDocument/2006/relationships/tags" Target="../tags/tag115.xml"/><Relationship Id="rId14" Type="http://schemas.openxmlformats.org/officeDocument/2006/relationships/notesSlide" Target="../notesSlides/notesSlide9.xml"/><Relationship Id="rId13" Type="http://schemas.openxmlformats.org/officeDocument/2006/relationships/slideLayout" Target="../slideLayouts/slideLayout7.xml"/><Relationship Id="rId12" Type="http://schemas.openxmlformats.org/officeDocument/2006/relationships/tags" Target="../tags/tag124.xml"/><Relationship Id="rId11" Type="http://schemas.openxmlformats.org/officeDocument/2006/relationships/tags" Target="../tags/tag123.xml"/><Relationship Id="rId10" Type="http://schemas.openxmlformats.org/officeDocument/2006/relationships/tags" Target="../tags/tag122.xml"/><Relationship Id="rId1" Type="http://schemas.openxmlformats.org/officeDocument/2006/relationships/tags" Target="../tags/tag1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319530" y="2253615"/>
            <a:ext cx="9552305" cy="1033145"/>
          </a:xfrm>
        </p:spPr>
        <p:txBody>
          <a:bodyPr>
            <a:noAutofit/>
          </a:bodyPr>
          <a:p>
            <a:r>
              <a:rPr lang="en-US" altLang="zh-CN" sz="4800">
                <a:latin typeface="Times New Roman" panose="02020603050405020304" charset="0"/>
                <a:cs typeface="Times New Roman" panose="02020603050405020304" charset="0"/>
              </a:rPr>
              <a:t>Weekly Progress Report</a:t>
            </a:r>
            <a:endParaRPr lang="en-US" altLang="zh-CN" sz="4800">
              <a:latin typeface="Times New Roman" panose="02020603050405020304" charset="0"/>
              <a:cs typeface="Times New Roman" panose="02020603050405020304" charset="0"/>
            </a:endParaRPr>
          </a:p>
        </p:txBody>
      </p:sp>
      <p:sp>
        <p:nvSpPr>
          <p:cNvPr id="3" name="副标题 2"/>
          <p:cNvSpPr>
            <a:spLocks noGrp="1"/>
          </p:cNvSpPr>
          <p:nvPr>
            <p:ph type="subTitle" idx="1"/>
            <p:custDataLst>
              <p:tags r:id="rId2"/>
            </p:custDataLst>
          </p:nvPr>
        </p:nvSpPr>
        <p:spPr>
          <a:xfrm>
            <a:off x="4852035" y="4093210"/>
            <a:ext cx="2487930" cy="808990"/>
          </a:xfrm>
        </p:spPr>
        <p:txBody>
          <a:bodyPr>
            <a:normAutofit fontScale="25000"/>
          </a:bodyPr>
          <a:p>
            <a:r>
              <a:rPr lang="en-US" altLang="zh-CN" sz="7200">
                <a:latin typeface="Times New Roman" panose="02020603050405020304" charset="0"/>
                <a:cs typeface="Times New Roman" panose="02020603050405020304" charset="0"/>
              </a:rPr>
              <a:t>Yida Zhang</a:t>
            </a:r>
            <a:endParaRPr lang="en-US" altLang="zh-CN" sz="7200">
              <a:latin typeface="Times New Roman" panose="02020603050405020304" charset="0"/>
              <a:cs typeface="Times New Roman" panose="02020603050405020304" charset="0"/>
            </a:endParaRPr>
          </a:p>
          <a:p>
            <a:r>
              <a:rPr lang="en-US" altLang="zh-CN" sz="7200">
                <a:latin typeface="Times New Roman" panose="02020603050405020304" charset="0"/>
                <a:cs typeface="Times New Roman" panose="02020603050405020304" charset="0"/>
              </a:rPr>
              <a:t>2023.8.14</a:t>
            </a:r>
            <a:endParaRPr lang="en-US" altLang="zh-CN" sz="1600">
              <a:latin typeface="Times New Roman" panose="02020603050405020304" charset="0"/>
              <a:cs typeface="Times New Roman" panose="02020603050405020304" charset="0"/>
            </a:endParaRPr>
          </a:p>
          <a:p>
            <a:endParaRPr lang="zh-CN" altLang="en-US" sz="1600">
              <a:latin typeface="Times New Roman" panose="02020603050405020304" charset="0"/>
              <a:cs typeface="Times New Roman" panose="02020603050405020304" charset="0"/>
            </a:endParaRPr>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图片 5"/>
          <p:cNvPicPr>
            <a:picLocks noChangeAspect="1"/>
          </p:cNvPicPr>
          <p:nvPr>
            <p:custDataLst>
              <p:tags r:id="rId1"/>
            </p:custDataLst>
          </p:nvPr>
        </p:nvPicPr>
        <p:blipFill>
          <a:blip r:embed="rId2"/>
          <a:srcRect b="1891"/>
          <a:stretch>
            <a:fillRect/>
          </a:stretch>
        </p:blipFill>
        <p:spPr>
          <a:xfrm>
            <a:off x="2245360" y="2197100"/>
            <a:ext cx="7701280" cy="4448175"/>
          </a:xfrm>
          <a:prstGeom prst="rect">
            <a:avLst/>
          </a:prstGeom>
        </p:spPr>
      </p:pic>
      <p:sp>
        <p:nvSpPr>
          <p:cNvPr id="5" name="文本框 4"/>
          <p:cNvSpPr txBox="1"/>
          <p:nvPr>
            <p:custDataLst>
              <p:tags r:id="rId3"/>
            </p:custDataLst>
          </p:nvPr>
        </p:nvSpPr>
        <p:spPr>
          <a:xfrm>
            <a:off x="421640" y="418465"/>
            <a:ext cx="8964930" cy="521970"/>
          </a:xfrm>
          <a:prstGeom prst="rect">
            <a:avLst/>
          </a:prstGeom>
          <a:noFill/>
        </p:spPr>
        <p:txBody>
          <a:bodyPr wrap="square" rtlCol="0">
            <a:spAutoFit/>
          </a:bodyPr>
          <a:p>
            <a:r>
              <a:rPr lang="en-US" altLang="zh-CN" sz="2800">
                <a:latin typeface="Times New Roman" panose="02020603050405020304" charset="0"/>
                <a:cs typeface="Times New Roman" panose="02020603050405020304" charset="0"/>
                <a:sym typeface="+mn-ea"/>
              </a:rPr>
              <a:t>Removing features with low variance</a:t>
            </a:r>
            <a:endParaRPr lang="en-US" sz="2800">
              <a:latin typeface="Times New Roman" panose="02020603050405020304" charset="0"/>
              <a:cs typeface="Times New Roman" panose="02020603050405020304" charset="0"/>
            </a:endParaRPr>
          </a:p>
        </p:txBody>
      </p:sp>
      <p:sp>
        <p:nvSpPr>
          <p:cNvPr id="4" name="文本框 3"/>
          <p:cNvSpPr txBox="1"/>
          <p:nvPr/>
        </p:nvSpPr>
        <p:spPr>
          <a:xfrm>
            <a:off x="421640" y="864870"/>
            <a:ext cx="7697470" cy="1476375"/>
          </a:xfrm>
          <a:prstGeom prst="rect">
            <a:avLst/>
          </a:prstGeom>
          <a:noFill/>
        </p:spPr>
        <p:txBody>
          <a:bodyPr wrap="square" rtlCol="0">
            <a:spAutoFit/>
          </a:bodyPr>
          <a:p>
            <a:pPr indent="0" fontAlgn="auto">
              <a:lnSpc>
                <a:spcPct val="150000"/>
              </a:lnSpc>
            </a:pPr>
            <a:r>
              <a:rPr lang="en-US" altLang="zh-CN" sz="2000">
                <a:latin typeface="Times New Roman" panose="02020603050405020304" charset="0"/>
                <a:cs typeface="Times New Roman" panose="02020603050405020304" charset="0"/>
              </a:rPr>
              <a:t>Normalize all features</a:t>
            </a:r>
            <a:endParaRPr lang="en-US" altLang="zh-CN" sz="2000">
              <a:latin typeface="Times New Roman" panose="02020603050405020304" charset="0"/>
              <a:cs typeface="Times New Roman" panose="02020603050405020304" charset="0"/>
            </a:endParaRPr>
          </a:p>
          <a:p>
            <a:pPr indent="0" fontAlgn="auto">
              <a:lnSpc>
                <a:spcPct val="150000"/>
              </a:lnSpc>
            </a:pPr>
            <a:r>
              <a:rPr lang="en-US" altLang="zh-CN" sz="2000">
                <a:latin typeface="Times New Roman" panose="02020603050405020304" charset="0"/>
                <a:cs typeface="Times New Roman" panose="02020603050405020304" charset="0"/>
              </a:rPr>
              <a:t>Set the threshold as 0.005</a:t>
            </a:r>
            <a:endParaRPr lang="en-US" altLang="zh-CN" sz="2000">
              <a:latin typeface="Times New Roman" panose="02020603050405020304" charset="0"/>
              <a:cs typeface="Times New Roman" panose="02020603050405020304" charset="0"/>
            </a:endParaRPr>
          </a:p>
          <a:p>
            <a:pPr indent="0" fontAlgn="auto">
              <a:lnSpc>
                <a:spcPct val="150000"/>
              </a:lnSpc>
            </a:pPr>
            <a:r>
              <a:rPr lang="en-US" altLang="zh-CN" sz="2000">
                <a:latin typeface="Times New Roman" panose="02020603050405020304" charset="0"/>
                <a:cs typeface="Times New Roman" panose="02020603050405020304" charset="0"/>
              </a:rPr>
              <a:t>Remove three features: Kurt2, Skew2, P1/P2 </a:t>
            </a:r>
            <a:endParaRPr lang="en-US" altLang="zh-CN" sz="2000">
              <a:latin typeface="Times New Roman" panose="02020603050405020304" charset="0"/>
              <a:cs typeface="Times New Roman" panose="02020603050405020304" charset="0"/>
            </a:endParaRPr>
          </a:p>
        </p:txBody>
      </p:sp>
      <p:cxnSp>
        <p:nvCxnSpPr>
          <p:cNvPr id="8" name="直接连接符 7"/>
          <p:cNvCxnSpPr/>
          <p:nvPr>
            <p:custDataLst>
              <p:tags r:id="rId4"/>
            </p:custDataLst>
          </p:nvPr>
        </p:nvCxnSpPr>
        <p:spPr>
          <a:xfrm flipH="1">
            <a:off x="3670935" y="2308860"/>
            <a:ext cx="10795" cy="4224020"/>
          </a:xfrm>
          <a:prstGeom prst="line">
            <a:avLst/>
          </a:prstGeom>
          <a:ln w="38100" cmpd="thickThin">
            <a:solidFill>
              <a:schemeClr val="accent6"/>
            </a:solidFill>
            <a:prstDash val="sysDash"/>
          </a:ln>
        </p:spPr>
        <p:style>
          <a:lnRef idx="2">
            <a:schemeClr val="accent1"/>
          </a:lnRef>
          <a:fillRef idx="0">
            <a:srgbClr val="FFFFFF"/>
          </a:fillRef>
          <a:effectRef idx="0">
            <a:srgbClr val="FFFFFF"/>
          </a:effectRef>
          <a:fontRef idx="minor">
            <a:schemeClr val="tx1"/>
          </a:fontRef>
        </p:style>
      </p:cxnSp>
    </p:spTree>
    <p:custDataLst>
      <p:tags r:id="rId5"/>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custDataLst>
              <p:tags r:id="rId1"/>
            </p:custDataLst>
          </p:nvPr>
        </p:nvSpPr>
        <p:spPr>
          <a:xfrm>
            <a:off x="421640" y="418465"/>
            <a:ext cx="8964930" cy="521970"/>
          </a:xfrm>
          <a:prstGeom prst="rect">
            <a:avLst/>
          </a:prstGeom>
          <a:noFill/>
        </p:spPr>
        <p:txBody>
          <a:bodyPr wrap="square" rtlCol="0">
            <a:spAutoFit/>
          </a:bodyPr>
          <a:p>
            <a:r>
              <a:rPr lang="en-US" altLang="zh-CN" sz="2800">
                <a:latin typeface="Times New Roman" panose="02020603050405020304" charset="0"/>
                <a:cs typeface="Times New Roman" panose="02020603050405020304" charset="0"/>
                <a:sym typeface="+mn-ea"/>
              </a:rPr>
              <a:t>Univariate feature selection</a:t>
            </a:r>
            <a:endParaRPr lang="en-US" sz="2800">
              <a:latin typeface="Times New Roman" panose="02020603050405020304" charset="0"/>
              <a:cs typeface="Times New Roman" panose="02020603050405020304" charset="0"/>
            </a:endParaRPr>
          </a:p>
        </p:txBody>
      </p:sp>
      <p:pic>
        <p:nvPicPr>
          <p:cNvPr id="2" name="图片 1"/>
          <p:cNvPicPr>
            <a:picLocks noChangeAspect="1"/>
          </p:cNvPicPr>
          <p:nvPr>
            <p:custDataLst>
              <p:tags r:id="rId2"/>
            </p:custDataLst>
          </p:nvPr>
        </p:nvPicPr>
        <p:blipFill>
          <a:blip r:embed="rId3"/>
          <a:stretch>
            <a:fillRect/>
          </a:stretch>
        </p:blipFill>
        <p:spPr>
          <a:xfrm>
            <a:off x="2554605" y="2201545"/>
            <a:ext cx="7083425" cy="2911475"/>
          </a:xfrm>
          <a:prstGeom prst="rect">
            <a:avLst/>
          </a:prstGeom>
        </p:spPr>
      </p:pic>
      <p:sp>
        <p:nvSpPr>
          <p:cNvPr id="3" name="文本框 2"/>
          <p:cNvSpPr txBox="1"/>
          <p:nvPr/>
        </p:nvSpPr>
        <p:spPr>
          <a:xfrm>
            <a:off x="421640" y="1195070"/>
            <a:ext cx="11313160" cy="398780"/>
          </a:xfrm>
          <a:prstGeom prst="rect">
            <a:avLst/>
          </a:prstGeom>
          <a:noFill/>
        </p:spPr>
        <p:txBody>
          <a:bodyPr wrap="square" rtlCol="0">
            <a:spAutoFit/>
          </a:bodyPr>
          <a:p>
            <a:r>
              <a:rPr lang="en-US" altLang="zh-CN" sz="2000">
                <a:latin typeface="Times New Roman" panose="02020603050405020304" charset="0"/>
                <a:cs typeface="Times New Roman" panose="02020603050405020304" charset="0"/>
              </a:rPr>
              <a:t>Choose 10 highest scoring features, using mutual_info_regression as score function</a:t>
            </a:r>
            <a:endParaRPr lang="en-US" altLang="zh-CN" sz="2000">
              <a:latin typeface="Times New Roman" panose="02020603050405020304" charset="0"/>
              <a:cs typeface="Times New Roman" panose="02020603050405020304" charset="0"/>
            </a:endParaRPr>
          </a:p>
        </p:txBody>
      </p:sp>
      <p:sp>
        <p:nvSpPr>
          <p:cNvPr id="4" name="文本框 3"/>
          <p:cNvSpPr txBox="1"/>
          <p:nvPr/>
        </p:nvSpPr>
        <p:spPr>
          <a:xfrm>
            <a:off x="421640" y="5836920"/>
            <a:ext cx="10596245" cy="398780"/>
          </a:xfrm>
          <a:prstGeom prst="rect">
            <a:avLst/>
          </a:prstGeom>
          <a:noFill/>
        </p:spPr>
        <p:txBody>
          <a:bodyPr wrap="square" rtlCol="0">
            <a:spAutoFit/>
          </a:bodyPr>
          <a:p>
            <a:r>
              <a:rPr lang="en-US" altLang="zh-CN" sz="2000">
                <a:latin typeface="Times New Roman" panose="02020603050405020304" charset="0"/>
                <a:cs typeface="Times New Roman" panose="02020603050405020304" charset="0"/>
              </a:rPr>
              <a:t>Selected features: P1, D12, D21, D11, D21/D12, Skew1, Kurt1, Variance, PeakToPeak, Energy</a:t>
            </a:r>
            <a:endParaRPr lang="en-US" altLang="zh-CN" sz="2000">
              <a:latin typeface="Times New Roman" panose="02020603050405020304" charset="0"/>
              <a:cs typeface="Times New Roman" panose="02020603050405020304" charset="0"/>
            </a:endParaRPr>
          </a:p>
        </p:txBody>
      </p:sp>
    </p:spTree>
    <p:custDataLst>
      <p:tags r:id="rId4"/>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custDataLst>
              <p:tags r:id="rId1"/>
            </p:custDataLst>
          </p:nvPr>
        </p:nvSpPr>
        <p:spPr>
          <a:xfrm>
            <a:off x="421640" y="418465"/>
            <a:ext cx="8964930" cy="521970"/>
          </a:xfrm>
          <a:prstGeom prst="rect">
            <a:avLst/>
          </a:prstGeom>
          <a:noFill/>
        </p:spPr>
        <p:txBody>
          <a:bodyPr wrap="square" rtlCol="0">
            <a:spAutoFit/>
          </a:bodyPr>
          <a:p>
            <a:r>
              <a:rPr lang="en-US" altLang="zh-CN" sz="2800">
                <a:latin typeface="Times New Roman" panose="02020603050405020304" charset="0"/>
                <a:cs typeface="Times New Roman" panose="02020603050405020304" charset="0"/>
                <a:sym typeface="+mn-ea"/>
              </a:rPr>
              <a:t>Recursive feature elimination (RFE)</a:t>
            </a:r>
            <a:endParaRPr lang="en-US" sz="2800">
              <a:latin typeface="Times New Roman" panose="02020603050405020304" charset="0"/>
              <a:cs typeface="Times New Roman" panose="02020603050405020304" charset="0"/>
            </a:endParaRPr>
          </a:p>
        </p:txBody>
      </p:sp>
      <p:pic>
        <p:nvPicPr>
          <p:cNvPr id="3" name="图片 2"/>
          <p:cNvPicPr>
            <a:picLocks noChangeAspect="1"/>
          </p:cNvPicPr>
          <p:nvPr>
            <p:custDataLst>
              <p:tags r:id="rId2"/>
            </p:custDataLst>
          </p:nvPr>
        </p:nvPicPr>
        <p:blipFill>
          <a:blip r:embed="rId3"/>
          <a:stretch>
            <a:fillRect/>
          </a:stretch>
        </p:blipFill>
        <p:spPr>
          <a:xfrm>
            <a:off x="3076575" y="1399540"/>
            <a:ext cx="5495925" cy="4152900"/>
          </a:xfrm>
          <a:prstGeom prst="rect">
            <a:avLst/>
          </a:prstGeom>
        </p:spPr>
      </p:pic>
      <p:sp>
        <p:nvSpPr>
          <p:cNvPr id="4" name="文本框 3"/>
          <p:cNvSpPr txBox="1"/>
          <p:nvPr/>
        </p:nvSpPr>
        <p:spPr>
          <a:xfrm>
            <a:off x="421640" y="6011545"/>
            <a:ext cx="4064000" cy="398780"/>
          </a:xfrm>
          <a:prstGeom prst="rect">
            <a:avLst/>
          </a:prstGeom>
          <a:noFill/>
        </p:spPr>
        <p:txBody>
          <a:bodyPr wrap="square" rtlCol="0">
            <a:spAutoFit/>
          </a:bodyPr>
          <a:p>
            <a:r>
              <a:rPr lang="en-US" altLang="zh-CN" sz="2000">
                <a:latin typeface="Times New Roman" panose="02020603050405020304" charset="0"/>
                <a:cs typeface="Times New Roman" panose="02020603050405020304" charset="0"/>
              </a:rPr>
              <a:t>Selected features: D12, D21/D12</a:t>
            </a:r>
            <a:endParaRPr lang="en-US" altLang="zh-CN" sz="2000">
              <a:latin typeface="Times New Roman" panose="02020603050405020304" charset="0"/>
              <a:cs typeface="Times New Roman" panose="02020603050405020304" charset="0"/>
            </a:endParaRPr>
          </a:p>
        </p:txBody>
      </p:sp>
    </p:spTree>
    <p:custDataLst>
      <p:tags r:id="rId4"/>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custDataLst>
              <p:tags r:id="rId1"/>
            </p:custDataLst>
          </p:nvPr>
        </p:nvSpPr>
        <p:spPr>
          <a:xfrm>
            <a:off x="421640" y="418465"/>
            <a:ext cx="8964930" cy="521970"/>
          </a:xfrm>
          <a:prstGeom prst="rect">
            <a:avLst/>
          </a:prstGeom>
          <a:noFill/>
        </p:spPr>
        <p:txBody>
          <a:bodyPr wrap="square" rtlCol="0">
            <a:spAutoFit/>
          </a:bodyPr>
          <a:p>
            <a:r>
              <a:rPr lang="en-US" sz="2800">
                <a:latin typeface="Times New Roman" panose="02020603050405020304" charset="0"/>
                <a:cs typeface="Times New Roman" panose="02020603050405020304" charset="0"/>
              </a:rPr>
              <a:t>Random forest</a:t>
            </a:r>
            <a:endParaRPr lang="en-US" sz="2800">
              <a:latin typeface="Times New Roman" panose="02020603050405020304" charset="0"/>
              <a:cs typeface="Times New Roman" panose="02020603050405020304" charset="0"/>
            </a:endParaRPr>
          </a:p>
        </p:txBody>
      </p:sp>
      <p:sp>
        <p:nvSpPr>
          <p:cNvPr id="2" name="文本框 1"/>
          <p:cNvSpPr txBox="1"/>
          <p:nvPr/>
        </p:nvSpPr>
        <p:spPr>
          <a:xfrm>
            <a:off x="421640" y="1096010"/>
            <a:ext cx="7600950" cy="398780"/>
          </a:xfrm>
          <a:prstGeom prst="rect">
            <a:avLst/>
          </a:prstGeom>
          <a:noFill/>
        </p:spPr>
        <p:txBody>
          <a:bodyPr wrap="square" rtlCol="0">
            <a:spAutoFit/>
          </a:bodyPr>
          <a:p>
            <a:r>
              <a:rPr lang="en-US" altLang="zh-CN" sz="2000">
                <a:latin typeface="Times New Roman" panose="02020603050405020304" charset="0"/>
                <a:cs typeface="Times New Roman" panose="02020603050405020304" charset="0"/>
              </a:rPr>
              <a:t>Use “model.feature_importances_” to get the importances of features</a:t>
            </a:r>
            <a:endParaRPr lang="en-US" altLang="zh-CN" sz="2000">
              <a:latin typeface="Times New Roman" panose="02020603050405020304" charset="0"/>
              <a:cs typeface="Times New Roman" panose="02020603050405020304" charset="0"/>
            </a:endParaRPr>
          </a:p>
        </p:txBody>
      </p:sp>
      <p:pic>
        <p:nvPicPr>
          <p:cNvPr id="4" name="图片 3"/>
          <p:cNvPicPr>
            <a:picLocks noChangeAspect="1"/>
          </p:cNvPicPr>
          <p:nvPr>
            <p:custDataLst>
              <p:tags r:id="rId2"/>
            </p:custDataLst>
          </p:nvPr>
        </p:nvPicPr>
        <p:blipFill>
          <a:blip r:embed="rId3"/>
          <a:stretch>
            <a:fillRect/>
          </a:stretch>
        </p:blipFill>
        <p:spPr>
          <a:xfrm>
            <a:off x="1485900" y="1650365"/>
            <a:ext cx="8658225" cy="5057775"/>
          </a:xfrm>
          <a:prstGeom prst="rect">
            <a:avLst/>
          </a:prstGeom>
        </p:spPr>
      </p:pic>
    </p:spTree>
    <p:custDataLst>
      <p:tags r:id="rId4"/>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custDataLst>
              <p:tags r:id="rId1"/>
            </p:custDataLst>
          </p:nvPr>
        </p:nvSpPr>
        <p:spPr>
          <a:xfrm>
            <a:off x="421640" y="418465"/>
            <a:ext cx="8964930" cy="521970"/>
          </a:xfrm>
          <a:prstGeom prst="rect">
            <a:avLst/>
          </a:prstGeom>
          <a:noFill/>
        </p:spPr>
        <p:txBody>
          <a:bodyPr wrap="square" rtlCol="0">
            <a:spAutoFit/>
          </a:bodyPr>
          <a:p>
            <a:r>
              <a:rPr lang="en-US" sz="2800">
                <a:latin typeface="Times New Roman" panose="02020603050405020304" charset="0"/>
                <a:cs typeface="Times New Roman" panose="02020603050405020304" charset="0"/>
              </a:rPr>
              <a:t>K-shape</a:t>
            </a:r>
            <a:endParaRPr lang="en-US" sz="2800">
              <a:latin typeface="Times New Roman" panose="02020603050405020304" charset="0"/>
              <a:cs typeface="Times New Roman" panose="02020603050405020304" charset="0"/>
            </a:endParaRPr>
          </a:p>
        </p:txBody>
      </p:sp>
      <p:pic>
        <p:nvPicPr>
          <p:cNvPr id="2" name="图片 1"/>
          <p:cNvPicPr>
            <a:picLocks noChangeAspect="1"/>
          </p:cNvPicPr>
          <p:nvPr>
            <p:custDataLst>
              <p:tags r:id="rId2"/>
            </p:custDataLst>
          </p:nvPr>
        </p:nvPicPr>
        <p:blipFill>
          <a:blip r:embed="rId3"/>
          <a:stretch>
            <a:fillRect/>
          </a:stretch>
        </p:blipFill>
        <p:spPr>
          <a:xfrm>
            <a:off x="421640" y="940435"/>
            <a:ext cx="5781675" cy="4171950"/>
          </a:xfrm>
          <a:prstGeom prst="rect">
            <a:avLst/>
          </a:prstGeom>
        </p:spPr>
      </p:pic>
      <p:pic>
        <p:nvPicPr>
          <p:cNvPr id="3" name="图片 2"/>
          <p:cNvPicPr>
            <a:picLocks noChangeAspect="1"/>
          </p:cNvPicPr>
          <p:nvPr>
            <p:custDataLst>
              <p:tags r:id="rId4"/>
            </p:custDataLst>
          </p:nvPr>
        </p:nvPicPr>
        <p:blipFill>
          <a:blip r:embed="rId5"/>
          <a:stretch>
            <a:fillRect/>
          </a:stretch>
        </p:blipFill>
        <p:spPr>
          <a:xfrm>
            <a:off x="6098540" y="978535"/>
            <a:ext cx="5848350" cy="4133850"/>
          </a:xfrm>
          <a:prstGeom prst="rect">
            <a:avLst/>
          </a:prstGeom>
        </p:spPr>
      </p:pic>
      <p:sp>
        <p:nvSpPr>
          <p:cNvPr id="4" name="文本框 3"/>
          <p:cNvSpPr txBox="1"/>
          <p:nvPr/>
        </p:nvSpPr>
        <p:spPr>
          <a:xfrm>
            <a:off x="3190240" y="5879465"/>
            <a:ext cx="6472555" cy="460375"/>
          </a:xfrm>
          <a:prstGeom prst="rect">
            <a:avLst/>
          </a:prstGeom>
          <a:noFill/>
        </p:spPr>
        <p:txBody>
          <a:bodyPr wrap="square" rtlCol="0">
            <a:spAutoFit/>
          </a:bodyPr>
          <a:p>
            <a:pPr algn="ctr"/>
            <a:r>
              <a:rPr lang="zh-CN" altLang="en-US" sz="2400">
                <a:latin typeface="Times New Roman" panose="02020603050405020304" charset="0"/>
                <a:cs typeface="Times New Roman" panose="02020603050405020304" charset="0"/>
                <a:sym typeface="+mn-ea"/>
              </a:rPr>
              <a:t>Silhouette Score and Calinski-Harabasz</a:t>
            </a:r>
            <a:endParaRPr lang="zh-CN" altLang="en-US" sz="2400">
              <a:latin typeface="Times New Roman" panose="02020603050405020304" charset="0"/>
              <a:cs typeface="Times New Roman" panose="02020603050405020304" charset="0"/>
            </a:endParaRPr>
          </a:p>
        </p:txBody>
      </p:sp>
      <p:sp>
        <p:nvSpPr>
          <p:cNvPr id="6" name="文本框 5"/>
          <p:cNvSpPr txBox="1"/>
          <p:nvPr/>
        </p:nvSpPr>
        <p:spPr>
          <a:xfrm>
            <a:off x="4729480" y="5266055"/>
            <a:ext cx="4064000" cy="460375"/>
          </a:xfrm>
          <a:prstGeom prst="rect">
            <a:avLst/>
          </a:prstGeom>
          <a:noFill/>
        </p:spPr>
        <p:txBody>
          <a:bodyPr wrap="square" rtlCol="0">
            <a:spAutoFit/>
          </a:bodyPr>
          <a:p>
            <a:r>
              <a:rPr lang="zh-CN" altLang="en-US" sz="2400">
                <a:latin typeface="Times New Roman" panose="02020603050405020304" charset="0"/>
                <a:cs typeface="Times New Roman" panose="02020603050405020304" charset="0"/>
                <a:sym typeface="+mn-ea"/>
              </a:rPr>
              <a:t>kmeans and kmedoids</a:t>
            </a:r>
            <a:endParaRPr lang="zh-CN" altLang="en-US" sz="2400">
              <a:latin typeface="Times New Roman" panose="02020603050405020304" charset="0"/>
              <a:cs typeface="Times New Roman" panose="02020603050405020304" charset="0"/>
            </a:endParaRPr>
          </a:p>
        </p:txBody>
      </p:sp>
    </p:spTree>
    <p:custDataLst>
      <p:tags r:id="rId6"/>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578100" y="2967990"/>
            <a:ext cx="7035165" cy="922020"/>
          </a:xfrm>
          <a:prstGeom prst="rect">
            <a:avLst/>
          </a:prstGeom>
          <a:noFill/>
        </p:spPr>
        <p:txBody>
          <a:bodyPr wrap="square" rtlCol="0">
            <a:spAutoFit/>
          </a:bodyPr>
          <a:p>
            <a:pPr algn="ctr"/>
            <a:r>
              <a:rPr lang="en-US" altLang="zh-CN" sz="5400">
                <a:latin typeface="Times New Roman" panose="02020603050405020304" charset="0"/>
                <a:cs typeface="Times New Roman" panose="02020603050405020304" charset="0"/>
              </a:rPr>
              <a:t>Thanks for listening</a:t>
            </a:r>
            <a:endParaRPr lang="en-US" altLang="zh-CN" sz="5400">
              <a:latin typeface="Times New Roman" panose="02020603050405020304" charset="0"/>
              <a:cs typeface="Times New Roman" panose="02020603050405020304" charset="0"/>
            </a:endParaR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18490" y="1229360"/>
            <a:ext cx="11573510" cy="3784600"/>
          </a:xfrm>
          <a:prstGeom prst="rect">
            <a:avLst/>
          </a:prstGeom>
          <a:noFill/>
        </p:spPr>
        <p:txBody>
          <a:bodyPr wrap="square" rtlCol="0">
            <a:spAutoFit/>
          </a:bodyPr>
          <a:p>
            <a:pPr marL="285750" indent="-285750" fontAlgn="auto">
              <a:lnSpc>
                <a:spcPct val="300000"/>
              </a:lnSpc>
              <a:buFont typeface="Wingdings" panose="05000000000000000000" charset="0"/>
              <a:buChar char="ü"/>
            </a:pPr>
            <a:r>
              <a:rPr lang="en-US" altLang="zh-CN" sz="2000">
                <a:latin typeface="Times New Roman" panose="02020603050405020304" charset="0"/>
                <a:cs typeface="Times New Roman" panose="02020603050405020304" charset="0"/>
              </a:rPr>
              <a:t>Application materials, mainly the Research Proposal</a:t>
            </a:r>
            <a:endParaRPr lang="en-US" altLang="zh-CN" sz="2000">
              <a:latin typeface="Times New Roman" panose="02020603050405020304" charset="0"/>
              <a:cs typeface="Times New Roman" panose="02020603050405020304" charset="0"/>
            </a:endParaRPr>
          </a:p>
          <a:p>
            <a:pPr marL="285750" indent="-285750" fontAlgn="auto">
              <a:lnSpc>
                <a:spcPct val="300000"/>
              </a:lnSpc>
              <a:buFont typeface="Wingdings" panose="05000000000000000000" charset="0"/>
              <a:buChar char="ü"/>
            </a:pPr>
            <a:r>
              <a:rPr lang="en-US" altLang="zh-CN" sz="2000">
                <a:latin typeface="Times New Roman" panose="02020603050405020304" charset="0"/>
                <a:cs typeface="Times New Roman" panose="02020603050405020304" charset="0"/>
              </a:rPr>
              <a:t>Advanced Digital Signal Processing and Noise Reduction: One Chapter</a:t>
            </a:r>
            <a:endParaRPr lang="en-US" altLang="zh-CN" sz="2000">
              <a:latin typeface="Times New Roman" panose="02020603050405020304" charset="0"/>
              <a:cs typeface="Times New Roman" panose="02020603050405020304" charset="0"/>
            </a:endParaRPr>
          </a:p>
          <a:p>
            <a:pPr marL="285750" indent="-285750" fontAlgn="auto">
              <a:lnSpc>
                <a:spcPct val="300000"/>
              </a:lnSpc>
              <a:buFont typeface="Wingdings" panose="05000000000000000000" charset="0"/>
              <a:buChar char="ü"/>
            </a:pPr>
            <a:r>
              <a:rPr lang="en-US" altLang="zh-CN" sz="2000">
                <a:latin typeface="Times New Roman" panose="02020603050405020304" charset="0"/>
                <a:cs typeface="Times New Roman" panose="02020603050405020304" charset="0"/>
              </a:rPr>
              <a:t>Analyze relationship between features and S, and implement feature selection algorithms</a:t>
            </a:r>
            <a:endParaRPr lang="en-US" altLang="zh-CN" sz="2000">
              <a:latin typeface="Times New Roman" panose="02020603050405020304" charset="0"/>
              <a:cs typeface="Times New Roman" panose="02020603050405020304" charset="0"/>
            </a:endParaRPr>
          </a:p>
          <a:p>
            <a:pPr marL="285750" indent="-285750" fontAlgn="auto">
              <a:lnSpc>
                <a:spcPct val="300000"/>
              </a:lnSpc>
              <a:buFont typeface="Wingdings" panose="05000000000000000000" charset="0"/>
              <a:buChar char="ü"/>
            </a:pPr>
            <a:r>
              <a:rPr lang="en-US" altLang="zh-CN" sz="2000">
                <a:latin typeface="Times New Roman" panose="02020603050405020304" charset="0"/>
                <a:cs typeface="Times New Roman" panose="02020603050405020304" charset="0"/>
              </a:rPr>
              <a:t>Implement K-shape on SCG dataset and compare it with other algorithms</a:t>
            </a:r>
            <a:endParaRPr lang="en-US" altLang="zh-CN" sz="2000">
              <a:latin typeface="Times New Roman" panose="02020603050405020304" charset="0"/>
              <a:cs typeface="Times New Roman" panose="02020603050405020304" charset="0"/>
            </a:endParaRPr>
          </a:p>
        </p:txBody>
      </p:sp>
      <p:sp>
        <p:nvSpPr>
          <p:cNvPr id="3" name="文本框 2"/>
          <p:cNvSpPr txBox="1"/>
          <p:nvPr/>
        </p:nvSpPr>
        <p:spPr>
          <a:xfrm>
            <a:off x="618490" y="584200"/>
            <a:ext cx="2446655" cy="645160"/>
          </a:xfrm>
          <a:prstGeom prst="rect">
            <a:avLst/>
          </a:prstGeom>
          <a:noFill/>
        </p:spPr>
        <p:txBody>
          <a:bodyPr wrap="square" rtlCol="0">
            <a:spAutoFit/>
          </a:bodyPr>
          <a:p>
            <a:r>
              <a:rPr lang="en-US" altLang="zh-CN" sz="3600">
                <a:latin typeface="Times New Roman" panose="02020603050405020304" charset="0"/>
                <a:cs typeface="Times New Roman" panose="02020603050405020304" charset="0"/>
              </a:rPr>
              <a:t>Progress</a:t>
            </a:r>
            <a:endParaRPr lang="en-US" altLang="zh-CN" sz="3600">
              <a:latin typeface="Times New Roman" panose="02020603050405020304" charset="0"/>
              <a:cs typeface="Times New Roman" panose="02020603050405020304" charset="0"/>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custDataLst>
              <p:tags r:id="rId1"/>
            </p:custDataLst>
          </p:nvPr>
        </p:nvSpPr>
        <p:spPr>
          <a:xfrm>
            <a:off x="421640" y="418465"/>
            <a:ext cx="8964930" cy="521970"/>
          </a:xfrm>
          <a:prstGeom prst="rect">
            <a:avLst/>
          </a:prstGeom>
          <a:noFill/>
        </p:spPr>
        <p:txBody>
          <a:bodyPr wrap="square" rtlCol="0">
            <a:spAutoFit/>
          </a:bodyPr>
          <a:p>
            <a:r>
              <a:rPr lang="en-US" sz="2800">
                <a:latin typeface="Times New Roman" panose="02020603050405020304" charset="0"/>
                <a:cs typeface="Times New Roman" panose="02020603050405020304" charset="0"/>
              </a:rPr>
              <a:t>Feature selection</a:t>
            </a:r>
            <a:endParaRPr lang="en-US" sz="2800">
              <a:latin typeface="Times New Roman" panose="02020603050405020304" charset="0"/>
              <a:cs typeface="Times New Roman" panose="02020603050405020304" charset="0"/>
            </a:endParaRPr>
          </a:p>
        </p:txBody>
      </p:sp>
      <p:sp>
        <p:nvSpPr>
          <p:cNvPr id="2" name="文本框 1"/>
          <p:cNvSpPr txBox="1"/>
          <p:nvPr>
            <p:custDataLst>
              <p:tags r:id="rId2"/>
            </p:custDataLst>
          </p:nvPr>
        </p:nvSpPr>
        <p:spPr>
          <a:xfrm>
            <a:off x="2732405" y="2152650"/>
            <a:ext cx="6727190" cy="2553335"/>
          </a:xfrm>
          <a:prstGeom prst="rect">
            <a:avLst/>
          </a:prstGeom>
          <a:noFill/>
        </p:spPr>
        <p:txBody>
          <a:bodyPr wrap="square" rtlCol="0">
            <a:spAutoFit/>
          </a:bodyPr>
          <a:p>
            <a:pPr marL="514350" indent="-514350" fontAlgn="auto">
              <a:lnSpc>
                <a:spcPct val="200000"/>
              </a:lnSpc>
              <a:buFont typeface="Wingdings" panose="05000000000000000000" charset="0"/>
              <a:buChar char="u"/>
            </a:pPr>
            <a:r>
              <a:rPr lang="en-US" altLang="zh-CN" sz="2000">
                <a:latin typeface="Times New Roman" panose="02020603050405020304" charset="0"/>
                <a:cs typeface="Times New Roman" panose="02020603050405020304" charset="0"/>
              </a:rPr>
              <a:t>Removing features with low variance</a:t>
            </a:r>
            <a:endParaRPr lang="en-US" altLang="zh-CN" sz="2000">
              <a:latin typeface="Times New Roman" panose="02020603050405020304" charset="0"/>
              <a:cs typeface="Times New Roman" panose="02020603050405020304" charset="0"/>
            </a:endParaRPr>
          </a:p>
          <a:p>
            <a:pPr marL="514350" indent="-514350" fontAlgn="auto">
              <a:lnSpc>
                <a:spcPct val="200000"/>
              </a:lnSpc>
              <a:buFont typeface="Wingdings" panose="05000000000000000000" charset="0"/>
              <a:buChar char="u"/>
            </a:pPr>
            <a:r>
              <a:rPr lang="en-US" altLang="zh-CN" sz="2000">
                <a:latin typeface="Times New Roman" panose="02020603050405020304" charset="0"/>
                <a:cs typeface="Times New Roman" panose="02020603050405020304" charset="0"/>
              </a:rPr>
              <a:t>Univariate feature selection</a:t>
            </a:r>
            <a:endParaRPr lang="en-US" altLang="zh-CN" sz="2000">
              <a:latin typeface="Times New Roman" panose="02020603050405020304" charset="0"/>
              <a:cs typeface="Times New Roman" panose="02020603050405020304" charset="0"/>
            </a:endParaRPr>
          </a:p>
          <a:p>
            <a:pPr marL="514350" indent="-514350" fontAlgn="auto">
              <a:lnSpc>
                <a:spcPct val="200000"/>
              </a:lnSpc>
              <a:buFont typeface="Wingdings" panose="05000000000000000000" charset="0"/>
              <a:buChar char="u"/>
            </a:pPr>
            <a:r>
              <a:rPr lang="en-US" altLang="zh-CN" sz="2000">
                <a:latin typeface="Times New Roman" panose="02020603050405020304" charset="0"/>
                <a:cs typeface="Times New Roman" panose="02020603050405020304" charset="0"/>
              </a:rPr>
              <a:t>Recursive feature elimination</a:t>
            </a:r>
            <a:endParaRPr lang="en-US" altLang="zh-CN" sz="2000">
              <a:latin typeface="Times New Roman" panose="02020603050405020304" charset="0"/>
              <a:cs typeface="Times New Roman" panose="02020603050405020304" charset="0"/>
            </a:endParaRPr>
          </a:p>
          <a:p>
            <a:pPr marL="514350" indent="-514350" fontAlgn="auto">
              <a:lnSpc>
                <a:spcPct val="200000"/>
              </a:lnSpc>
              <a:buFont typeface="Wingdings" panose="05000000000000000000" charset="0"/>
              <a:buChar char="u"/>
            </a:pPr>
            <a:r>
              <a:rPr lang="en-US" altLang="zh-CN" sz="2000">
                <a:latin typeface="Times New Roman" panose="02020603050405020304" charset="0"/>
                <a:cs typeface="Times New Roman" panose="02020603050405020304" charset="0"/>
              </a:rPr>
              <a:t>Random </a:t>
            </a:r>
            <a:r>
              <a:rPr lang="en-US" altLang="zh-CN" sz="2000">
                <a:latin typeface="Times New Roman" panose="02020603050405020304" charset="0"/>
                <a:cs typeface="Times New Roman" panose="02020603050405020304" charset="0"/>
              </a:rPr>
              <a:t>forest</a:t>
            </a:r>
            <a:endParaRPr lang="en-US" altLang="zh-CN" sz="2000">
              <a:latin typeface="Times New Roman" panose="02020603050405020304" charset="0"/>
              <a:cs typeface="Times New Roman" panose="02020603050405020304" charset="0"/>
            </a:endParaRPr>
          </a:p>
        </p:txBody>
      </p: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custDataLst>
              <p:tags r:id="rId1"/>
            </p:custDataLst>
          </p:nvPr>
        </p:nvSpPr>
        <p:spPr>
          <a:xfrm>
            <a:off x="421640" y="418465"/>
            <a:ext cx="8964930" cy="521970"/>
          </a:xfrm>
          <a:prstGeom prst="rect">
            <a:avLst/>
          </a:prstGeom>
          <a:noFill/>
        </p:spPr>
        <p:txBody>
          <a:bodyPr wrap="square" rtlCol="0">
            <a:spAutoFit/>
          </a:bodyPr>
          <a:p>
            <a:r>
              <a:rPr lang="en-US" sz="2800">
                <a:latin typeface="Times New Roman" panose="02020603050405020304" charset="0"/>
                <a:cs typeface="Times New Roman" panose="02020603050405020304" charset="0"/>
              </a:rPr>
              <a:t>Relationship between features and S</a:t>
            </a:r>
            <a:endParaRPr lang="en-US" sz="2800">
              <a:latin typeface="Times New Roman" panose="02020603050405020304" charset="0"/>
              <a:cs typeface="Times New Roman" panose="02020603050405020304" charset="0"/>
            </a:endParaRPr>
          </a:p>
        </p:txBody>
      </p:sp>
      <p:sp>
        <p:nvSpPr>
          <p:cNvPr id="2" name="文本框 1"/>
          <p:cNvSpPr txBox="1"/>
          <p:nvPr/>
        </p:nvSpPr>
        <p:spPr>
          <a:xfrm>
            <a:off x="1276985" y="2560320"/>
            <a:ext cx="9358630" cy="398780"/>
          </a:xfrm>
          <a:prstGeom prst="rect">
            <a:avLst/>
          </a:prstGeom>
          <a:noFill/>
        </p:spPr>
        <p:txBody>
          <a:bodyPr wrap="square" rtlCol="0">
            <a:spAutoFit/>
          </a:bodyPr>
          <a:p>
            <a:pPr algn="l"/>
            <a:r>
              <a:rPr lang="en-US" altLang="zh-CN" sz="2000">
                <a:latin typeface="Times New Roman" panose="02020603050405020304" charset="0"/>
                <a:cs typeface="Times New Roman" panose="02020603050405020304" charset="0"/>
              </a:rPr>
              <a:t>The vertical difference between Peak1 and Peak2 is linearly correlated with D</a:t>
            </a:r>
            <a:endParaRPr lang="en-US" altLang="zh-CN" sz="2000">
              <a:latin typeface="Times New Roman" panose="02020603050405020304" charset="0"/>
              <a:cs typeface="Times New Roman" panose="02020603050405020304" charset="0"/>
            </a:endParaRPr>
          </a:p>
        </p:txBody>
      </p:sp>
      <p:sp>
        <p:nvSpPr>
          <p:cNvPr id="3" name="文本框 2"/>
          <p:cNvSpPr txBox="1"/>
          <p:nvPr>
            <p:custDataLst>
              <p:tags r:id="rId2"/>
            </p:custDataLst>
          </p:nvPr>
        </p:nvSpPr>
        <p:spPr>
          <a:xfrm>
            <a:off x="1276985" y="4215765"/>
            <a:ext cx="9358630" cy="398780"/>
          </a:xfrm>
          <a:prstGeom prst="rect">
            <a:avLst/>
          </a:prstGeom>
          <a:noFill/>
        </p:spPr>
        <p:txBody>
          <a:bodyPr wrap="square" rtlCol="0">
            <a:spAutoFit/>
          </a:bodyPr>
          <a:p>
            <a:pPr algn="l"/>
            <a:r>
              <a:rPr lang="en-US" altLang="zh-CN" sz="2000">
                <a:latin typeface="Times New Roman" panose="02020603050405020304" charset="0"/>
                <a:cs typeface="Times New Roman" panose="02020603050405020304" charset="0"/>
              </a:rPr>
              <a:t>The horizontal difference between Peak1 and Peak2 is </a:t>
            </a:r>
            <a:r>
              <a:rPr lang="en-US" altLang="zh-CN" sz="2000">
                <a:solidFill>
                  <a:srgbClr val="FF0000"/>
                </a:solidFill>
                <a:latin typeface="Times New Roman" panose="02020603050405020304" charset="0"/>
                <a:cs typeface="Times New Roman" panose="02020603050405020304" charset="0"/>
              </a:rPr>
              <a:t>NOT</a:t>
            </a:r>
            <a:r>
              <a:rPr lang="en-US" altLang="zh-CN" sz="2000">
                <a:latin typeface="Times New Roman" panose="02020603050405020304" charset="0"/>
                <a:cs typeface="Times New Roman" panose="02020603050405020304" charset="0"/>
              </a:rPr>
              <a:t> linearly correlated with </a:t>
            </a:r>
            <a:r>
              <a:rPr lang="en-US" altLang="zh-CN" sz="2000">
                <a:latin typeface="Times New Roman" panose="02020603050405020304" charset="0"/>
                <a:cs typeface="Times New Roman" panose="02020603050405020304" charset="0"/>
              </a:rPr>
              <a:t>S</a:t>
            </a:r>
            <a:endParaRPr lang="en-US" altLang="zh-CN" sz="2000">
              <a:latin typeface="Times New Roman" panose="02020603050405020304" charset="0"/>
              <a:cs typeface="Times New Roman" panose="02020603050405020304" charset="0"/>
            </a:endParaRPr>
          </a:p>
        </p:txBody>
      </p:sp>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custDataLst>
              <p:tags r:id="rId1"/>
            </p:custDataLst>
          </p:nvPr>
        </p:nvSpPr>
        <p:spPr>
          <a:xfrm>
            <a:off x="421640" y="418465"/>
            <a:ext cx="8964930" cy="521970"/>
          </a:xfrm>
          <a:prstGeom prst="rect">
            <a:avLst/>
          </a:prstGeom>
          <a:noFill/>
        </p:spPr>
        <p:txBody>
          <a:bodyPr wrap="square" rtlCol="0">
            <a:spAutoFit/>
          </a:bodyPr>
          <a:p>
            <a:r>
              <a:rPr lang="en-US" sz="2800">
                <a:latin typeface="Times New Roman" panose="02020603050405020304" charset="0"/>
                <a:cs typeface="Times New Roman" panose="02020603050405020304" charset="0"/>
              </a:rPr>
              <a:t>Relationship between features and S</a:t>
            </a:r>
            <a:endParaRPr lang="en-US" sz="2800">
              <a:latin typeface="Times New Roman" panose="02020603050405020304" charset="0"/>
              <a:cs typeface="Times New Roman" panose="02020603050405020304" charset="0"/>
            </a:endParaRPr>
          </a:p>
        </p:txBody>
      </p:sp>
      <p:sp>
        <p:nvSpPr>
          <p:cNvPr id="2" name="文本框 1"/>
          <p:cNvSpPr txBox="1"/>
          <p:nvPr/>
        </p:nvSpPr>
        <p:spPr>
          <a:xfrm>
            <a:off x="421640" y="2310130"/>
            <a:ext cx="5841365" cy="2915920"/>
          </a:xfrm>
          <a:prstGeom prst="rect">
            <a:avLst/>
          </a:prstGeom>
          <a:noFill/>
        </p:spPr>
        <p:txBody>
          <a:bodyPr wrap="square" rtlCol="0">
            <a:noAutofit/>
          </a:bodyPr>
          <a:p>
            <a:r>
              <a:rPr lang="zh-CN" altLang="en-US">
                <a:latin typeface="Times New Roman" panose="02020603050405020304" charset="0"/>
                <a:cs typeface="Times New Roman" panose="02020603050405020304" charset="0"/>
              </a:rPr>
              <a:t>cardiac_s = scipy.signal.wavelets.daub(ind)</a:t>
            </a:r>
            <a:endParaRPr lang="zh-CN" altLang="en-US">
              <a:latin typeface="Times New Roman" panose="02020603050405020304" charset="0"/>
              <a:cs typeface="Times New Roman" panose="02020603050405020304" charset="0"/>
            </a:endParaRPr>
          </a:p>
          <a:p>
            <a:r>
              <a:rPr lang="zh-CN" altLang="en-US">
                <a:latin typeface="Times New Roman" panose="02020603050405020304" charset="0"/>
                <a:cs typeface="Times New Roman" panose="02020603050405020304" charset="0"/>
              </a:rPr>
              <a:t>cardiac_d = scipy.signal.wavelets.daub(ind)*0.3*diastolic</a:t>
            </a:r>
            <a:endParaRPr lang="zh-CN" altLang="en-US">
              <a:latin typeface="Times New Roman" panose="02020603050405020304" charset="0"/>
              <a:cs typeface="Times New Roman" panose="02020603050405020304" charset="0"/>
            </a:endParaRPr>
          </a:p>
          <a:p>
            <a:r>
              <a:rPr lang="zh-CN" altLang="en-US">
                <a:latin typeface="Times New Roman" panose="02020603050405020304" charset="0"/>
                <a:cs typeface="Times New Roman" panose="02020603050405020304" charset="0"/>
              </a:rPr>
              <a:t>cardiac_s = scipy.signal.resample(cardiac_s, 100)</a:t>
            </a:r>
            <a:endParaRPr lang="zh-CN" altLang="en-US">
              <a:latin typeface="Times New Roman" panose="02020603050405020304" charset="0"/>
              <a:cs typeface="Times New Roman" panose="02020603050405020304" charset="0"/>
            </a:endParaRPr>
          </a:p>
          <a:p>
            <a:r>
              <a:rPr lang="zh-CN" altLang="en-US">
                <a:latin typeface="Times New Roman" panose="02020603050405020304" charset="0"/>
                <a:cs typeface="Times New Roman" panose="02020603050405020304" charset="0"/>
              </a:rPr>
              <a:t>cardiac_d = scipy.signal.resample(cardiac_d, 100)</a:t>
            </a:r>
            <a:endParaRPr lang="zh-CN" altLang="en-US">
              <a:latin typeface="Times New Roman" panose="02020603050405020304" charset="0"/>
              <a:cs typeface="Times New Roman" panose="02020603050405020304" charset="0"/>
            </a:endParaRPr>
          </a:p>
          <a:p>
            <a:pPr algn="l"/>
            <a:r>
              <a:rPr lang="zh-CN" altLang="en-US">
                <a:latin typeface="Times New Roman" panose="02020603050405020304" charset="0"/>
                <a:cs typeface="Times New Roman" panose="02020603050405020304" charset="0"/>
              </a:rPr>
              <a:t>cardiac_s = cardiac_s[0:40]</a:t>
            </a:r>
            <a:endParaRPr lang="zh-CN" altLang="en-US">
              <a:latin typeface="Times New Roman" panose="02020603050405020304" charset="0"/>
              <a:cs typeface="Times New Roman" panose="02020603050405020304" charset="0"/>
            </a:endParaRPr>
          </a:p>
          <a:p>
            <a:endParaRPr lang="zh-CN" altLang="en-US">
              <a:latin typeface="Times New Roman" panose="02020603050405020304" charset="0"/>
              <a:cs typeface="Times New Roman" panose="02020603050405020304" charset="0"/>
            </a:endParaRPr>
          </a:p>
          <a:p>
            <a:r>
              <a:rPr lang="zh-CN" altLang="en-US">
                <a:solidFill>
                  <a:srgbClr val="FF0000"/>
                </a:solidFill>
                <a:latin typeface="Times New Roman" panose="02020603050405020304" charset="0"/>
                <a:cs typeface="Times New Roman" panose="02020603050405020304" charset="0"/>
              </a:rPr>
              <a:t>distance = 180-systolic</a:t>
            </a:r>
            <a:r>
              <a:rPr lang="zh-CN" altLang="en-US">
                <a:latin typeface="Times New Roman" panose="02020603050405020304" charset="0"/>
                <a:cs typeface="Times New Roman" panose="02020603050405020304" charset="0"/>
              </a:rPr>
              <a:t> # systolic 81-180</a:t>
            </a:r>
            <a:endParaRPr lang="zh-CN" altLang="en-US">
              <a:latin typeface="Times New Roman" panose="02020603050405020304" charset="0"/>
              <a:cs typeface="Times New Roman" panose="02020603050405020304" charset="0"/>
            </a:endParaRPr>
          </a:p>
          <a:p>
            <a:r>
              <a:rPr lang="zh-CN" altLang="en-US">
                <a:latin typeface="Times New Roman" panose="02020603050405020304" charset="0"/>
                <a:cs typeface="Times New Roman" panose="02020603050405020304" charset="0"/>
              </a:rPr>
              <a:t>zero_signal = np.zeros(distance)</a:t>
            </a:r>
            <a:endParaRPr lang="zh-CN" altLang="en-US">
              <a:latin typeface="Times New Roman" panose="02020603050405020304" charset="0"/>
              <a:cs typeface="Times New Roman" panose="02020603050405020304" charset="0"/>
            </a:endParaRPr>
          </a:p>
          <a:p>
            <a:endParaRPr lang="zh-CN" altLang="en-US">
              <a:latin typeface="Times New Roman" panose="02020603050405020304" charset="0"/>
              <a:cs typeface="Times New Roman" panose="02020603050405020304" charset="0"/>
            </a:endParaRPr>
          </a:p>
          <a:p>
            <a:r>
              <a:rPr lang="zh-CN" altLang="en-US">
                <a:latin typeface="Times New Roman" panose="02020603050405020304" charset="0"/>
                <a:cs typeface="Times New Roman" panose="02020603050405020304" charset="0"/>
              </a:rPr>
              <a:t>cardiac = np.concatenate([cardiac_s, zero_signal, cardiac_d])</a:t>
            </a:r>
            <a:endParaRPr lang="zh-CN" altLang="en-US">
              <a:latin typeface="Times New Roman" panose="02020603050405020304" charset="0"/>
              <a:cs typeface="Times New Roman" panose="02020603050405020304" charset="0"/>
            </a:endParaRPr>
          </a:p>
          <a:p>
            <a:endParaRPr lang="zh-CN" altLang="en-US">
              <a:latin typeface="Times New Roman" panose="02020603050405020304" charset="0"/>
              <a:cs typeface="Times New Roman" panose="02020603050405020304" charset="0"/>
            </a:endParaRPr>
          </a:p>
          <a:p>
            <a:endParaRPr lang="zh-CN" altLang="en-US">
              <a:latin typeface="Times New Roman" panose="02020603050405020304" charset="0"/>
              <a:cs typeface="Times New Roman" panose="02020603050405020304" charset="0"/>
            </a:endParaRPr>
          </a:p>
        </p:txBody>
      </p:sp>
      <p:sp>
        <p:nvSpPr>
          <p:cNvPr id="3" name="文本框 2"/>
          <p:cNvSpPr txBox="1"/>
          <p:nvPr/>
        </p:nvSpPr>
        <p:spPr>
          <a:xfrm>
            <a:off x="8139430" y="6171565"/>
            <a:ext cx="1942465" cy="368300"/>
          </a:xfrm>
          <a:prstGeom prst="rect">
            <a:avLst/>
          </a:prstGeom>
          <a:noFill/>
        </p:spPr>
        <p:txBody>
          <a:bodyPr wrap="square" rtlCol="0">
            <a:spAutoFit/>
          </a:bodyPr>
          <a:p>
            <a:pPr algn="ctr"/>
            <a:r>
              <a:rPr lang="zh-CN" altLang="en-US">
                <a:latin typeface="Times New Roman" panose="02020603050405020304" charset="0"/>
                <a:cs typeface="Times New Roman" panose="02020603050405020304" charset="0"/>
              </a:rPr>
              <a:t>systolic=160</a:t>
            </a:r>
            <a:endParaRPr lang="zh-CN" altLang="en-US">
              <a:latin typeface="Times New Roman" panose="02020603050405020304" charset="0"/>
              <a:cs typeface="Times New Roman" panose="02020603050405020304" charset="0"/>
            </a:endParaRPr>
          </a:p>
        </p:txBody>
      </p:sp>
      <p:pic>
        <p:nvPicPr>
          <p:cNvPr id="4" name="图片 3"/>
          <p:cNvPicPr>
            <a:picLocks noChangeAspect="1"/>
          </p:cNvPicPr>
          <p:nvPr>
            <p:custDataLst>
              <p:tags r:id="rId2"/>
            </p:custDataLst>
          </p:nvPr>
        </p:nvPicPr>
        <p:blipFill>
          <a:blip r:embed="rId3"/>
          <a:stretch>
            <a:fillRect/>
          </a:stretch>
        </p:blipFill>
        <p:spPr>
          <a:xfrm>
            <a:off x="6173470" y="2184400"/>
            <a:ext cx="5506720" cy="3987165"/>
          </a:xfrm>
          <a:prstGeom prst="rect">
            <a:avLst/>
          </a:prstGeom>
        </p:spPr>
      </p:pic>
      <p:cxnSp>
        <p:nvCxnSpPr>
          <p:cNvPr id="6" name="直接连接符 5"/>
          <p:cNvCxnSpPr/>
          <p:nvPr/>
        </p:nvCxnSpPr>
        <p:spPr>
          <a:xfrm>
            <a:off x="6858000" y="797560"/>
            <a:ext cx="0" cy="3983355"/>
          </a:xfrm>
          <a:prstGeom prst="line">
            <a:avLst/>
          </a:prstGeom>
          <a:ln w="38100" cmpd="thickThin">
            <a:solidFill>
              <a:schemeClr val="accent6"/>
            </a:solidFill>
            <a:prstDash val="sysDash"/>
          </a:ln>
        </p:spPr>
        <p:style>
          <a:lnRef idx="2">
            <a:schemeClr val="accent1"/>
          </a:lnRef>
          <a:fillRef idx="0">
            <a:srgbClr val="FFFFFF"/>
          </a:fillRef>
          <a:effectRef idx="0">
            <a:srgbClr val="FFFFFF"/>
          </a:effectRef>
          <a:fontRef idx="minor">
            <a:schemeClr val="tx1"/>
          </a:fontRef>
        </p:style>
      </p:cxnSp>
      <p:cxnSp>
        <p:nvCxnSpPr>
          <p:cNvPr id="7" name="直接连接符 6"/>
          <p:cNvCxnSpPr/>
          <p:nvPr>
            <p:custDataLst>
              <p:tags r:id="rId4"/>
            </p:custDataLst>
          </p:nvPr>
        </p:nvCxnSpPr>
        <p:spPr>
          <a:xfrm>
            <a:off x="11268710" y="797560"/>
            <a:ext cx="0" cy="3983355"/>
          </a:xfrm>
          <a:prstGeom prst="line">
            <a:avLst/>
          </a:prstGeom>
          <a:ln w="38100" cmpd="thickThin">
            <a:solidFill>
              <a:schemeClr val="accent6"/>
            </a:solidFill>
            <a:prstDash val="sysDash"/>
          </a:ln>
        </p:spPr>
        <p:style>
          <a:lnRef idx="2">
            <a:schemeClr val="accent1"/>
          </a:lnRef>
          <a:fillRef idx="0">
            <a:srgbClr val="FFFFFF"/>
          </a:fillRef>
          <a:effectRef idx="0">
            <a:srgbClr val="FFFFFF"/>
          </a:effectRef>
          <a:fontRef idx="minor">
            <a:schemeClr val="tx1"/>
          </a:fontRef>
        </p:style>
      </p:cxnSp>
      <p:cxnSp>
        <p:nvCxnSpPr>
          <p:cNvPr id="8" name="直接连接符 7"/>
          <p:cNvCxnSpPr/>
          <p:nvPr>
            <p:custDataLst>
              <p:tags r:id="rId5"/>
            </p:custDataLst>
          </p:nvPr>
        </p:nvCxnSpPr>
        <p:spPr>
          <a:xfrm>
            <a:off x="8642985" y="797560"/>
            <a:ext cx="0" cy="3983355"/>
          </a:xfrm>
          <a:prstGeom prst="line">
            <a:avLst/>
          </a:prstGeom>
          <a:ln w="38100" cmpd="thickThin">
            <a:solidFill>
              <a:schemeClr val="accent6"/>
            </a:solidFill>
            <a:prstDash val="sysDash"/>
          </a:ln>
        </p:spPr>
        <p:style>
          <a:lnRef idx="2">
            <a:schemeClr val="accent1"/>
          </a:lnRef>
          <a:fillRef idx="0">
            <a:srgbClr val="FFFFFF"/>
          </a:fillRef>
          <a:effectRef idx="0">
            <a:srgbClr val="FFFFFF"/>
          </a:effectRef>
          <a:fontRef idx="minor">
            <a:schemeClr val="tx1"/>
          </a:fontRef>
        </p:style>
      </p:cxnSp>
      <p:cxnSp>
        <p:nvCxnSpPr>
          <p:cNvPr id="9" name="直接连接符 8"/>
          <p:cNvCxnSpPr/>
          <p:nvPr>
            <p:custDataLst>
              <p:tags r:id="rId6"/>
            </p:custDataLst>
          </p:nvPr>
        </p:nvCxnSpPr>
        <p:spPr>
          <a:xfrm>
            <a:off x="7960995" y="797560"/>
            <a:ext cx="0" cy="3983355"/>
          </a:xfrm>
          <a:prstGeom prst="line">
            <a:avLst/>
          </a:prstGeom>
          <a:ln w="38100" cmpd="thickThin">
            <a:solidFill>
              <a:schemeClr val="accent6"/>
            </a:solidFill>
            <a:prstDash val="sysDash"/>
          </a:ln>
        </p:spPr>
        <p:style>
          <a:lnRef idx="2">
            <a:schemeClr val="accent1"/>
          </a:lnRef>
          <a:fillRef idx="0">
            <a:srgbClr val="FFFFFF"/>
          </a:fillRef>
          <a:effectRef idx="0">
            <a:srgbClr val="FFFFFF"/>
          </a:effectRef>
          <a:fontRef idx="minor">
            <a:schemeClr val="tx1"/>
          </a:fontRef>
        </p:style>
      </p:cxnSp>
      <p:sp>
        <p:nvSpPr>
          <p:cNvPr id="10" name="文本框 9"/>
          <p:cNvSpPr txBox="1"/>
          <p:nvPr/>
        </p:nvSpPr>
        <p:spPr>
          <a:xfrm>
            <a:off x="7050405" y="1039495"/>
            <a:ext cx="717550" cy="368300"/>
          </a:xfrm>
          <a:prstGeom prst="rect">
            <a:avLst/>
          </a:prstGeom>
          <a:noFill/>
        </p:spPr>
        <p:txBody>
          <a:bodyPr wrap="square" rtlCol="0">
            <a:spAutoFit/>
          </a:bodyPr>
          <a:p>
            <a:pPr algn="ctr"/>
            <a:r>
              <a:rPr lang="en-US" altLang="zh-CN">
                <a:latin typeface="Times New Roman" panose="02020603050405020304" charset="0"/>
                <a:cs typeface="Times New Roman" panose="02020603050405020304" charset="0"/>
              </a:rPr>
              <a:t>40</a:t>
            </a:r>
            <a:endParaRPr lang="en-US" altLang="zh-CN">
              <a:latin typeface="Times New Roman" panose="02020603050405020304" charset="0"/>
              <a:cs typeface="Times New Roman" panose="02020603050405020304" charset="0"/>
            </a:endParaRPr>
          </a:p>
        </p:txBody>
      </p:sp>
      <p:sp>
        <p:nvSpPr>
          <p:cNvPr id="11" name="文本框 10"/>
          <p:cNvSpPr txBox="1"/>
          <p:nvPr>
            <p:custDataLst>
              <p:tags r:id="rId7"/>
            </p:custDataLst>
          </p:nvPr>
        </p:nvSpPr>
        <p:spPr>
          <a:xfrm>
            <a:off x="7865745" y="1039495"/>
            <a:ext cx="892175" cy="368300"/>
          </a:xfrm>
          <a:prstGeom prst="rect">
            <a:avLst/>
          </a:prstGeom>
          <a:noFill/>
        </p:spPr>
        <p:txBody>
          <a:bodyPr wrap="square" rtlCol="0">
            <a:spAutoFit/>
          </a:bodyPr>
          <a:p>
            <a:pPr algn="ctr"/>
            <a:r>
              <a:rPr lang="en-US" altLang="zh-CN">
                <a:latin typeface="Times New Roman" panose="02020603050405020304" charset="0"/>
                <a:cs typeface="Times New Roman" panose="02020603050405020304" charset="0"/>
              </a:rPr>
              <a:t>20</a:t>
            </a:r>
            <a:endParaRPr lang="en-US" altLang="zh-CN">
              <a:latin typeface="Times New Roman" panose="02020603050405020304" charset="0"/>
              <a:cs typeface="Times New Roman" panose="02020603050405020304" charset="0"/>
            </a:endParaRPr>
          </a:p>
        </p:txBody>
      </p:sp>
      <p:sp>
        <p:nvSpPr>
          <p:cNvPr id="12" name="文本框 11"/>
          <p:cNvSpPr txBox="1"/>
          <p:nvPr>
            <p:custDataLst>
              <p:tags r:id="rId8"/>
            </p:custDataLst>
          </p:nvPr>
        </p:nvSpPr>
        <p:spPr>
          <a:xfrm>
            <a:off x="9596755" y="1039495"/>
            <a:ext cx="717550" cy="368300"/>
          </a:xfrm>
          <a:prstGeom prst="rect">
            <a:avLst/>
          </a:prstGeom>
          <a:noFill/>
        </p:spPr>
        <p:txBody>
          <a:bodyPr wrap="square" rtlCol="0">
            <a:spAutoFit/>
          </a:bodyPr>
          <a:p>
            <a:pPr algn="ctr"/>
            <a:r>
              <a:rPr lang="en-US" altLang="zh-CN">
                <a:latin typeface="Times New Roman" panose="02020603050405020304" charset="0"/>
                <a:cs typeface="Times New Roman" panose="02020603050405020304" charset="0"/>
              </a:rPr>
              <a:t>100</a:t>
            </a:r>
            <a:endParaRPr lang="en-US" altLang="zh-CN">
              <a:latin typeface="Times New Roman" panose="02020603050405020304" charset="0"/>
              <a:cs typeface="Times New Roman" panose="02020603050405020304" charset="0"/>
            </a:endParaRPr>
          </a:p>
        </p:txBody>
      </p:sp>
      <p:cxnSp>
        <p:nvCxnSpPr>
          <p:cNvPr id="13" name="直接箭头连接符 12"/>
          <p:cNvCxnSpPr/>
          <p:nvPr/>
        </p:nvCxnSpPr>
        <p:spPr>
          <a:xfrm flipV="1">
            <a:off x="6901815" y="1485265"/>
            <a:ext cx="1059180" cy="10160"/>
          </a:xfrm>
          <a:prstGeom prst="straightConnector1">
            <a:avLst/>
          </a:prstGeom>
          <a:ln w="22225" cmpd="thickThin">
            <a:solidFill>
              <a:schemeClr val="accent1"/>
            </a:solidFill>
            <a:prstDash val="sysDash"/>
            <a:headEnd type="arrow"/>
            <a:tailEnd type="arrow"/>
          </a:ln>
        </p:spPr>
        <p:style>
          <a:lnRef idx="2">
            <a:schemeClr val="accent1"/>
          </a:lnRef>
          <a:fillRef idx="0">
            <a:srgbClr val="FFFFFF"/>
          </a:fillRef>
          <a:effectRef idx="0">
            <a:srgbClr val="FFFFFF"/>
          </a:effectRef>
          <a:fontRef idx="minor">
            <a:schemeClr val="tx1"/>
          </a:fontRef>
        </p:style>
      </p:cxnSp>
      <p:cxnSp>
        <p:nvCxnSpPr>
          <p:cNvPr id="14" name="直接箭头连接符 13"/>
          <p:cNvCxnSpPr/>
          <p:nvPr>
            <p:custDataLst>
              <p:tags r:id="rId9"/>
            </p:custDataLst>
          </p:nvPr>
        </p:nvCxnSpPr>
        <p:spPr>
          <a:xfrm>
            <a:off x="8642985" y="1485265"/>
            <a:ext cx="2627630" cy="0"/>
          </a:xfrm>
          <a:prstGeom prst="straightConnector1">
            <a:avLst/>
          </a:prstGeom>
          <a:ln w="22225" cmpd="thickThin">
            <a:solidFill>
              <a:schemeClr val="accent1"/>
            </a:solidFill>
            <a:prstDash val="sysDash"/>
            <a:headEnd type="arrow"/>
            <a:tailEnd type="arrow"/>
          </a:ln>
        </p:spPr>
        <p:style>
          <a:lnRef idx="2">
            <a:schemeClr val="accent1"/>
          </a:lnRef>
          <a:fillRef idx="0">
            <a:srgbClr val="FFFFFF"/>
          </a:fillRef>
          <a:effectRef idx="0">
            <a:srgbClr val="FFFFFF"/>
          </a:effectRef>
          <a:fontRef idx="minor">
            <a:schemeClr val="tx1"/>
          </a:fontRef>
        </p:style>
      </p:cxnSp>
      <p:cxnSp>
        <p:nvCxnSpPr>
          <p:cNvPr id="15" name="直接箭头连接符 14"/>
          <p:cNvCxnSpPr/>
          <p:nvPr>
            <p:custDataLst>
              <p:tags r:id="rId10"/>
            </p:custDataLst>
          </p:nvPr>
        </p:nvCxnSpPr>
        <p:spPr>
          <a:xfrm flipV="1">
            <a:off x="8004810" y="1475740"/>
            <a:ext cx="610235" cy="19685"/>
          </a:xfrm>
          <a:prstGeom prst="straightConnector1">
            <a:avLst/>
          </a:prstGeom>
          <a:ln w="22225" cmpd="thickThin">
            <a:solidFill>
              <a:schemeClr val="accent1"/>
            </a:solidFill>
            <a:prstDash val="sysDash"/>
            <a:headEnd type="arrow"/>
            <a:tailEnd type="arrow"/>
          </a:ln>
        </p:spPr>
        <p:style>
          <a:lnRef idx="2">
            <a:schemeClr val="accent1"/>
          </a:lnRef>
          <a:fillRef idx="0">
            <a:srgbClr val="FFFFFF"/>
          </a:fillRef>
          <a:effectRef idx="0">
            <a:srgbClr val="FFFFFF"/>
          </a:effectRef>
          <a:fontRef idx="minor">
            <a:schemeClr val="tx1"/>
          </a:fontRef>
        </p:style>
      </p:cxnSp>
    </p:spTree>
    <p:custDataLst>
      <p:tags r:id="rId1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5" name="文本框 4"/>
          <p:cNvSpPr txBox="1"/>
          <p:nvPr>
            <p:custDataLst>
              <p:tags r:id="rId1"/>
            </p:custDataLst>
          </p:nvPr>
        </p:nvSpPr>
        <p:spPr>
          <a:xfrm>
            <a:off x="421640" y="418465"/>
            <a:ext cx="8964930" cy="521970"/>
          </a:xfrm>
          <a:prstGeom prst="rect">
            <a:avLst/>
          </a:prstGeom>
          <a:noFill/>
        </p:spPr>
        <p:txBody>
          <a:bodyPr wrap="square" rtlCol="0">
            <a:spAutoFit/>
          </a:bodyPr>
          <a:p>
            <a:r>
              <a:rPr lang="en-US" sz="2800">
                <a:latin typeface="Times New Roman" panose="02020603050405020304" charset="0"/>
                <a:cs typeface="Times New Roman" panose="02020603050405020304" charset="0"/>
              </a:rPr>
              <a:t>Relationship between features and S</a:t>
            </a:r>
            <a:endParaRPr lang="en-US" sz="2800">
              <a:latin typeface="Times New Roman" panose="02020603050405020304" charset="0"/>
              <a:cs typeface="Times New Roman" panose="02020603050405020304" charset="0"/>
            </a:endParaRPr>
          </a:p>
        </p:txBody>
      </p:sp>
      <p:sp>
        <p:nvSpPr>
          <p:cNvPr id="2" name="文本框 1"/>
          <p:cNvSpPr txBox="1"/>
          <p:nvPr/>
        </p:nvSpPr>
        <p:spPr>
          <a:xfrm>
            <a:off x="421640" y="982980"/>
            <a:ext cx="11184890" cy="1198880"/>
          </a:xfrm>
          <a:prstGeom prst="rect">
            <a:avLst/>
          </a:prstGeom>
          <a:noFill/>
        </p:spPr>
        <p:txBody>
          <a:bodyPr wrap="square" rtlCol="0">
            <a:spAutoFit/>
          </a:bodyPr>
          <a:p>
            <a:r>
              <a:rPr lang="zh-CN" altLang="en-US">
                <a:latin typeface="Times New Roman" panose="02020603050405020304" charset="0"/>
                <a:cs typeface="Times New Roman" panose="02020603050405020304" charset="0"/>
                <a:sym typeface="+mn-ea"/>
              </a:rPr>
              <a:t>num_heart_beats = int(duration * heart_rate / 60)</a:t>
            </a:r>
            <a:endParaRPr lang="zh-CN" altLang="en-US">
              <a:latin typeface="Times New Roman" panose="02020603050405020304" charset="0"/>
              <a:cs typeface="Times New Roman" panose="02020603050405020304" charset="0"/>
              <a:sym typeface="+mn-ea"/>
            </a:endParaRPr>
          </a:p>
          <a:p>
            <a:r>
              <a:rPr lang="zh-CN" altLang="en-US">
                <a:latin typeface="Times New Roman" panose="02020603050405020304" charset="0"/>
                <a:cs typeface="Times New Roman" panose="02020603050405020304" charset="0"/>
                <a:sym typeface="+mn-ea"/>
              </a:rPr>
              <a:t>scg = np.tile(cardiac, num_heart_beats)</a:t>
            </a:r>
            <a:endParaRPr lang="zh-CN" altLang="en-US">
              <a:latin typeface="Times New Roman" panose="02020603050405020304" charset="0"/>
              <a:cs typeface="Times New Roman" panose="02020603050405020304" charset="0"/>
            </a:endParaRPr>
          </a:p>
          <a:p>
            <a:r>
              <a:rPr lang="zh-CN" altLang="en-US">
                <a:latin typeface="Times New Roman" panose="02020603050405020304" charset="0"/>
                <a:cs typeface="Times New Roman" panose="02020603050405020304" charset="0"/>
                <a:sym typeface="+mn-ea"/>
              </a:rPr>
              <a:t>scg = signal_resample</a:t>
            </a:r>
            <a:r>
              <a:rPr lang="en-US" altLang="zh-CN">
                <a:latin typeface="Times New Roman" panose="02020603050405020304" charset="0"/>
                <a:cs typeface="Times New Roman" panose="02020603050405020304" charset="0"/>
                <a:sym typeface="+mn-ea"/>
              </a:rPr>
              <a:t> </a:t>
            </a:r>
            <a:r>
              <a:rPr lang="zh-CN" altLang="en-US">
                <a:latin typeface="Times New Roman" panose="02020603050405020304" charset="0"/>
                <a:cs typeface="Times New Roman" panose="02020603050405020304" charset="0"/>
                <a:sym typeface="+mn-ea"/>
              </a:rPr>
              <a:t>(</a:t>
            </a:r>
            <a:endParaRPr lang="zh-CN" altLang="en-US">
              <a:latin typeface="Times New Roman" panose="02020603050405020304" charset="0"/>
              <a:cs typeface="Times New Roman" panose="02020603050405020304" charset="0"/>
            </a:endParaRPr>
          </a:p>
          <a:p>
            <a:r>
              <a:rPr lang="zh-CN" altLang="en-US">
                <a:latin typeface="Times New Roman" panose="02020603050405020304" charset="0"/>
                <a:cs typeface="Times New Roman" panose="02020603050405020304" charset="0"/>
                <a:sym typeface="+mn-ea"/>
              </a:rPr>
              <a:t>        scg,</a:t>
            </a:r>
            <a:r>
              <a:rPr lang="en-US" altLang="zh-CN">
                <a:latin typeface="Times New Roman" panose="02020603050405020304" charset="0"/>
                <a:cs typeface="Times New Roman" panose="02020603050405020304" charset="0"/>
                <a:sym typeface="+mn-ea"/>
              </a:rPr>
              <a:t> </a:t>
            </a:r>
            <a:r>
              <a:rPr lang="zh-CN" altLang="en-US">
                <a:latin typeface="Times New Roman" panose="02020603050405020304" charset="0"/>
                <a:cs typeface="Times New Roman" panose="02020603050405020304" charset="0"/>
                <a:sym typeface="+mn-ea"/>
              </a:rPr>
              <a:t>sampling_rate=int(len(scg) / 10), </a:t>
            </a:r>
            <a:r>
              <a:rPr lang="en-US" altLang="zh-CN">
                <a:latin typeface="Times New Roman" panose="02020603050405020304" charset="0"/>
                <a:cs typeface="Times New Roman" panose="02020603050405020304" charset="0"/>
                <a:sym typeface="+mn-ea"/>
              </a:rPr>
              <a:t> </a:t>
            </a:r>
            <a:r>
              <a:rPr lang="zh-CN" altLang="en-US">
                <a:latin typeface="Times New Roman" panose="02020603050405020304" charset="0"/>
                <a:cs typeface="Times New Roman" panose="02020603050405020304" charset="0"/>
                <a:sym typeface="+mn-ea"/>
              </a:rPr>
              <a:t>desired_length=length, </a:t>
            </a:r>
            <a:r>
              <a:rPr lang="en-US" altLang="zh-CN">
                <a:latin typeface="Times New Roman" panose="02020603050405020304" charset="0"/>
                <a:cs typeface="Times New Roman" panose="02020603050405020304" charset="0"/>
                <a:sym typeface="+mn-ea"/>
              </a:rPr>
              <a:t> </a:t>
            </a:r>
            <a:r>
              <a:rPr lang="zh-CN" altLang="en-US">
                <a:latin typeface="Times New Roman" panose="02020603050405020304" charset="0"/>
                <a:cs typeface="Times New Roman" panose="02020603050405020304" charset="0"/>
                <a:sym typeface="+mn-ea"/>
              </a:rPr>
              <a:t>desired_sampling_rate=sampling_rate )</a:t>
            </a:r>
            <a:endParaRPr lang="zh-CN" altLang="en-US"/>
          </a:p>
        </p:txBody>
      </p:sp>
      <p:pic>
        <p:nvPicPr>
          <p:cNvPr id="3" name="图片 2"/>
          <p:cNvPicPr>
            <a:picLocks noChangeAspect="1"/>
          </p:cNvPicPr>
          <p:nvPr>
            <p:custDataLst>
              <p:tags r:id="rId2"/>
            </p:custDataLst>
          </p:nvPr>
        </p:nvPicPr>
        <p:blipFill>
          <a:blip r:embed="rId3"/>
          <a:srcRect l="1015"/>
          <a:stretch>
            <a:fillRect/>
          </a:stretch>
        </p:blipFill>
        <p:spPr>
          <a:xfrm>
            <a:off x="421640" y="2224405"/>
            <a:ext cx="5470525" cy="3916680"/>
          </a:xfrm>
          <a:prstGeom prst="rect">
            <a:avLst/>
          </a:prstGeom>
        </p:spPr>
      </p:pic>
      <p:pic>
        <p:nvPicPr>
          <p:cNvPr id="4" name="图片 3"/>
          <p:cNvPicPr>
            <a:picLocks noChangeAspect="1"/>
          </p:cNvPicPr>
          <p:nvPr>
            <p:custDataLst>
              <p:tags r:id="rId4"/>
            </p:custDataLst>
          </p:nvPr>
        </p:nvPicPr>
        <p:blipFill>
          <a:blip r:embed="rId5"/>
          <a:srcRect l="872"/>
          <a:stretch>
            <a:fillRect/>
          </a:stretch>
        </p:blipFill>
        <p:spPr>
          <a:xfrm>
            <a:off x="5824220" y="2224405"/>
            <a:ext cx="5337175" cy="3893185"/>
          </a:xfrm>
          <a:prstGeom prst="rect">
            <a:avLst/>
          </a:prstGeom>
        </p:spPr>
      </p:pic>
      <p:sp>
        <p:nvSpPr>
          <p:cNvPr id="6" name="矩形 5"/>
          <p:cNvSpPr/>
          <p:nvPr/>
        </p:nvSpPr>
        <p:spPr>
          <a:xfrm>
            <a:off x="5224145" y="5720715"/>
            <a:ext cx="484505" cy="416560"/>
          </a:xfrm>
          <a:prstGeom prst="rect">
            <a:avLst/>
          </a:prstGeom>
          <a:noFill/>
          <a:ln w="28575" cmpd="sng">
            <a:solidFill>
              <a:schemeClr val="accent6"/>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 name="矩形 6"/>
          <p:cNvSpPr/>
          <p:nvPr>
            <p:custDataLst>
              <p:tags r:id="rId6"/>
            </p:custDataLst>
          </p:nvPr>
        </p:nvSpPr>
        <p:spPr>
          <a:xfrm>
            <a:off x="10496550" y="5720715"/>
            <a:ext cx="484505" cy="416560"/>
          </a:xfrm>
          <a:prstGeom prst="rect">
            <a:avLst/>
          </a:prstGeom>
          <a:noFill/>
          <a:ln w="28575" cmpd="sng">
            <a:solidFill>
              <a:schemeClr val="accent6"/>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ustDataLst>
      <p:tags r:id="rId7"/>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custDataLst>
              <p:tags r:id="rId1"/>
            </p:custDataLst>
          </p:nvPr>
        </p:nvSpPr>
        <p:spPr>
          <a:xfrm>
            <a:off x="421640" y="418465"/>
            <a:ext cx="8964930" cy="521970"/>
          </a:xfrm>
          <a:prstGeom prst="rect">
            <a:avLst/>
          </a:prstGeom>
          <a:noFill/>
        </p:spPr>
        <p:txBody>
          <a:bodyPr wrap="square" rtlCol="0">
            <a:spAutoFit/>
          </a:bodyPr>
          <a:p>
            <a:r>
              <a:rPr lang="en-US" sz="2800">
                <a:latin typeface="Times New Roman" panose="02020603050405020304" charset="0"/>
                <a:cs typeface="Times New Roman" panose="02020603050405020304" charset="0"/>
              </a:rPr>
              <a:t>Relationship between features and S</a:t>
            </a:r>
            <a:endParaRPr lang="en-US" sz="2800">
              <a:latin typeface="Times New Roman" panose="02020603050405020304" charset="0"/>
              <a:cs typeface="Times New Roman" panose="02020603050405020304" charset="0"/>
            </a:endParaRPr>
          </a:p>
        </p:txBody>
      </p:sp>
      <p:pic>
        <p:nvPicPr>
          <p:cNvPr id="4" name="图片 3"/>
          <p:cNvPicPr>
            <a:picLocks noChangeAspect="1"/>
          </p:cNvPicPr>
          <p:nvPr>
            <p:custDataLst>
              <p:tags r:id="rId2"/>
            </p:custDataLst>
          </p:nvPr>
        </p:nvPicPr>
        <p:blipFill>
          <a:blip r:embed="rId3"/>
          <a:stretch>
            <a:fillRect/>
          </a:stretch>
        </p:blipFill>
        <p:spPr>
          <a:xfrm>
            <a:off x="222885" y="1630045"/>
            <a:ext cx="5506720" cy="3987165"/>
          </a:xfrm>
          <a:prstGeom prst="rect">
            <a:avLst/>
          </a:prstGeom>
        </p:spPr>
      </p:pic>
      <p:cxnSp>
        <p:nvCxnSpPr>
          <p:cNvPr id="6" name="直接连接符 5"/>
          <p:cNvCxnSpPr/>
          <p:nvPr>
            <p:custDataLst>
              <p:tags r:id="rId4"/>
            </p:custDataLst>
          </p:nvPr>
        </p:nvCxnSpPr>
        <p:spPr>
          <a:xfrm>
            <a:off x="1271270" y="1732915"/>
            <a:ext cx="6985" cy="4307205"/>
          </a:xfrm>
          <a:prstGeom prst="line">
            <a:avLst/>
          </a:prstGeom>
          <a:ln w="38100" cmpd="thickThin">
            <a:solidFill>
              <a:schemeClr val="accent3"/>
            </a:solidFill>
            <a:prstDash val="sysDash"/>
          </a:ln>
        </p:spPr>
        <p:style>
          <a:lnRef idx="2">
            <a:schemeClr val="accent1"/>
          </a:lnRef>
          <a:fillRef idx="0">
            <a:srgbClr val="FFFFFF"/>
          </a:fillRef>
          <a:effectRef idx="0">
            <a:srgbClr val="FFFFFF"/>
          </a:effectRef>
          <a:fontRef idx="minor">
            <a:schemeClr val="tx1"/>
          </a:fontRef>
        </p:style>
      </p:cxnSp>
      <p:cxnSp>
        <p:nvCxnSpPr>
          <p:cNvPr id="7" name="直接连接符 6"/>
          <p:cNvCxnSpPr/>
          <p:nvPr>
            <p:custDataLst>
              <p:tags r:id="rId5"/>
            </p:custDataLst>
          </p:nvPr>
        </p:nvCxnSpPr>
        <p:spPr>
          <a:xfrm flipH="1">
            <a:off x="5318125" y="1028065"/>
            <a:ext cx="1905" cy="3198495"/>
          </a:xfrm>
          <a:prstGeom prst="line">
            <a:avLst/>
          </a:prstGeom>
          <a:ln w="38100" cmpd="thickThin">
            <a:solidFill>
              <a:schemeClr val="accent6"/>
            </a:solidFill>
            <a:prstDash val="sysDash"/>
          </a:ln>
        </p:spPr>
        <p:style>
          <a:lnRef idx="2">
            <a:schemeClr val="accent1"/>
          </a:lnRef>
          <a:fillRef idx="0">
            <a:srgbClr val="FFFFFF"/>
          </a:fillRef>
          <a:effectRef idx="0">
            <a:srgbClr val="FFFFFF"/>
          </a:effectRef>
          <a:fontRef idx="minor">
            <a:schemeClr val="tx1"/>
          </a:fontRef>
        </p:style>
      </p:cxnSp>
      <p:cxnSp>
        <p:nvCxnSpPr>
          <p:cNvPr id="8" name="直接连接符 7"/>
          <p:cNvCxnSpPr/>
          <p:nvPr>
            <p:custDataLst>
              <p:tags r:id="rId6"/>
            </p:custDataLst>
          </p:nvPr>
        </p:nvCxnSpPr>
        <p:spPr>
          <a:xfrm flipH="1">
            <a:off x="2595245" y="1018540"/>
            <a:ext cx="10795" cy="3208020"/>
          </a:xfrm>
          <a:prstGeom prst="line">
            <a:avLst/>
          </a:prstGeom>
          <a:ln w="38100" cmpd="thickThin">
            <a:solidFill>
              <a:schemeClr val="accent6"/>
            </a:solidFill>
            <a:prstDash val="sysDash"/>
          </a:ln>
        </p:spPr>
        <p:style>
          <a:lnRef idx="2">
            <a:schemeClr val="accent1"/>
          </a:lnRef>
          <a:fillRef idx="0">
            <a:srgbClr val="FFFFFF"/>
          </a:fillRef>
          <a:effectRef idx="0">
            <a:srgbClr val="FFFFFF"/>
          </a:effectRef>
          <a:fontRef idx="minor">
            <a:schemeClr val="tx1"/>
          </a:fontRef>
        </p:style>
      </p:cxnSp>
      <p:cxnSp>
        <p:nvCxnSpPr>
          <p:cNvPr id="9" name="直接连接符 8"/>
          <p:cNvCxnSpPr/>
          <p:nvPr>
            <p:custDataLst>
              <p:tags r:id="rId7"/>
            </p:custDataLst>
          </p:nvPr>
        </p:nvCxnSpPr>
        <p:spPr>
          <a:xfrm>
            <a:off x="2005330" y="1028065"/>
            <a:ext cx="5080" cy="3198495"/>
          </a:xfrm>
          <a:prstGeom prst="line">
            <a:avLst/>
          </a:prstGeom>
          <a:ln w="38100" cmpd="thickThin">
            <a:solidFill>
              <a:schemeClr val="accent6"/>
            </a:solidFill>
            <a:prstDash val="sysDash"/>
          </a:ln>
        </p:spPr>
        <p:style>
          <a:lnRef idx="2">
            <a:schemeClr val="accent1"/>
          </a:lnRef>
          <a:fillRef idx="0">
            <a:srgbClr val="FFFFFF"/>
          </a:fillRef>
          <a:effectRef idx="0">
            <a:srgbClr val="FFFFFF"/>
          </a:effectRef>
          <a:fontRef idx="minor">
            <a:schemeClr val="tx1"/>
          </a:fontRef>
        </p:style>
      </p:cxnSp>
      <p:sp>
        <p:nvSpPr>
          <p:cNvPr id="10" name="文本框 9"/>
          <p:cNvSpPr txBox="1"/>
          <p:nvPr>
            <p:custDataLst>
              <p:tags r:id="rId8"/>
            </p:custDataLst>
          </p:nvPr>
        </p:nvSpPr>
        <p:spPr>
          <a:xfrm>
            <a:off x="1099820" y="1101090"/>
            <a:ext cx="717550" cy="368300"/>
          </a:xfrm>
          <a:prstGeom prst="rect">
            <a:avLst/>
          </a:prstGeom>
          <a:noFill/>
        </p:spPr>
        <p:txBody>
          <a:bodyPr wrap="square" rtlCol="0">
            <a:spAutoFit/>
          </a:bodyPr>
          <a:p>
            <a:pPr algn="ctr"/>
            <a:r>
              <a:rPr lang="en-US" altLang="zh-CN">
                <a:latin typeface="Times New Roman" panose="02020603050405020304" charset="0"/>
                <a:cs typeface="Times New Roman" panose="02020603050405020304" charset="0"/>
              </a:rPr>
              <a:t>40</a:t>
            </a:r>
            <a:endParaRPr lang="en-US" altLang="zh-CN">
              <a:latin typeface="Times New Roman" panose="02020603050405020304" charset="0"/>
              <a:cs typeface="Times New Roman" panose="02020603050405020304" charset="0"/>
            </a:endParaRPr>
          </a:p>
        </p:txBody>
      </p:sp>
      <p:sp>
        <p:nvSpPr>
          <p:cNvPr id="11" name="文本框 10"/>
          <p:cNvSpPr txBox="1"/>
          <p:nvPr>
            <p:custDataLst>
              <p:tags r:id="rId9"/>
            </p:custDataLst>
          </p:nvPr>
        </p:nvSpPr>
        <p:spPr>
          <a:xfrm>
            <a:off x="1859915" y="1101090"/>
            <a:ext cx="892175" cy="368300"/>
          </a:xfrm>
          <a:prstGeom prst="rect">
            <a:avLst/>
          </a:prstGeom>
          <a:noFill/>
        </p:spPr>
        <p:txBody>
          <a:bodyPr wrap="square" rtlCol="0">
            <a:spAutoFit/>
          </a:bodyPr>
          <a:p>
            <a:pPr algn="ctr"/>
            <a:r>
              <a:rPr lang="en-US" altLang="zh-CN">
                <a:latin typeface="Times New Roman" panose="02020603050405020304" charset="0"/>
                <a:cs typeface="Times New Roman" panose="02020603050405020304" charset="0"/>
              </a:rPr>
              <a:t>20</a:t>
            </a:r>
            <a:endParaRPr lang="en-US" altLang="zh-CN">
              <a:latin typeface="Times New Roman" panose="02020603050405020304" charset="0"/>
              <a:cs typeface="Times New Roman" panose="02020603050405020304" charset="0"/>
            </a:endParaRPr>
          </a:p>
        </p:txBody>
      </p:sp>
      <p:sp>
        <p:nvSpPr>
          <p:cNvPr id="12" name="文本框 11"/>
          <p:cNvSpPr txBox="1"/>
          <p:nvPr>
            <p:custDataLst>
              <p:tags r:id="rId10"/>
            </p:custDataLst>
          </p:nvPr>
        </p:nvSpPr>
        <p:spPr>
          <a:xfrm>
            <a:off x="3646170" y="1101090"/>
            <a:ext cx="717550" cy="368300"/>
          </a:xfrm>
          <a:prstGeom prst="rect">
            <a:avLst/>
          </a:prstGeom>
          <a:noFill/>
        </p:spPr>
        <p:txBody>
          <a:bodyPr wrap="square" rtlCol="0">
            <a:spAutoFit/>
          </a:bodyPr>
          <a:p>
            <a:pPr algn="ctr"/>
            <a:r>
              <a:rPr lang="en-US" altLang="zh-CN">
                <a:latin typeface="Times New Roman" panose="02020603050405020304" charset="0"/>
                <a:cs typeface="Times New Roman" panose="02020603050405020304" charset="0"/>
              </a:rPr>
              <a:t>100</a:t>
            </a:r>
            <a:endParaRPr lang="en-US" altLang="zh-CN">
              <a:latin typeface="Times New Roman" panose="02020603050405020304" charset="0"/>
              <a:cs typeface="Times New Roman" panose="02020603050405020304" charset="0"/>
            </a:endParaRPr>
          </a:p>
        </p:txBody>
      </p:sp>
      <p:cxnSp>
        <p:nvCxnSpPr>
          <p:cNvPr id="13" name="直接箭头连接符 12"/>
          <p:cNvCxnSpPr/>
          <p:nvPr>
            <p:custDataLst>
              <p:tags r:id="rId11"/>
            </p:custDataLst>
          </p:nvPr>
        </p:nvCxnSpPr>
        <p:spPr>
          <a:xfrm flipV="1">
            <a:off x="951230" y="1546860"/>
            <a:ext cx="1059180" cy="10160"/>
          </a:xfrm>
          <a:prstGeom prst="straightConnector1">
            <a:avLst/>
          </a:prstGeom>
          <a:ln w="22225" cmpd="thickThin">
            <a:solidFill>
              <a:schemeClr val="accent1"/>
            </a:solidFill>
            <a:prstDash val="sysDash"/>
            <a:headEnd type="arrow"/>
            <a:tailEnd type="arrow"/>
          </a:ln>
        </p:spPr>
        <p:style>
          <a:lnRef idx="2">
            <a:schemeClr val="accent1"/>
          </a:lnRef>
          <a:fillRef idx="0">
            <a:srgbClr val="FFFFFF"/>
          </a:fillRef>
          <a:effectRef idx="0">
            <a:srgbClr val="FFFFFF"/>
          </a:effectRef>
          <a:fontRef idx="minor">
            <a:schemeClr val="tx1"/>
          </a:fontRef>
        </p:style>
      </p:cxnSp>
      <p:cxnSp>
        <p:nvCxnSpPr>
          <p:cNvPr id="14" name="直接箭头连接符 13"/>
          <p:cNvCxnSpPr/>
          <p:nvPr>
            <p:custDataLst>
              <p:tags r:id="rId12"/>
            </p:custDataLst>
          </p:nvPr>
        </p:nvCxnSpPr>
        <p:spPr>
          <a:xfrm>
            <a:off x="2606040" y="1533525"/>
            <a:ext cx="2713990" cy="13335"/>
          </a:xfrm>
          <a:prstGeom prst="straightConnector1">
            <a:avLst/>
          </a:prstGeom>
          <a:ln w="22225" cmpd="thickThin">
            <a:solidFill>
              <a:schemeClr val="accent1"/>
            </a:solidFill>
            <a:prstDash val="sysDash"/>
            <a:headEnd type="arrow"/>
            <a:tailEnd type="arrow"/>
          </a:ln>
        </p:spPr>
        <p:style>
          <a:lnRef idx="2">
            <a:schemeClr val="accent1"/>
          </a:lnRef>
          <a:fillRef idx="0">
            <a:srgbClr val="FFFFFF"/>
          </a:fillRef>
          <a:effectRef idx="0">
            <a:srgbClr val="FFFFFF"/>
          </a:effectRef>
          <a:fontRef idx="minor">
            <a:schemeClr val="tx1"/>
          </a:fontRef>
        </p:style>
      </p:cxnSp>
      <p:cxnSp>
        <p:nvCxnSpPr>
          <p:cNvPr id="15" name="直接箭头连接符 14"/>
          <p:cNvCxnSpPr/>
          <p:nvPr>
            <p:custDataLst>
              <p:tags r:id="rId13"/>
            </p:custDataLst>
          </p:nvPr>
        </p:nvCxnSpPr>
        <p:spPr>
          <a:xfrm flipV="1">
            <a:off x="2035175" y="1546225"/>
            <a:ext cx="551815" cy="6350"/>
          </a:xfrm>
          <a:prstGeom prst="straightConnector1">
            <a:avLst/>
          </a:prstGeom>
          <a:ln w="22225" cmpd="thickThin">
            <a:solidFill>
              <a:schemeClr val="accent1"/>
            </a:solidFill>
            <a:prstDash val="sysDash"/>
            <a:headEnd type="arrow"/>
            <a:tailEnd type="arrow"/>
          </a:ln>
        </p:spPr>
        <p:style>
          <a:lnRef idx="2">
            <a:schemeClr val="accent1"/>
          </a:lnRef>
          <a:fillRef idx="0">
            <a:srgbClr val="FFFFFF"/>
          </a:fillRef>
          <a:effectRef idx="0">
            <a:srgbClr val="FFFFFF"/>
          </a:effectRef>
          <a:fontRef idx="minor">
            <a:schemeClr val="tx1"/>
          </a:fontRef>
        </p:style>
      </p:cxnSp>
      <p:sp>
        <p:nvSpPr>
          <p:cNvPr id="3" name="文本框 2"/>
          <p:cNvSpPr txBox="1"/>
          <p:nvPr>
            <p:custDataLst>
              <p:tags r:id="rId14"/>
            </p:custDataLst>
          </p:nvPr>
        </p:nvSpPr>
        <p:spPr>
          <a:xfrm>
            <a:off x="4156075" y="4814570"/>
            <a:ext cx="1235710" cy="337185"/>
          </a:xfrm>
          <a:prstGeom prst="rect">
            <a:avLst/>
          </a:prstGeom>
          <a:noFill/>
        </p:spPr>
        <p:txBody>
          <a:bodyPr wrap="square" rtlCol="0">
            <a:spAutoFit/>
          </a:bodyPr>
          <a:p>
            <a:pPr algn="ctr"/>
            <a:r>
              <a:rPr lang="zh-CN" altLang="en-US" sz="1600">
                <a:latin typeface="Times New Roman" panose="02020603050405020304" charset="0"/>
                <a:cs typeface="Times New Roman" panose="02020603050405020304" charset="0"/>
              </a:rPr>
              <a:t>systolic=160</a:t>
            </a:r>
            <a:endParaRPr lang="zh-CN" altLang="en-US" sz="1600">
              <a:latin typeface="Times New Roman" panose="02020603050405020304" charset="0"/>
              <a:cs typeface="Times New Roman" panose="02020603050405020304" charset="0"/>
            </a:endParaRPr>
          </a:p>
        </p:txBody>
      </p:sp>
      <p:cxnSp>
        <p:nvCxnSpPr>
          <p:cNvPr id="2" name="直接连接符 1"/>
          <p:cNvCxnSpPr/>
          <p:nvPr>
            <p:custDataLst>
              <p:tags r:id="rId15"/>
            </p:custDataLst>
          </p:nvPr>
        </p:nvCxnSpPr>
        <p:spPr>
          <a:xfrm>
            <a:off x="2903220" y="1732915"/>
            <a:ext cx="6985" cy="4307205"/>
          </a:xfrm>
          <a:prstGeom prst="line">
            <a:avLst/>
          </a:prstGeom>
          <a:ln w="38100" cmpd="thickThin">
            <a:solidFill>
              <a:schemeClr val="accent3"/>
            </a:solidFill>
            <a:prstDash val="sysDash"/>
          </a:ln>
        </p:spPr>
        <p:style>
          <a:lnRef idx="2">
            <a:schemeClr val="accent1"/>
          </a:lnRef>
          <a:fillRef idx="0">
            <a:srgbClr val="FFFFFF"/>
          </a:fillRef>
          <a:effectRef idx="0">
            <a:srgbClr val="FFFFFF"/>
          </a:effectRef>
          <a:fontRef idx="minor">
            <a:schemeClr val="tx1"/>
          </a:fontRef>
        </p:style>
      </p:cxnSp>
      <p:cxnSp>
        <p:nvCxnSpPr>
          <p:cNvPr id="16" name="直接连接符 15"/>
          <p:cNvCxnSpPr/>
          <p:nvPr>
            <p:custDataLst>
              <p:tags r:id="rId16"/>
            </p:custDataLst>
          </p:nvPr>
        </p:nvCxnSpPr>
        <p:spPr>
          <a:xfrm>
            <a:off x="960755" y="1101090"/>
            <a:ext cx="5080" cy="3198495"/>
          </a:xfrm>
          <a:prstGeom prst="line">
            <a:avLst/>
          </a:prstGeom>
          <a:ln w="38100" cmpd="thickThin">
            <a:solidFill>
              <a:schemeClr val="accent6"/>
            </a:solidFill>
            <a:prstDash val="sysDash"/>
          </a:ln>
        </p:spPr>
        <p:style>
          <a:lnRef idx="2">
            <a:schemeClr val="accent1"/>
          </a:lnRef>
          <a:fillRef idx="0">
            <a:srgbClr val="FFFFFF"/>
          </a:fillRef>
          <a:effectRef idx="0">
            <a:srgbClr val="FFFFFF"/>
          </a:effectRef>
          <a:fontRef idx="minor">
            <a:schemeClr val="tx1"/>
          </a:fontRef>
        </p:style>
      </p:cxnSp>
      <p:cxnSp>
        <p:nvCxnSpPr>
          <p:cNvPr id="17" name="直接箭头连接符 16"/>
          <p:cNvCxnSpPr/>
          <p:nvPr>
            <p:custDataLst>
              <p:tags r:id="rId17"/>
            </p:custDataLst>
          </p:nvPr>
        </p:nvCxnSpPr>
        <p:spPr>
          <a:xfrm flipV="1">
            <a:off x="1278255" y="5701030"/>
            <a:ext cx="1618615" cy="9525"/>
          </a:xfrm>
          <a:prstGeom prst="straightConnector1">
            <a:avLst/>
          </a:prstGeom>
          <a:ln w="22225" cmpd="thickThin">
            <a:solidFill>
              <a:schemeClr val="accent1"/>
            </a:solidFill>
            <a:prstDash val="sysDash"/>
            <a:headEnd type="arrow"/>
            <a:tailEnd type="arrow"/>
          </a:ln>
        </p:spPr>
        <p:style>
          <a:lnRef idx="2">
            <a:schemeClr val="accent1"/>
          </a:lnRef>
          <a:fillRef idx="0">
            <a:srgbClr val="FFFFFF"/>
          </a:fillRef>
          <a:effectRef idx="0">
            <a:srgbClr val="FFFFFF"/>
          </a:effectRef>
          <a:fontRef idx="minor">
            <a:schemeClr val="tx1"/>
          </a:fontRef>
        </p:style>
      </p:cxnSp>
      <p:sp>
        <p:nvSpPr>
          <p:cNvPr id="19" name="文本框 18"/>
          <p:cNvSpPr txBox="1"/>
          <p:nvPr>
            <p:custDataLst>
              <p:tags r:id="rId18"/>
            </p:custDataLst>
          </p:nvPr>
        </p:nvSpPr>
        <p:spPr>
          <a:xfrm>
            <a:off x="1271270" y="5777865"/>
            <a:ext cx="1568450" cy="368300"/>
          </a:xfrm>
          <a:prstGeom prst="rect">
            <a:avLst/>
          </a:prstGeom>
          <a:noFill/>
        </p:spPr>
        <p:txBody>
          <a:bodyPr wrap="square" rtlCol="0">
            <a:spAutoFit/>
          </a:bodyPr>
          <a:p>
            <a:pPr algn="ctr"/>
            <a:r>
              <a:rPr lang="en-US" altLang="zh-CN">
                <a:latin typeface="Times New Roman" panose="02020603050405020304" charset="0"/>
                <a:cs typeface="Times New Roman" panose="02020603050405020304" charset="0"/>
              </a:rPr>
              <a:t>40+180-</a:t>
            </a:r>
            <a:r>
              <a:rPr lang="en-US" altLang="zh-CN">
                <a:latin typeface="Times New Roman" panose="02020603050405020304" charset="0"/>
                <a:cs typeface="Times New Roman" panose="02020603050405020304" charset="0"/>
              </a:rPr>
              <a:t>S</a:t>
            </a:r>
            <a:endParaRPr lang="en-US" altLang="zh-CN">
              <a:latin typeface="Times New Roman" panose="02020603050405020304" charset="0"/>
              <a:cs typeface="Times New Roman" panose="02020603050405020304" charset="0"/>
            </a:endParaRPr>
          </a:p>
        </p:txBody>
      </p:sp>
      <p:sp>
        <p:nvSpPr>
          <p:cNvPr id="20" name="文本框 19"/>
          <p:cNvSpPr txBox="1"/>
          <p:nvPr/>
        </p:nvSpPr>
        <p:spPr>
          <a:xfrm>
            <a:off x="1413510" y="6146165"/>
            <a:ext cx="1338580" cy="368300"/>
          </a:xfrm>
          <a:prstGeom prst="rect">
            <a:avLst/>
          </a:prstGeom>
          <a:noFill/>
        </p:spPr>
        <p:txBody>
          <a:bodyPr wrap="square" rtlCol="0">
            <a:spAutoFit/>
          </a:bodyPr>
          <a:p>
            <a:pPr algn="ctr"/>
            <a:r>
              <a:rPr lang="en-US" altLang="zh-CN">
                <a:latin typeface="Times New Roman" panose="02020603050405020304" charset="0"/>
                <a:cs typeface="Times New Roman" panose="02020603050405020304" charset="0"/>
              </a:rPr>
              <a:t>D21_before</a:t>
            </a:r>
            <a:endParaRPr lang="zh-CN" altLang="en-US">
              <a:latin typeface="Times New Roman" panose="02020603050405020304" charset="0"/>
              <a:cs typeface="Times New Roman" panose="02020603050405020304" charset="0"/>
            </a:endParaRPr>
          </a:p>
        </p:txBody>
      </p:sp>
      <p:sp>
        <p:nvSpPr>
          <p:cNvPr id="21" name="文本框 20"/>
          <p:cNvSpPr txBox="1"/>
          <p:nvPr>
            <p:custDataLst>
              <p:tags r:id="rId19"/>
            </p:custDataLst>
          </p:nvPr>
        </p:nvSpPr>
        <p:spPr>
          <a:xfrm>
            <a:off x="6274435" y="1149350"/>
            <a:ext cx="2065655" cy="398780"/>
          </a:xfrm>
          <a:prstGeom prst="rect">
            <a:avLst/>
          </a:prstGeom>
          <a:noFill/>
        </p:spPr>
        <p:txBody>
          <a:bodyPr wrap="square" rtlCol="0">
            <a:spAutoFit/>
          </a:bodyPr>
          <a:p>
            <a:pPr algn="ctr"/>
            <a:r>
              <a:rPr lang="en-US" altLang="zh-CN" sz="2000">
                <a:latin typeface="Times New Roman" panose="02020603050405020304" charset="0"/>
                <a:cs typeface="Times New Roman" panose="02020603050405020304" charset="0"/>
              </a:rPr>
              <a:t>D21_before</a:t>
            </a:r>
            <a:endParaRPr lang="zh-CN" altLang="en-US" sz="2000">
              <a:latin typeface="Times New Roman" panose="02020603050405020304" charset="0"/>
              <a:cs typeface="Times New Roman" panose="02020603050405020304" charset="0"/>
            </a:endParaRPr>
          </a:p>
        </p:txBody>
      </p:sp>
      <p:sp>
        <p:nvSpPr>
          <p:cNvPr id="22" name="文本框 21"/>
          <p:cNvSpPr txBox="1"/>
          <p:nvPr/>
        </p:nvSpPr>
        <p:spPr>
          <a:xfrm>
            <a:off x="8452485" y="1323975"/>
            <a:ext cx="362585" cy="521970"/>
          </a:xfrm>
          <a:prstGeom prst="rect">
            <a:avLst/>
          </a:prstGeom>
          <a:noFill/>
        </p:spPr>
        <p:txBody>
          <a:bodyPr wrap="square" rtlCol="0">
            <a:spAutoFit/>
          </a:bodyPr>
          <a:p>
            <a:r>
              <a:rPr lang="en-US" altLang="zh-CN" sz="2800">
                <a:latin typeface="Times New Roman" panose="02020603050405020304" charset="0"/>
                <a:cs typeface="Times New Roman" panose="02020603050405020304" charset="0"/>
              </a:rPr>
              <a:t>=</a:t>
            </a:r>
            <a:endParaRPr lang="en-US" altLang="zh-CN" sz="2800">
              <a:latin typeface="Times New Roman" panose="02020603050405020304" charset="0"/>
              <a:cs typeface="Times New Roman" panose="02020603050405020304" charset="0"/>
            </a:endParaRPr>
          </a:p>
        </p:txBody>
      </p:sp>
      <p:sp>
        <p:nvSpPr>
          <p:cNvPr id="23" name="文本框 22"/>
          <p:cNvSpPr txBox="1"/>
          <p:nvPr/>
        </p:nvSpPr>
        <p:spPr>
          <a:xfrm>
            <a:off x="6174105" y="1600835"/>
            <a:ext cx="2278380" cy="398780"/>
          </a:xfrm>
          <a:prstGeom prst="rect">
            <a:avLst/>
          </a:prstGeom>
          <a:noFill/>
        </p:spPr>
        <p:txBody>
          <a:bodyPr wrap="square" rtlCol="0">
            <a:spAutoFit/>
          </a:bodyPr>
          <a:p>
            <a:pPr algn="ctr"/>
            <a:r>
              <a:rPr lang="en-US" altLang="zh-CN">
                <a:latin typeface="Times New Roman" panose="02020603050405020304" charset="0"/>
                <a:cs typeface="Times New Roman" panose="02020603050405020304" charset="0"/>
              </a:rPr>
              <a:t>D21_</a:t>
            </a:r>
            <a:r>
              <a:rPr lang="en-US" altLang="zh-CN" sz="2000">
                <a:latin typeface="Times New Roman" panose="02020603050405020304" charset="0"/>
                <a:cs typeface="Times New Roman" panose="02020603050405020304" charset="0"/>
              </a:rPr>
              <a:t>after </a:t>
            </a:r>
            <a:r>
              <a:rPr lang="en-US" altLang="zh-CN">
                <a:latin typeface="Times New Roman" panose="02020603050405020304" charset="0"/>
                <a:cs typeface="Times New Roman" panose="02020603050405020304" charset="0"/>
              </a:rPr>
              <a:t>(Known)</a:t>
            </a:r>
            <a:endParaRPr lang="en-US" altLang="zh-CN">
              <a:latin typeface="Times New Roman" panose="02020603050405020304" charset="0"/>
              <a:cs typeface="Times New Roman" panose="02020603050405020304" charset="0"/>
            </a:endParaRPr>
          </a:p>
        </p:txBody>
      </p:sp>
      <p:sp>
        <p:nvSpPr>
          <p:cNvPr id="24" name="文本框 23"/>
          <p:cNvSpPr txBox="1"/>
          <p:nvPr/>
        </p:nvSpPr>
        <p:spPr>
          <a:xfrm>
            <a:off x="8720455" y="1101725"/>
            <a:ext cx="2639060" cy="398780"/>
          </a:xfrm>
          <a:prstGeom prst="rect">
            <a:avLst/>
          </a:prstGeom>
          <a:noFill/>
        </p:spPr>
        <p:txBody>
          <a:bodyPr wrap="square" rtlCol="0">
            <a:spAutoFit/>
          </a:bodyPr>
          <a:p>
            <a:pPr algn="ctr"/>
            <a:r>
              <a:rPr lang="en-US" altLang="zh-CN" sz="2000">
                <a:latin typeface="Times New Roman" panose="02020603050405020304" charset="0"/>
                <a:cs typeface="Times New Roman" panose="02020603050405020304" charset="0"/>
              </a:rPr>
              <a:t>length_cycle_before</a:t>
            </a:r>
            <a:endParaRPr lang="en-US" altLang="zh-CN" sz="2000">
              <a:latin typeface="Times New Roman" panose="02020603050405020304" charset="0"/>
              <a:cs typeface="Times New Roman" panose="02020603050405020304" charset="0"/>
            </a:endParaRPr>
          </a:p>
        </p:txBody>
      </p:sp>
      <p:sp>
        <p:nvSpPr>
          <p:cNvPr id="25" name="文本框 24"/>
          <p:cNvSpPr txBox="1"/>
          <p:nvPr>
            <p:custDataLst>
              <p:tags r:id="rId20"/>
            </p:custDataLst>
          </p:nvPr>
        </p:nvSpPr>
        <p:spPr>
          <a:xfrm>
            <a:off x="8720455" y="1607185"/>
            <a:ext cx="2639060" cy="398780"/>
          </a:xfrm>
          <a:prstGeom prst="rect">
            <a:avLst/>
          </a:prstGeom>
          <a:noFill/>
        </p:spPr>
        <p:txBody>
          <a:bodyPr wrap="square" rtlCol="0">
            <a:spAutoFit/>
          </a:bodyPr>
          <a:p>
            <a:pPr algn="ctr"/>
            <a:r>
              <a:rPr lang="en-US" altLang="zh-CN" sz="2000">
                <a:latin typeface="Times New Roman" panose="02020603050405020304" charset="0"/>
                <a:cs typeface="Times New Roman" panose="02020603050405020304" charset="0"/>
              </a:rPr>
              <a:t>length_cycle_after</a:t>
            </a:r>
            <a:endParaRPr lang="en-US" altLang="zh-CN" sz="2000">
              <a:latin typeface="Times New Roman" panose="02020603050405020304" charset="0"/>
              <a:cs typeface="Times New Roman" panose="02020603050405020304" charset="0"/>
            </a:endParaRPr>
          </a:p>
        </p:txBody>
      </p:sp>
      <p:cxnSp>
        <p:nvCxnSpPr>
          <p:cNvPr id="26" name="直接连接符 25"/>
          <p:cNvCxnSpPr/>
          <p:nvPr/>
        </p:nvCxnSpPr>
        <p:spPr>
          <a:xfrm>
            <a:off x="6174105" y="1565275"/>
            <a:ext cx="2165985" cy="6985"/>
          </a:xfrm>
          <a:prstGeom prst="line">
            <a:avLst/>
          </a:prstGeom>
          <a:ln w="28575" cmpd="sng">
            <a:solidFill>
              <a:schemeClr val="tx1"/>
            </a:solidFill>
            <a:prstDash val="solid"/>
          </a:ln>
        </p:spPr>
        <p:style>
          <a:lnRef idx="2">
            <a:schemeClr val="accent1"/>
          </a:lnRef>
          <a:fillRef idx="0">
            <a:srgbClr val="FFFFFF"/>
          </a:fillRef>
          <a:effectRef idx="0">
            <a:srgbClr val="FFFFFF"/>
          </a:effectRef>
          <a:fontRef idx="minor">
            <a:schemeClr val="tx1"/>
          </a:fontRef>
        </p:style>
      </p:cxnSp>
      <p:cxnSp>
        <p:nvCxnSpPr>
          <p:cNvPr id="27" name="直接连接符 26"/>
          <p:cNvCxnSpPr/>
          <p:nvPr>
            <p:custDataLst>
              <p:tags r:id="rId21"/>
            </p:custDataLst>
          </p:nvPr>
        </p:nvCxnSpPr>
        <p:spPr>
          <a:xfrm>
            <a:off x="8975725" y="1550670"/>
            <a:ext cx="2165985" cy="6985"/>
          </a:xfrm>
          <a:prstGeom prst="line">
            <a:avLst/>
          </a:prstGeom>
          <a:ln w="28575" cmpd="sng">
            <a:solidFill>
              <a:schemeClr val="tx1"/>
            </a:solidFill>
            <a:prstDash val="solid"/>
          </a:ln>
        </p:spPr>
        <p:style>
          <a:lnRef idx="2">
            <a:schemeClr val="accent1"/>
          </a:lnRef>
          <a:fillRef idx="0">
            <a:srgbClr val="FFFFFF"/>
          </a:fillRef>
          <a:effectRef idx="0">
            <a:srgbClr val="FFFFFF"/>
          </a:effectRef>
          <a:fontRef idx="minor">
            <a:schemeClr val="tx1"/>
          </a:fontRef>
        </p:style>
      </p:cxnSp>
      <p:sp>
        <p:nvSpPr>
          <p:cNvPr id="28" name="文本框 27"/>
          <p:cNvSpPr txBox="1"/>
          <p:nvPr/>
        </p:nvSpPr>
        <p:spPr>
          <a:xfrm>
            <a:off x="6088380" y="2197100"/>
            <a:ext cx="5930265" cy="2030095"/>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where:</a:t>
            </a:r>
            <a:endParaRPr lang="en-US" altLang="zh-CN">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D21_before = 40 + 180 - S</a:t>
            </a:r>
            <a:endParaRPr lang="en-US" altLang="zh-CN">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D21_after = The feature we have extracted</a:t>
            </a:r>
            <a:endParaRPr lang="en-US" altLang="zh-CN">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sym typeface="+mn-ea"/>
              </a:rPr>
              <a:t>(D21: horizontal difference from high peak to low peak)</a:t>
            </a:r>
            <a:endParaRPr lang="en-US" altLang="zh-CN">
              <a:latin typeface="Times New Roman" panose="02020603050405020304" charset="0"/>
              <a:cs typeface="Times New Roman" panose="02020603050405020304" charset="0"/>
              <a:sym typeface="+mn-ea"/>
            </a:endParaRPr>
          </a:p>
          <a:p>
            <a:endParaRPr lang="en-US" altLang="zh-CN">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length_cycle_before = 40 + 180 - S +100</a:t>
            </a:r>
            <a:endParaRPr lang="en-US" altLang="zh-CN">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length_cycle_after = 1000/num_heart_beats = 6000/heart_rate</a:t>
            </a:r>
            <a:endParaRPr lang="en-US" altLang="zh-CN">
              <a:latin typeface="Times New Roman" panose="02020603050405020304" charset="0"/>
              <a:cs typeface="Times New Roman" panose="02020603050405020304" charset="0"/>
            </a:endParaRPr>
          </a:p>
        </p:txBody>
      </p:sp>
      <p:sp>
        <p:nvSpPr>
          <p:cNvPr id="29" name="文本框 28"/>
          <p:cNvSpPr txBox="1"/>
          <p:nvPr/>
        </p:nvSpPr>
        <p:spPr>
          <a:xfrm>
            <a:off x="6088380" y="4599940"/>
            <a:ext cx="4933315" cy="398780"/>
          </a:xfrm>
          <a:prstGeom prst="rect">
            <a:avLst/>
          </a:prstGeom>
          <a:noFill/>
        </p:spPr>
        <p:txBody>
          <a:bodyPr wrap="square" rtlCol="0">
            <a:spAutoFit/>
          </a:bodyPr>
          <a:p>
            <a:pPr algn="l"/>
            <a:r>
              <a:rPr lang="en-US" altLang="zh-CN" sz="2000">
                <a:latin typeface="Times New Roman" panose="02020603050405020304" charset="0"/>
                <a:cs typeface="Times New Roman" panose="02020603050405020304" charset="0"/>
              </a:rPr>
              <a:t>S = 320 + 600000 / (D21_after * hr - 6000)</a:t>
            </a:r>
            <a:endParaRPr lang="en-US" altLang="zh-CN" sz="2000">
              <a:latin typeface="Times New Roman" panose="02020603050405020304" charset="0"/>
              <a:cs typeface="Times New Roman" panose="02020603050405020304" charset="0"/>
            </a:endParaRPr>
          </a:p>
        </p:txBody>
      </p:sp>
      <p:sp>
        <p:nvSpPr>
          <p:cNvPr id="30" name="文本框 29"/>
          <p:cNvSpPr txBox="1"/>
          <p:nvPr/>
        </p:nvSpPr>
        <p:spPr>
          <a:xfrm>
            <a:off x="6088380" y="5027295"/>
            <a:ext cx="4064000" cy="398780"/>
          </a:xfrm>
          <a:prstGeom prst="rect">
            <a:avLst/>
          </a:prstGeom>
          <a:noFill/>
        </p:spPr>
        <p:txBody>
          <a:bodyPr wrap="square" rtlCol="0">
            <a:spAutoFit/>
          </a:bodyPr>
          <a:p>
            <a:r>
              <a:rPr lang="en-US" altLang="zh-CN" sz="2000">
                <a:latin typeface="Times New Roman" panose="02020603050405020304" charset="0"/>
                <a:cs typeface="Times New Roman" panose="02020603050405020304" charset="0"/>
              </a:rPr>
              <a:t>The relationship is Non_Linear</a:t>
            </a:r>
            <a:endParaRPr lang="en-US" altLang="zh-CN" sz="2000">
              <a:latin typeface="Times New Roman" panose="02020603050405020304" charset="0"/>
              <a:cs typeface="Times New Roman" panose="02020603050405020304" charset="0"/>
            </a:endParaRPr>
          </a:p>
        </p:txBody>
      </p:sp>
    </p:spTree>
    <p:custDataLst>
      <p:tags r:id="rId2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custDataLst>
              <p:tags r:id="rId1"/>
            </p:custDataLst>
          </p:nvPr>
        </p:nvSpPr>
        <p:spPr>
          <a:xfrm>
            <a:off x="421640" y="418465"/>
            <a:ext cx="8964930" cy="521970"/>
          </a:xfrm>
          <a:prstGeom prst="rect">
            <a:avLst/>
          </a:prstGeom>
          <a:noFill/>
        </p:spPr>
        <p:txBody>
          <a:bodyPr wrap="square" rtlCol="0">
            <a:spAutoFit/>
          </a:bodyPr>
          <a:p>
            <a:r>
              <a:rPr lang="en-US" sz="2800">
                <a:latin typeface="Times New Roman" panose="02020603050405020304" charset="0"/>
                <a:cs typeface="Times New Roman" panose="02020603050405020304" charset="0"/>
              </a:rPr>
              <a:t>Relationship between features and S</a:t>
            </a:r>
            <a:endParaRPr lang="en-US" sz="2800">
              <a:latin typeface="Times New Roman" panose="02020603050405020304" charset="0"/>
              <a:cs typeface="Times New Roman" panose="02020603050405020304" charset="0"/>
            </a:endParaRPr>
          </a:p>
        </p:txBody>
      </p:sp>
      <p:sp>
        <p:nvSpPr>
          <p:cNvPr id="29" name="文本框 28"/>
          <p:cNvSpPr txBox="1"/>
          <p:nvPr>
            <p:custDataLst>
              <p:tags r:id="rId2"/>
            </p:custDataLst>
          </p:nvPr>
        </p:nvSpPr>
        <p:spPr>
          <a:xfrm>
            <a:off x="6667500" y="4095115"/>
            <a:ext cx="4933315" cy="398780"/>
          </a:xfrm>
          <a:prstGeom prst="rect">
            <a:avLst/>
          </a:prstGeom>
          <a:noFill/>
        </p:spPr>
        <p:txBody>
          <a:bodyPr wrap="square" rtlCol="0">
            <a:spAutoFit/>
          </a:bodyPr>
          <a:p>
            <a:pPr algn="l"/>
            <a:r>
              <a:rPr lang="en-US" altLang="zh-CN" sz="2000">
                <a:latin typeface="Times New Roman" panose="02020603050405020304" charset="0"/>
                <a:cs typeface="Times New Roman" panose="02020603050405020304" charset="0"/>
              </a:rPr>
              <a:t>S = 320 + 600000 / (D21_after * hr - 6000)</a:t>
            </a:r>
            <a:endParaRPr lang="en-US" altLang="zh-CN" sz="2000">
              <a:latin typeface="Times New Roman" panose="02020603050405020304" charset="0"/>
              <a:cs typeface="Times New Roman" panose="02020603050405020304" charset="0"/>
            </a:endParaRPr>
          </a:p>
        </p:txBody>
      </p:sp>
      <p:pic>
        <p:nvPicPr>
          <p:cNvPr id="3" name="图片 2"/>
          <p:cNvPicPr>
            <a:picLocks noChangeAspect="1"/>
          </p:cNvPicPr>
          <p:nvPr>
            <p:custDataLst>
              <p:tags r:id="rId3"/>
            </p:custDataLst>
          </p:nvPr>
        </p:nvPicPr>
        <p:blipFill>
          <a:blip r:embed="rId4"/>
          <a:stretch>
            <a:fillRect/>
          </a:stretch>
        </p:blipFill>
        <p:spPr>
          <a:xfrm>
            <a:off x="295910" y="1419860"/>
            <a:ext cx="6183630" cy="4489450"/>
          </a:xfrm>
          <a:prstGeom prst="rect">
            <a:avLst/>
          </a:prstGeom>
        </p:spPr>
      </p:pic>
      <p:sp>
        <p:nvSpPr>
          <p:cNvPr id="4" name="文本框 3"/>
          <p:cNvSpPr txBox="1"/>
          <p:nvPr/>
        </p:nvSpPr>
        <p:spPr>
          <a:xfrm>
            <a:off x="6667500" y="1419860"/>
            <a:ext cx="5033010" cy="1476375"/>
          </a:xfrm>
          <a:prstGeom prst="rect">
            <a:avLst/>
          </a:prstGeom>
          <a:noFill/>
        </p:spPr>
        <p:txBody>
          <a:bodyPr wrap="square" rtlCol="0">
            <a:spAutoFit/>
          </a:bodyPr>
          <a:p>
            <a:pPr indent="0" fontAlgn="auto">
              <a:lnSpc>
                <a:spcPct val="150000"/>
              </a:lnSpc>
            </a:pPr>
            <a:r>
              <a:rPr lang="en-US" altLang="zh-CN" sz="2000">
                <a:latin typeface="Times New Roman" panose="02020603050405020304" charset="0"/>
                <a:cs typeface="Times New Roman" panose="02020603050405020304" charset="0"/>
              </a:rPr>
              <a:t>Orange line: y = x</a:t>
            </a:r>
            <a:endParaRPr lang="en-US" altLang="zh-CN" sz="2000">
              <a:latin typeface="Times New Roman" panose="02020603050405020304" charset="0"/>
              <a:cs typeface="Times New Roman" panose="02020603050405020304" charset="0"/>
            </a:endParaRPr>
          </a:p>
          <a:p>
            <a:pPr indent="0" fontAlgn="auto">
              <a:lnSpc>
                <a:spcPct val="150000"/>
              </a:lnSpc>
            </a:pPr>
            <a:r>
              <a:rPr lang="en-US" altLang="zh-CN" sz="2000">
                <a:latin typeface="Times New Roman" panose="02020603050405020304" charset="0"/>
                <a:cs typeface="Times New Roman" panose="02020603050405020304" charset="0"/>
              </a:rPr>
              <a:t>X_axis: </a:t>
            </a:r>
            <a:r>
              <a:rPr lang="en-US" altLang="zh-CN" sz="2000">
                <a:latin typeface="Times New Roman" panose="02020603050405020304" charset="0"/>
                <a:cs typeface="Times New Roman" panose="02020603050405020304" charset="0"/>
                <a:sym typeface="+mn-ea"/>
              </a:rPr>
              <a:t>320 + 600000 / (D21_after * hr - 6000)</a:t>
            </a:r>
            <a:endParaRPr lang="en-US" altLang="zh-CN" sz="2000">
              <a:latin typeface="Times New Roman" panose="02020603050405020304" charset="0"/>
              <a:cs typeface="Times New Roman" panose="02020603050405020304" charset="0"/>
              <a:sym typeface="+mn-ea"/>
            </a:endParaRPr>
          </a:p>
          <a:p>
            <a:pPr indent="0" fontAlgn="auto">
              <a:lnSpc>
                <a:spcPct val="150000"/>
              </a:lnSpc>
            </a:pPr>
            <a:r>
              <a:rPr lang="en-US" altLang="zh-CN" sz="2000">
                <a:latin typeface="Times New Roman" panose="02020603050405020304" charset="0"/>
                <a:cs typeface="Times New Roman" panose="02020603050405020304" charset="0"/>
                <a:sym typeface="+mn-ea"/>
              </a:rPr>
              <a:t>Y_axis: </a:t>
            </a:r>
            <a:r>
              <a:rPr lang="en-US" altLang="zh-CN" sz="2000">
                <a:latin typeface="Times New Roman" panose="02020603050405020304" charset="0"/>
                <a:cs typeface="Times New Roman" panose="02020603050405020304" charset="0"/>
                <a:sym typeface="+mn-ea"/>
              </a:rPr>
              <a:t>S</a:t>
            </a:r>
            <a:endParaRPr lang="en-US" altLang="zh-CN" sz="2000">
              <a:latin typeface="Times New Roman" panose="02020603050405020304" charset="0"/>
              <a:cs typeface="Times New Roman" panose="02020603050405020304" charset="0"/>
            </a:endParaRPr>
          </a:p>
        </p:txBody>
      </p:sp>
      <p:sp>
        <p:nvSpPr>
          <p:cNvPr id="6" name="文本框 5"/>
          <p:cNvSpPr txBox="1"/>
          <p:nvPr>
            <p:custDataLst>
              <p:tags r:id="rId5"/>
            </p:custDataLst>
          </p:nvPr>
        </p:nvSpPr>
        <p:spPr>
          <a:xfrm>
            <a:off x="6667500" y="4667885"/>
            <a:ext cx="4933315" cy="398780"/>
          </a:xfrm>
          <a:prstGeom prst="rect">
            <a:avLst/>
          </a:prstGeom>
          <a:noFill/>
        </p:spPr>
        <p:txBody>
          <a:bodyPr wrap="square" rtlCol="0">
            <a:spAutoFit/>
          </a:bodyPr>
          <a:p>
            <a:pPr algn="l"/>
            <a:r>
              <a:rPr lang="en-US" altLang="zh-CN" sz="2000">
                <a:latin typeface="Times New Roman" panose="02020603050405020304" charset="0"/>
                <a:cs typeface="Times New Roman" panose="02020603050405020304" charset="0"/>
              </a:rPr>
              <a:t>S = 320 - 600000 / (D12_after * hr)</a:t>
            </a:r>
            <a:endParaRPr lang="en-US" altLang="zh-CN" sz="2000">
              <a:latin typeface="Times New Roman" panose="02020603050405020304" charset="0"/>
              <a:cs typeface="Times New Roman" panose="02020603050405020304" charset="0"/>
            </a:endParaRPr>
          </a:p>
        </p:txBody>
      </p:sp>
    </p:spTree>
    <p:custDataLst>
      <p:tags r:id="rId6"/>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custDataLst>
              <p:tags r:id="rId1"/>
            </p:custDataLst>
          </p:nvPr>
        </p:nvSpPr>
        <p:spPr>
          <a:xfrm>
            <a:off x="421640" y="418465"/>
            <a:ext cx="8964930" cy="521970"/>
          </a:xfrm>
          <a:prstGeom prst="rect">
            <a:avLst/>
          </a:prstGeom>
          <a:noFill/>
        </p:spPr>
        <p:txBody>
          <a:bodyPr wrap="square" rtlCol="0">
            <a:spAutoFit/>
          </a:bodyPr>
          <a:p>
            <a:r>
              <a:rPr lang="en-US" sz="2800">
                <a:latin typeface="Times New Roman" panose="02020603050405020304" charset="0"/>
                <a:cs typeface="Times New Roman" panose="02020603050405020304" charset="0"/>
              </a:rPr>
              <a:t>Relationship between features and S</a:t>
            </a:r>
            <a:endParaRPr lang="en-US" sz="2800">
              <a:latin typeface="Times New Roman" panose="02020603050405020304" charset="0"/>
              <a:cs typeface="Times New Roman" panose="02020603050405020304" charset="0"/>
            </a:endParaRPr>
          </a:p>
        </p:txBody>
      </p:sp>
      <p:sp>
        <p:nvSpPr>
          <p:cNvPr id="29" name="文本框 28"/>
          <p:cNvSpPr txBox="1"/>
          <p:nvPr>
            <p:custDataLst>
              <p:tags r:id="rId2"/>
            </p:custDataLst>
          </p:nvPr>
        </p:nvSpPr>
        <p:spPr>
          <a:xfrm>
            <a:off x="6602730" y="1158240"/>
            <a:ext cx="4933315" cy="398780"/>
          </a:xfrm>
          <a:prstGeom prst="rect">
            <a:avLst/>
          </a:prstGeom>
          <a:noFill/>
        </p:spPr>
        <p:txBody>
          <a:bodyPr wrap="square" rtlCol="0">
            <a:spAutoFit/>
          </a:bodyPr>
          <a:p>
            <a:pPr algn="l"/>
            <a:r>
              <a:rPr lang="en-US" altLang="zh-CN" sz="2000">
                <a:latin typeface="Times New Roman" panose="02020603050405020304" charset="0"/>
                <a:cs typeface="Times New Roman" panose="02020603050405020304" charset="0"/>
              </a:rPr>
              <a:t>S = 320 + 600000 / (D21_after * hr - 6000)</a:t>
            </a:r>
            <a:endParaRPr lang="en-US" altLang="zh-CN" sz="2000">
              <a:latin typeface="Times New Roman" panose="02020603050405020304" charset="0"/>
              <a:cs typeface="Times New Roman" panose="02020603050405020304" charset="0"/>
            </a:endParaRPr>
          </a:p>
        </p:txBody>
      </p:sp>
      <p:sp>
        <p:nvSpPr>
          <p:cNvPr id="6" name="文本框 5"/>
          <p:cNvSpPr txBox="1"/>
          <p:nvPr>
            <p:custDataLst>
              <p:tags r:id="rId3"/>
            </p:custDataLst>
          </p:nvPr>
        </p:nvSpPr>
        <p:spPr>
          <a:xfrm>
            <a:off x="6602730" y="1557020"/>
            <a:ext cx="4933315" cy="398780"/>
          </a:xfrm>
          <a:prstGeom prst="rect">
            <a:avLst/>
          </a:prstGeom>
          <a:noFill/>
        </p:spPr>
        <p:txBody>
          <a:bodyPr wrap="square" rtlCol="0">
            <a:spAutoFit/>
          </a:bodyPr>
          <a:p>
            <a:pPr algn="l"/>
            <a:r>
              <a:rPr lang="en-US" altLang="zh-CN" sz="2000">
                <a:latin typeface="Times New Roman" panose="02020603050405020304" charset="0"/>
                <a:cs typeface="Times New Roman" panose="02020603050405020304" charset="0"/>
              </a:rPr>
              <a:t>S = 320 - 600000 / (D12_after * hr)</a:t>
            </a:r>
            <a:endParaRPr lang="en-US" altLang="zh-CN" sz="2000">
              <a:latin typeface="Times New Roman" panose="02020603050405020304" charset="0"/>
              <a:cs typeface="Times New Roman" panose="02020603050405020304" charset="0"/>
            </a:endParaRPr>
          </a:p>
        </p:txBody>
      </p:sp>
      <p:pic>
        <p:nvPicPr>
          <p:cNvPr id="2" name="图片 1"/>
          <p:cNvPicPr>
            <a:picLocks noChangeAspect="1"/>
          </p:cNvPicPr>
          <p:nvPr>
            <p:custDataLst>
              <p:tags r:id="rId4"/>
            </p:custDataLst>
          </p:nvPr>
        </p:nvPicPr>
        <p:blipFill>
          <a:blip r:embed="rId5"/>
          <a:stretch>
            <a:fillRect/>
          </a:stretch>
        </p:blipFill>
        <p:spPr>
          <a:xfrm>
            <a:off x="218440" y="1158240"/>
            <a:ext cx="6059170" cy="4211320"/>
          </a:xfrm>
          <a:prstGeom prst="rect">
            <a:avLst/>
          </a:prstGeom>
        </p:spPr>
      </p:pic>
      <p:sp>
        <p:nvSpPr>
          <p:cNvPr id="3" name="下箭头 2"/>
          <p:cNvSpPr/>
          <p:nvPr/>
        </p:nvSpPr>
        <p:spPr>
          <a:xfrm>
            <a:off x="8764270" y="2078990"/>
            <a:ext cx="416560" cy="561975"/>
          </a:xfrm>
          <a:prstGeom prst="downArrow">
            <a:avLst/>
          </a:prstGeom>
          <a:solidFill>
            <a:schemeClr val="accent1">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 name="文本框 3"/>
          <p:cNvSpPr txBox="1"/>
          <p:nvPr/>
        </p:nvSpPr>
        <p:spPr>
          <a:xfrm>
            <a:off x="6374765" y="2764155"/>
            <a:ext cx="5389880" cy="398780"/>
          </a:xfrm>
          <a:prstGeom prst="rect">
            <a:avLst/>
          </a:prstGeom>
          <a:noFill/>
        </p:spPr>
        <p:txBody>
          <a:bodyPr wrap="square" rtlCol="0">
            <a:spAutoFit/>
          </a:bodyPr>
          <a:p>
            <a:r>
              <a:rPr lang="en-US" altLang="zh-CN" sz="2000">
                <a:latin typeface="Times New Roman" panose="02020603050405020304" charset="0"/>
                <a:cs typeface="Times New Roman" panose="02020603050405020304" charset="0"/>
              </a:rPr>
              <a:t>D21 = (6000 * S - 6000 * 220) / (hr * S - hr * 320)</a:t>
            </a:r>
            <a:endParaRPr lang="en-US" altLang="zh-CN" sz="2000">
              <a:latin typeface="Times New Roman" panose="02020603050405020304" charset="0"/>
              <a:cs typeface="Times New Roman" panose="02020603050405020304" charset="0"/>
            </a:endParaRPr>
          </a:p>
        </p:txBody>
      </p:sp>
      <p:sp>
        <p:nvSpPr>
          <p:cNvPr id="7" name="文本框 6"/>
          <p:cNvSpPr txBox="1"/>
          <p:nvPr>
            <p:custDataLst>
              <p:tags r:id="rId6"/>
            </p:custDataLst>
          </p:nvPr>
        </p:nvSpPr>
        <p:spPr>
          <a:xfrm>
            <a:off x="6374765" y="3080385"/>
            <a:ext cx="5389880" cy="398780"/>
          </a:xfrm>
          <a:prstGeom prst="rect">
            <a:avLst/>
          </a:prstGeom>
          <a:noFill/>
        </p:spPr>
        <p:txBody>
          <a:bodyPr wrap="square" rtlCol="0">
            <a:spAutoFit/>
          </a:bodyPr>
          <a:p>
            <a:r>
              <a:rPr lang="en-US" altLang="zh-CN" sz="2000">
                <a:latin typeface="Times New Roman" panose="02020603050405020304" charset="0"/>
                <a:cs typeface="Times New Roman" panose="02020603050405020304" charset="0"/>
              </a:rPr>
              <a:t>D12 = 600000 / (hr * 320 - hr * S)</a:t>
            </a:r>
            <a:endParaRPr lang="en-US" altLang="zh-CN" sz="2000">
              <a:latin typeface="Times New Roman" panose="02020603050405020304" charset="0"/>
              <a:cs typeface="Times New Roman" panose="02020603050405020304" charset="0"/>
            </a:endParaRPr>
          </a:p>
        </p:txBody>
      </p:sp>
      <p:sp>
        <p:nvSpPr>
          <p:cNvPr id="8" name="文本框 7"/>
          <p:cNvSpPr txBox="1"/>
          <p:nvPr>
            <p:custDataLst>
              <p:tags r:id="rId7"/>
            </p:custDataLst>
          </p:nvPr>
        </p:nvSpPr>
        <p:spPr>
          <a:xfrm>
            <a:off x="7635240" y="4177665"/>
            <a:ext cx="5389880" cy="398780"/>
          </a:xfrm>
          <a:prstGeom prst="rect">
            <a:avLst/>
          </a:prstGeom>
          <a:noFill/>
        </p:spPr>
        <p:txBody>
          <a:bodyPr wrap="square" rtlCol="0">
            <a:spAutoFit/>
          </a:bodyPr>
          <a:p>
            <a:r>
              <a:rPr lang="en-US" altLang="zh-CN" sz="2000">
                <a:latin typeface="Times New Roman" panose="02020603050405020304" charset="0"/>
                <a:cs typeface="Times New Roman" panose="02020603050405020304" charset="0"/>
              </a:rPr>
              <a:t>D21/D12 = 2.2 - 0.01 * S</a:t>
            </a:r>
            <a:endParaRPr lang="en-US" altLang="zh-CN" sz="2000">
              <a:latin typeface="Times New Roman" panose="02020603050405020304" charset="0"/>
              <a:cs typeface="Times New Roman" panose="02020603050405020304" charset="0"/>
            </a:endParaRPr>
          </a:p>
        </p:txBody>
      </p:sp>
      <p:sp>
        <p:nvSpPr>
          <p:cNvPr id="9" name="下箭头 8"/>
          <p:cNvSpPr/>
          <p:nvPr>
            <p:custDataLst>
              <p:tags r:id="rId8"/>
            </p:custDataLst>
          </p:nvPr>
        </p:nvSpPr>
        <p:spPr>
          <a:xfrm>
            <a:off x="8764270" y="3547110"/>
            <a:ext cx="416560" cy="561975"/>
          </a:xfrm>
          <a:prstGeom prst="downArrow">
            <a:avLst/>
          </a:prstGeom>
          <a:solidFill>
            <a:schemeClr val="accent1">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下箭头 9"/>
          <p:cNvSpPr/>
          <p:nvPr>
            <p:custDataLst>
              <p:tags r:id="rId9"/>
            </p:custDataLst>
          </p:nvPr>
        </p:nvSpPr>
        <p:spPr>
          <a:xfrm>
            <a:off x="8764270" y="4645025"/>
            <a:ext cx="416560" cy="561975"/>
          </a:xfrm>
          <a:prstGeom prst="downArrow">
            <a:avLst/>
          </a:prstGeom>
          <a:solidFill>
            <a:schemeClr val="accent1">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文本框 10"/>
          <p:cNvSpPr txBox="1"/>
          <p:nvPr>
            <p:custDataLst>
              <p:tags r:id="rId10"/>
            </p:custDataLst>
          </p:nvPr>
        </p:nvSpPr>
        <p:spPr>
          <a:xfrm>
            <a:off x="7567295" y="5245100"/>
            <a:ext cx="5389880" cy="398780"/>
          </a:xfrm>
          <a:prstGeom prst="rect">
            <a:avLst/>
          </a:prstGeom>
          <a:noFill/>
        </p:spPr>
        <p:txBody>
          <a:bodyPr wrap="square" rtlCol="0">
            <a:spAutoFit/>
          </a:bodyPr>
          <a:p>
            <a:r>
              <a:rPr lang="en-US" altLang="zh-CN" sz="2000">
                <a:latin typeface="Times New Roman" panose="02020603050405020304" charset="0"/>
                <a:cs typeface="Times New Roman" panose="02020603050405020304" charset="0"/>
              </a:rPr>
              <a:t>S = 220 - 100 * D21/D12</a:t>
            </a:r>
            <a:endParaRPr lang="en-US" altLang="zh-CN" sz="2000">
              <a:latin typeface="Times New Roman" panose="02020603050405020304" charset="0"/>
              <a:cs typeface="Times New Roman" panose="02020603050405020304" charset="0"/>
            </a:endParaRPr>
          </a:p>
        </p:txBody>
      </p:sp>
      <p:sp>
        <p:nvSpPr>
          <p:cNvPr id="12" name="文本框 11"/>
          <p:cNvSpPr txBox="1"/>
          <p:nvPr>
            <p:custDataLst>
              <p:tags r:id="rId11"/>
            </p:custDataLst>
          </p:nvPr>
        </p:nvSpPr>
        <p:spPr>
          <a:xfrm>
            <a:off x="808990" y="5369560"/>
            <a:ext cx="5033010" cy="922020"/>
          </a:xfrm>
          <a:prstGeom prst="rect">
            <a:avLst/>
          </a:prstGeom>
          <a:noFill/>
        </p:spPr>
        <p:txBody>
          <a:bodyPr wrap="square" rtlCol="0">
            <a:spAutoFit/>
          </a:bodyPr>
          <a:p>
            <a:pPr indent="0" fontAlgn="auto">
              <a:lnSpc>
                <a:spcPct val="100000"/>
              </a:lnSpc>
            </a:pPr>
            <a:r>
              <a:rPr lang="en-US" altLang="zh-CN">
                <a:latin typeface="Times New Roman" panose="02020603050405020304" charset="0"/>
                <a:cs typeface="Times New Roman" panose="02020603050405020304" charset="0"/>
              </a:rPr>
              <a:t>Orange line: y = x</a:t>
            </a:r>
            <a:endParaRPr lang="en-US" altLang="zh-CN">
              <a:latin typeface="Times New Roman" panose="02020603050405020304" charset="0"/>
              <a:cs typeface="Times New Roman" panose="02020603050405020304" charset="0"/>
            </a:endParaRPr>
          </a:p>
          <a:p>
            <a:pPr indent="0" fontAlgn="auto">
              <a:lnSpc>
                <a:spcPct val="100000"/>
              </a:lnSpc>
            </a:pPr>
            <a:r>
              <a:rPr lang="en-US" altLang="zh-CN">
                <a:latin typeface="Times New Roman" panose="02020603050405020304" charset="0"/>
                <a:cs typeface="Times New Roman" panose="02020603050405020304" charset="0"/>
              </a:rPr>
              <a:t>X_axis: </a:t>
            </a:r>
            <a:r>
              <a:rPr lang="en-US" altLang="zh-CN">
                <a:latin typeface="Times New Roman" panose="02020603050405020304" charset="0"/>
                <a:cs typeface="Times New Roman" panose="02020603050405020304" charset="0"/>
                <a:sym typeface="+mn-ea"/>
              </a:rPr>
              <a:t>220 - 100 * D21/D12</a:t>
            </a:r>
            <a:endParaRPr lang="en-US" altLang="zh-CN">
              <a:latin typeface="Times New Roman" panose="02020603050405020304" charset="0"/>
              <a:cs typeface="Times New Roman" panose="02020603050405020304" charset="0"/>
              <a:sym typeface="+mn-ea"/>
            </a:endParaRPr>
          </a:p>
          <a:p>
            <a:pPr indent="0" fontAlgn="auto">
              <a:lnSpc>
                <a:spcPct val="100000"/>
              </a:lnSpc>
            </a:pPr>
            <a:r>
              <a:rPr lang="en-US" altLang="zh-CN">
                <a:latin typeface="Times New Roman" panose="02020603050405020304" charset="0"/>
                <a:cs typeface="Times New Roman" panose="02020603050405020304" charset="0"/>
                <a:sym typeface="+mn-ea"/>
              </a:rPr>
              <a:t>Y_axis: S</a:t>
            </a:r>
            <a:endParaRPr lang="en-US" altLang="zh-CN">
              <a:latin typeface="Times New Roman" panose="02020603050405020304" charset="0"/>
              <a:cs typeface="Times New Roman" panose="02020603050405020304" charset="0"/>
            </a:endParaRPr>
          </a:p>
        </p:txBody>
      </p:sp>
    </p:spTree>
    <p:custDataLst>
      <p:tags r:id="rId1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BEAUTIFY_FLAG" val="#wm#"/>
  <p:tag name="KSO_WM_TEMPLATE_CATEGORY" val="custom"/>
  <p:tag name="KSO_WM_TEMPLATE_INDEX" val="20205081"/>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BEAUTIFY_FLAG" val="#wm#"/>
  <p:tag name="KSO_WM_TEMPLATE_CATEGORY" val="custom"/>
  <p:tag name="KSO_WM_TEMPLATE_INDEX" val="20205081"/>
</p:tagLst>
</file>

<file path=ppt/tags/tag114.xml><?xml version="1.0" encoding="utf-8"?>
<p:tagLst xmlns:p="http://schemas.openxmlformats.org/presentationml/2006/main">
  <p:tag name="KSO_WM_BEAUTIFY_FLAG" val=""/>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KSO_WM_BEAUTIFY_FLAG" val=""/>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BEAUTIFY_FLAG" val=""/>
</p:tagLst>
</file>

<file path=ppt/tags/tag121.xml><?xml version="1.0" encoding="utf-8"?>
<p:tagLst xmlns:p="http://schemas.openxmlformats.org/presentationml/2006/main">
  <p:tag name="KSO_WM_BEAUTIFY_FLAG" val=""/>
</p:tagLst>
</file>

<file path=ppt/tags/tag122.xml><?xml version="1.0" encoding="utf-8"?>
<p:tagLst xmlns:p="http://schemas.openxmlformats.org/presentationml/2006/main">
  <p:tag name="KSO_WM_BEAUTIFY_FLAG" val=""/>
</p:tagLst>
</file>

<file path=ppt/tags/tag123.xml><?xml version="1.0" encoding="utf-8"?>
<p:tagLst xmlns:p="http://schemas.openxmlformats.org/presentationml/2006/main">
  <p:tag name="KSO_WM_BEAUTIFY_FLAG" val=""/>
</p:tagLst>
</file>

<file path=ppt/tags/tag124.xml><?xml version="1.0" encoding="utf-8"?>
<p:tagLst xmlns:p="http://schemas.openxmlformats.org/presentationml/2006/main">
  <p:tag name="KSO_WM_BEAUTIFY_FLAG" val="#wm#"/>
  <p:tag name="KSO_WM_TEMPLATE_CATEGORY" val="custom"/>
  <p:tag name="KSO_WM_TEMPLATE_INDEX" val="20205081"/>
</p:tagLst>
</file>

<file path=ppt/tags/tag125.xml><?xml version="1.0" encoding="utf-8"?>
<p:tagLst xmlns:p="http://schemas.openxmlformats.org/presentationml/2006/main">
  <p:tag name="KSO_WM_BEAUTIFY_FLAG" val=""/>
</p:tagLst>
</file>

<file path=ppt/tags/tag126.xml><?xml version="1.0" encoding="utf-8"?>
<p:tagLst xmlns:p="http://schemas.openxmlformats.org/presentationml/2006/main">
  <p:tag name="KSO_WM_BEAUTIFY_FLAG" val=""/>
</p:tagLst>
</file>

<file path=ppt/tags/tag127.xml><?xml version="1.0" encoding="utf-8"?>
<p:tagLst xmlns:p="http://schemas.openxmlformats.org/presentationml/2006/main">
  <p:tag name="KSO_WM_BEAUTIFY_FLAG" val=""/>
</p:tagLst>
</file>

<file path=ppt/tags/tag128.xml><?xml version="1.0" encoding="utf-8"?>
<p:tagLst xmlns:p="http://schemas.openxmlformats.org/presentationml/2006/main">
  <p:tag name="KSO_WM_BEAUTIFY_FLAG" val="#wm#"/>
  <p:tag name="KSO_WM_TEMPLATE_CATEGORY" val="custom"/>
  <p:tag name="KSO_WM_TEMPLATE_INDEX" val="20205081"/>
</p:tagLst>
</file>

<file path=ppt/tags/tag129.xml><?xml version="1.0" encoding="utf-8"?>
<p:tagLst xmlns:p="http://schemas.openxmlformats.org/presentationml/2006/main">
  <p:tag name="KSO_WM_BEAUTIFY_FLAG" val=""/>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BEAUTIFY_FLAG" val=""/>
</p:tagLst>
</file>

<file path=ppt/tags/tag131.xml><?xml version="1.0" encoding="utf-8"?>
<p:tagLst xmlns:p="http://schemas.openxmlformats.org/presentationml/2006/main">
  <p:tag name="KSO_WM_BEAUTIFY_FLAG" val="#wm#"/>
  <p:tag name="KSO_WM_TEMPLATE_CATEGORY" val="custom"/>
  <p:tag name="KSO_WM_TEMPLATE_INDEX" val="20205081"/>
</p:tagLst>
</file>

<file path=ppt/tags/tag132.xml><?xml version="1.0" encoding="utf-8"?>
<p:tagLst xmlns:p="http://schemas.openxmlformats.org/presentationml/2006/main">
  <p:tag name="KSO_WM_BEAUTIFY_FLAG" val=""/>
</p:tagLst>
</file>

<file path=ppt/tags/tag133.xml><?xml version="1.0" encoding="utf-8"?>
<p:tagLst xmlns:p="http://schemas.openxmlformats.org/presentationml/2006/main">
  <p:tag name="KSO_WM_BEAUTIFY_FLAG" val=""/>
</p:tagLst>
</file>

<file path=ppt/tags/tag134.xml><?xml version="1.0" encoding="utf-8"?>
<p:tagLst xmlns:p="http://schemas.openxmlformats.org/presentationml/2006/main">
  <p:tag name="KSO_WM_BEAUTIFY_FLAG" val="#wm#"/>
  <p:tag name="KSO_WM_TEMPLATE_CATEGORY" val="custom"/>
  <p:tag name="KSO_WM_TEMPLATE_INDEX" val="20205081"/>
</p:tagLst>
</file>

<file path=ppt/tags/tag135.xml><?xml version="1.0" encoding="utf-8"?>
<p:tagLst xmlns:p="http://schemas.openxmlformats.org/presentationml/2006/main">
  <p:tag name="KSO_WM_BEAUTIFY_FLAG" val=""/>
</p:tagLst>
</file>

<file path=ppt/tags/tag136.xml><?xml version="1.0" encoding="utf-8"?>
<p:tagLst xmlns:p="http://schemas.openxmlformats.org/presentationml/2006/main">
  <p:tag name="KSO_WM_BEAUTIFY_FLAG" val=""/>
</p:tagLst>
</file>

<file path=ppt/tags/tag137.xml><?xml version="1.0" encoding="utf-8"?>
<p:tagLst xmlns:p="http://schemas.openxmlformats.org/presentationml/2006/main">
  <p:tag name="KSO_WM_BEAUTIFY_FLAG" val="#wm#"/>
  <p:tag name="KSO_WM_TEMPLATE_CATEGORY" val="custom"/>
  <p:tag name="KSO_WM_TEMPLATE_INDEX" val="20205081"/>
</p:tagLst>
</file>

<file path=ppt/tags/tag138.xml><?xml version="1.0" encoding="utf-8"?>
<p:tagLst xmlns:p="http://schemas.openxmlformats.org/presentationml/2006/main">
  <p:tag name="KSO_WM_BEAUTIFY_FLAG" val=""/>
</p:tagLst>
</file>

<file path=ppt/tags/tag139.xml><?xml version="1.0" encoding="utf-8"?>
<p:tagLst xmlns:p="http://schemas.openxmlformats.org/presentationml/2006/main">
  <p:tag name="KSO_WM_BEAUTIFY_FLAG" val=""/>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BEAUTIFY_FLAG" val=""/>
</p:tagLst>
</file>

<file path=ppt/tags/tag141.xml><?xml version="1.0" encoding="utf-8"?>
<p:tagLst xmlns:p="http://schemas.openxmlformats.org/presentationml/2006/main">
  <p:tag name="KSO_WM_BEAUTIFY_FLAG" val="#wm#"/>
  <p:tag name="KSO_WM_TEMPLATE_CATEGORY" val="custom"/>
  <p:tag name="KSO_WM_TEMPLATE_INDEX" val="20205081"/>
</p:tagLst>
</file>

<file path=ppt/tags/tag142.xml><?xml version="1.0" encoding="utf-8"?>
<p:tagLst xmlns:p="http://schemas.openxmlformats.org/presentationml/2006/main">
  <p:tag name="KSO_WM_BEAUTIFY_FLAG" val="#wm#"/>
  <p:tag name="KSO_WM_TEMPLATE_CATEGORY" val="custom"/>
  <p:tag name="KSO_WM_TEMPLATE_INDEX" val="20205081"/>
</p:tagLst>
</file>

<file path=ppt/tags/tag143.xml><?xml version="1.0" encoding="utf-8"?>
<p:tagLst xmlns:p="http://schemas.openxmlformats.org/presentationml/2006/main">
  <p:tag name="COMMONDATA" val="eyJoZGlkIjoiMWRlNDUxNmQzODRiOGZjNzNhZTdkYzIyMjMxZTcyYmYifQ=="/>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BEAUTIFY_FLAG" val="#wm#"/>
  <p:tag name="KSO_WM_TEMPLATE_CATEGORY" val="custom"/>
  <p:tag name="KSO_WM_TEMPLATE_INDEX" val="20205081"/>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wm#"/>
  <p:tag name="KSO_WM_TEMPLATE_CATEGORY" val="custom"/>
  <p:tag name="KSO_WM_TEMPLATE_INDEX" val="2020508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wm#"/>
  <p:tag name="KSO_WM_TEMPLATE_CATEGORY" val="custom"/>
  <p:tag name="KSO_WM_TEMPLATE_INDEX" val="20205081"/>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wm#"/>
  <p:tag name="KSO_WM_TEMPLATE_CATEGORY" val="custom"/>
  <p:tag name="KSO_WM_TEMPLATE_INDEX" val="20205081"/>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wm#"/>
  <p:tag name="KSO_WM_TEMPLATE_CATEGORY" val="custom"/>
  <p:tag name="KSO_WM_TEMPLATE_INDEX" val="20205081"/>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WPS">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2780</Words>
  <Application>WPS 演示</Application>
  <PresentationFormat>宽屏</PresentationFormat>
  <Paragraphs>148</Paragraphs>
  <Slides>15</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15</vt:i4>
      </vt:variant>
    </vt:vector>
  </HeadingPairs>
  <TitlesOfParts>
    <vt:vector size="24" baseType="lpstr">
      <vt:lpstr>Arial</vt:lpstr>
      <vt:lpstr>宋体</vt:lpstr>
      <vt:lpstr>Wingdings</vt:lpstr>
      <vt:lpstr>Wingdings</vt:lpstr>
      <vt:lpstr>Times New Roman</vt:lpstr>
      <vt:lpstr>微软雅黑</vt:lpstr>
      <vt:lpstr>Arial Unicode MS</vt:lpstr>
      <vt:lpstr>Calibri</vt:lpstr>
      <vt:lpstr>WPS</vt:lpstr>
      <vt:lpstr>Weekly Progress Report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张一达</cp:lastModifiedBy>
  <cp:revision>186</cp:revision>
  <dcterms:created xsi:type="dcterms:W3CDTF">2019-06-19T02:08:00Z</dcterms:created>
  <dcterms:modified xsi:type="dcterms:W3CDTF">2023-08-14T01:07:21Z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2052-12.1.0.15120</vt:lpwstr>
  </property>
  <property fmtid="{D5CDD505-2E9C-101B-9397-08002B2CF9AE}" pid="3" name="ICV">
    <vt:lpwstr>839BEAD4424C4E5F87953CFD5814D888_11</vt:lpwstr>
  </property>
</Properties>
</file>