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2"/>
  </p:handoutMasterIdLst>
  <p:sldIdLst>
    <p:sldId id="256" r:id="rId3"/>
    <p:sldId id="257" r:id="rId5"/>
    <p:sldId id="258" r:id="rId6"/>
    <p:sldId id="259" r:id="rId7"/>
    <p:sldId id="262" r:id="rId8"/>
    <p:sldId id="263" r:id="rId9"/>
    <p:sldId id="264" r:id="rId10"/>
    <p:sldId id="265" r:id="rId11"/>
    <p:sldId id="266" r:id="rId12"/>
    <p:sldId id="267" r:id="rId13"/>
    <p:sldId id="260" r:id="rId14"/>
    <p:sldId id="261" r:id="rId15"/>
    <p:sldId id="268" r:id="rId16"/>
    <p:sldId id="269" r:id="rId17"/>
    <p:sldId id="270" r:id="rId18"/>
    <p:sldId id="271" r:id="rId19"/>
    <p:sldId id="272" r:id="rId20"/>
    <p:sldId id="273" r:id="rId2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204"/>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At beginning, we have two tables. They are the information about customer and loans.</a:t>
            </a:r>
            <a:endParaRPr lang="en-US" altLang="zh-CN"/>
          </a:p>
          <a:p>
            <a:endParaRPr lang="en-US" altLang="zh-CN"/>
          </a:p>
          <a:p>
            <a:r>
              <a:rPr lang="en-US" altLang="zh-CN"/>
              <a:t>If we choose the customer table as main table and want to get its rfeat, what we should do is apply the rfeat function to other tables which refer the customer table. We can see that the loans table refer to the customer table. So we use the max and average function to get the max and average loan amount for each customer. So here is the new table after rfeat transformation.</a:t>
            </a:r>
            <a:endParaRPr lang="en-US" altLang="zh-CN"/>
          </a:p>
          <a:p>
            <a:endParaRPr lang="en-US" altLang="zh-CN"/>
          </a:p>
          <a:p>
            <a:r>
              <a:rPr lang="en-US" altLang="zh-CN"/>
              <a:t>And the efeat means transform the data in a single table. Here, we use the Year and month function to transform the birthday to year and month. So this table is the final table, and it provides the synthesized data we input into the ML or DL model.</a:t>
            </a:r>
            <a:endParaRPr lang="en-US" altLang="zh-CN"/>
          </a:p>
          <a:p>
            <a:endParaRPr lang="en-US" altLang="zh-CN"/>
          </a:p>
          <a:p>
            <a:r>
              <a:rPr lang="en-US" altLang="zh-CN"/>
              <a:t>I think this method can’t do what we want. Because the it only has few transformation type, which are </a:t>
            </a:r>
            <a:r>
              <a:rPr lang="en-US" altLang="zh-CN">
                <a:latin typeface="Times New Roman Regular" panose="02020603050405020304" charset="0"/>
                <a:cs typeface="Times New Roman Regular" panose="02020603050405020304" charset="0"/>
                <a:sym typeface="+mn-ea"/>
              </a:rPr>
              <a:t>AVG(), MAX() and so on like I mentioned in last slide. And it can’t synthesize complicated feature. So if we want to synthesize the complicated feature, NN is more suitable.</a:t>
            </a:r>
            <a:endParaRPr lang="en-US" altLang="zh-CN">
              <a:latin typeface="Times New Roman Regular" panose="02020603050405020304" charset="0"/>
              <a:cs typeface="Times New Roman Regular" panose="02020603050405020304" charset="0"/>
              <a:sym typeface="+mn-ea"/>
            </a:endParaRPr>
          </a:p>
          <a:p>
            <a:endParaRPr lang="en-US" altLang="zh-CN">
              <a:latin typeface="Times New Roman Regular" panose="02020603050405020304" charset="0"/>
              <a:cs typeface="Times New Roman Regular" panose="02020603050405020304" charset="0"/>
              <a:sym typeface="+mn-ea"/>
            </a:endParaRPr>
          </a:p>
          <a:p>
            <a:r>
              <a:rPr lang="en-US" altLang="zh-CN"/>
              <a:t>That’s all for my paper report.</a:t>
            </a:r>
            <a:endParaRPr lang="en-US" altLang="zh-CN"/>
          </a:p>
          <a:p>
            <a:endParaRPr lang="en-US" altLang="zh-CN"/>
          </a:p>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And the second part is about the experiments on feature synthesis. Last week, I have succeeded in predict the S with only x1x2 and h as input. So this week I tried to add some unrelated features to see whether the FC network can work well.</a:t>
            </a:r>
            <a:endParaRPr lang="en-US" altLang="zh-CN"/>
          </a:p>
          <a:p>
            <a:endParaRPr lang="en-US" altLang="zh-CN"/>
          </a:p>
          <a:p>
            <a:r>
              <a:rPr lang="en-US" altLang="zh-CN"/>
              <a:t>I design four sets of experiments. The first is adding the unrelated feature extracted by TSFEL. The second is add random numbers as unrelated features. The third is adding random numbers and using L1 regularization. And the fourth is using L2 regularization.</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The first is paper reading. I read four papers this week. Three of them are about the contrastive regression and another is about the feature synthesis you mentioned in the email. </a:t>
            </a:r>
            <a:endParaRPr lang="en-US" altLang="zh-CN"/>
          </a:p>
          <a:p>
            <a:endParaRPr lang="en-US" altLang="zh-CN"/>
          </a:p>
          <a:p>
            <a:r>
              <a:rPr lang="en-US" altLang="zh-CN"/>
              <a:t>The second progress is the code implementation in DSP textbook learning. I implement some methods which mainly about auto correlation and DCT and I have uploaded them to the github. Just as I planned, I will start to </a:t>
            </a:r>
            <a:r>
              <a:rPr lang="en-US" altLang="zh-CN">
                <a:latin typeface="Times New Roman Regular" panose="02020603050405020304" charset="0"/>
                <a:cs typeface="Times New Roman Regular" panose="02020603050405020304" charset="0"/>
                <a:sym typeface="+mn-ea"/>
              </a:rPr>
              <a:t>read the ADSP book you recommend and keep improve the tutorial next week.</a:t>
            </a:r>
            <a:endParaRPr lang="en-US" altLang="zh-CN">
              <a:latin typeface="Times New Roman Regular" panose="02020603050405020304" charset="0"/>
              <a:cs typeface="Times New Roman Regular" panose="02020603050405020304" charset="0"/>
              <a:sym typeface="+mn-ea"/>
            </a:endParaRPr>
          </a:p>
          <a:p>
            <a:endParaRPr lang="en-US" altLang="zh-CN"/>
          </a:p>
          <a:p>
            <a:r>
              <a:rPr lang="en-US" altLang="zh-CN"/>
              <a:t>The third progress is the experiment about feature synthesis. I will introduce it detailly latter.</a:t>
            </a:r>
            <a:endParaRPr lang="en-US" altLang="zh-CN"/>
          </a:p>
          <a:p>
            <a:endParaRPr lang="en-US" altLang="zh-CN"/>
          </a:p>
          <a:p>
            <a:r>
              <a:rPr lang="en-US" altLang="zh-CN"/>
              <a:t>To begin with, I will do a brief paper report and talk about my insight as last meeting. THe first three papers are all the papers you put on the google doc.</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The first paper is Group-aware contrastive regression for action quality assessment.</a:t>
            </a:r>
            <a:endParaRPr lang="en-US" altLang="zh-CN"/>
          </a:p>
          <a:p>
            <a:endParaRPr lang="en-US" altLang="zh-CN"/>
          </a:p>
          <a:p>
            <a:r>
              <a:rPr lang="en-US" altLang="zh-CN"/>
              <a:t>The problem the author faced is that the subtle differences between videos will lead to large variations in the scores. So most existing approaches which regress a quality score from a single video can’t capture these subtle differences. So the author proposes a new framework to do action quality assessment.</a:t>
            </a:r>
            <a:endParaRPr lang="en-US" altLang="zh-CN"/>
          </a:p>
          <a:p>
            <a:endParaRPr lang="en-US" altLang="zh-CN"/>
          </a:p>
          <a:p>
            <a:r>
              <a:rPr lang="en-US" altLang="zh-CN"/>
              <a:t>First, the author views the problem from a different perspective. He regresses the difference of score between the input and the example instead of regressing score of input directly. The idea that regresses the difference is called CoRe, contrastive regression. </a:t>
            </a:r>
            <a:endParaRPr lang="en-US" altLang="zh-CN"/>
          </a:p>
          <a:p>
            <a:endParaRPr lang="en-US" altLang="zh-CN"/>
          </a:p>
          <a:p>
            <a:r>
              <a:rPr lang="en-US" altLang="zh-CN"/>
              <a:t>And second, the author convert the score regression into two easier sub-problems. The first is coarse-to-fine classification, aiming to </a:t>
            </a:r>
            <a:r>
              <a:rPr lang="en-US" altLang="zh-CN">
                <a:latin typeface="Times New Roman Regular" panose="02020603050405020304" charset="0"/>
                <a:cs typeface="Times New Roman Regular" panose="02020603050405020304" charset="0"/>
                <a:sym typeface="+mn-ea"/>
              </a:rPr>
              <a:t>know which interval the difference falls in, and the second is the regression in the small interval. And this algorithm is called GART, group aware regression tree.</a:t>
            </a:r>
            <a:endParaRPr lang="en-US" altLang="zh-CN">
              <a:latin typeface="Times New Roman Regular" panose="02020603050405020304" charset="0"/>
              <a:cs typeface="Times New Roman Regular" panose="02020603050405020304" charset="0"/>
            </a:endParaRPr>
          </a:p>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After reading the paper, we can find that the framework composes two different part. The first is a idea which regresses the difference and the second is a regression algorithm. This leads me to thinking about which one is core. In the ablation study, we can find that the improvement by GART </a:t>
            </a:r>
            <a:r>
              <a:rPr lang="en-US" altLang="zh-CN"/>
              <a:t>which is 0.002 is much smaller than that by CoRe which is 0.01, the latter one is ten times bigger than the former. So I think we can draw the conclusion that is core of the framework is the CoRe.</a:t>
            </a:r>
            <a:endParaRPr lang="en-US" altLang="zh-CN"/>
          </a:p>
          <a:p>
            <a:endParaRPr lang="en-US" altLang="zh-CN"/>
          </a:p>
          <a:p>
            <a:r>
              <a:rPr lang="en-US" altLang="zh-CN"/>
              <a:t>After we get the conclusion, the next question is why the CoRe idea works. Why regress difference is better than regress the score directly. We know that when we regress the difference, the input is not only the original input, but also the example and its score, so </a:t>
            </a:r>
            <a:r>
              <a:rPr lang="en-US" altLang="zh-CN">
                <a:sym typeface="+mn-ea"/>
              </a:rPr>
              <a:t>Intuitively speaking, the more information will lead to better result. </a:t>
            </a:r>
            <a:endParaRPr lang="en-US" altLang="zh-CN">
              <a:sym typeface="+mn-ea"/>
            </a:endParaRPr>
          </a:p>
          <a:p>
            <a:endParaRPr lang="en-US" altLang="zh-CN">
              <a:sym typeface="+mn-ea"/>
            </a:endParaRPr>
          </a:p>
          <a:p>
            <a:r>
              <a:rPr lang="en-US" altLang="zh-CN">
                <a:sym typeface="+mn-ea"/>
              </a:rPr>
              <a:t>Next, we need to figure out what information leads to better result. When we know that, we can design a module to focus on the key information instead of treat all the information equally. We know that the difference of score is caused by the difference of the feature map, or also called the representation. So I think the key point is </a:t>
            </a:r>
            <a:r>
              <a:rPr lang="en-US">
                <a:sym typeface="+mn-ea"/>
              </a:rPr>
              <a:t>how to learn the difference of representations.</a:t>
            </a:r>
            <a:endParaRPr lang="en-US">
              <a:sym typeface="+mn-ea"/>
            </a:endParaRPr>
          </a:p>
          <a:p>
            <a:endParaRPr lang="en-US">
              <a:sym typeface="+mn-ea"/>
            </a:endParaRPr>
          </a:p>
          <a:p>
            <a:r>
              <a:rPr lang="en-US">
                <a:sym typeface="+mn-ea"/>
              </a:rPr>
              <a:t>The author is method is just putting all the information into the Neurol network. The additional information leads to the good result, but maybe he doesn’t make full use of the information. So I think the future direction can be designing a module to foucs on the difference of representations. I haven’t </a:t>
            </a:r>
            <a:r>
              <a:rPr lang="en-US">
                <a:sym typeface="+mn-ea"/>
              </a:rPr>
              <a:t>find a way to foucs on the difference, but I believe there has to be some way to do that. And I think it will work.</a:t>
            </a:r>
            <a:endParaRPr lang="en-US">
              <a:sym typeface="+mn-ea"/>
            </a:endParaRPr>
          </a:p>
          <a:p>
            <a:endParaRPr lang="en-US">
              <a:sym typeface="+mn-ea"/>
            </a:endParaRPr>
          </a:p>
          <a:p>
            <a:r>
              <a:rPr lang="en-US">
                <a:sym typeface="+mn-ea"/>
              </a:rPr>
              <a:t>That’s all for the first paper.</a:t>
            </a:r>
            <a:endParaRPr lang="en-US">
              <a:sym typeface="+mn-ea"/>
            </a:endParaRPr>
          </a:p>
          <a:p>
            <a:endParaRPr lang="en-US" altLang="en-US">
              <a:sym typeface="+mn-ea"/>
            </a:endParaRPr>
          </a:p>
          <a:p>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The second paper is Contrastive regression for domain adaptation on Gaze estimation.</a:t>
            </a:r>
            <a:endParaRPr lang="en-US" altLang="zh-CN"/>
          </a:p>
          <a:p>
            <a:endParaRPr lang="en-US" altLang="zh-CN"/>
          </a:p>
          <a:p>
            <a:r>
              <a:rPr lang="en-US" altLang="zh-CN"/>
              <a:t>The background of this paper is domain shift in Gaze Estimation tasks. </a:t>
            </a:r>
            <a:r>
              <a:rPr lang="en-US">
                <a:latin typeface="Times New Roman Regular" panose="02020603050405020304" charset="0"/>
                <a:cs typeface="Times New Roman Regular" panose="02020603050405020304" charset="0"/>
                <a:sym typeface="+mn-ea"/>
              </a:rPr>
              <a:t>And the existing methods for domain adaptation on Gaze Estimation</a:t>
            </a:r>
            <a:r>
              <a:rPr>
                <a:latin typeface="Times New Roman Regular" panose="02020603050405020304" charset="0"/>
                <a:cs typeface="Times New Roman Regular" panose="02020603050405020304" charset="0"/>
                <a:sym typeface="+mn-ea"/>
              </a:rPr>
              <a:t> require additional models or annotations</a:t>
            </a:r>
            <a:r>
              <a:rPr lang="en-US">
                <a:latin typeface="Times New Roman Regular" panose="02020603050405020304" charset="0"/>
                <a:cs typeface="Times New Roman Regular" panose="02020603050405020304" charset="0"/>
                <a:sym typeface="+mn-ea"/>
              </a:rPr>
              <a:t> which </a:t>
            </a:r>
            <a:r>
              <a:rPr>
                <a:latin typeface="Times New Roman Regular" panose="02020603050405020304" charset="0"/>
                <a:cs typeface="Times New Roman Regular" panose="02020603050405020304" charset="0"/>
                <a:sym typeface="+mn-ea"/>
              </a:rPr>
              <a:t>lead to extra complexity of the</a:t>
            </a:r>
            <a:r>
              <a:rPr lang="en-US">
                <a:latin typeface="Times New Roman Regular" panose="02020603050405020304" charset="0"/>
                <a:cs typeface="Times New Roman Regular" panose="02020603050405020304" charset="0"/>
                <a:sym typeface="+mn-ea"/>
              </a:rPr>
              <a:t> learning pipeline. So the author proposes a new adaptation approach in unsupervised manner.</a:t>
            </a:r>
            <a:endParaRPr lang="en-US">
              <a:latin typeface="Times New Roman Regular" panose="02020603050405020304" charset="0"/>
              <a:cs typeface="Times New Roman Regular" panose="02020603050405020304" charset="0"/>
            </a:endParaRPr>
          </a:p>
          <a:p>
            <a:endParaRPr lang="en-US" altLang="zh-CN">
              <a:latin typeface="Times New Roman Regular" panose="02020603050405020304" charset="0"/>
              <a:cs typeface="Times New Roman Regular" panose="02020603050405020304" charset="0"/>
              <a:sym typeface="+mn-ea"/>
            </a:endParaRPr>
          </a:p>
          <a:p>
            <a:r>
              <a:rPr lang="en-US" altLang="zh-CN">
                <a:latin typeface="Times New Roman Regular" panose="02020603050405020304" charset="0"/>
                <a:cs typeface="Times New Roman Regular" panose="02020603050405020304" charset="0"/>
                <a:sym typeface="+mn-ea"/>
              </a:rPr>
              <a:t>First, the author uses the Contrastive Domain Generalization </a:t>
            </a:r>
            <a:r>
              <a:rPr lang="en-US" altLang="zh-CN">
                <a:latin typeface="Times New Roman Regular" panose="02020603050405020304" charset="0"/>
                <a:cs typeface="Times New Roman Regular" panose="02020603050405020304" charset="0"/>
                <a:sym typeface="+mn-ea"/>
              </a:rPr>
              <a:t>module</a:t>
            </a:r>
            <a:r>
              <a:rPr lang="en-US" altLang="zh-CN">
                <a:latin typeface="Times New Roman Regular" panose="02020603050405020304" charset="0"/>
                <a:cs typeface="Times New Roman Regular" panose="02020603050405020304" charset="0"/>
                <a:sym typeface="+mn-ea"/>
              </a:rPr>
              <a:t>, which leverages CDG loss to learn a stable representation from the source domain. The CDG loss contains the contrastive loss and L1 loss. I will talk about it latter.</a:t>
            </a:r>
            <a:endParaRPr lang="en-US" altLang="zh-CN">
              <a:latin typeface="Times New Roman Regular" panose="02020603050405020304" charset="0"/>
              <a:cs typeface="Times New Roman Regular" panose="02020603050405020304" charset="0"/>
              <a:sym typeface="+mn-ea"/>
            </a:endParaRPr>
          </a:p>
          <a:p>
            <a:endParaRPr lang="en-US" altLang="zh-CN">
              <a:latin typeface="Times New Roman Regular" panose="02020603050405020304" charset="0"/>
              <a:cs typeface="Times New Roman Regular" panose="02020603050405020304" charset="0"/>
              <a:sym typeface="+mn-ea"/>
            </a:endParaRPr>
          </a:p>
          <a:p>
            <a:r>
              <a:rPr lang="en-US" altLang="zh-CN">
                <a:latin typeface="Times New Roman Regular" panose="02020603050405020304" charset="0"/>
                <a:cs typeface="Times New Roman Regular" panose="02020603050405020304" charset="0"/>
                <a:sym typeface="+mn-ea"/>
              </a:rPr>
              <a:t>Second, the author uses the Contrastive Self-training Adaptation (CSA) module to improve the adaptation performance on the target domain. In this module, the training loss is the same as CDG module, except that the label is a pseudo label generated by the CDG module.</a:t>
            </a:r>
            <a:endParaRPr lang="en-US" altLang="zh-CN">
              <a:latin typeface="Times New Roman Regular" panose="02020603050405020304" charset="0"/>
              <a:cs typeface="Times New Roman Regular" panose="02020603050405020304" charset="0"/>
              <a:sym typeface="+mn-ea"/>
            </a:endParaRPr>
          </a:p>
          <a:p>
            <a:endParaRPr lang="en-US" altLang="zh-CN">
              <a:latin typeface="Times New Roman Regular" panose="02020603050405020304" charset="0"/>
              <a:cs typeface="Times New Roman Regular" panose="02020603050405020304" charset="0"/>
              <a:sym typeface="+mn-ea"/>
            </a:endParaRPr>
          </a:p>
          <a:p>
            <a:r>
              <a:rPr lang="en-US" altLang="zh-CN">
                <a:latin typeface="Times New Roman Regular" panose="02020603050405020304" charset="0"/>
                <a:cs typeface="Times New Roman Regular" panose="02020603050405020304" charset="0"/>
              </a:rPr>
              <a:t>Just as you mentioned last meeting, the key point of the OOD problem is learning the invariant feature, which is called the stable representation in this paper. And contrastive learning is an approach to learn the invariant feature. And for regression task, the loss function design is a key point. And the main contribution of this paper is the novel contrastive loss. So let’s focus on this equation. We can find that it contains two part, the latter one is just the l1 loss between prediction and label. It is easy to understand, so we only foucs on the former one.</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The equation one is the former one. We can find there is sigma in the numerator. It means relu function which only preserves the postive number. And in the dominator, we can find there is a absolute function which is also about postive and negative number. So it is helpful to divide the S as postive part and negative part. After doing this, the equation one can be transformed to equation four. And we can divide the dominator by the numerator, we can get equation five.</a:t>
            </a:r>
            <a:endParaRPr lang="en-US" altLang="zh-CN"/>
          </a:p>
          <a:p>
            <a:endParaRPr lang="en-US" altLang="zh-CN"/>
          </a:p>
          <a:p>
            <a:r>
              <a:rPr lang="en-US" altLang="zh-CN"/>
              <a:t>So when we optimize the loss function, what we actucally do is reduce the value of the equation six, which makes the numerator go down and the dominator go up. </a:t>
            </a:r>
            <a:endParaRPr lang="en-US" altLang="zh-CN"/>
          </a:p>
          <a:p>
            <a:endParaRPr lang="en-US" altLang="zh-CN"/>
          </a:p>
          <a:p>
            <a:r>
              <a:rPr lang="en-US" altLang="zh-CN"/>
              <a:t>So let’s foucs on equation six. The S means the similarity of the label. It is a constant coefficient of each pair. We can find that if the difference of labels is bigger than 0.07, the S is negative. If it is smaller than 0.07, the S is postive. The more the label is similar, the bigger the S is. So what </a:t>
            </a:r>
            <a:r>
              <a:rPr lang="en-US" altLang="zh-CN">
                <a:latin typeface="Times New Roman Regular" panose="02020603050405020304" charset="0"/>
                <a:cs typeface="Times New Roman Regular" panose="02020603050405020304" charset="0"/>
                <a:sym typeface="+mn-ea"/>
              </a:rPr>
              <a:t>the author actually does is use a constant number to determine which is postive pair and which is negative pair. And the constant number is 0.07</a:t>
            </a:r>
            <a:endParaRPr lang="en-US" altLang="zh-CN"/>
          </a:p>
          <a:p>
            <a:endParaRPr lang="en-US" altLang="zh-CN"/>
          </a:p>
          <a:p>
            <a:r>
              <a:rPr lang="en-US" altLang="zh-CN"/>
              <a:t>And the e part is the cosine similarity of two representations. So what we do is reducing the cosine similarity of the representations with negative S, and increasing the cosine similarity of the representations with postive S. That is just what the contrastive learning does. And the coefficient S determines how fast or how much we pull together or push apart the pairs in each step.</a:t>
            </a:r>
            <a:endParaRPr lang="en-US" altLang="zh-CN"/>
          </a:p>
          <a:p>
            <a:endParaRPr lang="en-US" altLang="zh-CN"/>
          </a:p>
          <a:p>
            <a:r>
              <a:rPr lang="en-US" altLang="zh-CN"/>
              <a:t>I will introduce the third paper before I talk about my insight, because I think their idea of loss function is similar</a:t>
            </a:r>
            <a:endParaRPr lang="zh-CN" altLang="en-US"/>
          </a:p>
          <a:p>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The third paper is about the domain shift in brain age prediction tasks. To reduce the influence of domain shift, the author also chooses contrastive learning to help learn the invariant feature. And he proposes a loss function. The w means the similarity of the label and the s means the similarity of the representation. </a:t>
            </a:r>
            <a:endParaRPr lang="en-US" altLang="zh-CN"/>
          </a:p>
          <a:p>
            <a:endParaRPr lang="en-US" altLang="zh-CN"/>
          </a:p>
          <a:p>
            <a:r>
              <a:rPr lang="en-US" altLang="zh-CN"/>
              <a:t>And just as the analysis in last paper, we make the numerator bigger and the dominator smaller. We can find that there is a coefficient in the dominator, which is 1 minus wt. It acts like a temperature value, by giving more weight to the samples which are farther away from the anchor. It means push them apart </a:t>
            </a:r>
            <a:r>
              <a:rPr lang="en-US" altLang="zh-CN"/>
              <a:t>further. The key point of this loss function is also add a weight to the similarity of representation and the weight is derived from the similarity of the label. It is similar with the last paper.</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 think these two loss function are what you mentioned in last meeting. You said that we can add a weight to treat the different</a:t>
            </a:r>
            <a:r>
              <a:rPr lang="en-US" altLang="zh-CN">
                <a:sym typeface="+mn-ea"/>
              </a:rPr>
              <a:t> negative</a:t>
            </a:r>
            <a:r>
              <a:rPr lang="en-US" altLang="zh-CN"/>
              <a:t> pair differently. After reading the two papers, I have understand what you mean.</a:t>
            </a:r>
            <a:endParaRPr lang="en-US" altLang="zh-CN"/>
          </a:p>
          <a:p>
            <a:endParaRPr lang="en-US" altLang="zh-CN"/>
          </a:p>
          <a:p>
            <a:r>
              <a:rPr lang="en-US" altLang="zh-CN"/>
              <a:t>And I think there is still some space to improve. Let’s look at this equation. When we optimize the loss function, what we actually do is decrease the numerator and increase the dominator. Because we want to make the loss function as small as possible, so we want to make the numerator as small as possible. That is, although we use the weight S to control how fast the move, but their destination are same.</a:t>
            </a:r>
            <a:endParaRPr lang="en-US" altLang="zh-CN"/>
          </a:p>
          <a:p>
            <a:endParaRPr lang="en-US" altLang="zh-CN"/>
          </a:p>
          <a:p>
            <a:r>
              <a:rPr lang="en-US" altLang="zh-CN"/>
              <a:t>Let me give an example. We have two pairs and we know that the threshold of postive and negative pair is 0.07. The first pair is the green one,  the difference of label is 0.1 which is greater than 0.07, so it is a negative pair. The second pair is the rad one and its difference of label is 1, so it is also a negative pair.</a:t>
            </a:r>
            <a:endParaRPr lang="en-US" altLang="zh-CN"/>
          </a:p>
          <a:p>
            <a:endParaRPr lang="en-US" altLang="zh-CN"/>
          </a:p>
          <a:p>
            <a:r>
              <a:rPr lang="en-US" altLang="zh-CN"/>
              <a:t>At begining, their similarity of representation looks like this. And after one epoch of training. They look like this. Due to the red pair has large S, so it moves further than green. But as the training goes on, they will all be close to the destination, which means the similarity of them are same, but the label of them is very different. So I think we should not only treat them differently by the weight, we should also set different destination to them.</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And the fourth paper is about the feature synthesis. You also mention it in the google doc.</a:t>
            </a:r>
            <a:endParaRPr lang="en-US" altLang="zh-CN"/>
          </a:p>
          <a:p>
            <a:endParaRPr lang="en-US" altLang="zh-CN"/>
          </a:p>
          <a:p>
            <a:r>
              <a:rPr lang="en-US" altLang="zh-CN"/>
              <a:t>The background of the paper is that, in</a:t>
            </a:r>
            <a:endParaRPr lang="en-US" altLang="zh-CN"/>
          </a:p>
          <a:p>
            <a:endParaRPr lang="en-US" altLang="zh-CN"/>
          </a:p>
          <a:p>
            <a:r>
              <a:rPr lang="en-US" altLang="zh-CN"/>
              <a:t>I will give a quick example to explain this concept.</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73730" y="2143760"/>
            <a:ext cx="5844540" cy="1014730"/>
          </a:xfrm>
          <a:prstGeom prst="rect">
            <a:avLst/>
          </a:prstGeom>
          <a:noFill/>
        </p:spPr>
        <p:txBody>
          <a:bodyPr wrap="square" rtlCol="0">
            <a:spAutoFit/>
          </a:bodyPr>
          <a:p>
            <a:pPr algn="ctr"/>
            <a:r>
              <a:rPr lang="en-US" altLang="zh-CN" sz="6000">
                <a:latin typeface="Times New Roman Regular" panose="02020603050405020304" charset="0"/>
                <a:cs typeface="Times New Roman Regular" panose="02020603050405020304" charset="0"/>
              </a:rPr>
              <a:t>Progress Report</a:t>
            </a:r>
            <a:endParaRPr lang="en-US" altLang="zh-CN" sz="6000">
              <a:latin typeface="Times New Roman Regular" panose="02020603050405020304" charset="0"/>
              <a:cs typeface="Times New Roman Regular" panose="02020603050405020304" charset="0"/>
            </a:endParaRPr>
          </a:p>
        </p:txBody>
      </p:sp>
      <p:sp>
        <p:nvSpPr>
          <p:cNvPr id="4" name="文本框 3"/>
          <p:cNvSpPr txBox="1"/>
          <p:nvPr/>
        </p:nvSpPr>
        <p:spPr>
          <a:xfrm>
            <a:off x="4064000" y="4587875"/>
            <a:ext cx="4064000" cy="1014730"/>
          </a:xfrm>
          <a:prstGeom prst="rect">
            <a:avLst/>
          </a:prstGeom>
          <a:noFill/>
        </p:spPr>
        <p:txBody>
          <a:bodyPr wrap="square" rtlCol="0">
            <a:spAutoFit/>
          </a:bodyPr>
          <a:p>
            <a:pPr algn="ctr"/>
            <a:r>
              <a:rPr lang="en-US" altLang="zh-CN" sz="2000">
                <a:latin typeface="Times New Roman Regular" panose="02020603050405020304" charset="0"/>
                <a:cs typeface="Times New Roman Regular" panose="02020603050405020304" charset="0"/>
              </a:rPr>
              <a:t>2023.10.30</a:t>
            </a:r>
            <a:endParaRPr lang="en-US" altLang="zh-CN" sz="2000">
              <a:latin typeface="Times New Roman Regular" panose="02020603050405020304" charset="0"/>
              <a:cs typeface="Times New Roman Regular" panose="02020603050405020304" charset="0"/>
            </a:endParaRPr>
          </a:p>
          <a:p>
            <a:pPr algn="ctr"/>
            <a:endParaRPr lang="en-US" altLang="zh-CN" sz="2000">
              <a:latin typeface="Times New Roman Regular" panose="02020603050405020304" charset="0"/>
              <a:cs typeface="Times New Roman Regular" panose="02020603050405020304" charset="0"/>
            </a:endParaRPr>
          </a:p>
          <a:p>
            <a:pPr algn="ctr"/>
            <a:r>
              <a:rPr lang="en-US" altLang="zh-CN" sz="2000">
                <a:latin typeface="Times New Roman Regular" panose="02020603050405020304" charset="0"/>
                <a:cs typeface="Times New Roman Regular" panose="02020603050405020304" charset="0"/>
              </a:rPr>
              <a:t>Yida Zhang</a:t>
            </a:r>
            <a:endParaRPr lang="en-US" altLang="zh-CN" sz="2000">
              <a:latin typeface="Times New Roman Regular" panose="02020603050405020304" charset="0"/>
              <a:cs typeface="Times New Roman Regular"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表格 5"/>
          <p:cNvGraphicFramePr/>
          <p:nvPr>
            <p:custDataLst>
              <p:tags r:id="rId1"/>
            </p:custDataLst>
          </p:nvPr>
        </p:nvGraphicFramePr>
        <p:xfrm>
          <a:off x="226695" y="659130"/>
          <a:ext cx="5684520" cy="1371600"/>
        </p:xfrm>
        <a:graphic>
          <a:graphicData uri="http://schemas.openxmlformats.org/drawingml/2006/table">
            <a:tbl>
              <a:tblPr firstRow="1" bandRow="1">
                <a:tableStyleId>{5C22544A-7EE6-4342-B048-85BDC9FD1C3A}</a:tableStyleId>
              </a:tblPr>
              <a:tblGrid>
                <a:gridCol w="1421130"/>
                <a:gridCol w="1421130"/>
                <a:gridCol w="1421130"/>
                <a:gridCol w="1421130"/>
              </a:tblGrid>
              <a:tr h="460375">
                <a:tc>
                  <a:txBody>
                    <a:bodyPr/>
                    <a:p>
                      <a:pPr>
                        <a:buNone/>
                      </a:pPr>
                      <a:r>
                        <a:rPr lang="en-US" altLang="zh-CN"/>
                        <a:t>Customer ID</a:t>
                      </a:r>
                      <a:endParaRPr lang="en-US" altLang="zh-CN"/>
                    </a:p>
                  </a:txBody>
                  <a:tcPr/>
                </a:tc>
                <a:tc>
                  <a:txBody>
                    <a:bodyPr/>
                    <a:p>
                      <a:pPr>
                        <a:buNone/>
                      </a:pPr>
                      <a:r>
                        <a:rPr lang="en-US" altLang="zh-CN"/>
                        <a:t>Birth</a:t>
                      </a:r>
                      <a:endParaRPr lang="en-US" altLang="zh-CN"/>
                    </a:p>
                  </a:txBody>
                  <a:tcPr/>
                </a:tc>
                <a:tc>
                  <a:txBody>
                    <a:bodyPr/>
                    <a:p>
                      <a:pPr>
                        <a:buNone/>
                      </a:pPr>
                      <a:r>
                        <a:rPr lang="en-US" altLang="zh-CN"/>
                        <a:t>Income</a:t>
                      </a:r>
                      <a:endParaRPr lang="en-US" altLang="zh-CN"/>
                    </a:p>
                  </a:txBody>
                  <a:tcPr/>
                </a:tc>
                <a:tc>
                  <a:txBody>
                    <a:bodyPr/>
                    <a:p>
                      <a:pPr>
                        <a:buNone/>
                      </a:pPr>
                      <a:r>
                        <a:rPr lang="en-US" altLang="zh-CN"/>
                        <a:t>Number of loan</a:t>
                      </a:r>
                      <a:endParaRPr lang="en-US" altLang="zh-CN"/>
                    </a:p>
                  </a:txBody>
                  <a:tcPr/>
                </a:tc>
              </a:tr>
              <a:tr h="365760">
                <a:tc>
                  <a:txBody>
                    <a:bodyPr/>
                    <a:p>
                      <a:pPr>
                        <a:buNone/>
                      </a:pPr>
                      <a:r>
                        <a:rPr lang="en-US" altLang="zh-CN"/>
                        <a:t>001</a:t>
                      </a:r>
                      <a:endParaRPr lang="en-US" altLang="zh-CN"/>
                    </a:p>
                  </a:txBody>
                  <a:tcPr/>
                </a:tc>
                <a:tc>
                  <a:txBody>
                    <a:bodyPr/>
                    <a:p>
                      <a:pPr>
                        <a:buNone/>
                      </a:pPr>
                      <a:r>
                        <a:rPr lang="en-US" altLang="zh-CN"/>
                        <a:t>1990-3-4</a:t>
                      </a:r>
                      <a:endParaRPr lang="en-US" altLang="zh-CN"/>
                    </a:p>
                  </a:txBody>
                  <a:tcPr/>
                </a:tc>
                <a:tc>
                  <a:txBody>
                    <a:bodyPr/>
                    <a:p>
                      <a:pPr>
                        <a:buNone/>
                      </a:pPr>
                      <a:r>
                        <a:rPr lang="en-US" altLang="zh-CN"/>
                        <a:t>2000</a:t>
                      </a:r>
                      <a:endParaRPr lang="en-US" altLang="zh-CN"/>
                    </a:p>
                  </a:txBody>
                  <a:tcPr/>
                </a:tc>
                <a:tc>
                  <a:txBody>
                    <a:bodyPr/>
                    <a:p>
                      <a:pPr>
                        <a:buNone/>
                      </a:pPr>
                      <a:r>
                        <a:rPr lang="en-US" altLang="zh-CN"/>
                        <a:t>1</a:t>
                      </a:r>
                      <a:endParaRPr lang="en-US" altLang="zh-CN"/>
                    </a:p>
                  </a:txBody>
                  <a:tcPr/>
                </a:tc>
              </a:tr>
              <a:tr h="365760">
                <a:tc>
                  <a:txBody>
                    <a:bodyPr/>
                    <a:p>
                      <a:pPr>
                        <a:buNone/>
                      </a:pPr>
                      <a:r>
                        <a:rPr lang="en-US" altLang="zh-CN"/>
                        <a:t>002</a:t>
                      </a:r>
                      <a:endParaRPr lang="en-US" altLang="zh-CN"/>
                    </a:p>
                  </a:txBody>
                  <a:tcPr/>
                </a:tc>
                <a:tc>
                  <a:txBody>
                    <a:bodyPr/>
                    <a:p>
                      <a:pPr>
                        <a:buNone/>
                      </a:pPr>
                      <a:r>
                        <a:rPr lang="en-US" altLang="zh-CN"/>
                        <a:t>1994-5-19</a:t>
                      </a:r>
                      <a:endParaRPr lang="en-US" altLang="zh-CN"/>
                    </a:p>
                  </a:txBody>
                  <a:tcPr/>
                </a:tc>
                <a:tc>
                  <a:txBody>
                    <a:bodyPr/>
                    <a:p>
                      <a:pPr>
                        <a:buNone/>
                      </a:pPr>
                      <a:r>
                        <a:rPr lang="en-US" altLang="zh-CN"/>
                        <a:t>4000</a:t>
                      </a:r>
                      <a:endParaRPr lang="en-US" altLang="zh-CN"/>
                    </a:p>
                  </a:txBody>
                  <a:tcPr/>
                </a:tc>
                <a:tc>
                  <a:txBody>
                    <a:bodyPr/>
                    <a:p>
                      <a:pPr>
                        <a:buNone/>
                      </a:pPr>
                      <a:r>
                        <a:rPr lang="en-US" altLang="zh-CN"/>
                        <a:t>2</a:t>
                      </a:r>
                      <a:endParaRPr lang="en-US" altLang="zh-CN"/>
                    </a:p>
                  </a:txBody>
                  <a:tcPr/>
                </a:tc>
              </a:tr>
            </a:tbl>
          </a:graphicData>
        </a:graphic>
      </p:graphicFrame>
      <p:sp>
        <p:nvSpPr>
          <p:cNvPr id="7" name="文本框 6"/>
          <p:cNvSpPr txBox="1"/>
          <p:nvPr/>
        </p:nvSpPr>
        <p:spPr>
          <a:xfrm>
            <a:off x="226695" y="147955"/>
            <a:ext cx="4064000"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Customer</a:t>
            </a:r>
            <a:endParaRPr lang="en-US" altLang="zh-CN" sz="2400">
              <a:latin typeface="Times New Roman Regular" panose="02020603050405020304" charset="0"/>
              <a:cs typeface="Times New Roman Regular" panose="02020603050405020304" charset="0"/>
            </a:endParaRPr>
          </a:p>
        </p:txBody>
      </p:sp>
      <p:sp>
        <p:nvSpPr>
          <p:cNvPr id="8" name="文本框 7"/>
          <p:cNvSpPr txBox="1"/>
          <p:nvPr/>
        </p:nvSpPr>
        <p:spPr>
          <a:xfrm>
            <a:off x="6334760" y="147955"/>
            <a:ext cx="4064000"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Loans</a:t>
            </a:r>
            <a:endParaRPr lang="en-US" altLang="zh-CN" sz="2400">
              <a:latin typeface="Times New Roman Regular" panose="02020603050405020304" charset="0"/>
              <a:cs typeface="Times New Roman Regular" panose="02020603050405020304" charset="0"/>
            </a:endParaRPr>
          </a:p>
        </p:txBody>
      </p:sp>
      <p:graphicFrame>
        <p:nvGraphicFramePr>
          <p:cNvPr id="9" name="表格 8"/>
          <p:cNvGraphicFramePr/>
          <p:nvPr/>
        </p:nvGraphicFramePr>
        <p:xfrm>
          <a:off x="6334760" y="659130"/>
          <a:ext cx="5684520" cy="1463040"/>
        </p:xfrm>
        <a:graphic>
          <a:graphicData uri="http://schemas.openxmlformats.org/drawingml/2006/table">
            <a:tbl>
              <a:tblPr firstRow="1" bandRow="1">
                <a:tableStyleId>{5C22544A-7EE6-4342-B048-85BDC9FD1C3A}</a:tableStyleId>
              </a:tblPr>
              <a:tblGrid>
                <a:gridCol w="1769110"/>
                <a:gridCol w="1224280"/>
                <a:gridCol w="1663700"/>
                <a:gridCol w="1027430"/>
              </a:tblGrid>
              <a:tr h="365760">
                <a:tc>
                  <a:txBody>
                    <a:bodyPr/>
                    <a:p>
                      <a:pPr>
                        <a:buNone/>
                      </a:pPr>
                      <a:r>
                        <a:rPr lang="en-US" altLang="zh-CN"/>
                        <a:t>Customer ID</a:t>
                      </a:r>
                      <a:endParaRPr lang="en-US" altLang="zh-CN"/>
                    </a:p>
                  </a:txBody>
                  <a:tcPr/>
                </a:tc>
                <a:tc>
                  <a:txBody>
                    <a:bodyPr/>
                    <a:p>
                      <a:pPr>
                        <a:buNone/>
                      </a:pPr>
                      <a:r>
                        <a:rPr lang="en-US" altLang="zh-CN"/>
                        <a:t>Loan ID</a:t>
                      </a:r>
                      <a:endParaRPr lang="en-US" altLang="zh-CN"/>
                    </a:p>
                  </a:txBody>
                  <a:tcPr/>
                </a:tc>
                <a:tc>
                  <a:txBody>
                    <a:bodyPr/>
                    <a:p>
                      <a:pPr>
                        <a:buNone/>
                      </a:pPr>
                      <a:r>
                        <a:rPr lang="en-US" altLang="zh-CN"/>
                        <a:t>Loan amount</a:t>
                      </a:r>
                      <a:endParaRPr lang="en-US" altLang="zh-CN"/>
                    </a:p>
                  </a:txBody>
                  <a:tcPr/>
                </a:tc>
                <a:tc>
                  <a:txBody>
                    <a:bodyPr/>
                    <a:p>
                      <a:pPr>
                        <a:buNone/>
                      </a:pPr>
                      <a:r>
                        <a:rPr lang="en-US" altLang="zh-CN"/>
                        <a:t>Rate</a:t>
                      </a:r>
                      <a:endParaRPr lang="en-US" altLang="zh-CN"/>
                    </a:p>
                  </a:txBody>
                  <a:tcPr/>
                </a:tc>
              </a:tr>
              <a:tr h="365760">
                <a:tc>
                  <a:txBody>
                    <a:bodyPr/>
                    <a:p>
                      <a:pPr>
                        <a:buNone/>
                      </a:pPr>
                      <a:r>
                        <a:rPr lang="en-US" altLang="zh-CN"/>
                        <a:t>001</a:t>
                      </a:r>
                      <a:endParaRPr lang="en-US" altLang="zh-CN"/>
                    </a:p>
                  </a:txBody>
                  <a:tcPr/>
                </a:tc>
                <a:tc>
                  <a:txBody>
                    <a:bodyPr/>
                    <a:p>
                      <a:pPr>
                        <a:buNone/>
                      </a:pPr>
                      <a:r>
                        <a:rPr lang="en-US" altLang="zh-CN"/>
                        <a:t>750</a:t>
                      </a:r>
                      <a:endParaRPr lang="en-US" altLang="zh-CN"/>
                    </a:p>
                  </a:txBody>
                  <a:tcPr/>
                </a:tc>
                <a:tc>
                  <a:txBody>
                    <a:bodyPr/>
                    <a:p>
                      <a:pPr>
                        <a:buNone/>
                      </a:pPr>
                      <a:r>
                        <a:rPr lang="en-US" altLang="zh-CN"/>
                        <a:t>800</a:t>
                      </a:r>
                      <a:endParaRPr lang="en-US" altLang="zh-CN"/>
                    </a:p>
                  </a:txBody>
                  <a:tcPr/>
                </a:tc>
                <a:tc>
                  <a:txBody>
                    <a:bodyPr/>
                    <a:p>
                      <a:pPr>
                        <a:buNone/>
                      </a:pPr>
                      <a:r>
                        <a:rPr lang="en-US" altLang="zh-CN"/>
                        <a:t>1.2</a:t>
                      </a:r>
                      <a:endParaRPr lang="en-US" altLang="zh-CN"/>
                    </a:p>
                  </a:txBody>
                  <a:tcPr/>
                </a:tc>
              </a:tr>
              <a:tr h="365760">
                <a:tc>
                  <a:txBody>
                    <a:bodyPr/>
                    <a:p>
                      <a:pPr>
                        <a:buNone/>
                      </a:pPr>
                      <a:r>
                        <a:rPr lang="en-US" altLang="zh-CN"/>
                        <a:t>002</a:t>
                      </a:r>
                      <a:endParaRPr lang="en-US" altLang="zh-CN"/>
                    </a:p>
                  </a:txBody>
                  <a:tcPr/>
                </a:tc>
                <a:tc>
                  <a:txBody>
                    <a:bodyPr/>
                    <a:p>
                      <a:pPr>
                        <a:buNone/>
                      </a:pPr>
                      <a:r>
                        <a:rPr lang="en-US" altLang="zh-CN"/>
                        <a:t>751</a:t>
                      </a:r>
                      <a:endParaRPr lang="en-US" altLang="zh-CN"/>
                    </a:p>
                  </a:txBody>
                  <a:tcPr/>
                </a:tc>
                <a:tc>
                  <a:txBody>
                    <a:bodyPr/>
                    <a:p>
                      <a:pPr>
                        <a:buNone/>
                      </a:pPr>
                      <a:r>
                        <a:rPr lang="en-US" altLang="zh-CN"/>
                        <a:t>400</a:t>
                      </a:r>
                      <a:endParaRPr lang="en-US" altLang="zh-CN"/>
                    </a:p>
                  </a:txBody>
                  <a:tcPr/>
                </a:tc>
                <a:tc>
                  <a:txBody>
                    <a:bodyPr/>
                    <a:p>
                      <a:pPr>
                        <a:buNone/>
                      </a:pPr>
                      <a:r>
                        <a:rPr lang="en-US" altLang="zh-CN"/>
                        <a:t>1.3</a:t>
                      </a:r>
                      <a:endParaRPr lang="en-US" altLang="zh-CN"/>
                    </a:p>
                  </a:txBody>
                  <a:tcPr/>
                </a:tc>
              </a:tr>
              <a:tr h="365760">
                <a:tc>
                  <a:txBody>
                    <a:bodyPr/>
                    <a:p>
                      <a:pPr>
                        <a:buNone/>
                      </a:pPr>
                      <a:r>
                        <a:rPr lang="en-US" altLang="zh-CN"/>
                        <a:t>002</a:t>
                      </a:r>
                      <a:endParaRPr lang="en-US" altLang="zh-CN"/>
                    </a:p>
                  </a:txBody>
                  <a:tcPr/>
                </a:tc>
                <a:tc>
                  <a:txBody>
                    <a:bodyPr/>
                    <a:p>
                      <a:pPr>
                        <a:buNone/>
                      </a:pPr>
                      <a:r>
                        <a:rPr lang="en-US" altLang="zh-CN"/>
                        <a:t>752</a:t>
                      </a:r>
                      <a:endParaRPr lang="en-US" altLang="zh-CN"/>
                    </a:p>
                  </a:txBody>
                  <a:tcPr/>
                </a:tc>
                <a:tc>
                  <a:txBody>
                    <a:bodyPr/>
                    <a:p>
                      <a:pPr>
                        <a:buNone/>
                      </a:pPr>
                      <a:r>
                        <a:rPr lang="en-US" altLang="zh-CN"/>
                        <a:t>500</a:t>
                      </a:r>
                      <a:endParaRPr lang="en-US" altLang="zh-CN"/>
                    </a:p>
                  </a:txBody>
                  <a:tcPr/>
                </a:tc>
                <a:tc>
                  <a:txBody>
                    <a:bodyPr/>
                    <a:p>
                      <a:pPr>
                        <a:buNone/>
                      </a:pPr>
                      <a:r>
                        <a:rPr lang="en-US" altLang="zh-CN"/>
                        <a:t>1.4</a:t>
                      </a:r>
                      <a:endParaRPr lang="en-US" altLang="zh-CN"/>
                    </a:p>
                  </a:txBody>
                  <a:tcPr/>
                </a:tc>
              </a:tr>
            </a:tbl>
          </a:graphicData>
        </a:graphic>
      </p:graphicFrame>
      <p:sp>
        <p:nvSpPr>
          <p:cNvPr id="10" name="文本框 9"/>
          <p:cNvSpPr txBox="1"/>
          <p:nvPr/>
        </p:nvSpPr>
        <p:spPr>
          <a:xfrm>
            <a:off x="226695" y="2396490"/>
            <a:ext cx="4064000"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rfeat: Max(), Avg()</a:t>
            </a:r>
            <a:endParaRPr lang="en-US" altLang="zh-CN" sz="2400">
              <a:latin typeface="Times New Roman Regular" panose="02020603050405020304" charset="0"/>
              <a:cs typeface="Times New Roman Regular" panose="02020603050405020304" charset="0"/>
            </a:endParaRPr>
          </a:p>
        </p:txBody>
      </p:sp>
      <p:graphicFrame>
        <p:nvGraphicFramePr>
          <p:cNvPr id="11" name="表格 10"/>
          <p:cNvGraphicFramePr/>
          <p:nvPr/>
        </p:nvGraphicFramePr>
        <p:xfrm>
          <a:off x="226695" y="3008630"/>
          <a:ext cx="11795760" cy="1143000"/>
        </p:xfrm>
        <a:graphic>
          <a:graphicData uri="http://schemas.openxmlformats.org/drawingml/2006/table">
            <a:tbl>
              <a:tblPr firstRow="1" bandRow="1">
                <a:tableStyleId>{5C22544A-7EE6-4342-B048-85BDC9FD1C3A}</a:tableStyleId>
              </a:tblPr>
              <a:tblGrid>
                <a:gridCol w="1965960"/>
                <a:gridCol w="1376045"/>
                <a:gridCol w="1604010"/>
                <a:gridCol w="2192020"/>
                <a:gridCol w="2344420"/>
                <a:gridCol w="2313305"/>
              </a:tblGrid>
              <a:tr h="381000">
                <a:tc>
                  <a:txBody>
                    <a:bodyPr/>
                    <a:p>
                      <a:pPr>
                        <a:buNone/>
                      </a:pPr>
                      <a:r>
                        <a:rPr lang="en-US" altLang="zh-CN"/>
                        <a:t>Customer ID</a:t>
                      </a:r>
                      <a:endParaRPr lang="en-US" altLang="zh-CN"/>
                    </a:p>
                  </a:txBody>
                  <a:tcPr/>
                </a:tc>
                <a:tc>
                  <a:txBody>
                    <a:bodyPr/>
                    <a:p>
                      <a:pPr>
                        <a:buNone/>
                      </a:pPr>
                      <a:r>
                        <a:rPr lang="en-US" altLang="zh-CN"/>
                        <a:t>Birth</a:t>
                      </a:r>
                      <a:endParaRPr lang="en-US" altLang="zh-CN"/>
                    </a:p>
                  </a:txBody>
                  <a:tcPr/>
                </a:tc>
                <a:tc>
                  <a:txBody>
                    <a:bodyPr/>
                    <a:p>
                      <a:pPr>
                        <a:buNone/>
                      </a:pPr>
                      <a:r>
                        <a:rPr lang="en-US" altLang="zh-CN"/>
                        <a:t>Income</a:t>
                      </a:r>
                      <a:endParaRPr lang="en-US" altLang="zh-CN"/>
                    </a:p>
                  </a:txBody>
                  <a:tcPr/>
                </a:tc>
                <a:tc>
                  <a:txBody>
                    <a:bodyPr/>
                    <a:p>
                      <a:pPr>
                        <a:buNone/>
                      </a:pPr>
                      <a:r>
                        <a:rPr lang="en-US" altLang="zh-CN"/>
                        <a:t>Number of loan</a:t>
                      </a:r>
                      <a:endParaRPr lang="en-US" altLang="zh-CN"/>
                    </a:p>
                  </a:txBody>
                  <a:tcPr/>
                </a:tc>
                <a:tc>
                  <a:txBody>
                    <a:bodyPr/>
                    <a:p>
                      <a:pPr>
                        <a:buNone/>
                      </a:pPr>
                      <a:r>
                        <a:rPr lang="en-US" altLang="zh-CN"/>
                        <a:t>Max loan amount</a:t>
                      </a:r>
                      <a:endParaRPr lang="en-US" altLang="zh-CN"/>
                    </a:p>
                  </a:txBody>
                  <a:tcPr/>
                </a:tc>
                <a:tc>
                  <a:txBody>
                    <a:bodyPr/>
                    <a:p>
                      <a:pPr>
                        <a:buNone/>
                      </a:pPr>
                      <a:r>
                        <a:rPr lang="en-US" altLang="zh-CN"/>
                        <a:t>Avg loan amout</a:t>
                      </a:r>
                      <a:endParaRPr lang="en-US" altLang="zh-CN"/>
                    </a:p>
                  </a:txBody>
                  <a:tcPr/>
                </a:tc>
              </a:tr>
              <a:tr h="381000">
                <a:tc>
                  <a:txBody>
                    <a:bodyPr/>
                    <a:p>
                      <a:pPr>
                        <a:buNone/>
                      </a:pPr>
                      <a:r>
                        <a:rPr lang="en-US" altLang="zh-CN"/>
                        <a:t>001</a:t>
                      </a:r>
                      <a:endParaRPr lang="en-US" altLang="zh-CN"/>
                    </a:p>
                  </a:txBody>
                  <a:tcPr/>
                </a:tc>
                <a:tc>
                  <a:txBody>
                    <a:bodyPr/>
                    <a:p>
                      <a:pPr>
                        <a:buNone/>
                      </a:pPr>
                      <a:r>
                        <a:rPr lang="en-US" altLang="zh-CN"/>
                        <a:t>1990-3-4</a:t>
                      </a:r>
                      <a:endParaRPr lang="en-US" altLang="zh-CN"/>
                    </a:p>
                  </a:txBody>
                  <a:tcPr/>
                </a:tc>
                <a:tc>
                  <a:txBody>
                    <a:bodyPr/>
                    <a:p>
                      <a:pPr>
                        <a:buNone/>
                      </a:pPr>
                      <a:r>
                        <a:rPr lang="en-US" altLang="zh-CN"/>
                        <a:t>2000</a:t>
                      </a:r>
                      <a:endParaRPr lang="en-US" altLang="zh-CN"/>
                    </a:p>
                  </a:txBody>
                  <a:tcPr/>
                </a:tc>
                <a:tc>
                  <a:txBody>
                    <a:bodyPr/>
                    <a:p>
                      <a:pPr>
                        <a:buNone/>
                      </a:pPr>
                      <a:r>
                        <a:rPr lang="en-US" altLang="zh-CN"/>
                        <a:t>1</a:t>
                      </a:r>
                      <a:endParaRPr lang="en-US" altLang="zh-CN"/>
                    </a:p>
                  </a:txBody>
                  <a:tcPr/>
                </a:tc>
                <a:tc>
                  <a:txBody>
                    <a:bodyPr/>
                    <a:p>
                      <a:pPr>
                        <a:buNone/>
                      </a:pPr>
                      <a:r>
                        <a:rPr lang="en-US" altLang="zh-CN"/>
                        <a:t>800</a:t>
                      </a:r>
                      <a:endParaRPr lang="en-US" altLang="zh-CN"/>
                    </a:p>
                  </a:txBody>
                  <a:tcPr/>
                </a:tc>
                <a:tc>
                  <a:txBody>
                    <a:bodyPr/>
                    <a:p>
                      <a:pPr>
                        <a:buNone/>
                      </a:pPr>
                      <a:r>
                        <a:rPr lang="en-US" altLang="zh-CN"/>
                        <a:t>800</a:t>
                      </a:r>
                      <a:endParaRPr lang="en-US" altLang="zh-CN"/>
                    </a:p>
                  </a:txBody>
                  <a:tcPr/>
                </a:tc>
              </a:tr>
              <a:tr h="381000">
                <a:tc>
                  <a:txBody>
                    <a:bodyPr/>
                    <a:p>
                      <a:pPr>
                        <a:buNone/>
                      </a:pPr>
                      <a:r>
                        <a:rPr lang="en-US" altLang="zh-CN"/>
                        <a:t>002</a:t>
                      </a:r>
                      <a:endParaRPr lang="en-US" altLang="zh-CN"/>
                    </a:p>
                  </a:txBody>
                  <a:tcPr/>
                </a:tc>
                <a:tc>
                  <a:txBody>
                    <a:bodyPr/>
                    <a:p>
                      <a:pPr>
                        <a:buNone/>
                      </a:pPr>
                      <a:r>
                        <a:rPr lang="en-US" altLang="zh-CN"/>
                        <a:t>1994-5-19</a:t>
                      </a:r>
                      <a:endParaRPr lang="en-US" altLang="zh-CN"/>
                    </a:p>
                  </a:txBody>
                  <a:tcPr/>
                </a:tc>
                <a:tc>
                  <a:txBody>
                    <a:bodyPr/>
                    <a:p>
                      <a:pPr>
                        <a:buNone/>
                      </a:pPr>
                      <a:r>
                        <a:rPr lang="en-US" altLang="zh-CN"/>
                        <a:t>4000</a:t>
                      </a:r>
                      <a:endParaRPr lang="en-US" altLang="zh-CN"/>
                    </a:p>
                  </a:txBody>
                  <a:tcPr/>
                </a:tc>
                <a:tc>
                  <a:txBody>
                    <a:bodyPr/>
                    <a:p>
                      <a:pPr>
                        <a:buNone/>
                      </a:pPr>
                      <a:r>
                        <a:rPr lang="en-US" altLang="zh-CN"/>
                        <a:t>2</a:t>
                      </a:r>
                      <a:endParaRPr lang="en-US" altLang="zh-CN"/>
                    </a:p>
                  </a:txBody>
                  <a:tcPr/>
                </a:tc>
                <a:tc>
                  <a:txBody>
                    <a:bodyPr/>
                    <a:p>
                      <a:pPr>
                        <a:buNone/>
                      </a:pPr>
                      <a:r>
                        <a:rPr lang="en-US" altLang="zh-CN"/>
                        <a:t>500</a:t>
                      </a:r>
                      <a:endParaRPr lang="en-US" altLang="zh-CN"/>
                    </a:p>
                  </a:txBody>
                  <a:tcPr/>
                </a:tc>
                <a:tc>
                  <a:txBody>
                    <a:bodyPr/>
                    <a:p>
                      <a:pPr>
                        <a:buNone/>
                      </a:pPr>
                      <a:r>
                        <a:rPr lang="en-US" altLang="zh-CN"/>
                        <a:t>450</a:t>
                      </a:r>
                      <a:endParaRPr lang="en-US" altLang="zh-CN"/>
                    </a:p>
                  </a:txBody>
                  <a:tcPr/>
                </a:tc>
              </a:tr>
            </a:tbl>
          </a:graphicData>
        </a:graphic>
      </p:graphicFrame>
      <p:sp>
        <p:nvSpPr>
          <p:cNvPr id="12" name="文本框 11"/>
          <p:cNvSpPr txBox="1"/>
          <p:nvPr/>
        </p:nvSpPr>
        <p:spPr>
          <a:xfrm>
            <a:off x="226695" y="4411345"/>
            <a:ext cx="4064000"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efeat: Year(), Month()</a:t>
            </a:r>
            <a:endParaRPr lang="en-US" altLang="zh-CN" sz="2400">
              <a:latin typeface="Times New Roman Regular" panose="02020603050405020304" charset="0"/>
              <a:cs typeface="Times New Roman Regular" panose="02020603050405020304" charset="0"/>
            </a:endParaRPr>
          </a:p>
        </p:txBody>
      </p:sp>
      <p:graphicFrame>
        <p:nvGraphicFramePr>
          <p:cNvPr id="13" name="表格 12"/>
          <p:cNvGraphicFramePr/>
          <p:nvPr/>
        </p:nvGraphicFramePr>
        <p:xfrm>
          <a:off x="226695" y="5004435"/>
          <a:ext cx="11795760" cy="1143000"/>
        </p:xfrm>
        <a:graphic>
          <a:graphicData uri="http://schemas.openxmlformats.org/drawingml/2006/table">
            <a:tbl>
              <a:tblPr firstRow="1" bandRow="1">
                <a:tableStyleId>{5C22544A-7EE6-4342-B048-85BDC9FD1C3A}</a:tableStyleId>
              </a:tblPr>
              <a:tblGrid>
                <a:gridCol w="1594485"/>
                <a:gridCol w="1368425"/>
                <a:gridCol w="1488440"/>
                <a:gridCol w="998855"/>
                <a:gridCol w="1887220"/>
                <a:gridCol w="2115185"/>
                <a:gridCol w="2343150"/>
              </a:tblGrid>
              <a:tr h="381000">
                <a:tc>
                  <a:txBody>
                    <a:bodyPr/>
                    <a:p>
                      <a:pPr>
                        <a:buNone/>
                      </a:pPr>
                      <a:r>
                        <a:rPr lang="en-US" altLang="zh-CN"/>
                        <a:t>Customer ID</a:t>
                      </a:r>
                      <a:endParaRPr lang="en-US" altLang="zh-CN"/>
                    </a:p>
                  </a:txBody>
                  <a:tcPr/>
                </a:tc>
                <a:tc>
                  <a:txBody>
                    <a:bodyPr/>
                    <a:p>
                      <a:pPr>
                        <a:buNone/>
                      </a:pPr>
                      <a:r>
                        <a:rPr lang="en-US" altLang="zh-CN"/>
                        <a:t>Birth Year</a:t>
                      </a:r>
                      <a:endParaRPr lang="en-US" altLang="zh-CN"/>
                    </a:p>
                  </a:txBody>
                  <a:tcPr/>
                </a:tc>
                <a:tc>
                  <a:txBody>
                    <a:bodyPr/>
                    <a:p>
                      <a:pPr>
                        <a:buNone/>
                      </a:pPr>
                      <a:r>
                        <a:rPr lang="en-US" altLang="zh-CN"/>
                        <a:t>Birth Month</a:t>
                      </a:r>
                      <a:endParaRPr lang="en-US" altLang="zh-CN"/>
                    </a:p>
                  </a:txBody>
                  <a:tcPr/>
                </a:tc>
                <a:tc>
                  <a:txBody>
                    <a:bodyPr/>
                    <a:p>
                      <a:pPr>
                        <a:buNone/>
                      </a:pPr>
                      <a:r>
                        <a:rPr lang="en-US" altLang="zh-CN"/>
                        <a:t>Income</a:t>
                      </a:r>
                      <a:endParaRPr lang="en-US" altLang="zh-CN"/>
                    </a:p>
                  </a:txBody>
                  <a:tcPr/>
                </a:tc>
                <a:tc>
                  <a:txBody>
                    <a:bodyPr/>
                    <a:p>
                      <a:pPr>
                        <a:buNone/>
                      </a:pPr>
                      <a:r>
                        <a:rPr lang="en-US" altLang="zh-CN"/>
                        <a:t>Number of loan</a:t>
                      </a:r>
                      <a:endParaRPr lang="en-US" altLang="zh-CN"/>
                    </a:p>
                  </a:txBody>
                  <a:tcPr/>
                </a:tc>
                <a:tc>
                  <a:txBody>
                    <a:bodyPr/>
                    <a:p>
                      <a:pPr>
                        <a:buNone/>
                      </a:pPr>
                      <a:r>
                        <a:rPr lang="en-US" altLang="zh-CN"/>
                        <a:t>Max loan amount</a:t>
                      </a:r>
                      <a:endParaRPr lang="en-US" altLang="zh-CN"/>
                    </a:p>
                  </a:txBody>
                  <a:tcPr/>
                </a:tc>
                <a:tc>
                  <a:txBody>
                    <a:bodyPr/>
                    <a:p>
                      <a:pPr>
                        <a:buNone/>
                      </a:pPr>
                      <a:r>
                        <a:rPr lang="en-US" altLang="zh-CN"/>
                        <a:t>Avarge loan amout</a:t>
                      </a:r>
                      <a:endParaRPr lang="en-US" altLang="zh-CN"/>
                    </a:p>
                  </a:txBody>
                  <a:tcPr/>
                </a:tc>
              </a:tr>
              <a:tr h="381000">
                <a:tc>
                  <a:txBody>
                    <a:bodyPr/>
                    <a:p>
                      <a:pPr>
                        <a:buNone/>
                      </a:pPr>
                      <a:r>
                        <a:rPr lang="en-US" altLang="zh-CN"/>
                        <a:t>001</a:t>
                      </a:r>
                      <a:endParaRPr lang="en-US" altLang="zh-CN"/>
                    </a:p>
                  </a:txBody>
                  <a:tcPr/>
                </a:tc>
                <a:tc>
                  <a:txBody>
                    <a:bodyPr/>
                    <a:p>
                      <a:pPr>
                        <a:buNone/>
                      </a:pPr>
                      <a:r>
                        <a:rPr lang="en-US" altLang="zh-CN"/>
                        <a:t>1990</a:t>
                      </a:r>
                      <a:endParaRPr lang="en-US" altLang="zh-CN"/>
                    </a:p>
                  </a:txBody>
                  <a:tcPr/>
                </a:tc>
                <a:tc>
                  <a:txBody>
                    <a:bodyPr/>
                    <a:p>
                      <a:pPr>
                        <a:buNone/>
                      </a:pPr>
                      <a:r>
                        <a:rPr lang="en-US" altLang="zh-CN"/>
                        <a:t>3</a:t>
                      </a:r>
                      <a:endParaRPr lang="en-US" altLang="zh-CN"/>
                    </a:p>
                  </a:txBody>
                  <a:tcPr/>
                </a:tc>
                <a:tc>
                  <a:txBody>
                    <a:bodyPr/>
                    <a:p>
                      <a:pPr>
                        <a:buNone/>
                      </a:pPr>
                      <a:r>
                        <a:rPr lang="en-US" altLang="zh-CN"/>
                        <a:t>2000</a:t>
                      </a:r>
                      <a:endParaRPr lang="en-US" altLang="zh-CN"/>
                    </a:p>
                  </a:txBody>
                  <a:tcPr/>
                </a:tc>
                <a:tc>
                  <a:txBody>
                    <a:bodyPr/>
                    <a:p>
                      <a:pPr>
                        <a:buNone/>
                      </a:pPr>
                      <a:r>
                        <a:rPr lang="en-US" altLang="zh-CN"/>
                        <a:t>1</a:t>
                      </a:r>
                      <a:endParaRPr lang="en-US" altLang="zh-CN"/>
                    </a:p>
                  </a:txBody>
                  <a:tcPr/>
                </a:tc>
                <a:tc>
                  <a:txBody>
                    <a:bodyPr/>
                    <a:p>
                      <a:pPr>
                        <a:buNone/>
                      </a:pPr>
                      <a:r>
                        <a:rPr lang="en-US" altLang="zh-CN"/>
                        <a:t>800</a:t>
                      </a:r>
                      <a:endParaRPr lang="en-US" altLang="zh-CN"/>
                    </a:p>
                  </a:txBody>
                  <a:tcPr/>
                </a:tc>
                <a:tc>
                  <a:txBody>
                    <a:bodyPr/>
                    <a:p>
                      <a:pPr>
                        <a:buNone/>
                      </a:pPr>
                      <a:r>
                        <a:rPr lang="en-US" altLang="zh-CN"/>
                        <a:t>800</a:t>
                      </a:r>
                      <a:endParaRPr lang="en-US" altLang="zh-CN"/>
                    </a:p>
                  </a:txBody>
                  <a:tcPr/>
                </a:tc>
              </a:tr>
              <a:tr h="381000">
                <a:tc>
                  <a:txBody>
                    <a:bodyPr/>
                    <a:p>
                      <a:pPr>
                        <a:buNone/>
                      </a:pPr>
                      <a:r>
                        <a:rPr lang="en-US" altLang="zh-CN"/>
                        <a:t>002</a:t>
                      </a:r>
                      <a:endParaRPr lang="en-US" altLang="zh-CN"/>
                    </a:p>
                  </a:txBody>
                  <a:tcPr/>
                </a:tc>
                <a:tc>
                  <a:txBody>
                    <a:bodyPr/>
                    <a:p>
                      <a:pPr>
                        <a:buNone/>
                      </a:pPr>
                      <a:r>
                        <a:rPr lang="en-US" altLang="zh-CN"/>
                        <a:t>1994</a:t>
                      </a:r>
                      <a:endParaRPr lang="en-US" altLang="zh-CN"/>
                    </a:p>
                  </a:txBody>
                  <a:tcPr/>
                </a:tc>
                <a:tc>
                  <a:txBody>
                    <a:bodyPr/>
                    <a:p>
                      <a:pPr>
                        <a:buNone/>
                      </a:pPr>
                      <a:r>
                        <a:rPr lang="en-US" altLang="zh-CN"/>
                        <a:t>5</a:t>
                      </a:r>
                      <a:endParaRPr lang="en-US" altLang="zh-CN"/>
                    </a:p>
                  </a:txBody>
                  <a:tcPr/>
                </a:tc>
                <a:tc>
                  <a:txBody>
                    <a:bodyPr/>
                    <a:p>
                      <a:pPr>
                        <a:buNone/>
                      </a:pPr>
                      <a:r>
                        <a:rPr lang="en-US" altLang="zh-CN"/>
                        <a:t>4000</a:t>
                      </a:r>
                      <a:endParaRPr lang="en-US" altLang="zh-CN"/>
                    </a:p>
                  </a:txBody>
                  <a:tcPr/>
                </a:tc>
                <a:tc>
                  <a:txBody>
                    <a:bodyPr/>
                    <a:p>
                      <a:pPr>
                        <a:buNone/>
                      </a:pPr>
                      <a:r>
                        <a:rPr lang="en-US" altLang="zh-CN"/>
                        <a:t>2</a:t>
                      </a:r>
                      <a:endParaRPr lang="en-US" altLang="zh-CN"/>
                    </a:p>
                  </a:txBody>
                  <a:tcPr/>
                </a:tc>
                <a:tc>
                  <a:txBody>
                    <a:bodyPr/>
                    <a:p>
                      <a:pPr>
                        <a:buNone/>
                      </a:pPr>
                      <a:r>
                        <a:rPr lang="en-US" altLang="zh-CN"/>
                        <a:t>500</a:t>
                      </a:r>
                      <a:endParaRPr lang="en-US" altLang="zh-CN"/>
                    </a:p>
                  </a:txBody>
                  <a:tcPr/>
                </a:tc>
                <a:tc>
                  <a:txBody>
                    <a:bodyPr/>
                    <a:p>
                      <a:pPr>
                        <a:buNone/>
                      </a:pPr>
                      <a:r>
                        <a:rPr lang="en-US" altLang="zh-CN"/>
                        <a:t>450</a:t>
                      </a:r>
                      <a:endParaRPr lang="en-US" altLang="zh-CN"/>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81940" y="215265"/>
            <a:ext cx="4064000" cy="521970"/>
          </a:xfrm>
          <a:prstGeom prst="rect">
            <a:avLst/>
          </a:prstGeom>
          <a:noFill/>
        </p:spPr>
        <p:txBody>
          <a:bodyPr wrap="square" rtlCol="0">
            <a:spAutoFit/>
          </a:bodyPr>
          <a:p>
            <a:r>
              <a:rPr lang="en-US" altLang="zh-CN" sz="2800">
                <a:latin typeface="Times New Roman Regular" panose="02020603050405020304" charset="0"/>
                <a:cs typeface="Times New Roman Regular" panose="02020603050405020304" charset="0"/>
              </a:rPr>
              <a:t>Experiments setup</a:t>
            </a:r>
            <a:endParaRPr lang="en-US" altLang="zh-CN" sz="2800">
              <a:latin typeface="Times New Roman Regular" panose="02020603050405020304" charset="0"/>
              <a:cs typeface="Times New Roman Regular" panose="02020603050405020304" charset="0"/>
            </a:endParaRPr>
          </a:p>
        </p:txBody>
      </p:sp>
      <p:sp>
        <p:nvSpPr>
          <p:cNvPr id="3" name="文本框 2"/>
          <p:cNvSpPr txBox="1"/>
          <p:nvPr/>
        </p:nvSpPr>
        <p:spPr>
          <a:xfrm>
            <a:off x="281940" y="1508760"/>
            <a:ext cx="10343515" cy="48926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Four sets of experiments:</a:t>
            </a:r>
            <a:endParaRPr lang="en-US" altLang="zh-CN" sz="2400">
              <a:latin typeface="Times New Roman Regular" panose="02020603050405020304" charset="0"/>
              <a:cs typeface="Times New Roman Regular" panose="02020603050405020304" charset="0"/>
            </a:endParaRPr>
          </a:p>
          <a:p>
            <a:pPr indent="457200"/>
            <a:r>
              <a:rPr lang="en-US" altLang="zh-CN" sz="2400">
                <a:latin typeface="Times New Roman Regular" panose="02020603050405020304" charset="0"/>
                <a:cs typeface="Times New Roman Regular" panose="02020603050405020304" charset="0"/>
              </a:rPr>
              <a:t>TSFEL features without regularization</a:t>
            </a:r>
            <a:endParaRPr lang="en-US" altLang="zh-CN" sz="2400">
              <a:latin typeface="Times New Roman Regular" panose="02020603050405020304" charset="0"/>
              <a:cs typeface="Times New Roman Regular" panose="02020603050405020304" charset="0"/>
            </a:endParaRPr>
          </a:p>
          <a:p>
            <a:pPr indent="457200"/>
            <a:r>
              <a:rPr lang="en-US" altLang="zh-CN" sz="2400">
                <a:latin typeface="Times New Roman Regular" panose="02020603050405020304" charset="0"/>
                <a:cs typeface="Times New Roman Regular" panose="02020603050405020304" charset="0"/>
              </a:rPr>
              <a:t>Random number without regularization</a:t>
            </a:r>
            <a:endParaRPr lang="en-US" altLang="zh-CN" sz="2400">
              <a:latin typeface="Times New Roman Regular" panose="02020603050405020304" charset="0"/>
              <a:cs typeface="Times New Roman Regular" panose="02020603050405020304" charset="0"/>
            </a:endParaRPr>
          </a:p>
          <a:p>
            <a:pPr indent="457200"/>
            <a:r>
              <a:rPr lang="en-US" altLang="zh-CN" sz="2400">
                <a:latin typeface="Times New Roman Regular" panose="02020603050405020304" charset="0"/>
                <a:cs typeface="Times New Roman Regular" panose="02020603050405020304" charset="0"/>
              </a:rPr>
              <a:t>Random number with L1 regularization</a:t>
            </a:r>
            <a:endParaRPr lang="en-US" altLang="zh-CN" sz="2400">
              <a:latin typeface="Times New Roman Regular" panose="02020603050405020304" charset="0"/>
              <a:cs typeface="Times New Roman Regular" panose="02020603050405020304" charset="0"/>
            </a:endParaRPr>
          </a:p>
          <a:p>
            <a:pPr indent="0"/>
            <a:r>
              <a:rPr lang="en-US" altLang="zh-CN" sz="2400">
                <a:latin typeface="Times New Roman Regular" panose="02020603050405020304" charset="0"/>
                <a:cs typeface="Times New Roman Regular" panose="02020603050405020304" charset="0"/>
              </a:rPr>
              <a:t>For each sets, I add 0, 2, 4, 8, 16, 32 unrelated features respectively.</a:t>
            </a:r>
            <a:endParaRPr lang="en-US" altLang="zh-CN" sz="2400">
              <a:latin typeface="Times New Roman Regular" panose="02020603050405020304" charset="0"/>
              <a:cs typeface="Times New Roman Regular" panose="02020603050405020304" charset="0"/>
            </a:endParaRPr>
          </a:p>
          <a:p>
            <a:pPr indent="0"/>
            <a:endParaRPr lang="en-US" altLang="zh-CN" sz="2400">
              <a:latin typeface="Times New Roman Regular" panose="02020603050405020304" charset="0"/>
              <a:cs typeface="Times New Roman Regular" panose="02020603050405020304" charset="0"/>
            </a:endParaRPr>
          </a:p>
          <a:p>
            <a:pPr indent="0"/>
            <a:r>
              <a:rPr lang="en-US" altLang="zh-CN" sz="2400">
                <a:latin typeface="Times New Roman Regular" panose="02020603050405020304" charset="0"/>
                <a:cs typeface="Times New Roman Regular" panose="02020603050405020304" charset="0"/>
              </a:rPr>
              <a:t>Network: FCN with 2 hidden layers, the activation function is Relu</a:t>
            </a:r>
            <a:endParaRPr lang="en-US" altLang="zh-CN" sz="2400">
              <a:latin typeface="Times New Roman Regular" panose="02020603050405020304" charset="0"/>
              <a:cs typeface="Times New Roman Regular" panose="02020603050405020304" charset="0"/>
            </a:endParaRPr>
          </a:p>
          <a:p>
            <a:pPr indent="0"/>
            <a:endParaRPr lang="en-US" altLang="zh-CN" sz="2400">
              <a:latin typeface="Times New Roman Regular" panose="02020603050405020304" charset="0"/>
              <a:cs typeface="Times New Roman Regular" panose="02020603050405020304" charset="0"/>
            </a:endParaRPr>
          </a:p>
          <a:p>
            <a:pPr indent="0"/>
            <a:r>
              <a:rPr lang="en-US" altLang="zh-CN" sz="2400">
                <a:latin typeface="Times New Roman Regular" panose="02020603050405020304" charset="0"/>
                <a:cs typeface="Times New Roman Regular" panose="02020603050405020304" charset="0"/>
              </a:rPr>
              <a:t>Learning rate: 0.001</a:t>
            </a:r>
            <a:endParaRPr lang="en-US" altLang="zh-CN" sz="2400">
              <a:latin typeface="Times New Roman Regular" panose="02020603050405020304" charset="0"/>
              <a:cs typeface="Times New Roman Regular" panose="02020603050405020304" charset="0"/>
            </a:endParaRPr>
          </a:p>
          <a:p>
            <a:pPr indent="0"/>
            <a:r>
              <a:rPr lang="en-US" altLang="zh-CN" sz="2400">
                <a:latin typeface="Times New Roman Regular" panose="02020603050405020304" charset="0"/>
                <a:cs typeface="Times New Roman Regular" panose="02020603050405020304" charset="0"/>
              </a:rPr>
              <a:t>Batchsize: 32</a:t>
            </a:r>
            <a:endParaRPr lang="en-US" altLang="zh-CN" sz="2400">
              <a:latin typeface="Times New Roman Regular" panose="02020603050405020304" charset="0"/>
              <a:cs typeface="Times New Roman Regular" panose="02020603050405020304" charset="0"/>
            </a:endParaRPr>
          </a:p>
          <a:p>
            <a:pPr indent="0"/>
            <a:r>
              <a:rPr lang="en-US" altLang="zh-CN" sz="2400">
                <a:latin typeface="Times New Roman Regular" panose="02020603050405020304" charset="0"/>
                <a:cs typeface="Times New Roman Regular" panose="02020603050405020304" charset="0"/>
              </a:rPr>
              <a:t>Optimizer: Adam</a:t>
            </a:r>
            <a:endParaRPr lang="en-US" altLang="zh-CN" sz="2400">
              <a:latin typeface="Times New Roman Regular" panose="02020603050405020304" charset="0"/>
              <a:cs typeface="Times New Roman Regular" panose="02020603050405020304" charset="0"/>
            </a:endParaRPr>
          </a:p>
          <a:p>
            <a:pPr indent="0"/>
            <a:r>
              <a:rPr lang="en-US" altLang="zh-CN" sz="2400">
                <a:latin typeface="Times New Roman Regular" panose="02020603050405020304" charset="0"/>
                <a:cs typeface="Times New Roman Regular" panose="02020603050405020304" charset="0"/>
              </a:rPr>
              <a:t>Criterion: MAE </a:t>
            </a:r>
            <a:endParaRPr lang="en-US" altLang="zh-CN" sz="2400">
              <a:latin typeface="Times New Roman Regular" panose="02020603050405020304" charset="0"/>
              <a:cs typeface="Times New Roman Regular" panose="02020603050405020304" charset="0"/>
            </a:endParaRPr>
          </a:p>
          <a:p>
            <a:pPr indent="0"/>
            <a:endParaRPr lang="en-US" altLang="zh-CN" sz="2400">
              <a:latin typeface="Times New Roman Regular" panose="02020603050405020304" charset="0"/>
              <a:cs typeface="Times New Roman Regular"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488690" y="195580"/>
            <a:ext cx="998855" cy="645160"/>
          </a:xfrm>
          <a:prstGeom prst="rect">
            <a:avLst/>
          </a:prstGeom>
          <a:noFill/>
        </p:spPr>
        <p:txBody>
          <a:bodyPr wrap="square" rtlCol="0">
            <a:spAutoFit/>
          </a:bodyPr>
          <a:p>
            <a:pPr algn="ctr"/>
            <a:r>
              <a:rPr lang="en-US" altLang="zh-CN" sz="3600"/>
              <a:t>0</a:t>
            </a:r>
            <a:endParaRPr lang="en-US" altLang="zh-CN" sz="3600"/>
          </a:p>
        </p:txBody>
      </p:sp>
      <p:sp>
        <p:nvSpPr>
          <p:cNvPr id="8" name="文本框 7"/>
          <p:cNvSpPr txBox="1"/>
          <p:nvPr/>
        </p:nvSpPr>
        <p:spPr>
          <a:xfrm>
            <a:off x="8806815" y="195580"/>
            <a:ext cx="998855" cy="645160"/>
          </a:xfrm>
          <a:prstGeom prst="rect">
            <a:avLst/>
          </a:prstGeom>
          <a:noFill/>
        </p:spPr>
        <p:txBody>
          <a:bodyPr wrap="square" rtlCol="0">
            <a:spAutoFit/>
          </a:bodyPr>
          <a:p>
            <a:pPr algn="ctr"/>
            <a:r>
              <a:rPr lang="en-US" altLang="zh-CN" sz="3600"/>
              <a:t>2</a:t>
            </a:r>
            <a:endParaRPr lang="en-US" altLang="zh-CN" sz="3600"/>
          </a:p>
        </p:txBody>
      </p:sp>
      <p:sp>
        <p:nvSpPr>
          <p:cNvPr id="9" name="文本框 8"/>
          <p:cNvSpPr txBox="1"/>
          <p:nvPr/>
        </p:nvSpPr>
        <p:spPr>
          <a:xfrm>
            <a:off x="349885" y="2150745"/>
            <a:ext cx="4064000" cy="368300"/>
          </a:xfrm>
          <a:prstGeom prst="rect">
            <a:avLst/>
          </a:prstGeom>
          <a:noFill/>
        </p:spPr>
        <p:txBody>
          <a:bodyPr wrap="square" rtlCol="0">
            <a:spAutoFit/>
          </a:bodyPr>
          <a:p>
            <a:r>
              <a:rPr lang="en-US" altLang="zh-CN"/>
              <a:t>TSFEL</a:t>
            </a:r>
            <a:endParaRPr lang="en-US" altLang="zh-CN"/>
          </a:p>
        </p:txBody>
      </p:sp>
      <p:sp>
        <p:nvSpPr>
          <p:cNvPr id="10" name="文本框 9"/>
          <p:cNvSpPr txBox="1"/>
          <p:nvPr/>
        </p:nvSpPr>
        <p:spPr>
          <a:xfrm>
            <a:off x="183515" y="4965065"/>
            <a:ext cx="1292225" cy="645160"/>
          </a:xfrm>
          <a:prstGeom prst="rect">
            <a:avLst/>
          </a:prstGeom>
          <a:noFill/>
        </p:spPr>
        <p:txBody>
          <a:bodyPr wrap="square" rtlCol="0">
            <a:spAutoFit/>
          </a:bodyPr>
          <a:p>
            <a:pPr algn="ctr"/>
            <a:r>
              <a:rPr lang="en-US" altLang="zh-CN"/>
              <a:t>Random </a:t>
            </a:r>
            <a:endParaRPr lang="en-US" altLang="zh-CN"/>
          </a:p>
          <a:p>
            <a:pPr algn="ctr"/>
            <a:r>
              <a:rPr lang="en-US" altLang="zh-CN"/>
              <a:t>Number</a:t>
            </a:r>
            <a:endParaRPr lang="en-US" altLang="zh-CN"/>
          </a:p>
        </p:txBody>
      </p:sp>
      <p:pic>
        <p:nvPicPr>
          <p:cNvPr id="11" name="图片 10" descr="0un"/>
          <p:cNvPicPr>
            <a:picLocks noChangeAspect="1"/>
          </p:cNvPicPr>
          <p:nvPr/>
        </p:nvPicPr>
        <p:blipFill>
          <a:blip r:embed="rId1"/>
          <a:stretch>
            <a:fillRect/>
          </a:stretch>
        </p:blipFill>
        <p:spPr>
          <a:xfrm>
            <a:off x="1475740" y="1323340"/>
            <a:ext cx="5024755" cy="2772410"/>
          </a:xfrm>
          <a:prstGeom prst="rect">
            <a:avLst/>
          </a:prstGeom>
        </p:spPr>
      </p:pic>
      <p:pic>
        <p:nvPicPr>
          <p:cNvPr id="12" name="图片 11" descr="2un2"/>
          <p:cNvPicPr>
            <a:picLocks noChangeAspect="1"/>
          </p:cNvPicPr>
          <p:nvPr/>
        </p:nvPicPr>
        <p:blipFill>
          <a:blip r:embed="rId2"/>
          <a:stretch>
            <a:fillRect/>
          </a:stretch>
        </p:blipFill>
        <p:spPr>
          <a:xfrm>
            <a:off x="6793865" y="1164590"/>
            <a:ext cx="5024120" cy="2750820"/>
          </a:xfrm>
          <a:prstGeom prst="rect">
            <a:avLst/>
          </a:prstGeom>
        </p:spPr>
      </p:pic>
      <p:pic>
        <p:nvPicPr>
          <p:cNvPr id="13" name="图片 12" descr="2un3"/>
          <p:cNvPicPr>
            <a:picLocks noChangeAspect="1"/>
          </p:cNvPicPr>
          <p:nvPr/>
        </p:nvPicPr>
        <p:blipFill>
          <a:blip r:embed="rId3"/>
          <a:stretch>
            <a:fillRect/>
          </a:stretch>
        </p:blipFill>
        <p:spPr>
          <a:xfrm>
            <a:off x="6975475" y="3915410"/>
            <a:ext cx="4662170" cy="25666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781425" y="195580"/>
            <a:ext cx="998855" cy="645160"/>
          </a:xfrm>
          <a:prstGeom prst="rect">
            <a:avLst/>
          </a:prstGeom>
          <a:noFill/>
        </p:spPr>
        <p:txBody>
          <a:bodyPr wrap="square" rtlCol="0">
            <a:spAutoFit/>
          </a:bodyPr>
          <a:p>
            <a:pPr algn="ctr"/>
            <a:r>
              <a:rPr lang="en-US" altLang="zh-CN" sz="3600"/>
              <a:t>4</a:t>
            </a:r>
            <a:endParaRPr lang="en-US" altLang="zh-CN" sz="3600"/>
          </a:p>
        </p:txBody>
      </p:sp>
      <p:sp>
        <p:nvSpPr>
          <p:cNvPr id="8" name="文本框 7"/>
          <p:cNvSpPr txBox="1"/>
          <p:nvPr/>
        </p:nvSpPr>
        <p:spPr>
          <a:xfrm>
            <a:off x="8806815" y="195580"/>
            <a:ext cx="998855" cy="645160"/>
          </a:xfrm>
          <a:prstGeom prst="rect">
            <a:avLst/>
          </a:prstGeom>
          <a:noFill/>
        </p:spPr>
        <p:txBody>
          <a:bodyPr wrap="square" rtlCol="0">
            <a:spAutoFit/>
          </a:bodyPr>
          <a:p>
            <a:pPr algn="ctr"/>
            <a:r>
              <a:rPr lang="en-US" altLang="zh-CN" sz="3600"/>
              <a:t>8</a:t>
            </a:r>
            <a:endParaRPr lang="en-US" altLang="zh-CN" sz="3600"/>
          </a:p>
        </p:txBody>
      </p:sp>
      <p:sp>
        <p:nvSpPr>
          <p:cNvPr id="9" name="文本框 8"/>
          <p:cNvSpPr txBox="1"/>
          <p:nvPr/>
        </p:nvSpPr>
        <p:spPr>
          <a:xfrm>
            <a:off x="349885" y="2150745"/>
            <a:ext cx="4064000" cy="368300"/>
          </a:xfrm>
          <a:prstGeom prst="rect">
            <a:avLst/>
          </a:prstGeom>
          <a:noFill/>
        </p:spPr>
        <p:txBody>
          <a:bodyPr wrap="square" rtlCol="0">
            <a:spAutoFit/>
          </a:bodyPr>
          <a:p>
            <a:r>
              <a:rPr lang="en-US" altLang="zh-CN"/>
              <a:t>TSFEL</a:t>
            </a:r>
            <a:endParaRPr lang="en-US" altLang="zh-CN"/>
          </a:p>
        </p:txBody>
      </p:sp>
      <p:sp>
        <p:nvSpPr>
          <p:cNvPr id="10" name="文本框 9"/>
          <p:cNvSpPr txBox="1"/>
          <p:nvPr/>
        </p:nvSpPr>
        <p:spPr>
          <a:xfrm>
            <a:off x="183515" y="4965065"/>
            <a:ext cx="1292225" cy="645160"/>
          </a:xfrm>
          <a:prstGeom prst="rect">
            <a:avLst/>
          </a:prstGeom>
          <a:noFill/>
        </p:spPr>
        <p:txBody>
          <a:bodyPr wrap="square" rtlCol="0">
            <a:spAutoFit/>
          </a:bodyPr>
          <a:p>
            <a:pPr algn="ctr"/>
            <a:r>
              <a:rPr lang="en-US" altLang="zh-CN"/>
              <a:t>Random </a:t>
            </a:r>
            <a:endParaRPr lang="en-US" altLang="zh-CN"/>
          </a:p>
          <a:p>
            <a:pPr algn="ctr"/>
            <a:r>
              <a:rPr lang="en-US" altLang="zh-CN"/>
              <a:t>Number</a:t>
            </a:r>
            <a:endParaRPr lang="en-US" altLang="zh-CN"/>
          </a:p>
        </p:txBody>
      </p:sp>
      <p:pic>
        <p:nvPicPr>
          <p:cNvPr id="2" name="图片 1" descr="4un2"/>
          <p:cNvPicPr>
            <a:picLocks noChangeAspect="1"/>
          </p:cNvPicPr>
          <p:nvPr/>
        </p:nvPicPr>
        <p:blipFill>
          <a:blip r:embed="rId1"/>
          <a:stretch>
            <a:fillRect/>
          </a:stretch>
        </p:blipFill>
        <p:spPr>
          <a:xfrm>
            <a:off x="1924050" y="4018280"/>
            <a:ext cx="4713605" cy="2538730"/>
          </a:xfrm>
          <a:prstGeom prst="rect">
            <a:avLst/>
          </a:prstGeom>
        </p:spPr>
      </p:pic>
      <p:pic>
        <p:nvPicPr>
          <p:cNvPr id="4" name="图片 3" descr="8un"/>
          <p:cNvPicPr>
            <a:picLocks noChangeAspect="1"/>
          </p:cNvPicPr>
          <p:nvPr/>
        </p:nvPicPr>
        <p:blipFill>
          <a:blip r:embed="rId2"/>
          <a:stretch>
            <a:fillRect/>
          </a:stretch>
        </p:blipFill>
        <p:spPr>
          <a:xfrm>
            <a:off x="7085965" y="4018915"/>
            <a:ext cx="4638675" cy="2538095"/>
          </a:xfrm>
          <a:prstGeom prst="rect">
            <a:avLst/>
          </a:prstGeom>
        </p:spPr>
      </p:pic>
      <p:pic>
        <p:nvPicPr>
          <p:cNvPr id="5" name="图片 4" descr="4un"/>
          <p:cNvPicPr>
            <a:picLocks noChangeAspect="1"/>
          </p:cNvPicPr>
          <p:nvPr/>
        </p:nvPicPr>
        <p:blipFill>
          <a:blip r:embed="rId3"/>
          <a:stretch>
            <a:fillRect/>
          </a:stretch>
        </p:blipFill>
        <p:spPr>
          <a:xfrm>
            <a:off x="1924050" y="1231265"/>
            <a:ext cx="4536440" cy="2485390"/>
          </a:xfrm>
          <a:prstGeom prst="rect">
            <a:avLst/>
          </a:prstGeom>
        </p:spPr>
      </p:pic>
      <p:pic>
        <p:nvPicPr>
          <p:cNvPr id="6" name="图片 5" descr="8un2"/>
          <p:cNvPicPr>
            <a:picLocks noChangeAspect="1"/>
          </p:cNvPicPr>
          <p:nvPr/>
        </p:nvPicPr>
        <p:blipFill>
          <a:blip r:embed="rId4"/>
          <a:stretch>
            <a:fillRect/>
          </a:stretch>
        </p:blipFill>
        <p:spPr>
          <a:xfrm>
            <a:off x="7085965" y="1231265"/>
            <a:ext cx="4537075" cy="24745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024505" y="195580"/>
            <a:ext cx="998855" cy="645160"/>
          </a:xfrm>
          <a:prstGeom prst="rect">
            <a:avLst/>
          </a:prstGeom>
          <a:noFill/>
        </p:spPr>
        <p:txBody>
          <a:bodyPr wrap="square" rtlCol="0">
            <a:spAutoFit/>
          </a:bodyPr>
          <a:p>
            <a:pPr algn="ctr"/>
            <a:r>
              <a:rPr lang="en-US" altLang="zh-CN" sz="3600"/>
              <a:t>16</a:t>
            </a:r>
            <a:endParaRPr lang="en-US" altLang="zh-CN" sz="3600"/>
          </a:p>
        </p:txBody>
      </p:sp>
      <p:sp>
        <p:nvSpPr>
          <p:cNvPr id="8" name="文本框 7"/>
          <p:cNvSpPr txBox="1"/>
          <p:nvPr/>
        </p:nvSpPr>
        <p:spPr>
          <a:xfrm>
            <a:off x="8806815" y="195580"/>
            <a:ext cx="998855" cy="645160"/>
          </a:xfrm>
          <a:prstGeom prst="rect">
            <a:avLst/>
          </a:prstGeom>
          <a:noFill/>
        </p:spPr>
        <p:txBody>
          <a:bodyPr wrap="square" rtlCol="0">
            <a:spAutoFit/>
          </a:bodyPr>
          <a:p>
            <a:pPr algn="ctr"/>
            <a:r>
              <a:rPr lang="en-US" altLang="zh-CN" sz="3600"/>
              <a:t>32</a:t>
            </a:r>
            <a:endParaRPr lang="en-US" altLang="zh-CN" sz="3600"/>
          </a:p>
        </p:txBody>
      </p:sp>
      <p:sp>
        <p:nvSpPr>
          <p:cNvPr id="9" name="文本框 8"/>
          <p:cNvSpPr txBox="1"/>
          <p:nvPr/>
        </p:nvSpPr>
        <p:spPr>
          <a:xfrm>
            <a:off x="349885" y="2150745"/>
            <a:ext cx="4064000" cy="368300"/>
          </a:xfrm>
          <a:prstGeom prst="rect">
            <a:avLst/>
          </a:prstGeom>
          <a:noFill/>
        </p:spPr>
        <p:txBody>
          <a:bodyPr wrap="square" rtlCol="0">
            <a:spAutoFit/>
          </a:bodyPr>
          <a:p>
            <a:r>
              <a:rPr lang="en-US" altLang="zh-CN"/>
              <a:t>TSFEL</a:t>
            </a:r>
            <a:endParaRPr lang="en-US" altLang="zh-CN"/>
          </a:p>
        </p:txBody>
      </p:sp>
      <p:sp>
        <p:nvSpPr>
          <p:cNvPr id="10" name="文本框 9"/>
          <p:cNvSpPr txBox="1"/>
          <p:nvPr/>
        </p:nvSpPr>
        <p:spPr>
          <a:xfrm>
            <a:off x="183515" y="4965065"/>
            <a:ext cx="1292225" cy="645160"/>
          </a:xfrm>
          <a:prstGeom prst="rect">
            <a:avLst/>
          </a:prstGeom>
          <a:noFill/>
        </p:spPr>
        <p:txBody>
          <a:bodyPr wrap="square" rtlCol="0">
            <a:spAutoFit/>
          </a:bodyPr>
          <a:p>
            <a:pPr algn="ctr"/>
            <a:r>
              <a:rPr lang="en-US" altLang="zh-CN"/>
              <a:t>Random </a:t>
            </a:r>
            <a:endParaRPr lang="en-US" altLang="zh-CN"/>
          </a:p>
          <a:p>
            <a:pPr algn="ctr"/>
            <a:r>
              <a:rPr lang="en-US" altLang="zh-CN"/>
              <a:t>Number</a:t>
            </a:r>
            <a:endParaRPr lang="en-US" altLang="zh-CN"/>
          </a:p>
        </p:txBody>
      </p:sp>
      <p:pic>
        <p:nvPicPr>
          <p:cNvPr id="2" name="图片 1" descr="16un"/>
          <p:cNvPicPr>
            <a:picLocks noChangeAspect="1"/>
          </p:cNvPicPr>
          <p:nvPr/>
        </p:nvPicPr>
        <p:blipFill>
          <a:blip r:embed="rId1"/>
          <a:stretch>
            <a:fillRect/>
          </a:stretch>
        </p:blipFill>
        <p:spPr>
          <a:xfrm>
            <a:off x="1819910" y="3935095"/>
            <a:ext cx="4276725" cy="2357755"/>
          </a:xfrm>
          <a:prstGeom prst="rect">
            <a:avLst/>
          </a:prstGeom>
        </p:spPr>
      </p:pic>
      <p:pic>
        <p:nvPicPr>
          <p:cNvPr id="4" name="图片 3" descr="32un"/>
          <p:cNvPicPr>
            <a:picLocks noChangeAspect="1"/>
          </p:cNvPicPr>
          <p:nvPr/>
        </p:nvPicPr>
        <p:blipFill>
          <a:blip r:embed="rId2"/>
          <a:stretch>
            <a:fillRect/>
          </a:stretch>
        </p:blipFill>
        <p:spPr>
          <a:xfrm>
            <a:off x="6668135" y="3935095"/>
            <a:ext cx="4457700" cy="2407285"/>
          </a:xfrm>
          <a:prstGeom prst="rect">
            <a:avLst/>
          </a:prstGeom>
        </p:spPr>
      </p:pic>
      <p:pic>
        <p:nvPicPr>
          <p:cNvPr id="5" name="图片 4" descr="16un2"/>
          <p:cNvPicPr>
            <a:picLocks noChangeAspect="1"/>
          </p:cNvPicPr>
          <p:nvPr/>
        </p:nvPicPr>
        <p:blipFill>
          <a:blip r:embed="rId3"/>
          <a:stretch>
            <a:fillRect/>
          </a:stretch>
        </p:blipFill>
        <p:spPr>
          <a:xfrm>
            <a:off x="1819910" y="1128395"/>
            <a:ext cx="4304030" cy="2357120"/>
          </a:xfrm>
          <a:prstGeom prst="rect">
            <a:avLst/>
          </a:prstGeom>
        </p:spPr>
      </p:pic>
      <p:pic>
        <p:nvPicPr>
          <p:cNvPr id="6" name="图片 5" descr="32un3"/>
          <p:cNvPicPr>
            <a:picLocks noChangeAspect="1"/>
          </p:cNvPicPr>
          <p:nvPr/>
        </p:nvPicPr>
        <p:blipFill>
          <a:blip r:embed="rId4"/>
          <a:stretch>
            <a:fillRect/>
          </a:stretch>
        </p:blipFill>
        <p:spPr>
          <a:xfrm>
            <a:off x="6668135" y="1128395"/>
            <a:ext cx="4479925" cy="24568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247015" y="253365"/>
            <a:ext cx="5685790"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Random number (2) with L1 regularization</a:t>
            </a:r>
            <a:endParaRPr lang="en-US" altLang="zh-CN" sz="2400">
              <a:latin typeface="Times New Roman Regular" panose="02020603050405020304" charset="0"/>
              <a:cs typeface="Times New Roman Regular" panose="02020603050405020304" charset="0"/>
            </a:endParaRPr>
          </a:p>
        </p:txBody>
      </p:sp>
      <p:sp>
        <p:nvSpPr>
          <p:cNvPr id="11" name="文本框 10"/>
          <p:cNvSpPr txBox="1"/>
          <p:nvPr/>
        </p:nvSpPr>
        <p:spPr>
          <a:xfrm>
            <a:off x="1266190" y="3274060"/>
            <a:ext cx="4064000" cy="368300"/>
          </a:xfrm>
          <a:prstGeom prst="rect">
            <a:avLst/>
          </a:prstGeom>
          <a:noFill/>
        </p:spPr>
        <p:txBody>
          <a:bodyPr wrap="square" rtlCol="0">
            <a:spAutoFit/>
          </a:bodyPr>
          <a:p>
            <a:pPr algn="ctr"/>
            <a:r>
              <a:rPr lang="en-US" altLang="zh-CN">
                <a:latin typeface="Times New Roman Regular" panose="02020603050405020304" charset="0"/>
                <a:cs typeface="Times New Roman Regular" panose="02020603050405020304" charset="0"/>
              </a:rPr>
              <a:t>lamda_l1 = 0.001</a:t>
            </a:r>
            <a:endParaRPr lang="en-US" altLang="zh-CN">
              <a:latin typeface="Times New Roman Regular" panose="02020603050405020304" charset="0"/>
              <a:cs typeface="Times New Roman Regular" panose="02020603050405020304" charset="0"/>
            </a:endParaRPr>
          </a:p>
        </p:txBody>
      </p:sp>
      <p:pic>
        <p:nvPicPr>
          <p:cNvPr id="12" name="图片 11" descr="截屏2023-10-30 16.56.08"/>
          <p:cNvPicPr>
            <a:picLocks noChangeAspect="1"/>
          </p:cNvPicPr>
          <p:nvPr/>
        </p:nvPicPr>
        <p:blipFill>
          <a:blip r:embed="rId1"/>
          <a:stretch>
            <a:fillRect/>
          </a:stretch>
        </p:blipFill>
        <p:spPr>
          <a:xfrm>
            <a:off x="1057910" y="830580"/>
            <a:ext cx="4272280" cy="2351405"/>
          </a:xfrm>
          <a:prstGeom prst="rect">
            <a:avLst/>
          </a:prstGeom>
        </p:spPr>
      </p:pic>
      <p:sp>
        <p:nvSpPr>
          <p:cNvPr id="13" name="文本框 12"/>
          <p:cNvSpPr txBox="1"/>
          <p:nvPr/>
        </p:nvSpPr>
        <p:spPr>
          <a:xfrm>
            <a:off x="1266190" y="6202680"/>
            <a:ext cx="4064000" cy="368300"/>
          </a:xfrm>
          <a:prstGeom prst="rect">
            <a:avLst/>
          </a:prstGeom>
          <a:noFill/>
        </p:spPr>
        <p:txBody>
          <a:bodyPr wrap="square" rtlCol="0">
            <a:spAutoFit/>
          </a:bodyPr>
          <a:p>
            <a:pPr algn="ctr"/>
            <a:r>
              <a:rPr lang="en-US" altLang="zh-CN">
                <a:latin typeface="Times New Roman Regular" panose="02020603050405020304" charset="0"/>
                <a:cs typeface="Times New Roman Regular" panose="02020603050405020304" charset="0"/>
              </a:rPr>
              <a:t>lamda_l1 = 0.0075</a:t>
            </a:r>
            <a:endParaRPr lang="en-US" altLang="zh-CN">
              <a:latin typeface="Times New Roman Regular" panose="02020603050405020304" charset="0"/>
              <a:cs typeface="Times New Roman Regular" panose="02020603050405020304" charset="0"/>
            </a:endParaRPr>
          </a:p>
        </p:txBody>
      </p:sp>
      <p:sp>
        <p:nvSpPr>
          <p:cNvPr id="15" name="文本框 14"/>
          <p:cNvSpPr txBox="1"/>
          <p:nvPr/>
        </p:nvSpPr>
        <p:spPr>
          <a:xfrm>
            <a:off x="7037705" y="6202680"/>
            <a:ext cx="4064000" cy="368300"/>
          </a:xfrm>
          <a:prstGeom prst="rect">
            <a:avLst/>
          </a:prstGeom>
          <a:noFill/>
        </p:spPr>
        <p:txBody>
          <a:bodyPr wrap="square" rtlCol="0">
            <a:spAutoFit/>
          </a:bodyPr>
          <a:p>
            <a:pPr algn="ctr"/>
            <a:r>
              <a:rPr lang="en-US" altLang="zh-CN">
                <a:latin typeface="Times New Roman Regular" panose="02020603050405020304" charset="0"/>
                <a:cs typeface="Times New Roman Regular" panose="02020603050405020304" charset="0"/>
              </a:rPr>
              <a:t>lamda_l1 = 0.01</a:t>
            </a:r>
            <a:endParaRPr lang="en-US" altLang="zh-CN">
              <a:latin typeface="Times New Roman Regular" panose="02020603050405020304" charset="0"/>
              <a:cs typeface="Times New Roman Regular" panose="02020603050405020304" charset="0"/>
            </a:endParaRPr>
          </a:p>
        </p:txBody>
      </p:sp>
      <p:sp>
        <p:nvSpPr>
          <p:cNvPr id="16" name="文本框 15"/>
          <p:cNvSpPr txBox="1"/>
          <p:nvPr/>
        </p:nvSpPr>
        <p:spPr>
          <a:xfrm>
            <a:off x="7037705" y="3274060"/>
            <a:ext cx="4064000" cy="368300"/>
          </a:xfrm>
          <a:prstGeom prst="rect">
            <a:avLst/>
          </a:prstGeom>
          <a:noFill/>
        </p:spPr>
        <p:txBody>
          <a:bodyPr wrap="square" rtlCol="0">
            <a:spAutoFit/>
          </a:bodyPr>
          <a:p>
            <a:pPr algn="ctr"/>
            <a:r>
              <a:rPr lang="en-US" altLang="zh-CN">
                <a:latin typeface="Times New Roman Regular" panose="02020603050405020304" charset="0"/>
                <a:cs typeface="Times New Roman Regular" panose="02020603050405020304" charset="0"/>
              </a:rPr>
              <a:t>lamda_l1 = 0.005</a:t>
            </a:r>
            <a:endParaRPr lang="en-US" altLang="zh-CN">
              <a:latin typeface="Times New Roman Regular" panose="02020603050405020304" charset="0"/>
              <a:cs typeface="Times New Roman Regular" panose="02020603050405020304" charset="0"/>
            </a:endParaRPr>
          </a:p>
        </p:txBody>
      </p:sp>
      <p:pic>
        <p:nvPicPr>
          <p:cNvPr id="18" name="图片 17" descr="截屏2023-10-30 17.13.59"/>
          <p:cNvPicPr>
            <a:picLocks noChangeAspect="1"/>
          </p:cNvPicPr>
          <p:nvPr/>
        </p:nvPicPr>
        <p:blipFill>
          <a:blip r:embed="rId2"/>
          <a:stretch>
            <a:fillRect/>
          </a:stretch>
        </p:blipFill>
        <p:spPr>
          <a:xfrm>
            <a:off x="6798945" y="830580"/>
            <a:ext cx="4302760" cy="2351405"/>
          </a:xfrm>
          <a:prstGeom prst="rect">
            <a:avLst/>
          </a:prstGeom>
        </p:spPr>
      </p:pic>
      <p:pic>
        <p:nvPicPr>
          <p:cNvPr id="19" name="图片 18" descr="截屏2023-10-30 17.25.53"/>
          <p:cNvPicPr>
            <a:picLocks noChangeAspect="1"/>
          </p:cNvPicPr>
          <p:nvPr/>
        </p:nvPicPr>
        <p:blipFill>
          <a:blip r:embed="rId3"/>
          <a:stretch>
            <a:fillRect/>
          </a:stretch>
        </p:blipFill>
        <p:spPr>
          <a:xfrm>
            <a:off x="7037705" y="3851910"/>
            <a:ext cx="4064000" cy="2211070"/>
          </a:xfrm>
          <a:prstGeom prst="rect">
            <a:avLst/>
          </a:prstGeom>
        </p:spPr>
      </p:pic>
      <p:pic>
        <p:nvPicPr>
          <p:cNvPr id="20" name="图片 19" descr="截屏2023-10-30 17.39.51"/>
          <p:cNvPicPr>
            <a:picLocks noChangeAspect="1"/>
          </p:cNvPicPr>
          <p:nvPr/>
        </p:nvPicPr>
        <p:blipFill>
          <a:blip r:embed="rId4"/>
          <a:stretch>
            <a:fillRect/>
          </a:stretch>
        </p:blipFill>
        <p:spPr>
          <a:xfrm>
            <a:off x="1266190" y="3851910"/>
            <a:ext cx="4064635" cy="21990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247015" y="253365"/>
            <a:ext cx="5685790"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Random number (8) with L1 regularization</a:t>
            </a:r>
            <a:endParaRPr lang="en-US" altLang="zh-CN" sz="2400">
              <a:latin typeface="Times New Roman Regular" panose="02020603050405020304" charset="0"/>
              <a:cs typeface="Times New Roman Regular" panose="02020603050405020304" charset="0"/>
            </a:endParaRPr>
          </a:p>
        </p:txBody>
      </p:sp>
      <p:sp>
        <p:nvSpPr>
          <p:cNvPr id="11" name="文本框 10"/>
          <p:cNvSpPr txBox="1"/>
          <p:nvPr/>
        </p:nvSpPr>
        <p:spPr>
          <a:xfrm>
            <a:off x="1266190" y="3274060"/>
            <a:ext cx="4064000" cy="368300"/>
          </a:xfrm>
          <a:prstGeom prst="rect">
            <a:avLst/>
          </a:prstGeom>
          <a:noFill/>
        </p:spPr>
        <p:txBody>
          <a:bodyPr wrap="square" rtlCol="0">
            <a:spAutoFit/>
          </a:bodyPr>
          <a:p>
            <a:pPr algn="ctr"/>
            <a:r>
              <a:rPr lang="en-US" altLang="zh-CN">
                <a:latin typeface="Times New Roman Regular" panose="02020603050405020304" charset="0"/>
                <a:cs typeface="Times New Roman Regular" panose="02020603050405020304" charset="0"/>
              </a:rPr>
              <a:t>lamda_l1 = 0.001</a:t>
            </a:r>
            <a:endParaRPr lang="en-US" altLang="zh-CN">
              <a:latin typeface="Times New Roman Regular" panose="02020603050405020304" charset="0"/>
              <a:cs typeface="Times New Roman Regular" panose="02020603050405020304" charset="0"/>
            </a:endParaRPr>
          </a:p>
        </p:txBody>
      </p:sp>
      <p:sp>
        <p:nvSpPr>
          <p:cNvPr id="13" name="文本框 12"/>
          <p:cNvSpPr txBox="1"/>
          <p:nvPr/>
        </p:nvSpPr>
        <p:spPr>
          <a:xfrm>
            <a:off x="1266190" y="6202680"/>
            <a:ext cx="4064000" cy="368300"/>
          </a:xfrm>
          <a:prstGeom prst="rect">
            <a:avLst/>
          </a:prstGeom>
          <a:noFill/>
        </p:spPr>
        <p:txBody>
          <a:bodyPr wrap="square" rtlCol="0">
            <a:spAutoFit/>
          </a:bodyPr>
          <a:p>
            <a:pPr algn="ctr"/>
            <a:r>
              <a:rPr lang="en-US" altLang="zh-CN">
                <a:latin typeface="Times New Roman Regular" panose="02020603050405020304" charset="0"/>
                <a:cs typeface="Times New Roman Regular" panose="02020603050405020304" charset="0"/>
              </a:rPr>
              <a:t>lamda_l1 = 0.0075</a:t>
            </a:r>
            <a:endParaRPr lang="en-US" altLang="zh-CN">
              <a:latin typeface="Times New Roman Regular" panose="02020603050405020304" charset="0"/>
              <a:cs typeface="Times New Roman Regular" panose="02020603050405020304" charset="0"/>
            </a:endParaRPr>
          </a:p>
        </p:txBody>
      </p:sp>
      <p:sp>
        <p:nvSpPr>
          <p:cNvPr id="15" name="文本框 14"/>
          <p:cNvSpPr txBox="1"/>
          <p:nvPr/>
        </p:nvSpPr>
        <p:spPr>
          <a:xfrm>
            <a:off x="7037705" y="6202680"/>
            <a:ext cx="4064000" cy="368300"/>
          </a:xfrm>
          <a:prstGeom prst="rect">
            <a:avLst/>
          </a:prstGeom>
          <a:noFill/>
        </p:spPr>
        <p:txBody>
          <a:bodyPr wrap="square" rtlCol="0">
            <a:spAutoFit/>
          </a:bodyPr>
          <a:p>
            <a:pPr algn="ctr"/>
            <a:r>
              <a:rPr lang="en-US" altLang="zh-CN">
                <a:latin typeface="Times New Roman Regular" panose="02020603050405020304" charset="0"/>
                <a:cs typeface="Times New Roman Regular" panose="02020603050405020304" charset="0"/>
              </a:rPr>
              <a:t>lamda_l1 = 0.01</a:t>
            </a:r>
            <a:endParaRPr lang="en-US" altLang="zh-CN">
              <a:latin typeface="Times New Roman Regular" panose="02020603050405020304" charset="0"/>
              <a:cs typeface="Times New Roman Regular" panose="02020603050405020304" charset="0"/>
            </a:endParaRPr>
          </a:p>
        </p:txBody>
      </p:sp>
      <p:sp>
        <p:nvSpPr>
          <p:cNvPr id="16" name="文本框 15"/>
          <p:cNvSpPr txBox="1"/>
          <p:nvPr/>
        </p:nvSpPr>
        <p:spPr>
          <a:xfrm>
            <a:off x="7037705" y="3274060"/>
            <a:ext cx="4064000" cy="368300"/>
          </a:xfrm>
          <a:prstGeom prst="rect">
            <a:avLst/>
          </a:prstGeom>
          <a:noFill/>
        </p:spPr>
        <p:txBody>
          <a:bodyPr wrap="square" rtlCol="0">
            <a:spAutoFit/>
          </a:bodyPr>
          <a:p>
            <a:pPr algn="ctr"/>
            <a:r>
              <a:rPr lang="en-US" altLang="zh-CN">
                <a:latin typeface="Times New Roman Regular" panose="02020603050405020304" charset="0"/>
                <a:cs typeface="Times New Roman Regular" panose="02020603050405020304" charset="0"/>
              </a:rPr>
              <a:t>lamda_l1 = 0.005</a:t>
            </a:r>
            <a:endParaRPr lang="en-US" altLang="zh-CN">
              <a:latin typeface="Times New Roman Regular" panose="02020603050405020304" charset="0"/>
              <a:cs typeface="Times New Roman Regular" panose="02020603050405020304" charset="0"/>
            </a:endParaRPr>
          </a:p>
        </p:txBody>
      </p:sp>
      <p:pic>
        <p:nvPicPr>
          <p:cNvPr id="2" name="图片 1" descr="截屏2023-10-30 17.56.11"/>
          <p:cNvPicPr>
            <a:picLocks noChangeAspect="1"/>
          </p:cNvPicPr>
          <p:nvPr/>
        </p:nvPicPr>
        <p:blipFill>
          <a:blip r:embed="rId1"/>
          <a:stretch>
            <a:fillRect/>
          </a:stretch>
        </p:blipFill>
        <p:spPr>
          <a:xfrm>
            <a:off x="1266190" y="977900"/>
            <a:ext cx="4064000" cy="2211070"/>
          </a:xfrm>
          <a:prstGeom prst="rect">
            <a:avLst/>
          </a:prstGeom>
        </p:spPr>
      </p:pic>
      <p:pic>
        <p:nvPicPr>
          <p:cNvPr id="4" name="图片 3" descr="截屏2023-10-30 18.07.23"/>
          <p:cNvPicPr>
            <a:picLocks noChangeAspect="1"/>
          </p:cNvPicPr>
          <p:nvPr/>
        </p:nvPicPr>
        <p:blipFill>
          <a:blip r:embed="rId2"/>
          <a:stretch>
            <a:fillRect/>
          </a:stretch>
        </p:blipFill>
        <p:spPr>
          <a:xfrm>
            <a:off x="6794500" y="977900"/>
            <a:ext cx="4064000" cy="2192020"/>
          </a:xfrm>
          <a:prstGeom prst="rect">
            <a:avLst/>
          </a:prstGeom>
        </p:spPr>
      </p:pic>
      <p:pic>
        <p:nvPicPr>
          <p:cNvPr id="5" name="图片 4" descr="截屏2023-10-30 18.19.13"/>
          <p:cNvPicPr>
            <a:picLocks noChangeAspect="1"/>
          </p:cNvPicPr>
          <p:nvPr/>
        </p:nvPicPr>
        <p:blipFill>
          <a:blip r:embed="rId3"/>
          <a:stretch>
            <a:fillRect/>
          </a:stretch>
        </p:blipFill>
        <p:spPr>
          <a:xfrm>
            <a:off x="1265555" y="3816985"/>
            <a:ext cx="4064635" cy="2211070"/>
          </a:xfrm>
          <a:prstGeom prst="rect">
            <a:avLst/>
          </a:prstGeom>
        </p:spPr>
      </p:pic>
      <p:pic>
        <p:nvPicPr>
          <p:cNvPr id="6" name="图片 5" descr="截屏2023-10-30 18.47.07"/>
          <p:cNvPicPr>
            <a:picLocks noChangeAspect="1"/>
          </p:cNvPicPr>
          <p:nvPr/>
        </p:nvPicPr>
        <p:blipFill>
          <a:blip r:embed="rId4"/>
          <a:stretch>
            <a:fillRect/>
          </a:stretch>
        </p:blipFill>
        <p:spPr>
          <a:xfrm>
            <a:off x="6794500" y="3642360"/>
            <a:ext cx="4063365" cy="21958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247015" y="253365"/>
            <a:ext cx="5685790"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Random number (32) with L1 regularization</a:t>
            </a:r>
            <a:endParaRPr lang="en-US" altLang="zh-CN" sz="2400">
              <a:latin typeface="Times New Roman Regular" panose="02020603050405020304" charset="0"/>
              <a:cs typeface="Times New Roman Regular" panose="02020603050405020304" charset="0"/>
            </a:endParaRPr>
          </a:p>
        </p:txBody>
      </p:sp>
      <p:sp>
        <p:nvSpPr>
          <p:cNvPr id="11" name="文本框 10"/>
          <p:cNvSpPr txBox="1"/>
          <p:nvPr/>
        </p:nvSpPr>
        <p:spPr>
          <a:xfrm>
            <a:off x="1266190" y="3274060"/>
            <a:ext cx="4064000" cy="368300"/>
          </a:xfrm>
          <a:prstGeom prst="rect">
            <a:avLst/>
          </a:prstGeom>
          <a:noFill/>
        </p:spPr>
        <p:txBody>
          <a:bodyPr wrap="square" rtlCol="0">
            <a:spAutoFit/>
          </a:bodyPr>
          <a:p>
            <a:pPr algn="ctr"/>
            <a:r>
              <a:rPr lang="en-US" altLang="zh-CN">
                <a:latin typeface="Times New Roman Regular" panose="02020603050405020304" charset="0"/>
                <a:cs typeface="Times New Roman Regular" panose="02020603050405020304" charset="0"/>
              </a:rPr>
              <a:t>lamda_l1 = 0.001</a:t>
            </a:r>
            <a:endParaRPr lang="en-US" altLang="zh-CN">
              <a:latin typeface="Times New Roman Regular" panose="02020603050405020304" charset="0"/>
              <a:cs typeface="Times New Roman Regular" panose="02020603050405020304" charset="0"/>
            </a:endParaRPr>
          </a:p>
        </p:txBody>
      </p:sp>
      <p:sp>
        <p:nvSpPr>
          <p:cNvPr id="13" name="文本框 12"/>
          <p:cNvSpPr txBox="1"/>
          <p:nvPr/>
        </p:nvSpPr>
        <p:spPr>
          <a:xfrm>
            <a:off x="1266190" y="6202680"/>
            <a:ext cx="4064000" cy="368300"/>
          </a:xfrm>
          <a:prstGeom prst="rect">
            <a:avLst/>
          </a:prstGeom>
          <a:noFill/>
        </p:spPr>
        <p:txBody>
          <a:bodyPr wrap="square" rtlCol="0">
            <a:spAutoFit/>
          </a:bodyPr>
          <a:p>
            <a:pPr algn="ctr"/>
            <a:r>
              <a:rPr lang="en-US" altLang="zh-CN">
                <a:latin typeface="Times New Roman Regular" panose="02020603050405020304" charset="0"/>
                <a:cs typeface="Times New Roman Regular" panose="02020603050405020304" charset="0"/>
              </a:rPr>
              <a:t>lamda_l1 = 0.0075</a:t>
            </a:r>
            <a:endParaRPr lang="en-US" altLang="zh-CN">
              <a:latin typeface="Times New Roman Regular" panose="02020603050405020304" charset="0"/>
              <a:cs typeface="Times New Roman Regular" panose="02020603050405020304" charset="0"/>
            </a:endParaRPr>
          </a:p>
        </p:txBody>
      </p:sp>
      <p:sp>
        <p:nvSpPr>
          <p:cNvPr id="15" name="文本框 14"/>
          <p:cNvSpPr txBox="1"/>
          <p:nvPr/>
        </p:nvSpPr>
        <p:spPr>
          <a:xfrm>
            <a:off x="7037705" y="6202680"/>
            <a:ext cx="4064000" cy="368300"/>
          </a:xfrm>
          <a:prstGeom prst="rect">
            <a:avLst/>
          </a:prstGeom>
          <a:noFill/>
        </p:spPr>
        <p:txBody>
          <a:bodyPr wrap="square" rtlCol="0">
            <a:spAutoFit/>
          </a:bodyPr>
          <a:p>
            <a:pPr algn="ctr"/>
            <a:r>
              <a:rPr lang="en-US" altLang="zh-CN">
                <a:latin typeface="Times New Roman Regular" panose="02020603050405020304" charset="0"/>
                <a:cs typeface="Times New Roman Regular" panose="02020603050405020304" charset="0"/>
              </a:rPr>
              <a:t>lamda_l1 = 0.01</a:t>
            </a:r>
            <a:endParaRPr lang="en-US" altLang="zh-CN">
              <a:latin typeface="Times New Roman Regular" panose="02020603050405020304" charset="0"/>
              <a:cs typeface="Times New Roman Regular" panose="02020603050405020304" charset="0"/>
            </a:endParaRPr>
          </a:p>
        </p:txBody>
      </p:sp>
      <p:sp>
        <p:nvSpPr>
          <p:cNvPr id="16" name="文本框 15"/>
          <p:cNvSpPr txBox="1"/>
          <p:nvPr/>
        </p:nvSpPr>
        <p:spPr>
          <a:xfrm>
            <a:off x="7037705" y="3274060"/>
            <a:ext cx="4064000" cy="368300"/>
          </a:xfrm>
          <a:prstGeom prst="rect">
            <a:avLst/>
          </a:prstGeom>
          <a:noFill/>
        </p:spPr>
        <p:txBody>
          <a:bodyPr wrap="square" rtlCol="0">
            <a:spAutoFit/>
          </a:bodyPr>
          <a:p>
            <a:pPr algn="ctr"/>
            <a:r>
              <a:rPr lang="en-US" altLang="zh-CN">
                <a:latin typeface="Times New Roman Regular" panose="02020603050405020304" charset="0"/>
                <a:cs typeface="Times New Roman Regular" panose="02020603050405020304" charset="0"/>
              </a:rPr>
              <a:t>lamda_l1 = 0.005</a:t>
            </a:r>
            <a:endParaRPr lang="en-US" altLang="zh-CN">
              <a:latin typeface="Times New Roman Regular" panose="02020603050405020304" charset="0"/>
              <a:cs typeface="Times New Roman Regular" panose="02020603050405020304" charset="0"/>
            </a:endParaRPr>
          </a:p>
        </p:txBody>
      </p:sp>
      <p:pic>
        <p:nvPicPr>
          <p:cNvPr id="3" name="图片 2" descr="截屏2023-10-30 19.05.08"/>
          <p:cNvPicPr>
            <a:picLocks noChangeAspect="1"/>
          </p:cNvPicPr>
          <p:nvPr/>
        </p:nvPicPr>
        <p:blipFill>
          <a:blip r:embed="rId1"/>
          <a:stretch>
            <a:fillRect/>
          </a:stretch>
        </p:blipFill>
        <p:spPr>
          <a:xfrm>
            <a:off x="1266190" y="907415"/>
            <a:ext cx="4064000" cy="2172970"/>
          </a:xfrm>
          <a:prstGeom prst="rect">
            <a:avLst/>
          </a:prstGeom>
        </p:spPr>
      </p:pic>
      <p:pic>
        <p:nvPicPr>
          <p:cNvPr id="4" name="图片 3" descr="截屏2023-10-30 19.23.36"/>
          <p:cNvPicPr>
            <a:picLocks noChangeAspect="1"/>
          </p:cNvPicPr>
          <p:nvPr/>
        </p:nvPicPr>
        <p:blipFill>
          <a:blip r:embed="rId2"/>
          <a:stretch>
            <a:fillRect/>
          </a:stretch>
        </p:blipFill>
        <p:spPr>
          <a:xfrm>
            <a:off x="7037705" y="907415"/>
            <a:ext cx="3894455" cy="2121535"/>
          </a:xfrm>
          <a:prstGeom prst="rect">
            <a:avLst/>
          </a:prstGeom>
        </p:spPr>
      </p:pic>
      <p:pic>
        <p:nvPicPr>
          <p:cNvPr id="5" name="图片 4" descr="截屏2023-10-30 19.32.53"/>
          <p:cNvPicPr>
            <a:picLocks noChangeAspect="1"/>
          </p:cNvPicPr>
          <p:nvPr/>
        </p:nvPicPr>
        <p:blipFill>
          <a:blip r:embed="rId3"/>
          <a:stretch>
            <a:fillRect/>
          </a:stretch>
        </p:blipFill>
        <p:spPr>
          <a:xfrm>
            <a:off x="1358900" y="3836035"/>
            <a:ext cx="3970655" cy="2178685"/>
          </a:xfrm>
          <a:prstGeom prst="rect">
            <a:avLst/>
          </a:prstGeom>
        </p:spPr>
      </p:pic>
      <p:pic>
        <p:nvPicPr>
          <p:cNvPr id="6" name="图片 5" descr="截屏2023-10-30 19.43.15"/>
          <p:cNvPicPr>
            <a:picLocks noChangeAspect="1"/>
          </p:cNvPicPr>
          <p:nvPr/>
        </p:nvPicPr>
        <p:blipFill>
          <a:blip r:embed="rId4"/>
          <a:stretch>
            <a:fillRect/>
          </a:stretch>
        </p:blipFill>
        <p:spPr>
          <a:xfrm>
            <a:off x="7037705" y="3642360"/>
            <a:ext cx="3867785" cy="21215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16865" y="281940"/>
            <a:ext cx="4064000" cy="583565"/>
          </a:xfrm>
          <a:prstGeom prst="rect">
            <a:avLst/>
          </a:prstGeom>
          <a:noFill/>
        </p:spPr>
        <p:txBody>
          <a:bodyPr wrap="square" rtlCol="0">
            <a:spAutoFit/>
          </a:bodyPr>
          <a:p>
            <a:r>
              <a:rPr lang="en-US" altLang="zh-CN" sz="3200">
                <a:latin typeface="Times New Roman Regular" panose="02020603050405020304" charset="0"/>
                <a:cs typeface="Times New Roman Regular" panose="02020603050405020304" charset="0"/>
              </a:rPr>
              <a:t>Question</a:t>
            </a:r>
            <a:endParaRPr lang="en-US" altLang="zh-CN" sz="3200">
              <a:latin typeface="Times New Roman Regular" panose="02020603050405020304" charset="0"/>
              <a:cs typeface="Times New Roman Regular" panose="02020603050405020304" charset="0"/>
            </a:endParaRPr>
          </a:p>
        </p:txBody>
      </p:sp>
      <p:sp>
        <p:nvSpPr>
          <p:cNvPr id="4" name="文本框 3"/>
          <p:cNvSpPr txBox="1"/>
          <p:nvPr/>
        </p:nvSpPr>
        <p:spPr>
          <a:xfrm>
            <a:off x="316865" y="1264920"/>
            <a:ext cx="11203305" cy="1198880"/>
          </a:xfrm>
          <a:prstGeom prst="rect">
            <a:avLst/>
          </a:prstGeom>
          <a:noFill/>
        </p:spPr>
        <p:txBody>
          <a:bodyPr wrap="square" rtlCol="0">
            <a:spAutoFit/>
          </a:bodyPr>
          <a:p>
            <a:r>
              <a:rPr lang="en-US" altLang="zh-CN"/>
              <a:t>If we use the neurol network to synthesize feature, what is the synthesized feature? The output of hidden layer? If yes, which layer?</a:t>
            </a:r>
            <a:endParaRPr lang="en-US" altLang="zh-CN"/>
          </a:p>
          <a:p>
            <a:endParaRPr lang="en-US" altLang="zh-CN"/>
          </a:p>
          <a:p>
            <a:r>
              <a:rPr lang="en-US" altLang="zh-CN"/>
              <a:t>How to prove that the neurol network synthesizes the right feature? Use the prediction result?</a:t>
            </a:r>
            <a:endParaRPr lang="en-US" altLang="zh-CN"/>
          </a:p>
        </p:txBody>
      </p:sp>
      <p:pic>
        <p:nvPicPr>
          <p:cNvPr id="5" name="图片 4" descr="截屏2023-10-30 18.15.43"/>
          <p:cNvPicPr>
            <a:picLocks noChangeAspect="1"/>
          </p:cNvPicPr>
          <p:nvPr/>
        </p:nvPicPr>
        <p:blipFill>
          <a:blip r:embed="rId1"/>
          <a:srcRect t="3182"/>
          <a:stretch>
            <a:fillRect/>
          </a:stretch>
        </p:blipFill>
        <p:spPr>
          <a:xfrm>
            <a:off x="3675380" y="3724910"/>
            <a:ext cx="5283835" cy="25888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15925" y="1389380"/>
            <a:ext cx="11577955" cy="1768475"/>
          </a:xfrm>
          <a:prstGeom prst="rect">
            <a:avLst/>
          </a:prstGeom>
          <a:noFill/>
        </p:spPr>
        <p:txBody>
          <a:bodyPr wrap="square" rtlCol="0">
            <a:spAutoFit/>
          </a:bodyPr>
          <a:p>
            <a:pPr marL="360045" indent="-360045" fontAlgn="auto">
              <a:spcAft>
                <a:spcPts val="600"/>
              </a:spcAft>
              <a:buFont typeface="Wingdings" panose="05000000000000000000" charset="0"/>
              <a:buChar char=""/>
            </a:pPr>
            <a:r>
              <a:rPr lang="en-US" altLang="zh-CN" sz="2400">
                <a:latin typeface="Times New Roman Regular" panose="02020603050405020304" charset="0"/>
                <a:cs typeface="Times New Roman Regular" panose="02020603050405020304" charset="0"/>
              </a:rPr>
              <a:t>Paper Reading</a:t>
            </a:r>
            <a:endParaRPr lang="en-US" altLang="zh-CN" sz="2400">
              <a:latin typeface="Times New Roman Regular" panose="02020603050405020304" charset="0"/>
              <a:cs typeface="Times New Roman Regular" panose="02020603050405020304" charset="0"/>
            </a:endParaRPr>
          </a:p>
          <a:p>
            <a:pPr marL="360045" indent="-360045" fontAlgn="auto">
              <a:buFont typeface="Arial" panose="020B0604020202090204" pitchFamily="34" charset="0"/>
              <a:buChar char="•"/>
            </a:pPr>
            <a:r>
              <a:rPr lang="en-US" altLang="zh-CN" sz="2000">
                <a:latin typeface="Times New Roman Regular" panose="02020603050405020304" charset="0"/>
                <a:cs typeface="Times New Roman Regular" panose="02020603050405020304" charset="0"/>
              </a:rPr>
              <a:t>Group-aware Contrastive Regression for Action Quality Assessment</a:t>
            </a:r>
            <a:endParaRPr lang="en-US" altLang="zh-CN" sz="2000">
              <a:latin typeface="Times New Roman Regular" panose="02020603050405020304" charset="0"/>
              <a:cs typeface="Times New Roman Regular" panose="02020603050405020304" charset="0"/>
            </a:endParaRPr>
          </a:p>
          <a:p>
            <a:pPr marL="360045" indent="-360045" fontAlgn="auto">
              <a:buFont typeface="Arial" panose="020B0604020202090204" pitchFamily="34" charset="0"/>
              <a:buChar char="•"/>
            </a:pPr>
            <a:r>
              <a:rPr lang="en-US" altLang="zh-CN" sz="2000">
                <a:latin typeface="Times New Roman Regular" panose="02020603050405020304" charset="0"/>
                <a:cs typeface="Times New Roman Regular" panose="02020603050405020304" charset="0"/>
              </a:rPr>
              <a:t>Contrastive Regression for Domain Adaptation on Gaze Estimation</a:t>
            </a:r>
            <a:endParaRPr lang="en-US" altLang="zh-CN" sz="2000">
              <a:latin typeface="Times New Roman Regular" panose="02020603050405020304" charset="0"/>
              <a:cs typeface="Times New Roman Regular" panose="02020603050405020304" charset="0"/>
            </a:endParaRPr>
          </a:p>
          <a:p>
            <a:pPr marL="360045" indent="-360045" fontAlgn="auto">
              <a:buFont typeface="Arial" panose="020B0604020202090204" pitchFamily="34" charset="0"/>
              <a:buChar char="•"/>
            </a:pPr>
            <a:r>
              <a:rPr lang="en-US" altLang="zh-CN" sz="2000">
                <a:latin typeface="Times New Roman Regular" panose="02020603050405020304" charset="0"/>
                <a:cs typeface="Times New Roman Regular" panose="02020603050405020304" charset="0"/>
              </a:rPr>
              <a:t>Contrastive Learning for Regression in Multi-Site Brain Age </a:t>
            </a:r>
            <a:r>
              <a:rPr lang="en-US" altLang="zh-CN" sz="2000">
                <a:latin typeface="Times New Roman Regular" panose="02020603050405020304" charset="0"/>
                <a:cs typeface="Times New Roman Regular" panose="02020603050405020304" charset="0"/>
              </a:rPr>
              <a:t>Prediction</a:t>
            </a:r>
            <a:endParaRPr lang="en-US" altLang="zh-CN" sz="2000">
              <a:latin typeface="Times New Roman Regular" panose="02020603050405020304" charset="0"/>
              <a:cs typeface="Times New Roman Regular" panose="02020603050405020304" charset="0"/>
            </a:endParaRPr>
          </a:p>
          <a:p>
            <a:pPr marL="360045" indent="-360045" fontAlgn="auto">
              <a:buFont typeface="Arial" panose="020B0604020202090204" pitchFamily="34" charset="0"/>
              <a:buChar char="•"/>
            </a:pPr>
            <a:r>
              <a:rPr lang="en-US" altLang="zh-CN" sz="2000">
                <a:latin typeface="Times New Roman Regular" panose="02020603050405020304" charset="0"/>
                <a:cs typeface="Times New Roman Regular" panose="02020603050405020304" charset="0"/>
              </a:rPr>
              <a:t>Deep Feature Synthesis: Towards Automating Data Science Endeavors</a:t>
            </a:r>
            <a:endParaRPr lang="zh-CN" altLang="en-US" sz="2000">
              <a:latin typeface="Times New Roman Regular" panose="02020603050405020304" charset="0"/>
              <a:cs typeface="Times New Roman Regular" panose="02020603050405020304" charset="0"/>
            </a:endParaRPr>
          </a:p>
        </p:txBody>
      </p:sp>
      <p:sp>
        <p:nvSpPr>
          <p:cNvPr id="5" name="文本框 4"/>
          <p:cNvSpPr txBox="1"/>
          <p:nvPr/>
        </p:nvSpPr>
        <p:spPr>
          <a:xfrm>
            <a:off x="415925" y="3429000"/>
            <a:ext cx="9862185" cy="2061210"/>
          </a:xfrm>
          <a:prstGeom prst="rect">
            <a:avLst/>
          </a:prstGeom>
          <a:noFill/>
        </p:spPr>
        <p:txBody>
          <a:bodyPr wrap="square" rtlCol="0">
            <a:spAutoFit/>
          </a:bodyPr>
          <a:p>
            <a:pPr marL="360045" indent="-360045" fontAlgn="auto">
              <a:spcAft>
                <a:spcPts val="600"/>
              </a:spcAft>
              <a:buFont typeface="Wingdings" panose="05000000000000000000" charset="0"/>
              <a:buChar char=""/>
            </a:pPr>
            <a:r>
              <a:rPr lang="en-US" altLang="zh-CN" sz="2400">
                <a:latin typeface="Times New Roman Regular" panose="02020603050405020304" charset="0"/>
                <a:cs typeface="Times New Roman Regular" panose="02020603050405020304" charset="0"/>
              </a:rPr>
              <a:t>Code Implementation in DSP Textbook Learning</a:t>
            </a:r>
            <a:endParaRPr lang="en-US" altLang="zh-CN" sz="2400">
              <a:latin typeface="Times New Roman Regular" panose="02020603050405020304" charset="0"/>
              <a:cs typeface="Times New Roman Regular" panose="02020603050405020304" charset="0"/>
            </a:endParaRPr>
          </a:p>
          <a:p>
            <a:pPr marL="360045" indent="-360045" fontAlgn="auto">
              <a:spcAft>
                <a:spcPts val="600"/>
              </a:spcAft>
              <a:buFont typeface="Arial" panose="020B0604020202090204" pitchFamily="34" charset="0"/>
              <a:buChar char="•"/>
            </a:pPr>
            <a:r>
              <a:rPr lang="en-US" altLang="zh-CN" sz="2000">
                <a:latin typeface="Times New Roman Regular" panose="02020603050405020304" charset="0"/>
                <a:cs typeface="Times New Roman Regular" panose="02020603050405020304" charset="0"/>
              </a:rPr>
              <a:t>Auto Correlation and DCT</a:t>
            </a:r>
            <a:endParaRPr lang="en-US" altLang="zh-CN" sz="2000">
              <a:latin typeface="Times New Roman Regular" panose="02020603050405020304" charset="0"/>
              <a:cs typeface="Times New Roman Regular" panose="02020603050405020304" charset="0"/>
            </a:endParaRPr>
          </a:p>
          <a:p>
            <a:pPr marL="360045" indent="-360045" fontAlgn="auto">
              <a:spcAft>
                <a:spcPts val="600"/>
              </a:spcAft>
              <a:buFont typeface="Arial" panose="020B0604020202090204" pitchFamily="34" charset="0"/>
              <a:buChar char="•"/>
            </a:pPr>
            <a:r>
              <a:rPr lang="en-US" altLang="zh-CN" sz="2000">
                <a:latin typeface="Times New Roman Regular" panose="02020603050405020304" charset="0"/>
                <a:cs typeface="Times New Roman Regular" panose="02020603050405020304" charset="0"/>
              </a:rPr>
              <a:t>Start to read the ADSP book you recommend and keep improve the tutorial next week</a:t>
            </a:r>
            <a:endParaRPr lang="en-US" altLang="zh-CN" sz="2000">
              <a:latin typeface="Times New Roman Regular" panose="02020603050405020304" charset="0"/>
              <a:cs typeface="Times New Roman Regular" panose="02020603050405020304" charset="0"/>
            </a:endParaRPr>
          </a:p>
          <a:p>
            <a:pPr marL="360045" indent="-360045" fontAlgn="auto">
              <a:spcAft>
                <a:spcPts val="600"/>
              </a:spcAft>
              <a:buFont typeface="Arial" panose="020B0604020202090204" pitchFamily="34" charset="0"/>
              <a:buChar char="•"/>
            </a:pPr>
            <a:endParaRPr lang="en-US" altLang="zh-CN" sz="2000">
              <a:latin typeface="Times New Roman Regular" panose="02020603050405020304" charset="0"/>
              <a:cs typeface="Times New Roman Regular" panose="02020603050405020304" charset="0"/>
            </a:endParaRPr>
          </a:p>
          <a:p>
            <a:pPr marL="360045" indent="-360045" fontAlgn="auto">
              <a:spcAft>
                <a:spcPts val="600"/>
              </a:spcAft>
              <a:buFont typeface="Wingdings" panose="05000000000000000000" charset="0"/>
              <a:buChar char=""/>
            </a:pPr>
            <a:r>
              <a:rPr lang="en-US" altLang="zh-CN" sz="2400">
                <a:latin typeface="Times New Roman Regular" panose="02020603050405020304" charset="0"/>
                <a:cs typeface="Times New Roman Regular" panose="02020603050405020304" charset="0"/>
              </a:rPr>
              <a:t>Experiments about Feature Synthesis</a:t>
            </a:r>
            <a:endParaRPr lang="en-US" altLang="zh-CN" sz="2400">
              <a:latin typeface="Times New Roman Regular" panose="02020603050405020304" charset="0"/>
              <a:cs typeface="Times New Roman Regular" panose="02020603050405020304" charset="0"/>
            </a:endParaRPr>
          </a:p>
        </p:txBody>
      </p:sp>
      <p:sp>
        <p:nvSpPr>
          <p:cNvPr id="6" name="文本框 5"/>
          <p:cNvSpPr txBox="1"/>
          <p:nvPr/>
        </p:nvSpPr>
        <p:spPr>
          <a:xfrm>
            <a:off x="415925" y="342900"/>
            <a:ext cx="4064000" cy="521970"/>
          </a:xfrm>
          <a:prstGeom prst="rect">
            <a:avLst/>
          </a:prstGeom>
          <a:noFill/>
        </p:spPr>
        <p:txBody>
          <a:bodyPr wrap="square" rtlCol="0">
            <a:spAutoFit/>
          </a:bodyPr>
          <a:p>
            <a:r>
              <a:rPr lang="en-US" altLang="zh-CN" sz="2800">
                <a:latin typeface="Times New Roman Regular" panose="02020603050405020304" charset="0"/>
                <a:cs typeface="Times New Roman Regular" panose="02020603050405020304" charset="0"/>
              </a:rPr>
              <a:t>Progress</a:t>
            </a:r>
            <a:endParaRPr lang="en-US" altLang="zh-CN" sz="2800">
              <a:latin typeface="Times New Roman Regular" panose="02020603050405020304" charset="0"/>
              <a:cs typeface="Times New Roman Regular"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90525" y="307340"/>
            <a:ext cx="11010900" cy="521970"/>
          </a:xfrm>
          <a:prstGeom prst="rect">
            <a:avLst/>
          </a:prstGeom>
          <a:noFill/>
        </p:spPr>
        <p:txBody>
          <a:bodyPr wrap="square" rtlCol="0">
            <a:spAutoFit/>
          </a:bodyPr>
          <a:p>
            <a:r>
              <a:rPr lang="en-US" altLang="zh-CN" sz="2800">
                <a:latin typeface="Times New Roman Regular" panose="02020603050405020304" charset="0"/>
                <a:cs typeface="Times New Roman Regular" panose="02020603050405020304" charset="0"/>
                <a:sym typeface="+mn-ea"/>
              </a:rPr>
              <a:t>Group-aware Contrastive Regression for Action Quality Assessment</a:t>
            </a:r>
            <a:endParaRPr lang="en-US" altLang="zh-CN" sz="2800"/>
          </a:p>
        </p:txBody>
      </p:sp>
      <p:sp>
        <p:nvSpPr>
          <p:cNvPr id="3" name="文本框 2"/>
          <p:cNvSpPr txBox="1"/>
          <p:nvPr/>
        </p:nvSpPr>
        <p:spPr>
          <a:xfrm>
            <a:off x="390525" y="1732915"/>
            <a:ext cx="4064000" cy="521970"/>
          </a:xfrm>
          <a:prstGeom prst="rect">
            <a:avLst/>
          </a:prstGeom>
          <a:noFill/>
        </p:spPr>
        <p:txBody>
          <a:bodyPr wrap="square" rtlCol="0">
            <a:spAutoFit/>
          </a:bodyPr>
          <a:p>
            <a:r>
              <a:rPr lang="en-US" altLang="zh-CN" sz="2800">
                <a:latin typeface="Times New Roman Regular" panose="02020603050405020304" charset="0"/>
                <a:cs typeface="Times New Roman Regular" panose="02020603050405020304" charset="0"/>
              </a:rPr>
              <a:t>Problem</a:t>
            </a:r>
            <a:endParaRPr lang="en-US" altLang="zh-CN" sz="2800">
              <a:latin typeface="Times New Roman Regular" panose="02020603050405020304" charset="0"/>
              <a:cs typeface="Times New Roman Regular" panose="02020603050405020304" charset="0"/>
            </a:endParaRPr>
          </a:p>
        </p:txBody>
      </p:sp>
      <p:sp>
        <p:nvSpPr>
          <p:cNvPr id="4" name="文本框 3"/>
          <p:cNvSpPr txBox="1"/>
          <p:nvPr/>
        </p:nvSpPr>
        <p:spPr>
          <a:xfrm>
            <a:off x="390525" y="2254885"/>
            <a:ext cx="10734040" cy="706755"/>
          </a:xfrm>
          <a:prstGeom prst="rect">
            <a:avLst/>
          </a:prstGeom>
          <a:noFill/>
        </p:spPr>
        <p:txBody>
          <a:bodyPr wrap="square" rtlCol="0">
            <a:spAutoFit/>
          </a:bodyPr>
          <a:p>
            <a:pPr indent="457200"/>
            <a:r>
              <a:rPr lang="en-US" altLang="zh-CN" sz="2000">
                <a:latin typeface="Times New Roman Regular" panose="02020603050405020304" charset="0"/>
                <a:cs typeface="Times New Roman Regular" panose="02020603050405020304" charset="0"/>
              </a:rPr>
              <a:t>S</a:t>
            </a:r>
            <a:r>
              <a:rPr lang="zh-CN" altLang="en-US" sz="2000">
                <a:latin typeface="Times New Roman Regular" panose="02020603050405020304" charset="0"/>
                <a:cs typeface="Times New Roman Regular" panose="02020603050405020304" charset="0"/>
              </a:rPr>
              <a:t>ubtle differences between videos </a:t>
            </a:r>
            <a:r>
              <a:rPr lang="en-US" altLang="zh-CN" sz="2000">
                <a:latin typeface="Times New Roman Regular" panose="02020603050405020304" charset="0"/>
                <a:cs typeface="Times New Roman Regular" panose="02020603050405020304" charset="0"/>
              </a:rPr>
              <a:t>will lead to </a:t>
            </a:r>
            <a:r>
              <a:rPr lang="zh-CN" altLang="en-US" sz="2000">
                <a:latin typeface="Times New Roman Regular" panose="02020603050405020304" charset="0"/>
                <a:cs typeface="Times New Roman Regular" panose="02020603050405020304" charset="0"/>
              </a:rPr>
              <a:t>large variations in scores. Most existing approaches</a:t>
            </a:r>
            <a:r>
              <a:rPr lang="en-US" altLang="zh-CN" sz="2000">
                <a:latin typeface="Times New Roman Regular" panose="02020603050405020304" charset="0"/>
                <a:cs typeface="Times New Roman Regular" panose="02020603050405020304" charset="0"/>
              </a:rPr>
              <a:t> which</a:t>
            </a:r>
            <a:r>
              <a:rPr lang="zh-CN" altLang="en-US" sz="2000">
                <a:latin typeface="Times New Roman Regular" panose="02020603050405020304" charset="0"/>
                <a:cs typeface="Times New Roman Regular" panose="02020603050405020304" charset="0"/>
              </a:rPr>
              <a:t> regress a quality score from a single video</a:t>
            </a:r>
            <a:r>
              <a:rPr lang="en-US" altLang="zh-CN" sz="2000">
                <a:latin typeface="Times New Roman Regular" panose="02020603050405020304" charset="0"/>
                <a:cs typeface="Times New Roman Regular" panose="02020603050405020304" charset="0"/>
              </a:rPr>
              <a:t> can’t capture these subtle differences.</a:t>
            </a:r>
            <a:endParaRPr lang="en-US" altLang="zh-CN" sz="2000">
              <a:latin typeface="Times New Roman Regular" panose="02020603050405020304" charset="0"/>
              <a:cs typeface="Times New Roman Regular" panose="02020603050405020304" charset="0"/>
            </a:endParaRPr>
          </a:p>
        </p:txBody>
      </p:sp>
      <p:sp>
        <p:nvSpPr>
          <p:cNvPr id="5" name="文本框 4"/>
          <p:cNvSpPr txBox="1"/>
          <p:nvPr/>
        </p:nvSpPr>
        <p:spPr>
          <a:xfrm>
            <a:off x="390525" y="3498215"/>
            <a:ext cx="4064000" cy="521970"/>
          </a:xfrm>
          <a:prstGeom prst="rect">
            <a:avLst/>
          </a:prstGeom>
          <a:noFill/>
        </p:spPr>
        <p:txBody>
          <a:bodyPr wrap="square" rtlCol="0">
            <a:spAutoFit/>
          </a:bodyPr>
          <a:p>
            <a:r>
              <a:rPr lang="en-US" altLang="zh-CN" sz="2800">
                <a:latin typeface="Times New Roman Regular" panose="02020603050405020304" charset="0"/>
                <a:cs typeface="Times New Roman Regular" panose="02020603050405020304" charset="0"/>
              </a:rPr>
              <a:t>Method</a:t>
            </a:r>
            <a:endParaRPr lang="en-US" altLang="zh-CN" sz="2800">
              <a:latin typeface="Times New Roman Regular" panose="02020603050405020304" charset="0"/>
              <a:cs typeface="Times New Roman Regular" panose="02020603050405020304" charset="0"/>
            </a:endParaRPr>
          </a:p>
        </p:txBody>
      </p:sp>
      <p:sp>
        <p:nvSpPr>
          <p:cNvPr id="6" name="文本框 5"/>
          <p:cNvSpPr txBox="1"/>
          <p:nvPr/>
        </p:nvSpPr>
        <p:spPr>
          <a:xfrm>
            <a:off x="390525" y="3976370"/>
            <a:ext cx="10543540" cy="1630045"/>
          </a:xfrm>
          <a:prstGeom prst="rect">
            <a:avLst/>
          </a:prstGeom>
          <a:noFill/>
        </p:spPr>
        <p:txBody>
          <a:bodyPr wrap="square" rtlCol="0">
            <a:spAutoFit/>
          </a:bodyPr>
          <a:p>
            <a:pPr indent="457200"/>
            <a:r>
              <a:rPr lang="en-US" altLang="zh-CN" sz="2000">
                <a:latin typeface="Times New Roman Regular" panose="02020603050405020304" charset="0"/>
                <a:cs typeface="Times New Roman Regular" panose="02020603050405020304" charset="0"/>
              </a:rPr>
              <a:t>First, the author regresses the difference of score between the input and the example instead of regressing score of input directly (CoRe).</a:t>
            </a:r>
            <a:endParaRPr lang="en-US" altLang="zh-CN" sz="2000">
              <a:latin typeface="Times New Roman Regular" panose="02020603050405020304" charset="0"/>
              <a:cs typeface="Times New Roman Regular" panose="02020603050405020304" charset="0"/>
            </a:endParaRPr>
          </a:p>
          <a:p>
            <a:pPr indent="457200"/>
            <a:r>
              <a:rPr lang="en-US" altLang="zh-CN" sz="2000">
                <a:latin typeface="Times New Roman Regular" panose="02020603050405020304" charset="0"/>
                <a:cs typeface="Times New Roman Regular" panose="02020603050405020304" charset="0"/>
              </a:rPr>
              <a:t>Second, the author convert the score regression into two easier sub-problems: coarse-to-fine classification, aiming to know which interval the difference falls in, and regression in the small interval (GART).</a:t>
            </a:r>
            <a:endParaRPr lang="en-US" altLang="zh-CN" sz="2000">
              <a:latin typeface="Times New Roman Regular" panose="02020603050405020304" charset="0"/>
              <a:cs typeface="Times New Roman Regular" panose="02020603050405020304" charset="0"/>
            </a:endParaRPr>
          </a:p>
        </p:txBody>
      </p:sp>
      <p:sp>
        <p:nvSpPr>
          <p:cNvPr id="7" name="文本框 6"/>
          <p:cNvSpPr txBox="1"/>
          <p:nvPr/>
        </p:nvSpPr>
        <p:spPr>
          <a:xfrm>
            <a:off x="390525" y="980440"/>
            <a:ext cx="4064000" cy="398780"/>
          </a:xfrm>
          <a:prstGeom prst="rect">
            <a:avLst/>
          </a:prstGeom>
          <a:noFill/>
        </p:spPr>
        <p:txBody>
          <a:bodyPr wrap="square" rtlCol="0">
            <a:spAutoFit/>
          </a:bodyPr>
          <a:p>
            <a:r>
              <a:rPr lang="en-US" altLang="zh-CN" sz="2000">
                <a:latin typeface="Times New Roman Regular" panose="02020603050405020304" charset="0"/>
                <a:cs typeface="Times New Roman Regular" panose="02020603050405020304" charset="0"/>
              </a:rPr>
              <a:t>2021 ICCV</a:t>
            </a:r>
            <a:endParaRPr lang="en-US" altLang="zh-CN" sz="2000">
              <a:latin typeface="Times New Roman Regular" panose="02020603050405020304" charset="0"/>
              <a:cs typeface="Times New Roman Regular"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6860" y="270510"/>
            <a:ext cx="4064000" cy="521970"/>
          </a:xfrm>
          <a:prstGeom prst="rect">
            <a:avLst/>
          </a:prstGeom>
          <a:noFill/>
        </p:spPr>
        <p:txBody>
          <a:bodyPr wrap="square" rtlCol="0">
            <a:spAutoFit/>
          </a:bodyPr>
          <a:p>
            <a:r>
              <a:rPr lang="en-US" altLang="zh-CN" sz="2800">
                <a:latin typeface="Times New Roman Regular" panose="02020603050405020304" charset="0"/>
                <a:cs typeface="Times New Roman Regular" panose="02020603050405020304" charset="0"/>
              </a:rPr>
              <a:t>Insight</a:t>
            </a:r>
            <a:endParaRPr lang="en-US" altLang="zh-CN" sz="2800">
              <a:latin typeface="Times New Roman Regular" panose="02020603050405020304" charset="0"/>
              <a:cs typeface="Times New Roman Regular" panose="02020603050405020304" charset="0"/>
            </a:endParaRPr>
          </a:p>
        </p:txBody>
      </p:sp>
      <p:sp>
        <p:nvSpPr>
          <p:cNvPr id="4" name="文本框 3"/>
          <p:cNvSpPr txBox="1"/>
          <p:nvPr/>
        </p:nvSpPr>
        <p:spPr>
          <a:xfrm>
            <a:off x="276860" y="808990"/>
            <a:ext cx="11499215" cy="3476625"/>
          </a:xfrm>
          <a:prstGeom prst="rect">
            <a:avLst/>
          </a:prstGeom>
          <a:noFill/>
        </p:spPr>
        <p:txBody>
          <a:bodyPr wrap="square" rtlCol="0">
            <a:spAutoFit/>
          </a:bodyPr>
          <a:p>
            <a:r>
              <a:rPr lang="en-US" altLang="zh-CN" sz="2000">
                <a:latin typeface="Times New Roman Regular" panose="02020603050405020304" charset="0"/>
                <a:cs typeface="Times New Roman Regular" panose="02020603050405020304" charset="0"/>
              </a:rPr>
              <a:t>Q: Which part is the main contributor to the good result?</a:t>
            </a:r>
            <a:endParaRPr lang="en-US" altLang="zh-CN" sz="2000">
              <a:latin typeface="Times New Roman Regular" panose="02020603050405020304" charset="0"/>
              <a:cs typeface="Times New Roman Regular" panose="02020603050405020304" charset="0"/>
            </a:endParaRPr>
          </a:p>
          <a:p>
            <a:r>
              <a:rPr lang="en-US" altLang="zh-CN" sz="2000">
                <a:latin typeface="Times New Roman Regular" panose="02020603050405020304" charset="0"/>
                <a:cs typeface="Times New Roman Regular" panose="02020603050405020304" charset="0"/>
              </a:rPr>
              <a:t>A: CoRe. The idea to regress the difference of score.</a:t>
            </a:r>
            <a:endParaRPr lang="en-US" altLang="zh-CN" sz="2000">
              <a:latin typeface="Times New Roman Regular" panose="02020603050405020304" charset="0"/>
              <a:cs typeface="Times New Roman Regular" panose="02020603050405020304" charset="0"/>
            </a:endParaRPr>
          </a:p>
          <a:p>
            <a:endParaRPr lang="en-US" altLang="zh-CN" sz="2000">
              <a:latin typeface="Times New Roman Regular" panose="02020603050405020304" charset="0"/>
              <a:cs typeface="Times New Roman Regular" panose="02020603050405020304" charset="0"/>
            </a:endParaRPr>
          </a:p>
          <a:p>
            <a:r>
              <a:rPr lang="en-US" altLang="zh-CN" sz="2000">
                <a:latin typeface="Times New Roman Regular" panose="02020603050405020304" charset="0"/>
                <a:cs typeface="Times New Roman Regular" panose="02020603050405020304" charset="0"/>
              </a:rPr>
              <a:t>Q: Why it</a:t>
            </a:r>
            <a:r>
              <a:rPr lang="en-US" altLang="zh-CN" sz="2000">
                <a:latin typeface="Times New Roman Regular" panose="02020603050405020304" charset="0"/>
                <a:cs typeface="Times New Roman Regular" panose="02020603050405020304" charset="0"/>
                <a:sym typeface="+mn-ea"/>
              </a:rPr>
              <a:t> is more accurate to regress difference than regress the final score.</a:t>
            </a:r>
            <a:r>
              <a:rPr lang="en-US" altLang="zh-CN" sz="2000">
                <a:latin typeface="Times New Roman Regular" panose="02020603050405020304" charset="0"/>
                <a:cs typeface="Times New Roman Regular" panose="02020603050405020304" charset="0"/>
              </a:rPr>
              <a:t>?</a:t>
            </a:r>
            <a:endParaRPr lang="en-US" altLang="zh-CN" sz="2000">
              <a:latin typeface="Times New Roman Regular" panose="02020603050405020304" charset="0"/>
              <a:cs typeface="Times New Roman Regular" panose="02020603050405020304" charset="0"/>
            </a:endParaRPr>
          </a:p>
          <a:p>
            <a:r>
              <a:rPr lang="en-US" altLang="zh-CN" sz="2000">
                <a:latin typeface="Times New Roman Regular" panose="02020603050405020304" charset="0"/>
                <a:cs typeface="Times New Roman Regular" panose="02020603050405020304" charset="0"/>
              </a:rPr>
              <a:t>A: The former method provide more information for the Neurol network.</a:t>
            </a:r>
            <a:endParaRPr lang="en-US" altLang="zh-CN" sz="2000">
              <a:latin typeface="Times New Roman Regular" panose="02020603050405020304" charset="0"/>
              <a:cs typeface="Times New Roman Regular" panose="02020603050405020304" charset="0"/>
            </a:endParaRPr>
          </a:p>
          <a:p>
            <a:endParaRPr lang="en-US" altLang="zh-CN" sz="2000">
              <a:latin typeface="Times New Roman Regular" panose="02020603050405020304" charset="0"/>
              <a:cs typeface="Times New Roman Regular" panose="02020603050405020304" charset="0"/>
            </a:endParaRPr>
          </a:p>
          <a:p>
            <a:r>
              <a:rPr lang="en-US" altLang="zh-CN" sz="2000">
                <a:latin typeface="Times New Roman Regular" panose="02020603050405020304" charset="0"/>
                <a:cs typeface="Times New Roman Regular" panose="02020603050405020304" charset="0"/>
              </a:rPr>
              <a:t>Q: What information is the most important?</a:t>
            </a:r>
            <a:endParaRPr lang="en-US" altLang="zh-CN" sz="2000">
              <a:latin typeface="Times New Roman Regular" panose="02020603050405020304" charset="0"/>
              <a:cs typeface="Times New Roman Regular" panose="02020603050405020304" charset="0"/>
            </a:endParaRPr>
          </a:p>
          <a:p>
            <a:r>
              <a:rPr lang="en-US" altLang="zh-CN" sz="2000">
                <a:latin typeface="Times New Roman Regular" panose="02020603050405020304" charset="0"/>
                <a:cs typeface="Times New Roman Regular" panose="02020603050405020304" charset="0"/>
              </a:rPr>
              <a:t>A: The difference between the representations.</a:t>
            </a:r>
            <a:endParaRPr lang="en-US" altLang="zh-CN" sz="2000">
              <a:latin typeface="Times New Roman Regular" panose="02020603050405020304" charset="0"/>
              <a:cs typeface="Times New Roman Regular" panose="02020603050405020304" charset="0"/>
            </a:endParaRPr>
          </a:p>
          <a:p>
            <a:endParaRPr lang="en-US" altLang="zh-CN" sz="2000">
              <a:latin typeface="Times New Roman Regular" panose="02020603050405020304" charset="0"/>
              <a:cs typeface="Times New Roman Regular" panose="02020603050405020304" charset="0"/>
            </a:endParaRPr>
          </a:p>
          <a:p>
            <a:r>
              <a:rPr lang="en-US" altLang="zh-CN" sz="2000">
                <a:latin typeface="Times New Roman Regular" panose="02020603050405020304" charset="0"/>
                <a:cs typeface="Times New Roman Regular" panose="02020603050405020304" charset="0"/>
              </a:rPr>
              <a:t>Q: Future work?</a:t>
            </a:r>
            <a:endParaRPr lang="en-US" altLang="zh-CN" sz="2000">
              <a:latin typeface="Times New Roman Regular" panose="02020603050405020304" charset="0"/>
              <a:cs typeface="Times New Roman Regular" panose="02020603050405020304" charset="0"/>
            </a:endParaRPr>
          </a:p>
          <a:p>
            <a:r>
              <a:rPr lang="en-US" altLang="zh-CN" sz="2000">
                <a:latin typeface="Times New Roman Regular" panose="02020603050405020304" charset="0"/>
                <a:cs typeface="Times New Roman Regular" panose="02020603050405020304" charset="0"/>
              </a:rPr>
              <a:t>A: Design a module to focus on the difference instead of putting all information into the NN directly.</a:t>
            </a:r>
            <a:endParaRPr lang="en-US" altLang="zh-CN" sz="2000">
              <a:latin typeface="Times New Roman Regular" panose="02020603050405020304" charset="0"/>
              <a:cs typeface="Times New Roman Regular" panose="02020603050405020304" charset="0"/>
            </a:endParaRPr>
          </a:p>
        </p:txBody>
      </p:sp>
      <p:pic>
        <p:nvPicPr>
          <p:cNvPr id="5" name="图片 4" descr="截屏2023-10-28 17.07.55"/>
          <p:cNvPicPr>
            <a:picLocks noChangeAspect="1"/>
          </p:cNvPicPr>
          <p:nvPr/>
        </p:nvPicPr>
        <p:blipFill>
          <a:blip r:embed="rId1"/>
          <a:stretch>
            <a:fillRect/>
          </a:stretch>
        </p:blipFill>
        <p:spPr>
          <a:xfrm>
            <a:off x="522605" y="4408805"/>
            <a:ext cx="5257800" cy="2231390"/>
          </a:xfrm>
          <a:prstGeom prst="rect">
            <a:avLst/>
          </a:prstGeom>
        </p:spPr>
      </p:pic>
      <p:pic>
        <p:nvPicPr>
          <p:cNvPr id="8" name="图片 7" descr="截屏2023-10-30 10.09.26"/>
          <p:cNvPicPr>
            <a:picLocks noChangeAspect="1"/>
          </p:cNvPicPr>
          <p:nvPr/>
        </p:nvPicPr>
        <p:blipFill>
          <a:blip r:embed="rId2"/>
          <a:srcRect t="13952" b="14056"/>
          <a:stretch>
            <a:fillRect/>
          </a:stretch>
        </p:blipFill>
        <p:spPr>
          <a:xfrm>
            <a:off x="5780405" y="5083810"/>
            <a:ext cx="6271260" cy="8813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90525" y="307340"/>
            <a:ext cx="11010900" cy="521970"/>
          </a:xfrm>
          <a:prstGeom prst="rect">
            <a:avLst/>
          </a:prstGeom>
          <a:noFill/>
        </p:spPr>
        <p:txBody>
          <a:bodyPr wrap="square" rtlCol="0">
            <a:spAutoFit/>
          </a:bodyPr>
          <a:p>
            <a:r>
              <a:rPr lang="en-US" altLang="zh-CN" sz="2800">
                <a:latin typeface="Times New Roman Regular" panose="02020603050405020304" charset="0"/>
                <a:cs typeface="Times New Roman Regular" panose="02020603050405020304" charset="0"/>
                <a:sym typeface="+mn-ea"/>
              </a:rPr>
              <a:t>Contrastive Regression for Domain Adaptation on Gaze Estimation</a:t>
            </a:r>
            <a:endParaRPr lang="en-US" altLang="zh-CN" sz="2800"/>
          </a:p>
        </p:txBody>
      </p:sp>
      <p:sp>
        <p:nvSpPr>
          <p:cNvPr id="3" name="文本框 2"/>
          <p:cNvSpPr txBox="1"/>
          <p:nvPr/>
        </p:nvSpPr>
        <p:spPr>
          <a:xfrm>
            <a:off x="390525" y="1206500"/>
            <a:ext cx="4064000" cy="521970"/>
          </a:xfrm>
          <a:prstGeom prst="rect">
            <a:avLst/>
          </a:prstGeom>
          <a:noFill/>
        </p:spPr>
        <p:txBody>
          <a:bodyPr wrap="square" rtlCol="0">
            <a:spAutoFit/>
          </a:bodyPr>
          <a:p>
            <a:r>
              <a:rPr lang="en-US" altLang="zh-CN" sz="2800">
                <a:latin typeface="Times New Roman Regular" panose="02020603050405020304" charset="0"/>
                <a:cs typeface="Times New Roman Regular" panose="02020603050405020304" charset="0"/>
              </a:rPr>
              <a:t>Problem</a:t>
            </a:r>
            <a:endParaRPr lang="en-US" altLang="zh-CN" sz="2800">
              <a:latin typeface="Times New Roman Regular" panose="02020603050405020304" charset="0"/>
              <a:cs typeface="Times New Roman Regular" panose="02020603050405020304" charset="0"/>
            </a:endParaRPr>
          </a:p>
        </p:txBody>
      </p:sp>
      <p:sp>
        <p:nvSpPr>
          <p:cNvPr id="4" name="文本框 3"/>
          <p:cNvSpPr txBox="1"/>
          <p:nvPr/>
        </p:nvSpPr>
        <p:spPr>
          <a:xfrm>
            <a:off x="390525" y="1728470"/>
            <a:ext cx="10734040" cy="1014730"/>
          </a:xfrm>
          <a:prstGeom prst="rect">
            <a:avLst/>
          </a:prstGeom>
          <a:noFill/>
        </p:spPr>
        <p:txBody>
          <a:bodyPr wrap="square" rtlCol="0">
            <a:spAutoFit/>
          </a:bodyPr>
          <a:p>
            <a:pPr indent="457200"/>
            <a:r>
              <a:rPr lang="en-US" sz="2000">
                <a:latin typeface="Times New Roman Regular" panose="02020603050405020304" charset="0"/>
                <a:cs typeface="Times New Roman Regular" panose="02020603050405020304" charset="0"/>
              </a:rPr>
              <a:t>Domain shift exists in Gaze Estimation Tasks. And the existing methods for domain adaptation on Gaze Estimation</a:t>
            </a:r>
            <a:r>
              <a:rPr sz="2000">
                <a:latin typeface="Times New Roman Regular" panose="02020603050405020304" charset="0"/>
                <a:cs typeface="Times New Roman Regular" panose="02020603050405020304" charset="0"/>
              </a:rPr>
              <a:t> require additional models or annotations</a:t>
            </a:r>
            <a:r>
              <a:rPr lang="en-US" sz="2000">
                <a:latin typeface="Times New Roman Regular" panose="02020603050405020304" charset="0"/>
                <a:cs typeface="Times New Roman Regular" panose="02020603050405020304" charset="0"/>
              </a:rPr>
              <a:t> which </a:t>
            </a:r>
            <a:r>
              <a:rPr sz="2000">
                <a:latin typeface="Times New Roman Regular" panose="02020603050405020304" charset="0"/>
                <a:cs typeface="Times New Roman Regular" panose="02020603050405020304" charset="0"/>
              </a:rPr>
              <a:t>lead to extra complexity of the</a:t>
            </a:r>
            <a:r>
              <a:rPr lang="en-US" sz="2000">
                <a:latin typeface="Times New Roman Regular" panose="02020603050405020304" charset="0"/>
                <a:cs typeface="Times New Roman Regular" panose="02020603050405020304" charset="0"/>
              </a:rPr>
              <a:t> learning pipeline. So the author proposes a new adaptation approach in unsupervised manner.</a:t>
            </a:r>
            <a:endParaRPr lang="en-US" sz="2000">
              <a:latin typeface="Times New Roman Regular" panose="02020603050405020304" charset="0"/>
              <a:cs typeface="Times New Roman Regular" panose="02020603050405020304" charset="0"/>
            </a:endParaRPr>
          </a:p>
        </p:txBody>
      </p:sp>
      <p:sp>
        <p:nvSpPr>
          <p:cNvPr id="5" name="文本框 4"/>
          <p:cNvSpPr txBox="1"/>
          <p:nvPr/>
        </p:nvSpPr>
        <p:spPr>
          <a:xfrm>
            <a:off x="390525" y="2765425"/>
            <a:ext cx="4064000" cy="521970"/>
          </a:xfrm>
          <a:prstGeom prst="rect">
            <a:avLst/>
          </a:prstGeom>
          <a:noFill/>
        </p:spPr>
        <p:txBody>
          <a:bodyPr wrap="square" rtlCol="0">
            <a:spAutoFit/>
          </a:bodyPr>
          <a:p>
            <a:r>
              <a:rPr lang="en-US" altLang="zh-CN" sz="2800">
                <a:latin typeface="Times New Roman Regular" panose="02020603050405020304" charset="0"/>
                <a:cs typeface="Times New Roman Regular" panose="02020603050405020304" charset="0"/>
              </a:rPr>
              <a:t>Method</a:t>
            </a:r>
            <a:endParaRPr lang="en-US" altLang="zh-CN" sz="2800">
              <a:latin typeface="Times New Roman Regular" panose="02020603050405020304" charset="0"/>
              <a:cs typeface="Times New Roman Regular" panose="02020603050405020304" charset="0"/>
            </a:endParaRPr>
          </a:p>
        </p:txBody>
      </p:sp>
      <p:sp>
        <p:nvSpPr>
          <p:cNvPr id="6" name="文本框 5"/>
          <p:cNvSpPr txBox="1"/>
          <p:nvPr/>
        </p:nvSpPr>
        <p:spPr>
          <a:xfrm>
            <a:off x="390525" y="3243580"/>
            <a:ext cx="10543540" cy="1938020"/>
          </a:xfrm>
          <a:prstGeom prst="rect">
            <a:avLst/>
          </a:prstGeom>
          <a:noFill/>
        </p:spPr>
        <p:txBody>
          <a:bodyPr wrap="square" rtlCol="0">
            <a:spAutoFit/>
          </a:bodyPr>
          <a:p>
            <a:pPr indent="457200"/>
            <a:r>
              <a:rPr lang="en-US" altLang="zh-CN" sz="2000">
                <a:latin typeface="Times New Roman Regular" panose="02020603050405020304" charset="0"/>
                <a:cs typeface="Times New Roman Regular" panose="02020603050405020304" charset="0"/>
              </a:rPr>
              <a:t>First, the author uses the Contrastive Domain Generalization (CDG) </a:t>
            </a:r>
            <a:r>
              <a:rPr lang="en-US" altLang="zh-CN" sz="2000">
                <a:latin typeface="Times New Roman Regular" panose="02020603050405020304" charset="0"/>
                <a:cs typeface="Times New Roman Regular" panose="02020603050405020304" charset="0"/>
                <a:sym typeface="+mn-ea"/>
              </a:rPr>
              <a:t>module</a:t>
            </a:r>
            <a:r>
              <a:rPr lang="en-US" altLang="zh-CN" sz="2000">
                <a:latin typeface="Times New Roman Regular" panose="02020603050405020304" charset="0"/>
                <a:cs typeface="Times New Roman Regular" panose="02020603050405020304" charset="0"/>
              </a:rPr>
              <a:t>, which leverages CDG loss to learn a stable representation from the source domain. The CDG loss contains the contrastive loss and L1 </a:t>
            </a:r>
            <a:r>
              <a:rPr lang="en-US" altLang="zh-CN" sz="2000">
                <a:latin typeface="Times New Roman Regular" panose="02020603050405020304" charset="0"/>
                <a:cs typeface="Times New Roman Regular" panose="02020603050405020304" charset="0"/>
              </a:rPr>
              <a:t>loss. </a:t>
            </a:r>
            <a:endParaRPr lang="en-US" altLang="zh-CN" sz="2000">
              <a:latin typeface="Times New Roman Regular" panose="02020603050405020304" charset="0"/>
              <a:cs typeface="Times New Roman Regular" panose="02020603050405020304" charset="0"/>
            </a:endParaRPr>
          </a:p>
          <a:p>
            <a:pPr indent="457200"/>
            <a:r>
              <a:rPr lang="en-US" altLang="zh-CN" sz="2000">
                <a:latin typeface="Times New Roman Regular" panose="02020603050405020304" charset="0"/>
                <a:cs typeface="Times New Roman Regular" panose="02020603050405020304" charset="0"/>
              </a:rPr>
              <a:t>Second, the author uses the Contrastive Self-training Adaptation (CSA) module to improve the adaptation performance on the target domain. </a:t>
            </a:r>
            <a:r>
              <a:rPr lang="en-US" altLang="zh-CN" sz="2000">
                <a:latin typeface="Times New Roman Regular" panose="02020603050405020304" charset="0"/>
                <a:cs typeface="Times New Roman Regular" panose="02020603050405020304" charset="0"/>
              </a:rPr>
              <a:t>In this module, the training loss is the same as CDG module, except that the label is a pseudo label generated by the pre-train model.</a:t>
            </a:r>
            <a:endParaRPr lang="en-US" altLang="zh-CN" sz="2000">
              <a:latin typeface="Times New Roman Regular" panose="02020603050405020304" charset="0"/>
              <a:cs typeface="Times New Roman Regular" panose="02020603050405020304" charset="0"/>
            </a:endParaRPr>
          </a:p>
        </p:txBody>
      </p:sp>
      <p:sp>
        <p:nvSpPr>
          <p:cNvPr id="7" name="文本框 6"/>
          <p:cNvSpPr txBox="1"/>
          <p:nvPr/>
        </p:nvSpPr>
        <p:spPr>
          <a:xfrm>
            <a:off x="390525" y="829310"/>
            <a:ext cx="4064000" cy="398780"/>
          </a:xfrm>
          <a:prstGeom prst="rect">
            <a:avLst/>
          </a:prstGeom>
          <a:noFill/>
        </p:spPr>
        <p:txBody>
          <a:bodyPr wrap="square" rtlCol="0">
            <a:spAutoFit/>
          </a:bodyPr>
          <a:p>
            <a:r>
              <a:rPr lang="en-US" altLang="zh-CN" sz="2000">
                <a:latin typeface="Times New Roman Regular" panose="02020603050405020304" charset="0"/>
                <a:cs typeface="Times New Roman Regular" panose="02020603050405020304" charset="0"/>
              </a:rPr>
              <a:t>2022 CVPR</a:t>
            </a:r>
            <a:endParaRPr lang="en-US" altLang="zh-CN" sz="2000">
              <a:latin typeface="Times New Roman Regular" panose="02020603050405020304" charset="0"/>
              <a:cs typeface="Times New Roman Regular" panose="02020603050405020304" charset="0"/>
            </a:endParaRPr>
          </a:p>
        </p:txBody>
      </p:sp>
      <p:pic>
        <p:nvPicPr>
          <p:cNvPr id="8" name="图片 7" descr="截屏2023-10-28 20.56.36"/>
          <p:cNvPicPr>
            <a:picLocks noChangeAspect="1"/>
          </p:cNvPicPr>
          <p:nvPr/>
        </p:nvPicPr>
        <p:blipFill>
          <a:blip r:embed="rId1"/>
          <a:stretch>
            <a:fillRect/>
          </a:stretch>
        </p:blipFill>
        <p:spPr>
          <a:xfrm>
            <a:off x="2476500" y="5314950"/>
            <a:ext cx="7238365" cy="12636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descr="截屏2023-10-28 20.56.36"/>
          <p:cNvPicPr>
            <a:picLocks noChangeAspect="1"/>
          </p:cNvPicPr>
          <p:nvPr/>
        </p:nvPicPr>
        <p:blipFill>
          <a:blip r:embed="rId1"/>
          <a:srcRect r="35512"/>
          <a:stretch>
            <a:fillRect/>
          </a:stretch>
        </p:blipFill>
        <p:spPr>
          <a:xfrm>
            <a:off x="671830" y="602615"/>
            <a:ext cx="4667885" cy="1263650"/>
          </a:xfrm>
          <a:prstGeom prst="rect">
            <a:avLst/>
          </a:prstGeom>
        </p:spPr>
      </p:pic>
      <p:pic>
        <p:nvPicPr>
          <p:cNvPr id="6" name="图片 5" descr="截屏2023-10-29 14.50.59"/>
          <p:cNvPicPr>
            <a:picLocks noChangeAspect="1"/>
          </p:cNvPicPr>
          <p:nvPr/>
        </p:nvPicPr>
        <p:blipFill>
          <a:blip r:embed="rId2"/>
          <a:stretch>
            <a:fillRect/>
          </a:stretch>
        </p:blipFill>
        <p:spPr>
          <a:xfrm>
            <a:off x="6929755" y="895985"/>
            <a:ext cx="4826000" cy="1104900"/>
          </a:xfrm>
          <a:prstGeom prst="rect">
            <a:avLst/>
          </a:prstGeom>
        </p:spPr>
      </p:pic>
      <p:pic>
        <p:nvPicPr>
          <p:cNvPr id="10" name="图片 9" descr="截屏2023-10-29 15.00.20"/>
          <p:cNvPicPr>
            <a:picLocks noChangeAspect="1"/>
          </p:cNvPicPr>
          <p:nvPr/>
        </p:nvPicPr>
        <p:blipFill>
          <a:blip r:embed="rId3"/>
          <a:stretch>
            <a:fillRect/>
          </a:stretch>
        </p:blipFill>
        <p:spPr>
          <a:xfrm>
            <a:off x="811530" y="2000885"/>
            <a:ext cx="4208780" cy="1139190"/>
          </a:xfrm>
          <a:prstGeom prst="rect">
            <a:avLst/>
          </a:prstGeom>
        </p:spPr>
      </p:pic>
      <p:pic>
        <p:nvPicPr>
          <p:cNvPr id="11" name="图片 10" descr="截屏2023-10-29 15.05.07"/>
          <p:cNvPicPr>
            <a:picLocks noChangeAspect="1"/>
          </p:cNvPicPr>
          <p:nvPr/>
        </p:nvPicPr>
        <p:blipFill>
          <a:blip r:embed="rId4"/>
          <a:stretch>
            <a:fillRect/>
          </a:stretch>
        </p:blipFill>
        <p:spPr>
          <a:xfrm>
            <a:off x="671830" y="3239770"/>
            <a:ext cx="5850890" cy="1321435"/>
          </a:xfrm>
          <a:prstGeom prst="rect">
            <a:avLst/>
          </a:prstGeom>
        </p:spPr>
      </p:pic>
      <p:sp>
        <p:nvSpPr>
          <p:cNvPr id="12" name="文本框 11"/>
          <p:cNvSpPr txBox="1"/>
          <p:nvPr/>
        </p:nvSpPr>
        <p:spPr>
          <a:xfrm>
            <a:off x="6365240" y="1264285"/>
            <a:ext cx="564515" cy="368300"/>
          </a:xfrm>
          <a:prstGeom prst="rect">
            <a:avLst/>
          </a:prstGeom>
          <a:noFill/>
        </p:spPr>
        <p:txBody>
          <a:bodyPr wrap="square" rtlCol="0">
            <a:spAutoFit/>
          </a:bodyPr>
          <a:p>
            <a:pPr algn="ctr"/>
            <a:r>
              <a:rPr lang="en-US" altLang="zh-CN"/>
              <a:t>(2)</a:t>
            </a:r>
            <a:endParaRPr lang="en-US" altLang="zh-CN"/>
          </a:p>
        </p:txBody>
      </p:sp>
      <p:sp>
        <p:nvSpPr>
          <p:cNvPr id="13" name="文本框 12"/>
          <p:cNvSpPr txBox="1"/>
          <p:nvPr/>
        </p:nvSpPr>
        <p:spPr>
          <a:xfrm>
            <a:off x="247015" y="1054735"/>
            <a:ext cx="564515" cy="368300"/>
          </a:xfrm>
          <a:prstGeom prst="rect">
            <a:avLst/>
          </a:prstGeom>
          <a:noFill/>
        </p:spPr>
        <p:txBody>
          <a:bodyPr wrap="square" rtlCol="0">
            <a:spAutoFit/>
          </a:bodyPr>
          <a:p>
            <a:pPr algn="ctr"/>
            <a:r>
              <a:rPr lang="en-US" altLang="zh-CN"/>
              <a:t>(1)</a:t>
            </a:r>
            <a:endParaRPr lang="en-US" altLang="zh-CN"/>
          </a:p>
        </p:txBody>
      </p:sp>
      <p:sp>
        <p:nvSpPr>
          <p:cNvPr id="16" name="文本框 15"/>
          <p:cNvSpPr txBox="1"/>
          <p:nvPr/>
        </p:nvSpPr>
        <p:spPr>
          <a:xfrm>
            <a:off x="6365240" y="2350135"/>
            <a:ext cx="564515" cy="368300"/>
          </a:xfrm>
          <a:prstGeom prst="rect">
            <a:avLst/>
          </a:prstGeom>
          <a:noFill/>
        </p:spPr>
        <p:txBody>
          <a:bodyPr wrap="square" rtlCol="0">
            <a:spAutoFit/>
          </a:bodyPr>
          <a:p>
            <a:pPr algn="ctr"/>
            <a:r>
              <a:rPr lang="en-US" altLang="zh-CN"/>
              <a:t>(6)</a:t>
            </a:r>
            <a:endParaRPr lang="en-US" altLang="zh-CN"/>
          </a:p>
        </p:txBody>
      </p:sp>
      <p:sp>
        <p:nvSpPr>
          <p:cNvPr id="17" name="文本框 16"/>
          <p:cNvSpPr txBox="1"/>
          <p:nvPr/>
        </p:nvSpPr>
        <p:spPr>
          <a:xfrm>
            <a:off x="247015" y="5187315"/>
            <a:ext cx="564515" cy="368300"/>
          </a:xfrm>
          <a:prstGeom prst="rect">
            <a:avLst/>
          </a:prstGeom>
          <a:noFill/>
        </p:spPr>
        <p:txBody>
          <a:bodyPr wrap="square" rtlCol="0">
            <a:spAutoFit/>
          </a:bodyPr>
          <a:p>
            <a:pPr algn="ctr"/>
            <a:r>
              <a:rPr lang="en-US" altLang="zh-CN"/>
              <a:t>(5)</a:t>
            </a:r>
            <a:endParaRPr lang="en-US" altLang="zh-CN"/>
          </a:p>
        </p:txBody>
      </p:sp>
      <p:sp>
        <p:nvSpPr>
          <p:cNvPr id="18" name="文本框 17"/>
          <p:cNvSpPr txBox="1"/>
          <p:nvPr/>
        </p:nvSpPr>
        <p:spPr>
          <a:xfrm>
            <a:off x="247015" y="3682365"/>
            <a:ext cx="564515" cy="368300"/>
          </a:xfrm>
          <a:prstGeom prst="rect">
            <a:avLst/>
          </a:prstGeom>
          <a:noFill/>
        </p:spPr>
        <p:txBody>
          <a:bodyPr wrap="square" rtlCol="0">
            <a:spAutoFit/>
          </a:bodyPr>
          <a:p>
            <a:pPr algn="ctr"/>
            <a:r>
              <a:rPr lang="en-US" altLang="zh-CN"/>
              <a:t>(4)</a:t>
            </a:r>
            <a:endParaRPr lang="en-US" altLang="zh-CN"/>
          </a:p>
        </p:txBody>
      </p:sp>
      <p:sp>
        <p:nvSpPr>
          <p:cNvPr id="19" name="文本框 18"/>
          <p:cNvSpPr txBox="1"/>
          <p:nvPr/>
        </p:nvSpPr>
        <p:spPr>
          <a:xfrm>
            <a:off x="247015" y="2368550"/>
            <a:ext cx="564515" cy="368300"/>
          </a:xfrm>
          <a:prstGeom prst="rect">
            <a:avLst/>
          </a:prstGeom>
          <a:noFill/>
        </p:spPr>
        <p:txBody>
          <a:bodyPr wrap="square" rtlCol="0">
            <a:spAutoFit/>
          </a:bodyPr>
          <a:p>
            <a:pPr algn="ctr"/>
            <a:r>
              <a:rPr lang="en-US" altLang="zh-CN"/>
              <a:t>(3)</a:t>
            </a:r>
            <a:endParaRPr lang="en-US" altLang="zh-CN"/>
          </a:p>
        </p:txBody>
      </p:sp>
      <p:pic>
        <p:nvPicPr>
          <p:cNvPr id="20" name="图片 19" descr="截屏2023-10-29 15.08.41"/>
          <p:cNvPicPr>
            <a:picLocks noChangeAspect="1"/>
          </p:cNvPicPr>
          <p:nvPr/>
        </p:nvPicPr>
        <p:blipFill>
          <a:blip r:embed="rId5"/>
          <a:stretch>
            <a:fillRect/>
          </a:stretch>
        </p:blipFill>
        <p:spPr>
          <a:xfrm>
            <a:off x="1007745" y="4762500"/>
            <a:ext cx="3217545" cy="1484630"/>
          </a:xfrm>
          <a:prstGeom prst="rect">
            <a:avLst/>
          </a:prstGeom>
        </p:spPr>
      </p:pic>
      <p:pic>
        <p:nvPicPr>
          <p:cNvPr id="21" name="图片 20" descr="截屏2023-10-29 15.09.38"/>
          <p:cNvPicPr>
            <a:picLocks noChangeAspect="1"/>
          </p:cNvPicPr>
          <p:nvPr/>
        </p:nvPicPr>
        <p:blipFill>
          <a:blip r:embed="rId6"/>
          <a:stretch>
            <a:fillRect/>
          </a:stretch>
        </p:blipFill>
        <p:spPr>
          <a:xfrm>
            <a:off x="7183755" y="1866265"/>
            <a:ext cx="3451225" cy="1363980"/>
          </a:xfrm>
          <a:prstGeom prst="rect">
            <a:avLst/>
          </a:prstGeom>
        </p:spPr>
      </p:pic>
      <p:cxnSp>
        <p:nvCxnSpPr>
          <p:cNvPr id="23" name="直接箭头连接符 22"/>
          <p:cNvCxnSpPr/>
          <p:nvPr/>
        </p:nvCxnSpPr>
        <p:spPr>
          <a:xfrm>
            <a:off x="10664825" y="2103120"/>
            <a:ext cx="307975" cy="420370"/>
          </a:xfrm>
          <a:prstGeom prst="straightConnector1">
            <a:avLst/>
          </a:prstGeom>
          <a:ln w="38100" cap="flat" cmpd="sng">
            <a:solidFill>
              <a:schemeClr val="tx1"/>
            </a:solidFill>
            <a:prstDash val="solid"/>
            <a:miter lim="800000"/>
            <a:headEnd type="none"/>
            <a:tailEnd type="arrow" w="med" len="med"/>
          </a:ln>
        </p:spPr>
        <p:style>
          <a:lnRef idx="2">
            <a:schemeClr val="accent1"/>
          </a:lnRef>
          <a:fillRef idx="0">
            <a:srgbClr val="FFFFFF"/>
          </a:fillRef>
          <a:effectRef idx="0">
            <a:srgbClr val="FFFFFF"/>
          </a:effectRef>
          <a:fontRef idx="minor">
            <a:schemeClr val="tx1"/>
          </a:fontRef>
        </p:style>
      </p:cxnSp>
      <p:cxnSp>
        <p:nvCxnSpPr>
          <p:cNvPr id="24" name="直接箭头连接符 23"/>
          <p:cNvCxnSpPr/>
          <p:nvPr/>
        </p:nvCxnSpPr>
        <p:spPr>
          <a:xfrm flipV="1">
            <a:off x="10634980" y="2572385"/>
            <a:ext cx="370205" cy="355600"/>
          </a:xfrm>
          <a:prstGeom prst="straightConnector1">
            <a:avLst/>
          </a:prstGeom>
          <a:ln w="38100" cap="flat" cmpd="sng">
            <a:solidFill>
              <a:schemeClr val="tx1"/>
            </a:solidFill>
            <a:prstDash val="solid"/>
            <a:miter lim="800000"/>
            <a:headEnd type="none"/>
            <a:tailEnd type="arrow" w="med" len="med"/>
          </a:ln>
        </p:spPr>
        <p:style>
          <a:lnRef idx="2">
            <a:schemeClr val="accent1"/>
          </a:lnRef>
          <a:fillRef idx="0">
            <a:srgbClr val="FFFFFF"/>
          </a:fillRef>
          <a:effectRef idx="0">
            <a:srgbClr val="FFFFFF"/>
          </a:effectRef>
          <a:fontRef idx="minor">
            <a:schemeClr val="tx1"/>
          </a:fontRef>
        </p:style>
      </p:cxnSp>
      <p:sp>
        <p:nvSpPr>
          <p:cNvPr id="25" name="文本框 24"/>
          <p:cNvSpPr txBox="1"/>
          <p:nvPr/>
        </p:nvSpPr>
        <p:spPr>
          <a:xfrm>
            <a:off x="6364605" y="3499485"/>
            <a:ext cx="5601335" cy="3169285"/>
          </a:xfrm>
          <a:prstGeom prst="rect">
            <a:avLst/>
          </a:prstGeom>
          <a:noFill/>
        </p:spPr>
        <p:txBody>
          <a:bodyPr wrap="square" rtlCol="0">
            <a:spAutoFit/>
          </a:bodyPr>
          <a:p>
            <a:r>
              <a:rPr lang="en-US" altLang="zh-CN" sz="2000">
                <a:latin typeface="Times New Roman Regular" panose="02020603050405020304" charset="0"/>
                <a:cs typeface="Times New Roman Regular" panose="02020603050405020304" charset="0"/>
              </a:rPr>
              <a:t>Conclusion: When we optimize the loss function, we are making the numerator smaller, the dominator bigger.</a:t>
            </a:r>
            <a:endParaRPr lang="en-US" altLang="zh-CN" sz="2000">
              <a:latin typeface="Times New Roman Regular" panose="02020603050405020304" charset="0"/>
              <a:cs typeface="Times New Roman Regular" panose="02020603050405020304" charset="0"/>
            </a:endParaRPr>
          </a:p>
          <a:p>
            <a:endParaRPr lang="zh-CN" altLang="en-US" sz="2000">
              <a:latin typeface="Times New Roman Regular" panose="02020603050405020304" charset="0"/>
              <a:cs typeface="Times New Roman Regular" panose="02020603050405020304" charset="0"/>
            </a:endParaRPr>
          </a:p>
          <a:p>
            <a:r>
              <a:rPr lang="en-US" altLang="zh-CN" sz="2000">
                <a:latin typeface="Times New Roman Regular" panose="02020603050405020304" charset="0"/>
                <a:cs typeface="Times New Roman Regular" panose="02020603050405020304" charset="0"/>
              </a:rPr>
              <a:t>What the author actually does is use a constant number to determine which is postive pair and which is negative pair. Then pull together the postive representation and push apart the negative pair. And the degree of pull or push depends on the S which is the similarity of the label.</a:t>
            </a:r>
            <a:endParaRPr lang="en-US" altLang="zh-CN" sz="2000">
              <a:latin typeface="Times New Roman Regular" panose="02020603050405020304" charset="0"/>
              <a:cs typeface="Times New Roman Regular" panose="02020603050405020304" charset="0"/>
            </a:endParaRPr>
          </a:p>
        </p:txBody>
      </p:sp>
      <p:cxnSp>
        <p:nvCxnSpPr>
          <p:cNvPr id="26" name="直接箭头连接符 25"/>
          <p:cNvCxnSpPr/>
          <p:nvPr/>
        </p:nvCxnSpPr>
        <p:spPr>
          <a:xfrm>
            <a:off x="6875780" y="2103120"/>
            <a:ext cx="333375" cy="941705"/>
          </a:xfrm>
          <a:prstGeom prst="straightConnector1">
            <a:avLst/>
          </a:prstGeom>
          <a:ln w="38100" cap="flat" cmpd="sng">
            <a:solidFill>
              <a:schemeClr val="tx1"/>
            </a:solidFill>
            <a:prstDash val="solid"/>
            <a:miter lim="800000"/>
            <a:headEnd type="none"/>
            <a:tailEnd type="arrow" w="med" len="med"/>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90525" y="307340"/>
            <a:ext cx="11010900" cy="521970"/>
          </a:xfrm>
          <a:prstGeom prst="rect">
            <a:avLst/>
          </a:prstGeom>
          <a:noFill/>
        </p:spPr>
        <p:txBody>
          <a:bodyPr wrap="square" rtlCol="0">
            <a:spAutoFit/>
          </a:bodyPr>
          <a:p>
            <a:r>
              <a:rPr lang="en-US" altLang="zh-CN" sz="2800">
                <a:latin typeface="Times New Roman Regular" panose="02020603050405020304" charset="0"/>
                <a:cs typeface="Times New Roman Regular" panose="02020603050405020304" charset="0"/>
                <a:sym typeface="+mn-ea"/>
              </a:rPr>
              <a:t>Contrastive Learning for Regression in Multi-Site Brain Age Prediction</a:t>
            </a:r>
            <a:endParaRPr lang="en-US" altLang="zh-CN" sz="2800"/>
          </a:p>
        </p:txBody>
      </p:sp>
      <p:sp>
        <p:nvSpPr>
          <p:cNvPr id="3" name="文本框 2"/>
          <p:cNvSpPr txBox="1"/>
          <p:nvPr/>
        </p:nvSpPr>
        <p:spPr>
          <a:xfrm>
            <a:off x="390525" y="1206500"/>
            <a:ext cx="4064000" cy="521970"/>
          </a:xfrm>
          <a:prstGeom prst="rect">
            <a:avLst/>
          </a:prstGeom>
          <a:noFill/>
        </p:spPr>
        <p:txBody>
          <a:bodyPr wrap="square" rtlCol="0">
            <a:spAutoFit/>
          </a:bodyPr>
          <a:p>
            <a:r>
              <a:rPr lang="en-US" altLang="zh-CN" sz="2800">
                <a:latin typeface="Times New Roman Regular" panose="02020603050405020304" charset="0"/>
                <a:cs typeface="Times New Roman Regular" panose="02020603050405020304" charset="0"/>
              </a:rPr>
              <a:t>Problem</a:t>
            </a:r>
            <a:endParaRPr lang="en-US" altLang="zh-CN" sz="2800">
              <a:latin typeface="Times New Roman Regular" panose="02020603050405020304" charset="0"/>
              <a:cs typeface="Times New Roman Regular" panose="02020603050405020304" charset="0"/>
            </a:endParaRPr>
          </a:p>
        </p:txBody>
      </p:sp>
      <p:sp>
        <p:nvSpPr>
          <p:cNvPr id="4" name="文本框 3"/>
          <p:cNvSpPr txBox="1"/>
          <p:nvPr/>
        </p:nvSpPr>
        <p:spPr>
          <a:xfrm>
            <a:off x="390525" y="1728470"/>
            <a:ext cx="10734040" cy="398780"/>
          </a:xfrm>
          <a:prstGeom prst="rect">
            <a:avLst/>
          </a:prstGeom>
          <a:noFill/>
        </p:spPr>
        <p:txBody>
          <a:bodyPr wrap="square" rtlCol="0">
            <a:spAutoFit/>
          </a:bodyPr>
          <a:p>
            <a:pPr indent="457200"/>
            <a:r>
              <a:rPr lang="en-US" sz="2000">
                <a:latin typeface="Times New Roman Regular" panose="02020603050405020304" charset="0"/>
                <a:cs typeface="Times New Roman Regular" panose="02020603050405020304" charset="0"/>
              </a:rPr>
              <a:t>Domain shift in Brain Age Prediction tasks.</a:t>
            </a:r>
            <a:endParaRPr lang="en-US" sz="2000">
              <a:latin typeface="Times New Roman Regular" panose="02020603050405020304" charset="0"/>
              <a:cs typeface="Times New Roman Regular" panose="02020603050405020304" charset="0"/>
            </a:endParaRPr>
          </a:p>
        </p:txBody>
      </p:sp>
      <p:sp>
        <p:nvSpPr>
          <p:cNvPr id="5" name="文本框 4"/>
          <p:cNvSpPr txBox="1"/>
          <p:nvPr/>
        </p:nvSpPr>
        <p:spPr>
          <a:xfrm>
            <a:off x="390525" y="2921000"/>
            <a:ext cx="4064000" cy="521970"/>
          </a:xfrm>
          <a:prstGeom prst="rect">
            <a:avLst/>
          </a:prstGeom>
          <a:noFill/>
        </p:spPr>
        <p:txBody>
          <a:bodyPr wrap="square" rtlCol="0">
            <a:spAutoFit/>
          </a:bodyPr>
          <a:p>
            <a:r>
              <a:rPr lang="en-US" altLang="zh-CN" sz="2800">
                <a:latin typeface="Times New Roman Regular" panose="02020603050405020304" charset="0"/>
                <a:cs typeface="Times New Roman Regular" panose="02020603050405020304" charset="0"/>
              </a:rPr>
              <a:t>Method</a:t>
            </a:r>
            <a:endParaRPr lang="en-US" altLang="zh-CN" sz="2800">
              <a:latin typeface="Times New Roman Regular" panose="02020603050405020304" charset="0"/>
              <a:cs typeface="Times New Roman Regular" panose="02020603050405020304" charset="0"/>
            </a:endParaRPr>
          </a:p>
        </p:txBody>
      </p:sp>
      <p:sp>
        <p:nvSpPr>
          <p:cNvPr id="6" name="文本框 5"/>
          <p:cNvSpPr txBox="1"/>
          <p:nvPr/>
        </p:nvSpPr>
        <p:spPr>
          <a:xfrm>
            <a:off x="390525" y="3399155"/>
            <a:ext cx="10543540" cy="398780"/>
          </a:xfrm>
          <a:prstGeom prst="rect">
            <a:avLst/>
          </a:prstGeom>
          <a:noFill/>
        </p:spPr>
        <p:txBody>
          <a:bodyPr wrap="square" rtlCol="0">
            <a:spAutoFit/>
          </a:bodyPr>
          <a:p>
            <a:pPr indent="457200"/>
            <a:r>
              <a:rPr lang="en-US" altLang="zh-CN" sz="2000">
                <a:latin typeface="Times New Roman Regular" panose="02020603050405020304" charset="0"/>
                <a:cs typeface="Times New Roman Regular" panose="02020603050405020304" charset="0"/>
              </a:rPr>
              <a:t>The author proposes a novel contrastive loss for regression.</a:t>
            </a:r>
            <a:endParaRPr lang="en-US" altLang="zh-CN" sz="2000">
              <a:latin typeface="Times New Roman Regular" panose="02020603050405020304" charset="0"/>
              <a:cs typeface="Times New Roman Regular" panose="02020603050405020304" charset="0"/>
            </a:endParaRPr>
          </a:p>
        </p:txBody>
      </p:sp>
      <p:sp>
        <p:nvSpPr>
          <p:cNvPr id="7" name="文本框 6"/>
          <p:cNvSpPr txBox="1"/>
          <p:nvPr/>
        </p:nvSpPr>
        <p:spPr>
          <a:xfrm>
            <a:off x="390525" y="829310"/>
            <a:ext cx="4064000" cy="398780"/>
          </a:xfrm>
          <a:prstGeom prst="rect">
            <a:avLst/>
          </a:prstGeom>
          <a:noFill/>
        </p:spPr>
        <p:txBody>
          <a:bodyPr wrap="square" rtlCol="0">
            <a:spAutoFit/>
          </a:bodyPr>
          <a:p>
            <a:r>
              <a:rPr lang="en-US" altLang="zh-CN" sz="2000">
                <a:latin typeface="Times New Roman Regular" panose="02020603050405020304" charset="0"/>
                <a:cs typeface="Times New Roman Regular" panose="02020603050405020304" charset="0"/>
              </a:rPr>
              <a:t>2023 </a:t>
            </a:r>
            <a:r>
              <a:rPr lang="en-US" altLang="zh-CN" sz="2000">
                <a:latin typeface="Times New Roman Regular" panose="02020603050405020304" charset="0"/>
                <a:cs typeface="Times New Roman Regular" panose="02020603050405020304" charset="0"/>
              </a:rPr>
              <a:t>ISBI</a:t>
            </a:r>
            <a:endParaRPr lang="en-US" altLang="zh-CN" sz="2000">
              <a:latin typeface="Times New Roman Regular" panose="02020603050405020304" charset="0"/>
              <a:cs typeface="Times New Roman Regular" panose="02020603050405020304" charset="0"/>
            </a:endParaRPr>
          </a:p>
        </p:txBody>
      </p:sp>
      <p:pic>
        <p:nvPicPr>
          <p:cNvPr id="9" name="图片 8" descr="截屏2023-10-29 17.06.33"/>
          <p:cNvPicPr>
            <a:picLocks noChangeAspect="1"/>
          </p:cNvPicPr>
          <p:nvPr/>
        </p:nvPicPr>
        <p:blipFill>
          <a:blip r:embed="rId1"/>
          <a:srcRect t="33966"/>
          <a:stretch>
            <a:fillRect/>
          </a:stretch>
        </p:blipFill>
        <p:spPr>
          <a:xfrm>
            <a:off x="617855" y="3881755"/>
            <a:ext cx="6210300" cy="972820"/>
          </a:xfrm>
          <a:prstGeom prst="rect">
            <a:avLst/>
          </a:prstGeom>
        </p:spPr>
      </p:pic>
      <p:pic>
        <p:nvPicPr>
          <p:cNvPr id="10" name="图片 9" descr="截屏2023-10-30 11.40.43"/>
          <p:cNvPicPr>
            <a:picLocks noChangeAspect="1"/>
          </p:cNvPicPr>
          <p:nvPr/>
        </p:nvPicPr>
        <p:blipFill>
          <a:blip r:embed="rId2"/>
          <a:stretch>
            <a:fillRect/>
          </a:stretch>
        </p:blipFill>
        <p:spPr>
          <a:xfrm>
            <a:off x="7240905" y="3611245"/>
            <a:ext cx="4628515" cy="2559685"/>
          </a:xfrm>
          <a:prstGeom prst="rect">
            <a:avLst/>
          </a:prstGeom>
        </p:spPr>
      </p:pic>
      <p:sp>
        <p:nvSpPr>
          <p:cNvPr id="11" name="文本框 10"/>
          <p:cNvSpPr txBox="1"/>
          <p:nvPr/>
        </p:nvSpPr>
        <p:spPr>
          <a:xfrm>
            <a:off x="873760" y="4938395"/>
            <a:ext cx="4064000" cy="1014730"/>
          </a:xfrm>
          <a:prstGeom prst="rect">
            <a:avLst/>
          </a:prstGeom>
          <a:noFill/>
        </p:spPr>
        <p:txBody>
          <a:bodyPr wrap="square" rtlCol="0">
            <a:spAutoFit/>
          </a:bodyPr>
          <a:p>
            <a:r>
              <a:rPr lang="en-US" altLang="zh-CN" sz="2000">
                <a:latin typeface="Times New Roman Regular" panose="02020603050405020304" charset="0"/>
                <a:cs typeface="Times New Roman Regular" panose="02020603050405020304" charset="0"/>
              </a:rPr>
              <a:t>Wk: Similarity of label</a:t>
            </a:r>
            <a:endParaRPr lang="en-US" altLang="zh-CN" sz="2000">
              <a:latin typeface="Times New Roman Regular" panose="02020603050405020304" charset="0"/>
              <a:cs typeface="Times New Roman Regular" panose="02020603050405020304" charset="0"/>
            </a:endParaRPr>
          </a:p>
          <a:p>
            <a:endParaRPr lang="en-US" altLang="zh-CN" sz="2000">
              <a:latin typeface="Times New Roman Regular" panose="02020603050405020304" charset="0"/>
              <a:cs typeface="Times New Roman Regular" panose="02020603050405020304" charset="0"/>
            </a:endParaRPr>
          </a:p>
          <a:p>
            <a:r>
              <a:rPr lang="en-US" altLang="zh-CN" sz="2000">
                <a:latin typeface="Times New Roman Regular" panose="02020603050405020304" charset="0"/>
                <a:cs typeface="Times New Roman Regular" panose="02020603050405020304" charset="0"/>
              </a:rPr>
              <a:t>Sk: Similarity of representation</a:t>
            </a:r>
            <a:endParaRPr lang="en-US" altLang="zh-CN" sz="2000">
              <a:latin typeface="Times New Roman Regular" panose="02020603050405020304" charset="0"/>
              <a:cs typeface="Times New Roman Regular"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6860" y="270510"/>
            <a:ext cx="4064000" cy="521970"/>
          </a:xfrm>
          <a:prstGeom prst="rect">
            <a:avLst/>
          </a:prstGeom>
          <a:noFill/>
        </p:spPr>
        <p:txBody>
          <a:bodyPr wrap="square" rtlCol="0">
            <a:spAutoFit/>
          </a:bodyPr>
          <a:p>
            <a:r>
              <a:rPr lang="en-US" altLang="zh-CN" sz="2800">
                <a:latin typeface="Times New Roman Regular" panose="02020603050405020304" charset="0"/>
                <a:cs typeface="Times New Roman Regular" panose="02020603050405020304" charset="0"/>
              </a:rPr>
              <a:t>Insight</a:t>
            </a:r>
            <a:endParaRPr lang="en-US" altLang="zh-CN" sz="2800">
              <a:latin typeface="Times New Roman Regular" panose="02020603050405020304" charset="0"/>
              <a:cs typeface="Times New Roman Regular" panose="02020603050405020304" charset="0"/>
            </a:endParaRPr>
          </a:p>
        </p:txBody>
      </p:sp>
      <p:pic>
        <p:nvPicPr>
          <p:cNvPr id="21" name="图片 20" descr="截屏2023-10-29 15.09.38"/>
          <p:cNvPicPr>
            <a:picLocks noChangeAspect="1"/>
          </p:cNvPicPr>
          <p:nvPr/>
        </p:nvPicPr>
        <p:blipFill>
          <a:blip r:embed="rId1"/>
          <a:stretch>
            <a:fillRect/>
          </a:stretch>
        </p:blipFill>
        <p:spPr>
          <a:xfrm>
            <a:off x="889635" y="1159510"/>
            <a:ext cx="3451225" cy="1363980"/>
          </a:xfrm>
          <a:prstGeom prst="rect">
            <a:avLst/>
          </a:prstGeom>
        </p:spPr>
      </p:pic>
      <p:cxnSp>
        <p:nvCxnSpPr>
          <p:cNvPr id="23" name="直接箭头连接符 22"/>
          <p:cNvCxnSpPr/>
          <p:nvPr/>
        </p:nvCxnSpPr>
        <p:spPr>
          <a:xfrm>
            <a:off x="4370705" y="1396365"/>
            <a:ext cx="307975" cy="420370"/>
          </a:xfrm>
          <a:prstGeom prst="straightConnector1">
            <a:avLst/>
          </a:prstGeom>
          <a:ln w="38100" cap="flat" cmpd="sng">
            <a:solidFill>
              <a:schemeClr val="tx1"/>
            </a:solidFill>
            <a:prstDash val="solid"/>
            <a:miter lim="800000"/>
            <a:headEnd type="none"/>
            <a:tailEnd type="arrow" w="med" len="med"/>
          </a:ln>
        </p:spPr>
        <p:style>
          <a:lnRef idx="2">
            <a:schemeClr val="accent1"/>
          </a:lnRef>
          <a:fillRef idx="0">
            <a:srgbClr val="FFFFFF"/>
          </a:fillRef>
          <a:effectRef idx="0">
            <a:srgbClr val="FFFFFF"/>
          </a:effectRef>
          <a:fontRef idx="minor">
            <a:schemeClr val="tx1"/>
          </a:fontRef>
        </p:style>
      </p:cxnSp>
      <p:cxnSp>
        <p:nvCxnSpPr>
          <p:cNvPr id="24" name="直接箭头连接符 23"/>
          <p:cNvCxnSpPr/>
          <p:nvPr/>
        </p:nvCxnSpPr>
        <p:spPr>
          <a:xfrm flipV="1">
            <a:off x="4340860" y="1865630"/>
            <a:ext cx="370205" cy="355600"/>
          </a:xfrm>
          <a:prstGeom prst="straightConnector1">
            <a:avLst/>
          </a:prstGeom>
          <a:ln w="38100" cap="flat" cmpd="sng">
            <a:solidFill>
              <a:schemeClr val="tx1"/>
            </a:solidFill>
            <a:prstDash val="solid"/>
            <a:miter lim="800000"/>
            <a:headEnd type="none"/>
            <a:tailEnd type="arrow" w="med" len="med"/>
          </a:ln>
        </p:spPr>
        <p:style>
          <a:lnRef idx="2">
            <a:schemeClr val="accent1"/>
          </a:lnRef>
          <a:fillRef idx="0">
            <a:srgbClr val="FFFFFF"/>
          </a:fillRef>
          <a:effectRef idx="0">
            <a:srgbClr val="FFFFFF"/>
          </a:effectRef>
          <a:fontRef idx="minor">
            <a:schemeClr val="tx1"/>
          </a:fontRef>
        </p:style>
      </p:cxnSp>
      <p:cxnSp>
        <p:nvCxnSpPr>
          <p:cNvPr id="26" name="直接箭头连接符 25"/>
          <p:cNvCxnSpPr/>
          <p:nvPr/>
        </p:nvCxnSpPr>
        <p:spPr>
          <a:xfrm>
            <a:off x="581660" y="1396365"/>
            <a:ext cx="333375" cy="941705"/>
          </a:xfrm>
          <a:prstGeom prst="straightConnector1">
            <a:avLst/>
          </a:prstGeom>
          <a:ln w="38100" cap="flat" cmpd="sng">
            <a:solidFill>
              <a:schemeClr val="tx1"/>
            </a:solidFill>
            <a:prstDash val="solid"/>
            <a:miter lim="800000"/>
            <a:headEnd type="none"/>
            <a:tailEnd type="arrow" w="med" len="med"/>
          </a:ln>
        </p:spPr>
        <p:style>
          <a:lnRef idx="2">
            <a:schemeClr val="accent1"/>
          </a:lnRef>
          <a:fillRef idx="0">
            <a:srgbClr val="FFFFFF"/>
          </a:fillRef>
          <a:effectRef idx="0">
            <a:srgbClr val="FFFFFF"/>
          </a:effectRef>
          <a:fontRef idx="minor">
            <a:schemeClr val="tx1"/>
          </a:fontRef>
        </p:style>
      </p:cxnSp>
      <p:sp>
        <p:nvSpPr>
          <p:cNvPr id="6" name="椭圆 5"/>
          <p:cNvSpPr/>
          <p:nvPr/>
        </p:nvSpPr>
        <p:spPr>
          <a:xfrm>
            <a:off x="5348605" y="1266825"/>
            <a:ext cx="262890" cy="241300"/>
          </a:xfrm>
          <a:prstGeom prst="ellipse">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5860415" y="1155065"/>
            <a:ext cx="6331585"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Label 1 = 3     Label 2 = 3.1     Diff = 0.1 &gt; 0.07</a:t>
            </a:r>
            <a:endParaRPr lang="en-US" altLang="zh-CN" sz="2400">
              <a:latin typeface="Times New Roman Regular" panose="02020603050405020304" charset="0"/>
              <a:cs typeface="Times New Roman Regular" panose="02020603050405020304" charset="0"/>
            </a:endParaRPr>
          </a:p>
        </p:txBody>
      </p:sp>
      <p:sp>
        <p:nvSpPr>
          <p:cNvPr id="8" name="椭圆 7"/>
          <p:cNvSpPr/>
          <p:nvPr/>
        </p:nvSpPr>
        <p:spPr>
          <a:xfrm>
            <a:off x="5348605" y="1928495"/>
            <a:ext cx="262890" cy="241300"/>
          </a:xfrm>
          <a:prstGeom prst="ellipse">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5860415" y="1816735"/>
            <a:ext cx="6331585"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Label 3 = 3     Label 4 = 4        Diff = 1 &gt; 0.07</a:t>
            </a:r>
            <a:endParaRPr lang="en-US" altLang="zh-CN" sz="2400">
              <a:latin typeface="Times New Roman Regular" panose="02020603050405020304" charset="0"/>
              <a:cs typeface="Times New Roman Regular" panose="02020603050405020304" charset="0"/>
            </a:endParaRPr>
          </a:p>
        </p:txBody>
      </p:sp>
      <p:cxnSp>
        <p:nvCxnSpPr>
          <p:cNvPr id="10" name="直接箭头连接符 9"/>
          <p:cNvCxnSpPr/>
          <p:nvPr/>
        </p:nvCxnSpPr>
        <p:spPr>
          <a:xfrm>
            <a:off x="1484630" y="3821430"/>
            <a:ext cx="9222740" cy="0"/>
          </a:xfrm>
          <a:prstGeom prst="straightConnector1">
            <a:avLst/>
          </a:prstGeom>
          <a:ln w="38100" cmpd="sng">
            <a:solidFill>
              <a:srgbClr val="323232"/>
            </a:solidFill>
            <a:prstDash val="solid"/>
            <a:tailEnd type="arrow"/>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157480" y="2965450"/>
            <a:ext cx="4064000" cy="398780"/>
          </a:xfrm>
          <a:prstGeom prst="rect">
            <a:avLst/>
          </a:prstGeom>
          <a:noFill/>
        </p:spPr>
        <p:txBody>
          <a:bodyPr wrap="square" rtlCol="0">
            <a:spAutoFit/>
          </a:bodyPr>
          <a:p>
            <a:r>
              <a:rPr lang="en-US" altLang="zh-CN" sz="2000">
                <a:latin typeface="Times New Roman Regular" panose="02020603050405020304" charset="0"/>
                <a:cs typeface="Times New Roman Regular" panose="02020603050405020304" charset="0"/>
              </a:rPr>
              <a:t>Similarity of representation</a:t>
            </a:r>
            <a:endParaRPr lang="en-US" altLang="zh-CN" sz="2000">
              <a:latin typeface="Times New Roman Regular" panose="02020603050405020304" charset="0"/>
              <a:cs typeface="Times New Roman Regular" panose="02020603050405020304" charset="0"/>
            </a:endParaRPr>
          </a:p>
        </p:txBody>
      </p:sp>
      <p:sp>
        <p:nvSpPr>
          <p:cNvPr id="12" name="椭圆 11"/>
          <p:cNvSpPr/>
          <p:nvPr/>
        </p:nvSpPr>
        <p:spPr>
          <a:xfrm>
            <a:off x="7465695" y="3700780"/>
            <a:ext cx="262890" cy="241300"/>
          </a:xfrm>
          <a:prstGeom prst="ellipse">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椭圆 27"/>
          <p:cNvSpPr/>
          <p:nvPr/>
        </p:nvSpPr>
        <p:spPr>
          <a:xfrm>
            <a:off x="8630285" y="3700780"/>
            <a:ext cx="262890" cy="241300"/>
          </a:xfrm>
          <a:prstGeom prst="ellipse">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9" name="直接连接符 28"/>
          <p:cNvCxnSpPr/>
          <p:nvPr/>
        </p:nvCxnSpPr>
        <p:spPr>
          <a:xfrm>
            <a:off x="3982720" y="3594735"/>
            <a:ext cx="0" cy="468630"/>
          </a:xfrm>
          <a:prstGeom prst="line">
            <a:avLst/>
          </a:prstGeom>
          <a:ln w="47625"/>
        </p:spPr>
        <p:style>
          <a:lnRef idx="2">
            <a:schemeClr val="accent1"/>
          </a:lnRef>
          <a:fillRef idx="0">
            <a:srgbClr val="FFFFFF"/>
          </a:fillRef>
          <a:effectRef idx="0">
            <a:srgbClr val="FFFFFF"/>
          </a:effectRef>
          <a:fontRef idx="minor">
            <a:schemeClr val="tx1"/>
          </a:fontRef>
        </p:style>
      </p:cxnSp>
      <p:sp>
        <p:nvSpPr>
          <p:cNvPr id="30" name="文本框 29"/>
          <p:cNvSpPr txBox="1"/>
          <p:nvPr/>
        </p:nvSpPr>
        <p:spPr>
          <a:xfrm>
            <a:off x="3183255" y="4110355"/>
            <a:ext cx="1599565" cy="368300"/>
          </a:xfrm>
          <a:prstGeom prst="rect">
            <a:avLst/>
          </a:prstGeom>
          <a:noFill/>
        </p:spPr>
        <p:txBody>
          <a:bodyPr wrap="square" rtlCol="0">
            <a:spAutoFit/>
          </a:bodyPr>
          <a:p>
            <a:pPr algn="ctr"/>
            <a:r>
              <a:rPr lang="en-US" altLang="zh-CN">
                <a:latin typeface="Times New Roman Regular" panose="02020603050405020304" charset="0"/>
                <a:cs typeface="Times New Roman Regular" panose="02020603050405020304" charset="0"/>
              </a:rPr>
              <a:t>Destination</a:t>
            </a:r>
            <a:endParaRPr lang="en-US" altLang="zh-CN">
              <a:latin typeface="Times New Roman Regular" panose="02020603050405020304" charset="0"/>
              <a:cs typeface="Times New Roman Regular" panose="02020603050405020304" charset="0"/>
            </a:endParaRPr>
          </a:p>
        </p:txBody>
      </p:sp>
      <p:cxnSp>
        <p:nvCxnSpPr>
          <p:cNvPr id="31" name="直接箭头连接符 30"/>
          <p:cNvCxnSpPr/>
          <p:nvPr/>
        </p:nvCxnSpPr>
        <p:spPr>
          <a:xfrm>
            <a:off x="1484630" y="4839970"/>
            <a:ext cx="9222740" cy="0"/>
          </a:xfrm>
          <a:prstGeom prst="straightConnector1">
            <a:avLst/>
          </a:prstGeom>
          <a:ln w="38100" cmpd="sng">
            <a:solidFill>
              <a:srgbClr val="323232"/>
            </a:solidFill>
            <a:prstDash val="solid"/>
            <a:tailEnd type="arrow"/>
          </a:ln>
        </p:spPr>
        <p:style>
          <a:lnRef idx="2">
            <a:schemeClr val="accent1"/>
          </a:lnRef>
          <a:fillRef idx="0">
            <a:srgbClr val="FFFFFF"/>
          </a:fillRef>
          <a:effectRef idx="0">
            <a:srgbClr val="FFFFFF"/>
          </a:effectRef>
          <a:fontRef idx="minor">
            <a:schemeClr val="tx1"/>
          </a:fontRef>
        </p:style>
      </p:cxnSp>
      <p:sp>
        <p:nvSpPr>
          <p:cNvPr id="32" name="椭圆 31"/>
          <p:cNvSpPr/>
          <p:nvPr/>
        </p:nvSpPr>
        <p:spPr>
          <a:xfrm>
            <a:off x="6981825" y="4719320"/>
            <a:ext cx="262890" cy="241300"/>
          </a:xfrm>
          <a:prstGeom prst="ellipse">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椭圆 32"/>
          <p:cNvSpPr/>
          <p:nvPr/>
        </p:nvSpPr>
        <p:spPr>
          <a:xfrm>
            <a:off x="6563995" y="4719320"/>
            <a:ext cx="262890" cy="241300"/>
          </a:xfrm>
          <a:prstGeom prst="ellipse">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34" name="直接连接符 33"/>
          <p:cNvCxnSpPr/>
          <p:nvPr/>
        </p:nvCxnSpPr>
        <p:spPr>
          <a:xfrm>
            <a:off x="3982720" y="4613275"/>
            <a:ext cx="0" cy="468630"/>
          </a:xfrm>
          <a:prstGeom prst="line">
            <a:avLst/>
          </a:prstGeom>
          <a:ln w="47625"/>
        </p:spPr>
        <p:style>
          <a:lnRef idx="2">
            <a:schemeClr val="accent1"/>
          </a:lnRef>
          <a:fillRef idx="0">
            <a:srgbClr val="FFFFFF"/>
          </a:fillRef>
          <a:effectRef idx="0">
            <a:srgbClr val="FFFFFF"/>
          </a:effectRef>
          <a:fontRef idx="minor">
            <a:schemeClr val="tx1"/>
          </a:fontRef>
        </p:style>
      </p:cxnSp>
      <p:sp>
        <p:nvSpPr>
          <p:cNvPr id="35" name="文本框 34"/>
          <p:cNvSpPr txBox="1"/>
          <p:nvPr/>
        </p:nvSpPr>
        <p:spPr>
          <a:xfrm>
            <a:off x="3183255" y="5128895"/>
            <a:ext cx="1599565" cy="368300"/>
          </a:xfrm>
          <a:prstGeom prst="rect">
            <a:avLst/>
          </a:prstGeom>
          <a:noFill/>
        </p:spPr>
        <p:txBody>
          <a:bodyPr wrap="square" rtlCol="0">
            <a:spAutoFit/>
          </a:bodyPr>
          <a:p>
            <a:pPr algn="ctr"/>
            <a:r>
              <a:rPr lang="en-US" altLang="zh-CN">
                <a:latin typeface="Times New Roman Regular" panose="02020603050405020304" charset="0"/>
                <a:cs typeface="Times New Roman Regular" panose="02020603050405020304" charset="0"/>
              </a:rPr>
              <a:t>Destination</a:t>
            </a:r>
            <a:endParaRPr lang="en-US" altLang="zh-CN">
              <a:latin typeface="Times New Roman Regular" panose="02020603050405020304" charset="0"/>
              <a:cs typeface="Times New Roman Regular" panose="02020603050405020304" charset="0"/>
            </a:endParaRPr>
          </a:p>
        </p:txBody>
      </p:sp>
      <p:cxnSp>
        <p:nvCxnSpPr>
          <p:cNvPr id="36" name="直接箭头连接符 35"/>
          <p:cNvCxnSpPr/>
          <p:nvPr/>
        </p:nvCxnSpPr>
        <p:spPr>
          <a:xfrm>
            <a:off x="1484630" y="5858510"/>
            <a:ext cx="9222740" cy="0"/>
          </a:xfrm>
          <a:prstGeom prst="straightConnector1">
            <a:avLst/>
          </a:prstGeom>
          <a:ln w="38100" cmpd="sng">
            <a:solidFill>
              <a:srgbClr val="323232"/>
            </a:solidFill>
            <a:prstDash val="solid"/>
            <a:tailEnd type="arrow"/>
          </a:ln>
        </p:spPr>
        <p:style>
          <a:lnRef idx="2">
            <a:schemeClr val="accent1"/>
          </a:lnRef>
          <a:fillRef idx="0">
            <a:srgbClr val="FFFFFF"/>
          </a:fillRef>
          <a:effectRef idx="0">
            <a:srgbClr val="FFFFFF"/>
          </a:effectRef>
          <a:fontRef idx="minor">
            <a:schemeClr val="tx1"/>
          </a:fontRef>
        </p:style>
      </p:cxnSp>
      <p:sp>
        <p:nvSpPr>
          <p:cNvPr id="37" name="椭圆 36"/>
          <p:cNvSpPr/>
          <p:nvPr/>
        </p:nvSpPr>
        <p:spPr>
          <a:xfrm>
            <a:off x="4304030" y="5737860"/>
            <a:ext cx="262890" cy="241300"/>
          </a:xfrm>
          <a:prstGeom prst="ellipse">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 name="椭圆 37"/>
          <p:cNvSpPr/>
          <p:nvPr/>
        </p:nvSpPr>
        <p:spPr>
          <a:xfrm>
            <a:off x="4127500" y="5738495"/>
            <a:ext cx="262890" cy="241300"/>
          </a:xfrm>
          <a:prstGeom prst="ellipse">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39" name="直接连接符 38"/>
          <p:cNvCxnSpPr/>
          <p:nvPr/>
        </p:nvCxnSpPr>
        <p:spPr>
          <a:xfrm>
            <a:off x="3982720" y="5631815"/>
            <a:ext cx="0" cy="468630"/>
          </a:xfrm>
          <a:prstGeom prst="line">
            <a:avLst/>
          </a:prstGeom>
          <a:ln w="47625"/>
        </p:spPr>
        <p:style>
          <a:lnRef idx="2">
            <a:schemeClr val="accent1"/>
          </a:lnRef>
          <a:fillRef idx="0">
            <a:srgbClr val="FFFFFF"/>
          </a:fillRef>
          <a:effectRef idx="0">
            <a:srgbClr val="FFFFFF"/>
          </a:effectRef>
          <a:fontRef idx="minor">
            <a:schemeClr val="tx1"/>
          </a:fontRef>
        </p:style>
      </p:cxnSp>
      <p:sp>
        <p:nvSpPr>
          <p:cNvPr id="40" name="文本框 39"/>
          <p:cNvSpPr txBox="1"/>
          <p:nvPr/>
        </p:nvSpPr>
        <p:spPr>
          <a:xfrm>
            <a:off x="3183255" y="6147435"/>
            <a:ext cx="1599565" cy="368300"/>
          </a:xfrm>
          <a:prstGeom prst="rect">
            <a:avLst/>
          </a:prstGeom>
          <a:noFill/>
        </p:spPr>
        <p:txBody>
          <a:bodyPr wrap="square" rtlCol="0">
            <a:spAutoFit/>
          </a:bodyPr>
          <a:p>
            <a:pPr algn="ctr"/>
            <a:r>
              <a:rPr lang="en-US" altLang="zh-CN">
                <a:latin typeface="Times New Roman Regular" panose="02020603050405020304" charset="0"/>
                <a:cs typeface="Times New Roman Regular" panose="02020603050405020304" charset="0"/>
              </a:rPr>
              <a:t>Destination</a:t>
            </a:r>
            <a:endParaRPr lang="en-US" altLang="zh-CN">
              <a:latin typeface="Times New Roman Regular" panose="02020603050405020304" charset="0"/>
              <a:cs typeface="Times New Roman Regular"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90525" y="307340"/>
            <a:ext cx="11010900" cy="521970"/>
          </a:xfrm>
          <a:prstGeom prst="rect">
            <a:avLst/>
          </a:prstGeom>
          <a:noFill/>
        </p:spPr>
        <p:txBody>
          <a:bodyPr wrap="square" rtlCol="0">
            <a:spAutoFit/>
          </a:bodyPr>
          <a:p>
            <a:r>
              <a:rPr lang="en-US" altLang="zh-CN" sz="2800">
                <a:latin typeface="Times New Roman Regular" panose="02020603050405020304" charset="0"/>
                <a:cs typeface="Times New Roman Regular" panose="02020603050405020304" charset="0"/>
                <a:sym typeface="+mn-ea"/>
              </a:rPr>
              <a:t>Deep Feature Synthesis: Towards Automating Data Science Endeavors</a:t>
            </a:r>
            <a:endParaRPr lang="en-US" altLang="zh-CN" sz="2800">
              <a:latin typeface="Times New Roman Regular" panose="02020603050405020304" charset="0"/>
              <a:cs typeface="Times New Roman Regular" panose="02020603050405020304" charset="0"/>
              <a:sym typeface="+mn-ea"/>
            </a:endParaRPr>
          </a:p>
        </p:txBody>
      </p:sp>
      <p:sp>
        <p:nvSpPr>
          <p:cNvPr id="3" name="文本框 2"/>
          <p:cNvSpPr txBox="1"/>
          <p:nvPr/>
        </p:nvSpPr>
        <p:spPr>
          <a:xfrm>
            <a:off x="390525" y="1426210"/>
            <a:ext cx="4064000" cy="521970"/>
          </a:xfrm>
          <a:prstGeom prst="rect">
            <a:avLst/>
          </a:prstGeom>
          <a:noFill/>
        </p:spPr>
        <p:txBody>
          <a:bodyPr wrap="square" rtlCol="0">
            <a:spAutoFit/>
          </a:bodyPr>
          <a:p>
            <a:r>
              <a:rPr lang="en-US" altLang="zh-CN" sz="2800">
                <a:latin typeface="Times New Roman Regular" panose="02020603050405020304" charset="0"/>
                <a:cs typeface="Times New Roman Regular" panose="02020603050405020304" charset="0"/>
              </a:rPr>
              <a:t>Problem</a:t>
            </a:r>
            <a:endParaRPr lang="en-US" altLang="zh-CN" sz="2800">
              <a:latin typeface="Times New Roman Regular" panose="02020603050405020304" charset="0"/>
              <a:cs typeface="Times New Roman Regular" panose="02020603050405020304" charset="0"/>
            </a:endParaRPr>
          </a:p>
        </p:txBody>
      </p:sp>
      <p:sp>
        <p:nvSpPr>
          <p:cNvPr id="4" name="文本框 3"/>
          <p:cNvSpPr txBox="1"/>
          <p:nvPr/>
        </p:nvSpPr>
        <p:spPr>
          <a:xfrm>
            <a:off x="390525" y="1948180"/>
            <a:ext cx="10734040" cy="1630045"/>
          </a:xfrm>
          <a:prstGeom prst="rect">
            <a:avLst/>
          </a:prstGeom>
          <a:noFill/>
        </p:spPr>
        <p:txBody>
          <a:bodyPr wrap="square" rtlCol="0">
            <a:spAutoFit/>
          </a:bodyPr>
          <a:p>
            <a:pPr indent="457200"/>
            <a:r>
              <a:rPr lang="en-US" sz="2000">
                <a:latin typeface="Times New Roman Regular" panose="02020603050405020304" charset="0"/>
                <a:cs typeface="Times New Roman Regular" panose="02020603050405020304" charset="0"/>
              </a:rPr>
              <a:t>In DL or ML, sometimes the data we get is not directly related to the label. As a result, we need to synthesize the data to get invariant features. However, t</a:t>
            </a:r>
            <a:r>
              <a:rPr sz="2000">
                <a:latin typeface="Times New Roman Regular" panose="02020603050405020304" charset="0"/>
                <a:cs typeface="Times New Roman Regular" panose="02020603050405020304" charset="0"/>
              </a:rPr>
              <a:t>ransforming raw data</a:t>
            </a:r>
            <a:r>
              <a:rPr lang="en-US" sz="2000">
                <a:latin typeface="Times New Roman Regular" panose="02020603050405020304" charset="0"/>
                <a:cs typeface="Times New Roman Regular" panose="02020603050405020304" charset="0"/>
              </a:rPr>
              <a:t>, which is provided by the relational datasets,</a:t>
            </a:r>
            <a:r>
              <a:rPr sz="2000">
                <a:latin typeface="Times New Roman Regular" panose="02020603050405020304" charset="0"/>
                <a:cs typeface="Times New Roman Regular" panose="02020603050405020304" charset="0"/>
              </a:rPr>
              <a:t> into features is often the part of the process that most heavily involves humans, because it is driven by intuition. </a:t>
            </a:r>
            <a:r>
              <a:rPr lang="en-US" sz="2000">
                <a:latin typeface="Times New Roman Regular" panose="02020603050405020304" charset="0"/>
                <a:cs typeface="Times New Roman Regular" panose="02020603050405020304" charset="0"/>
              </a:rPr>
              <a:t>So the author proposes a automatic method to synthesize data, which is called Deep Feature Synthesis.</a:t>
            </a:r>
            <a:endParaRPr lang="en-US" sz="2000">
              <a:latin typeface="Times New Roman Regular" panose="02020603050405020304" charset="0"/>
              <a:cs typeface="Times New Roman Regular" panose="02020603050405020304" charset="0"/>
            </a:endParaRPr>
          </a:p>
        </p:txBody>
      </p:sp>
      <p:sp>
        <p:nvSpPr>
          <p:cNvPr id="5" name="文本框 4"/>
          <p:cNvSpPr txBox="1"/>
          <p:nvPr/>
        </p:nvSpPr>
        <p:spPr>
          <a:xfrm>
            <a:off x="390525" y="3556000"/>
            <a:ext cx="4064000" cy="521970"/>
          </a:xfrm>
          <a:prstGeom prst="rect">
            <a:avLst/>
          </a:prstGeom>
          <a:noFill/>
        </p:spPr>
        <p:txBody>
          <a:bodyPr wrap="square" rtlCol="0">
            <a:spAutoFit/>
          </a:bodyPr>
          <a:p>
            <a:r>
              <a:rPr lang="en-US" altLang="zh-CN" sz="2800">
                <a:latin typeface="Times New Roman Regular" panose="02020603050405020304" charset="0"/>
                <a:cs typeface="Times New Roman Regular" panose="02020603050405020304" charset="0"/>
              </a:rPr>
              <a:t>Method</a:t>
            </a:r>
            <a:endParaRPr lang="en-US" altLang="zh-CN" sz="2800">
              <a:latin typeface="Times New Roman Regular" panose="02020603050405020304" charset="0"/>
              <a:cs typeface="Times New Roman Regular" panose="02020603050405020304" charset="0"/>
            </a:endParaRPr>
          </a:p>
        </p:txBody>
      </p:sp>
      <p:sp>
        <p:nvSpPr>
          <p:cNvPr id="6" name="文本框 5"/>
          <p:cNvSpPr txBox="1"/>
          <p:nvPr/>
        </p:nvSpPr>
        <p:spPr>
          <a:xfrm>
            <a:off x="390525" y="4034155"/>
            <a:ext cx="10543540" cy="1938020"/>
          </a:xfrm>
          <a:prstGeom prst="rect">
            <a:avLst/>
          </a:prstGeom>
          <a:noFill/>
        </p:spPr>
        <p:txBody>
          <a:bodyPr wrap="square" rtlCol="0">
            <a:spAutoFit/>
          </a:bodyPr>
          <a:p>
            <a:pPr indent="457200"/>
            <a:r>
              <a:rPr lang="en-US" altLang="zh-CN" sz="2000">
                <a:latin typeface="Times New Roman Regular" panose="02020603050405020304" charset="0"/>
                <a:cs typeface="Times New Roman Regular" panose="02020603050405020304" charset="0"/>
              </a:rPr>
              <a:t>The author divedes the transformation as three part: rfeat, dfeat, efeat. Dfeat and rfeat is to </a:t>
            </a:r>
            <a:r>
              <a:rPr lang="en-US" altLang="zh-CN" sz="2000">
                <a:latin typeface="Times New Roman Regular" panose="02020603050405020304" charset="0"/>
                <a:cs typeface="Times New Roman Regular" panose="02020603050405020304" charset="0"/>
              </a:rPr>
              <a:t>aggregate feature from other tables. And efeat is to transform the data in a single table. We must first synthesize rfeat and dfeat features so we can apply efeat feature to the results.</a:t>
            </a:r>
            <a:endParaRPr lang="en-US" altLang="zh-CN" sz="2000">
              <a:latin typeface="Times New Roman Regular" panose="02020603050405020304" charset="0"/>
              <a:cs typeface="Times New Roman Regular" panose="02020603050405020304" charset="0"/>
            </a:endParaRPr>
          </a:p>
          <a:p>
            <a:pPr indent="457200"/>
            <a:r>
              <a:rPr lang="en-US" altLang="zh-CN" sz="2000">
                <a:latin typeface="Times New Roman Regular" panose="02020603050405020304" charset="0"/>
                <a:cs typeface="Times New Roman Regular" panose="02020603050405020304" charset="0"/>
              </a:rPr>
              <a:t>The rfeat functions contains: AVG(), MAX(), MIN(), SUM(), STD(), and COUNT().</a:t>
            </a:r>
            <a:endParaRPr lang="en-US" altLang="zh-CN" sz="2000">
              <a:latin typeface="Times New Roman Regular" panose="02020603050405020304" charset="0"/>
              <a:cs typeface="Times New Roman Regular" panose="02020603050405020304" charset="0"/>
            </a:endParaRPr>
          </a:p>
          <a:p>
            <a:pPr indent="457200"/>
            <a:r>
              <a:rPr lang="en-US" altLang="zh-CN" sz="2000">
                <a:latin typeface="Times New Roman Regular" panose="02020603050405020304" charset="0"/>
                <a:cs typeface="Times New Roman Regular" panose="02020603050405020304" charset="0"/>
              </a:rPr>
              <a:t>The efeat functions contains: length() to calculate the number of characters in a text field, and WEEKDAY() and MONTH() to convert dates to the day of the week or month they occurred. </a:t>
            </a:r>
            <a:endParaRPr lang="en-US" altLang="zh-CN" sz="2000">
              <a:latin typeface="Times New Roman Regular" panose="02020603050405020304" charset="0"/>
              <a:cs typeface="Times New Roman Regular" panose="02020603050405020304" charset="0"/>
            </a:endParaRPr>
          </a:p>
        </p:txBody>
      </p:sp>
      <p:sp>
        <p:nvSpPr>
          <p:cNvPr id="7" name="文本框 6"/>
          <p:cNvSpPr txBox="1"/>
          <p:nvPr/>
        </p:nvSpPr>
        <p:spPr>
          <a:xfrm>
            <a:off x="390525" y="829310"/>
            <a:ext cx="4064000" cy="398780"/>
          </a:xfrm>
          <a:prstGeom prst="rect">
            <a:avLst/>
          </a:prstGeom>
          <a:noFill/>
        </p:spPr>
        <p:txBody>
          <a:bodyPr wrap="square" rtlCol="0">
            <a:spAutoFit/>
          </a:bodyPr>
          <a:p>
            <a:r>
              <a:rPr lang="en-US" altLang="zh-CN" sz="2000">
                <a:latin typeface="Times New Roman Regular" panose="02020603050405020304" charset="0"/>
                <a:cs typeface="Times New Roman Regular" panose="02020603050405020304" charset="0"/>
              </a:rPr>
              <a:t>2015 DSAA</a:t>
            </a:r>
            <a:endParaRPr lang="en-US" altLang="zh-CN" sz="2000">
              <a:latin typeface="Times New Roman Regular" panose="02020603050405020304" charset="0"/>
              <a:cs typeface="Times New Roman Regular" panose="02020603050405020304" charset="0"/>
            </a:endParaRPr>
          </a:p>
        </p:txBody>
      </p:sp>
    </p:spTree>
  </p:cSld>
  <p:clrMapOvr>
    <a:masterClrMapping/>
  </p:clrMapOvr>
</p:sld>
</file>

<file path=ppt/tags/tag1.xml><?xml version="1.0" encoding="utf-8"?>
<p:tagLst xmlns:p="http://schemas.openxmlformats.org/presentationml/2006/main">
  <p:tag name="TABLE_ENDDRAG_ORIGIN_RECT" val="928*110"/>
  <p:tag name="TABLE_ENDDRAG_RECT" val="17*236*928*110"/>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5732</Words>
  <Application>WPS 表格</Application>
  <PresentationFormat>宽屏</PresentationFormat>
  <Paragraphs>341</Paragraphs>
  <Slides>18</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宋体</vt:lpstr>
      <vt:lpstr>Wingdings</vt:lpstr>
      <vt:lpstr>Times New Roman Regular</vt:lpstr>
      <vt:lpstr>Wingdings</vt:lpstr>
      <vt:lpstr>微软雅黑</vt:lpstr>
      <vt:lpstr>汉仪旗黑</vt:lpstr>
      <vt:lpstr>宋体</vt:lpstr>
      <vt:lpstr>Arial Unicode MS</vt:lpstr>
      <vt:lpstr>Calibri</vt:lpstr>
      <vt:lpstr>Helvetica Neue</vt:lpstr>
      <vt:lpstr>汉仪书宋二KW</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darcy</cp:lastModifiedBy>
  <cp:revision>35</cp:revision>
  <dcterms:created xsi:type="dcterms:W3CDTF">2023-11-06T11:00:35Z</dcterms:created>
  <dcterms:modified xsi:type="dcterms:W3CDTF">2023-11-06T11:00:35Z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2052-6.2.2.8394</vt:lpwstr>
  </property>
  <property fmtid="{D5CDD505-2E9C-101B-9397-08002B2CF9AE}" pid="3" name="ICV">
    <vt:lpwstr>795CA75C1013FD9B05B83C65A6C516F9_41</vt:lpwstr>
  </property>
</Properties>
</file>