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77.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8.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5"/>
  </p:handoutMasterIdLst>
  <p:sldIdLst>
    <p:sldId id="257" r:id="rId3"/>
    <p:sldId id="258" r:id="rId5"/>
    <p:sldId id="280" r:id="rId6"/>
    <p:sldId id="300" r:id="rId7"/>
    <p:sldId id="306" r:id="rId8"/>
    <p:sldId id="303" r:id="rId9"/>
    <p:sldId id="304" r:id="rId10"/>
    <p:sldId id="274" r:id="rId11"/>
    <p:sldId id="275" r:id="rId12"/>
    <p:sldId id="276" r:id="rId13"/>
    <p:sldId id="278" r:id="rId14"/>
  </p:sldIdLst>
  <p:sldSz cx="12192000" cy="6858000"/>
  <p:notesSz cx="7103745" cy="10234295"/>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63"/>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gs" Target="tags/tag78.xml"/><Relationship Id="rId20" Type="http://schemas.openxmlformats.org/officeDocument/2006/relationships/customXml" Target="../customXml/item1.xml"/><Relationship Id="rId2" Type="http://schemas.openxmlformats.org/officeDocument/2006/relationships/theme" Target="theme/theme1.xml"/><Relationship Id="rId19" Type="http://schemas.openxmlformats.org/officeDocument/2006/relationships/customXmlProps" Target="../customXml/itemProps77.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Just like we talk about last meeting, the current problem is that.</a:t>
            </a:r>
            <a:endParaRPr lang="en-US" altLang="zh-CN"/>
          </a:p>
          <a:p>
            <a:endParaRPr lang="en-US" altLang="zh-CN"/>
          </a:p>
          <a:p>
            <a:r>
              <a:rPr lang="en-US" altLang="zh-CN"/>
              <a:t>Let’s focus on the feature selection first.</a:t>
            </a:r>
            <a:endParaRPr lang="en-US" altLang="zh-CN"/>
          </a:p>
          <a:p>
            <a:r>
              <a:rPr lang="en-US" altLang="zh-CN"/>
              <a:t>And the wrapper and embedded method is possible to work, because they don’t focus on only one feature.</a:t>
            </a:r>
            <a:endParaRPr lang="en-US" altLang="zh-CN"/>
          </a:p>
          <a:p>
            <a:r>
              <a:rPr lang="en-US" altLang="zh-CN"/>
              <a:t>I tried each of them. For wrapper, .... I will introduce it detailly later.</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here is the illustration of the common wrapper method.</a:t>
            </a:r>
            <a:endParaRPr lang="en-US" altLang="zh-CN"/>
          </a:p>
          <a:p>
            <a:endParaRPr lang="en-US" altLang="zh-CN"/>
          </a:p>
          <a:p>
            <a:r>
              <a:rPr lang="en-US" altLang="zh-CN"/>
              <a:t>It first receive the initial feature set as input, and use some method to generate the subset. then use some method to evaluate the generated subset. If the subset meets the stop condition, it will output the subset. otherwise it will continue the loop.</a:t>
            </a:r>
            <a:endParaRPr lang="en-US" altLang="zh-CN"/>
          </a:p>
          <a:p>
            <a:endParaRPr lang="en-US" altLang="zh-CN"/>
          </a:p>
          <a:p>
            <a:r>
              <a:rPr lang="en-US" altLang="zh-CN"/>
              <a:t>In my experiment, I </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The output is the subset. 1 stands for selected and 0 stands for unselected.</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before I introduce my method. I would like to analyse the regularization first.</a:t>
            </a:r>
            <a:endParaRPr lang="en-US" altLang="zh-CN"/>
          </a:p>
          <a:p>
            <a:endParaRPr lang="en-US" altLang="zh-CN"/>
          </a:p>
          <a:p>
            <a:r>
              <a:rPr lang="en-US" altLang="zh-CN"/>
              <a:t>the feature selection layer is a layer before the first layer. It is one to one conneced. And we only do reg on the feature selection layer</a:t>
            </a:r>
            <a:endParaRPr lang="en-US" altLang="zh-CN"/>
          </a:p>
          <a:p>
            <a:endParaRPr lang="en-US" altLang="zh-CN"/>
          </a:p>
          <a:p>
            <a:r>
              <a:rPr lang="en-US" altLang="zh-CN"/>
              <a:t>so that is the reg makes the weight to be zero. It will remove the connection of the wrong feature competely.</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先不要关注最后的</a:t>
            </a:r>
            <a:r>
              <a:rPr lang="en-US" altLang="zh-CN"/>
              <a:t>mae</a:t>
            </a:r>
            <a:r>
              <a:rPr lang="zh-CN" altLang="en-US"/>
              <a:t>，因为这只是特征选择部分</a:t>
            </a:r>
            <a:r>
              <a:rPr lang="en-US" altLang="zh-CN"/>
              <a:t>.</a:t>
            </a:r>
            <a:endParaRPr lang="en-US" altLang="zh-CN"/>
          </a:p>
          <a:p>
            <a:r>
              <a:rPr lang="en-US" altLang="zh-CN"/>
              <a:t>feature selection layer</a:t>
            </a:r>
            <a:r>
              <a:rPr lang="zh-CN" altLang="en-US"/>
              <a:t>的正则化只涉及网络的第一层，所以它无法对后续的特征合成过程产生</a:t>
            </a:r>
            <a:r>
              <a:rPr lang="zh-CN" altLang="en-US"/>
              <a:t>影响。</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可以看出，即使我们直接用正确的特征作为</a:t>
            </a:r>
            <a:r>
              <a:rPr lang="en-US" altLang="zh-CN">
                <a:sym typeface="+mn-ea"/>
              </a:rPr>
              <a:t>FCN</a:t>
            </a:r>
            <a:r>
              <a:rPr lang="zh-CN" altLang="en-US">
                <a:sym typeface="+mn-ea"/>
              </a:rPr>
              <a:t>的输入，我们也无法在测试集上取得好效果，因为网络会过拟合训练集数据。那么假设我们能够通过选择层来解决特征选择的问题，那么接下来的问题就是如何防止模型过拟合。一般防止过拟合的方法有正则化和</a:t>
            </a:r>
            <a:r>
              <a:rPr lang="en-US" altLang="zh-CN">
                <a:sym typeface="+mn-ea"/>
              </a:rPr>
              <a:t>dropout</a:t>
            </a:r>
            <a:r>
              <a:rPr lang="zh-CN" altLang="en-US">
                <a:sym typeface="+mn-ea"/>
              </a:rPr>
              <a:t>等，但是这些方法都只是通过防止模型过于复杂，以此来防止过拟合，但是不过于复杂不代表模型就模拟了输入和输出之间正确的函数。</a:t>
            </a:r>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通过</a:t>
            </a:r>
            <a:r>
              <a:rPr lang="en-US" altLang="zh-CN"/>
              <a:t>feature selection layer</a:t>
            </a:r>
            <a:r>
              <a:rPr lang="zh-CN" altLang="en-US"/>
              <a:t>，我们就可以在没有进行特征合成的情况下选择出正确的特征了。这个方法将特征合成和特征选择两个相互制约的问题分解了开来。接下来就是如何进行特征合成的部分了。通过图片可以看出，即使我们只输入正确的特征，没有任何无关特征，</a:t>
            </a:r>
            <a:r>
              <a:rPr lang="en-US" altLang="zh-CN"/>
              <a:t>FCN</a:t>
            </a:r>
            <a:r>
              <a:rPr lang="zh-CN" altLang="en-US"/>
              <a:t>在测试集上的结果都并不令人满意，原因在于</a:t>
            </a:r>
            <a:r>
              <a:rPr lang="en-US" altLang="zh-CN"/>
              <a:t>FCN</a:t>
            </a:r>
            <a:r>
              <a:rPr lang="zh-CN" altLang="en-US"/>
              <a:t>只是拟合</a:t>
            </a:r>
            <a:r>
              <a:rPr lang="zh-CN" altLang="en-US"/>
              <a:t>了</a:t>
            </a:r>
            <a:endParaRPr lang="zh-CN" altLang="en-US"/>
          </a:p>
          <a:p>
            <a:endParaRPr lang="zh-CN" altLang="en-US"/>
          </a:p>
          <a:p>
            <a:r>
              <a:rPr lang="en-US" altLang="zh-CN"/>
              <a:t>what contrastive learning do is it makes the synthsized feature to be similar if the label is similar. But assuming the input data are all right feature</a:t>
            </a:r>
            <a:endParaRPr lang="en-US" altLang="zh-CN"/>
          </a:p>
          <a:p>
            <a:endParaRPr lang="en-US" altLang="zh-CN"/>
          </a:p>
          <a:p>
            <a:r>
              <a:rPr lang="en-US" altLang="zh-CN"/>
              <a:t>Here is a result figure of meeting several weeks ago. I think it is very typical. most the trainin curve with regularization is like this one. We can find </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6.xml"/><Relationship Id="rId2" Type="http://schemas.openxmlformats.org/officeDocument/2006/relationships/image" Target="../media/image9.pn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hyperlink" Target="https://dl.acm.org/doi/abs/10.1145/3136625" TargetMode="External"/><Relationship Id="rId1" Type="http://schemas.openxmlformats.org/officeDocument/2006/relationships/hyperlink" Target="https://ieeexplore.ieee.org/abstract/document/9782500" TargetMode="Externa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hyperlink" Target="https://dl.acm.org/doi/abs/10.1145/3136625" TargetMode="Externa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5" Type="http://schemas.openxmlformats.org/officeDocument/2006/relationships/notesSlide" Target="../notesSlides/notesSlide6.xml"/><Relationship Id="rId64" Type="http://schemas.openxmlformats.org/officeDocument/2006/relationships/slideLayout" Target="../slideLayouts/slideLayout1.xml"/><Relationship Id="rId63" Type="http://schemas.openxmlformats.org/officeDocument/2006/relationships/tags" Target="../tags/tag69.xml"/><Relationship Id="rId62" Type="http://schemas.openxmlformats.org/officeDocument/2006/relationships/tags" Target="../tags/tag68.xml"/><Relationship Id="rId61" Type="http://schemas.openxmlformats.org/officeDocument/2006/relationships/tags" Target="../tags/tag67.xml"/><Relationship Id="rId60" Type="http://schemas.openxmlformats.org/officeDocument/2006/relationships/tags" Target="../tags/tag66.xml"/><Relationship Id="rId6" Type="http://schemas.openxmlformats.org/officeDocument/2006/relationships/tags" Target="../tags/tag12.xml"/><Relationship Id="rId59" Type="http://schemas.openxmlformats.org/officeDocument/2006/relationships/tags" Target="../tags/tag65.xml"/><Relationship Id="rId58" Type="http://schemas.openxmlformats.org/officeDocument/2006/relationships/tags" Target="../tags/tag64.xml"/><Relationship Id="rId57" Type="http://schemas.openxmlformats.org/officeDocument/2006/relationships/tags" Target="../tags/tag63.xml"/><Relationship Id="rId56" Type="http://schemas.openxmlformats.org/officeDocument/2006/relationships/tags" Target="../tags/tag62.xml"/><Relationship Id="rId55" Type="http://schemas.openxmlformats.org/officeDocument/2006/relationships/tags" Target="../tags/tag61.xml"/><Relationship Id="rId54" Type="http://schemas.openxmlformats.org/officeDocument/2006/relationships/tags" Target="../tags/tag60.xml"/><Relationship Id="rId53" Type="http://schemas.openxmlformats.org/officeDocument/2006/relationships/tags" Target="../tags/tag59.xml"/><Relationship Id="rId52" Type="http://schemas.openxmlformats.org/officeDocument/2006/relationships/tags" Target="../tags/tag58.xml"/><Relationship Id="rId51" Type="http://schemas.openxmlformats.org/officeDocument/2006/relationships/tags" Target="../tags/tag57.xml"/><Relationship Id="rId50" Type="http://schemas.openxmlformats.org/officeDocument/2006/relationships/tags" Target="../tags/tag56.xml"/><Relationship Id="rId5" Type="http://schemas.openxmlformats.org/officeDocument/2006/relationships/tags" Target="../tags/tag11.xml"/><Relationship Id="rId49" Type="http://schemas.openxmlformats.org/officeDocument/2006/relationships/tags" Target="../tags/tag55.xml"/><Relationship Id="rId48" Type="http://schemas.openxmlformats.org/officeDocument/2006/relationships/tags" Target="../tags/tag54.xml"/><Relationship Id="rId47" Type="http://schemas.openxmlformats.org/officeDocument/2006/relationships/tags" Target="../tags/tag53.xml"/><Relationship Id="rId46" Type="http://schemas.openxmlformats.org/officeDocument/2006/relationships/tags" Target="../tags/tag52.xml"/><Relationship Id="rId45" Type="http://schemas.openxmlformats.org/officeDocument/2006/relationships/tags" Target="../tags/tag51.xml"/><Relationship Id="rId44" Type="http://schemas.openxmlformats.org/officeDocument/2006/relationships/tags" Target="../tags/tag50.xml"/><Relationship Id="rId43" Type="http://schemas.openxmlformats.org/officeDocument/2006/relationships/tags" Target="../tags/tag49.xml"/><Relationship Id="rId42" Type="http://schemas.openxmlformats.org/officeDocument/2006/relationships/tags" Target="../tags/tag48.xml"/><Relationship Id="rId41" Type="http://schemas.openxmlformats.org/officeDocument/2006/relationships/tags" Target="../tags/tag47.xml"/><Relationship Id="rId40" Type="http://schemas.openxmlformats.org/officeDocument/2006/relationships/tags" Target="../tags/tag46.xml"/><Relationship Id="rId4" Type="http://schemas.openxmlformats.org/officeDocument/2006/relationships/tags" Target="../tags/tag10.xml"/><Relationship Id="rId39" Type="http://schemas.openxmlformats.org/officeDocument/2006/relationships/tags" Target="../tags/tag45.xml"/><Relationship Id="rId38" Type="http://schemas.openxmlformats.org/officeDocument/2006/relationships/tags" Target="../tags/tag44.xml"/><Relationship Id="rId37" Type="http://schemas.openxmlformats.org/officeDocument/2006/relationships/tags" Target="../tags/tag43.xml"/><Relationship Id="rId36" Type="http://schemas.openxmlformats.org/officeDocument/2006/relationships/tags" Target="../tags/tag42.xml"/><Relationship Id="rId35" Type="http://schemas.openxmlformats.org/officeDocument/2006/relationships/tags" Target="../tags/tag41.xml"/><Relationship Id="rId34" Type="http://schemas.openxmlformats.org/officeDocument/2006/relationships/tags" Target="../tags/tag40.xml"/><Relationship Id="rId33" Type="http://schemas.openxmlformats.org/officeDocument/2006/relationships/tags" Target="../tags/tag39.xml"/><Relationship Id="rId32" Type="http://schemas.openxmlformats.org/officeDocument/2006/relationships/tags" Target="../tags/tag38.xml"/><Relationship Id="rId31" Type="http://schemas.openxmlformats.org/officeDocument/2006/relationships/tags" Target="../tags/tag37.xml"/><Relationship Id="rId30" Type="http://schemas.openxmlformats.org/officeDocument/2006/relationships/tags" Target="../tags/tag36.xml"/><Relationship Id="rId3" Type="http://schemas.openxmlformats.org/officeDocument/2006/relationships/tags" Target="../tags/tag9.xml"/><Relationship Id="rId29" Type="http://schemas.openxmlformats.org/officeDocument/2006/relationships/tags" Target="../tags/tag35.xml"/><Relationship Id="rId28" Type="http://schemas.openxmlformats.org/officeDocument/2006/relationships/tags" Target="../tags/tag34.xml"/><Relationship Id="rId27" Type="http://schemas.openxmlformats.org/officeDocument/2006/relationships/tags" Target="../tags/tag33.xml"/><Relationship Id="rId26" Type="http://schemas.openxmlformats.org/officeDocument/2006/relationships/tags" Target="../tags/tag32.xml"/><Relationship Id="rId25" Type="http://schemas.openxmlformats.org/officeDocument/2006/relationships/tags" Target="../tags/tag31.xml"/><Relationship Id="rId24" Type="http://schemas.openxmlformats.org/officeDocument/2006/relationships/tags" Target="../tags/tag30.xml"/><Relationship Id="rId23" Type="http://schemas.openxmlformats.org/officeDocument/2006/relationships/tags" Target="../tags/tag29.xml"/><Relationship Id="rId22" Type="http://schemas.openxmlformats.org/officeDocument/2006/relationships/tags" Target="../tags/tag28.xml"/><Relationship Id="rId21" Type="http://schemas.openxmlformats.org/officeDocument/2006/relationships/tags" Target="../tags/tag27.xml"/><Relationship Id="rId20" Type="http://schemas.openxmlformats.org/officeDocument/2006/relationships/tags" Target="../tags/tag26.xml"/><Relationship Id="rId2" Type="http://schemas.openxmlformats.org/officeDocument/2006/relationships/tags" Target="../tags/tag8.xml"/><Relationship Id="rId19" Type="http://schemas.openxmlformats.org/officeDocument/2006/relationships/tags" Target="../tags/tag25.xml"/><Relationship Id="rId18" Type="http://schemas.openxmlformats.org/officeDocument/2006/relationships/tags" Target="../tags/tag24.xml"/><Relationship Id="rId17" Type="http://schemas.openxmlformats.org/officeDocument/2006/relationships/tags" Target="../tags/tag23.xml"/><Relationship Id="rId16" Type="http://schemas.openxmlformats.org/officeDocument/2006/relationships/tags" Target="../tags/tag22.xml"/><Relationship Id="rId15" Type="http://schemas.openxmlformats.org/officeDocument/2006/relationships/tags" Target="../tags/tag21.xml"/><Relationship Id="rId14" Type="http://schemas.openxmlformats.org/officeDocument/2006/relationships/tags" Target="../tags/tag20.xml"/><Relationship Id="rId13" Type="http://schemas.openxmlformats.org/officeDocument/2006/relationships/tags" Target="../tags/tag19.xml"/><Relationship Id="rId12" Type="http://schemas.openxmlformats.org/officeDocument/2006/relationships/tags" Target="../tags/tag18.xml"/><Relationship Id="rId11" Type="http://schemas.openxmlformats.org/officeDocument/2006/relationships/tags" Target="../tags/tag17.xml"/><Relationship Id="rId10" Type="http://schemas.openxmlformats.org/officeDocument/2006/relationships/tags" Target="../tags/tag1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image" Target="../media/image3.png"/><Relationship Id="rId3" Type="http://schemas.openxmlformats.org/officeDocument/2006/relationships/tags" Target="../tags/tag71.xml"/><Relationship Id="rId2" Type="http://schemas.openxmlformats.org/officeDocument/2006/relationships/image" Target="../media/image2.png"/><Relationship Id="rId1" Type="http://schemas.openxmlformats.org/officeDocument/2006/relationships/tags" Target="../tags/tag70.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tags" Target="../tags/tag75.xml"/><Relationship Id="rId2" Type="http://schemas.openxmlformats.org/officeDocument/2006/relationships/image" Target="../media/image4.png"/><Relationship Id="rId1" Type="http://schemas.openxmlformats.org/officeDocument/2006/relationships/tags" Target="../tags/tag7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173730" y="2143760"/>
            <a:ext cx="5844540" cy="1014730"/>
          </a:xfrm>
          <a:prstGeom prst="rect">
            <a:avLst/>
          </a:prstGeom>
          <a:noFill/>
        </p:spPr>
        <p:txBody>
          <a:bodyPr wrap="square" rtlCol="0">
            <a:spAutoFit/>
          </a:bodyPr>
          <a:p>
            <a:pPr algn="ctr"/>
            <a:r>
              <a:rPr lang="en-US" altLang="zh-CN" sz="6000">
                <a:latin typeface="Times New Roman Regular" panose="02020603050405020304" charset="0"/>
                <a:cs typeface="Times New Roman Regular" panose="02020603050405020304" charset="0"/>
              </a:rPr>
              <a:t>Progress Report</a:t>
            </a:r>
            <a:endParaRPr lang="en-US" altLang="zh-CN" sz="6000">
              <a:latin typeface="Times New Roman Regular" panose="02020603050405020304" charset="0"/>
              <a:cs typeface="Times New Roman Regular" panose="02020603050405020304" charset="0"/>
            </a:endParaRPr>
          </a:p>
        </p:txBody>
      </p:sp>
      <p:sp>
        <p:nvSpPr>
          <p:cNvPr id="4" name="文本框 3"/>
          <p:cNvSpPr txBox="1"/>
          <p:nvPr/>
        </p:nvSpPr>
        <p:spPr>
          <a:xfrm>
            <a:off x="4064000" y="4587875"/>
            <a:ext cx="4064000" cy="1014730"/>
          </a:xfrm>
          <a:prstGeom prst="rect">
            <a:avLst/>
          </a:prstGeom>
          <a:noFill/>
        </p:spPr>
        <p:txBody>
          <a:bodyPr wrap="square" rtlCol="0">
            <a:spAutoFit/>
          </a:bodyPr>
          <a:p>
            <a:pPr algn="ctr"/>
            <a:r>
              <a:rPr lang="en-US" altLang="zh-CN" sz="2000">
                <a:latin typeface="Times New Roman Regular" panose="02020603050405020304" charset="0"/>
                <a:cs typeface="Times New Roman Regular" panose="02020603050405020304" charset="0"/>
              </a:rPr>
              <a:t>2023.12.11</a:t>
            </a:r>
            <a:endParaRPr lang="en-US" altLang="zh-CN" sz="2000">
              <a:latin typeface="Times New Roman Regular" panose="02020603050405020304" charset="0"/>
              <a:cs typeface="Times New Roman Regular" panose="02020603050405020304" charset="0"/>
            </a:endParaRPr>
          </a:p>
          <a:p>
            <a:pPr algn="ctr"/>
            <a:endParaRPr lang="en-US" altLang="zh-CN" sz="2000">
              <a:latin typeface="Times New Roman Regular" panose="02020603050405020304" charset="0"/>
              <a:cs typeface="Times New Roman Regular" panose="02020603050405020304" charset="0"/>
            </a:endParaRPr>
          </a:p>
          <a:p>
            <a:pPr algn="ctr"/>
            <a:r>
              <a:rPr lang="en-US" altLang="zh-CN" sz="2000">
                <a:latin typeface="Times New Roman Regular" panose="02020603050405020304" charset="0"/>
                <a:cs typeface="Times New Roman Regular" panose="02020603050405020304" charset="0"/>
              </a:rPr>
              <a:t>Yida Zhang</a:t>
            </a:r>
            <a:endParaRPr lang="en-US" altLang="zh-CN" sz="2000">
              <a:latin typeface="Times New Roman Regular" panose="02020603050405020304" charset="0"/>
              <a:cs typeface="Times New Roman Regular"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6070" y="285750"/>
            <a:ext cx="4064000" cy="460375"/>
          </a:xfrm>
          <a:prstGeom prst="rect">
            <a:avLst/>
          </a:prstGeom>
          <a:noFill/>
        </p:spPr>
        <p:txBody>
          <a:bodyPr wrap="square" rtlCol="0">
            <a:spAutoFit/>
          </a:bodyPr>
          <a:p>
            <a:r>
              <a:rPr lang="en-US" altLang="zh-CN" sz="2400">
                <a:latin typeface="Times New Roman" panose="02020603050405020304" charset="0"/>
                <a:cs typeface="Times New Roman" panose="02020603050405020304" charset="0"/>
              </a:rPr>
              <a:t>Validate set</a:t>
            </a:r>
            <a:endParaRPr lang="en-US" altLang="zh-CN" sz="2400">
              <a:latin typeface="Times New Roman" panose="02020603050405020304" charset="0"/>
              <a:cs typeface="Times New Roman" panose="02020603050405020304" charset="0"/>
            </a:endParaRPr>
          </a:p>
        </p:txBody>
      </p:sp>
      <p:pic>
        <p:nvPicPr>
          <p:cNvPr id="7" name="图片 6" descr="屏幕截图 2023-12-11 150346"/>
          <p:cNvPicPr>
            <a:picLocks noChangeAspect="1"/>
          </p:cNvPicPr>
          <p:nvPr/>
        </p:nvPicPr>
        <p:blipFill>
          <a:blip r:embed="rId1"/>
          <a:srcRect t="18416" r="24941"/>
          <a:stretch>
            <a:fillRect/>
          </a:stretch>
        </p:blipFill>
        <p:spPr>
          <a:xfrm>
            <a:off x="2202815" y="1622425"/>
            <a:ext cx="6798945" cy="4439920"/>
          </a:xfrm>
          <a:prstGeom prst="rect">
            <a:avLst/>
          </a:prstGeom>
        </p:spPr>
      </p:pic>
      <p:sp>
        <p:nvSpPr>
          <p:cNvPr id="8" name="文本框 7"/>
          <p:cNvSpPr txBox="1"/>
          <p:nvPr/>
        </p:nvSpPr>
        <p:spPr>
          <a:xfrm>
            <a:off x="306070" y="1000125"/>
            <a:ext cx="869569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Training set [90, 130]   Validation set [130,140]   Testing set [140,180]</a:t>
            </a:r>
            <a:endParaRPr lang="en-US" altLang="zh-CN">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17170" y="266065"/>
            <a:ext cx="4064000" cy="460375"/>
          </a:xfrm>
          <a:prstGeom prst="rect">
            <a:avLst/>
          </a:prstGeom>
          <a:noFill/>
        </p:spPr>
        <p:txBody>
          <a:bodyPr wrap="square" rtlCol="0">
            <a:spAutoFit/>
          </a:bodyPr>
          <a:p>
            <a:r>
              <a:rPr lang="en-US" altLang="zh-CN" sz="2400">
                <a:latin typeface="Times New Roman" panose="02020603050405020304" charset="0"/>
                <a:cs typeface="Times New Roman" panose="02020603050405020304" charset="0"/>
              </a:rPr>
              <a:t>New dataset</a:t>
            </a:r>
            <a:endParaRPr lang="en-US" altLang="zh-CN" sz="2400">
              <a:latin typeface="Times New Roman" panose="02020603050405020304" charset="0"/>
              <a:cs typeface="Times New Roman" panose="02020603050405020304" charset="0"/>
            </a:endParaRPr>
          </a:p>
        </p:txBody>
      </p:sp>
      <p:pic>
        <p:nvPicPr>
          <p:cNvPr id="7" name="图片 6" descr="2fe3a9a4d839c0c3dc9caa4d107b032a"/>
          <p:cNvPicPr>
            <a:picLocks noChangeAspect="1"/>
          </p:cNvPicPr>
          <p:nvPr/>
        </p:nvPicPr>
        <p:blipFill>
          <a:blip r:embed="rId1"/>
          <a:stretch>
            <a:fillRect/>
          </a:stretch>
        </p:blipFill>
        <p:spPr>
          <a:xfrm>
            <a:off x="504190" y="1410970"/>
            <a:ext cx="5090160" cy="3462020"/>
          </a:xfrm>
          <a:prstGeom prst="rect">
            <a:avLst/>
          </a:prstGeom>
        </p:spPr>
      </p:pic>
      <p:pic>
        <p:nvPicPr>
          <p:cNvPr id="8" name="图片 7" descr="648b4e05b6b04bca5160310a0b1c8826"/>
          <p:cNvPicPr>
            <a:picLocks noChangeAspect="1"/>
          </p:cNvPicPr>
          <p:nvPr/>
        </p:nvPicPr>
        <p:blipFill>
          <a:blip r:embed="rId2"/>
          <a:stretch>
            <a:fillRect/>
          </a:stretch>
        </p:blipFill>
        <p:spPr>
          <a:xfrm>
            <a:off x="6497955" y="1410970"/>
            <a:ext cx="5057140" cy="3430905"/>
          </a:xfrm>
          <a:prstGeom prst="rect">
            <a:avLst/>
          </a:prstGeom>
        </p:spPr>
      </p:pic>
      <p:sp>
        <p:nvSpPr>
          <p:cNvPr id="9" name="文本框 8"/>
          <p:cNvSpPr txBox="1"/>
          <p:nvPr/>
        </p:nvSpPr>
        <p:spPr>
          <a:xfrm>
            <a:off x="2482215" y="5081905"/>
            <a:ext cx="1134745"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CNN</a:t>
            </a:r>
            <a:endParaRPr lang="en-US" altLang="zh-CN">
              <a:latin typeface="Times New Roman" panose="02020603050405020304" charset="0"/>
              <a:cs typeface="Times New Roman" panose="02020603050405020304" charset="0"/>
            </a:endParaRPr>
          </a:p>
        </p:txBody>
      </p:sp>
      <p:sp>
        <p:nvSpPr>
          <p:cNvPr id="10" name="文本框 9"/>
          <p:cNvSpPr txBox="1"/>
          <p:nvPr>
            <p:custDataLst>
              <p:tags r:id="rId3"/>
            </p:custDataLst>
          </p:nvPr>
        </p:nvSpPr>
        <p:spPr>
          <a:xfrm>
            <a:off x="7677785" y="5081905"/>
            <a:ext cx="269748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CNN+Contrastive learning</a:t>
            </a:r>
            <a:endParaRPr lang="en-US" altLang="zh-CN">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15925" y="659765"/>
            <a:ext cx="11577955" cy="2076450"/>
          </a:xfrm>
          <a:prstGeom prst="rect">
            <a:avLst/>
          </a:prstGeom>
          <a:noFill/>
        </p:spPr>
        <p:txBody>
          <a:bodyPr wrap="square" rtlCol="0">
            <a:spAutoFit/>
          </a:bodyPr>
          <a:p>
            <a:pPr marL="360045" indent="-360045" fontAlgn="auto">
              <a:spcAft>
                <a:spcPts val="600"/>
              </a:spcAft>
              <a:buFont typeface="Wingdings" panose="05000000000000000000" charset="0"/>
              <a:buChar char=""/>
            </a:pPr>
            <a:r>
              <a:rPr lang="en-US" altLang="zh-CN" sz="2400">
                <a:latin typeface="Times New Roman Regular" panose="02020603050405020304" charset="0"/>
                <a:cs typeface="Times New Roman Regular" panose="02020603050405020304" charset="0"/>
              </a:rPr>
              <a:t>Paper Reading</a:t>
            </a:r>
            <a:endParaRPr lang="en-US" altLang="zh-CN" sz="2400">
              <a:latin typeface="Times New Roman Regular" panose="02020603050405020304" charset="0"/>
              <a:cs typeface="Times New Roman Regular" panose="02020603050405020304" charset="0"/>
            </a:endParaRPr>
          </a:p>
          <a:p>
            <a:pPr marL="360045" indent="-360045" fontAlgn="auto">
              <a:buFont typeface="Arial" panose="020B0604020202020204" pitchFamily="34" charset="0"/>
              <a:buChar char="•"/>
            </a:pPr>
            <a:r>
              <a:rPr lang="en-US" altLang="zh-CN" sz="2000">
                <a:latin typeface="Times New Roman Regular" panose="02020603050405020304" charset="0"/>
                <a:cs typeface="Times New Roman Regular" panose="02020603050405020304" charset="0"/>
                <a:hlinkClick r:id="rId1" tooltip="" action="ppaction://hlinkfile"/>
              </a:rPr>
              <a:t>Wang J, Lan C, Liu C, et al. Generalizing to unseen domains: A survey on domain generalization[J]. IEEE Transactions on Knowledge and Data Engineering, 2022.</a:t>
            </a:r>
            <a:r>
              <a:rPr lang="en-US" altLang="zh-CN" sz="2000" baseline="30000">
                <a:latin typeface="Times New Roman Regular" panose="02020603050405020304" charset="0"/>
                <a:cs typeface="Times New Roman Regular" panose="02020603050405020304" charset="0"/>
              </a:rPr>
              <a:t>[1]</a:t>
            </a:r>
            <a:endParaRPr lang="en-US" altLang="zh-CN" sz="2000">
              <a:latin typeface="Times New Roman Regular" panose="02020603050405020304" charset="0"/>
              <a:cs typeface="Times New Roman Regular" panose="02020603050405020304" charset="0"/>
            </a:endParaRPr>
          </a:p>
          <a:p>
            <a:pPr marL="360045" indent="-360045" fontAlgn="auto">
              <a:buFont typeface="Arial" panose="020B0604020202020204" pitchFamily="34" charset="0"/>
              <a:buChar char="•"/>
            </a:pPr>
            <a:r>
              <a:rPr lang="zh-CN" altLang="en-US" sz="2000">
                <a:latin typeface="Times New Roman" panose="02020603050405020304" charset="0"/>
                <a:cs typeface="Times New Roman" panose="02020603050405020304" charset="0"/>
                <a:sym typeface="+mn-ea"/>
                <a:hlinkClick r:id="rId2" action="ppaction://hlinkfile"/>
              </a:rPr>
              <a:t>Li J, Cheng K, Wang S, et al. Feature selection: A data perspective[J]. ACM computing surveys (CSUR), 2017, 50(6): 1-45.</a:t>
            </a:r>
            <a:r>
              <a:rPr lang="en-US" altLang="zh-CN" sz="2000" baseline="30000">
                <a:latin typeface="Times New Roman Regular" panose="02020603050405020304" charset="0"/>
                <a:cs typeface="Times New Roman Regular" panose="02020603050405020304" charset="0"/>
              </a:rPr>
              <a:t>[2]</a:t>
            </a:r>
            <a:endParaRPr lang="en-US" altLang="zh-CN" sz="2000">
              <a:latin typeface="Times New Roman Regular" panose="02020603050405020304" charset="0"/>
              <a:cs typeface="Times New Roman Regular" panose="02020603050405020304" charset="0"/>
            </a:endParaRPr>
          </a:p>
          <a:p>
            <a:pPr marL="360045" indent="-360045" fontAlgn="auto">
              <a:buFont typeface="Arial" panose="020B0604020202020204" pitchFamily="34" charset="0"/>
              <a:buChar char="•"/>
            </a:pPr>
            <a:r>
              <a:rPr lang="en-US" altLang="zh-CN" sz="2000">
                <a:latin typeface="Times New Roman Regular" panose="02020603050405020304" charset="0"/>
                <a:cs typeface="Times New Roman Regular" panose="02020603050405020304" charset="0"/>
              </a:rPr>
              <a:t>Paper on google doc</a:t>
            </a:r>
            <a:endParaRPr lang="en-US" altLang="zh-CN" sz="2000">
              <a:latin typeface="Times New Roman Regular" panose="02020603050405020304" charset="0"/>
              <a:cs typeface="Times New Roman Regular" panose="02020603050405020304" charset="0"/>
            </a:endParaRPr>
          </a:p>
        </p:txBody>
      </p:sp>
      <p:sp>
        <p:nvSpPr>
          <p:cNvPr id="5" name="文本框 4"/>
          <p:cNvSpPr txBox="1"/>
          <p:nvPr/>
        </p:nvSpPr>
        <p:spPr>
          <a:xfrm>
            <a:off x="415925" y="2736215"/>
            <a:ext cx="9862185" cy="460375"/>
          </a:xfrm>
          <a:prstGeom prst="rect">
            <a:avLst/>
          </a:prstGeom>
          <a:noFill/>
        </p:spPr>
        <p:txBody>
          <a:bodyPr wrap="square" rtlCol="0">
            <a:spAutoFit/>
          </a:bodyPr>
          <a:p>
            <a:pPr marL="360045" indent="-360045" fontAlgn="auto">
              <a:spcAft>
                <a:spcPts val="600"/>
              </a:spcAft>
              <a:buFont typeface="Wingdings" panose="05000000000000000000" charset="0"/>
              <a:buChar char=""/>
            </a:pPr>
            <a:r>
              <a:rPr lang="en-US" altLang="zh-CN" sz="2400">
                <a:latin typeface="Times New Roman Regular" panose="02020603050405020304" charset="0"/>
                <a:cs typeface="Times New Roman Regular" panose="02020603050405020304" charset="0"/>
              </a:rPr>
              <a:t>Tutorial Building</a:t>
            </a:r>
            <a:endParaRPr lang="en-US" altLang="zh-CN" sz="2000">
              <a:latin typeface="Times New Roman Regular" panose="02020603050405020304" charset="0"/>
              <a:cs typeface="Times New Roman Regular" panose="02020603050405020304" charset="0"/>
            </a:endParaRPr>
          </a:p>
        </p:txBody>
      </p:sp>
      <p:sp>
        <p:nvSpPr>
          <p:cNvPr id="6" name="文本框 5"/>
          <p:cNvSpPr txBox="1"/>
          <p:nvPr/>
        </p:nvSpPr>
        <p:spPr>
          <a:xfrm>
            <a:off x="153035" y="91440"/>
            <a:ext cx="4064000" cy="645160"/>
          </a:xfrm>
          <a:prstGeom prst="rect">
            <a:avLst/>
          </a:prstGeom>
          <a:noFill/>
        </p:spPr>
        <p:txBody>
          <a:bodyPr wrap="square" rtlCol="0">
            <a:spAutoFit/>
          </a:bodyPr>
          <a:p>
            <a:r>
              <a:rPr lang="en-US" altLang="zh-CN" sz="3600">
                <a:latin typeface="Times New Roman Regular" panose="02020603050405020304" charset="0"/>
                <a:cs typeface="Times New Roman Regular" panose="02020603050405020304" charset="0"/>
              </a:rPr>
              <a:t>Progress</a:t>
            </a:r>
            <a:endParaRPr lang="en-US" altLang="zh-CN" sz="3600">
              <a:latin typeface="Times New Roman Regular" panose="02020603050405020304" charset="0"/>
              <a:cs typeface="Times New Roman Regular" panose="02020603050405020304" charset="0"/>
            </a:endParaRPr>
          </a:p>
        </p:txBody>
      </p:sp>
      <p:sp>
        <p:nvSpPr>
          <p:cNvPr id="3" name="文本框 2"/>
          <p:cNvSpPr txBox="1"/>
          <p:nvPr/>
        </p:nvSpPr>
        <p:spPr>
          <a:xfrm>
            <a:off x="415925" y="3196590"/>
            <a:ext cx="9862185" cy="1999615"/>
          </a:xfrm>
          <a:prstGeom prst="rect">
            <a:avLst/>
          </a:prstGeom>
          <a:noFill/>
        </p:spPr>
        <p:txBody>
          <a:bodyPr wrap="square" rtlCol="0">
            <a:spAutoFit/>
          </a:bodyPr>
          <a:p>
            <a:pPr marL="360045" indent="-360045" fontAlgn="auto">
              <a:spcAft>
                <a:spcPts val="600"/>
              </a:spcAft>
              <a:buFont typeface="Wingdings" panose="05000000000000000000" charset="0"/>
              <a:buChar char=""/>
            </a:pPr>
            <a:r>
              <a:rPr lang="en-US" altLang="zh-CN" sz="2400">
                <a:latin typeface="Times New Roman Regular" panose="02020603050405020304" charset="0"/>
                <a:cs typeface="Times New Roman Regular" panose="02020603050405020304" charset="0"/>
              </a:rPr>
              <a:t>Experiments on Feature Selection and Synthesis</a:t>
            </a:r>
            <a:endParaRPr lang="en-US" altLang="zh-CN" sz="2400">
              <a:latin typeface="Times New Roman Regular" panose="02020603050405020304" charset="0"/>
              <a:cs typeface="Times New Roman Regular" panose="02020603050405020304" charset="0"/>
            </a:endParaRPr>
          </a:p>
          <a:p>
            <a:pPr marL="360045" indent="-360045" fontAlgn="auto">
              <a:spcAft>
                <a:spcPts val="600"/>
              </a:spcAft>
              <a:buFont typeface="Arial" panose="020B0604020202020204" pitchFamily="34" charset="0"/>
              <a:buChar char="•"/>
            </a:pPr>
            <a:r>
              <a:rPr lang="en-US" altLang="zh-CN" sz="2000">
                <a:latin typeface="Times New Roman Regular" panose="02020603050405020304" charset="0"/>
                <a:cs typeface="Times New Roman Regular" panose="02020603050405020304" charset="0"/>
              </a:rPr>
              <a:t>Wrapper method: FCN + GA (not work)</a:t>
            </a:r>
            <a:endParaRPr lang="en-US" altLang="zh-CN" sz="2000">
              <a:latin typeface="Times New Roman Regular" panose="02020603050405020304" charset="0"/>
              <a:cs typeface="Times New Roman Regular" panose="02020603050405020304" charset="0"/>
            </a:endParaRPr>
          </a:p>
          <a:p>
            <a:pPr marL="360045" indent="-360045" fontAlgn="auto">
              <a:spcAft>
                <a:spcPts val="600"/>
              </a:spcAft>
              <a:buFont typeface="Arial" panose="020B0604020202020204" pitchFamily="34" charset="0"/>
              <a:buChar char="•"/>
            </a:pPr>
            <a:r>
              <a:rPr lang="en-US" altLang="zh-CN" sz="2000">
                <a:latin typeface="Times New Roman Regular" panose="02020603050405020304" charset="0"/>
                <a:cs typeface="Times New Roman Regular" panose="02020603050405020304" charset="0"/>
              </a:rPr>
              <a:t>Embedded method: Feature selection layer (work)</a:t>
            </a:r>
            <a:endParaRPr lang="en-US" altLang="zh-CN" sz="2000">
              <a:latin typeface="Times New Roman Regular" panose="02020603050405020304" charset="0"/>
              <a:cs typeface="Times New Roman Regular" panose="02020603050405020304" charset="0"/>
            </a:endParaRPr>
          </a:p>
          <a:p>
            <a:pPr marL="360045" indent="-360045" fontAlgn="auto">
              <a:spcAft>
                <a:spcPts val="600"/>
              </a:spcAft>
              <a:buFont typeface="Arial" panose="020B0604020202020204" pitchFamily="34" charset="0"/>
              <a:buChar char="•"/>
            </a:pPr>
            <a:r>
              <a:rPr lang="en-US" altLang="zh-CN" sz="2000">
                <a:latin typeface="Times New Roman Regular" panose="02020603050405020304" charset="0"/>
                <a:cs typeface="Times New Roman Regular" panose="02020603050405020304" charset="0"/>
              </a:rPr>
              <a:t>Contrastive learning </a:t>
            </a:r>
            <a:r>
              <a:rPr lang="en-US" altLang="zh-CN" sz="2000">
                <a:latin typeface="Times New Roman Regular" panose="02020603050405020304" charset="0"/>
                <a:cs typeface="Times New Roman Regular" panose="02020603050405020304" charset="0"/>
              </a:rPr>
              <a:t>for feature synthesis (not work)</a:t>
            </a:r>
            <a:endParaRPr lang="en-US" altLang="zh-CN" sz="2000">
              <a:latin typeface="Times New Roman Regular" panose="02020603050405020304" charset="0"/>
              <a:cs typeface="Times New Roman Regular" panose="02020603050405020304" charset="0"/>
            </a:endParaRPr>
          </a:p>
          <a:p>
            <a:pPr marL="360045" indent="-360045" fontAlgn="auto">
              <a:spcAft>
                <a:spcPts val="600"/>
              </a:spcAft>
              <a:buFont typeface="Arial" panose="020B0604020202020204" pitchFamily="34" charset="0"/>
              <a:buChar char="•"/>
            </a:pPr>
            <a:r>
              <a:rPr lang="en-US" altLang="zh-CN" sz="2000">
                <a:latin typeface="Times New Roman Regular" panose="02020603050405020304" charset="0"/>
                <a:cs typeface="Times New Roman Regular" panose="02020603050405020304" charset="0"/>
              </a:rPr>
              <a:t>Add Validation set to </a:t>
            </a:r>
            <a:r>
              <a:rPr lang="en-US" altLang="zh-CN" sz="2000">
                <a:latin typeface="Times New Roman Regular" panose="02020603050405020304" charset="0"/>
                <a:cs typeface="Times New Roman Regular" panose="02020603050405020304" charset="0"/>
              </a:rPr>
              <a:t>evaluate model, avoiding data leakage</a:t>
            </a:r>
            <a:endParaRPr lang="en-US" altLang="zh-CN" sz="2000">
              <a:latin typeface="Times New Roman Regular" panose="02020603050405020304" charset="0"/>
              <a:cs typeface="Times New Roman Regular" panose="02020603050405020304" charset="0"/>
            </a:endParaRPr>
          </a:p>
        </p:txBody>
      </p:sp>
      <p:sp>
        <p:nvSpPr>
          <p:cNvPr id="7" name="文本框 6"/>
          <p:cNvSpPr txBox="1"/>
          <p:nvPr>
            <p:custDataLst>
              <p:tags r:id="rId3"/>
            </p:custDataLst>
          </p:nvPr>
        </p:nvSpPr>
        <p:spPr>
          <a:xfrm>
            <a:off x="415925" y="5196205"/>
            <a:ext cx="9862185" cy="1229995"/>
          </a:xfrm>
          <a:prstGeom prst="rect">
            <a:avLst/>
          </a:prstGeom>
          <a:noFill/>
        </p:spPr>
        <p:txBody>
          <a:bodyPr wrap="square" rtlCol="0">
            <a:spAutoFit/>
          </a:bodyPr>
          <a:p>
            <a:pPr marL="360045" indent="-360045" fontAlgn="auto">
              <a:spcAft>
                <a:spcPts val="600"/>
              </a:spcAft>
              <a:buFont typeface="Wingdings" panose="05000000000000000000" charset="0"/>
              <a:buChar char=""/>
            </a:pPr>
            <a:r>
              <a:rPr lang="en-US" altLang="zh-CN" sz="2400">
                <a:latin typeface="Times New Roman Regular" panose="02020603050405020304" charset="0"/>
                <a:cs typeface="Times New Roman Regular" panose="02020603050405020304" charset="0"/>
              </a:rPr>
              <a:t>Experiments on New Dataset</a:t>
            </a:r>
            <a:endParaRPr lang="en-US" altLang="zh-CN" sz="2400">
              <a:latin typeface="Times New Roman Regular" panose="02020603050405020304" charset="0"/>
              <a:cs typeface="Times New Roman Regular" panose="02020603050405020304" charset="0"/>
            </a:endParaRPr>
          </a:p>
          <a:p>
            <a:pPr marL="360045" indent="-360045" fontAlgn="auto">
              <a:spcAft>
                <a:spcPts val="600"/>
              </a:spcAft>
              <a:buFont typeface="Arial" panose="020B0604020202020204" pitchFamily="34" charset="0"/>
              <a:buChar char="•"/>
            </a:pPr>
            <a:r>
              <a:rPr lang="en-US" altLang="zh-CN" sz="2000">
                <a:latin typeface="Times New Roman Regular" panose="02020603050405020304" charset="0"/>
                <a:cs typeface="Times New Roman Regular" panose="02020603050405020304" charset="0"/>
              </a:rPr>
              <a:t>CNN</a:t>
            </a:r>
            <a:endParaRPr lang="en-US" altLang="zh-CN" sz="2000">
              <a:latin typeface="Times New Roman Regular" panose="02020603050405020304" charset="0"/>
              <a:cs typeface="Times New Roman Regular" panose="02020603050405020304" charset="0"/>
            </a:endParaRPr>
          </a:p>
          <a:p>
            <a:pPr marL="360045" indent="-360045" fontAlgn="auto">
              <a:spcAft>
                <a:spcPts val="600"/>
              </a:spcAft>
              <a:buFont typeface="Arial" panose="020B0604020202020204" pitchFamily="34" charset="0"/>
              <a:buChar char="•"/>
            </a:pPr>
            <a:r>
              <a:rPr lang="en-US" altLang="zh-CN" sz="2000">
                <a:latin typeface="Times New Roman Regular" panose="02020603050405020304" charset="0"/>
                <a:cs typeface="Times New Roman Regular" panose="02020603050405020304" charset="0"/>
              </a:rPr>
              <a:t>CNN + Contrastive learning</a:t>
            </a:r>
            <a:endParaRPr lang="en-US" altLang="zh-CN" sz="2000">
              <a:latin typeface="Times New Roman Regular" panose="02020603050405020304" charset="0"/>
              <a:cs typeface="Times New Roman Regular"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31775" y="196215"/>
            <a:ext cx="406400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rPr>
              <a:t>Current problem</a:t>
            </a:r>
            <a:endParaRPr lang="en-US" altLang="zh-CN" sz="2800">
              <a:latin typeface="Times New Roman" panose="02020603050405020304" charset="0"/>
              <a:cs typeface="Times New Roman" panose="02020603050405020304" charset="0"/>
            </a:endParaRPr>
          </a:p>
        </p:txBody>
      </p:sp>
      <p:sp>
        <p:nvSpPr>
          <p:cNvPr id="3" name="文本框 2"/>
          <p:cNvSpPr txBox="1"/>
          <p:nvPr/>
        </p:nvSpPr>
        <p:spPr>
          <a:xfrm>
            <a:off x="231775" y="1194435"/>
            <a:ext cx="11156315" cy="1014730"/>
          </a:xfrm>
          <a:prstGeom prst="rect">
            <a:avLst/>
          </a:prstGeom>
          <a:noFill/>
        </p:spPr>
        <p:txBody>
          <a:bodyPr wrap="square" rtlCol="0">
            <a:spAutoFit/>
          </a:bodyPr>
          <a:p>
            <a:pPr fontAlgn="auto">
              <a:lnSpc>
                <a:spcPct val="100000"/>
              </a:lnSpc>
            </a:pPr>
            <a:r>
              <a:rPr lang="en-US" altLang="zh-CN" sz="2000">
                <a:latin typeface="Times New Roman" panose="02020603050405020304" charset="0"/>
                <a:cs typeface="Times New Roman" panose="02020603050405020304" charset="0"/>
              </a:rPr>
              <a:t>Feature selection and Feature synthesis both need the other one to be done first.</a:t>
            </a:r>
            <a:endParaRPr lang="en-US" altLang="zh-CN" sz="2000">
              <a:latin typeface="Times New Roman" panose="02020603050405020304" charset="0"/>
              <a:cs typeface="Times New Roman" panose="02020603050405020304" charset="0"/>
            </a:endParaRPr>
          </a:p>
          <a:p>
            <a:pPr marL="342900" indent="-342900" fontAlgn="auto">
              <a:lnSpc>
                <a:spcPct val="100000"/>
              </a:lnSpc>
              <a:buFont typeface="Arial" panose="020B0604020202020204" pitchFamily="34" charset="0"/>
              <a:buChar char="•"/>
            </a:pPr>
            <a:r>
              <a:rPr lang="en-US" altLang="zh-CN" sz="2000">
                <a:latin typeface="Times New Roman" panose="02020603050405020304" charset="0"/>
                <a:cs typeface="Times New Roman" panose="02020603050405020304" charset="0"/>
              </a:rPr>
              <a:t>If we don’t select the right features, the synthesis process will involve the wrong features</a:t>
            </a:r>
            <a:endParaRPr lang="en-US" altLang="zh-CN" sz="2000">
              <a:latin typeface="Times New Roman" panose="02020603050405020304" charset="0"/>
              <a:cs typeface="Times New Roman" panose="02020603050405020304" charset="0"/>
            </a:endParaRPr>
          </a:p>
          <a:p>
            <a:pPr marL="342900" indent="-342900" fontAlgn="auto">
              <a:lnSpc>
                <a:spcPct val="100000"/>
              </a:lnSpc>
              <a:buFont typeface="Arial" panose="020B0604020202020204" pitchFamily="34" charset="0"/>
              <a:buChar char="•"/>
            </a:pPr>
            <a:r>
              <a:rPr lang="en-US" altLang="zh-CN" sz="2000">
                <a:latin typeface="Times New Roman" panose="02020603050405020304" charset="0"/>
                <a:cs typeface="Times New Roman" panose="02020603050405020304" charset="0"/>
              </a:rPr>
              <a:t>If we don’t synthesize right feature, the initial feature is meaningless by itself, for example x1, x2 </a:t>
            </a:r>
            <a:endParaRPr lang="en-US" altLang="zh-CN" sz="2000">
              <a:latin typeface="Times New Roman" panose="02020603050405020304" charset="0"/>
              <a:cs typeface="Times New Roman" panose="02020603050405020304" charset="0"/>
            </a:endParaRPr>
          </a:p>
        </p:txBody>
      </p:sp>
      <p:sp>
        <p:nvSpPr>
          <p:cNvPr id="4" name="文本框 3"/>
          <p:cNvSpPr txBox="1"/>
          <p:nvPr/>
        </p:nvSpPr>
        <p:spPr>
          <a:xfrm>
            <a:off x="231775" y="2462530"/>
            <a:ext cx="10625455" cy="706755"/>
          </a:xfrm>
          <a:prstGeom prst="rect">
            <a:avLst/>
          </a:prstGeom>
          <a:noFill/>
        </p:spPr>
        <p:txBody>
          <a:bodyPr wrap="square" rtlCol="0">
            <a:spAutoFit/>
          </a:bodyPr>
          <a:p>
            <a:pPr indent="457200"/>
            <a:r>
              <a:rPr lang="en-US" altLang="zh-CN" sz="2000">
                <a:latin typeface="Times New Roman" panose="02020603050405020304" charset="0"/>
                <a:cs typeface="Times New Roman" panose="02020603050405020304" charset="0"/>
              </a:rPr>
              <a:t>Concerning different selection strategies, feature selection methods can be broadly categorized as wrapper, filter, and embedded methods</a:t>
            </a:r>
            <a:r>
              <a:rPr lang="en-US" altLang="zh-CN" sz="2000" baseline="30000">
                <a:latin typeface="Times New Roman" panose="02020603050405020304" charset="0"/>
                <a:cs typeface="Times New Roman" panose="02020603050405020304" charset="0"/>
              </a:rPr>
              <a:t>[1]</a:t>
            </a:r>
            <a:r>
              <a:rPr lang="en-US" altLang="zh-CN" sz="2000">
                <a:latin typeface="Times New Roman" panose="02020603050405020304" charset="0"/>
                <a:cs typeface="Times New Roman" panose="02020603050405020304" charset="0"/>
              </a:rPr>
              <a:t> </a:t>
            </a:r>
            <a:endParaRPr lang="en-US" altLang="zh-CN" sz="2000">
              <a:latin typeface="Times New Roman" panose="02020603050405020304" charset="0"/>
              <a:cs typeface="Times New Roman" panose="02020603050405020304" charset="0"/>
            </a:endParaRPr>
          </a:p>
        </p:txBody>
      </p:sp>
      <p:sp>
        <p:nvSpPr>
          <p:cNvPr id="5" name="文本框 4"/>
          <p:cNvSpPr txBox="1"/>
          <p:nvPr/>
        </p:nvSpPr>
        <p:spPr>
          <a:xfrm>
            <a:off x="310515" y="5991860"/>
            <a:ext cx="11399520" cy="306705"/>
          </a:xfrm>
          <a:prstGeom prst="rect">
            <a:avLst/>
          </a:prstGeom>
          <a:noFill/>
        </p:spPr>
        <p:txBody>
          <a:bodyPr wrap="square" rtlCol="0">
            <a:spAutoFit/>
          </a:bodyPr>
          <a:p>
            <a:r>
              <a:rPr lang="en-US" altLang="zh-CN" sz="1400">
                <a:latin typeface="Times New Roman" panose="02020603050405020304" charset="0"/>
                <a:cs typeface="Times New Roman" panose="02020603050405020304" charset="0"/>
                <a:hlinkClick r:id="rId1" tooltip="" action="ppaction://hlinkfile"/>
              </a:rPr>
              <a:t>[1] </a:t>
            </a:r>
            <a:r>
              <a:rPr lang="zh-CN" altLang="en-US" sz="1400">
                <a:latin typeface="Times New Roman" panose="02020603050405020304" charset="0"/>
                <a:cs typeface="Times New Roman" panose="02020603050405020304" charset="0"/>
                <a:hlinkClick r:id="rId1" tooltip="" action="ppaction://hlinkfile"/>
              </a:rPr>
              <a:t>Li J, Cheng K, Wang S, et al. Feature selection: A data perspective[J]. ACM computing surveys (CSUR), 2017, 50(6): 1-45.</a:t>
            </a:r>
            <a:endParaRPr lang="zh-CN" altLang="en-US" sz="1400">
              <a:latin typeface="Times New Roman" panose="02020603050405020304" charset="0"/>
              <a:cs typeface="Times New Roman" panose="02020603050405020304" charset="0"/>
            </a:endParaRPr>
          </a:p>
        </p:txBody>
      </p:sp>
      <p:sp>
        <p:nvSpPr>
          <p:cNvPr id="6" name="文本框 5"/>
          <p:cNvSpPr txBox="1"/>
          <p:nvPr/>
        </p:nvSpPr>
        <p:spPr>
          <a:xfrm>
            <a:off x="231775" y="3510915"/>
            <a:ext cx="10626090" cy="706755"/>
          </a:xfrm>
          <a:prstGeom prst="rect">
            <a:avLst/>
          </a:prstGeom>
          <a:noFill/>
        </p:spPr>
        <p:txBody>
          <a:bodyPr wrap="square" rtlCol="0">
            <a:spAutoFit/>
          </a:bodyPr>
          <a:p>
            <a:pPr marL="285750" indent="-285750">
              <a:buFont typeface="Arial" panose="020B0604020202020204" pitchFamily="34" charset="0"/>
              <a:buChar char="•"/>
            </a:pPr>
            <a:r>
              <a:rPr lang="en-US" altLang="zh-CN" sz="2000">
                <a:latin typeface="Times New Roman" panose="02020603050405020304" charset="0"/>
                <a:cs typeface="Times New Roman" panose="02020603050405020304" charset="0"/>
              </a:rPr>
              <a:t>Filter: Most of filter methods are based on the information or statistical theory so that it is hard for them to concern the relationship of different initial feature.</a:t>
            </a:r>
            <a:endParaRPr lang="en-US" altLang="zh-CN" sz="2000">
              <a:latin typeface="Times New Roman" panose="02020603050405020304" charset="0"/>
              <a:cs typeface="Times New Roman" panose="02020603050405020304" charset="0"/>
            </a:endParaRPr>
          </a:p>
        </p:txBody>
      </p:sp>
      <p:sp>
        <p:nvSpPr>
          <p:cNvPr id="7" name="文本框 6"/>
          <p:cNvSpPr txBox="1"/>
          <p:nvPr>
            <p:custDataLst>
              <p:tags r:id="rId2"/>
            </p:custDataLst>
          </p:nvPr>
        </p:nvSpPr>
        <p:spPr>
          <a:xfrm>
            <a:off x="231775" y="4277360"/>
            <a:ext cx="10480675" cy="706755"/>
          </a:xfrm>
          <a:prstGeom prst="rect">
            <a:avLst/>
          </a:prstGeom>
          <a:noFill/>
        </p:spPr>
        <p:txBody>
          <a:bodyPr wrap="square" rtlCol="0">
            <a:spAutoFit/>
          </a:bodyPr>
          <a:p>
            <a:pPr marL="285750" indent="-285750">
              <a:buFont typeface="Arial" panose="020B0604020202020204" pitchFamily="34" charset="0"/>
              <a:buChar char="•"/>
            </a:pPr>
            <a:r>
              <a:rPr lang="en-US" altLang="zh-CN" sz="2000">
                <a:latin typeface="Times New Roman" panose="02020603050405020304" charset="0"/>
                <a:cs typeface="Times New Roman" panose="02020603050405020304" charset="0"/>
              </a:rPr>
              <a:t>Wrapper: Use Genetic Algorithm to generate the subset of initial feature set and use the prediction result of FCN to evaluate the subset.</a:t>
            </a:r>
            <a:endParaRPr lang="en-US" altLang="zh-CN" sz="2000">
              <a:latin typeface="Times New Roman" panose="02020603050405020304" charset="0"/>
              <a:cs typeface="Times New Roman" panose="02020603050405020304" charset="0"/>
            </a:endParaRPr>
          </a:p>
        </p:txBody>
      </p:sp>
      <p:sp>
        <p:nvSpPr>
          <p:cNvPr id="8" name="文本框 7"/>
          <p:cNvSpPr txBox="1"/>
          <p:nvPr>
            <p:custDataLst>
              <p:tags r:id="rId3"/>
            </p:custDataLst>
          </p:nvPr>
        </p:nvSpPr>
        <p:spPr>
          <a:xfrm>
            <a:off x="231775" y="5043805"/>
            <a:ext cx="10626090" cy="706755"/>
          </a:xfrm>
          <a:prstGeom prst="rect">
            <a:avLst/>
          </a:prstGeom>
          <a:noFill/>
        </p:spPr>
        <p:txBody>
          <a:bodyPr wrap="square" rtlCol="0">
            <a:spAutoFit/>
          </a:bodyPr>
          <a:p>
            <a:pPr marL="285750" indent="-285750">
              <a:buFont typeface="Arial" panose="020B0604020202020204" pitchFamily="34" charset="0"/>
              <a:buChar char="•"/>
            </a:pPr>
            <a:r>
              <a:rPr lang="en-US" altLang="zh-CN" sz="2000">
                <a:latin typeface="Times New Roman" panose="02020603050405020304" charset="0"/>
                <a:cs typeface="Times New Roman" panose="02020603050405020304" charset="0"/>
              </a:rPr>
              <a:t>Embedded: Let the model to determine which feature is important. I use a one-to-one connected layer as the feature selection layer and use the weight to determine which feature to be selected.</a:t>
            </a:r>
            <a:endParaRPr lang="en-US" altLang="zh-CN" sz="20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41300" y="244475"/>
            <a:ext cx="406400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rPr>
              <a:t>Wrapper: GA + FCN</a:t>
            </a:r>
            <a:endParaRPr lang="en-US" altLang="zh-CN" sz="2800">
              <a:latin typeface="Times New Roman" panose="02020603050405020304" charset="0"/>
              <a:cs typeface="Times New Roman" panose="02020603050405020304" charset="0"/>
            </a:endParaRPr>
          </a:p>
        </p:txBody>
      </p:sp>
      <p:sp>
        <p:nvSpPr>
          <p:cNvPr id="9" name="矩形 8"/>
          <p:cNvSpPr/>
          <p:nvPr/>
        </p:nvSpPr>
        <p:spPr>
          <a:xfrm>
            <a:off x="939165" y="1940560"/>
            <a:ext cx="1734820" cy="910590"/>
          </a:xfrm>
          <a:prstGeom prst="rect">
            <a:avLst/>
          </a:prstGeom>
          <a:solidFill>
            <a:schemeClr val="bg1"/>
          </a:solidFill>
          <a:ln w="22225" cmpd="sng">
            <a:solidFill>
              <a:srgbClr val="202020">
                <a:alpha val="99000"/>
              </a:srgb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Generate subset</a:t>
            </a:r>
            <a:endParaRPr lang="en-US" altLang="zh-CN">
              <a:solidFill>
                <a:schemeClr val="tx1"/>
              </a:solidFill>
              <a:latin typeface="Times New Roman" panose="02020603050405020304" charset="0"/>
              <a:cs typeface="Times New Roman" panose="02020603050405020304" charset="0"/>
            </a:endParaRPr>
          </a:p>
        </p:txBody>
      </p:sp>
      <p:cxnSp>
        <p:nvCxnSpPr>
          <p:cNvPr id="12" name="直接箭头连接符 11"/>
          <p:cNvCxnSpPr/>
          <p:nvPr/>
        </p:nvCxnSpPr>
        <p:spPr>
          <a:xfrm flipH="1">
            <a:off x="1816735" y="1466215"/>
            <a:ext cx="4445" cy="474345"/>
          </a:xfrm>
          <a:prstGeom prst="straightConnector1">
            <a:avLst/>
          </a:prstGeom>
          <a:ln w="19050">
            <a:solidFill>
              <a:srgbClr val="323232"/>
            </a:solidFill>
            <a:tailEnd type="arrow"/>
          </a:ln>
        </p:spPr>
        <p:style>
          <a:lnRef idx="2">
            <a:schemeClr val="accent1"/>
          </a:lnRef>
          <a:fillRef idx="0">
            <a:srgbClr val="FFFFFF"/>
          </a:fillRef>
          <a:effectRef idx="0">
            <a:srgbClr val="FFFFFF"/>
          </a:effectRef>
          <a:fontRef idx="minor">
            <a:schemeClr val="tx1"/>
          </a:fontRef>
        </p:style>
      </p:cxnSp>
      <p:sp>
        <p:nvSpPr>
          <p:cNvPr id="13" name="文本框 12"/>
          <p:cNvSpPr txBox="1"/>
          <p:nvPr/>
        </p:nvSpPr>
        <p:spPr>
          <a:xfrm>
            <a:off x="142240" y="982980"/>
            <a:ext cx="3328035"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Input the initial feature set</a:t>
            </a:r>
            <a:endParaRPr lang="en-US" altLang="zh-CN">
              <a:latin typeface="Times New Roman" panose="02020603050405020304" charset="0"/>
              <a:cs typeface="Times New Roman" panose="02020603050405020304" charset="0"/>
            </a:endParaRPr>
          </a:p>
        </p:txBody>
      </p:sp>
      <p:cxnSp>
        <p:nvCxnSpPr>
          <p:cNvPr id="14" name="直接箭头连接符 13"/>
          <p:cNvCxnSpPr>
            <a:stCxn id="9" idx="3"/>
          </p:cNvCxnSpPr>
          <p:nvPr/>
        </p:nvCxnSpPr>
        <p:spPr>
          <a:xfrm flipV="1">
            <a:off x="2673985" y="2386965"/>
            <a:ext cx="1289050" cy="8890"/>
          </a:xfrm>
          <a:prstGeom prst="straightConnector1">
            <a:avLst/>
          </a:prstGeom>
          <a:ln w="19050">
            <a:solidFill>
              <a:srgbClr val="202020"/>
            </a:solidFill>
            <a:tailEnd type="arrow"/>
          </a:ln>
        </p:spPr>
        <p:style>
          <a:lnRef idx="2">
            <a:schemeClr val="accent1"/>
          </a:lnRef>
          <a:fillRef idx="0">
            <a:srgbClr val="FFFFFF"/>
          </a:fillRef>
          <a:effectRef idx="0">
            <a:srgbClr val="FFFFFF"/>
          </a:effectRef>
          <a:fontRef idx="minor">
            <a:schemeClr val="tx1"/>
          </a:fontRef>
        </p:style>
      </p:cxnSp>
      <p:sp>
        <p:nvSpPr>
          <p:cNvPr id="15" name="矩形 14"/>
          <p:cNvSpPr/>
          <p:nvPr>
            <p:custDataLst>
              <p:tags r:id="rId1"/>
            </p:custDataLst>
          </p:nvPr>
        </p:nvSpPr>
        <p:spPr>
          <a:xfrm>
            <a:off x="3963035" y="1940560"/>
            <a:ext cx="1734820" cy="910590"/>
          </a:xfrm>
          <a:prstGeom prst="rect">
            <a:avLst/>
          </a:prstGeom>
          <a:solidFill>
            <a:schemeClr val="bg1"/>
          </a:solidFill>
          <a:ln w="22225" cmpd="sng">
            <a:solidFill>
              <a:srgbClr val="202020">
                <a:alpha val="99000"/>
              </a:srgb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olidFill>
                  <a:schemeClr val="tx1"/>
                </a:solidFill>
                <a:latin typeface="Times New Roman" panose="02020603050405020304" charset="0"/>
                <a:cs typeface="Times New Roman" panose="02020603050405020304" charset="0"/>
              </a:rPr>
              <a:t>Evaluate </a:t>
            </a:r>
            <a:endParaRPr lang="en-US" altLang="zh-CN">
              <a:solidFill>
                <a:schemeClr val="tx1"/>
              </a:solidFill>
              <a:latin typeface="Times New Roman" panose="02020603050405020304" charset="0"/>
              <a:cs typeface="Times New Roman" panose="02020603050405020304" charset="0"/>
            </a:endParaRPr>
          </a:p>
          <a:p>
            <a:pPr algn="ctr"/>
            <a:r>
              <a:rPr lang="en-US" altLang="zh-CN">
                <a:solidFill>
                  <a:schemeClr val="tx1"/>
                </a:solidFill>
                <a:latin typeface="Times New Roman" panose="02020603050405020304" charset="0"/>
                <a:cs typeface="Times New Roman" panose="02020603050405020304" charset="0"/>
              </a:rPr>
              <a:t>the subset</a:t>
            </a:r>
            <a:endParaRPr lang="en-US" altLang="zh-CN">
              <a:solidFill>
                <a:schemeClr val="tx1"/>
              </a:solidFill>
              <a:latin typeface="Times New Roman" panose="02020603050405020304" charset="0"/>
              <a:cs typeface="Times New Roman" panose="02020603050405020304" charset="0"/>
            </a:endParaRPr>
          </a:p>
        </p:txBody>
      </p:sp>
      <p:cxnSp>
        <p:nvCxnSpPr>
          <p:cNvPr id="16" name="直接箭头连接符 15"/>
          <p:cNvCxnSpPr/>
          <p:nvPr>
            <p:custDataLst>
              <p:tags r:id="rId2"/>
            </p:custDataLst>
          </p:nvPr>
        </p:nvCxnSpPr>
        <p:spPr>
          <a:xfrm>
            <a:off x="5697855" y="2404745"/>
            <a:ext cx="1308100" cy="1270"/>
          </a:xfrm>
          <a:prstGeom prst="straightConnector1">
            <a:avLst/>
          </a:prstGeom>
          <a:ln w="19050">
            <a:solidFill>
              <a:srgbClr val="202020"/>
            </a:solidFill>
            <a:tailEnd type="arrow"/>
          </a:ln>
        </p:spPr>
        <p:style>
          <a:lnRef idx="2">
            <a:schemeClr val="accent1"/>
          </a:lnRef>
          <a:fillRef idx="0">
            <a:srgbClr val="FFFFFF"/>
          </a:fillRef>
          <a:effectRef idx="0">
            <a:srgbClr val="FFFFFF"/>
          </a:effectRef>
          <a:fontRef idx="minor">
            <a:schemeClr val="tx1"/>
          </a:fontRef>
        </p:style>
      </p:cxnSp>
      <p:sp>
        <p:nvSpPr>
          <p:cNvPr id="18" name="菱形 17"/>
          <p:cNvSpPr/>
          <p:nvPr/>
        </p:nvSpPr>
        <p:spPr>
          <a:xfrm>
            <a:off x="6986905" y="1940560"/>
            <a:ext cx="1870710" cy="910590"/>
          </a:xfrm>
          <a:prstGeom prst="diamond">
            <a:avLst/>
          </a:prstGeom>
          <a:solidFill>
            <a:schemeClr val="bg1"/>
          </a:solidFill>
          <a:ln w="22225">
            <a:solidFill>
              <a:srgbClr val="20202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200">
                <a:solidFill>
                  <a:srgbClr val="202020"/>
                </a:solidFill>
                <a:latin typeface="Times New Roman" panose="02020603050405020304" charset="0"/>
                <a:cs typeface="Times New Roman" panose="02020603050405020304" charset="0"/>
              </a:rPr>
              <a:t>Whether </a:t>
            </a:r>
            <a:endParaRPr lang="en-US" altLang="zh-CN" sz="1200">
              <a:solidFill>
                <a:srgbClr val="202020"/>
              </a:solidFill>
              <a:latin typeface="Times New Roman" panose="02020603050405020304" charset="0"/>
              <a:cs typeface="Times New Roman" panose="02020603050405020304" charset="0"/>
            </a:endParaRPr>
          </a:p>
          <a:p>
            <a:pPr algn="ctr"/>
            <a:r>
              <a:rPr lang="en-US" altLang="zh-CN" sz="1200">
                <a:solidFill>
                  <a:srgbClr val="202020"/>
                </a:solidFill>
                <a:latin typeface="Times New Roman" panose="02020603050405020304" charset="0"/>
                <a:cs typeface="Times New Roman" panose="02020603050405020304" charset="0"/>
              </a:rPr>
              <a:t>the stop condition is met</a:t>
            </a:r>
            <a:endParaRPr lang="en-US" altLang="zh-CN" sz="1200">
              <a:solidFill>
                <a:srgbClr val="202020"/>
              </a:solidFill>
              <a:latin typeface="Times New Roman" panose="02020603050405020304" charset="0"/>
              <a:cs typeface="Times New Roman" panose="02020603050405020304" charset="0"/>
            </a:endParaRPr>
          </a:p>
        </p:txBody>
      </p:sp>
      <p:cxnSp>
        <p:nvCxnSpPr>
          <p:cNvPr id="19" name="直接箭头连接符 18"/>
          <p:cNvCxnSpPr/>
          <p:nvPr>
            <p:custDataLst>
              <p:tags r:id="rId3"/>
            </p:custDataLst>
          </p:nvPr>
        </p:nvCxnSpPr>
        <p:spPr>
          <a:xfrm>
            <a:off x="8857615" y="2385695"/>
            <a:ext cx="1308100" cy="1270"/>
          </a:xfrm>
          <a:prstGeom prst="straightConnector1">
            <a:avLst/>
          </a:prstGeom>
          <a:ln w="19050">
            <a:solidFill>
              <a:srgbClr val="202020"/>
            </a:solidFill>
            <a:tailEnd type="arrow"/>
          </a:ln>
        </p:spPr>
        <p:style>
          <a:lnRef idx="2">
            <a:schemeClr val="accent1"/>
          </a:lnRef>
          <a:fillRef idx="0">
            <a:srgbClr val="FFFFFF"/>
          </a:fillRef>
          <a:effectRef idx="0">
            <a:srgbClr val="FFFFFF"/>
          </a:effectRef>
          <a:fontRef idx="minor">
            <a:schemeClr val="tx1"/>
          </a:fontRef>
        </p:style>
      </p:cxnSp>
      <p:sp>
        <p:nvSpPr>
          <p:cNvPr id="20" name="文本框 19"/>
          <p:cNvSpPr txBox="1"/>
          <p:nvPr/>
        </p:nvSpPr>
        <p:spPr>
          <a:xfrm>
            <a:off x="10165715" y="2202180"/>
            <a:ext cx="406400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Output the subset</a:t>
            </a:r>
            <a:endParaRPr lang="en-US" altLang="zh-CN">
              <a:latin typeface="Times New Roman" panose="02020603050405020304" charset="0"/>
              <a:cs typeface="Times New Roman" panose="02020603050405020304" charset="0"/>
            </a:endParaRPr>
          </a:p>
        </p:txBody>
      </p:sp>
      <p:sp>
        <p:nvSpPr>
          <p:cNvPr id="21" name="文本框 20"/>
          <p:cNvSpPr txBox="1"/>
          <p:nvPr/>
        </p:nvSpPr>
        <p:spPr>
          <a:xfrm>
            <a:off x="939165" y="4533265"/>
            <a:ext cx="7764780" cy="1476375"/>
          </a:xfrm>
          <a:prstGeom prst="rect">
            <a:avLst/>
          </a:prstGeom>
          <a:noFill/>
        </p:spPr>
        <p:txBody>
          <a:bodyPr wrap="square" rtlCol="0">
            <a:spAutoFit/>
          </a:bodyPr>
          <a:p>
            <a:pPr marL="342900" indent="-342900" fontAlgn="auto">
              <a:lnSpc>
                <a:spcPct val="150000"/>
              </a:lnSpc>
              <a:buFont typeface="Arial" panose="020B0604020202020204" pitchFamily="34" charset="0"/>
              <a:buChar char="•"/>
            </a:pPr>
            <a:r>
              <a:rPr lang="en-US" altLang="zh-CN" sz="2000">
                <a:latin typeface="Times New Roman" panose="02020603050405020304" charset="0"/>
                <a:cs typeface="Times New Roman" panose="02020603050405020304" charset="0"/>
              </a:rPr>
              <a:t>Subset generation method: Genetic algorithm</a:t>
            </a:r>
            <a:endParaRPr lang="en-US" altLang="zh-CN" sz="2000">
              <a:latin typeface="Times New Roman" panose="02020603050405020304" charset="0"/>
              <a:cs typeface="Times New Roman" panose="02020603050405020304" charset="0"/>
            </a:endParaRPr>
          </a:p>
          <a:p>
            <a:pPr marL="342900" indent="-342900" fontAlgn="auto">
              <a:lnSpc>
                <a:spcPct val="150000"/>
              </a:lnSpc>
              <a:buFont typeface="Arial" panose="020B0604020202020204" pitchFamily="34" charset="0"/>
              <a:buChar char="•"/>
            </a:pPr>
            <a:r>
              <a:rPr lang="en-US" altLang="zh-CN" sz="2000">
                <a:latin typeface="Times New Roman" panose="02020603050405020304" charset="0"/>
                <a:cs typeface="Times New Roman" panose="02020603050405020304" charset="0"/>
              </a:rPr>
              <a:t>Evaluation model: FCN</a:t>
            </a:r>
            <a:endParaRPr lang="en-US" altLang="zh-CN" sz="2000">
              <a:latin typeface="Times New Roman" panose="02020603050405020304" charset="0"/>
              <a:cs typeface="Times New Roman" panose="02020603050405020304" charset="0"/>
            </a:endParaRPr>
          </a:p>
          <a:p>
            <a:pPr marL="342900" indent="-342900" fontAlgn="auto">
              <a:lnSpc>
                <a:spcPct val="150000"/>
              </a:lnSpc>
              <a:buFont typeface="Arial" panose="020B0604020202020204" pitchFamily="34" charset="0"/>
              <a:buChar char="•"/>
            </a:pPr>
            <a:r>
              <a:rPr lang="en-US" altLang="zh-CN" sz="2000">
                <a:latin typeface="Times New Roman" panose="02020603050405020304" charset="0"/>
                <a:cs typeface="Times New Roman" panose="02020603050405020304" charset="0"/>
              </a:rPr>
              <a:t>Evaluation criteria: MAE of the prediction</a:t>
            </a:r>
            <a:endParaRPr lang="en-US" altLang="zh-CN" sz="2000">
              <a:latin typeface="Times New Roman" panose="02020603050405020304" charset="0"/>
              <a:cs typeface="Times New Roman" panose="02020603050405020304" charset="0"/>
            </a:endParaRPr>
          </a:p>
        </p:txBody>
      </p:sp>
      <p:sp>
        <p:nvSpPr>
          <p:cNvPr id="22" name="文本框 21"/>
          <p:cNvSpPr txBox="1"/>
          <p:nvPr/>
        </p:nvSpPr>
        <p:spPr>
          <a:xfrm>
            <a:off x="9264015" y="2385695"/>
            <a:ext cx="406400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Yes</a:t>
            </a:r>
            <a:endParaRPr lang="en-US" altLang="zh-CN">
              <a:latin typeface="Times New Roman" panose="02020603050405020304" charset="0"/>
              <a:cs typeface="Times New Roman" panose="02020603050405020304" charset="0"/>
            </a:endParaRPr>
          </a:p>
        </p:txBody>
      </p:sp>
      <p:cxnSp>
        <p:nvCxnSpPr>
          <p:cNvPr id="24" name="肘形连接符 23"/>
          <p:cNvCxnSpPr>
            <a:stCxn id="18" idx="2"/>
            <a:endCxn id="9" idx="2"/>
          </p:cNvCxnSpPr>
          <p:nvPr/>
        </p:nvCxnSpPr>
        <p:spPr>
          <a:xfrm rot="5400000">
            <a:off x="4864100" y="-207010"/>
            <a:ext cx="3175" cy="6115685"/>
          </a:xfrm>
          <a:prstGeom prst="bentConnector3">
            <a:avLst>
              <a:gd name="adj1" fmla="val 7540000"/>
            </a:avLst>
          </a:prstGeom>
          <a:ln w="19050">
            <a:solidFill>
              <a:srgbClr val="202020"/>
            </a:solidFill>
            <a:tailEnd type="arrow"/>
          </a:ln>
        </p:spPr>
        <p:style>
          <a:lnRef idx="2">
            <a:schemeClr val="accent1"/>
          </a:lnRef>
          <a:fillRef idx="0">
            <a:srgbClr val="FFFFFF"/>
          </a:fillRef>
          <a:effectRef idx="0">
            <a:srgbClr val="FFFFFF"/>
          </a:effectRef>
          <a:fontRef idx="minor">
            <a:schemeClr val="tx1"/>
          </a:fontRef>
        </p:style>
      </p:cxnSp>
      <p:sp>
        <p:nvSpPr>
          <p:cNvPr id="25" name="文本框 24"/>
          <p:cNvSpPr txBox="1"/>
          <p:nvPr/>
        </p:nvSpPr>
        <p:spPr>
          <a:xfrm>
            <a:off x="4639945" y="3133090"/>
            <a:ext cx="406400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No</a:t>
            </a:r>
            <a:endParaRPr lang="en-US" altLang="zh-CN">
              <a:latin typeface="Times New Roman" panose="02020603050405020304" charset="0"/>
              <a:cs typeface="Times New Roman" panose="02020603050405020304" charset="0"/>
            </a:endParaRPr>
          </a:p>
        </p:txBody>
      </p:sp>
      <p:sp>
        <p:nvSpPr>
          <p:cNvPr id="26" name="文本框 25"/>
          <p:cNvSpPr txBox="1"/>
          <p:nvPr/>
        </p:nvSpPr>
        <p:spPr>
          <a:xfrm>
            <a:off x="4064000" y="3578225"/>
            <a:ext cx="406400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Illustration of common Wrapper method</a:t>
            </a:r>
            <a:endParaRPr lang="en-US" altLang="zh-CN">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41300" y="244475"/>
            <a:ext cx="406400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rPr>
              <a:t>Result and analysis</a:t>
            </a:r>
            <a:endParaRPr lang="en-US" altLang="zh-CN" sz="2800">
              <a:latin typeface="Times New Roman" panose="02020603050405020304" charset="0"/>
              <a:cs typeface="Times New Roman" panose="02020603050405020304" charset="0"/>
            </a:endParaRPr>
          </a:p>
        </p:txBody>
      </p:sp>
      <p:pic>
        <p:nvPicPr>
          <p:cNvPr id="6" name="图片 5" descr="6ce1c7f365e17255bf1a121fefec6f0b"/>
          <p:cNvPicPr>
            <a:picLocks noChangeAspect="1"/>
          </p:cNvPicPr>
          <p:nvPr/>
        </p:nvPicPr>
        <p:blipFill>
          <a:blip r:embed="rId1"/>
          <a:stretch>
            <a:fillRect/>
          </a:stretch>
        </p:blipFill>
        <p:spPr>
          <a:xfrm>
            <a:off x="1422400" y="1087755"/>
            <a:ext cx="9210675" cy="2341245"/>
          </a:xfrm>
          <a:prstGeom prst="rect">
            <a:avLst/>
          </a:prstGeom>
        </p:spPr>
      </p:pic>
      <p:sp>
        <p:nvSpPr>
          <p:cNvPr id="3" name="矩形 2"/>
          <p:cNvSpPr/>
          <p:nvPr/>
        </p:nvSpPr>
        <p:spPr>
          <a:xfrm>
            <a:off x="3400425" y="3157855"/>
            <a:ext cx="904240" cy="252095"/>
          </a:xfrm>
          <a:prstGeom prst="rect">
            <a:avLst/>
          </a:prstGeom>
          <a:noFill/>
          <a:ln w="28575">
            <a:solidFill>
              <a:srgbClr val="FF33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文本框 3"/>
          <p:cNvSpPr txBox="1"/>
          <p:nvPr/>
        </p:nvSpPr>
        <p:spPr>
          <a:xfrm>
            <a:off x="1820545" y="3500755"/>
            <a:ext cx="4064000" cy="337185"/>
          </a:xfrm>
          <a:prstGeom prst="rect">
            <a:avLst/>
          </a:prstGeom>
          <a:noFill/>
        </p:spPr>
        <p:txBody>
          <a:bodyPr wrap="square" rtlCol="0">
            <a:spAutoFit/>
          </a:bodyPr>
          <a:p>
            <a:pPr algn="ctr"/>
            <a:r>
              <a:rPr lang="en-US" altLang="zh-CN" sz="1600">
                <a:solidFill>
                  <a:srgbClr val="FF0000"/>
                </a:solidFill>
                <a:latin typeface="Times New Roman" panose="02020603050405020304" charset="0"/>
                <a:cs typeface="Times New Roman" panose="02020603050405020304" charset="0"/>
              </a:rPr>
              <a:t>Right features: H, X1, X2</a:t>
            </a:r>
            <a:endParaRPr lang="en-US" altLang="zh-CN" sz="1600">
              <a:solidFill>
                <a:srgbClr val="FF0000"/>
              </a:solidFill>
              <a:latin typeface="Times New Roman" panose="02020603050405020304" charset="0"/>
              <a:cs typeface="Times New Roman" panose="02020603050405020304" charset="0"/>
            </a:endParaRPr>
          </a:p>
        </p:txBody>
      </p:sp>
      <p:sp>
        <p:nvSpPr>
          <p:cNvPr id="5" name="文本框 4"/>
          <p:cNvSpPr txBox="1"/>
          <p:nvPr/>
        </p:nvSpPr>
        <p:spPr>
          <a:xfrm>
            <a:off x="687070" y="4046855"/>
            <a:ext cx="910336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Result: The output subset includes the right features, but also includes other unrelated features.</a:t>
            </a:r>
            <a:endParaRPr lang="en-US" altLang="zh-CN">
              <a:latin typeface="Times New Roman" panose="02020603050405020304" charset="0"/>
              <a:cs typeface="Times New Roman" panose="02020603050405020304" charset="0"/>
            </a:endParaRPr>
          </a:p>
        </p:txBody>
      </p:sp>
      <p:sp>
        <p:nvSpPr>
          <p:cNvPr id="7" name="文本框 6"/>
          <p:cNvSpPr txBox="1"/>
          <p:nvPr/>
        </p:nvSpPr>
        <p:spPr>
          <a:xfrm>
            <a:off x="687070" y="4624070"/>
            <a:ext cx="8928735" cy="119888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Analysis:</a:t>
            </a:r>
            <a:endParaRPr lang="en-US" altLang="zh-CN">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tLang="zh-CN">
                <a:latin typeface="Times New Roman" panose="02020603050405020304" charset="0"/>
                <a:cs typeface="Times New Roman" panose="02020603050405020304" charset="0"/>
              </a:rPr>
              <a:t>FCN needs to be mannully tuned, for example the cofficient of the regularization.</a:t>
            </a:r>
            <a:endParaRPr lang="en-US" altLang="zh-CN">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tLang="zh-CN">
                <a:latin typeface="Times New Roman" panose="02020603050405020304" charset="0"/>
                <a:cs typeface="Times New Roman" panose="02020603050405020304" charset="0"/>
              </a:rPr>
              <a:t>Some features may happen to improve the prediction result.</a:t>
            </a:r>
            <a:endParaRPr lang="en-US" altLang="zh-CN">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tLang="zh-CN">
                <a:latin typeface="Times New Roman" panose="02020603050405020304" charset="0"/>
                <a:cs typeface="Times New Roman" panose="02020603050405020304" charset="0"/>
              </a:rPr>
              <a:t>The selected subset is model-specific.</a:t>
            </a:r>
            <a:endParaRPr lang="en-US" altLang="zh-CN">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custDataLst>
              <p:tags r:id="rId1"/>
            </p:custDataLst>
          </p:nvPr>
        </p:nvSpPr>
        <p:spPr>
          <a:xfrm>
            <a:off x="241300" y="244475"/>
            <a:ext cx="5992495"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rPr>
              <a:t>Embedded: Feature selection layer</a:t>
            </a:r>
            <a:endParaRPr lang="en-US" altLang="zh-CN" sz="2800">
              <a:latin typeface="Times New Roman" panose="02020603050405020304" charset="0"/>
              <a:cs typeface="Times New Roman" panose="02020603050405020304" charset="0"/>
            </a:endParaRPr>
          </a:p>
        </p:txBody>
      </p:sp>
      <p:sp>
        <p:nvSpPr>
          <p:cNvPr id="3" name="文本框 2"/>
          <p:cNvSpPr txBox="1"/>
          <p:nvPr/>
        </p:nvSpPr>
        <p:spPr>
          <a:xfrm>
            <a:off x="241300" y="859790"/>
            <a:ext cx="11396980" cy="645160"/>
          </a:xfrm>
          <a:prstGeom prst="rect">
            <a:avLst/>
          </a:prstGeom>
          <a:noFill/>
        </p:spPr>
        <p:txBody>
          <a:bodyPr wrap="square" rtlCol="0">
            <a:spAutoFit/>
          </a:bodyPr>
          <a:p>
            <a:pPr indent="457200"/>
            <a:r>
              <a:rPr lang="en-US" altLang="zh-CN">
                <a:latin typeface="Times New Roman" panose="02020603050405020304" charset="0"/>
                <a:cs typeface="Times New Roman" panose="02020603050405020304" charset="0"/>
              </a:rPr>
              <a:t>Regularization is a method, adding the weight to the loss function, to make the model simpler, so that it is often used to prevent overfit. </a:t>
            </a:r>
            <a:endParaRPr lang="en-US" altLang="zh-CN">
              <a:latin typeface="Times New Roman" panose="02020603050405020304" charset="0"/>
              <a:cs typeface="Times New Roman" panose="02020603050405020304" charset="0"/>
            </a:endParaRPr>
          </a:p>
        </p:txBody>
      </p:sp>
      <p:sp>
        <p:nvSpPr>
          <p:cNvPr id="4" name="矩形 3"/>
          <p:cNvSpPr/>
          <p:nvPr/>
        </p:nvSpPr>
        <p:spPr>
          <a:xfrm>
            <a:off x="1463675" y="1697355"/>
            <a:ext cx="336550" cy="3162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矩形 4"/>
          <p:cNvSpPr/>
          <p:nvPr>
            <p:custDataLst>
              <p:tags r:id="rId2"/>
            </p:custDataLst>
          </p:nvPr>
        </p:nvSpPr>
        <p:spPr>
          <a:xfrm>
            <a:off x="2686050" y="2521585"/>
            <a:ext cx="336550" cy="3162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矩形 6"/>
          <p:cNvSpPr/>
          <p:nvPr>
            <p:custDataLst>
              <p:tags r:id="rId3"/>
            </p:custDataLst>
          </p:nvPr>
        </p:nvSpPr>
        <p:spPr>
          <a:xfrm>
            <a:off x="2686050" y="1951355"/>
            <a:ext cx="336550" cy="3162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矩形 8"/>
          <p:cNvSpPr/>
          <p:nvPr>
            <p:custDataLst>
              <p:tags r:id="rId4"/>
            </p:custDataLst>
          </p:nvPr>
        </p:nvSpPr>
        <p:spPr>
          <a:xfrm>
            <a:off x="1463675" y="2837815"/>
            <a:ext cx="336550" cy="3162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矩形 9"/>
          <p:cNvSpPr/>
          <p:nvPr>
            <p:custDataLst>
              <p:tags r:id="rId5"/>
            </p:custDataLst>
          </p:nvPr>
        </p:nvSpPr>
        <p:spPr>
          <a:xfrm>
            <a:off x="1463675" y="2267585"/>
            <a:ext cx="336550" cy="3162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矩形 11"/>
          <p:cNvSpPr/>
          <p:nvPr>
            <p:custDataLst>
              <p:tags r:id="rId6"/>
            </p:custDataLst>
          </p:nvPr>
        </p:nvSpPr>
        <p:spPr>
          <a:xfrm>
            <a:off x="3722370" y="2521585"/>
            <a:ext cx="336550" cy="3162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矩形 12"/>
          <p:cNvSpPr/>
          <p:nvPr>
            <p:custDataLst>
              <p:tags r:id="rId7"/>
            </p:custDataLst>
          </p:nvPr>
        </p:nvSpPr>
        <p:spPr>
          <a:xfrm>
            <a:off x="3722370" y="1951355"/>
            <a:ext cx="336550" cy="3162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矩形 14"/>
          <p:cNvSpPr/>
          <p:nvPr>
            <p:custDataLst>
              <p:tags r:id="rId8"/>
            </p:custDataLst>
          </p:nvPr>
        </p:nvSpPr>
        <p:spPr>
          <a:xfrm>
            <a:off x="4591685" y="2224405"/>
            <a:ext cx="336550" cy="3162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文本框 15"/>
          <p:cNvSpPr txBox="1"/>
          <p:nvPr/>
        </p:nvSpPr>
        <p:spPr>
          <a:xfrm>
            <a:off x="3164205" y="2013585"/>
            <a:ext cx="649605" cy="645160"/>
          </a:xfrm>
          <a:prstGeom prst="rect">
            <a:avLst/>
          </a:prstGeom>
          <a:noFill/>
        </p:spPr>
        <p:txBody>
          <a:bodyPr wrap="square" rtlCol="0">
            <a:spAutoFit/>
          </a:bodyPr>
          <a:p>
            <a:r>
              <a:rPr lang="en-US" altLang="zh-CN" sz="3600">
                <a:latin typeface="Times New Roman" panose="02020603050405020304" charset="0"/>
                <a:cs typeface="Times New Roman" panose="02020603050405020304" charset="0"/>
              </a:rPr>
              <a:t>...</a:t>
            </a:r>
            <a:endParaRPr lang="en-US" altLang="zh-CN" sz="3600">
              <a:latin typeface="Times New Roman" panose="02020603050405020304" charset="0"/>
              <a:cs typeface="Times New Roman" panose="02020603050405020304" charset="0"/>
            </a:endParaRPr>
          </a:p>
        </p:txBody>
      </p:sp>
      <p:cxnSp>
        <p:nvCxnSpPr>
          <p:cNvPr id="17" name="直接连接符 16"/>
          <p:cNvCxnSpPr>
            <a:stCxn id="4" idx="3"/>
            <a:endCxn id="7" idx="1"/>
          </p:cNvCxnSpPr>
          <p:nvPr/>
        </p:nvCxnSpPr>
        <p:spPr>
          <a:xfrm>
            <a:off x="1800225" y="1855470"/>
            <a:ext cx="885825" cy="254000"/>
          </a:xfrm>
          <a:prstGeom prst="line">
            <a:avLst/>
          </a:prstGeom>
        </p:spPr>
        <p:style>
          <a:lnRef idx="2">
            <a:schemeClr val="accent1"/>
          </a:lnRef>
          <a:fillRef idx="0">
            <a:srgbClr val="FFFFFF"/>
          </a:fillRef>
          <a:effectRef idx="0">
            <a:srgbClr val="FFFFFF"/>
          </a:effectRef>
          <a:fontRef idx="minor">
            <a:schemeClr val="tx1"/>
          </a:fontRef>
        </p:style>
      </p:cxnSp>
      <p:cxnSp>
        <p:nvCxnSpPr>
          <p:cNvPr id="18" name="直接箭头连接符 17"/>
          <p:cNvCxnSpPr>
            <a:endCxn id="5" idx="1"/>
          </p:cNvCxnSpPr>
          <p:nvPr/>
        </p:nvCxnSpPr>
        <p:spPr>
          <a:xfrm>
            <a:off x="1810385" y="1855470"/>
            <a:ext cx="875665" cy="8242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9" name="直接箭头连接符 18"/>
          <p:cNvCxnSpPr>
            <a:stCxn id="10" idx="3"/>
            <a:endCxn id="7" idx="1"/>
          </p:cNvCxnSpPr>
          <p:nvPr/>
        </p:nvCxnSpPr>
        <p:spPr>
          <a:xfrm flipV="1">
            <a:off x="1800225" y="2109470"/>
            <a:ext cx="885825" cy="3162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0" name="直接箭头连接符 19"/>
          <p:cNvCxnSpPr>
            <a:endCxn id="5" idx="1"/>
          </p:cNvCxnSpPr>
          <p:nvPr/>
        </p:nvCxnSpPr>
        <p:spPr>
          <a:xfrm>
            <a:off x="1810385" y="2439035"/>
            <a:ext cx="875665" cy="24066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1" name="直接箭头连接符 20"/>
          <p:cNvCxnSpPr>
            <a:stCxn id="9" idx="3"/>
            <a:endCxn id="7" idx="1"/>
          </p:cNvCxnSpPr>
          <p:nvPr/>
        </p:nvCxnSpPr>
        <p:spPr>
          <a:xfrm flipV="1">
            <a:off x="1800225" y="2109470"/>
            <a:ext cx="885825" cy="8864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2" name="直接箭头连接符 21"/>
          <p:cNvCxnSpPr>
            <a:endCxn id="5" idx="1"/>
          </p:cNvCxnSpPr>
          <p:nvPr/>
        </p:nvCxnSpPr>
        <p:spPr>
          <a:xfrm flipV="1">
            <a:off x="1790065" y="2679700"/>
            <a:ext cx="895985" cy="3035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3" name="直接箭头连接符 22"/>
          <p:cNvCxnSpPr>
            <a:stCxn id="13" idx="3"/>
            <a:endCxn id="15" idx="1"/>
          </p:cNvCxnSpPr>
          <p:nvPr/>
        </p:nvCxnSpPr>
        <p:spPr>
          <a:xfrm>
            <a:off x="4058920" y="2109470"/>
            <a:ext cx="532765" cy="2730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4" name="直接箭头连接符 23"/>
          <p:cNvCxnSpPr>
            <a:stCxn id="12" idx="3"/>
            <a:endCxn id="15" idx="1"/>
          </p:cNvCxnSpPr>
          <p:nvPr/>
        </p:nvCxnSpPr>
        <p:spPr>
          <a:xfrm flipV="1">
            <a:off x="4058920" y="2382520"/>
            <a:ext cx="532765" cy="29718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5" name="文本框 24"/>
          <p:cNvSpPr txBox="1"/>
          <p:nvPr/>
        </p:nvSpPr>
        <p:spPr>
          <a:xfrm>
            <a:off x="1862455" y="3249930"/>
            <a:ext cx="272923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Before regularization</a:t>
            </a:r>
            <a:endParaRPr lang="en-US" altLang="zh-CN">
              <a:latin typeface="Times New Roman" panose="02020603050405020304" charset="0"/>
              <a:cs typeface="Times New Roman" panose="02020603050405020304" charset="0"/>
            </a:endParaRPr>
          </a:p>
        </p:txBody>
      </p:sp>
      <p:sp>
        <p:nvSpPr>
          <p:cNvPr id="26" name="矩形 25"/>
          <p:cNvSpPr/>
          <p:nvPr>
            <p:custDataLst>
              <p:tags r:id="rId9"/>
            </p:custDataLst>
          </p:nvPr>
        </p:nvSpPr>
        <p:spPr>
          <a:xfrm>
            <a:off x="6499225" y="1697355"/>
            <a:ext cx="336550" cy="3162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 name="矩形 26"/>
          <p:cNvSpPr/>
          <p:nvPr>
            <p:custDataLst>
              <p:tags r:id="rId10"/>
            </p:custDataLst>
          </p:nvPr>
        </p:nvSpPr>
        <p:spPr>
          <a:xfrm>
            <a:off x="7721600" y="2521585"/>
            <a:ext cx="336550" cy="3162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 name="矩形 27"/>
          <p:cNvSpPr/>
          <p:nvPr>
            <p:custDataLst>
              <p:tags r:id="rId11"/>
            </p:custDataLst>
          </p:nvPr>
        </p:nvSpPr>
        <p:spPr>
          <a:xfrm>
            <a:off x="7721600" y="1951355"/>
            <a:ext cx="336550" cy="3162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 name="矩形 28"/>
          <p:cNvSpPr/>
          <p:nvPr>
            <p:custDataLst>
              <p:tags r:id="rId12"/>
            </p:custDataLst>
          </p:nvPr>
        </p:nvSpPr>
        <p:spPr>
          <a:xfrm>
            <a:off x="6499225" y="2837815"/>
            <a:ext cx="336550" cy="3162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 name="矩形 29"/>
          <p:cNvSpPr/>
          <p:nvPr>
            <p:custDataLst>
              <p:tags r:id="rId13"/>
            </p:custDataLst>
          </p:nvPr>
        </p:nvSpPr>
        <p:spPr>
          <a:xfrm>
            <a:off x="6499225" y="2267585"/>
            <a:ext cx="336550" cy="3162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矩形 30"/>
          <p:cNvSpPr/>
          <p:nvPr>
            <p:custDataLst>
              <p:tags r:id="rId14"/>
            </p:custDataLst>
          </p:nvPr>
        </p:nvSpPr>
        <p:spPr>
          <a:xfrm>
            <a:off x="8757920" y="2521585"/>
            <a:ext cx="336550" cy="3162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 name="矩形 31"/>
          <p:cNvSpPr/>
          <p:nvPr>
            <p:custDataLst>
              <p:tags r:id="rId15"/>
            </p:custDataLst>
          </p:nvPr>
        </p:nvSpPr>
        <p:spPr>
          <a:xfrm>
            <a:off x="8757920" y="1951355"/>
            <a:ext cx="336550" cy="3162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矩形 32"/>
          <p:cNvSpPr/>
          <p:nvPr>
            <p:custDataLst>
              <p:tags r:id="rId16"/>
            </p:custDataLst>
          </p:nvPr>
        </p:nvSpPr>
        <p:spPr>
          <a:xfrm>
            <a:off x="9627235" y="2224405"/>
            <a:ext cx="336550" cy="3162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 name="文本框 33"/>
          <p:cNvSpPr txBox="1"/>
          <p:nvPr>
            <p:custDataLst>
              <p:tags r:id="rId17"/>
            </p:custDataLst>
          </p:nvPr>
        </p:nvSpPr>
        <p:spPr>
          <a:xfrm>
            <a:off x="8199755" y="2013585"/>
            <a:ext cx="649605" cy="645160"/>
          </a:xfrm>
          <a:prstGeom prst="rect">
            <a:avLst/>
          </a:prstGeom>
          <a:noFill/>
        </p:spPr>
        <p:txBody>
          <a:bodyPr wrap="square" rtlCol="0">
            <a:spAutoFit/>
          </a:bodyPr>
          <a:p>
            <a:r>
              <a:rPr lang="en-US" altLang="zh-CN" sz="3600">
                <a:latin typeface="Times New Roman" panose="02020603050405020304" charset="0"/>
                <a:cs typeface="Times New Roman" panose="02020603050405020304" charset="0"/>
              </a:rPr>
              <a:t>...</a:t>
            </a:r>
            <a:endParaRPr lang="en-US" altLang="zh-CN" sz="3600">
              <a:latin typeface="Times New Roman" panose="02020603050405020304" charset="0"/>
              <a:cs typeface="Times New Roman" panose="02020603050405020304" charset="0"/>
            </a:endParaRPr>
          </a:p>
        </p:txBody>
      </p:sp>
      <p:cxnSp>
        <p:nvCxnSpPr>
          <p:cNvPr id="35" name="直接连接符 34"/>
          <p:cNvCxnSpPr>
            <a:stCxn id="26" idx="3"/>
            <a:endCxn id="28" idx="1"/>
          </p:cNvCxnSpPr>
          <p:nvPr>
            <p:custDataLst>
              <p:tags r:id="rId18"/>
            </p:custDataLst>
          </p:nvPr>
        </p:nvCxnSpPr>
        <p:spPr>
          <a:xfrm>
            <a:off x="6835775" y="1855470"/>
            <a:ext cx="885825" cy="254000"/>
          </a:xfrm>
          <a:prstGeom prst="line">
            <a:avLst/>
          </a:prstGeom>
        </p:spPr>
        <p:style>
          <a:lnRef idx="2">
            <a:schemeClr val="accent1"/>
          </a:lnRef>
          <a:fillRef idx="0">
            <a:srgbClr val="FFFFFF"/>
          </a:fillRef>
          <a:effectRef idx="0">
            <a:srgbClr val="FFFFFF"/>
          </a:effectRef>
          <a:fontRef idx="minor">
            <a:schemeClr val="tx1"/>
          </a:fontRef>
        </p:style>
      </p:cxnSp>
      <p:cxnSp>
        <p:nvCxnSpPr>
          <p:cNvPr id="37" name="直接箭头连接符 36"/>
          <p:cNvCxnSpPr>
            <a:stCxn id="30" idx="3"/>
            <a:endCxn id="28" idx="1"/>
          </p:cNvCxnSpPr>
          <p:nvPr>
            <p:custDataLst>
              <p:tags r:id="rId19"/>
            </p:custDataLst>
          </p:nvPr>
        </p:nvCxnSpPr>
        <p:spPr>
          <a:xfrm flipV="1">
            <a:off x="6835775" y="2109470"/>
            <a:ext cx="885825" cy="3162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40" name="直接箭头连接符 39"/>
          <p:cNvCxnSpPr>
            <a:endCxn id="27" idx="1"/>
          </p:cNvCxnSpPr>
          <p:nvPr>
            <p:custDataLst>
              <p:tags r:id="rId20"/>
            </p:custDataLst>
          </p:nvPr>
        </p:nvCxnSpPr>
        <p:spPr>
          <a:xfrm flipV="1">
            <a:off x="6825615" y="2679700"/>
            <a:ext cx="895985" cy="3035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41" name="直接箭头连接符 40"/>
          <p:cNvCxnSpPr>
            <a:stCxn id="32" idx="3"/>
            <a:endCxn id="33" idx="1"/>
          </p:cNvCxnSpPr>
          <p:nvPr>
            <p:custDataLst>
              <p:tags r:id="rId21"/>
            </p:custDataLst>
          </p:nvPr>
        </p:nvCxnSpPr>
        <p:spPr>
          <a:xfrm>
            <a:off x="9094470" y="2109470"/>
            <a:ext cx="532765" cy="2730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42" name="直接箭头连接符 41"/>
          <p:cNvCxnSpPr>
            <a:stCxn id="31" idx="3"/>
            <a:endCxn id="33" idx="1"/>
          </p:cNvCxnSpPr>
          <p:nvPr>
            <p:custDataLst>
              <p:tags r:id="rId22"/>
            </p:custDataLst>
          </p:nvPr>
        </p:nvCxnSpPr>
        <p:spPr>
          <a:xfrm flipV="1">
            <a:off x="9094470" y="2382520"/>
            <a:ext cx="532765" cy="29718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43" name="文本框 42"/>
          <p:cNvSpPr txBox="1"/>
          <p:nvPr>
            <p:custDataLst>
              <p:tags r:id="rId23"/>
            </p:custDataLst>
          </p:nvPr>
        </p:nvSpPr>
        <p:spPr>
          <a:xfrm>
            <a:off x="6898005" y="3249930"/>
            <a:ext cx="272923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After regularization</a:t>
            </a:r>
            <a:endParaRPr lang="en-US" altLang="zh-CN">
              <a:latin typeface="Times New Roman" panose="02020603050405020304" charset="0"/>
              <a:cs typeface="Times New Roman" panose="02020603050405020304" charset="0"/>
            </a:endParaRPr>
          </a:p>
        </p:txBody>
      </p:sp>
      <p:sp>
        <p:nvSpPr>
          <p:cNvPr id="44" name="文本框 43"/>
          <p:cNvSpPr txBox="1"/>
          <p:nvPr/>
        </p:nvSpPr>
        <p:spPr>
          <a:xfrm>
            <a:off x="241300" y="3695700"/>
            <a:ext cx="741870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Regularization actually doesn’t exclude the wrong feature completely.</a:t>
            </a:r>
            <a:endParaRPr lang="en-US" altLang="zh-CN">
              <a:latin typeface="Times New Roman" panose="02020603050405020304" charset="0"/>
              <a:cs typeface="Times New Roman" panose="02020603050405020304" charset="0"/>
            </a:endParaRPr>
          </a:p>
        </p:txBody>
      </p:sp>
      <p:sp>
        <p:nvSpPr>
          <p:cNvPr id="45" name="矩形 44"/>
          <p:cNvSpPr/>
          <p:nvPr>
            <p:custDataLst>
              <p:tags r:id="rId24"/>
            </p:custDataLst>
          </p:nvPr>
        </p:nvSpPr>
        <p:spPr>
          <a:xfrm>
            <a:off x="2098040" y="4218940"/>
            <a:ext cx="336550" cy="3162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 name="矩形 45"/>
          <p:cNvSpPr/>
          <p:nvPr>
            <p:custDataLst>
              <p:tags r:id="rId25"/>
            </p:custDataLst>
          </p:nvPr>
        </p:nvSpPr>
        <p:spPr>
          <a:xfrm>
            <a:off x="3320415" y="5043170"/>
            <a:ext cx="336550" cy="3162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 name="矩形 46"/>
          <p:cNvSpPr/>
          <p:nvPr>
            <p:custDataLst>
              <p:tags r:id="rId26"/>
            </p:custDataLst>
          </p:nvPr>
        </p:nvSpPr>
        <p:spPr>
          <a:xfrm>
            <a:off x="3320415" y="4472940"/>
            <a:ext cx="336550" cy="3162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 name="矩形 47"/>
          <p:cNvSpPr/>
          <p:nvPr>
            <p:custDataLst>
              <p:tags r:id="rId27"/>
            </p:custDataLst>
          </p:nvPr>
        </p:nvSpPr>
        <p:spPr>
          <a:xfrm>
            <a:off x="2098040" y="5359400"/>
            <a:ext cx="336550" cy="3162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 name="矩形 48"/>
          <p:cNvSpPr/>
          <p:nvPr>
            <p:custDataLst>
              <p:tags r:id="rId28"/>
            </p:custDataLst>
          </p:nvPr>
        </p:nvSpPr>
        <p:spPr>
          <a:xfrm>
            <a:off x="2098040" y="4789170"/>
            <a:ext cx="336550" cy="3162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 name="矩形 49"/>
          <p:cNvSpPr/>
          <p:nvPr>
            <p:custDataLst>
              <p:tags r:id="rId29"/>
            </p:custDataLst>
          </p:nvPr>
        </p:nvSpPr>
        <p:spPr>
          <a:xfrm>
            <a:off x="4356735" y="5043170"/>
            <a:ext cx="336550" cy="3162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 name="矩形 50"/>
          <p:cNvSpPr/>
          <p:nvPr>
            <p:custDataLst>
              <p:tags r:id="rId30"/>
            </p:custDataLst>
          </p:nvPr>
        </p:nvSpPr>
        <p:spPr>
          <a:xfrm>
            <a:off x="4356735" y="4472940"/>
            <a:ext cx="336550" cy="3162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 name="矩形 51"/>
          <p:cNvSpPr/>
          <p:nvPr>
            <p:custDataLst>
              <p:tags r:id="rId31"/>
            </p:custDataLst>
          </p:nvPr>
        </p:nvSpPr>
        <p:spPr>
          <a:xfrm>
            <a:off x="5226050" y="4745990"/>
            <a:ext cx="336550" cy="3162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 name="文本框 52"/>
          <p:cNvSpPr txBox="1"/>
          <p:nvPr>
            <p:custDataLst>
              <p:tags r:id="rId32"/>
            </p:custDataLst>
          </p:nvPr>
        </p:nvSpPr>
        <p:spPr>
          <a:xfrm>
            <a:off x="3798570" y="4535170"/>
            <a:ext cx="649605" cy="645160"/>
          </a:xfrm>
          <a:prstGeom prst="rect">
            <a:avLst/>
          </a:prstGeom>
          <a:noFill/>
        </p:spPr>
        <p:txBody>
          <a:bodyPr wrap="square" rtlCol="0">
            <a:spAutoFit/>
          </a:bodyPr>
          <a:p>
            <a:r>
              <a:rPr lang="en-US" altLang="zh-CN" sz="3600">
                <a:latin typeface="Times New Roman" panose="02020603050405020304" charset="0"/>
                <a:cs typeface="Times New Roman" panose="02020603050405020304" charset="0"/>
              </a:rPr>
              <a:t>...</a:t>
            </a:r>
            <a:endParaRPr lang="en-US" altLang="zh-CN" sz="3600">
              <a:latin typeface="Times New Roman" panose="02020603050405020304" charset="0"/>
              <a:cs typeface="Times New Roman" panose="02020603050405020304" charset="0"/>
            </a:endParaRPr>
          </a:p>
        </p:txBody>
      </p:sp>
      <p:cxnSp>
        <p:nvCxnSpPr>
          <p:cNvPr id="54" name="直接连接符 53"/>
          <p:cNvCxnSpPr>
            <a:stCxn id="45" idx="3"/>
            <a:endCxn id="47" idx="1"/>
          </p:cNvCxnSpPr>
          <p:nvPr>
            <p:custDataLst>
              <p:tags r:id="rId33"/>
            </p:custDataLst>
          </p:nvPr>
        </p:nvCxnSpPr>
        <p:spPr>
          <a:xfrm>
            <a:off x="2434590" y="4377055"/>
            <a:ext cx="885825" cy="254000"/>
          </a:xfrm>
          <a:prstGeom prst="line">
            <a:avLst/>
          </a:prstGeom>
        </p:spPr>
        <p:style>
          <a:lnRef idx="2">
            <a:schemeClr val="accent1"/>
          </a:lnRef>
          <a:fillRef idx="0">
            <a:srgbClr val="FFFFFF"/>
          </a:fillRef>
          <a:effectRef idx="0">
            <a:srgbClr val="FFFFFF"/>
          </a:effectRef>
          <a:fontRef idx="minor">
            <a:schemeClr val="tx1"/>
          </a:fontRef>
        </p:style>
      </p:cxnSp>
      <p:cxnSp>
        <p:nvCxnSpPr>
          <p:cNvPr id="55" name="直接箭头连接符 54"/>
          <p:cNvCxnSpPr>
            <a:endCxn id="46" idx="1"/>
          </p:cNvCxnSpPr>
          <p:nvPr>
            <p:custDataLst>
              <p:tags r:id="rId34"/>
            </p:custDataLst>
          </p:nvPr>
        </p:nvCxnSpPr>
        <p:spPr>
          <a:xfrm>
            <a:off x="2444750" y="4377055"/>
            <a:ext cx="875665" cy="8242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56" name="直接箭头连接符 55"/>
          <p:cNvCxnSpPr>
            <a:stCxn id="49" idx="3"/>
            <a:endCxn id="47" idx="1"/>
          </p:cNvCxnSpPr>
          <p:nvPr>
            <p:custDataLst>
              <p:tags r:id="rId35"/>
            </p:custDataLst>
          </p:nvPr>
        </p:nvCxnSpPr>
        <p:spPr>
          <a:xfrm flipV="1">
            <a:off x="2434590" y="4631055"/>
            <a:ext cx="885825" cy="3162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57" name="直接箭头连接符 56"/>
          <p:cNvCxnSpPr>
            <a:endCxn id="46" idx="1"/>
          </p:cNvCxnSpPr>
          <p:nvPr>
            <p:custDataLst>
              <p:tags r:id="rId36"/>
            </p:custDataLst>
          </p:nvPr>
        </p:nvCxnSpPr>
        <p:spPr>
          <a:xfrm>
            <a:off x="2444750" y="4960620"/>
            <a:ext cx="875665" cy="24066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58" name="直接箭头连接符 57"/>
          <p:cNvCxnSpPr>
            <a:stCxn id="48" idx="3"/>
            <a:endCxn id="47" idx="1"/>
          </p:cNvCxnSpPr>
          <p:nvPr>
            <p:custDataLst>
              <p:tags r:id="rId37"/>
            </p:custDataLst>
          </p:nvPr>
        </p:nvCxnSpPr>
        <p:spPr>
          <a:xfrm flipV="1">
            <a:off x="2434590" y="4631055"/>
            <a:ext cx="885825" cy="8864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59" name="直接箭头连接符 58"/>
          <p:cNvCxnSpPr>
            <a:endCxn id="46" idx="1"/>
          </p:cNvCxnSpPr>
          <p:nvPr>
            <p:custDataLst>
              <p:tags r:id="rId38"/>
            </p:custDataLst>
          </p:nvPr>
        </p:nvCxnSpPr>
        <p:spPr>
          <a:xfrm flipV="1">
            <a:off x="2424430" y="5201285"/>
            <a:ext cx="895985" cy="3035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0" name="直接箭头连接符 59"/>
          <p:cNvCxnSpPr>
            <a:stCxn id="51" idx="3"/>
            <a:endCxn id="52" idx="1"/>
          </p:cNvCxnSpPr>
          <p:nvPr>
            <p:custDataLst>
              <p:tags r:id="rId39"/>
            </p:custDataLst>
          </p:nvPr>
        </p:nvCxnSpPr>
        <p:spPr>
          <a:xfrm>
            <a:off x="4693285" y="4631055"/>
            <a:ext cx="532765" cy="2730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1" name="直接箭头连接符 60"/>
          <p:cNvCxnSpPr>
            <a:stCxn id="50" idx="3"/>
            <a:endCxn id="52" idx="1"/>
          </p:cNvCxnSpPr>
          <p:nvPr>
            <p:custDataLst>
              <p:tags r:id="rId40"/>
            </p:custDataLst>
          </p:nvPr>
        </p:nvCxnSpPr>
        <p:spPr>
          <a:xfrm flipV="1">
            <a:off x="4693285" y="4904105"/>
            <a:ext cx="532765" cy="29718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62" name="文本框 61"/>
          <p:cNvSpPr txBox="1"/>
          <p:nvPr>
            <p:custDataLst>
              <p:tags r:id="rId41"/>
            </p:custDataLst>
          </p:nvPr>
        </p:nvSpPr>
        <p:spPr>
          <a:xfrm>
            <a:off x="0" y="5880100"/>
            <a:ext cx="6329045" cy="64516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Before regularization </a:t>
            </a:r>
            <a:endParaRPr lang="en-US" altLang="zh-CN">
              <a:latin typeface="Times New Roman" panose="02020603050405020304" charset="0"/>
              <a:cs typeface="Times New Roman" panose="02020603050405020304" charset="0"/>
            </a:endParaRPr>
          </a:p>
          <a:p>
            <a:pPr algn="ctr"/>
            <a:r>
              <a:rPr lang="en-US" altLang="zh-CN">
                <a:latin typeface="Times New Roman" panose="02020603050405020304" charset="0"/>
                <a:cs typeface="Times New Roman" panose="02020603050405020304" charset="0"/>
              </a:rPr>
              <a:t>(only do the regularization on the feature selection layer)</a:t>
            </a:r>
            <a:endParaRPr lang="en-US" altLang="zh-CN">
              <a:latin typeface="Times New Roman" panose="02020603050405020304" charset="0"/>
              <a:cs typeface="Times New Roman" panose="02020603050405020304" charset="0"/>
            </a:endParaRPr>
          </a:p>
        </p:txBody>
      </p:sp>
      <p:sp>
        <p:nvSpPr>
          <p:cNvPr id="77" name="文本框 76"/>
          <p:cNvSpPr txBox="1"/>
          <p:nvPr>
            <p:custDataLst>
              <p:tags r:id="rId42"/>
            </p:custDataLst>
          </p:nvPr>
        </p:nvSpPr>
        <p:spPr>
          <a:xfrm>
            <a:off x="6898005" y="5880100"/>
            <a:ext cx="272923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After regularization</a:t>
            </a:r>
            <a:endParaRPr lang="en-US" altLang="zh-CN">
              <a:latin typeface="Times New Roman" panose="02020603050405020304" charset="0"/>
              <a:cs typeface="Times New Roman" panose="02020603050405020304" charset="0"/>
            </a:endParaRPr>
          </a:p>
        </p:txBody>
      </p:sp>
      <p:sp>
        <p:nvSpPr>
          <p:cNvPr id="78" name="矩形 77"/>
          <p:cNvSpPr/>
          <p:nvPr>
            <p:custDataLst>
              <p:tags r:id="rId43"/>
            </p:custDataLst>
          </p:nvPr>
        </p:nvSpPr>
        <p:spPr>
          <a:xfrm>
            <a:off x="7202170" y="4199890"/>
            <a:ext cx="336550" cy="3162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9" name="矩形 78"/>
          <p:cNvSpPr/>
          <p:nvPr>
            <p:custDataLst>
              <p:tags r:id="rId44"/>
            </p:custDataLst>
          </p:nvPr>
        </p:nvSpPr>
        <p:spPr>
          <a:xfrm>
            <a:off x="8424545" y="5024120"/>
            <a:ext cx="336550" cy="3162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0" name="矩形 79"/>
          <p:cNvSpPr/>
          <p:nvPr>
            <p:custDataLst>
              <p:tags r:id="rId45"/>
            </p:custDataLst>
          </p:nvPr>
        </p:nvSpPr>
        <p:spPr>
          <a:xfrm>
            <a:off x="8424545" y="4453890"/>
            <a:ext cx="336550" cy="3162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1" name="矩形 80"/>
          <p:cNvSpPr/>
          <p:nvPr>
            <p:custDataLst>
              <p:tags r:id="rId46"/>
            </p:custDataLst>
          </p:nvPr>
        </p:nvSpPr>
        <p:spPr>
          <a:xfrm>
            <a:off x="7202170" y="5340350"/>
            <a:ext cx="336550" cy="3162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2" name="矩形 81"/>
          <p:cNvSpPr/>
          <p:nvPr>
            <p:custDataLst>
              <p:tags r:id="rId47"/>
            </p:custDataLst>
          </p:nvPr>
        </p:nvSpPr>
        <p:spPr>
          <a:xfrm>
            <a:off x="7202170" y="4770120"/>
            <a:ext cx="336550" cy="3162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3" name="矩形 82"/>
          <p:cNvSpPr/>
          <p:nvPr>
            <p:custDataLst>
              <p:tags r:id="rId48"/>
            </p:custDataLst>
          </p:nvPr>
        </p:nvSpPr>
        <p:spPr>
          <a:xfrm>
            <a:off x="9460865" y="5024120"/>
            <a:ext cx="336550" cy="3162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4" name="矩形 83"/>
          <p:cNvSpPr/>
          <p:nvPr>
            <p:custDataLst>
              <p:tags r:id="rId49"/>
            </p:custDataLst>
          </p:nvPr>
        </p:nvSpPr>
        <p:spPr>
          <a:xfrm>
            <a:off x="9460865" y="4453890"/>
            <a:ext cx="336550" cy="3162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5" name="矩形 84"/>
          <p:cNvSpPr/>
          <p:nvPr>
            <p:custDataLst>
              <p:tags r:id="rId50"/>
            </p:custDataLst>
          </p:nvPr>
        </p:nvSpPr>
        <p:spPr>
          <a:xfrm>
            <a:off x="10330180" y="4726940"/>
            <a:ext cx="336550" cy="3162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6" name="文本框 85"/>
          <p:cNvSpPr txBox="1"/>
          <p:nvPr>
            <p:custDataLst>
              <p:tags r:id="rId51"/>
            </p:custDataLst>
          </p:nvPr>
        </p:nvSpPr>
        <p:spPr>
          <a:xfrm>
            <a:off x="8902700" y="4516120"/>
            <a:ext cx="649605" cy="645160"/>
          </a:xfrm>
          <a:prstGeom prst="rect">
            <a:avLst/>
          </a:prstGeom>
          <a:noFill/>
        </p:spPr>
        <p:txBody>
          <a:bodyPr wrap="square" rtlCol="0">
            <a:spAutoFit/>
          </a:bodyPr>
          <a:p>
            <a:r>
              <a:rPr lang="en-US" altLang="zh-CN" sz="3600">
                <a:latin typeface="Times New Roman" panose="02020603050405020304" charset="0"/>
                <a:cs typeface="Times New Roman" panose="02020603050405020304" charset="0"/>
              </a:rPr>
              <a:t>...</a:t>
            </a:r>
            <a:endParaRPr lang="en-US" altLang="zh-CN" sz="3600">
              <a:latin typeface="Times New Roman" panose="02020603050405020304" charset="0"/>
              <a:cs typeface="Times New Roman" panose="02020603050405020304" charset="0"/>
            </a:endParaRPr>
          </a:p>
        </p:txBody>
      </p:sp>
      <p:cxnSp>
        <p:nvCxnSpPr>
          <p:cNvPr id="87" name="直接连接符 86"/>
          <p:cNvCxnSpPr>
            <a:stCxn id="78" idx="3"/>
            <a:endCxn id="80" idx="1"/>
          </p:cNvCxnSpPr>
          <p:nvPr>
            <p:custDataLst>
              <p:tags r:id="rId52"/>
            </p:custDataLst>
          </p:nvPr>
        </p:nvCxnSpPr>
        <p:spPr>
          <a:xfrm>
            <a:off x="7538720" y="4358005"/>
            <a:ext cx="885825" cy="254000"/>
          </a:xfrm>
          <a:prstGeom prst="line">
            <a:avLst/>
          </a:prstGeom>
        </p:spPr>
        <p:style>
          <a:lnRef idx="2">
            <a:schemeClr val="accent1"/>
          </a:lnRef>
          <a:fillRef idx="0">
            <a:srgbClr val="FFFFFF"/>
          </a:fillRef>
          <a:effectRef idx="0">
            <a:srgbClr val="FFFFFF"/>
          </a:effectRef>
          <a:fontRef idx="minor">
            <a:schemeClr val="tx1"/>
          </a:fontRef>
        </p:style>
      </p:cxnSp>
      <p:cxnSp>
        <p:nvCxnSpPr>
          <p:cNvPr id="88" name="直接箭头连接符 87"/>
          <p:cNvCxnSpPr>
            <a:endCxn id="79" idx="1"/>
          </p:cNvCxnSpPr>
          <p:nvPr>
            <p:custDataLst>
              <p:tags r:id="rId53"/>
            </p:custDataLst>
          </p:nvPr>
        </p:nvCxnSpPr>
        <p:spPr>
          <a:xfrm>
            <a:off x="7548880" y="4358005"/>
            <a:ext cx="875665" cy="8242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91" name="直接箭头连接符 90"/>
          <p:cNvCxnSpPr>
            <a:stCxn id="81" idx="3"/>
            <a:endCxn id="80" idx="1"/>
          </p:cNvCxnSpPr>
          <p:nvPr>
            <p:custDataLst>
              <p:tags r:id="rId54"/>
            </p:custDataLst>
          </p:nvPr>
        </p:nvCxnSpPr>
        <p:spPr>
          <a:xfrm flipV="1">
            <a:off x="7538720" y="4612005"/>
            <a:ext cx="885825" cy="8864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92" name="直接箭头连接符 91"/>
          <p:cNvCxnSpPr>
            <a:endCxn id="79" idx="1"/>
          </p:cNvCxnSpPr>
          <p:nvPr>
            <p:custDataLst>
              <p:tags r:id="rId55"/>
            </p:custDataLst>
          </p:nvPr>
        </p:nvCxnSpPr>
        <p:spPr>
          <a:xfrm flipV="1">
            <a:off x="7528560" y="5182235"/>
            <a:ext cx="895985" cy="3035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93" name="直接箭头连接符 92"/>
          <p:cNvCxnSpPr>
            <a:stCxn id="84" idx="3"/>
            <a:endCxn id="85" idx="1"/>
          </p:cNvCxnSpPr>
          <p:nvPr>
            <p:custDataLst>
              <p:tags r:id="rId56"/>
            </p:custDataLst>
          </p:nvPr>
        </p:nvCxnSpPr>
        <p:spPr>
          <a:xfrm>
            <a:off x="9797415" y="4612005"/>
            <a:ext cx="532765" cy="2730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94" name="直接箭头连接符 93"/>
          <p:cNvCxnSpPr>
            <a:stCxn id="83" idx="3"/>
            <a:endCxn id="85" idx="1"/>
          </p:cNvCxnSpPr>
          <p:nvPr>
            <p:custDataLst>
              <p:tags r:id="rId57"/>
            </p:custDataLst>
          </p:nvPr>
        </p:nvCxnSpPr>
        <p:spPr>
          <a:xfrm flipV="1">
            <a:off x="9797415" y="4885055"/>
            <a:ext cx="532765" cy="29718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95" name="矩形 94"/>
          <p:cNvSpPr/>
          <p:nvPr>
            <p:custDataLst>
              <p:tags r:id="rId58"/>
            </p:custDataLst>
          </p:nvPr>
        </p:nvSpPr>
        <p:spPr>
          <a:xfrm>
            <a:off x="6489065" y="4199890"/>
            <a:ext cx="336550" cy="3162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6" name="矩形 95"/>
          <p:cNvSpPr/>
          <p:nvPr>
            <p:custDataLst>
              <p:tags r:id="rId59"/>
            </p:custDataLst>
          </p:nvPr>
        </p:nvSpPr>
        <p:spPr>
          <a:xfrm>
            <a:off x="6489065" y="5340350"/>
            <a:ext cx="336550" cy="3162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7" name="矩形 96"/>
          <p:cNvSpPr/>
          <p:nvPr>
            <p:custDataLst>
              <p:tags r:id="rId60"/>
            </p:custDataLst>
          </p:nvPr>
        </p:nvSpPr>
        <p:spPr>
          <a:xfrm>
            <a:off x="6489065" y="4770120"/>
            <a:ext cx="336550" cy="3162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8" name="矩形 97"/>
          <p:cNvSpPr/>
          <p:nvPr>
            <p:custDataLst>
              <p:tags r:id="rId61"/>
            </p:custDataLst>
          </p:nvPr>
        </p:nvSpPr>
        <p:spPr>
          <a:xfrm>
            <a:off x="1381760" y="4218940"/>
            <a:ext cx="336550" cy="3162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9" name="矩形 98"/>
          <p:cNvSpPr/>
          <p:nvPr>
            <p:custDataLst>
              <p:tags r:id="rId62"/>
            </p:custDataLst>
          </p:nvPr>
        </p:nvSpPr>
        <p:spPr>
          <a:xfrm>
            <a:off x="1381760" y="5359400"/>
            <a:ext cx="336550" cy="3162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0" name="矩形 99"/>
          <p:cNvSpPr/>
          <p:nvPr>
            <p:custDataLst>
              <p:tags r:id="rId63"/>
            </p:custDataLst>
          </p:nvPr>
        </p:nvSpPr>
        <p:spPr>
          <a:xfrm>
            <a:off x="1381760" y="4789170"/>
            <a:ext cx="336550" cy="3162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01" name="直接箭头连接符 100"/>
          <p:cNvCxnSpPr>
            <a:stCxn id="98" idx="3"/>
            <a:endCxn id="45" idx="1"/>
          </p:cNvCxnSpPr>
          <p:nvPr/>
        </p:nvCxnSpPr>
        <p:spPr>
          <a:xfrm>
            <a:off x="1718310" y="4377055"/>
            <a:ext cx="37973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02" name="直接箭头连接符 101"/>
          <p:cNvCxnSpPr>
            <a:stCxn id="100" idx="3"/>
            <a:endCxn id="49" idx="1"/>
          </p:cNvCxnSpPr>
          <p:nvPr/>
        </p:nvCxnSpPr>
        <p:spPr>
          <a:xfrm>
            <a:off x="1718310" y="4947285"/>
            <a:ext cx="37973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03" name="直接箭头连接符 102"/>
          <p:cNvCxnSpPr>
            <a:stCxn id="99" idx="3"/>
            <a:endCxn id="48" idx="1"/>
          </p:cNvCxnSpPr>
          <p:nvPr/>
        </p:nvCxnSpPr>
        <p:spPr>
          <a:xfrm>
            <a:off x="1718310" y="5517515"/>
            <a:ext cx="37973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04" name="直接箭头连接符 103"/>
          <p:cNvCxnSpPr>
            <a:stCxn id="95" idx="3"/>
            <a:endCxn id="78" idx="1"/>
          </p:cNvCxnSpPr>
          <p:nvPr/>
        </p:nvCxnSpPr>
        <p:spPr>
          <a:xfrm>
            <a:off x="6825615" y="4358005"/>
            <a:ext cx="37655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05" name="直接箭头连接符 104"/>
          <p:cNvCxnSpPr>
            <a:stCxn id="96" idx="3"/>
            <a:endCxn id="81" idx="1"/>
          </p:cNvCxnSpPr>
          <p:nvPr/>
        </p:nvCxnSpPr>
        <p:spPr>
          <a:xfrm>
            <a:off x="6825615" y="5498465"/>
            <a:ext cx="37655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17170" y="216535"/>
            <a:ext cx="4064000" cy="460375"/>
          </a:xfrm>
          <a:prstGeom prst="rect">
            <a:avLst/>
          </a:prstGeom>
          <a:noFill/>
        </p:spPr>
        <p:txBody>
          <a:bodyPr wrap="square" rtlCol="0">
            <a:spAutoFit/>
          </a:bodyPr>
          <a:p>
            <a:r>
              <a:rPr lang="en-US" altLang="zh-CN" sz="2400">
                <a:latin typeface="Times New Roman" panose="02020603050405020304" charset="0"/>
                <a:cs typeface="Times New Roman" panose="02020603050405020304" charset="0"/>
              </a:rPr>
              <a:t>Result</a:t>
            </a:r>
            <a:endParaRPr lang="en-US" altLang="zh-CN" sz="2400">
              <a:latin typeface="Times New Roman" panose="02020603050405020304" charset="0"/>
              <a:cs typeface="Times New Roman" panose="02020603050405020304" charset="0"/>
            </a:endParaRPr>
          </a:p>
        </p:txBody>
      </p:sp>
      <p:pic>
        <p:nvPicPr>
          <p:cNvPr id="6" name="图片 5" descr="截屏2023-11-30 21.13.33"/>
          <p:cNvPicPr>
            <a:picLocks noChangeAspect="1"/>
          </p:cNvPicPr>
          <p:nvPr>
            <p:custDataLst>
              <p:tags r:id="rId1"/>
            </p:custDataLst>
          </p:nvPr>
        </p:nvPicPr>
        <p:blipFill>
          <a:blip r:embed="rId2"/>
          <a:srcRect t="5517"/>
          <a:stretch>
            <a:fillRect/>
          </a:stretch>
        </p:blipFill>
        <p:spPr>
          <a:xfrm>
            <a:off x="198120" y="1316355"/>
            <a:ext cx="5952490" cy="3436620"/>
          </a:xfrm>
          <a:prstGeom prst="rect">
            <a:avLst/>
          </a:prstGeom>
        </p:spPr>
      </p:pic>
      <p:pic>
        <p:nvPicPr>
          <p:cNvPr id="4" name="图片 3" descr="截屏2023-11-30 21.29.45"/>
          <p:cNvPicPr>
            <a:picLocks noChangeAspect="1"/>
          </p:cNvPicPr>
          <p:nvPr>
            <p:custDataLst>
              <p:tags r:id="rId3"/>
            </p:custDataLst>
          </p:nvPr>
        </p:nvPicPr>
        <p:blipFill>
          <a:blip r:embed="rId4"/>
          <a:srcRect t="5362" r="5203"/>
          <a:stretch>
            <a:fillRect/>
          </a:stretch>
        </p:blipFill>
        <p:spPr>
          <a:xfrm>
            <a:off x="6150610" y="1316355"/>
            <a:ext cx="5842635" cy="3406775"/>
          </a:xfrm>
          <a:prstGeom prst="rect">
            <a:avLst/>
          </a:prstGeom>
        </p:spPr>
      </p:pic>
      <p:sp>
        <p:nvSpPr>
          <p:cNvPr id="5" name="矩形 4"/>
          <p:cNvSpPr/>
          <p:nvPr/>
        </p:nvSpPr>
        <p:spPr>
          <a:xfrm>
            <a:off x="1042670" y="1670050"/>
            <a:ext cx="3018790" cy="182880"/>
          </a:xfrm>
          <a:prstGeom prst="rect">
            <a:avLst/>
          </a:prstGeom>
          <a:noFill/>
          <a:ln w="25400">
            <a:solidFill>
              <a:srgbClr val="FF33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矩形 6"/>
          <p:cNvSpPr/>
          <p:nvPr>
            <p:custDataLst>
              <p:tags r:id="rId5"/>
            </p:custDataLst>
          </p:nvPr>
        </p:nvSpPr>
        <p:spPr>
          <a:xfrm>
            <a:off x="6943725" y="1670050"/>
            <a:ext cx="3018790" cy="182880"/>
          </a:xfrm>
          <a:prstGeom prst="rect">
            <a:avLst/>
          </a:prstGeom>
          <a:noFill/>
          <a:ln w="25400">
            <a:solidFill>
              <a:srgbClr val="FF33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842645" y="5996940"/>
            <a:ext cx="10504805"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The weight of the right features is much bigger than that of wrong features, from 100 to 1000 times. </a:t>
            </a:r>
            <a:endParaRPr lang="en-US" altLang="zh-CN" sz="2000">
              <a:latin typeface="Times New Roman" panose="02020603050405020304" charset="0"/>
              <a:cs typeface="Times New Roman" panose="02020603050405020304" charset="0"/>
            </a:endParaRPr>
          </a:p>
        </p:txBody>
      </p:sp>
      <p:sp>
        <p:nvSpPr>
          <p:cNvPr id="9" name="文本框 8"/>
          <p:cNvSpPr txBox="1"/>
          <p:nvPr/>
        </p:nvSpPr>
        <p:spPr>
          <a:xfrm>
            <a:off x="0" y="4692650"/>
            <a:ext cx="5056505" cy="337185"/>
          </a:xfrm>
          <a:prstGeom prst="rect">
            <a:avLst/>
          </a:prstGeom>
          <a:noFill/>
        </p:spPr>
        <p:txBody>
          <a:bodyPr wrap="square" rtlCol="0">
            <a:spAutoFit/>
          </a:bodyPr>
          <a:p>
            <a:pPr algn="ctr"/>
            <a:r>
              <a:rPr lang="en-US" altLang="zh-CN" sz="1600">
                <a:latin typeface="Times New Roman" panose="02020603050405020304" charset="0"/>
                <a:cs typeface="Times New Roman" panose="02020603050405020304" charset="0"/>
              </a:rPr>
              <a:t>Training curve 1 of model with feature selection layer</a:t>
            </a:r>
            <a:endParaRPr lang="zh-CN" altLang="en-US" sz="1600">
              <a:latin typeface="Times New Roman" panose="02020603050405020304" charset="0"/>
              <a:cs typeface="Times New Roman" panose="02020603050405020304" charset="0"/>
            </a:endParaRPr>
          </a:p>
        </p:txBody>
      </p:sp>
      <p:sp>
        <p:nvSpPr>
          <p:cNvPr id="10" name="文本框 9"/>
          <p:cNvSpPr txBox="1"/>
          <p:nvPr>
            <p:custDataLst>
              <p:tags r:id="rId6"/>
            </p:custDataLst>
          </p:nvPr>
        </p:nvSpPr>
        <p:spPr>
          <a:xfrm>
            <a:off x="4953000" y="4672330"/>
            <a:ext cx="6395720" cy="337185"/>
          </a:xfrm>
          <a:prstGeom prst="rect">
            <a:avLst/>
          </a:prstGeom>
          <a:noFill/>
        </p:spPr>
        <p:txBody>
          <a:bodyPr wrap="square" rtlCol="0">
            <a:spAutoFit/>
          </a:bodyPr>
          <a:p>
            <a:pPr algn="ctr"/>
            <a:r>
              <a:rPr lang="en-US" altLang="zh-CN" sz="1600">
                <a:latin typeface="Times New Roman" panose="02020603050405020304" charset="0"/>
                <a:cs typeface="Times New Roman" panose="02020603050405020304" charset="0"/>
              </a:rPr>
              <a:t>Training curve 2</a:t>
            </a:r>
            <a:r>
              <a:rPr lang="en-US" altLang="zh-CN" sz="1600">
                <a:latin typeface="Times New Roman" panose="02020603050405020304" charset="0"/>
                <a:cs typeface="Times New Roman" panose="02020603050405020304" charset="0"/>
                <a:sym typeface="+mn-ea"/>
              </a:rPr>
              <a:t> of model with feature selection layer</a:t>
            </a:r>
            <a:endParaRPr lang="en-US" altLang="zh-CN" sz="1600">
              <a:latin typeface="Times New Roman" panose="02020603050405020304" charset="0"/>
              <a:cs typeface="Times New Roman" panose="02020603050405020304" charset="0"/>
            </a:endParaRPr>
          </a:p>
        </p:txBody>
      </p:sp>
      <p:sp>
        <p:nvSpPr>
          <p:cNvPr id="11" name="文本框 10"/>
          <p:cNvSpPr txBox="1"/>
          <p:nvPr/>
        </p:nvSpPr>
        <p:spPr>
          <a:xfrm>
            <a:off x="842645" y="5481320"/>
            <a:ext cx="10505440"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Regularization Lambda of feature selection layer is 0.15. Regularization lambda of other layers are 0</a:t>
            </a:r>
            <a:endParaRPr lang="en-US" altLang="zh-CN" sz="20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descr="截屏2023-11-30 21.44.41"/>
          <p:cNvPicPr>
            <a:picLocks noChangeAspect="1"/>
          </p:cNvPicPr>
          <p:nvPr>
            <p:custDataLst>
              <p:tags r:id="rId1"/>
            </p:custDataLst>
          </p:nvPr>
        </p:nvPicPr>
        <p:blipFill>
          <a:blip r:embed="rId2"/>
          <a:srcRect t="13668" r="25865"/>
          <a:stretch>
            <a:fillRect/>
          </a:stretch>
        </p:blipFill>
        <p:spPr>
          <a:xfrm>
            <a:off x="6297930" y="838200"/>
            <a:ext cx="4622800" cy="2946400"/>
          </a:xfrm>
          <a:prstGeom prst="rect">
            <a:avLst/>
          </a:prstGeom>
        </p:spPr>
      </p:pic>
      <p:pic>
        <p:nvPicPr>
          <p:cNvPr id="9" name="图片 8" descr="截屏2023-12-10 10.45.29"/>
          <p:cNvPicPr>
            <a:picLocks noChangeAspect="1"/>
          </p:cNvPicPr>
          <p:nvPr>
            <p:custDataLst>
              <p:tags r:id="rId3"/>
            </p:custDataLst>
          </p:nvPr>
        </p:nvPicPr>
        <p:blipFill>
          <a:blip r:embed="rId4"/>
          <a:srcRect t="22797" r="35034"/>
          <a:stretch>
            <a:fillRect/>
          </a:stretch>
        </p:blipFill>
        <p:spPr>
          <a:xfrm>
            <a:off x="709295" y="838200"/>
            <a:ext cx="4602480" cy="2983865"/>
          </a:xfrm>
          <a:prstGeom prst="rect">
            <a:avLst/>
          </a:prstGeom>
        </p:spPr>
      </p:pic>
      <p:sp>
        <p:nvSpPr>
          <p:cNvPr id="12" name="文本框 11"/>
          <p:cNvSpPr txBox="1"/>
          <p:nvPr/>
        </p:nvSpPr>
        <p:spPr>
          <a:xfrm>
            <a:off x="187325" y="295910"/>
            <a:ext cx="6518275" cy="460375"/>
          </a:xfrm>
          <a:prstGeom prst="rect">
            <a:avLst/>
          </a:prstGeom>
          <a:noFill/>
        </p:spPr>
        <p:txBody>
          <a:bodyPr wrap="square" rtlCol="0">
            <a:spAutoFit/>
          </a:bodyPr>
          <a:p>
            <a:r>
              <a:rPr lang="en-US" altLang="zh-CN" sz="2400">
                <a:latin typeface="Times New Roman" panose="02020603050405020304" charset="0"/>
                <a:cs typeface="Times New Roman" panose="02020603050405020304" charset="0"/>
              </a:rPr>
              <a:t>Training curve of model with right feature input</a:t>
            </a:r>
            <a:endParaRPr lang="en-US" altLang="zh-CN" sz="2400">
              <a:latin typeface="Times New Roman" panose="02020603050405020304" charset="0"/>
              <a:cs typeface="Times New Roman" panose="02020603050405020304" charset="0"/>
            </a:endParaRPr>
          </a:p>
        </p:txBody>
      </p:sp>
      <p:sp>
        <p:nvSpPr>
          <p:cNvPr id="13" name="文本框 12"/>
          <p:cNvSpPr txBox="1"/>
          <p:nvPr/>
        </p:nvSpPr>
        <p:spPr>
          <a:xfrm>
            <a:off x="464185" y="4000500"/>
            <a:ext cx="10654030" cy="2245360"/>
          </a:xfrm>
          <a:prstGeom prst="rect">
            <a:avLst/>
          </a:prstGeom>
          <a:noFill/>
        </p:spPr>
        <p:txBody>
          <a:bodyPr wrap="square" rtlCol="0">
            <a:spAutoFit/>
          </a:bodyPr>
          <a:p>
            <a:pPr indent="457200"/>
            <a:r>
              <a:rPr lang="en-US" altLang="zh-CN" sz="2000">
                <a:latin typeface="Times New Roman" panose="02020603050405020304" charset="0"/>
                <a:cs typeface="Times New Roman" panose="02020603050405020304" charset="0"/>
              </a:rPr>
              <a:t>The training curve with right feature input is very similar with the training curve with feature selection layer, which proves that the feature selection layer is effective.</a:t>
            </a:r>
            <a:endParaRPr lang="en-US" altLang="zh-CN" sz="2000">
              <a:latin typeface="Times New Roman" panose="02020603050405020304" charset="0"/>
              <a:cs typeface="Times New Roman" panose="02020603050405020304" charset="0"/>
            </a:endParaRPr>
          </a:p>
          <a:p>
            <a:pPr indent="457200"/>
            <a:endParaRPr lang="en-US" altLang="zh-CN" sz="2000">
              <a:latin typeface="Times New Roman" panose="02020603050405020304" charset="0"/>
              <a:cs typeface="Times New Roman" panose="02020603050405020304" charset="0"/>
            </a:endParaRPr>
          </a:p>
          <a:p>
            <a:pPr indent="457200"/>
            <a:r>
              <a:rPr lang="en-US" altLang="zh-CN" sz="2000">
                <a:latin typeface="Times New Roman" panose="02020603050405020304" charset="0"/>
                <a:cs typeface="Times New Roman" panose="02020603050405020304" charset="0"/>
              </a:rPr>
              <a:t>Next, we need to make the model synthesize the features so that it can generalize to testing set. According to the training curve, we need solve two problems. </a:t>
            </a:r>
            <a:endParaRPr lang="en-US" altLang="zh-CN" sz="2000">
              <a:latin typeface="Times New Roman" panose="02020603050405020304" charset="0"/>
              <a:cs typeface="Times New Roman" panose="02020603050405020304" charset="0"/>
            </a:endParaRPr>
          </a:p>
          <a:p>
            <a:pPr indent="457200"/>
            <a:r>
              <a:rPr lang="en-US" altLang="zh-CN" sz="2000">
                <a:latin typeface="Times New Roman" panose="02020603050405020304" charset="0"/>
                <a:cs typeface="Times New Roman" panose="02020603050405020304" charset="0"/>
              </a:rPr>
              <a:t>The first,  how to prevent the overfit.</a:t>
            </a:r>
            <a:endParaRPr lang="en-US" altLang="zh-CN" sz="2000">
              <a:latin typeface="Times New Roman" panose="02020603050405020304" charset="0"/>
              <a:cs typeface="Times New Roman" panose="02020603050405020304" charset="0"/>
            </a:endParaRPr>
          </a:p>
          <a:p>
            <a:pPr indent="457200"/>
            <a:r>
              <a:rPr lang="en-US" altLang="zh-CN" sz="2000">
                <a:latin typeface="Times New Roman" panose="02020603050405020304" charset="0"/>
                <a:cs typeface="Times New Roman" panose="02020603050405020304" charset="0"/>
              </a:rPr>
              <a:t>The second, how to know that we have get the right model.</a:t>
            </a:r>
            <a:endParaRPr lang="en-US" altLang="zh-CN" sz="20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86385" y="404495"/>
            <a:ext cx="4064000" cy="460375"/>
          </a:xfrm>
          <a:prstGeom prst="rect">
            <a:avLst/>
          </a:prstGeom>
          <a:noFill/>
        </p:spPr>
        <p:txBody>
          <a:bodyPr wrap="square" rtlCol="0">
            <a:spAutoFit/>
          </a:bodyPr>
          <a:p>
            <a:r>
              <a:rPr lang="en-US" altLang="zh-CN" sz="2400">
                <a:latin typeface="Times New Roman" panose="02020603050405020304" charset="0"/>
                <a:cs typeface="Times New Roman" panose="02020603050405020304" charset="0"/>
              </a:rPr>
              <a:t>Contrastive Learning (not work)</a:t>
            </a:r>
            <a:endParaRPr lang="en-US" altLang="zh-CN" sz="2400">
              <a:latin typeface="Times New Roman" panose="02020603050405020304" charset="0"/>
              <a:cs typeface="Times New Roman" panose="02020603050405020304" charset="0"/>
            </a:endParaRPr>
          </a:p>
        </p:txBody>
      </p:sp>
      <p:sp>
        <p:nvSpPr>
          <p:cNvPr id="8" name="文本框 7"/>
          <p:cNvSpPr txBox="1"/>
          <p:nvPr/>
        </p:nvSpPr>
        <p:spPr>
          <a:xfrm>
            <a:off x="821055" y="1127125"/>
            <a:ext cx="10119360" cy="706755"/>
          </a:xfrm>
          <a:prstGeom prst="rect">
            <a:avLst/>
          </a:prstGeom>
          <a:noFill/>
        </p:spPr>
        <p:txBody>
          <a:bodyPr wrap="square" rtlCol="0">
            <a:spAutoFit/>
          </a:bodyPr>
          <a:p>
            <a:pPr indent="457200"/>
            <a:r>
              <a:rPr lang="en-US" altLang="zh-CN" sz="2000">
                <a:latin typeface="Times New Roman" panose="02020603050405020304" charset="0"/>
                <a:cs typeface="Times New Roman" panose="02020603050405020304" charset="0"/>
              </a:rPr>
              <a:t>If we separate the learning process of FCN as two part: feature selection and feature synthess, contrastive learning works for selection, not synthesis.</a:t>
            </a:r>
            <a:endParaRPr lang="zh-CN" altLang="en-US" sz="2000">
              <a:latin typeface="Times New Roman" panose="02020603050405020304" charset="0"/>
              <a:cs typeface="Times New Roman" panose="02020603050405020304" charset="0"/>
            </a:endParaRPr>
          </a:p>
        </p:txBody>
      </p:sp>
      <p:sp>
        <p:nvSpPr>
          <p:cNvPr id="10" name="文本框 9"/>
          <p:cNvSpPr txBox="1"/>
          <p:nvPr/>
        </p:nvSpPr>
        <p:spPr>
          <a:xfrm>
            <a:off x="286385" y="2216150"/>
            <a:ext cx="4064000" cy="460375"/>
          </a:xfrm>
          <a:prstGeom prst="rect">
            <a:avLst/>
          </a:prstGeom>
          <a:noFill/>
        </p:spPr>
        <p:txBody>
          <a:bodyPr wrap="square" rtlCol="0">
            <a:spAutoFit/>
          </a:bodyPr>
          <a:p>
            <a:r>
              <a:rPr lang="en-US" altLang="zh-CN" sz="2400">
                <a:latin typeface="Times New Roman" panose="02020603050405020304" charset="0"/>
                <a:cs typeface="Times New Roman" panose="02020603050405020304" charset="0"/>
                <a:sym typeface="+mn-ea"/>
              </a:rPr>
              <a:t>Regularization</a:t>
            </a:r>
            <a:endParaRPr lang="zh-CN" altLang="en-US" sz="2400"/>
          </a:p>
        </p:txBody>
      </p:sp>
      <p:pic>
        <p:nvPicPr>
          <p:cNvPr id="12" name="图片 11" descr="屏幕截图 2023-12-11 203501"/>
          <p:cNvPicPr>
            <a:picLocks noChangeAspect="1"/>
          </p:cNvPicPr>
          <p:nvPr/>
        </p:nvPicPr>
        <p:blipFill>
          <a:blip r:embed="rId1"/>
          <a:stretch>
            <a:fillRect/>
          </a:stretch>
        </p:blipFill>
        <p:spPr>
          <a:xfrm>
            <a:off x="1794510" y="2676525"/>
            <a:ext cx="7507605" cy="408368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8.xml><?xml version="1.0" encoding="utf-8"?>
<p:tagLst xmlns:p="http://schemas.openxmlformats.org/presentationml/2006/main">
  <p:tag name="commondata" val="eyJoZGlkIjoiMWRlNDUxNmQzODRiOGZjNzNhZTdkYzIyMjMxZTcyYmYifQ=="/>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宋体"/>
        <a:cs typeface=""/>
      </a:majorFont>
      <a:minorFont>
        <a:latin typeface="Calibri"/>
        <a:ea typeface="宋体"/>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JIkltZ1NldHRpbmdKc29uIiA6ICJ7XCJkcGlcIjpcIjYwMFwiLFwiZm9ybWF0XCI6XCJQTkdcIixcInRyYW5zcGFyZW50XCI6dHJ1ZSxcImF1dG9cIjpmYWxzZX0iLAoJIkxhdGV4IiA6ICJYRnNnWEdaeVlXTjdaSHhjYzJsbmJXRW9YRzl0WldkaElIZ3BMVnhvWVhSN2VYMThmWHRrSUZ4dmJXVm5ZWDBnUFNCY1puSmhZM3RrZkZ4emFXZHRZU2hjYjIxbFoyRWdlQ2t0WEdoaGRIdDVmWHg5ZTJRZ1hITnBaMjFoS0Z4dmJXVm5ZU0I0S1MxY2FHRjBlM2w5ZlNBZ1hIUnBiV1Z6SUNCY1puSmhZM3RrWEhOcFoyMWhLRnh2YldWbllTQjRLUzFjYUdGMGUzbDlmWHRrWEc5dFpXZGhJSGg5SUNCY2RHbHRaWE1nWEdaeVlXTjdaRnh2YldWbllTQjRmWHRrZDMwZ1BTQXhJRngwYVcxbGN5QXhJRngwYVcxbGN5QjRJRDBnZUNBZ1hGMD0iLAoJIkxhdGV4SW1nQmFzZTY0IiA6ICJpVkJPUncwS0dnb0FBQUFOU1VoRVVnQUFDWVVBQUFERUJBTUFBQUE0dmNGREFBQUFNRkJNVkVYLy8vOEFBQUFBQUFBQUFBQUFBQUFBQUFBQUFBQUFBQUFBQUFBQUFBQUFBQUFBQUFBQUFBQUFBQUFBQUFBQUFBQXYzYUI3QUFBQUQzUlNUbE1BRURKRVZIYUpxN3ZONzVsbUl0M3Q5b3BQQUFBQUNYQklXWE1BQUE3RUFBQU94QUdWS3c0YkFBQWdBRWxFUVZSNEFlMTliMndreVhWZkQ4a2x1VXR5U1p5bFdENEZTd0lHREVrT1FNSW53OElaRWVrUHhza1hXTnhQaWlERUdINnlCQ2Z5ckd3WnNSM1lRL21ERTUvUE55dGJnT0ZMbktFRUpKRXZ1dXUxRXlpNU9QWlErYUtUQklzRURCMnNVeUJTRWhUSko5dXp0aVh2N2V5S2xWLzlyNTdwcWE3cWJuSzZPZFVmWnFycjczdS9ldlg2MWF2cTZpZ2FlODMvMTdGSm93bnYzQnFOYzRsWitZUkxybng1dkJqSTFZUlhDOU1Ka1JYWEtrSmlKVGdrMWd1QlZlSk83OUxnMkQxekltZC9QM0ZiNW8wUEEvbmE5V2xoU2lHeUFWdEpTR3dFaDdTYUliQk8xcHdwYnYrZGM5YWhqRGZ1dTdjeVZEVHIxb2VCckxyUzAzMWFtRktJMG9IanNaV0V4RVp3U0tzWkFpZkUyYlphSkZ0NW1WdUp2NUszYUZZNUR3YXlxaHFUN3RIQ3RFSTBCamthWFUxSUxBU0hwRm9nMFBqK0gzL3ZiOFIzS0swZUE3VDdNRDl6bTJmbEdXS0xHeVlkSGd5WXhiTENBU0lyUW8rODlWMi8rT3dEYXhhUldFMnBjYUhjSVk4aEpRNjVRNVlTRWVnUmV0MmlOYnFyZ0FXeWw1K0VPWEk3ZitHaGtwM0VsTmFkZ2FGcTdMY0JJaHMrUzB5QTd0bXlpTFNLU28wRDVTNVpEQ2x4eVI3eWxJZEF6RVR3a0Zib3JnSmFyeFVob09VaThFNE5MQkt5WVdSMFo4QW9sQjBNRU5rd3VzWUV5TVV1cjZqVTJKanpTRE9reEtOVXlGb0NBai84MDc4TUlUeW1OVG1yZ0ZueXQwVmF2azV1RmlsdWxPMFFZaHBpemd3WVZUZ0VBMFEya0diZjlWNE0zKy9hc3ZDMHFrcE5OdVZPT1F3cGNjb2ZNcFdKUUV3R3JEcG5GZkFvT1N6Uy9rcEM4UlNvYVpFOGlBY2J1Z0puQm5RUngxQ0F5QVlVVExFRFd6cFBxNnJVWkZQdW1rTktpV3Yra0s4MEJHTENKM2ZPS3FCN3YxamJ6Yk5pNVdYcERqbThRWjZYZHg2R3BDN2lHQW9RMllDQ0RtTU9WVnVlS0txcTFOaXA5a21WVXVKVEp1UXRBNEVHSWR5YjRhckRsbDFtRGpiS3JoVlpFdEFWTDVDL2o2S09zZG5XbFFGZGhXTW9RR1FGYXAwNEdPYVZsUm9yYXo2SlNrcDhDb1c4WlNBd0o3MFpyaXBnbmR3cDF1NXlPWlBKTnAxSExoaUdtQ3NEM3RRSGlLeVE3UktIbllXVmxSb3JhejZKU2twOENvVzhaU0NBeGZFRFZvK3JDbWg3N09kUEo3QmZjRExLYWwwZ2JMTnNTeHRpcmd5a0UyV0pEUkJad0ltaW5uQ29Xak5WVm1xc1ZQc2tLaW54S1JUeWxvSEFkZW5OY0ZRQk04UnBRNk9OdEYyeVkwdDJTMnUvdGtZekxtdER6SkVCdCtyTlhBRWlFNDJSY0Y4NFZFY1NqSWpxU28xQlpMR2drcEppMVlUUy9nZ29iNGFqQ2xnc3RyT0NFbmpkWlIwcmc1TUY2VWZlVllhWUl3TVpGYWNrQjRoU1FGRlJUbjZnNmtxTjRxTm9RRWxKMFlwQ2VWOEVsRGZEVVFWc0ZuV0hSZEVWOGgxZktrZnl2L0lQSW1vbWx0dk5IQmtZcVNveklrQmtnOGpKRDFSZHFiR3g1cFdtcE1TclZNaGNBZ0xLbStHb0FqcUp2Zkc1Q0dpNE9GQXlhcDQ1bEJtK0lBT09ETWpzN3Y4QklodFdUbjZnNmtxTmpUV3ZOQ1VsWHFWQzVoSVFVTjRNTnhYUUlDWHM3bXFYNFJBYjRkMk5nWkZpMlJFQklodEdMbjZnQ2t1TmpUV3ZOQ1VsWHFWQzV1SUlhRytHbXdxNFF1UWtya0RiMnlXKzk2M0pjR05BNTNjTkJZaXNTTG40Z1Nvc05WYmVQQksxbEhnVUNsbkxRRUI3TTl4VXdQV2lPMXdwMGF0bFZETEN2UnNESThVeUl3SkVWb2hjL0VBVmxob3JieDZKV2tvOENvV3NaU0NndlJsdUttQ3pEQk5xc1F4amJvUjdOd1pHaW1WR0JJaXNFTG40Z1Nvc05WYmVQQksxbEhnVUNsbkxRRUI3TTl4VVFLK01GNFdXeTNDcWpYRHZ4c0JJc2N5SUFKRVZJaGMvVUlXbHhzcWJSNktXRW85Q0lXc1pDTUNiSWZZbXVLa0FrdjhZYWszdVN2TGdMNTFRS09UR2dIOFRBU0liWnZBRFplK1VxYkRVMkhqelNkTlM0bE1xNUMwQkFYZ3pObmcxVGlwZ2xuaDgvV2c4ZVgycE9NZG44VTl4WXNDLzJpaEFaQU1OZmlEekVMZlVyRldXbWxTQ2MwUnFLY2xST0JRcGdrQlBLU1VuRlRCUHlualhNV3FUL1NKRXA1ZDFZaUM5cURVMlFHU0RCMzZndTdaMG1sWmxxY21pM1RWZFM0bHJpWkN2S0FKenZ4ci83bFlVOVlrOFdOcEpCVndkOHNaLzRYaUlqcFUvL1RVZDgvSXpaMCt6dTVmN1p4L1UwVkYwbEMzM1p2Ymg4UEpUZzU4ZmpqdUg4OE1DUktNZ0d6RlB2SG9mdlFBLzBMNFJtUnFzc3RTa0V1d1RPU0lsT2NlRVQ1c2hMMFhnOVRGNWdieTJabmd6aG5WWTQzT3ZFbldkN1hEWVZzbTNlWUQvcm95OCtiaE4xUHVMMFpzSWlabXpaSjRNZUVDVzNjeWVmOGlzS2Y4ejNVRmZ2aTZKTjVmaWZaNW5tSUdVa2w1UkFTSWJYSTMzRVBUQ2g2SjE1VkJsdVdzbk5UWWVYZEpHcENUdm1IQnBMT1F4RUxoQ3lKOUVzLzJ2R042TUlSVXcyMUVLakFZT2VPSHRwUEs1T3J6VEFqcFJMVnd1azc4NmJ2VG9VN3J6aWJYb2JlWjdscXZpM0VXRElvL2c5b1BqWlgxNlJrdjZsSWNZOEtnd05XdUFLQlVXR2Rra0Q0Nmp0NSt0SmYxQTlaTWF5VS9PLzFFcHlUc21jaEl3dGNVYUhmSlZNTDk0My9CbUpGWEFURCtod3VUY3J5VURITHBkdVNBZ2tWelc2aTdxUFVUc0ZSek1za0I5YUo4eHRkOTFoK05hWkpVai96UDBUU1cxRkJIRlVwMGxHUmdwNWhrUklMSUM5Z1p5dG9FTW5kczk1VkRGYlEybHhzcGxabUtLbE9RZEU1bHRoUXdKQkI0WHJ2bis1N1UzSTZrQ1dra1ZKbzJyRGprMUsrb1B2M2hFZFpodzhjN3pTV1ZNZGxxM293akswc2k3VU9TdDcwZnBkTFl2dlREWXAwRjFKYTRrQXp3dS8yK0F5SWJkYk13dDhPc1B0VU1WK1dzb05UWXVzOU5TcENUdm1NaHVMT1F3RU1CYU45UUtybTJvbkpzaUlhRUN2a2hWMkFzeC9mMDlla21QZkN4VkJ5dDBKYW5SRUVmbmt1TExiVWY4Y3gwOThsVjZWUEV1TVUwdmFEVFJhbzYvOWgwVVVyTmJhRTJ4dHA5Z0lFZTlpU0lCb2dRY3d6ZmI0aUVJbU9SVUhsbnFLRFhEbkhuZHAwaEo3akhoMVhESXZFbk8xaGdLV0ZSU3MwRlRCYXhBZXozWWlxSjNHT21zQURHOVd0R2pveHRlb2F1NERsc1JhVTB5ZUlDaW5ZUWRCaThDOUZxK2E0YWVoUTNyUzZqS0JXWDRtUXprcTlvb0ZTQXl3QmdKemhCK0VqaTFoK1VqQkoxU1I2a1o0YzBuSWtWS2NvOEpuM1pEWGtnZ1BnbEVMK2dTWlJDWkt1QVYrWFE5MG5OTm1oK3E0eWI5RjFlTGFxZmtCYlBvTG91NUtxYU9xSUYrUVJYaUxkcWtxVmhLMkdLNWN2d3Mwb3J4QU9UTlJQZ3kyRDZ2eFdRZ1I3MkpJZ0dpQkJ6RE41dXEvNXFxSTZLb2xsSXp6SnJQZlpxVTVCNFRQZzJIdlByVkxuU0MzQjVtdXBQd1FEMDdaamhCeVptN3NLRTZEZzM4NG84YU55TFlGVXVZUndjOEFrSytqMUJISHR2UFl0SHVJUXZrK05ta0toR1QwUU5lOWtTcDFUSjFXSURJMmpQNkhVbG9zMzJSdFo1U1krVXpJekZOU25LUGlZeTJRbklDQVp3MHNNWWo0TDVTTDdzWktnQjljMXVVNkJQVDFvS1Z0YVdybWt0VFJQS0lndmlRWit6eElsOU8xQU43YmsvWDR4ZnE3U08vdHI2TzFHellZTUN2eHBUY0FhSVVVRlFVbmlEeTZiV3VIaUYwdDJzTnBVWXhsU09RSWlYNXgwU085cWUzQ0l3cHVVU0lvREt6REJYUUZoNWJZSFJFekhOYjU1WENvUEF0RGxKQXZNWjNuODdKTkJoZ0xOZGJqODNNQ2F2TVRNZ09zek5ndHduN1ErNjJtZzBiREdUWFlzOFJJTExpQS9UM1JBWUVOMFN3bmxJamlNL3pseVlsQmNaRUhoS210UXhzR0RvZG94ZDAwbDBlTXJjbXdGc2xNMkNHYVg1T0VnOWdReFd0aTAwTnNnYjJ2OEE5WnN4clJTT0kxb2RHUHYzSU5pS2Rnak5NSmZhVTVvclZiTGhFSFJZZ3N2WkZyTVdncFRxaXBsSmpaZFNlbUNZbEJjYUV2YkdRYWlMUTFDNk1xenBvK01NZU5ieFZxL281aXpxd0NMaW1xMm9lcVBBaktqVFBaNXVyUWd0aTFxaG1xeW9QMVd5M2pUdWY0RHliMjhaeXA0WlJmNGs2TEVCazZ4STRTWlVYdGF1Q05aVWFHNk1aYVdsU1VtQk1aTFFXa2cwRThCVGRFYmZRVURkbGlsWUJQV1AraUJ3eU16SW1kVmgvVDVaZDF0VXM4Nm5qa2tqRDA5bFlqNVQ1b2NOT1ZkZ3ZNUHRieUE4clh0U3F0NGNaU3RpdnhwVGNBYUlVVUZRVTdBLzExcXgrUk5WVWFoUlgvb0UwS1Nrd0p2d0ptTm9TR1BWcVA4VzJZV1VwSFFaSHY1NGtRb2NkYXFnV1RUdXNvZWVWNjJweEtwbzMvV2RzQWZHdUxxOUNNVGxRWVJuNDg4ZFNyeDh5TEQrWkZicFVsTmZidzByVVlRRWlDWFRxLzVIMlFHaUhhbDJsSnBWRHA4ZzBLU2t5SnB3YURaa29BbGcrdWkrUmFHbDFwbFdBM3JlQWJOQmhPekozRkdIdXFXL21WRFZSVXg4anNXU3VZN0xXMG1hTktUb01kS1ZmS1hZY3FOcmpoTUFtMkJja0tTVXM3dlAvQllpczJQVzFKMEE3Vk9zcU5WWk9yWWxwVWxKa1RGZ2JDNGttQXB2YS9JKzBOOFB3NmE4YkUweG9Oclh1aEVvU09teEpybTdTM1Y5N3NvbEZiY1BSS0ZTbWttUVcvUGYxV29LTWhWNUt2MUw4YWJ1S3FoTk5iSGs2TEVBa095WHRINXY3bE90QU8xVFhkU1NWcGRwSVRScUhibkZwVWxKa1RMaTFHbklCZ2FheDZxaDNXUmc2N0lqb1NXS0VqanJXc0NWMDJIVnRJQm5ieGxiRk8wQ2kwSzZScE92QnR2MEQ0NDRGNS9zWUd5blg0UGVIYzlJTkZYTEdDbUkzUkhwNU9xd1pJQnJGWE1YQXBhOWtZbFU5b3RBUldsQTJ6WnZrazY5cVVxUFk4ZzZrU1VrUjdyd0ptTjRDWGVWTE1sempnRU9wZ0k1U0VJaEZSeGxRSmZ4aDYzZGxDcDdNTWhodG42b2dEZlNNSkNNaHp1M1RaNVZvM2R2VzlTc0dqSGJ5QlFORU50endJQnZJOUczMWlLcXIxRWhPL1AvVHBLVEltUENuWUZwTE5JamVYNnE5R1VCRHFRQ3RJQkRiMXZLS3U4UzY1TzRCWXRnMXB4YllvYlQyUkNULzYydm5teGxmVElkaHNWTnV6ZFhid3pRRFprTjV3Z0VpSzJycnhoRWtMZlVJcWF2VVdGbTFKYVpLU1pFeFlXc3NwSmtJWUNWSnJUVGlpYW9kN2xLSEpYZERxSTFZckk2RURtdWR5bnF2R0F1WjhZYU1wZi9vYU8wMU14TE1obzFveHlETXdRT2UxZGdlVnA0T0N4QlorMkhiV0xmdXlrZFViYVhHeXFvdE1WVktpb3dKVzJNaHpVU0FyZ2h2aUFnOFVmZFVtdFJoQ2VNTU9rSnRCVUxPeEQ3OTlyNHNPNjg5OU10cW1zRVNrNkl0ODlNOXJxcXdqblFPd1F0emgyYzJMTEx5ZEZpQXlOb1Q4SHhKSzFnL29tb3JOVlpXYlltcFVsSmtUTmdhQzJrbUF0UWpLKy94Uk4yU1lhVUNvS2RPVlNSeUs2OFhJaUdwdWtEM2xzeTJvTGRXWEwwbkk5ay9La3Y2K0hrcVpGOFZUdVIzdTRITGVJZm5SUDJLUHFtRTNlcXc1QW9RV2NCaExsS0pPV3dSc2JCVFc2bXhzbXBMVEpXU0FtUEMxbFpJU3lBQVlWUDd1clEzQTFta0NzQkVUZXNYN0lIWk40ckQ3TmxSdC9KN1FuVEx4WmFNM2RXTGxUUUs1VTlsa3ZFUDgyN1B1UFVOTnRWV1c1TSt5WUJ2YlNQNUEwUWprSmdSUGUwSTBOWlhiYVhHNU13cm5Db2xCY2FFVitQVG5Sa3VyUWNTQWU3Tm1QMEF1NWNxQUdyaHBzd0F4YWJWRXlJVDUzNXA3YlN1TExzb1BsVmxhV0JkemZxV3RXSms3d29kSnZMNTNlaUZCdFN2aUpVTStOV1ZranRBbEFLS2ptcXJQcVc3Sm00ajRVZlc2TU5LZFVTdHBFYno1UmxLbFpJQ1k4S3orV25PanNlSDNEU0tHUjExdUYvbDNnMnBBaUNYaHdxZ2xySGlpRWlVMkZOcGVoYlhWUjYyZVVPU2FjWmRaYml0MzFVRmk1M2ppbXIwRVh5b2YwUFdLeG1ROTduL0EwUlc2SHBhWGVFUnNvZTgzUTJxelE1VnFUcEpqU0xhTjVBcUpRWEdoRy83VTV3ZjV2OUR3YjV3dUF2dElsVUFaZ1U3RWgvb3JPL0tNUHZYajJENDVXVVNxdHdUdWJiTmN5MFFCM2xmNDBsTitzQ1dGM3dKeHpLYzQxOS9jQmYxcS9LU0FSV1JOeEFnc2lJSEQ4U2h5SUJIeUJaOXN1RXN1YnBLalpWVlcyS3FsQlFZRTdhMlFsb0NBYWdQNmJMQ2srUXUwbmIzV1FhcEFoQUx1ZVFYd3Jka21QMzNqYzBZc2JUbmpwVFRxeEhMZVdyak1aSC9USlR2M3pRcVFyM0duWGRRcStHK1lTZEtCcnlyR3k0UUlCcEdKSEhmMUFMQ0h5RnpyN0VWNjNwS1RZSTFuNXRVS1Nrd0puemFudks4Y0duSmxYRzhMMzBiYUxTNWRwRXF3UFRibjVDenRRUmVIYmt4QzdGZHNZMkNMaktMRFJnMzFDcGtpM3dNV2RBWTVKdGVzL0w0YTNhM2FMNEt3R0s4ZmxSN3NCT2xJdFdMRWw1VnBXVU9FS1dob3VJMjlmdzladXREQytpRDJrcU5Zc3Mza0NvbEJjYUViL3ZUbkY4cGdBaFAwVHRBSWo1bWNFZ2RCcjNBbFJwaU84bzJGb2cxbFpLaWliUTBYV3QvamZDcEliNEtJWXJDMEthcm43QzNoR0YyVmVzYXhGK1QwYlM4L3hWTFV4TFBRcW1RUzlSaDJMMG1OOFVGaUVaN1oxVk5HMFgzWG9OVG9iWlNNOHFmYTB5YWxCUVlFNjdOaG56MDdTSGhENlAyRTFUT3JEQ25wQTZEYnRvWE9FRkdkNUtRYlJvNm84ZTM0UDhGSWU4bnpPcUtQcXZNcXhQVWpaS3c5SVR1T2pvMUsxcFhTc0tNZFE1M1pYR2NIWHBYbFZJTXFKaThnUUNSRFRrc3lCM3lkRGdSYVBkdUgrQ25ybExET2Nuem15WWxCY1pFSGhLbXRjeW1QTVo1RjNybUVPOUFpcGVCbEFyWVZyYldrZFJBQ3F0VnFRQVJzMDNJUjlZYVQxQ0xxMC9JQjlkbVBxOWRiWkJ1NmdocnhzTGdrbC9NRlJWdER0dDNxZ0duUUV2UzFTRkszNVpwaHdXSWJOMkFTZFF0bG83NUl4T0g5aDV1NnlvMU5rN3RhV2xTVW1CTTJCc0xxU1lDV0FWbnQ3UGtjOHpNV2hmTGkwcUhMVW9OWWZvNFJBMkxVZ0hpZmhVaXpLN25vNVlNN29sOFBmYUVYaUdmRnY2d0c4bTNKbzhNdDVvbzRmTzNLV3JGakZWT1hsRmNNZUJUVldyZUFGRXFMREt5SzR6ZjdZYzlhaER6czB2cktqV1NLZi8vTkNrcE1DYjhDWmplRXRnanYwTzVQL29PSHFpSFVkVGFwM2VHQ21qRVl1TkRqODhRZVRML25UZU9zYUFhaEY2RDQyaWRCWlFEbjcyUHNvOEY5M3RvYkEwbEczMys1SlpWdFllV08yVzg0ejhXOG1tdDhNUnA5N0xCZ0dNdDQ3TUZpTVpqZzVRVFBwWEhSeFEycVIwMno1WnQ2aW8xVms2dGlXbFNVbUJNV05zS2lVa0VkdGtIVGhlZ3Z6cFFKVE55cDVZMlkxN2h1dXZONUxYalpFbTJ3VjdGUVdyWjlYd1VVZGNhdmZabC9oUHlkUVRicDFBelZIczlMbFluWlhJc1BTb3l3dThmYXdlMDF1OGQ5TTA5R3BvQnY5cFNjZ2VJVWtCUlVYT0VMVEszSDJKWEdGNlBaUjllajZLYVNvM2l5aitRSWlVRnhvUi8rMU5jWW82Y2JVVXZ4MStMb2h0WTMzdFNMaGhxRmJEU0orK1BHajlCczQxY3dvaGo4ZHRNYjkyblNvMVBKc1VhSk82dmtJOUUwVHV4TVdPZTNGdHJ2RVB0Z2VYMXdRQmM0NkdjdjI4aDk0N0J3bC9IY3VzR3JVY3prTE5XWFN4QXBMRklDZTJTcjBVclB3UHhhUFRKMWx4OGsyV3BxZFNrc09jYWxTWWx1Y2VFYTZNaEgwUGdpNFQwbWMrcjBTSFBLWWVTb1FLV1kvSUNKb2FIS1hpWnM4QVphb2dObUFTakJMejRXN3JBa3dSR0VuMFJFMnVWTWZrZG5VQkRWN0FNVU9ocTRJMUpzQUJyWG1wZ1ZHY3dVS2h5V2poQVpJTndwVXZPdUNmeURXU2d0blhXVTJwc2ZHYWxwVWhKN2pHUjFWWklUeUx3Zzg4T25tYUcwT3lMWno4bmswd1ZNUHRpL0FlL3dITElWUG0vYlhyamw1OFpmR09IcDd6K3FjRzNEQlVXUlU4OGUvWkhMT21sK09NOElLdWdMNmFJN1IwNnlqTzA4cjc0N09rMVRHSDE5ckJTZFZnVUlMTDF5TXlMOGNjL3hUTDhhUGNiR3pKbkxhVkdFcC9yUDBWSzhvNkpYTzJIUWtrRVRCMldUREh2cnNudHBXYWtiM2hkN2Q3d0xabk1EOS8rZ1k1eFkwRG45dys1dFREVkVLV0RXbUZJMGdtdVhlek1jOGVsMFB3V2VMZnJlN2tOVVBpM2lyUFlGRHY4aTlhMFNreEhteHNEUmRwMGEyR3FJVXFIdDhLUXBCTmN1OWp0NGQzbytUaVlsYnZIOHhXZmRDbTNBZG93VndMemt0d25HM21MSnNydG1sc3J5cDFMSnRxUk53RWlpWVRuZjRXbHhwT1RpbVovbzduV2xwL0dCdHZ3bDcvOHBFdTZEVkM4cXJSVGxOS1ZnaTc5UnpZRUJSMXpXYkl5T215cUlSb2pHOVdWbWpFRTF5djY5VmhTMnlsT2N1TTlaQnJzTUdpSzIwWEJXaXJtVTFzaTkvbHlBN1pvR0M3OTZ1aXdhWVpvakd4VUY1SXhCTmNwZXVVbHVzbHBwekRKLzdlRGF1UnBCNFZybTBRRmpuYllVa0p2NUNKMFhlK0Z6Vk8rTFE5aXhNdkgrMFlGamd3WUpYeURqaTFNTTBSaklLMHVKR01JcmszMDNCOC9RelZZWVIzMnovNW5uMVV6RFRxc2taaS81ZXJxVmlGM0dIM1RtSnVDbTN5L3VLVEJVY1BJN0RuK0hWdVlab2pHb0ZwZFNNWVFYSnRvbkMxREJ1L3ZGdFpoUGRUem43SGhiUnAwR0xia2J4VHI0RWF4cFUxWVg4TDg2aVlCZDlRd0JZaDNiV0dLSVJxSGJtVWhHVWR3WGVLWFh2akwvNzBSRmRkaC8rdHYvdjMvb1Y5Rm1Bb2RkcjNZKzlyMEk1VnBuNXgwbGhuZ3pPZitPQUR4amxuS1ZjT1laZnpDcmkxTU1VVGpBSzBzSk9NSXJsZDhjUjNHK0owV0hUWmJ6Q05QM3drNkxDSWcxK1hac09yOEpsR2JxNGJKMzdockMxTU0wVGh3S3d2Sk9JTHJGUjkwR09zdjF3RWE5UWJGK3JkYjdHWEpCWEoya3hJZ0RxL1F0RGd6b0l0NGhweGJtRjZJeGlKYVZVakdFbHlyaEtERFdIYzVEOURyeVNtY2IxOHZzNk4vZkV2cC9ITkNoVDdPajhMV0NjNE02Q0tlSWVjV3BoZWlzWWhXRlpLeEJOY3FJZWd3MWwzT0EzU2wyTzZLZGYzcHQzeGkwdjBRTFlmVEdMZVM1WjBaU0JienVITnVZWG9oR290bVZTRVpTM0N0RW9JT1k5M2xQRUNqM2FFUHR2bjFkc2M0THNldnBNaDlnL3hVRlAwQUlYODRWTnFkZ2FHQ3pyZnVMVXd0Uk9PeHJDZ2s0d211VTByUVlheTMzQWZvbFNKYjlaZUt6VVJCS2w3cWVpRW1nMkVWVnAxOStxQ3hmaEM5L3BCSmdmRXo4OStObStMQmlrSXl4RmpqWHd4RlJORVA3b3hFVlM3Q29zTjhPdGF5TGxrTFlOeDFXTlFxY0haRmMraFk2aHppc1BMdStPelhoeWFTcU1hRGdSeU4waUllTGRRT292WkluMjRYUEd4M0dPUnFRakpFNWNMSXpxSFpZbHVCaHVvL3AxdUxEdlBwV0lzT3F3VXdIZ04wM2p6eXhxOVg1a1preEsrOEpiY0hBNVphYkVrZUxkUU9Jdk9BWG9iQmJORUR3NGVSckNZa1ExUXVqR3pBMWgrZEc4cGFwVnViRGhzZWNaYU90ZXF3NFlkY0JZRlo5M2pzTm5PZnc3cXB6OXd2V3daOEdNalh0azhMZFlQbys0WUg3M2JodzNhSFFhNGtKRU5FTnJwRFF4NGovbkFvVHdWdkxUck1wMk10T3F3V3dLenl6MDQ2ZGRCYzN2ZU5HdXI0ZnFkMnZETDVNT0JWc2NyczAwTGRJTUxuUFc0cFJoRTRoN0ZiU1VoTW5tbjR4cEF1TDErVkQ3ZFl4cjFGaC9sMHJFV0hlUUR6OGpOblR6T21YdTZmZmJBNGR5dnY2My96a0ZhejhyTkVIbjAvcHRZNW4rYStkRHltbG96b3hxOWtaQ2lRN01WQXJuYThXcWdiUkVQUDYvTVl1MVdFWkZnUWh1eU5jMURsd3kyV2NXL1JZWkZIeDlwMG1ETXdieUlrWnQvcXdmWW5IaWpFNFV5SERQZ0hhRnI0Z3RFNTJrQ0ZxQXlGcTRBQVpIUmYwMUdUc2FzSkxpMzBmWW1EV2M1RGxaZEdxcTdJcHNNOE90YW13NkFMemVXNHNjQXNrNzg2YnZTb0xIVStzUmE5cmZBMmhLT3pQNHZlU0p0ZUhId3FtdTJjbnk5S294bENkVVVnSWFOalJiU3UzRG5UblJqeWRWSGxOaDJXVkQ3V2pyWHFNRWRnZXRSWGZnVXo4Z1g2VHVGbmltMklqNklsNW81c3d0SFJ2bzJQY1hmemVyR2MrejlrckRFQ3BvemlrTGFkR3JOU2lIUlRsKy9XNUN3YXF3NXo3MWlyRGt2b3dySEF6QStZbXlrbU95M29ISnh1OWcrRk9pTnFzUTh0WFNQZm5xY3FzVWZ5YjRrb1JrY29YUXNFak1FN1ZrUnJ3VWd4SW8waFh4dFZidFZocHZLeGQ2eGRoemtCYzhRLzd0WWpYeVZRWnJ0a2FJbkV0MnVXdVVwY0ltZWIzNDBpZXY3cExkOHFMa2YrUng0YmQvM1R5OEZnT1Z4b0dhM04yQzJIOGFGYXRDNjNqL2loWXVYZCtzdXJYWWM1ZDZ4ZGh4bTZjQ3d3SytKdDZDWVpVTThWVHVnZnNjTzh1RHY1ZXdZcnpncU03OUNQYTArckhkYUl3ZnFZNjJaNWtsZi9tdFRnSFN1aTllZlJnUU0xNUNla3luUElhOWMrOTNmdDJBd2Q1Z0RNVmFHeWpnaUIzUlJoNUhFbHBHSDM0NjY3eDBvdVkvakNyTHVHdnkxZDFSU0Y0SmdkZSsxUEVRNlpyRUpHYjlOTUV4cTdtZlJkVklidkV4OFBuSkFxenlHdlhic09jKzNZREIwR1E0dzZwZWdVY2R5UjFVY0hMRVBVNUFmR3d3Njd4U1BVcnhkM3krS2dMZGhoZEZFVWR0ancyd0txM2tzZStPV3hLdXhzT3JYNnVQNFdNanBlUk1jVnZGenhZc2hQVEpYN3kydUdEcFBLSjZ0anMzUllOakR4SVJlRkhqZVl2a3hHOTBMNGNIZE52QkNFdFFGcXo2MzBDMi9WdUZ5U0dyZ1pSWUFaWWhNYnU2UDBUQ2ptS3JNM3NrYjhoSWhMYXpaTGgwVnVIWnVsdy9EUkVHcUlqUWRHSGxCS0hXR016cmNlcDVIckhMZDd3TFBDQUx0TFE3TS95ZS9EYjBCZ0hBSk1Sc2VMNkxoaWx5NmVEdms2cWZKTUhlYldzWms2ak9sQ0N6Q0wwb05QeEt5em9HUjA5bmdGcTZUSWVWOEZpUWpGNjRWQWwzd1lJanIxTTJ3TStiWGRFWGQwZGJzeVU0ZEIrVGgwYkxZT3l3Qm1sVHJ5Y2EwUTlyWVJ2eW53U3gzNTlEb0pMeGx4SU1Kdk5nS1EwYU1hamQxc2huTG02SkwvVUNkVm5xM0RuRG8yVzRkQkY5cUFXZHJqZU9NNU9Md2VtYXNqUGlsSzdacWRRUzc5bFFzcnM5Q2xSOGg2UUFsR2c5VU1nMVYvV1M3bVlURjczZ2hqTk50SFlXa2dHSTNtRDNidDY1SzBZbVN4ZGl6TjQ2RERNb0doOWREOStUWjBXUjZmbjU1d3I3RXlZT1NTWHo3UXBPYTk1UGlBdlZTMlJTUmsxUG9FblJJZFJvZThkVVpkbXBUWU9zTTVEZFR1WkdUTzZsaGEzRUdIWlFMRHlNQkhZRzluME9PVjNEZmRhNlZCWDltS3ZMQkp5MXhaemtvakxJMXJHVGRQeUZka09PMS9XblJZaTV5dHBmRXY0eTZrTTJSam1mL2RiQjJXMWJHMERSY2RsZ1VNbzNXOTNQMzBqY1IyLzlLZ3IyeEZtZjJkbGFHeW5KVkdtQTJCSnJFUDNpblJZZGhVYWRmbEY5SVp0bzVLcEhXemRWaFd4OUw2SEhSWUpqQ01ydDBNS3paQmZQWk5XZTYxN0paQ2p2b2pBQkh0Mmdkdi9YbDA0YUJKN3R0MXVVc2xGNWNuVzRjNWRheUREbk1EcG1kM1dQZ0NVN1o3emJmOWtMOU9DRFRKeDY3V2FmQ2VFN1pYeUdDalRybzhXNGM1ZFd5MkRuTUVKdUcvS3Q1SFpidlhpbE1VYXFnc0FsUkU0YlcxZXNRcVMzeUpoR0hFWTJKbDk0aVYyRnpocWpKMW1GdkhadXN3TjJDUy9xdkMzRVhyNWJyWGloTVVhcWd1QWxSRThXWnRmUWJ2K1VESlJqemVsNm1OTHMvVVlXNGRtNm5ESElFcDIzOVZzbnZ0ZklUbWZHdWRHWGQ4MkdQaC9MQUU4dmlLd3dZaWFqUjRFK1NYZHRPaXFueHl1dHhmWHJOMG1HUEhadW93UjJEZ3YvcmJzWjNoejEzVUsvdGJwMk9KcTJxQzM0bEZWZVhpSXVqaUlqcTV3WHNSUERxMElVYjhwSFI1RG5uTjBtR09IWnVsdzF5QmdmL3FkQnpPT2JpTCt1UnNYSFZURWo5THhsLzdVNEtCRTVzUTBXT1djY29Oc1JiaEJ5cFBhRktkUTE0emRKaHJ4MmJwTUZkZzFvazhJMmY1MXJEazVlQU83alY1aE0rbmg2dWJsbnVmRTR1bUJaTTBQcVdJVHJraHBrYjhwQXd4ZjNuTjBHR3VIWnVodzV5QmdmOXFod3ZZK3QwUlFmUG5EdTQxY2VaaXcvcU95VWhUSVdMYUVOQWlPcW5CV3czRTFZaXZqeTYzNnpEbmpzM1FZYzdBOUpUL3FubTdoRDdWN3JVci9CelpFdW9NVlZ4S0JMU0kxbWZ3bmtOSEdDTytOcnJjcnNPY085YXV3eHlBYVR6R09rVDdyL28zQy9YUTkyelI0dHE5ZHYwN2hhb0xoUzg1QXFhSVl2QnlsOUFsNXptTlBXUEVRNWNMRDJGYXhnckZXWFdZZThmYWRUR1lmL1lBQUJ0TVNVUkJWSmdETUh6dFlJYWZmZzk4WmdkclJWQUM1UnNvdjBuSVBxOW0rNlA4UC93R0JOSVFNRVcwTm9NM2paRmljWWtSWHhkZGJ0Vmg3aDFyMVdFT3dPQzljanJadzl4UCtPQ3ZGck9iV3Z6NEMweE43L0JPN1JZejY0cEpSaWhkZFFTU0lscVh3VnMrcW9rUlh4ZGREaDEyT0E0S2o0NkZEaE1mNFVpcHpBR1lFOExlazhRbjFJVHVPanBOcWNnNUNxZkJzbVBJWW5tSzYvSzBiN0Z3aG00Nk15WkZORnFveVN5cTdNNGFHdkZSdXhhVDZyNGM1U2x3ZUhRc0hFOWpEU2NYWUk1dzZBa29hTWJDRHBOZnpFMmh5aVdLZmxYeU5JcXVES1FkZG1JOTJzNmx5cERIQjRGM01uZWtUd21lZCtVVC9tVktLREVzb2pVWnZDVnducXhpYU1UWFJKZGpzSXZaVnBJYjNQbDA3S3FhQkk1VUU3a0EwMk02Y0lWOG1uME5Nb3B1eUUrRWpGYm5Fb001S2NIazhlUmhtL3ZER3YwOWwySWhUMGtJTE9WMkJ2ZjNTeUxCcTVybXNMMEJROHlyZ3N1UkdTOEVIaWM1YVpPRFpFUUY3OTZFd2Y1d0xaMHdqNDZkNmFDZVQ2Vlg0d1JNa3puZkYrOWhFa2lwYWZSdnBWZm1HSXZ6Z3VpWGNUdTNUdmlyU3plbTlRTzVqbmlWbmEzOWQzbHJ2SEYvakRUbXJkQ3BYR2Q0N01JUU8zWXFlYWt5TFE2cmNoaGk0bHM5MWVTejhkTi8vSXRQUWZWZ0Z2ZHYvODBuRDBlSmRPellmL1F2LzhlL2kxazkzL3pYZi95dlJxdHhBdWFFZkIwbDI2ZFJrMUR0OVRqVlFBV3VGWEoyTTRvV3pxSXI3UFBlcy9GK2djcENVVjhFRnNtV2J4R1pmeVdleEhFSmIvK3diRi8rTDAzalUyLzJMOWNrLy9LL1I0ZGpaUys4aDJOYys2TjBPbmJzdWxHTG1Ba202bklDNWdyNVNCUzlFNmVlekpON2E0MTNrTDFFRmY0M3pmczcwVndmdzZGRlBoQzlybE5zWnVyZC9DTnZmZGN2UGlzV1dMMExWN2FBTzFmZDhlczdtZHh0bG5qMHplSkdabk1UenRENC9oOS83Mi9FZHlaTVJZbk51d3RKR1kwMnlITi84M3Y4K28rdkZqQlUxZ2N2L0tXbzUyK2V5MjAvUFVrR2ZhaWJLUG9zT1l2Sjd4UmxjQzRtTDBBYlJ0RnlURjRsOTdlSzF1ZFZubnJqQ0RNQXZZcFZQTE03Vnd0RkhrRnpKWDRUcHBON1NudFJmZEZqb2xKcFc4Y0xDbmNoOGFxMkpwbWZlUGJzanhpcEw4VWY1NEZDaE0vOVV2eXREVnJEOGxPRDMyUUJlbk14RjNhSTRDcGdpMXdNbVo2dHVIUFZ5djBrb3lTMVNwdkZMUkt5NGNua1JXZm5UcGpEaTI3MjNOcHpGNUp6SXlGVVhBWUNzKzk2TDJTejBzN1FIR3c2Y3pWck9RTE9vZDNyZEVXNWxBc0xUVlUzeEg3NHArbEJCc2Vsc0Z1RlNweUZwQXJFQmhxc0NPQjVkR0ROVU10RU42NGVIYjlyMm9YcmxiSVV6eUo1RUE4MlhKcWNhSjc0a20zamNCT1NpVUllR25kQkFCMTVlWndjaW1FM3Jyb0Zqd2hwbHZST1JZY2MzaGpaTEtCNHFVd2d2bVNlVXpjaHFRejhnWkJ4Q0t4Ylh1RWFWNmI2OFU1Y0xSZWRSVjhyc2lTZ1FWd2dlRGRqZEgrUXpsQ05FTFlIWEM3UHFaT1FWQVA3UUlVTmdkM0w1T1JRakRweHRUNzJ4UTlWanoyd1hNNWtzazNua1F1Vk44UndUT2ZsOHB3NkNZbGRBa0pxRlJEb1hUSW5COGZVaWFzMmU5T2lTQ2YwQzA1R1dkc0wvTnRpclVIRkhlYllqWEJRQkt6S2xYVVNrc3BSSFFnYVFhQi95WndjbkVFWHJtWkk0YzI5dS9JODhoRllQU0xhcjYzUjNNdFZOOFJ3V3NMbDhweTZDSWxIUDRhc0UwTGcwams1R0k1T1hDMFcyMWxCRzdwZWdtV3lJRFhEYnNVTnNjdm1QbklTa2drTnk5Q3NCd0tYenNuQmVIZmlhck9vT3d4SEpvMC94OG01RDE2UnI1Zk54RGVkQzAwaTQyVnpIemtKeVNTQURtMzZJWERwbkJ5TWZTZXVPc1gzeGpkS2NDYk9ITW9lKzRJTVZQUC9zcm1QbklTa21sMFJxRElSdUhST0RzYWNDMWVOTWo1SzNDN0RJV2IyUjRYRGw4MTk1Q0lrRmU2T1FKcEU0TEk1T1RoZkxseGRJWElTSjdISThiOWQ0bnZmT1pxL3lDS1h6bjNrSWlRWENYQm9LeWNDbDgzSndXRnc0ZXA2R2J1ZFZzdW9KR2ZYWFhDeFMrYytjaEdTQzhZNE5KY0hnY3ZtNU9BWXVIQzFXWVlKdFZpR01aZW4zeTYrektWekg3a0l5Y1hESEZyMFJ1Q3lPVGs0QUM1YzljcDRVV2k1REtlYWQ2ZE5wTUNsY3grNUNNbEVrQTZOZWlFQUo4Zllyeng1VlZTcHpFNWNrZnpIVUd0bThWV0ZEWDEzcVVOd0gxVjc3NGNuK2s1QzRsbG55RDRCQk9Ea3FQckJWVGxRY2VGcWxuMG1ORWZseVNMOXl6V3drOHdsN3VBKzJraEUxUHpHUlVocXp1SjBrQThueDkzTHg2a0xWL1BzYysyRmVXK1QvY0oxMUtPQ1hqbEt2ekxNdWdoSlpZZ05oS1FoOE1TcjkzK2V2aXdqeCtES1R3M24rdEkzTjRhaktuOC96TlY0Z3E4T2VlTy9jRHlVZCtWUGYwM0h2UHpNMmRQczd1WCsyUWQxZEJRZEZYc0c0UHh4OUVLMXI3bGZqWDkzSzRyNjZqTTZWcWhXM3RmLzVpRmxhT1ZueVRkMmFLQnkxNGlRdkJUL2w0MWhLbWVlK3UzaHFIQmZLUVFhNzZGZk52bFFwSjBjSjRNaEFqSFplbjRvcXVxM28xd3hpaHVmZTVXbzYyeUhjN0ZLdm0yeXN6THk1dU0yMGU4djR1T21NWE1jNG12TVBDRExiaGFhaTg5MDBRdTNaRjFYQ256dlJ0WlIvdi9yNlVkclhsdlQ3aU1yVlBoK0t6NVpmeE5rdE1oemxmU2dqUXJKbTBHcGV2MS9YdlJIMkhsUnZpaVZXMk9UUERpTzNuNjJwcDBjSTJlYVFyMlZzQW0wWExJemFodmxpaGFZN1NnRlJnTUh2Skx0cFBLNU9yelRBbU5XTFZ3dWs3ODZidlNveGRyNXhGcjBOdk05eTlWQzV3SnVQemhlMXNPblZjWDFGWHpFK1UraTJmNVh0UHZJQ3RYUjJaOUZiNlFXMitMZ1UwQmVxUVlPZWhWK1I0UmtGZ3dlcVQ1dDhnNmwzYThlTGxVZ085QXdoTUFieU5rR29qcTNlOUxKTVpjYzBrZzhJaVc4RERqVTd2bmVqbkpGMjV2cFF4eU42eTRub3BXY0JPNE9PNnlYVWVTQVo0MTY5UHhTK2hIakJYcGUyR2RNcUs0WE9icG9ocjZwcEYzbHNWWm5vdUhKL3pVNjVLdWdZdkcrZGgvWm9GcGlYeWhvWXZpM2IrTTRvZTR3cXBObmFGUklObUdRcjZvK0ZRdjFVTmxKQVprODVZRUNFNEhabUZzZDF4OHFKOGQxWlhUSWpOQmhSSVpyOFovQ0ZhVzdaZWd2R3R6anpIVElLUS93My82d3pVbDFtRkIzODROam1pa21PeTBNVEF4bUkrOUNFVVgvS0ozTzlwVkhzb3BuUFQ4dWxqNzZueWVTVGh0VUxlWit1RWErUFUrMWZVK2hUZkdyeERVcUpJMTRoL3FGeFZmNlpzUkNQZFZoZjFzSmlnTVJxUWhzQzhHRXkwdE9YNXBud3puWGtiZzJIRm5sK3hTdVFPNFh3UVo1SWFhLzdQdkkwaU1meXlISldMcVMxR2lJbzVNSkljUkgzQy9ZSTErbDN5YmJUWHhVR0JvdFB5YnRPeWlyekQxb3pjcnRjNEdFUUczajJnWWNOMW5JQnRVeTEvWkw1R3p6dTFGRTljQXRWcVk2UDZOQ3NrRG51OWZrb3doVDU3dVUya2EvZ3IxUkhSZ25UZ21lTlYvaFJLaU9hc1Q0TEVYeW9oSzRsb3lxOUYwS1Y2QjNCZHJyd1ZZVXZRUGNiSmowRStVQm9iR1BqbTU0aGE3aU9teEZwRFhKZ0lwN0oyR0hRZWFQeldwOXdqTVVYK3lTRmFweVFSbCtQcFdjYjk1TmNzWmxBQXZZQWo4YlZDZGNpZ0JLZkFjVFVKVFpPMS82Zkd0UEVaSk5Ddis2bEhYUWZKdFYra3JRWWI3Z1htVCtUYlZGdlNtSHpYeGlSSE5pam9xWUdCZkpEMjhyaFNza1FCVDVpd2pnWnQ4Z0Nxcmpwbkhib3RvcGVjRXN1c3Rpcm9xcEkycUFjWUVwSmYwTWtieWc2YmRrMlBkL2tWWU1TNGMzQTFzZ1FhRnZiZWVSSDBOZThBcTFKQXhPRzFUZFBVWUZuWWNmVStPbUFEam53VTRVcFFoSmg5SzhMYmxibGM4MnNDNmVMZWREU2FpMUVBTDZSVEYwNlQ2cjZ0cGdiYVRLcTlLK0hrbXBaRVFLVjh3TU84Tm93b1ZCYU03VW9Eb09XVHovaVQ5cTNJaGdWL2owanc1NFJKT0QxVWxNa0NEcWh5Sy85eCtkYjFIMzJnRXZlWkpVcTk3Vm5VTUIvWTRrK0JRZUl3dFV5d05PQTdDbW1XSFQzRHNIb29wVU9Tb2tNOHlPVnU5L1kwVHM4QWFHRm4yS3RCcktsbzBBUm8wY3NldHkyT3crSEcxbFJuak5SbE9xR0pQR0ZkdkRlMXRRMnllbXJRVlRZVXV6TVplbWlPVEJGdkVoejlqalJiNmNxQWYyM0o2dXh5L1UyMGQrYlgwZHlkbWFYeTNubVJ0RFd6emIxUFl3RzFUWGhCU2hMNmo1dHRKUHNlN1BrOXpNdWxPRVpJbXBacVZ0OGFBU0hLL0xaMHRtclNIRGhTT3dyWWNkZ2h1cy9jNUJDaGx4MVo2aUtUU3FxRFN1b3FpdDlmQVJNWmN0NWlYbnJJSkZZVUNvMm1qZ0duZEl6OGswR0dBcy9hM0hacmFFVldZbVpJZlpFeDkwNy9Dc2JUbWZ5UzU1UVRsZ3JNb2xXQVM1R1d1RGF2ZUFFd1lEN0M0TnpmNGt2Ni9NYjRxUXJOSzFZWGdFNkIrdWpwS1N4Y3JON0RtRjRSY0l4Tm9OM1JMRHBwRm1oMFR0T2gxcGtjSVZrMDA2WDJQWGlYckMwbHM4a1ExVnRKNWlodUtydFRkcFR1YTFvZ0dpOVNHOUZaZjBBY3Q3OS84WnBoSjdTblBGY3JibVhzVTU1NFNOS09HRHptZHFLYkpCeFZ4TG9HazFQeWpueTFHS2tHeFN0dlJ5Q2xhQUJBbnorUTNzODJVaTFFNGRROEt6RVVWZEVid2liUTBzS204b2pGcUc3MXBGVmpTUXhoVmRidFRLR1FOTHMwYWxkazJ6MGp4UTRVZFVhSjdQTmxmRk1NYXNNVTJuNXgrdTgyeTB4TkpuTktaK1JjNEVBazN1QWFRdFg1VkJHMVR5c1lESEJWUC9FeURaMm1TYWtMVHVvQWhrNHhZckNiZWZNTWp3dmM4ZGEyVWhjWElJNE9FcXV3bW1CUitXMStXVUFkdno5VUE5dWpzNUtuMWJUdU9LYnJMVTgwZkk2WTZ1TmFuRCtuc3laVm1Qdm1VK2RWd1NhWmh2cE9sMFFrNWxXYy8vMmQ5Q0FjelJSSzBWM0I0R3MyVkhNQVgwdUZxeVFmVkprWGszNFd3VWtSWDRTeE9TdHgyRE1FVXd0Snhjalp3MUgzSVZJRDZRb0JFNGtyTUNOb0M0azJOZDJCcDBhNmN5MHFMV3FTNVY5VkFhVjNTZnFwNGtyaG8yR1ZzelcxTThOYVFCUVRjSzdjdm9lYTMvYUJSbW4yazZQU1lIc29ENi8vUEhVcThmMGkycXJOQ2xvanhDYWZXcm5CY2ZvRnNrWkt2YndvcDFncXFueThueWxmaFBGUkpLV1pzTU9JSHc1SjN5VUNRWFdjVnQrS3NRQW4wOSsxRk9qdDNia2tENlZxQzhlbmRrcVByL2FWd1oreGJBQUhUWWp1WURjeU45TTNkZmhadDZaL21TOUl6d1JPd3pVQ2lwN05TN2VHRGNzU0RkRDVwNnBkaHhvR3FQbDRlUnNNOURWZmtGSHdxWWxzRExDYXErTGxjVlhoZ2RxVUpDVTVRWEROMGhoWDVlRDRSS01SR0lpVERqVjlNbDVlVG83VWxrekk5Y2RBNWxiT1gvVTdtQ1VhVllqYUtUaEQ4c29jT1c5RlM2STFVS1REVnR3MUgrVWRsZUNnNzlVZXNKQXlIOTB0TjBWZEd1b3VyRUpGYWxUekt3S1YwTklFSjZUbDJnZ3ZtckFaMGtBME50cHdzSk1zRk5JUFlPYnVzSDNWRDNEOVVWYmllSUFHYjhhdWFFd2JiSFNPbHZTWXBXcFhzR0VUVnlDS1J5RlIxcFZ0a1c3V1BKSmZOUjY1dnIya0F5UERtcjBqUENNMExiS0pSMDBUUTdiTDZmcnNJR3YyK1VFOEcyOHRpQjJJM1I5RW5HTlBXeUpDd1ZycFpjb0Jyak9ad2tLNnp0ZENGQkVxYnhwNXk2bGw3cWtXczVQQ0g4VmdnQkdDQmk3cy9lc0dERHNxSG5WWnZhckpoTitvTXF4TU1vS1dsY21adDlVQUlqMGlnSHg4ZWF1bDIvSzRONFZNdGd0SDJxZ2pUUU01S01oRmlLdnhIbkVaUzZnZnBrZE5NZUZaeGoxcTd5MWVtbEJ4ZW94bmdPejVGU3Q2clRoUVJsVitXekhPYW1HaHlicDI2MWhsd1hqc0M2MnBMTWpxVmg3YXR0bkhTRlpsK1NaRXdiWkZSbC85TzRvbTRPWTA2ai9MYU1DVHg2dFE2VGV6UHByT0kxeFdOdlR3VnBZSXlUcDVnTzA3TVlHSFM2NlVURGs3ckJsRkE1QjdYbjlFQ1NNeDZxTVo1RFdYQmkvK2xDQW5KMmxRbHNESTdtbllrUkdocTJJN0J0ck5WMWhlL1ZXSUZyNmcxVjE0U1B3RjVmTlZMVHVLSnVEajFKaEk0d25iUUpIYVlYWUs4UTdRU0xOMHpleGpsNTBqMzlaa2xiR09iZ0FVK3Yzdll3YlB0UXdnQVQ1amFqMHdVcTZJbzl6bFMxZmxPRmhKS29IbTlnV2ZWL1o2dGExQWRxRkFKd3UwamRwSWJsZ3JZQVducENJOTkxVmtVckhFampLbExHQXlVY09rSnRpOE50WXA5K2U1L21vTmU4bmtvUHJhMG5GU0xQVFgrTHJTWmlGaU1lOTRaRnBpdWZhSWh1cmRnUUZDaTE1QUlWekpwS2p2OVVJYUVNS3VzTEVpTjNHUm4rRllGQitLc0tBazI5RFFsUEhXNm5YTlVXU2xzSHU3ZXFRbk0ySFdsY1VUMTFxb3JDb1h0WDNWQmxaWXd6emVtQ21qMUZCaWkwSENwTCt2aDVaWGdPRklGcFU2MkRWYytKUkYzZ0VyRnRDWmNMVkQxem5pNXJxTUIvcXBDQUxqaEJ4ZU5ObThYUnNuNnVWNEQwUUlLSkFBVHN0cmhYZHNvMTNWOWROZnVhTXdhNVdVRWx3MmxjMGJOZnRINkJrMmJmSUIxbXo0NjYxZDhUdXFxWjNsVklzSHdvZjZvSzZBRE11ejE5NXgzQ3NGcmpoWWJvODY2cC9BTFFxaVBid3lJWHFQcHFyYlY4b29yVW1Db2txQkRLV2p5ZXNFZFBTc3lpYWJVWGFUV1VMUjJCdHBxOTBIZmdxRHI3a2JWVnRRTFowTWJLTlJWWk9nM2xWNWpHRmYxNDVrM1YxSW0wSkhnTW5yMkhLazFycDNWbGVVVHhxVXFuZ1hXRjI3SVVjeG9OVy9hUS91ZThsQ2VHMXErSnpWbGJ1Y1hnTW53Z2ErU2UwOWtQUkE1UXdUU1Y1VDR0eTFmaVAxVklRQmtZUGVBRW9oTU9lU2pTQzdBaUl2eFZCb0dlSGl2b3NUM1ExZDFZVlNQM3FuS1dSYTJVSFptVjRXS1lrRFN1cUk0K1ZCbGJ5V1UvRExROWxhWVZkMWQ1Z09hSFZBcWNQRHU4UUVLNlljOXRxWHI4QS9wTVB0Uy80Vi8rUEV2QURwTWlJRHluVi84dWNvQUtrQWdicG1JK3BWUWhBWUtRazMwTzVMYnVoQ1B6U1hXZU1JZTZ2UkZvNllHTllZUHhCMEZiVmJ0ZVcybzN3cXkwcjcxYm1FU0JOSzdvWEhKSEVvTlJLTDIxUEVxWlZiaFZTWmhkNzRrUzIzS1NKKzR4QU5aNHNIbGJSTkUvekVPT2pWdmZvUDdnTHVyM0xYek8rUUhHUTlFRTFCS2RXVU43TzBDbFBZZFg3cDh6aVg3VnB3b0pxc0FNY28vWGhCRWhlMU52Ky9ackpPUStmd1NhMm5EZ3cyYnVOWFRpVGQ0d2xxTGtEUEpSdVdCMi9pU1YwRUlhVjlRTnZ5WHJSdmlXRExQL3ZuSUw0cDFIYVc4Y0thZFhJNWJ6b2NaaklyOUVwaS9BWXRHb04xR3Q1NDFXRStvcmVaNDFuRjkycUdmcEVnU1hkOUhRN3I0ZHF1OWhjR3ZQNFhXSjYva1I2Vk56cXBDZ2dsVTFOVUgvaXdwbjFWNVhueFpDM2d0QllGT2J5ekdoejhtRjc4Q1lQdUJ0b3crRjZZSnZVNjFkQ0QzbE5KTEdGZDBmdGlPclB5Rm5TWDQ2a21mazZBcUJwYnNKeERUb2hqSkRXK1JqeUFML21WajRtQjJZRlMwcXBTOWI4dnBYN2NGT3JOYUFaeXpMWFRpd1ZHNkRyL1pOSzFUelpMQ0JYT2lMZmZ6aDJwWm5udlBiU2YrbUNnbUlndEk5NUxUdEtoMFczcGFjZEc5WjJsOVZBeHNQVjJwclhQc3VKbDNjNk1DVHR5TW1DNjlVYmtoWmVESVBwZEJjMGFOM2JzcFNraTk1SHpXVmtxTHZKTjFoOFUzeW1waE00Sk51b2lobVZGVFRpMm9SdXByUU5kY0VkS3BldjBBc1RSMUFMeFdHWHczbm1Gc3BXUHFlRlVVb1ByWkMxZUthVG1SRy9xNkMveHlwZEs4NlRmUnBhZmpEQktIZ1FGUzNlU0FDNGE5NkNHQVI1cEJUZGNRZi9kc0hkSUR1SVc2bFEvN2hoTEJuNlhLeFYyaDRBeGY0bThZVjFVMzdnZ1p3dUpNa1o5UFFHVDN1QmZ3TFF0NVBtTlVWZlZhWlZ5ZXd6VkFTbG9qUVhVZW5aa1hyMG5Bekk5M0RYVmtjSjg3ZWRTOTJNVG5iMGg5RzdWT01janEvc2tDRmJTYU1oMWlxaEdVNSs3NFljak5iU1JjUzlueTZ3d3Jqb1Nkbkg5M0R6T3BDaGtraGdFblJMZFkyWmxwTVJ0dDdkSVBBL1IrTFh0ZkdjeFIyOWIwZmkvNUozM0FsVFlwU24zYlR1TUpjUnRsYVIxSURxVXBYNVFCRnpEWWhIMWxyUEVFdExqRCt3YldaejJ0WEVEUTlIWXJOV0JoYzhvdTVvcUpOWWJlcWV2MENMVWxYaHloOTYxZkRPZWJlbEc5bjdVSlVEdUYxd051bkZxaW9wanZGS3NkQUxwZWNTSGZhT2RMb1UzVzZrTEQ5TWFBYkYyeHVzc0ZDVlZPL2pLandJeEhvaWdmKzlzTWVOUUxZd1p6b08zWU5qbWszc3N0NFcxcVdyUEovR2xlWUl3dmJ5ZlNNQ1M0VzVRREYvYXBrK3Ztb0pZTjdJbCtQR1dBcjVOUENIM1lqQ2N5UjRWWVRKWHorTmtXdEZIWllPdFc2TU1kaUJNMlN6ekV6ZGgwcnV4YW9ZT3RTSGs0ZXRyazZidWhqcXl2Q1Y2cVFnTGErZUJCdFB1QVRFdmowS2pleHJ3aUUxU0RqaEU5ZmNIRDhKalZGNXFtcldvN2M1NmtQaVYvNzFhRFdsWW8wcnFKR0xKYktlM3lHYUZZR0I3UzZsWXA3Y0J5dEMvYUZBNThkMmJPUDh4RHZZYWEwaGdLTlByZGlaZG4yMEhLbmpIZjh4L1lQV2l1OGM5SUNjQ3g0RWRuQThnNXQ1K2c3c0dBT0lTWDczRlNoRUtWQUJaY2VSYTF6NjRTYnZ6ZjBhMnVJcnNLVktpUWdiSnZiMkkxNHI4OC92Ym9pdnlsYUJhb0REU01JekJHMnNOWitDRE1GVXNZK05nMXZqQkJNZW00Z3ZkUVlIaWxmellnMHJxTG9GYTY3M2t4ZU94NG1HL05uRlFkZHg2N25JM3pOaGwvN012OEorVHFDN1ZPb0dhcTlIaDhDSnBiZVJabmY3eDlyQjdUVzd4MzBsVGZacjRKenpiM0xSdlFDV095QVRQWkZiQXRVSytUc0ppYWNaeEUvejN4V3Y1WjBya1I2Vko0dUpFd3hnL0xvaS9lakV5NzRUeWFOYlk4bVF0WUxRV0NYZkMxYStabXpMZGdVWkdzdXByMkhBVTJ2MzBkUTJDUjNMb1NVRWh0SjRZcDlhZnI5VWVNbkNKZ2R1WVNSd2VLM0dmdjNqM0hEVGRJSEt2c1Y4cEVvZWljMlpzeVRlMnVOZDhqZGtDSWRCc3FheXBvbjhCWnk3emg2T2Y3cnlwMGVScG1abzhDOUhIOHRpbTVnL2ZSSk5qRzNRTlc4dnhQTjliOUNNZnhBOUxwT0JmVkFxcENBVVN4SWIwVC9tSHc0bW9uSjcwVFJtNm8zcjg4alc1ZTR6RXFYbkhIdnl4dklRR3p2ZkFzZHhQK0pNZjFaR29UWTF1eEs0d3BtVlV4ZWdGRjVtTUtNT1F1RTZHSjZkSlBtUWdsNDhRMmQ5eVNCa2ZRQnBHQ3Rra200V2RjVkxBTVV1aHA0WTdKUHZvTnBXMkxMUnFFNnl5djhSVUpBSE9wcmRNaHpmR0Jib0pxallOK0RUZ2VHcjVMN0JvYmxVVlNzcG5RaFlTdnk0STgrdU42SXp1K1QzeTdXVENoOTdnak12QmgvL0ZPc2xSL3RmbU9ETi9kUy80VVA4bERqM2ZFTC80MEhhL1dieGhVc3pCZmpQL2dGREt2UmE5djB4aTgvTS9qR0RzL3orcWNHMzBvTXZ5ZWVQZnNqbHZSUy9IRWUwSlV0R3F1Yk90WW50UEsrK096cE5VeGhLK2xGL3NGbkIwOHo5R1pmUFBzNXpwWUZxcmxmaXIrMVFYTXRQelg0VFJhZ04xVzYwb1VFT3ZxZnYwciszd2FsOUhWL1drL3hyeExLZ1pZTFF1Q2EzRjVhcEwxMXRYdWpTQzNzYzVjSHhXb0lwUU1DQVlFcFF3RCtyZUljTjhVTy82STFyY3BGL2FJVmhmSUJnWURBdENDQVhTVEZXZTJMUFpGRmE5cXQ0TmFLb2p5RjhnR0JnTUQ1SXRBZWZ2M0l2N21WZ2k3OVJ6WkVtNTNhYldieEJ5dVVDQWdFQk1wRjRNUTRmU2RuelV2RmZHcEw1RDVmYnNBV2pVcTY5SFBDRW9vRkJBSUNGNEhBVW5HOXNjN2Zxc2xMYlZ1K1dZaTNrZmZ6VmhMS0JRUUNBbE9LUUtQNC9LMVZ5QjFHMzdxL3pjRGY1TzlPVEdsSEJMWURBZ0dCZkFnVTAwQm9zMUZzYVJQV2x6Qy91dklJbm55TWhGSUJnWURBVkNKd25iMnJXSUQxK1dLN3czQXVCRjlXd052U2R3cVFFWW9HQkFJQzA0bkFiREdQUEk2WktmYkM5M1g1RVROMVVOZDA5a1BnT2lBUUVNaUpRRThmdjVPcmhtNnhseVVYMkVFUGVGdVBIMTZSaTRSUUtDQVFFSmhpQks0WG04SXQ4OE9tY2dNNEoxVG80K3FEZUxtckNnVURBZ0dCYVVSZ3BkanVpblg5NmJkODZIVS9STXZoTk1hdGZPVkRxWUJBUUdES0VkZ2QrbUNiSHh5ZG9zZmwzQ0EvRlVVL1FNZ2YrclViY2djRUFnSUJBWTdBbFNKYjlaZUt6VVJCUWFOSFhvakpJS2l3SUk4QmdZQkFUZ1JhQmM2dWFBNGRTNTJEaEpWM3gyZS9IaWFTT1pBTFJRSUNBUUdHd1B6UTJkSWVzTXdWM1YzbTBWYklHaEFJQ0FRRTBoRm80dE5PK2E1TmVuUnh1QUlDQVlHQXdFUVJtTXY3eG1NamZEZGlvaDBYR2c4SUJBUTRBbDg2em9kRTQxZnlsUXVsQWdKVGdjRC9CNjFPQ0F6VjIwTU1BQUFBQUVsRlRrU3VRbUNDIgp9Cg=="/>
    </extobj>
    <extobj name="334E55B0-647D-440b-865C-3EC943EB4CBC-2">
      <extobjdata type="334E55B0-647D-440b-865C-3EC943EB4CBC" data="ewoJIkltZ1NldHRpbmdKc29uIiA6ICJ7XCJkcGlcIjpcIjYwMFwiLFwiZm9ybWF0XCI6XCJQTkdcIixcInRyYW5zcGFyZW50XCI6dHJ1ZSxcImF1dG9cIjpmYWxzZX0iLAoJIkxhdGV4IiA6ICJYRnNnVFVGRklEMGdmRnh6YVdkdFlTaGNiMjFsWjJFZ2VDa3RYR2hoZEh0NWZYd2dYRjA9IiwKCSJMYXRleEltZ0Jhc2U2NCIgOiAiaVZCT1J3MEtHZ29BQUFBTlNVaEVVZ0FBQXRVQUFBQlRCQU1BQUFDaTYrYTBBQUFBTUZCTVZFWC8vLzhBQUFBQUFBQUFBQUFBQUFBQUFBQUFBQUFBQUFBQUFBQUFBQUFBQUFBQUFBQUFBQUFBQUFBQUFBQUFBQUF2M2FCN0FBQUFEM1JTVGxNQW1lL2RFQ0xOVkhhSnE3dG1SREl4YTFRUEFBQUFDWEJJV1hNQUFBN0VBQUFPeEFHVkt3NGJBQUFVRVVsRVFWUjRBZDFkWDRoc3lWay9jNmQ3L25WUHo3MkpJTHVpUGQ1TkZEWFk0MjRTUll6ZHpIMHdTRWhQTmkrN2lQU3c0QVpXcEs4R2hLd1BQUS82NUVQUENpTHFRNDhRV1loSWo3c200THJZUXdRZk5EQmpmRkFKc1JzRGdxajBiRS8ySnJsM2Q4dmZWMVZmMVZmbm5KNTd6dW5PdzA0OTlQbXE2dnUrcXZyVlYxOTlWZWZjdVZIMFBrbC9jRHQ3Uno5L2taMVhjcFkvSW5QTHBUZC9kTG42dnAvYTFHVm03U3V6Zzh5OElXUHpOTXd2TWJlamxxQ3M5c1FTbER4V1JVbDkrN0U4ekRCOGo2bTh6M3NQV25sRnN2SzMxUkpVZDFUQkZadTFsNXF2ck43T3lsOHAzcUZ5NDZOWlc4bkwxMUZGRjV0b2FhVE9STzc3UmViQXV2dE84VTVNcjFyRmhXT1NsWWtzRUZoL1FPbVUwbFQ1QlZQMTQxTFMwK3RLSGZ1Y3B2N2tiOVBTR3pHdWZObnNXRzhsK3BPanBYVjFtSVA3ZXRaUjRNb0UxZ1pQcGU0bjVOZHMxWGNUTmJyZ2xsSW5ZYzAyNjRvOUYzSTEyYkVlUEFxN2t5ODNlSmlQZno1M1JhbUpxQlZZZitISnYyZ1FOa2VpMnBEblZQemdqU2ZPRWpXNllLRFVhVmhUL3NyVEpLTFU3Qm1UdEdKVjNJdVMrc3hZYitmWVJNTis2OXhxQ2dJcGJCbUtSa3BKd3haWVE3aXFta3Jkam1zcFBRSlVjL3dIZU12QWRDOHVFMFZqRkwvcmlzdS9TWEFmdUh3QklqUFcrNHR0SCtVQW9BSWRaWkdLZXFzeG0zQXVpa0tzdDFWZkpkMVY1VjNBZE9abFloUldpdHFObFNGTHhjZWl1QXF3UlRZL21SbnI3b1A4eXFWRS8wcm1pdE1JR2U2cEQzdjVFT3ZOV1NjRnQ5N1hBRnZMeThTb01Xb3ZZMlhJd29zSDNpcDZWczJTWERsS3NtSmR6UjRicHJkK0s3Q1JkSjRNcFZ1MHJFZmlVQlZpdmZad0o0bGI2Y2UyNEszbksyOEMxSlJUUmh2RmdkRDJkVW9DenZSTVZxemJTUytZcm5CZWFYVTVUbVJJL21OTEdIYUk5YzQ3c01iNGlXSGxiUlIrYjE3SG9nMWdtdGE1bmxLeGNLQzcyQWFmRmV2aE5XdHc3aWlDaXVZMWxoVXdYcGZaVXZwUU5QQ0dIV0k5ZlJ2aG5kL1FqS3J4Y1NkWjZGdHB2OVZOcmE0ckZZc1JCMjk1cVFKVVJxeHJhckZtMExOZVN0eWJ1OFBEUnkyU3FYckREckh1NzY0a0VJcWVpYzZUanNVM1BmejJTS21VYzFvelllM2pHUFplUnlZcUk5YVZOSWVXcVFISHRKcTIxN3ZhYk1RV256bDZ6ckJEckVjbjhBZ3hzOWg4TnhxbUJDZmM0clk2Z3dVblhVeEpKU1pvK2gwV0t2VE1pUFYwVVhjZHdTMHVaaFUwdkdjWmtscmp5QTQzeEZxZDRid2Q4N0tkMjFFampONnNxSG1zWGtXRHhQeWdDb3JpSjV5T0RPd0RKWmt5R2JFZWhkRlBKdFV4cHRLQ0VST3BxNTJ4MHVlWUNMQ3VxWU9hVXJIbzhvVVdIVll1V0NEKzdMOUhMaVkyUDJDQ000cWZ2em9wMFVwYzNUWDViRmlYNHYyL1J1UGNxdUV5SEhaQ2U0RDF4aXlpcFI4d1ZiOEQ5eDRyRXd3bHVLVnhXa2k0Q3FHSllBUTVUWW5DUTQ1cmM5bXcza2p4WjllcVRhc2NKdzkwYVd3NXl3S3NLd2pLNEM4T3BJNzJLWm5vM0NCb0N3SFdGUGNlVWtUVDdlUUU5ZllTWEhrS3NtRzltb2haODdSaGVYZVdvU1RSYm9EMURzS0pic3hmakE0aW1DZzcrb1Q4Rkx0SUNxd1VOeVVjeS9saFFqeFBRVGFzcDhzd3ljcjhBZWZwY1l3M3dIcUtZOHhRcVRQQnMyNndqTWZjanFNTFc5MkJDYmRjaVNYcUluajhtaW5ybjhTWmN1V3pZVjFmeGdHN3VneW5ueGhjZ0hWL042S2c0bGh3N1I5cUU3MFVSWktzMHFaSk54OEhzcFRvcGcrdlMzYTNIUnpGbVhMbHMyRWRXNWE1V25ETWlBWW1Mck0wSXNCNmRCSlJVSUZmbCtxVEtJS0pIcnFDa05pSGh5Y2ZrNGhUWkhpOVFVeEkvekxSajZJL21iREdXNHFpK3FWY014NUR5Y3FpZElBMWVZOXBBT3cyT1dxWXFEUjEyVlNkd2ppNlBZVmtrR1I0dlladFlBa3BFOWFiODdmeFBGMFl4czhHZVlUbjhVcXNFVjdyamU3U002L3VSam9NdlBCRmtxcnA2Y2MxWU1JTVpIamRpZDltU1JYWjZVeFlyOFYydGVjd3BDQ1ZQL2gzUHYvODYxZHY2dHp6emF0WGZUR3RiZ0dDck1oR1YxK2IvV1dTVTJLTjhGcHZkT0xJTVFESVpLSkpRVjJ5cGozeEpoaHV4empvRmVYRWxnMTJZNVhGc2dtc1AvWEJCbHF4NldlTjBoMFZYQVNVRXpjYlkrWHVKNkwvVWFxaHNQbEhtMnBtQ083Wk5PM21raXNmKzZ4MVowM3ZpVGNhcDBaQ1lrM2hOVGxmZjVRdVU4azE0Zlc1amsvb1Z2WEVxSE8vYlpUWkRCMTNscEhpV0grRFlkWlBHK0dQUmUvUjZGcDhwNkY5NU5qMnBxcCs0YUJVSjI4eCtrZ3Irb2EwbHgyMWlOOGJ2M1ZROWRkS0F6MmRhRk5pVGVFMU9WOXZHV3NmUWduUUo2K2Rra3FORXlvbHd6OGtRcVN4RDY4ckNXY3UrSEtRTWF5L3BTSDJQMGJUSUZ6OFBiZTRiRU4wQnQ2MWRKM0d1NkVlUmx0MFZQc0hPVXVyS0MyY2FuVEM5OHU2d2JCTHJDbTh4bkxpYVVEbS9Bdy9NTkU1NGZXS0NmVndoNUo0dVR0d2FzcWpaRUFJcmZsVGlEVTVMcG1zT1l6Q25qVGpWa0pZWDVxMk40MHphYWo3ZzBPOWVnWHZWc3BKT0hPUDk4bFltN3k3SW42a09VV1NXRk40VFpjZmJrcExqNGlsNTNwSE9aazY1T3ZNaTNUYmYxZmJ0YTZvOUwvRFJicnQ5T2xteEI1YlJnTnFwcitNZVBBaTBrc3dKVW9OSHFMT2JZVElvNHg4aU4yUHpzMXIxN3I2UlRJR2pOS05XeU92RlJUNkdkNkdtRnMrQU5RNlpZbjE2QlE4Q0ZEZDVVZEZENjZlOUJDMkMzUm9wSVQrWHhySy9hTElKVEVHVjYrSjB2OTljMTQ2Q0RrcEY5ajFzOUQrdzNCZkl6Y1NJeER1MHZ1SnVKOHdOVmlYYlYxZnplakdIb3FFWFdNTFN1bUJhZUp4dnpVNlJNT2E3WlFpU3JQZ1NLeDE0QVltZDVIVU95SzlUYitiVU5hbmRSNkpTcnlrREQ1OE10YnY1UnkxRDhFNUtVVkdZbDF1MkRBVFZxTVhuOVdKM2g4NTlUZ0V4OTU3b0FvQ1p1aHJGdHB6MDNrb0ZKNFNXOUNGMEpPTHJKQmlBR0FSeHFuNjFNZ0xyR3RtSDhIZ3JlclNVMFRRcWt0djl4YVBzaG4wazRUSW0vN1ZuVHQzbnZ3S3h1RGpHcW9TYVF5dU9ZbFZDMjZKTmN6Nlk2YXE3emNoRkdDSVowS2tRWHQ3TEhYdDNuaStheXFnZ0xBWUtYVmlDdWdYVzlDWnorV2o5TGFINEczWGlIWGM5QXVzTnd6R1RiZDhWalJJRkdXMFVsc2JzUC9zeXRoRnMvcnd1alRnQ1U3cTJNSkV6RW1mU0hKTHJKdk8wU0ZLdXUxNVliWENMdGJUQU9PTHdNYVpFYXNia2M5eXRLQkxzVDZPdmRaOFZKMm16bHZ6dVRNR2dYWEYyTkxJZlQwNTFvT1lHMTZYWFhlR0x1amdYdTBBUWt1djhCTGl1cUpQZ1RWODRLRlZBM1QzdkVhc3A0blBWWnczOUdWQTRZUnk2MXlIOGVyYWZ6M1FEL3NUV0xtc2VEeXQzK21NSFlvQXg4b0lyRzhaSDFsM052KzA1cGtiWHZ1UlFJUjhsRWhvaXIzQXVqb1NGUXVRQXV1ZVczdGlFeUxWTUF3Qldkc0dXMEdqVzZZLzJxdFNoWWdGQkorZlRGR1lpYXhwYUFHSjVXNDRKQVRXVStOWCs3d284UUtkVWp2aElLeVNuanZ6UUNRV2F3eThwVzlMUzdPaWhSNGU2MUtEUTFZb0N2WURHSHpMSzlkQnJNbCsycFZ1R2krell4MGd2SVd4TWNlZ2llSlliK3I5dU1HSUNQMEM2LzZsYmdVMmM2cUp6Z25ueFFXSkxqSS9mTXpYc1NsYnNhM3ZlZ1RXZVlLRmFDSFNZdzNyM1hNcUFsTUlzVzRlTTFmVkw2NnE2YytLcmNOMlpHeUtXYzFUdGhEV1BDNjMvV1Z3WUkrMld1SGpqQTFIa2NCNlpDSG1acm90clJhcndROU1OTFRwVitzNDhmSmR1WkFuMm9oTmcxQ1JqL1JZWTZtZE9WbDNMS01TM0RDMFhFM0o5N0R0TjQzTjhEc0J6TnVsay9CRWc4TUlYeFQ5YXZwaDREOWFnc2VTbVBOZFE0SmkvUUpyKzgzSWpxMnNXbWZYWko4UzA5aFJkemsxUkV5dXVTaThQclQ4Vyt6S3Z4QlRrRGZyc2E3N0l3RDVFT2ZMNks1SnJLSjFkeWlMK2o2Z1d3bGpibXhIM0ZQWm9SU3N3Wm1lVXRZRlFEdzI2bnhBSXV5NmJQMHFLclVyYTVzdVVIaDlYL2FDNlZIWU1CZnJKNFhYdHExbzFYYWxKRkFJbUxObUhOYm9rbmV4OEllOFJxRW93SHFGWjVtaVorNU9WTEUyWkp2RkduRlZvaWROWjQydUVQaWxKOThaeDl0ejhWREhoUm9DYSt2SHFMc2FuZEdCbHB3WFhtK3JONzdFYVlnK0dHN2JHSVhYRjViZTJUWEVabXo3dE5YWkh3NXJ1RUNPN1BXcHcyZENySG1XMFlUdlRyUVQ3ajVBaFhzcXU1SmkxNXROakNvbHpYNU5DaHA2NkY0T256dlVCZFpiMXEvQ3dkRE1yMXVqZ0Q4TEhaeFZ2Q3JjTUphQ1hSUzJra3pBa3RHMm5ZVmJ3dnk0THRmVFlRMm52T2NrY1hOeDZUS2h2MjY3Q2h3REhjL1l5MUpaWFZRNUhyckRDdGxFVlJiU0I4R3dReGJ3L3RxRzEvUTlOY0c4Yjl1Q2x3b2RuSlhzaDlZVStwbHhTdERhWDZqemFOVmhqWms4NXY3alkzTGVoYWdJdVphcjZ1MHl1ZTVpWElEclphbmFuMENaV1Q4WHd4ck9nQzNMaDlmQ3JqdTJGbnkwMnVzVDAzWTcySHRNR1g1TFlyakpsN3NEUDY5T2dzL0VyaUF2NGJEdXlXV1BOWFhpTlFWWUQ5enNidWlsYXRnYUU4K3ViM3U4VnhjVjZUdW1ZTGlXeE1yYk5RellUcHc3OTNaOWZtbHF6ZGVUTlRabURDeDBjSVpyaTQrNGxJV2ZrZERyajZmaW16TnZCMGE4eUsvREdqUHA1VHZCMW8yZUhMaTY0U21UbTk3UFZHWEg5VHVsZUUrMUVCOHlXRU8rSjFiZWJTTWhMRnpZTmZlTUFnKzgrT0liTWd4c0w2V2hzUWkwOUsyZTFXMVlvZUl5SnJUS2t5ZkxpOTFmMStVTzBwZkFVMDh1WEFQZEV5YmRoK2VJVk1JdEdwT1Raa29Bd1FtemtoelBxVE1BNkhkSWVMdDJuMlFEcUZZMHVHOVZkOTBVQlcwMUQwVVdnWUUvSzZCY2h0Zk0xaFArbmN2MklUY251WVhIdk1KZmovajhTM1ZONFlxMW1YTEhzYitkc3ZDYW40RmVhTWJZanZhWVN6eXg5STlGTmk4SkEyZ1pHZWgzdlhCWWMzaXRIY0NrekZIR25QQjZJNGc3c0ZDQ0E0RU1yN21iVGRja2wwVFJlQTdRS09iMlBiUGZHNXZlQmRMVmt3UXZ1SGYyS0xhOTAybUUwTGFkS1ZWUFJGdXhlM0JSazRuMDcvMmcvNGhGSE5iZW53NnhBTlo0WVpHSnRwalpQOXVCUjhBSWVTL1FMREs4dGpJYjNySzhsb0wzMTEyeDAyRmE1U1RDTkk2ZGZyOTZ1ODQwTnYzUU5WL1ByWFlmSWFJQzFuUGg5T1FubW03bFFmK0U1UjNXSEY3anhSSDZxMStnRXcvR2toWmVEOW1kYXowd0xqOHVsT3dnMzlJMTdxY1Ria211UEFmaDlzYVJPSlhEYmc2a0RtZW1LSFFuSGd5Q1oyQWM2MWpkOWJSL0tQUXM4cjRSYXZ5SFBkRHYxRHFzT2J6V1gwOSswZDBrd0VRREV6YUMrQWRKVGdNUndKWVhBbVdueWZCNmxPS0FpVFZIY2xqWGxYY2JkV2RCUmxOVE9MTUd0M251bkhLcHdhTXBmVk1MTkowcE5ZOUVYN0NsaVZ4dTB0K0h5ZTNFWVcxdnI2RjJyTlN2dTQwTUppb2pEdHZxZnN6V2dUWEg3c1RSVDB6UVNqQVhWa3ZPaDhPNjU3dUVGZlhSUU0xSU9MT3VYVXUwZGR0QjNIUDlHS2lmaGlDOG45MFp0bWN0b2FqaXBrQVVaaWRkZS9CcFBPSGlUblZ3eWFyYTZCb3ZPUUplV3F6bEdjYndiNFk3MU1pMXhUckZQUnNYNVg0NnJOdSsvemcwSEFTSytxSzdJeHZrOXRVank0Ylg3MGVHSFc2RjFpN3MxeHI2bXNjRTViZTQySERuL1czd3lvTXY4a2JvN0xxeHl3cGh5dDVzQjI3NWNUV2UxY0E3bzZEckZ3MnhxZmdFWVdRVHFsZ29PYXdyYkl0MG14R2JkZm5SWTkyOG1mc1ZwZjVRYVN1T3Z1cEcxa0VmMFJ1Y09pM0c1M3V5YysyNFhsbjVlTHJMNG9ocW5RMUhqTFU0V1NFazlQNndtUmJVOTRWVDFBMFBnek01eFM1QnovR1JrdHNBSHQvUmVSd09hK2h2R1NaNGg2T1FYWDcwT0ZicWM2M1N5MlRCR01hcnJkcmYrNUdkRzRQcTg4ZDIvR1dPMVRaMSsycW9QbU51d0RNNGttRVNZOTMzK0dKZG5yQk9pdWJPT01OUExEdy9XYm9RUXhISE1WeEs4QkZWMTlicUNaL0Nxdkk4SGRiUmlCSHVzZjA0UFJYUkVTeFFrejVNc1pWSng1YXpyZzI2clA3UnJwRjc0YTNJdVhEN1RuZDJZbXExWWoxelZ5RnNzZjV0dkZrNXM3cFcxS3hseWVoYllEN2hqSDErc29FTnBTVUwvNHZHY2NBbHBYN1FRdW5mdXNqdmNtM3hwOGQ2MzFvZGVqcUo2Y09YMUs2RVJrb0ozMGkyRFdVaEFBZjZlSXBYWmcreHViYVFMVFZQOE92VE1ERnFYNWVCZ3JtMmlJMlFtQkNoRTJHOThVTk42c3JzcFQvU1JWVnJMTlZYbm54Tmw3OXh4MVRvMm45L25jclVneDgwOGxIMHFWYzBsM3J3WjA5TW91aTVWNzVFMEtxZnZQUEhsRjdSSHo0aHovYkVVZ1dlSHV0eVEyTmM2Nm92eC9YQXYvaEpiMUJQRlAyaEF3cEZLQUZma3pycTUwQU05d0RIQ1lpdlB6TEYvTnRJcm1hdXl2TEVIbndDdmwvR0orOGlkaVNzejNVMzhHTk1vbVo3MU9OaVBIMERYT2pNWjhBbGVpUWFhRi9pS0FlQTE1U1g4bGhIbjFYZk80aCtxYXMra2RUaHpvR29HdXZtSDFEYkEwMXljRTJmWFg4dWlqNS8xY0poN1dHcjlEc3hXNERyYkNWVjV5ajVUL1h3SUhxKzhURnhlMjE4eUZqZGZlYkZGNSs1YTdidEtQcTRhV2VxWms5UitkTjNoUStNdXJPblBrNjhydHZuNnE1bXU2dHQ0UU42VEltZm44alJ6M21zQW1zRUZHUXliNmF3eXRWZkk4T2VIUkVYL2JVcGRYWGhCWDZMTkh3UmVjUW1EZlVidm9Lb2pVWDM4aEp1UkpycXUvQlFOc3docldUWDc1TWtzWTcrK1lYWlM3K2Ixdkd4M0JxcXI4OSsvcjdoK3VScnM1OFJVRWZSeXk5Yy9ZaXUrcWZHVHhuQ3E2dUlHeGRmbW9jcS8ybmo2czBXWE5kN1h1cjlpclVmUVl5NjVRT3FXRTJPYkZ1Y2lIS0lKVmo5K3htcXVuRll3LzhtaHB5N29CL0VyTG5GbmNCT0VCVGNPS3h4QStHR1dwaG9pa2l0c0JJSTltVElkL1BzR24rOHdIcm80aUNWRjl3YVB6MnhiWTk4UUkrU0cyZlhHTkdoSFduaHg4cGlQbjlGUFdqcHRoRTZpcTN4Qm1LOUVveXZFTjdpUzhzaThrTytvc0JseGFsUWNQUHN1aFNzV3pIVTdPUmdJWGZ0Mzc3aWhOSVNyZDQ4ckhGRW5JZ0JGaUJMaTRVeWRQVm16TmxkclpwTzNFQ3NWeGU3TjZKM3JDbXZSN0xQR2IzWjF0c3pYaFRjbG1JM0VPdnR4WFkyaWhmT0pFUjU2VlYrMXpPTnJZOGJpSFZVZC9kaWVXRXkvQXYrL2V3dGRYVkVpdXhsbjlGSnZ6Y1I2OVZ3NmZyQlpxT3FLdmdnSTV1UTRPSi96ZmQxdnN2anVwdUk5WUovQkwrOTBHYzRBTGI3MTRRdTNscGNNTXJtZVJPeGpucTRseTZlUnVJYXRKQ1dlK3Izb3VpL2xmcUJtUFNOeEhwamthUGp5bUllQ1BpVzZ1cXBocHJGb2I2Ui9ocHZZUmE0Nit2SFhvZkZqRE5MdHZ6N2phdS9pVGtReU4xSXU0YXZQTTZDU1JyUCtxTFJlWnBTVS9ZK3dqclAvM1BYZjJmK2tLK3ZtYnFYZTlmekZhaGR5djl6VjZEZElpTHhyMUt1MGJGZTlKeGVFdDl6WEtPL1VOVlMvdi9HUWkzbkYzcjVmbmFaenh4azU1V2NwVCtYdWVYUzY2OUcvdzlaZ0dybHlQZlBoZ0FBQUFCSlJVNUVya0pnZ2c9PSIKfQo="/>
    </extobj>
    <extobj name="334E55B0-647D-440b-865C-3EC943EB4CBC-3">
      <extobjdata type="334E55B0-647D-440b-865C-3EC943EB4CBC" data="ewoJIkltZ1NldHRpbmdKc29uIiA6ICJ7XCJkcGlcIjpcIjYwMFwiLFwiZm9ybWF0XCI6XCJQTkdcIixcInRyYW5zcGFyZW50XCI6dHJ1ZSxcImF1dG9cIjpmYWxzZX0iLAoJIkxhdGV4IiA6ICJYRnNnVFZORklEMGdLRnh6YVdkdFlTaGNiMjFsWjJFZ2VDa3RYR2hoZEh0NWZTbGVNaUFnWEYwPSIsCgkiTGF0ZXhJbWdCYXNlNjQiIDogImlWQk9SdzBLR2dvQUFBQU5TVWhFVWdBQUF3Z0FBQUJlQkFNQUFBQjFGQzVUQUFBQU1GQk1WRVgvLy84QUFBQUFBQUFBQUFBQUFBQUFBQUFBQUFBQUFBQUFBQUFBQUFBQUFBQUFBQUFBQUFBQUFBQUFBQUFBQUFBdjNhQjdBQUFBRDNSU1RsTUFtZS9kRUNMTlZIYUpxN3RtUkRJeGExUVBBQUFBQ1hCSVdYTUFBQTdFQUFBT3hBR1ZLdzRiQUFBV21VbEVRVlI0QWUxZFhZeGt4MVcrTTlNOS96TTlEaktTSFNVOWVMRUJTOUNMSFJPRUZicXpmbkN3Y0hxeWlELzVvVmRPTUdBZWVnSUdDUW1wUi94SkNFRXZCQW1oZ0hxSWtpRGtoeDZzOEJJUVBiTENTNEkwUTZROGhHQjFrNkNJaDRqWjlNVHJuMTI3K0U3OW5xcmJmYnU2YjlzVHRLNkh2bFduenZucTFOK3BjK3JlblUyU2Q5SUZqY0RXOTFiT2YvWDBnaHAvcDFrNUFwc1ZnVFQ4aTNlRzQrSkdvRmc5LzVPZi9XcFZpT09MMCtHT2IvbnNmSUF4V0JYaTlUdCtLQzVzQUlxVno4bTJ6NFE0dkRBbDd2U0dsMitxRWRnUzR2YWRQaFlYMXYvV2QzVFRYU0ZxRjZiRkhkNXdiMGNQUUVPSWd6dDhMQzZxK3dVeHZLN2FYaGJpOGtWcGNZZTN1eTNFcTJvSTFvUXdsdWtPSDVPM3ZmczRqL1hKdkNuRXkyOTc4M2thL0kzWUlIL2xBek0yYy9WNFJzRkpZZ0Z3VVloYlNtUkZpRGNtQ1g4MzFTOE05eUxWS2Q4ZnlSaXlMZW1oQ2VtNXl5RndWYnlpTUxFVDNzeU4vallDZEdPMVhSZURHZFVxVkQ4Mm8rUUVzUkQ0cWZOakpZR1krZitUT2RvUXNkYW9OL3NHdjNwZW16Q2NNMWFQQTk0UVluZEdTQkxiZXZmVDU4Lyt2Z1Q0Y3V6dzVHZ3VhY2FHbHNzNUxzVzJ4ZnZ5Nk9qTC9nc3JqZ011Q2JGajJONkZhMVdrRWV1ZytMU3ErZ0hEcXAvL29jaS9qR0pSN0p2S3RlZi9hVlE2TlBXelA5ZkY5VWpoN211UmpLUFlXdHByR1ZVM0pXM0RzNHBqZ050QzdCbGNOYUxDamFhcFNCQk55S1Q5V2tQL3BoQVAvdlh2ZkxJaVBwY2tWMXprM2RmY3dXTjIrMkRhU3pxeForYWFPTEpDMDJmVzVuZWgxdk9PM0RIQUZmRnRxK1J2My90OGhRYnV3RkpNNW9USU56OS96N0VoeU9jVFFyeVhNbHU5NFNCcG50dTZwejRxWVlTNDlMQk1ENUgwUEx5d3JlaVlwdStXaEZWcmlrdzFXRzFUaVBxc3NQYmVWaGdKRE9kb2w0dHRpaXF6VDZhbWNBdWpHcHFpWkxzaVBxTTRWc1Q5NjJ3eVFVUWdJdGdaK3ZOazZmSTdBRmRpRFgyaEVudDJtQzc2ejRZM2NuN2RWS1dlZUpmNEVTWXhFcmdoZkw5N1M3U0Z1TWFrWkhiakRZemhjVWh0dVF2WXhzMk84WGsxVjA4SXp5cS9LTVNORUdEcWNqUFdWaStuK3pCVlk2dHp1c3ZaRUxjTFZUN0NJNEdibnNsS2tyVmhJOWdicEh6cjN6QUp0YUFibXdKR1NDZGErTjh4QmZuRTFubVRFNG9WZjh2eHV0ajhadlJtT25FSFhTeTR6MWZ4VnBCZk4wV3BDMnV3SVhqVU9BSjRnZHNNQWw5K3ZaUmVzb1VIMXUwMWg5T2d6MFB0Ym5BUFdNQ3MrQ3UvbjNOeG91RzZjK1NjR3FOeUJkODJqbUtaUUR1Wml6MWFsNmFveTdmQ0NPQzJaN0NnV09uMll0cDRMN3dNWXJnMGNBZDQ3SHFDL2JQalNrbUMyNURBUDFuTzczRjBVN3VSTjhueTY4RzJaRldSMmFYOFN3WXRkYVczdjhhM1FocDRNeFVUbkwwTWJ6VDBKZnZYTWNZaGNjbmNQc2x1d1F2WTUvM0RGZ3VjckRWL2xqaHpaSDQ3ZW4yZjVXNXJKVGppSWxYMDJkYkpkVWM2WVZzaERYd1NyTllrYWU5aStFTC83T0hrSkRRdTRQUU1ORzQvYXJKQi9iT0VTUmh3QXZ5bEE2ODhmV0VqZW4zM2ZHV21ieXBKcXNOWnBIeVpydjZJQXM2anF3aUJOMU0ySnVrZFlqaGQ1Q0JsMTk1SVlQS3ZPUnpLNFI3MmtGRzJoUXNUaUZ6SEpMQnFaTGY5cmVKWFJwV2kxM2Y4bGhuZmJqdjNta21LbGVzYS8rdHNXWWZBSjh5VDEremlHTmI4bHE5Yll5ZXBpUEMrSURqU3c2T3dsVUlwQmp2RGJ5T20xSXRGMlBBZHN4anNGRTg5dnpPWGZNdWdGZzlNanBibnJpc2t5YVo0aEJjcHZ5MzJjT0Q2aXpwNXVvWmxIODVYS1ZqcGdRMHRwNHhhTWErSktJUjZoY3JiY24wT1h2NTYwQ0VMbmpjVEFMZHYxUWh4ODI2SHV6cE15TGwwQktwL0JkTVYwQkE2QkVNUzJPdHFFQ2JRL0hxbzB4ZFcwOFp6REVnNzNMWmorTExJVytiVll4YlRMSFUrOEtvMjZrdnNPbUVEUndsTXp4NUhyeDhsc0QxaHJOb0xqRmJsTXBkSmh3bkpTckMvT0h0VWZzbnpCTEpFcW40SHNsakgxd1dqTUo1eDJob1B1SzA5LzlJTkIxTzZuU1ROd1BUMDloTDRPbUdZVUFtK24vU2R3blNZa0d5RzAraGFqY3VkaGI3Qk9MSHQxSW9aeDVsRjc4MWhPNDNFNThDckp0WTZ1K1o0ejdBcnVsNFVscXpnWksrbnc0UndiL2krRHc4VE5vOGwvcXIyMTF4alUrYktzYU95a0ZveFU3WWsyVS9tY0xDTWJKY0R0MDMwMVRsMHZPM2RKT240bnRDVmEzUUFCSGNRNUtGNk5yN2dIN3M4VEtnclE3WEczRFRYNEJTNVlJT09seXlsQXN2eHZPTnJHbk53c1VhaU0rQlZFOFU5eVIzaTNpSGlPejhDS0ErU3BKd0tFK0JEbVowa1c5cjJqUTIyanAyak5qQ1J0bjVTUG1iK3dSMWhwR3cvWERHUmNqN2JVaXBtOWV0bkxqSGd0cmlQVWdXamRlcndhR0RQdkJIZm9zT2c2bThPVUdnbjdPSnAwNS9hSEdWYUxFeG9IbnRWc3hiV29pMTlKL2J3eUZSbFBmQThNcG1ucVhUQStQRE9wajBMZ1RCQkhnQTNMQ1ZaMmsyazE4cG1paXJKL2NrdzhtVVhKaFRuNGFxZ3hlVm9TOS8wRDQvaUg1RENQSDNrMFlFdEZqOVpmZlNZU3NWUGlKL1l0MlNLb21KM0hoTmkyUzlWSGd6R1RGYzY0STZkQXQ0V3dnUmNwSHF2QmpwQUlsK0h3Y3NzYlNGMVBSWFdVTG5wd29TMU9WekNFR1JwVlBUMDA5OURldWowZm1KREN1NFNHNkVDTUd6MkxtZTdKNGJxcXJFajdsTVpCWUs0SmpaQTF3TCs0NXZpRWx1bHY4c3VJU3d3bVhTVG1QOU9ZUUw1bzI5YXdDSlJSb1FKZEV3SThSN0w1MmQ0bUZEUDJEQytWSGFwejdReW5GOHpmWkJQUGRnWTQ0RmhvR2ZxZFZ5ZE9kd241LythZkpBTXo4YndDM2hYem0vTi9FT1BJMGJrdDhUZE9GeDNOQ2Zzem9FVE1zQzB0azFpZzBSaEF0NEVzVFczL1AyZ2pBZ1RrcjRVdjVYYTZySXRldEYycEZ2dEVlWWNVaWQ5M0g3RGRFRS9WU3ZvTVc5dUpUVjVKL2oza3BwalFYb1hiWEdZZEsvQkFqWDU5RlZCblRtZDRRUEhrbTBacjJQTWZBQnhBakNGQ1FrNjhhcHQvT1FZV1N3ZDQ4L2FDcngya09uQjV5ekpaZWpFT1ZERnA2TGpYQ2MrTXRkTCtlM1VDay9rUWlCdCtCY3FTLzRKQVFaTWdwbW1qclJMaStLVk5mTHV5cDcvMGZVOUQ0S09Ub1hLUHExZFk0UWFadkZMZ0FuQUZDYlFpV1EzUjBIQ3RGSmhnbktQMEJta1h4bElhUDVETXlTcEgvNml5TkVWRG9uYkZMTzNOTG5ZUkN0RCtUbk56V2VRbmtXL0tTM2F2c3RpbTVsYlNaRFg3RFdaM1ZSKytvSTRwK1ZINXVGUXNkQnZPYjMxWE9XRTNEclp0WkxkY0pqMmdaT1lBTnlqZnNLV1dLZC9ROTRybFQyblZhUFJlbEpwZU9BYVVMbVNxYUxuWVZocnloOSthVno2aW1GaFQyOUhFLzBxc0hFb3JmVDRHUVo2eVhzZlVxaWtOakVOZG8wUWtvYXF3eXVVeW82MHczelgrRyt0SkgvMHp4bDk5ZEF3emRBbEJCT2RBQ3h0Q0VJQVl6S1QxZ0VKVjcxdHF1R3dZVXc2MzlNMDgraWJHbm9lR0dyd0xGUTRsNTlQeTBBcm40alBOeFFGaXR6aTBBMW1UY200WW5pRGRHTEdwSGxkMWxCWDBBVlliaDR6dGRJMk9NQVpYK3dSY044MGcxM01OY3dHM2xhYkJycG8rTUlseXBDdmM2b3A3UEZsa0hWeTNwU3E3MkJjN2tKNi9ta3dESmdNejlMcFBTNGRjVWFaQi9leFI4UkdlRVFSMm40YmZjRmRnY1ZoelJPandySmVaWnQ2c1dFbjBDREJJN0YyR01VekQ0ZmtvcE9NdDJEUE5ENFcwS3RNTmh0NFZRMSsxVjYyTHNqUmRkdVhJU0g3VzNZSXc0NDJyWVg0S1R1aHZpeVZQbVhsdzh4NWVzNnhXbjFpMVJwTk9HODdEUDNFVzhFdFBpT2F5MXl6THVvNnVPQmtsNHBWRDZjaDlFblBzQ096QzNMaDIvVVAzZmt5elFiZVVKdW1aNk9kdnV6Y3FEQkJhdk0vR0d5VmpuenRRTHloS1dXK0VYMnVxVXB3aFFaY0FGOUNYZE5sOVBFeXErcDRQZTd0c2lxVHJhZ1YzOUoxMkFKUzNhM2ZOQXowTEhuN2d0ZE16SmZvWCtCZzcrcC9pQU5kelhDUWFEYndvdG8wWlNFT2lEbEpIcEsvbzhJRVdaRWtYOVhUb0Z2VFZESTBSenJmNGh0UjAyWjVZQ1hzY2JtV0syTzMwemxvVXBrN3hZWEFpQ21tcmxKS1dtNVFTbTVDRFlpa1d2K0VVYU95WnpUbTBGZ1BQUTRiTXh3a1hySjdlQlRZbWRvMGJiTzk4WmtGcGJxZDByUlE0ZU1WakhpQXlzS0VwTTgzWWxvK21vTFZWR1BNT05XZG5mRjNlNWRQaWJ5SVVYS0ZnWlh2cUk2WmFXM1lWV2M1a01rZUs4Nlp5bmQyUU1MUUg2cWFBRDhidUsxbXJtVW1ycUZBVU9ZclRRSGIzMkpaSU8zWk1qSTJURUMrcFRCNTlVejVZQkt3ekM1YkhIK1JlSk93NU96NmlkdVRKMHFwZXpRQ09uaHF3V3ltNUFkOWxoNlIrZG9lbVBvVzljUTNwZG5BTWt5US9xM3FZTE1tR3l6ekRxZFZ3SGtXcktRU0NJYXZmV1J5K1o2dzJ6V0dnTjE1Ykl2KzMrZm84U1ZUbDRFT2NSYUVPNTA2cW44R0FCMDBXZlpjTk00Tm94WEhSRGIvelhoTXRtdmx1ejcrS0dBamhGZjhCektQTWJ4Qm1VMjk0VEhJTzdKaXpNOWpHUE5EWHRkbjlxbDdYZFdzNkNmbm15YVAzY1hacmZ0SFJIOG5OSTBwcHFyV05mcWx0TXJPMmJMZkgrZG9LVmIxTzJxc01CU2oweW1YVkhsM1RXamRwUEhBVnR4OG5nVmpKdGRQL1pxc29qQmgzektOeU5BNXJGaDFaY2UxbjFTMWV2VWJJeVNuSVBtVEFKMmNjY0hCekE4ZWJ4TEsxMDBiRzh6ajdCMGJLajBCNW95V3E0QS80Z282TjNvR1FEMUlzY0t4MTFvRllRTGRoNmE0TFdGVDE2Ry84dURxN2NtcWNXR0NsYU8zQjVkZFNiNU5VQ2NmaUNiNDdoeHlqdW56L2lUQUs3VjJobTcrWFlGYVovTnQxZ0NkczFhbnhMTnNkR2ZrcXB4bW8zYkNKOGJNd2dOcXFKeHdrdUFRMDRNU2hBazRzYzJnY0g2ZFg5ZEdFK0praUZiMDhzQVpHTjZCL2FjdjNRNTJBalMxNC9BVnpWb1orRExUbHZ3ekFTWGRRK0FnNExYTm9jalBoSUpiYzJlT2FjdnZqL01sUGFVV1U5MzJxaWNWWU5Tdkt4Nk1KOWNQaytDMzd5SHBNSUU2UmVOL1JYY1R1NGUvNnlDUmlpZEhmc0FobzZUTUUrcFdNOXBsb3VPenZuZmtlZ2dKVk8weVFlNGRyYmcxMTNLKytvSnZmZERCYTB6ZVpEUEh5akNOZjdhc1N3VHpmc1Q1TW9FYjJvWmhlNzRPb2ZKQVNkYjljdy9FWWpDaVozYlNwUVNGQ1hvUktBVDhtaHNDUzVnMjQwOENlbmhxRWRESlExdWc3NmFjUTczbU5HMkxZOE8weUk4UUdRZUY2aEpudGp0dnNNWStlOWJvTklJakl4TlllODlrWTZIN3Rsbis2TERybFd3ei9JNExyUnd6WldDKzJSQ3BDb1BOMktiTHdtYnNPWWtPUDl2US9MNnJTbmpFYkN3c3Fqdk9NcDNzTW5aNFVHbDFxYjdFZkZxUFA2N2c3QWZ3QjF3bUU3aDdwRmpKSGNKN0lYcXhTYW5EN2Era2JKajVrU1VabHJBQmd2WjhpQlJQZFVmenNzZjJHS2Y3cFpmTVFjS1lzYjFPWGJITXpXcmJiNjdEanRsbDJ0SXFtWCt4Z1ZMelVOUFVveXo4ZzFwWDFwbFA2L0ZIRmJDU3pWME84RDJSVEdBZEpwRGZEYTA2KzFxeW1Rb1RTcjVOeGZ0Qzc1YWx6OElFamJIQ2w3R21UZmMrQVRiU0tBVDVIaCtncXI5a1c3YjNzSUl1UUd0YUQyaUZUeWZBcW54R3RYSjRORVk2cnE0K080ZUQxZGlQUUw5TVlCTW1TQmR6VURUcTA3NWczYWVtKzg1SGw1cVVtZE1PUWlmdGQ0ZC82WWZFNlB3ZWw0NGtMdi9CeWpwMjVTcHJFVzY0SFYvaTROZjFKWHNtRkp5SHNtaUpFaEFkTkR2N2k2NEYydC9rSTg2YW5MY0FmSCs4c29CTm1DQS9DZDVmTnZOSVkxWHpWZWtZcFRXNVlpZGRFckIxdkZFQjBYNzR5b0UrTlc0S3hJajNDZWpLZFNmY1pBTUVRK1hOV1oydDRKSTFCTXNtZE1JaThjY0VlMHdiRHViUW9xbFdxaGV1L2NrNXVGeUhpZ3Y0dmlPUUJld09zUTQ2TEQreklCVDAwVjg1MkNuTzBoSUhGaWtiSDJuTnpBeFNOVkxSOHlFVmJkcGZ6eWoyekxnQnBlNGQyWFNndWpWU3NtYXdZNmNtL0FNWk9QSzF1cXVlVlozd0tuaUMvbkRaRGhRTDhHOTR6Rm5BSmt5UTM0UjgydW9EWDhkMVNvSVYvQ01BcndXSE5kWUs1aVQwdXplTVFveHQybXlWZzViWktpM3o4d0dvUzB5OVJkTXdvbGF6bEs3WW03QW5UMGtKck5uTFNwa2xiNHVVZzdGVFBMRy9KV3MrZ1gva1NXVUI2N2NKNE84TDhXdjJJZ0JvNXBqWFVOaGZOWTRhMkRnY1NiYWJtcTNzQzNEaDZIeVA3eVoyK09KSWVKOEhnalZoeTh0RzZBUks3VXR5b1dxVVdSUERBVWhuZHBENnhpR1VqRDB6TjdJMDdRK0dUYlZITy9YQWs4NEM3dHd3ckJCekJnWXpFaGdYN0svcmhwV2VWWCttY2FWZzJ0ZGMvQUtUQzA2VmIzTTE2dTZzUTNON0hoQVdRYzBRTnZRdUJxMm5MNWl1V3RHTzJyRmx1MmFhQjBhT25wVndLZkhLaVhtWW8xUEYxQlppNExGbkFWZDJEU3RtMGV4ZDZldGNOaFhxaWYxbFdVRlpGK2MxVmFGK0llMUdRWkk2d2NuRXVhUHpaeHhrdzNtbDVYQ2p3aHdPREtwZUw4V2VlSzJoMWozKzJ3amRIV3doYVhBcVpxVnV1azVESHA3QXZvR1o0UWtycnNUSkUvZmtzNERYbkFuRUtMOWg1YXIybURla3V2OXBTSGpPOVBrVWtzelBwYzRJZ3pUTnN5U1l4d2lYcmFhRVlld1BBaGhyamRXSGJNOGxqM2VoQVRyMStuUEp0OUNkVXl0Sjg3RTZORHVoNFRvTkRzemxYZ0E4VFJIK3pJSGt4MDY5NVFsbUFiZmR3RVB1ME1qUk1YdHNDdXJaQXVuQWt2eFFGbVQwMkR2Si93dnNhbEZZbVZreUc5NzUyek1hc05QQm9QYWM5aFIzeWpUY2c1NHFtVWdUdTRSQUdyZTd5cHdXcXRjTkFqM3hsNFI0Y2RvOHh1MUl5blRDTUNFREdCOFJEWTkxU3d0aVdOUFo1QnRROWRBVTFMTWpiak1udFJ2OG9aZ1BRWUI1R1UvK0ljcTV1cU1ieHpISzFMaWlMVHhVSFRDeXpIYVl0Y1FReUhRL21SZVYxTmpJRzNCYW9yM0RoanB0SHZNZDczVnYwc00ySnBkN0NwWGNsRGM5N25IQXErK3Vrb0xEWi85U3NtOXFNN3Y1Wi9lK0lPbWZ2MHRWS0REOFM1akh4UHMxOEsvekU2SDRSL2QrVmdyODdUMS9SVWw5Z3BjT29EMmxJZ3V3UUh1T3RWaVJnNy9kRlAvb2lEclgxeE5FeFN1a0Rub0cwUk9WcFlHWHFTak9EM0NpbmVzWG4xc1ZNenVxZXBHYlAwV2E2dmVxbk1SQzkxSVlKb3dEMXZxWkpidXRkMUpMcVMxL21RSkFMelRGRDUyQ1ZQZzl6MVBDYVRReXZjeWtaODc2UnUxbnhHdDd5ZU5OOFlFMEh2ODNQZnB1NUpmQXBlM1JqaFZvMzl4UFZxcndienZpMDhualBXT21kUDBaOThhc1RIeEcvb1hBNHArZjQzTk5mM2JIQWZmRmZROC84OHpEOXdtdHlJL1ZaR05uWW5pSjZBL2R4N2ZtRmtWTnRNc2V2WXMyRUYrSkM1V1JjMkQrbTRENEhvemk3UHBtOFVVeFJPdi9QSUxUMis5Zko0MStVSEs5U0ZrMmFTc1YraWROTlpqL2luaEkzS1JGeFZLYkI0ZU1IcDE5QW44TkU2ZE9neCtnSkp3Ym1FRFdwRWY2b1NwMVNRemZTNlMzSmZXWnFhY0cvLzNwb2Y3YnhFSHpXOTdwOGFYcXBiOVRESVUvcmx4NkQrZGQrV3psUndkRTJIeGgrQTh5UXdXZGVxRS9ZaXFpbjcvNGduajBDMlFGQjU1SWZtREFyVDRpTVFzZi8yamxnYjhQbG8vWDJwd0xpODU5bTRCY01WN29CTDZzYXB6anRhejY2THFldHlSay9ERWY0R2dONXNtNHhtMWlKbkRITjF5WnZPTXFWMzAvZXh6YlpIcm9sc3dOZUhMVGJ3RUgxbVlrYXQzRm5aRVNhYmFsd0xGTWM4UlJVaGZaOHdLT2EzN3VYTjNZbUMvNHUwNHpLZExJZHk0WC9sZTNpc0RYZDQ1eUFzL1VtVGtLUmF0ZlpKZlpzN1pmem5ldWxNWEhWTXRuNGJtY0Uzalcvc3hMYmlIYVFwUURoMlI2RGZqbnc5TkwwNmRRK3VxbUsyeDBLSEZ5QXMrZ3kzeEY0dld2QnlaZ2VqM1dvaWQ4SkhiTGZPdUFLeVR2SlFWQ1J2OFNZNlQ0ZHpPeEU3dkE4L2UwbnMvQjZwcXJVM3VqYmNZMUo3Q0J1YmpuVXZUSVZGL1BxV1VuWDVUUU5LOGoyOFlzR1gxeUFodVlpM3R1Ullkci9YekhLcjVNdUoycm0xWDlqZ0xXNk5BRHlndnNnVjFNb2N4dnM3TlVXQWl1T0xKNFI5WGwvZjhYdXVMSEpheTZTbVV0NUFWbVVCZVZYWXArN1Z2MTNpdE5yZS9Kc0RhMURCZG83Y3JTVnNWL0c0Lzc5SnpBdkpFTHloZWpYWXRHN0JrK3NpZUZhTHMzVWh6L2RQSldqV282NG9kOWh0ekFQdHpGbEZyeUJqZWk3WlhnTzVnSUVjYVMrenVwUXZYVnZXUzdJNzVkWTZqSTVnYjI0UzZtdEJwOW1kQzJYNi9Ob0drNW56RkRpeCtVZndUbysycEI0L21CQThBTEtYWmlmYzh4LzZOWmxOS3J1V085SlBrRnZFejRtN0MxZVFDSG1CZFFYZ3RQdXJFNmRJTFhsV01aMHhXdDJKbE9pMlpUM2pMZzdHYm5YdHVPZGVEdG42R2VXb1h0YUI5c1N1aTNESGhLUFhLenIwUzdQYTFaTDJucXIrYldjalRBV3dZOHVybTNrUHFSdlVqdzR0MlJqQ0hiRTdFdGhJS1R5cG5BL3dlWVlEdzJkN0dGSlFBQUFBQkpSVTVFcmtKZ2dnPT0iCn0K"/>
    </extobj>
    <extobj name="334E55B0-647D-440b-865C-3EC943EB4CBC-4">
      <extobjdata type="334E55B0-647D-440b-865C-3EC943EB4CBC" data="ewoJIkltZ1NldHRpbmdKc29uIiA6ICJ7XCJkcGlcIjpcIjYwMFwiLFwiZm9ybWF0XCI6XCJQTkdcIixcInRyYW5zcGFyZW50XCI6dHJ1ZSxcImF1dG9cIjpmYWxzZX0iLAoJIkxhdGV4IiA6ICJYRnNnWEdaeVlXTjdaQ2hjYzJsbmJXRW9YRzl0WldkaElIZ3BMVnhvWVhSN2VYMHBYako5ZTJRZ1hHOXRaV2RoZlNBOUlGeG1jbUZqZTJRb1hITnBaMjFoS0Z4dmJXVm5ZU0I0S1MxY2FHRjBlM2w5S1Y0eWZYdGtJRnh6YVdkdFlTaGNiMjFsWjJFZ2VDa3RYR2hoZEh0NWZYMGdJRngwYVcxbGN5QWdYR1p5WVdON1pGeHphV2R0WVNoY2IyMWxaMkVnZUNrdFhHaGhkSHQ1ZlgxN1pGeHZiV1ZuWVNCNGZTQWdYSFJwYldWeklGeG1jbUZqZTJSY2IyMWxaMkVnZUgxN1pIZDlJRDBnTWx4N0lGeHphV2R0WVNoY2IyMWxaMkVnZUNrZ0xTQmNhR0YwZTNsOUlGeDlJRngwYVcxbGN5QXhJRngwYVcxbGN5QjRJRDBnTWx4N0lGeHphV2R0WVNoY2IyMWxaMkVnZUNrZ0xTQmNhR0YwZTNsOUlGeDlJSGdnSUZ4ZCIsCgkiTGF0ZXhJbWdCYXNlNjQiIDogImlWQk9SdzBLR2dvQUFBQU5TVWhFVWdBQURaa0FBQURMQkFNQUFBQkVvR0Z5QUFBQU1GQk1WRVgvLy84QUFBQUFBQUFBQUFBQUFBQUFBQUFBQUFBQUFBQUFBQUFBQUFBQUFBQUFBQUFBQUFBQUFBQUFBQUFBQUFBdjNhQjdBQUFBRDNSU1RsTUFFREpFVkhhSnE3dk43NWxtSXQzdDlvcFBBQUFBQ1hCSVdYTUFBQTdFQUFBT3hBR1ZLdzRiQUFBZ0FFbEVRVlI0QWUyOWZZeXNTM2tuOXZaOG4zT216NHo0RVBheGRYcXlsaEJnNUprWXZJdXd3Z3hTTm1BU003T0toSWdUcXlmWnlFYU9vQTgybHV5MTdCN3poemUrdnRBSG1Temlha2tQM2xnTExOejMyRVJPN202Z2gxVWlyc0ZtUnZKeVl5NEpNOEJhNEl2WlBvNkJlMCtmZTZmeXErK3F0NnZmcnZlalo5NmVydmVQN3ZwODZxbGYxVnRQMWZOVTFSdEZNL2JNUHhHZi83T3RHYXQwZWRVTjhKV0haYUFVRUFnSUJBVHlJN0FhRXp5RC96WS9oWm5PR2VDYjZlWVBsUThJQkFRcWcwQzlmLzVmL3I5L3YwL0lVV1ZZbWlaR0FuelQxRnFCMTRCQVFPQUtJN0I1dm9IYUxSTHk3Qld1NU9TcUZ1Q2JITGFCY2tBZ0lCQVE4RWVnSHY4MlM3eEp5QjMvWENHbFFDREFGN3BDUUNBZ0VCQ29CQUxYSG5BMjVnbDV2aElNVFJjVEFiN3BhcS9BYlVBZ0lIQmxFZGo5VzFHMU5pSHJWN2FXRTZ0WWdHOWkwQWJDQVlHQXdBVWc4RmJmL2V3TDM4ekp6ZE5IT1RPT3k1WWszTGtuY3B3U3NqY3VjMG54QWI2U2dOUmtxdGZSTkcvQkZSQUlDRlFXZ1J1REUwL2VlcC95VEpoTWR2TzVaRWhKL2dUaEdobnNjOHJYQ0RrcnFZd3haQUo4WXdES0VWMjlqcGFqRWlGTFFDQWdjTkVJdFA4L3p4S1h5WVpueW1TeVd2OER5YUJ5L0FuQ2M0UjhueE5lSWtRcUhjc3BhU1NWQU45SWFQSkdWTENqNWExS3lCY1FDQWhjSEFJcnhGZlIyUG03M0Z3OWZiNmVPMjlxUnBzd05uK0liU0NyaEx5UW1yR3N5QUJmV1VocU9sWHNhSnE3NEFvSUJBU3FnVUR0eC83aEwvNXVmRTh6MC9YZC9IZXR3SW5rT2ZKMVhXSlIxM3NOQWpiaE9pRkNwN2xBU0g3WmE5QlBPZ044U1VTOC9TOTY3ZHQrN2JHSEhza3IyZEU4K1BaTE10U0QvTEtGVkFHQmdFQVNnUjd1ZlRJUFl5MlQvV1NTRWY3MkQwWkUrQVR2aWpXVFQ5b3hhVllzaGFkTnVFKyt4M05qYmVhclFCMVRuQjBkNExQeDhQZmRZQjNQNTFCN05UdWFmMDNUVXlaN1VIcnFFQnNRQ0FpTVJJQmRZMmlzc2xxK0d6U1d5TUZJb3VNamxzbzd6ZHl4NUpSTitDL1Bqemd2dUExa0lwckdBTi80dG5hbnVNNmttWWNpb0tJZHpWMnI3S0hKSHBTZFFzZ1JFQWdJTUFSKzZoZitDWVlWdFl0eDNudXp4SGF4QTF4OXNUMmpjRE9zZ1AwTmc0cWJNRklkR29sS2N3YjQ4a0k1LzdaZnhFRHVNY1dvYWtmTFcvRkV2a1FQU3NRR2IwQWdJSkFGZ1pnTVZQSmJ4akpOQmJvY3RkaGpXdTNLS01KT0xSR1VrbkJjVklmOGEvSUhSaUkzNFRWQ0ROdWdrYnk0TThDWEYwTXN6dzdINXExc1J4dkx1WGNDc3dkNVp3b0pBd0lCZ1dFRVl1TkszcTZ2UGVzYXVUdE1LVVBJWWtubnYxYkk4N1crZVVMT1RiaHByRDh6Y09tVE5NRG5nNUlyRGFUWkhWZTRGVmJaam1aeFdjaGo5cUJDaEVMbWdNQ01JMUF6N2pCYzlWSDlNTHlPdFhZeUgzNXhrVTBrdXNnMkRoU3NFUE1ZdDVOd1RIeDJ6Mm15L3E0QW56OVdpWlFObncvMVZMZWpKV3FUMjJ2Mm9OeEVRc2FBUUVBZ2lyQjVYVmt2R3I3NnVGcGg2WEJjaXFweG1Xa1oyK2JpekVVWVd4b1BKOVRXQWI3Y3dPNTZMSmdyM05GeTF6dVIwZXhCaWFqZ0RRZ0VCTElnZ0szU2h6SjkyM2RyeDdMM2JoRkpPdmwvczZDcWt0TnJzMlBZUytiaXpFWDRsSmp5THNsS0lYK0FMemQ4UGNOZ080cEloVHZhS0phemhwczlLR3Zla0Q0Z0VCQXdFTGlwclJkejNpdXVUZDlGbkZHUTdWeVFSOEhzNEd5K1pjSy9YM1pzQ0NzWDRhNjFpejliR1dOU0IvakdBRFE2dW04WWJFZWxxbkJIRzhWeTFuQ2pCMlhOR3RJSEJBSUNKZ0tHOVdMRmU4WFY4VjNFbVNYWjdyN2VTV2xIWlBDMXhlbmJCWE54Tmt3WXM5K3RERlF6SlEzd1pZTExTT3hsTDZweVJ6UHFVc1JwOUtBaVpFTGVnRUJBd0xCZWVFK0UvUmR4by9GdEZ2OUdTejNlRi9SZlpSeGZHeWJjdFBid2oyWXBUMHlBTHc5cU5JK1B2YWpTSFMxdnhSUDVqQjZVaUFuZWdFQkFJQk1DaHZXaTQ3c3pZNlVFelYxRG0rc3k4V3NtZnJYMDFQZWtLNHFHQ0srU1NWMXlqRUlEZkJyNWJDNGZlMUdsTzFxMjZvNU1iZlNna1dsQ1JFQWdJT0NCZ0xaZTFNaTVSM3FhcEZIQ2FiSGxNZ3huTG42SENCOFh1b1RMVllRUkZ1QXp3TWprOUxFWFZicWpaYXJ0Nk1TNkI0MU9FMklDQWdHQjhRZ1kxb3RGNG5zR3JPbDlOL0ZvQnVibDExcEdKOGtYa3lTODZsMnRIT1VGK0hLQXhyUDQySXNxM2RGeTE5ekthUFFnS3p4NEFnSUJnWXdJR05hTG0vcmcyUmdpL2FKbnB5bDlqOU5HWTlnWUVaMGdmRHk1TFNDVzhTZkFONkk5UmdUNzJJdXEzZEZHVkN4YnNQRUNac3NZVWdjRUFnSTJBb2IxWXRQM0NOaGNLY3VxVGdrTFBMc3V3bWNUWGlYZmRhWXFKekRBbHh0SEQzdFJ4VHRhN3FxYkdZMGVaQVlIZDBBZ0lKQVZBY042MGZNVkx6ZEswZDBkbDJCOGM5YldKdHg4YnAybVd2Mk1NMjNSd0FCZmJnUTk3RVVWNzJpNXEyNW1OSHFRR1J6Y0FZR0FRRllFWUwyUSt3RzlUMld0bGZJaDU5TVNOa1k2YTJzUlhoUTMyOTVVMTNjNTgrUU5EUERsUlE3Mkl1TlloWnRLeFR1YW0rbU1vVVlQeXBnekpBOElCQVFzQkdDOTJPQUI4NFJZTWFNOTIrVCs2RWp2bUp2alJ6TnZXbFpDaTNCVDdHeFpLNE5scXhqbUNmQU5ZK0lYQW52UjJNK0JWN3lqK1ZWMFRDcmRnOFlrRE5FQmdZQkFPZ0k5SmNPV3ZLMWhMVjhEVzJyUnkrUzUxUGpja1NiaFJmbkJ0czI3dWVtbFpRendwYUdURmdkNzBkZ0pSc1U3V2xyMXZPTjBEL0xPRWhJR0JBSUNGZ0lMdnhWL2FDdUsra3FtWFBPMmhuVnRBMXY5NXkzQzhIejEyeHNxcVA2Ty9yZVBxSy8rTHZLdEhlb1FEeTYybDg1Yy8wL0cveEw4T3g2VGNQUHZSSUxXSFVmS0FrRUJ2dHpndmVtWkI3OFNSYkFYSFl3alVZMk90dnJJQVB5Vy9nejFvQytmSk1xb2YvYTlPdVNwOTU4L3lueFA5Yy9mbzRPREt5QVFFSGhwVEI0bno2MGIxb3MxMTNIbUgvMXNUTlR6N3dWc2hPeVlBSjRtYjF5RXpsSjljV3l1UXdiY05OY2luOUEyT3VTZlV6cE9rNWkzKzVYZ1gxelRpRHcvWjZ6ekRNS0w4anJpRnl2cm9IY0JxUWtEZktud3BFVFdmbzRNK3JndHVtRjFocWoyeFdkVVB5UG5PNXhBSlRyYVhCZjhxcm5RWW55UVVya01VVU05cUQ1ME9jNjI4ZW1IVnhBU005WDhFaGx3UjRheVF0S0F3RlZHWUpHUXowVHovYThiMW90dGh4M2pkWHFFZ1V0SUxRaXJEUk9iYnZLRDFSaW8xRG5zNC9NL2ozNkVydjlXQnArTDVqdm1Sek9KMUFLYXhIemQ4K0QvV04za3YyUU5qWnB3azN5Q1BsUWl1OWR4dnNVbDBnWDRFb0Q0ZTV2azRVbjBodk4xMjE0MDM3RjYyaUdqVjRtT0ZtMC9QRm5WSDVkb2xXVHRIZTVCUTEvWnhreFRLVUZXeWQrYzFIcDBOZHY1NUhyME90WHgvWEVQS1FNQ1Z4U0JXb2Q4QTFWYmVXQllMMXJEZG95ZnNJWVlxUm1FNkRCaFdSaVNnc2RLOEVVM21NUnFZbTdidm90dDhsMVREaG96WHBPZW4zdnplMUcwcGtxK1RzejNXeEVHcCtwSnFuSDhpbkduQ3ZDNWNmRUkvU0Z5dm9Ga25iczlzeGZOOVZVN01jZDlScWtTSFcyT0tpTDAvSzJrcjVnN2V0Q3UrVzdRK2tOanJwWnJ2ZWNSc0FobHhES2RPdjZwNnZnMFhYZ0NBak9Od092RmpvLytsN1Qxb2pOMC9zc1VCblNRRVF1dUZYSnVnbmRUVFNCbEtLU1psSGN0cG5LOFRyNjNSTi9DbnA1c3d0ZFc3NnJNNlA5ZmkzZW82VVhxRjAvMWNzd2szQUlqOHZHblBUNWxnRzg4UnU0VTh6SGZRWFR6ZVcyd1JVcXpvV2lEN2JQY1ZlaG8wUzFNbTJCZFBtQWNSWFZDcUZ3cC9EaDZVRi9wTXdSMUtzMjRXSStXdU1ZOEpqc3RUQW94QlUybUxjeFFJQkFRbUZJRW9NTEJTNEZuR3kvTW5xaEVMTjlZNFkvcVhjUU9tRG5qd1lmeGZHaUh4MXhYUW9UNW01WnNvMEVONUZ0bmNhdjhMYnhCempkeDNndHFUVzJBb0xMdFBrdVU1MmVacWl6WHBPNFRPa2R6WWlzSnc0Q21uaUVtODVRcThnVDRjb08zTGFaUmdOQlEyWDJGTnRQak1mMmxIZTNEWXBkREZUcGExTDZIeXFwRkVpVE0ySE1GSHVBNGV0RGkwR1NTYWhyL2xoTTc1bmJvSHZrR3ZWTnVseGdXWTQvU1FwS0F3QlZHWUZOK0l3VWJ5NVFZc0pSMXRQSlBJL0xUa0VHZHhCdThwcTBJU0ZXTDViWkJCUmlWV2x5YW5mSTRHQWxpREFvckNOOVhxYUttOTcyUU9vOTBiZExYL0ZRV2cyV2VYQXpTQkpJdzVVTStlc09JSkpIL1A4Q1hGenZNTDc3TzgvYU5UbFdISEh1NEZVVnZSbU50R0tTcjBOSG1hRS9HaWt5SWxXVzFYREw0ek81MDlLQmJ3NVpkU0MxZWJGM0VOY21BenVMd1FvYTFXWGJRUTQ0cmlRREdGQ0dCSUdha0dNQWJ1MmZWbG80eExBVHpVYW5SWXdsT2pWbDFGQzJaRml0QjRGaFM3ZTZ6RUtvek9Za2lXTGZNVjNaWGNpRnlaZm5yVU1MYnNwZ290amdzUXRpRGlRQ2ZCMGp1Skp1cUF6UU5zWUJwRTc4V0JQM213TWhZaFk2MlF1VUdsbEwzT1Yvb3dpYUhCck5abks0ZTFLSnl5bjd3MnZCaXJ3bmhCWHlnNGtCdkwvRG0yRVVFWDBCZ3loSEFpdXdPcndKZUt5bW84TVllV2ZYQ0dQTmRIb0NSWjhPSTJyWk1COWNINjBZY2QxNFRLc0JWc1FzU1FwTVdnN1dadVVUYXRPZ01FVWtMbUdPWCtQZWtwaEdTMkx3bHFRRGh0RUpsWElCUElwSDVYOS9OQ0xsMklMSmoyblIrd3R6b0o2WWVyd0lkTGFJYWNtcW9PdVRNbmlibmZEdzQ0NityQjhVZkhTYlNGY1VlSC9JNHZJZ0hjSFhVKzh1RHcyOUFZSFlSZ0JRUUVzZzRib2FKNEpZRlNWK1lPTmhCMTN0RzFMRTFNOXgxV01YbDNlZlhSUnhHQTdvWXJQZXRkZHhwZm4zSkRTYUQxWW9Ndkp1allBSENSalZIT2dOOEk2RVpFNEYrSU1mc2hoWUxHTnZ2aW94OVlxNVFLdERSb3Q0QldOTXJNcXlPTmdTdkJmNGNQV2doTVpkazFPVlhMZUlqWGxpUHY2TmZzMUFxd0VmSUdoQ1lkZ1N3Q3BOcWR6aWxHTUFHeGcyelpyQVF5REVHd3VMTWlHcXBQRFN3YzJoRVNXZk0xMkM3SWc2THN2czBhdjVuWlFMNnYyYXQxTXlZc2U0MXV0RU16Tk0vUEFsclJnSENuRjdxYjRBdkZaNjB5RzF0TjRWelF5UnRxMmtUZHZPY0cva3IwTkVpdWorZnFyVHBINTYyVW01emY2NWZWdzlhRVdvTWkrQjFya05aa0hGWWxMSDQxNTVZeVlJbklEQ3pDR0NtU2RVbjlJRUlZMklHVHN5YnJYZGtWL3UxRVp4bDZxbnM4TlpjYzhxb3pSVi96THFGUkd0YU1qSUsvR2ROajJKR3FKZHprM0lOamdYemV1N01jaGNnN0ZGNmdNOERKSGVTV1BlcGxoSUwyS3NqdTZPeHI0Y1NxRUJIbTJQaW82ZVlWZW9BZHdYOVFsMDlxT0ZRY1dDV3RrY3BNdHNkZFpEOGJ3ek5IcDZBd0pWRG9LbE5GdGUwRSt1YmRhT3F0ZGl3YXVrVkhFM1JsaHU4cUdkUnpoc2gyRGJnNTArTDd6S1I4dkZVcTVWa0N2d1hFRHF0ZThpUFFlRU9KNWVnWDRDd3dkNG9aNEJ2RkRMandvWDVsQ1hyS29QdExhSW5SSmoyYkdncUZlaG9TMHp6R1VzdFFzSkFxMW5ONUhMMW9PYWhJdkVpNVZyaXl2ODFJZTNMS1YxUkQ0NkF3UFFqZ0JueWpxZ0ZSZzgyKzRNM0ljMnc4RGtUaWVpY1VLajBXSWcxeU55VVNzc29PdFk3TVk3dnM1Ui9JaWpzSm0xeUxIek5VaXVKcEg1L3J6dEJ1bTFGOWRnYUJDRW1UWDJWSDBYL1ZBRStmNnpzbEpoK3FINms5KzMwak5aQ2Y5elJlU3JRMGViZkIzYWdHUlI3Z0JNR1dzMXFKcGVyQi9YM0pZbFY5VXJpTmhBV2VFUEVZUlVyK0pCcHczOUFZTFlSd0JzcGQrVlRnYkFoMElCdGE5MEFwbUhNbUNITlREMUl4MXliTlpTV3FLWm0yN2piNGN3Z3hlNEFzZnpjYzExdVNUVGk2cTl4UC8rUmtVWTYyeXAvVzllSVJyb0l5MHlGL3dOOHVTSEVwSVBQY3BpQUVBWmJiRVRTblF2UzdFaVRuMlJIaS83QzNkRiswbndKQkN1WTZCMXlaOEpBcTFuTjRuTDFvSnBVWTlDN0J3NGt0U1Y3VnFaVjZ6SkIrQThJekRZQzJFTDJRQ0xRMG1JQVNrY1pTdit4N1VwN2pUazFBcnRxVElKbjk2NU1SbStSazAvdm5uU3gvNzR1MFFoM0NaMCtSSzN6MlRJeUNxZmV6Skt3WnJnSUQyZlBHUkxneXdrY3ZSOUtiU3pTQmxzTTBZZUtJcVRaanZKTXRLT2hHZDJQWS9VRHJ2WTVWMWhkSG1qK2NycGNQV2hCdlpKUlUrclBZUmxtZWs1VkRES3F0MDBGQmtkQVlJWVIyTlJLSG93WGJLczdSY09XWnNiV2ZYWVZndHo1U0ZOYTBxeTNUNFBvczZKMlNtS2o0eEVMRWo4Z3B2V1JPZ0l2cC9ZSWwzdUVRZWplVUZMb1hRUlhTWHVDaS9CUTlyd0JBYjY4eU9Gd28ycEdiYkJ0NkVCMnU4dUdKai9KamdZSjVYNjB1bHd4c3FzMEdLY21zeW8rbzhQVmcyN29GNlFqUlNkZUtiMXFwV1UwbEZUTldHSklIaEM0b2dnMGpUMWtocGl4cFJtMElVcUZHR0VZMHA2RU5PdXJSZE9hb2RTM2xKYjBma2JIak5lcEVIeVhlNGdoSHo4WmFnMW9mYzU0SUpnMXBhMlQ4RkQydkFFQnZyeklZUk9JMHFkQm1PeHpPc2M2TUlvdzBCc05iVW16a2p2YVV0L2Qwd1lmR2E1ZVcxbjJ3T3pHY0h6R0VGY1B1cWxmRUdVTnhqNHBjWitXS0dEWGlNcFlaa2dlRUxpU0NIUzFhbWZlRURPMjNReStNMVY3REVQM2xZZGVSYUJmc3BwZVhtM3FSUE5lK3Y3cmFwQXdpUHM3MTlTQW1MUm1GQ1NjemtLQUx4MmYwYkdZTHludDliWWFtRHRtTDhCQWIrU3ZTRWVEMlZpdW5Ob1dmd2FyV1p5dUh0UlFMeGltam9yWTlwbHlVa2ZQaUxJaWdpY2dNSnNJUU8ybkZQUGFlcEhjMDZoRkJWQ0N0RGcwd0RLM21xbURuZlJtN3dPWnlOQ2IwS0FSK3Y2Q1FnY3oxUTFlWU5LYVVaQXdKenJpTjhBM0Fwanh3UTNqWXJPV0dwaTFxQUFGdmJHSGtxdElSOU1xN2NSOW9PT3I3RXJoN0VIeW5nSDZvUW1sL0krMEdwOFJjcHVmWFdXRXNJREFUQ0NBOVpqYU40Ylo4bDFaYVlpc2RlbG1INTNZVWo1OXNJc0ZtWU9Nc2V1cXFjaEcxeTNGWDRSaGJGOFIwNDZDeDhJNmFxWi9tckJtRkNTc09YUzRBbndPVVB5Q3RvM2RpMTI1TDhqV1FxdURYWXhpUlRvYTlCU0h2SVpKQTYxZnZST3BuRDFJYndKZUpOcFlGbStZZVVlWW44MGt3UjBRbUNrRTZQN2dEVkZqVTh4Z2I5bUpCa0xQblJFR2FiR2pvNkR3MEZhMFpUMlJiR2tOaWJ3bFZXVENLa3FMUmsxb3paaUY2bEJ2Rjc0aW91bHZtTmtLRWpaSkRia0RmRU9RK0FZY2EvT21IcGhOOVFEOThvbzZrQWFxRmVsb2ErcGJTY1lxemJmU3crbWNQYWg5SUJNdWFZVzl2TFJiUk5tQ1g2WVAvd0dCMlVXQTJ1Smw3YmNOTVlOaHhSQTU1cEZXN0JsV09Xak9sckduNDVyZWxkL1d6dTRkV1FMNzcxbkxQaFhWTUxiMHEwQnZCK3dMY3VRRGZTdGJNY0lXcVNGUGdHOElFdDhBZEtQN0lxMDIyRnFuOUJNRzJtcDBOTG8xWllmelhjcUJMMmNQMG0vTXNySURSTWJMUmN0SDZkcGd6UmtLdndHQm1VWUE3NFE2MjlJeXhBQm1manNhbUk0cGFmcjJJbXBYaVJFY1ZOWnJzNjdhbHJWZ3lrWFE3SnVHZmwzR3FUS3U2ekIvRndZRitXNG4rTU5hVWxydC9jbjVwZ3p3K1NJMWxBNlRqcnNpVUsvSW9NYlRVeDhZV0ErTWJOWG9hQkdrOERybktzR2Z3V29HcDdNSHhRZVN3alg5OHV5cU40cEZvdlF6bVNyOEJ3UUNBbXhMaDlUUVJkeDZNZjl1aWd2V09rY2FuNzd4d1REb2Y2elh5dng4MkpyYXZWaFRFKy9vdWdwa0JLRldraVYrWHBkQWI2YlNGZ0l6M00rdHQ2YUF2bjFJcUJqaDlPSlJyS3hNZ0M4ZHFtUnNXMm5zNk9GR0t0ait3VHJkSWJTbkVwNWErZ0VzaW5RSHVieU9GdW10S1EyVFdjVjFSb2V6QjJrNTFkQjZodmpNSW8zUzcvR0ExVHRXUlBBRUJHWVVBVXdONWRndnJCZlgySjROZVBZMUpGMWpJTUZFK2tESDBFT2NldW16cHQ2OWEvck1WMHNXd0hOaDFTZDBnc1orZmtUdDJrTFNMTUxEaldGUXZOT2diKzg2S1VZNHZld0FYem8rS2JFOUxRc3dNTzhqWlhlRHlyVWpsYWRsS3dHcTBkR2dXcEE2OUYxdGNsWThaM1k0ZTVDZUNuYVZWWHZKa1BPMEZKUyt3MHRyM09mLzRUY2dNTnNJUURiSkdTL0VBRjEwaVhkRHpmd29QaDBwZ0dpOHRUK0UzbjJ2Vmlkd245RGtlRnBLeHMwckZTQ1B3ZXNyZElLTFNzZEpZNXJHYmhLZU1zc3ZObHJ1OGZTZ2I3L2R4UWluTXhIZ1M4Y25KUlo2N1NNUmpZRjVpMzVOaUgyUGZFZm13WVJLN3k5Q1lEVTZHcmJseTlrWjVMSGtOZisvc3dlcGlpTjJYOURlbGdwTzRVZnA2OXpadkN1Q3dsOUFZS1lSZ0wxSjZnMkZHTmc5WUlEMGxWVUQzcDVLUk4xeWJzcUJ1NmtOYjdoMlk0OEhZcWVXMUMvZWtncVI2TVVZc3RoeHN6T2U2S1ljRnBpM2x4QkNQSTN2NzVvYUc0ZXNHY1VJcHpNUTRFdkhKeVcycWZXSVhDd3N3T2lLUHNnNkNjMEg5eDB6ZnpVNm1uSG5kdEpBYXpMcjdYYjJvRmkrR2NmS09GYUw1YVN4OWhwR1hKdWYrK0tsOHk0ekpBd0lYRWtFWUIrVGVqa3NiKzZpam0zK2JuVGtxUnBhYmNNQUQ3UFoxeTBrVnRSQkwzcTc0eUdQdzFzbzlDQzF2cHhDTHBIQkJtSTNsYVp5KzZNOE1mL3RhR09CR2V6cGhqVGI0VWtiYXBVbXNoWWpuRjUrZ0M4ZG41Ulk5SU1ORVIyekNkRXlobkRvQjNaa25sTnl2aTdkOUw4YUhVMS9EMm5JUUdzeTYrMTI5cUR1Z09lbjIvZUZXdjYyMUdoQTdmRUhpRVUrU0gvNnpBOHNtSGhnK0EwSXpDQUM2bldKTUVPK0J3RGlFNFpDVTcwOThEYVVkZ1ZqaXRJbWNyUXd1VlJ2MDRyUU9pS3NJN1FsVDZ1c0xTNHRSVEhJM04zakZQaHZyTlp3WnFpdkc2SjRpNmR0NmxHeURNSmpHQWp3alFGb1pMU2VmMkFSUnRjZDE2RlhoSVJRblVMMklFbWhHaDBObWthaHpBQS9jaUlvV2N6ejcrcEJIZkV1Tk1sejRuV3J4eElZS0IrcGhsNkFCdGMxdVpETFUzcklFeEM0UWdpMHBkMk16Z014a3N5TGFlR20rYXF1eUhrZ1ZUVEtjMTBDQkV3U055UWVlTVgyNGE1M3lBOU8rVXBzTlpaTExpenFtQzR4bGdQV3F0UkZzdHdZeDNhWUk5OFB0Zy93N1BoS3RtM05LRWg0RERzQnZqRUFqWXpHWnI0akhubk1keUp0SDhMYklRYzhrQTdYTzhMSi82clIwYkIxVmJ3QStFcjJmWXZCZkI1WEQrcHhxL05mRXZKT3dsWmkwUmVVNXY0VTd4Rkt3dlJOU0xIanMzd0ZoMXdCZ2F1R3dLWTBnKzNpTFRuQ2xuMnhRM0ZOU2psYVlSeHZYZWNWaDh4VGsyY2VBdFhMa1hEUmRBL2VHTDJralZVWXpGZlB2akY2ZFYrdG1haTBQSXVpeFlIY1gzSXFEWFlzTjhhcUUwa214ejltckp3dnJCMkZCa1pRS1VoNERDOEJ2akVBall4R3U5eGhrZEF1c3I3VzNvZDNXNmtFanVWb3JTaFVvcU5CMFNla1NFZXB6QldIZVJ5dUhyUk55QWZYYTIraXF6QzhRTzlabi91U05tOGZjNU4wTXhaNmtMcFVTdVFwM0RkUC9UOTdmMHoxbTE3UFc3ZThrZzBscW45eUtLaWtnR3VEdi80L05rcWlOWDFrL3QwN25tRTJIaS9PcDd2eHNLaGh0WnduWDJTVDRjWUx2TklyVXNveGIwZktNTU9DSnNIcEdNWjZERXpzR1p4QXZQQkg3dC9IWEpzU09YMit6YWZmTmYyMWVFcHAxVEMvU2NvWi9qRTJIckRrTFRWbkZia0xFaDdEUTRCdkRFQ2pvN3RpYWJQOVBGdnY4Kzh0cjBoWllWclFCSTFLZERUWWZmbHNpWFp3UG9FYVhVV2ZHRmNQV2hQdkR2a1VoS2Q0OWdXeEh1dmdkZko1d2NkdCtZTDVGSll6elV1N1lPSzducGx2REU0OFV5YVQ5UStTSVNYNWwvdjRZTU1mbDBSc3lzalUvaXUwM2JsdmsweDU0MEVCdUVQYjUvajdFQWhIMkZwL1FIMVJoRDBiM01GK2J4RXU1RzZRWVNuZklvY3FwWHozUGtVdElQdzVFSkV3TTlCaG9IUG5sRSsvYjl0Ykk1Y3Q2YWtJZWp2RTkwSlFpcWtpUmZhaWhOTTVDUENsNDVNU2U4cFZkcXRrajUyTFhtSkNBb3BpL3VMMXVJYk56RitOam9iRi96cmxxb21ldG1HeWw5UHQ2a0Z5S2dpNTBFQXg5RkVLaHlhYnQ2MDhpM3lVajFyL1RzNkMvYlBocFJwOG1qZUxSNloyYm12aTdRY01XWTh5TWlkNWRaZVE5MlhPZFJVeW9MLzhxLy9FdXlMVDNuaTdoRzR0WElZa28zUGZPYW52ZzlMUTZMLzFtRW14dWE2alMyd0xTVWNSZ3kyQlBuUjJkc3lkNmkyc2svTTlsSE1lTFRLNU5hOXY3MkZRWHpjMW15d2syOC9UakdxdC9YalNtbEdVOEJnMkFueGpBQm9adlVEWVpyejI4OWhaaEpuTkpwOHZQYzJsMkN2SmMwYjM0elNxMGRHd0grTU8rSG5aQVBQOWtYWExFdUhvUWRUNFM1OVBVWjBGZnc0a3lWUHlWM0MyenlCT0tSK3ZWeStZVEZENi8xeWZESGE4cWE3azEzeldZM3U3dEhlWkhnbm5Pa1FkM2ZOSWZtV1MvQVFoLzR0L1phYSs4UmJJK1ZiMFZQek5LTHFOM1ZwdlVSdWt4SnBOSVBFMThvT1Q2Q1ZkZ21USlowMmF4UkVCR1VpZmo4QXA1cGYzVlBMbWc1MW9vWS8rMmlMdmpsN1NTU2hJTnBYQlJHWEk1SmlMeVc5RzlWODZmMXFxSEdYdW9vUWxuUkgvQWI0UndJd1Aza1Z2UW90dFlYMUJ0aGJpUFphajNpZnZqR28vUXp0bDhxbEdSNHRlUlo0OXdRdnozVml2bDVLY1p2SzdldEEyZTQwZW5JQlFpemtmS3BLTDVJTlI5TmJ6ZGJ4Z3o2N1gzbndCUS9TdXRIQXFIdEljM2VmVFl0UGpObEd0c3A2VkRac1NWTmNhUkR2cUN2dFFhMXNIbGw3WDZXKzhyeERDNzJHc2RjZ250Q21nemFaK3F2SmZJSFF5K3FqeWE0ZWx5bnNWZmZmK2tFVitnVG9ONmJjUWs4ZnhBbUs2R1pObnlJUEVhTlUwVDJ0cjR2NnVseEdRSjN1blNXdEdZY0pqV0Fqd2pRRm9aSFM5Uzg1NWEvMFFHYWdEdytnZGFNZm5qb2F6VmFTajFkcjBWZmcrTkgxcTVqZk1hNVlRUncvQzNBd2FqajFLQlhqQTdtRzhMVytoeGRQTFZMSFBNU2EvbjZXa1hHbGhnY2dnQnBhTGlOZUZvb09BVWNGT1V1RzVMYmVmR1ltdXZITXpVNld2UXVQOStHT0RSeUZrc0xKNjR2eVhWZnR1RytZd0d2alRqdzArOUk5VXJPR1l0eXhzVC9ZZmZ3K1ByTDA5ZnZ6VFJycG80ZGZqNzJ6UWdOVkhCci9ISE5Ram5vN2VHU21ETXY0LzlRajU5dWVvZ25QRHlsaWNzRVZ1MkJQZ0c4YkVMMlR1aWZoam4yTkpmN3I3clEyWlovNkorT08veXZxakRCSC9WZWxvOVhmRTU0K3VRd1dZSEM4VC9IcDdIVDFvOWYyRGIrMXdBaTk5WlBBZFE1aEYwWnNlTy85akZ2VmsvREh1OEM0cFQwS2NCYmpybjY5VlNQUFp5cktRU0dVSzVzME5Pd0dzZjJVMW1FMjR5ajUrTVlFdmgxZTM4YTdMVTZKam9ZanphOG9WYld3YWNRMWdLdDdib2I5QnpiT1VSdGliQTU0d3dKY1JNSS9rbGVwb0dDNFBQWGllb2lRLyt1dng0eDk2NHhERFRYWElaaWhxT0NCNUsrdHdpdFNRbTFvM2xKcHVmR1JuV0habEc5bFRpcGo3eEVsSzdLVkUxVDcvMk9DdjN6TTBoRUtDVytlZzBubTd3bzBIdFh4NjNWVnN5OVpKcXZBc2pzVXMyb3cwd2tSZGQ4eFRsVVk0clZCSFhJRFBBVXJCb0VwMXRMV3J0cXZnZGRCbzR2bWJaQ05CSDV3TUd1Mi9WVXpGVWk5citZUmJpZmpHTllQVlZsa3o1bTJ5WTVDdGduTWV3aHZQK1ZHQ0dSei9PRXNFcFhpdmNPTmhVWk5TY1RPcUlRNE9tV0ZaM1RkTDZzYXdldHJxaExJSVo2MVFnQzhyWXVQVFY2bWowUyt5Ykl4bmVYcFMvTitFZk9oLzcySkk1Rlp2elhnbXMxbjNnYzZZeDlYTUlEblQ2TU8rY0p0dUNUV2Z6U3lMVEROand2MGo5Z2E1Uk94bGVPdHQ4dUEzZmhkdHgwMnRtb1cxVEdhenE5eDRiZDhaeUxLeHFWRURtYzExbWtVM1AweTY5dmRFR1BRL0IxWjBRY0lXclV5ZUFGOG11SHdTVjZDalJTL2FFSngyU3RyUzZGUHhDMGd6RjdPSi9aOWlTUHh0cXpoTXl4TGJqNjFvMjdOSytEa0xPelNENzNxUlRTUzZuR1dxWU9zTWJJVmdneDJvMVlseXVsNGFWMDZhdllxdHFGZTcyRDFsS3h0UjVYM3ZhbDdweHZPV0EzVlNjRUlHdk5FSlpJVUFBQ0FBU1VSQlZIdkZiRzg5OGdIZWFKaC9iVmpOVjVDd1JTdVRKOENYQ1M2ZnhCWG9hRGVJT09HTG5YNjJFc0NuQWhWT3N5dFVoRTFNOERkTVBpSE4vUGR1TmdwZEhZNWlWOHRCdFUzcnNKeFluR0ZvM3pOcmxzdGRmNUxnMmNtVmQxS1pGZ2cvRlFFcldlTE9nVXhWdnRLTmQ4TzdZL1VTRWlSN3E5V0tUWFJ4ZzYzWVJOeE9FQ3BJT0h0TlZJNEFuNEtpTk1lbGQ3U29MVlUzNkhJSHBkWHI4Z25OeVdHUW5oaTFOSFNacEZtNzhGNnVmdkdaTVpWak9OYUtvM3IyNGl6VDBPNXNrb1YvODM3QWcyZkhHWDFaZ1p0eS9yR05xWWkxSG0xa0VlQlh1dkg4QlVHajhJdTk1QzA1blQxbWwzOGxnMzMxNmFOV2lvS0VMVnJaUEFHK2JIajVwTDcwamdhenJGQ0pieEoyazRrUDE5T1E1cFlhQmZFdVdUWExJczNtNUtReWY1VjN5NUFVYmE1d1c3WGxjcWFoM1ZrRGV0ZnM0SjNkaWtteldpeW5IN1I3V3VOZmxpcGY4Y1pyK1M2NWlvdU1Ccm5qN0Q2ZWdXMTVqeDMyOE94WWVRb1N0bWhsOUFUNE1nSTJQdm1sZHpTc3lNVE1UWDBZWmp6WDA1Q2lyVFp5MHlxYUwyTVdhYlpTOEVJZklIV3poSE1QeTdJQ3UwcEcwemJJTXJTNzIrekc0L1F1L201eWtIRW52ckRRWlcybGFTZXUvc2hTNVN2ZWVEZGxweGpiTG4zZnpmeWpLTFdLYVNqUXYvaEhwNXJKeVdGQndxUDQ5UWtQOFBtZ2xDM05aWGMwekpiNGRBa21pbnZaV0s5MDZqbGRHMGd2NjR4U0ZtbTJxY25rcmU1aUJpdmRxREtlbHR0VzVzUjFhVHhobHFGOUZHa2FqdEZtSnkzK291TTJINm9TVVVVdDJoQ2FwY3BYdlBIbXJWNnRFSE00dGkwSUhRbkdCTldGR1hOTXNwSFJmVEcyd0RSdlRpdngzZENDaEVlVzZCRVI0UE1BS1dPU3krNW9ONldCVm4yVkxHTUZLcHA4eFpoTjlxVGFudk9hUlpwMWZMVTVvMkdvV1RjTGpVNlhGak4zSkdPL0xCMzBQOHZRYnVaTHVyc1ZrMmFkdjFVY1VsWG9YZVhMVnVXcjNuaTlnUUZNbXZOR1FmWEFOYXNKMGtweXg3WFp2ZUpSeEMvU045SVVKV3lReXU0TThHWEhiRXlPeSs1b3krUjhqN0lvTHRJZncrMzBSSzhaeWhWc0N6WS9uNUZCbXRYSWVmRXF0eWUyOExtcTBzeVl3V002VDE0dzJpQkRsYTk4NDkzMFZoejA5V0xYd05MYmVUeFk5MDdyU3JoN3lFTG40K1RwaXFLRVhZVjVod1g0dktIeVRuakpIVzFCek85ZW4rRU1sbmZkTGpIaExubkFwRFJsQWZjeW1qdlpNMGl6eFRKUTJTNDRzeDJOWW9haGZUUVJ4SFNydFRiRDFvLy9TZkViMitjcE1sVDV5amVlL3owenA0VlVERFZ2bGFacU5kdHhqZTloYXBGL1lZY1hKbXlUeStnTDhHVUV6Q1A1SlhlMHFNdU9GdU5UdGxzZXpFNVBrcDZoWGNRRkJLWkF5U0ROYmxycmdweTFYeXVEaUxQc0RFTzdNNzhNN0ZaTG1sbmF4WTdSa09BM1E1V3ZmdVB0bm51dW1SYjRBUS9aM2huL1Y4eTVZTWE4TEhtdC8vMlRhSzVGSGliWUxVdzREek02VDRCUFkxR1M2NUk3R3I0QitQTlI5SEpDL3FpaytsU0VEQVpCY1hxYWY1and2dVlyZ3pUYk5LV2dwcEROdFZMR0FzOVpaSWFoM1psZkJsWk1tdEhaQno4OURRWmI4RWcrOForaHlsZS84UmE5dTJlenlLSEhYakU5SlZydFI4amdHWHd4UENITW91S0VqWjZSM1RtRDhMMzBLQW5UM1ArYURDbmt2K1NPVnV1UngyTXlHQ2ZNYXYvTlVDVi9mR2NvcURvQkdLREZ5UU42SFFjeE45cG5rR2E5cEtJL1R3Vlh5ekMrT1F0T0dkb3p0UmZBMm5FV0VFVVQ3LzZPY3VrK1cvVVpubU40akZFd3BjcEpTdFBiZU1tYWpQUjdmMjlveVRCRmpxUTJJbUpSdlVnakVuZ0VmeGtmTi92SHlYUmxFRTdTek9TZlBmamF4bllDRHRXMitYWmxRcytaK0xJN1d2M3Q4Zm52YkRsWk13TFZpU2NWVnZCckc0ck9aQndZb05YRWxSN0JOWFlTWkpCbTl1N3duSnppSzZnYk9iT095Wll5dEdkcUw0QzFNNktvaVhkL1I3bFVtcW0xeEM0OEp6cFJTcFYxSXU2YTNzWkwxbVNrZjhsN3R0V1NaenhHMGhvWnNUczBBbzVNbWkxaVlvUjkyWmc5K05ySldjMjhOVmYwQlM0bFhSVTcyaEM3MW1leVdleTJ1ZDRaU24vWkFXME1nbmNFRTFTYUdWZFEra3N6TkhVWjllZ1h0VHVNWWlKbGFNL1VYdDBVYWFaUUZFeVUzdjJISzdlTTlsSWpLSlZtR3pwTlNwVjFJdWFhNHNaTDFDVEYyMVFhMlpSRU5HcFI2ZDNISkJ5S05rNXVEc1VWQ3BnWVlYK3VaZzYrSDlZdkZrZHBtL2oySUU5VUs5alJoam12ZFJQREdnYUxvK0ZrbFFuWnhpQW9GNXk1TlkxTGVvbFFwR0x0RWxRMXp2SlRodlpNN2RVZExjMG0zLzJIYTRhdXBYZlI1ZFkwVG5IakRVTXlLbVRCbFBTakVySHdYV00rbDVvd0dkbnd2Nkk3bVRYZFB6SEM2Y1dhc1RNSFg2MXZEK01UR01XcjE5SE1GaGZ1MndtcFhycFFkNVJaSUFqNzR0UmJ1SVRSOGI2bTViODJ1NWJZdi9GbFErWEY2TlUvKzE1Tjk2bjNuei9LZkUvMXo5K2pnNlBvMkN6ZGpQQjBQeG4vU3ltWTdSd3AwZ3k3ZTlUeWhtVkthNjhVYWViZi9ldnY2SC83aUJaVmZ4ZjUxZzUxNUg1NnhvbUtGaHJQSUpSV1pTTVpuTlZvdk5WSEJyOWk4eVY5anBya2dQQ3J5UzRweVNmLzY1OUpobmo2WCtaYmdpYzlsV3hpaEZVSjR4MHpCMTlpZHBvMktveEh6NW1pZWgzTndXWmlzajhCb2U0b3RFRFF5MzlIdllWMGo5eWhKdVdXWnJVdll0ZVZmTTUzV1BJMSt6dUhkWk1LUzdCTkJxcVVWeEFTTXdtSzB3N2NJWXZjTlBXY010RC8vNVhrY1VNeS9aemFINUcrd1M5TGUzVkhyODBpMys0LzF5RURMb1JhNUJPR05QS3ZwMDQ1OTQ1M0trOEgxeUlyejZncS8raG5ZOWwwaFB4N25yd1NqVGZYSFJpejRjWDRRRmVsTVFSU21SRHFjb0lySUtBUndMQndvSDJWSDhVMXF5VzdmbGp2TXdQbENRajFrdm5WNU9qcDZYdmE2NVJtOHhnMWplZVFKZCsyeGREUVBUeWdwTXp3cStSdlRtbzkybFU2bjF5UFhtY1d1RlpJTnoxUFBvUFZuZVFmNjh3OVZaV0c2Vkdod3BHaHZib3Awc3kzK3grZi96azJZa1BVcmd3K0Y4MTNIaWJaeWV1SG1ESnBPYXY4T3JTRGZvVHdxMFRqYlQ4OFdkWDh0N1Mrd0NXWEp3VmhYdWhEdml1SWdEVXNUTk1vWG01YldNUGFWQW4xVFl4ME94b01selNiNit2UmtMcnVzK1F0VzBXNG16UlNVSVBjb1NEY285YlVSU3lpbHVsMnZEODE1ZUJOWTJrbFVtZjQyOFQxNDJ1S0hDU3pGR3l1QWRHZ202Rzl1aFkrQmczcTlPditONWdWdFFtdGZQc3V6a1IwazFBbGlIcDc1d0F4djMrZFoyazRCUGhQSUkzNThKUlZhTHc1MnUvMExwWllDelpINDAwS1FtK3NROElaUU1BY0ZyQTlEdjF6Tmg5eldOdTFocGlLNDlHeWxWVXVhWVlrMXJQUHF0UWhaMmJWK3NsZHpsU2FjYmtYTFhHVlkweDJXaGpOWWJVejBpNWJ1aktUb29lN0Z1L1FyOHBJL2VLcHVmbW00UmphTlVuLzl1cW05V3EvN3Q5aVh5UzdUcjYzUklWNVQ2OVpOVCs1WE5UbWVXamtkRlNaSmpFZmdYd1ZHdThXRmNSOXFkdkJVUTFqQTFrajJYaVRndEJBTHpnREFzYXdNRldqZU1rdFp3eHIweVhVWTJzVXdXY29USVVQQStrcmREVEVJWEk4SDZhUDJNUVJ5M0dJSlZxMFpSdkNxS1pSWFBkK3pMOHYyU1Bmb0tlamRvMHQ1a3kyNVcrS1phcG5XMVB5OEZqUDlCM1RlNnNZLy9icXBra3pjM0Uyc3Z1dmNtRitnNXh2dmhCRjlFakVIWXVYM0I2cUpUNHljcDhtWlVCVUIvZnNxZ2tjVXFOdDk2RWRucndLamRlK0IxNlVPTWJreDloWTJFalVaR0lRR3VoTnU3UDJZNjhaOWVDdEM0OFBBbnBZbUs1UjNLZHVXZEpvcVQ1eVZNdENMblBhbkgyWmpxMW5SbUZ6dG5CRERENGdRQjV1UmRHYmtYTERTR2xxOWFMb2x0cnlyNUpBYW5GcFZoZHhUVEtnMHFkanJjM3c2Ymo4NzlvbUxlQlVuWEZzbXp2ODF0S1hRTjd0MVUyVlpqN2QvNVIvR3hVMWpUR0EwMjAzK3dvazdzalplRUQ0M0tTMGFRczNSRDJOd2o0TkNRck1EVmxCaFFnNFVjK2xOTjRjdldjQmt5Y3g0OEU1dXZ1S0ljeFFiSXpHUTZqenpxcnJGdHA2eEtOMk1NOHFOdDcxVnNQQzVZemkzbnhPT0tFYTFpNUpxT2ZzeS9pRW15V2p3RDBmZXhWY0dCRDV5M0JNek5VWXhxRTlsUVkzQmxJNVpUK1liZlB4NlpwUWI0RUExaVpSYkJXQkFyZnNmQmw4blgwazNsWXlMRlk2UndSajRYSW5oWlIzZTNWVHBabGVuSTN1L2wzS0piOUQ3SVIvdENCWjQ1eU4xMC9JcU4wa2xuUW1zaWZLbHVwWTZxMUM0NjNRWGdFVDgzM0tFSVBsZ0RuWVQ3THh4a09vODg2cUMrL0JxTWRzKzFtRng2L2VHQmJ1MHBTWE5JcjdNWGtCcVg1WW5DWWVQYXBObEltY2ZmbFl5aXJCSEl4YVluZ1JBUmdRejArWUcyc0xZMzZmMk9vU2YzUzRkbDFoMURrKzVIRk5MZzQ3bHBpWkcxcFBEQk1hRlRMSGxuVTlxV20wdGFTWTdJdHkzZGw5MjZ1YkxzM0dkLy9WQVdjQStORlJCV3N6KzdBYnd2STFIclZNN3BtVjZ5bTVMa0l4RS9rdWR6YXRTVXNWR285cVhha045WkF6ZUdyVkpkRjRIaEJ5S3JQOHU0eXB5NGpubTdPTVM3YTZpMkhoa2tieGJMeE9NTFVZMWk1THFPZnJ5elc4QVhkTVVCcTJEb3J1c1ZCWE92Yk5YV2NZU3JkMHhnWExmaVBDNVQzdDhSRVA2UEVzWHpQSjBHWEN2a2lmK2U4R20zT3FGWmx0ZWhsZVpkcjBmZHVybXk3TnNEaWpXenRnRFRSM0Y1cEZYWCtlK3pCeTAyVnZ2VzlwK1ZoY3ZzYkRpczZTaTdCVUpsYklmVEhEWXMxNFR6TlZoY2JySFlBZnJNSG9IeDVNcXphWWcvMGtHczhEUXAwM3VBSUNCUkJnaTdQTEdzVUw4RjF5MW10czZCZzlxcFZjWENua01BZG1ZN0VpMWxaR0tCSFUxZ21PVFNzTk5zdHRxRnc0UjZYZHluV2RDMHI1elZOcU1HTnhyejFSU2VCSWlGTXphcHg3alFvUXJET0VITEZOTDFIWFpOZEJ5ck85eGtremxITTNWVE1oUGk1TUYyWDNLUnZ6UCt0Z0prOFEyZ29sNndmMUYwWW9FWVlBbVFEeTYweW5yRUxqc2YzUDIycXFnTXBvL3VnM1VrMkw0TVFnTklzTTdvQUFFR0REd25TTjRoTnBOenFzVFpsUXgyanlkUk1MREhQMkVnUDFvUm9oOXB5YWtnNHJqUk1aZ1EyRVl2MmhRK0JhNW5vd1ppQ2hFVW5KeVJQckVaZjdNL3h1VXVtZ2RhTjZvczlvUU0xMko1V1lYM3QxMVlBN2d0aTQ3cytNZThpN1ZxQ21ycUloeHMvWHpZaFdrdE5kM1VaWUFodVNyZ0tOTjhlRVYwL0pNTFhDNWpXeUcyOVNFSnJvQlhkQWdDSFFKUi9BcUxjMTYyaGdXRnZmVFc2aXFEUW90WDVpUU1Ub2NtUnhERzJXQ3NCd3ZLRWlNZTgzaHRMbW9ZcDRrWEl0OFM2eEpzU2hiZFpTcVFxTThhMTdvS0kzREVEYTdpbXlVUVNMbktXSU02SzQwNis5eGtvenJDTlN1NytVK2duMmh0akpHbkE3TVJPQmlMTG5GRkFqNndETDZGbUJ4bHRpU3RGWU5sR3ljOWlOTnlrSXMwSWUwczhBQWhnV2pxZHFGSjlRbTNUSlA1OHVvUTdsMXdkTUxONUF5RGRNUHozcXF6VStrR1k3S3RZZUVQdjdNbUpWUzVSVnJqdTZJZUl3NFVsc2wyUjVMQldZcE9MMy83b1RwTnRXa0IrYjBoWXhYeVBrazZtRXZOcHJ2RFFiMC8zL1JQQ0FsZEpXS2pzWkl6dVlQQmxaNWpFejJURDhiTlY2cGdLc1JYY0ZHbS8rZldBTnkwdlJKV3liSjZLc3huTkNTR2I2VVEyYjF6SFQ2RmxhN1NTQ2VPTlQzMVNNZzFmbHVaK3N1K0duWDFKMERkZ3FTV2tnS0lyRkhDMXJRUHlMWHlMa0QyMkMyRmlncC9kb3hTTVZEVUdveDlLYW5EelRROHNITXMyU0ZvUTBTS3NFWlFMMkg4dGRiVWJvWDdpUGdmNmtMbEVuYnNzdGpWRmJxYTFFYkJQMStZOTF5aUhYMlBhaU9icW1EQjhpd1FLUUpMWDc4MXk5Skh0dVlyNmhVQW9iTTVINjM4YzMwdmZzdkEyenZjeUdwQ1k4RGVVbE5oNms2aUhuR2E3N052ZE5SK05aRUpLWmZteXdjdmhtR3IxVWFZWmhJWFVVbnhGcFJrZStyYlNPVlZvUFNpdkVQdzZycFFPZEdzeVQ5Mmd2YzBFQ0hhb2d0T0tPOHFESmxUdGEwRnRKbXRwWWRZTXBrMVFxWTNla0NvUERJYzNvSVRqbjQrcGsraXgyd3ZRQzJtOENsWStkbUtYWjd1Nlk5cUtwa1diSHpqWGtHOWY5ZVFhOXdYQ0lRSjZBWGZOd0haWEx6KzRreUtpakN6VGNXcHRWcGZIUW8vWTUwd21iSncxME5KNEZJYW84d3crSHJjRHZER09IcXFjQmgzbWl0WmtnbVhaV3BGbUxuT3M1YnhJRStFdnJRUTdhT1lJMnBkV0M1ZjB0Y1BmUEUrdzNURlBVcWFuSnN3YkVHK0o4Tk9oMDVQaUVrMVY2V1VjTEFLMTkrcDk0K3NsSk9kc3ZBVjRjaitOT0EwaGtjUW91YVhwQk9WL3VnOGhHb2tERE82NjlhTkx1ZUdrMnJ2dXpFckhNMVNnWlBPUjB3ckIwUjJkZFJrVWZmRTc3cVFzRmFyd0FqbkZZc0NxTnQ2dGE1OVRzYUx3ZXc0MW5RK2pvSHpNVVpMZDFEdDhNWWVXb2FocGd6ZVQycWtUaUdaRm1PQitiTHRVZHNPWUxTdUNiejR1RDBmdG16dnFUbU9EYjR1eFk3NHFMb2szVFl3MklOL1dpeVZqdHJCbTc2RkFPaHE0dHN6amhkcXpObHZwdVZBWWZHYzRQRmRVWkR4MHl2VVN2d0hubGYydFh5Q0l3dHIxbzZ1NTRhZFljMC8xWm9TUE1oaFpER1R4UEoyVGovOU1oNU4xV2Z1RHhnZ3FBOE5NZTdFSTJKcWVYMkhodElwWFJ4MHF1U1pZZGpWY3loTEtrOEI4UU1CREFxTkJOSDhhTnhGZlkyU1FQeGl6T0tsWDVXNFpOakRQMmw1WStDbUVkTmR6QWcwRmI4MitaWGhyM1pRUkdUZW1NdHMrVWt6cDZScFFSRVV0cFpJUmxjSzZwRlIva21tS0RFWUNhOUdHS0xLTVY4bWl2OGRMTXIvdVBNQnRtcUtxWkZQc1ZqMHcvVG1WRG5PMllRV2loTStVSGp3WTRWV2s4dlZ4dEp6dUhxL0hLaFZCaEV4d0JBUU9CSnZtRGE5TTBqQnVzbCtsY0pJT05LWkxxMko2L2s2dytwc2hIWnBnZWJoQ3E5MXZBQTltaEpZVTgzVXBQRVQrbjh2ZjJsWk02TEtPSGppa296WGJWcEQ1cGVxSEhEelowT2NNdXYvWWFMODM4dXY4SXMrRXdXMTRodHhQbkFwRUphekZMdGF2bFBDTFJYSWVhY0VVYVQydUpZVDNWL1lieTZXeThjaUhVY0FSWFFFQWhRRWNGS0dSU0xXY3E4UlYyWUZTRERpZmRjbGFoNmw4RHU4a0g0NHQ1ZXRwVzdhakRRVFNYTlNDMnppU2hSV05FalRka0tQMjNqUjQ2cHNCNU0wcWtvN1kwbmlaTUx4ajdQcXFMY2JqODJtdXNOUFBzL2cyMWlIU3dram1vaTFjdStVQ3c3eGhoOEc0cHJ6NlZSNE1xMG5oWUloNXlEb2RzbnM3R0t4ZENYbkw0RFFoWUNOQlJBWnQrcDJZWXQ1Z3Z6OE5HTll5dTB5TFZPNE9UNGNyM3pDVlhoTzBOV2orRkVjZVFkTkQ2Nk96dEEwbHBTV2VRVjhXS0tGc3l5dlIwWjR6S3JBUDlYZnB1UXIxSzQ3bXhsTlFjT2doNnR0ZFlhZWJaL1MzaDRtQW5VOUFLNForTXN6S2hTVXhMWmN0VTNwMWFrcTRpamJlbUxnVTFWbW04U3M3R0t4VkNDN29yNFFuZk55dWhHWmZvMG94T2txZGxHQytoemk0U0xiYld1VFNwbnJVdjMxRHROZjlHWFIzYy9YRkgrekRxblNtZmJYcUJvTnRTVVYyVloxbG52MmJmeEpFWWEyVmVMTmxVWmhtVzRSOTJPaWxpSVlqTmpCQys2WHNJUGR0cm5EVHo3ZjVnYjkza3ozSm5iYnllbWpxK1ZoT0ZMYzJFM0R6NERoT2hDVTVGR205VGlWaDBqdnNtSU83R1M0WFF6RDZUYnJ5Nm94Njl0M1Vta2NsU2FUNHF6UHppVEl4cWx5WFZNL2ZsbGhvUXpiMkg5ckFDVlpBV05WRCtIT2grZ2RuMGp2TEZLdUthbG5HN2VxTWpUWWpzWi9RLzhXRGMyazhFWmZGQ3hNcjFTTjgydll5UW5vcTRiM3QxellxcTNOcmgyLzFoeGRPWkVxNnNqYmVrWmlLUktTSjdsc2pxbUxMTkJxY2lqZGRVQXQ3dVcreWt2V3hXQTZvMENJMWtNK3JjSmlNZjJ5WTVvL2g0VlJ1andnbExPT09MczVaUS9selM0aXhyWDE3Vk4wbWNIdXFHdHZXQkdHVDJWTnlwdVJxanR5QWVxU2d0cHhwNkNSQ2ZxWGpxYUNpMTBxcVdrT3h5b3lNclhUWVBMRUNIUElkMXZBcEI0UDF1R2kzZjl1cW1TelBmN2cvMkhncDJQai9FVnRiR08xWjNXdFVIQmpGYkU5ZTNqNXVaYzR1S05KN2VWb1RPb1RzYWF1UnN2RlFJRFJobTFKbnZzMEl6Q3Rhb2FzdFJZY1lYWjJwVXU2VEZXZGErdktzR3hHalhHUFZ0NHhqT0pSMnBkbTlaYXg4TUxmc3FTcXVKdXVxdzhwSTlQdEhqWmpzOFErTyt5c2crcGJKbGVMTTZNZXpkNFhtU3BwYzFKVDJkTkwzYmE0dzA4KzMrWUUrb1JHdGE0RXZPTWpiZWdwNkpHTGV3Uk5HcGdwZ1M3aG9iY3FCYVBKQ0Y0YjhpamRkWHEwZDBqZzJEUC9xOWdYdW1uN2xUSVJ4S0hRSUNBcGtSMEtQQ0pRM2ptVG1lVEFZMXFrMkhWSjgzRmk3c0tucUJDc1k1WTVzM05JMDdFaTdFdkNEZDlOOGNiMVFNUnMxOWtXamIxSUVocktmVVNzMjdJZ245ZzZyd3hQQm1kV0t2M2g3UFkrdEkyVnB3UDRXYWQzdWxTelB2N3E4Vm40c1BVdGp5aXRyV0ZQaFY5Q0pYdzV4ODRIV1VGa1VHaG9WeU5Sb3ZWcXRIZEE2cjVxakp2aFZBUFdWQ09FUThCQVFFb2tpUEN0TXhqRStvell4UmJTcWsrcWFoU3U4S2VVQ2hnY3d5VE1ZWVA3WWtZSERma1c3NjN6ZmtZU3p6SEN2aldDMldpclhhYTFnMmJmVG9HK1hSSWNxa210V05TZndSejROVjJvR1pHd09pV1k0WkJiZC9lM1VOaVo0Z0FxOUg5Mzh4Z3hEc25mSHNOeVZZdzlUOFF1YU1pbDR6aWRsVjdobDNwL2JVS29nWFVZM0cwek1uMjZ6SHBLL1plS1ZENkFkMFNEVmpDSmlqQW9aeHg3N2gyUURFR05VZzFZVWxzYnBWcit0OUd4QmdiTGpsek5yU0RMcWRIVm1KVTZLMmpiQ2dqalJZd2RjVjFoc2M0SlVMZ3R0cWR3YmZKZ0ZUalJDZzg0TjFTUlAvTURNYXZzeE9TTE1kbnNrZXlvY0d4QVJsLy9aS2xXWWUzUjlKTmxENHBoSzIyK21uNEJLTU9yeFBHek9SaG1rT3N5RXd2cDhML2JHOTRiZ2FqYWM2aTkzclVHVzdKdVZENkVBMUJBVUV6RkZoR29ieENiV1lOYXBOZ1ZTL2JXemxYalJWZ3ZhNEFwK2FJbmVVT3BGajJGVGlpcDdPdU1jQ20rUTVvVGpFSFpBaUo1U1BWREdHTlpoWXJGbkxDWHhzVXdUbmF4bG9HcmNrUDdicHhSNFFFOVF6dEZlcU5QUG8vaTIrRzZXbmxIdm1VampCbHBlMzFyK2owelhOclg5MmxSdDZsUTJOOFluT0ExYzFHaStXcTBlb200MDdrY0dmWFpQU0liU3dDSjZBQUVmQUhoV21ZQmlmVU1OWm85b1VTUFh1Si85VDl2d1hmL1ovL1E5ZFU5Vm5Tek0wNklGQUROSm94d0p2MHhpQWV2eG9GNjU1ZkNmaE40eDhRUzI1VGduVEpVTHNDS1hZOFpsSnB5RVhjMmFndnh2N1ZIWlk2bHFjVUZuYUEyS0NZb2IyNmlwZFpvSUd2QjdkSDhzaXRrY0c3SEh4dmxwb0xZcENydzMrVDk1NGYvWm5iM3RDNzc5QmpGM2xGYmtZcGpaTGJVSmp0YWhHNDNVbFd6aWhjSi94Slgrc21wUVBvU3dtL0FjRURBVHNVU0ZhcnI2T3pXQytQR2RpVkl2YUZWZTVZcTV1UEhwUFFkSnVGbTJyQmRpeEZFWVN0VFZqdThnMklSOWNyNzJKcnNMNitFamErdHlYOUFmdmpuSEJQUEkwWTdFSXE4dkZGQ2UwbVZqeVNmS2UvMWo1Y1NHQktoa0tPT1J1eUJnSHBTenRoUXJ4RWh4MFBMby9WYjZlWWJQTFFLN05UazNkb0lQbTJLQ08wWFQyS1FTN3l2TnEydzE0U0ZTaEdvM1hrbjBLVlRxdzZtM1ZwSHdJcmJLQ3B6d0UzcnFWajFZOS9TUHgrWWhtelpVY0ZTby9qR2V0b0dmNnhLaFdlYW5ldGdaRVErdVkyQVdDVmFaWVVKa1dOQTdLaXJHeFlFM1MreFMyUlloblgyRFhZNHV5T3ZtOGtEYTM3UnM2amczem15ZmFaaktZNHc2WUgrV2FHeUxTcFZtVzlrSjE3cGtsR202ZjdvODFMUlVscDgrM09hTzEvcjVCSVlkeldlQXIvdTRZSkJxMjFPcElHV1pZMEVUcWFqVGVwdWdTbUpKSVZnVi9WazFLaDlDQUxEakxST0JHN2cwRC9ZTXkrY2hIcTVsY2cyQnhsby9TVk9mQ2pYOG5kZ1hheGNab20xanBQanA2R0k4cEJSS2FSdWp2ZU0xNlExY1VZeWhYakVtQ2dLRWhDS3VGVXBQSm01Vm5vUzlhUndiTDZnTi9tNWpqc2FMbzdlancxU01zTDRibWsrWUdJM3NqcUdScHIxZUE4UE9VY2NmajAvM0JHSVdpYytlVU0ycGFMQjBreHdlcDZRSVl3MlBXc1dGN2I0bGw3dzB5MkVqUXJVYmpZVDNOa0cyaUhqYUhWazFLaHpBQlJ2Q1doVURidG41bUlIdGJIMy9Oa0t2Y3BNTVgxN1lUNXVaeXk2c290ZUU3WUplTDZjOG1YTTlkakI3R1k2cStFdElzZXBwTHNWZVM1MDRTVEVHUnBZS28wWW8rMk5KSzFVTDBPWkRKVDhsZndkaytpNXBNYnIxZWlUbWVZT2c3WFRLZjUvL1RiSWxZYXorZWFucXhpWG0yViswWC9zMnZQY0lxYy81UGYrTlBqbXdhMU9mVC9ldmtmQStYMXAvallCMWRBODhibTBtSENYcUVZSkZzUFZ0R25vWXR6ZW94azJKelhmSStJeEZ6VnFQeHNGWG9EdGg1MmFDZnNIbmFVNUd5SVV5Q0Vmd2xJYkJpR3hHeVVLM0g5cWJiTEhuTFN2dUdEeVFwM1REVlZzbklxK3FmLyt2MVpOVjY5RFd0NnRPMXhrTkw4Q2FsV2IxUDNoblZmb2FjbTZNbXJ4Y3h0b1ZzTTRvUFRoREQxdzRQVmQwWHlRZWo2SzNuNjlneThleDY3YzJKVTdIUUZBNWhwN0w2T09aaThwdFIvWmZPbnpZRUtNdlhzSWQyazVabmV3RUw0emt3S1hDM1YvZHZQdGlKRnZwNFYxdjROdlJMT3JhZWRaam11QkJzZTdFZUNybDhHb2txZjQzODRDUjZTWmQ4VXliUS85Vm92RmVSWjAraXArTHZ4a0xscVBpemExSXloS3FVUEk0WHZmWnR2L2FZN3QxNVNFeFpIdjhhZDQyTEY3SldjaE1qUkZuUGU4c2lkRUYwL0JHK0lJWUtGbFA3c1gvNGk3OGIzeXRJeFRjN3BzTG1jOS9JbDVSbTBXcE1zT3g1N3NoSUk1eW1qaEF5aFpEQkhvMUJCdXo3Mk5McDMwSXc5MzQzL05qbkdKUGYxeEhVdGNpMjc5dGgyWHd2STVUQnZkUEVTRzVQNzdPUkZLbHI1QlAvNGNQOCtaK2Z5YjJtV3FBQVBydk9nSG1HUERDQXljWFVUYlBsNERhSk5KSVlmSUZDVHg0MTB3aDNOUnF2aHBzYWNaMGtsTkNtdGhzczJqVXBHVUlISE41QjFJWkhESXV4ZDhhcFRlaGY0K1hFVERWVGxSZU15eGd5WlJ4T3ZKSlFXdytucUZhSVA4TFY0bnNrTnozMmt0d1pHWDloRVVQU0xKcC9Jdjc0cjJJd0hucTJUZHZnNnZzSDM5cmhTVjc2eU9BNzFwajlwc2ZPLzVoRlBSbC9qRHMwclJWalo2UU96ZVI2NmhIeTdjOUZ4Nm1tbDB3RVMwNjg4T3Z4ZHpZb3pkVkhCci9ISE5RemlhZVJsR2JSVHo4MitOQS9jaFZWa2NhcnZ5TStmM1FkMnVtRXdTVlJrNHVEMElXVkdZYURKbmdLckVGTVlsUGg5cTl4SzJGRXlGYTlWbWxhdlU2eU4yVmo1TUpUK3lOODRhemxLNUN1WjFMT05lVWptaWZYc0RRYlNlVzZQUHM2TW9WSFJFTWRBZkJJbkpaRWY0TmFwR29NRGUxcDJhOUVYSVlxVjZyeHNCdmswRzZBRERXeE0wN2FOLysyWDhTNytzS2tpNmtRZmU4YXp4ZDdsVzlhRzVvS0FJRGVORjJMTTIrRUM0QnlvVmwvNmhmK0Nkcmc1RUxMZEJhV1FackJEdVlra1Ntd09YTDdleVl5OUJMa2hFV3FzZ05peG9wbFNKNmh5cFZxdkRXUzFGRmxxRWtHZk1wSmlxbjBZVG1VcG9XS1g0MXZ5UnRUODFXclh0YUtxa1ArOWRBRzdId3NYVnd1UDRRdmpwL0NKY1ZFNzNndlRDdzNnUXpTREVsekY2TXk5a3VhUm1Hclg3cXlTcFY0aFIwWlpFQ2xHbTkzYURLZG9TWVgzcDRZZVNwZ0VyaklhdnZWdUd2ZXdwQ0R2ZVo1amt6RFdXQzdxUFVIRlZnWURMTTJPc1FQNGRINUt4Y1RsN0hVS1Z5ckROSU1SOFYyaXBaWEw3Z0pwUGIzQkFkUUx4ell6RlI1UUxRNUxjMlhwY29WYUx3WGJZaWFkNUpiR2hPN1FFb0RxQlJDUVBtb0ZFSlRROFNyeHF0RjlhL1hrd3YwZlBpMGNVeGcrQWhPUGxvWGxzc0w0UXZqcG5oQkVDTlZzQzFua1dhbnhiY2gzU2hvZSt2SjcxWnVUdFgwdm5oM2NWTElJczB1di9GdUVIRmlGcWMwRXV2cVNrc3pITWtSb3dBQUdzdEpSRUZVckNTbmJPYnY3Q3daQXIxcTNDaHFNMWdkNmdVWldGUkpsNW1Xc1QxbGl6TXZoRlVkcSsrQXFxd0t0dVVzMHV4RzhlN1hTSzZvc2pYVXNycVl2ejFWMC90c3RmUk9uVVdhWFg3anRlV1ZZV2pGZzBRZHM5UWtrWFhpM2w0bFRBSVRyNlpSZ0ZlTjJ3VVBqdUtMaVFWVmxZempOanUzdHBTOHBNcW9UUldkWGdoWGtmRVJQT0hRd2VHSXFJc016aUxOYWtNU0pET25yV0ptTTB4cCtCdUE2WDN5cTJGVkhoQXo0K1NYSVV1Vkw3M3g2S1VtZDFtOU5zbGdQVkhCTERWSlpKMjR0MThKazhERXEya1U0RlBqT1ZMNFNQbHVjY3NGYnNqOWJjYjQ4WFF0em53UU5ocWs4azZjaXIxVEFTYXpTRFBjYnJGUmpPVmF3WUdoTFMvT1Z4K0cwZnhVZVVEVVhKYnF5bFRseTI0OHJNakVra3g5R0VhRGtha21PdHRGdVBDR1ZNRWtjQkZWRldWNDFYaWwyUDU4V3RUTkV1YnpiYkhQZW1HcUZtZGVDRjlnaXhjdUN1L3ZVV0VpSlJBWXVwWWhoZWJOb2dKNHFlQXIwQ1hpQzFuTjRabGhoUWZFRkVnTFJhMWxPV0ozMlkxSHIramFvZFhGcGNMM2t0V3VjT05WeENTUVJHeUNmcThhYnc0M1lsYVdGcE0zd21RbEVFWDFlRjlrZWxYaWRwbnN0QzR3aHhmQ0Y4aFA0YUtxWWdjY09yZVZVclA1Z25zNG90T0NFcnd2QmtJb0dvY1d0cHNWbVI2azRGZDJGS1RadmpmTnkyNDhLQ080Ym1yVHNVQ3ZjT05WeENUZzNjN0ZFM3JWdUZOVVQwTy9yVmo4ak5LclpYWHJlOUkxQmY5ZUNFOUJQUlNMVmJFRFp0TGc5Z3AydjI1QnUyK2IzYzhmNGFiLzRZUGN4d1JiZFdmcnlhYXR2dVRHV3libmJNQVJGK25iTFZYaHhzc0dzbDJ0NmZUNTFMaEdTamd0VnNLcGthdUw4RlRWTEpNVW1XRE4ybG5PUk44c3BsNVlIZHE2a2JGaXU0Y3N3M3pzV0pPZ0l1c1p5VTE3Y3BpaTd2dlg0WkliYjBITWhGNmZ2TVNGMXFEQ2pRY2w2SkUveUZjaHBVK05GMTJ0bUxYeTI4V1AvR1F0c2hycGZSQ3VCcWQrWEZUR0RwaEp4MVB3TnBwRzBkWFR0ZWVZd0dxUmZ6R0VNZ0FkWHE4TnBicGFBVkM0WnRpZ2NObU4xMlc3ei9EZDBLMmhWcWh5NCsyRzQyWkQ3VVYzY0pSd3ZtaXREQ0lPNWlvZmROWDZWR1hzZ0xoVUk3blhQYVV6N0xMVEhTa0pVcU02UlMyMXRmNzNUNks1Rm5rNHZBckRPcVdFOXl1Vi9lcEY0dXJsWVNSR3NubkpqWGViL0h3VXZaeVFQeHBtc01xTlZ4V1R3REJxa3dyeHFmRm1HY3VxbFRJV2VKTkNZWkowZlJDZVpQbGwwNjZNSGJEV0p4a2sxR0tSVG55am1KNlNOc0dQa01FemhQd3J4eERlSW56SFhOa05WV2w2dHduNXVqK0RsOXg0dFI1NUhKZVRPb1FaL2VMcmpuODlMalpsVlV3Q0YxZHJueHIzSExyK3pCeXVsbUY4eTF4cUJUTDRJRndCTnIxWjhMRzBlaE1ybEJBajRuZjlDUlQ1S2xHejBQZVFPSTlmeHNmTi9yR0RYY3p1TXlqZEhBU21Nb2hPUlU3OE9iL2t4cXUvUFQ3L25TMEh1MVZ1UENoQmkyb1VIRFd1Y3BCWGpVdlpjb1d2dG01VUdZbEo4ZWFGOEtRS253UmQyQUgzSmtFM08wMThENWo4c25lMnBmeHpzb1hoWGZYZXhZNUwrS014T2Q4WWwrZ0t4dU5EM00vNjF6czBYdll1QUpOQThsTEo3RVNtS29kUGplZXo3QjBiWGZ0K1ZRYkIwU3hPSXNZSDRVbVVPekdhc0FOdVRJeDROc0x6ZlVMKzJjLzY1bW5tWGdKdEZyNEtaeFNQLys3dGhBd3FNamtZeGVPRXd0K0F1NzcrZSsvbFdXaTh6TTBBazhEOXpKbW1Pb05QalpkSXdiTTJIS0cydUIxbXF2SEt6cndQd3RtcFhtS09Yam1UbTFKcU1QY3VRcnpQUlMva2xjSzFpYzNEb0xVbHorNlVBc1gwRVhrNTVpTGVXMFZENDJWbzREYzk4K0JYNk9ZOU9lTFdzWW5GZnI3NjdRMDdZTXA5eVJxUHJzNjF4UDZOTHljblZQWFB2bGZuZnVyOTU0OHkzMVA5OC9mbzRDZzZMalpUV0gxa2dCYWFwaWVKY0hxZnFyK2ovKzBqV3IzNnU4aTNkcWlqYXMvQ2I4VWYyc0w5MGVvR1h6VEpzS0x2RlIvZnVFakdYL3hmLzlwditwYjMxV1RIOWN4WTh5N0JrNkJLdHZRLy9zYS9WWjZaYzlSKzZuLzdwOTVORWhyUHQzL1VmbzRNK3JqU3RxRk1BcWZKcXdPZ2J2dVVMN2twU0RkY1k4WjA3WXZZZHlXZjh4MWVrVFZ4dzV5b1ZwMGNDcGY4MnlZRDFTbGZRVWpNakk4NG5jRWRNdFZtSVMzdVhCY3RkRWZTV293UHBMT3EvOE1JcC9hcE9XeFo1cjJ2UlQ2aHVtR1ZLdmZTbUR4T25sdlhka0EwU2F6MytnazdmV1gyNzFjSnVzQkxRT0RpRU1CTm9DZlJHODdYdFVsZzZDSWJDTG9mWEJ4REV5OXB1TWEweVBtT2xHVHMvNUN6c1cyTG9XdkpyYzRZMzVTQmZaWDh6UW4yc3g1RVVlZVQ2OUhyOUdBWFJXdUZ0bTV0UHp4WkZiZWxnYXRXOVhmckRDT2MycWVPei84Y203aXhkVzVsOERtMHc4UU1OYnhKYy96aXh0WFBSUFA5cjJzN29OVWtpRDZpVlBHZXpOeFI0QnhvaGl3QmdRa2g4RU44VjFIbmJrK2FCQmJzQVJ6bEhzTmFPNkhpTDRIc2NJMHBFM05Va1cwODl6bG5MVnRGdUpzMFA2d2l5eUZQR3ZXb3BYMFJBOW95dGJYOXFRbmp6U0xEM0J3OTFhRzNIOFJhc0ltQ3EvWTNqSEJxbjdyQlpFRVRxOC8yM1NoYTdTWXh2dlRxMVRya0cyQmk1WUd5QTlwTnNpYldrN3ZvREpmT2JHQWdJRENyQ016SGZMVng4M2xsRXJpcEZoc1NsT09yOUpZNmFrenIyVElrR1hYdTg4cDN5QmwzOE45K2NvMUtwWmtRZkV0YzVSaVRuUllHWlF4OFJ0cmxJdE9CVzk5RDRYMWwxYXo4RVIwSHdxbDlxc1hVMk5mSjk1Ym9MS0Nuc0RlQnYxVDM2OFZXb1A2WHBHM1picEpOTWRXZzBtejlVamtOaFFjRVpoaUJiZkdpd2pRbUZWak44eVFlamF2MGxqcHFqUHArQlZXa1o5N3hmSmcrY2c5SExJVUl3MlRSbG0wSW81ckd2K1Y0SFhQYllvOThnNXhFRVVZMlErc0UyY1lUNWZsdDMwTXV0UVNFL0t6NFNRb0h3bWw5YXBYUEFtNlE4ODBYb2dqS1BHMGl6SU5XK1hud2JtQjZnbWNidk8weEYydVNXSzdLbTZKMWNhSzVjdXRLeG03NENRak1BQUs0QUZQY3NkS1hnMlF0L3J0a3hla0lzNTRNbkZLL284YW9DYjUzUUI1dVJkR2JrK09SL1ltNlc4T2JhaUcxdURTcmk3Z21HVkREVDhkYW04R3ljcElYc0RtS1BjNWZDNkdKRS9qMzg1SzZrSHdPaEZQNzFDbnZiNEFvdmdkMUhscGcvMEw0OUM1a1UxNGlSZmVVYjlCc3JFa3drUkZOMGhGVFF0cUxXRHhORTU2QVFFRGdRaEhZVkljZW1uS1FYREozTHdobWpvc3NMUzYwUW1NTGM5UVllWjZXSzFQVTlNQ2dBU0d5WjNoYlZFN1pENVpLWExoY0U0cEZVTUFTSTRxdHMwQ1lEMnpaK2Z4OUs1UXcxZ2U4bU9pNnphRS9uWXRLNlVBNHRVOTE5eGxuVkdkN0V0SHE1WWRxSWxXRWRCYnpPd2hjdnNST05BbG1RcnhrVkgxOUlqd0VvZ0dCZ01BNEJQUTllbmdSRDFqcTY0UGhGL0phRWJQUE9CNHVOdDVSWTdZME84ZElpZ2NEbHFuSGd4QTVZdUg4SjNiY1c5NFYrcWJqUTU0RzA0SUR1RHFXd2d3ajRoR1B6djVMOVcvVURIZklzNTdhQWpZN3ZVbm5jQ0NjMXFkV0I1d2hJRTh2Qk1UYXpORFFUcHBYSC9wWWtkM2g2ZENLbE1Vb3Nwc0V3ZFN5aVdmcDZzejZlSVhDYjBCZ2FoREFHQ25INTRZY0pIZWZIMlovVHFoU2htT21MY1JWWTNaeS9LNm9TVi9PczVrZkM0WXRYY1VGbDBpU2wrekhSenhoajJmNW1rVUhhN3g5VFNlYnEzZUE5SHBGZGx4eGJaWUw0YlErZFYzME4rU2pTNkI2MzZFYnlBWll5YWw3NnZzZDZyZ1phNUkxS2VVZ2g0WEtzWXlQakpmTWZTQVhFSmdSQkxiMUlBdm5CcXQxNTlCUitiaGk4MlVIaTM1QnJoclRiNmpTM1hUc09TYm4wb2wvVExZM3RIZEZMQ04wQ0Z6WCtjeGRmcU9WTHNwWS9HdjVZaytrbFNPZmxkWFBRL2ZuMHcwSTlBOVB1K0x6ZnhmQ2FYMUtmSmlZTHNydTAvck5lOTg5U0ZOUC9zSHlYRzVPaFpNdjNGbGI3TW9tQWVkbmdvOE9YN3RObnF0UVFrQWdJR0FqRU92TkNTMHhTTlpjNjQrb2ZWV3UxM2ZVbU8yam85bzg5cHhhcGc4c0dBeWgxSEFzVzZObGJsbGpwaFJLZ1dqSnlDbXlYN2t0emdqeWRNNHg0ZGhUTWl3VzJpN1A3QmVleklGd2FwL3E3SE1XMS9KRE5ORTZZbFVzT3dmbU5remc4aVpSMHdwd2ZrK3cwSktDYjZJc0JlSUJnWUJBRWdGaHFtREJYVEZJTHVyMVIyMURaV2dON1hOVVVWUGxjTlU0aW00WlZpME1UYnJhRUZXbVdiOTVxQ3I3SXVWYTRycklOVEhrUWFmb2t2ejVoK3FsaDdTb1dGcVRSdEJYN0Z5Mnc0VndhcCtTMHdWTUkvWXVtM2xYK1UxcFVJNmlhOExKbTBRWitEYmxJZzMzREFnRG1vdFFDQXNJQkFRbWh3Q21uZXJ0azRQd1RUMjdQTmJEOGpHYmswNk9rNHVpN0tveFBiQ3J0WXVRWmp1YUcxdWE5ZmRsektvZWVWZTVZdkdHaU1QdVJaZmsxOG9vU2NMM2YvNTlTQWtkbDZCYTllTm1Mb1JUKzlTZkNDQjJMUk9sTHpxVFR4ZnJEb0crd1FRdWF4TGQwSkIzNjRLUGJXRkFtenhib1lTQVFFREFST0JZYmZ1bXd5VTNDVFNrV2dVSGc3VVJvSFZtNXB0ZXQ2dkc5QVMwVmlGaXhEclM5WU5KUkE1VTlLVDBpWXhwc0gyTHpMZWtKU0gxUXpkNVg2WXkvdFZKV3lQc0wxN2pmSDVTbDZnU1E2b2Vjay9WajV1NUVQYnFVejJsUzFXMXJvS0RIaHlRZkd5YjYzYmRKQjA5R1pJYlcyV084QjhRQ0FoY0RBSjlyZitTSm9Gbzk2NHNtOTQ0S0ovZVBlbWE3bjlYalkzZDc2Z2NwTm1PcmlOMFM5cXpvTGFLUkUyNWFSdmlpMmtDVlNyczUxWUlxa0NxS1R3MGZNeEp6K0k2SDhmYURsenQ4L3hZK3h4d1Z6Vi9YUWg3OWFtKzA5NTQ2WlZFSzZsbWI1bTlBVTBpWGdwMTNBejNvOTI1ZElZREF3R0JXVVFBNTJTVXdreWFCS0xldm9SaVJlM2x3dW1wSXhrNjFmL09Ha2NORFVNVW5acnpiMm9wMFJXK29aV3dIU2xjY0VCS3IrdG9VaERiMTFtVXF6KzhZc053Nkg2MGdsZGwzMVZjblpyTXF2aktPSndJKy9RcExKQTF2SldwRG82V1NSVThlSksyWmNhZWFoS29OWlMrL29xOEp4WENQN0FTRVBCQ0FBWjdwVHZEMExyUE12VzNaTjQxYWFwQmdLRnZrOUhUK08rc01mMUV3SW1xRFVZdjdiR2wyVTI5YURKc1BHdTJxUVNEbkVKUUVYV3V6WmI2Ym1FMitJaVJUempiU3BrRlpqZUc0eXNUNGtUWXAwOXBNMVJsNnNJWWFlb3RqZGl1YWdoYzFTUlFhNmd1WVBhZGF0VWpjQk1RdU5JSVlPR2hOakJ1aTBHNHB0Y2ltM281TVcvYmhxWVdGVmVONmJVZFJ2VXdlaG5Wcyt4bWpmc3lCaXNRNll5Mno1U1RPbnBHbEJFUnF5TkpScUMvVTQramJUZDlmMUtUVGVsQzJLdFBqYkEzVHBaYkQrcGRaYkUwdHVMUWZLcEpVT1ZEUVdqTzZFZ2lLUHdGQkFJQ0Y0QkFRKzB4Wmg5RVlTV3FROEQwRnZnRHlZU2hZNU5CVS9udnFyRXhMdEU2dGJXRWh3K20vblZWVTNuT2x4NVEweHRrdEJxTkpSeGgvaWttemJCd2tmZHRWZnk0bVF0aHJ6NDF3dDZvd0w4a0J4U2d5a1NxYk11VUY5MGthenJGb20xRHZTU2VRN0VCZ2RsRFlOdll5OWNWdG01amgxNVRiKzY3THNmU0tRZkpWV002TG1rVm9qN1l4YXBxU1RPOXNYUFIyQVFaYjVpZ2pETC91UGVHbURuVDNGZ2lIdkw0cWg4M2N5SHMxYWNhVXRXZGhzUEZ4OEVvcGw0RExNTHVLZzdRTXc2NUIxVStFc0VyUmtjU1FlRXZJQkFRdUFBRVlJS1JVa29Od3N0NjBkSFMyclNyc3ZIWVZXTjZlNVZTSWRJdnJ5aVRQcHJBdWd1a2ZTQWJaVW5ua0pmbWlpaGJOTXIwZFAybk11dEFieGVtLy9kNFlyMGs4TTU4b1FsZENIdjFxVjIzdmZGQ21YY1VSamZvYjRod1MrQ2lTZTd3OEphMnRHcGR0SU5VQ0FvSUJBUW1oa0JURCtPWWd2SnA1VFc5SzcrdG5WM3g0azZNbFFzaTdLb3hsVmhucW56c1l0Q2lqZDNUdUtYaU5BckxjaVREL1JBYUpab1F4TlNXQUpXUmZkU3pDSVNiNnRoQVZjMUxzcTR1aEEySVJ2ZXBucW5UbGRRdS81L3VhcEZjYkpzQ1Z6ZEpSK3Vtanc5azJ2QWZFQWdJWENRQ0dFRHVpdkxVK3VTNlhwdDFsZHBrd2JsTjd5SlpMYWtzVjQzcGRiZGEwc0I4YzJBVWhxWFFqdkxHS3VhYUJtUlhvY1RTSWYrWnlxQWRXUEx0YTE5bVYxTU45UW4rTWxPYWRBWVh3bDU5cW05dXhaazBsLzcwTVh0d0h6ZlRUYUl1SGNOK29oMS95aUZsUUNBZ1VCNENiYVcvb2p2UnFXRDdCK3RyYWxkV1RTOVNycXZBOGdxL0ZFcXVHa2NRRUh1S20xTnovazAvTXF4c0l0QVduc2xrRFRWZmoySVZ5Q0liQ3ROVkxTTFp6VlJITW5PT2Y3MDFCZlExc3prb1RUcUxDMkdmUGdWVnQ5eEI4ZmxKODVpRlBzeGpraThjTjZPQ2JmN2RMTDlxRW5EK3ZLQm9iTjdNVWtaSUd4QUlDQlJGb0tkSFJneVMreURYM1ZoVDQvUTFaVlNMV283enZFVUx2NVQ4cmhwVFNYNmt1R2tadXhVUmlLRnFYOFZwOGQ1VnRwU2xoSERaVllzNXk0YUNOZDZXb3BQZG9UK0FDZm9iMmZOZlhBNFh3ajU5Q2dBSmUyVzFSQUxXWnJMekM5dnlOVzVyVmllcG9hU1gxdWRWVyt0OGNhaUhrZ0lDczQ1QVN3L2pHQ1F4Mm1JZ1dWUG5QMXZxcU9pODB4UTBqZWk1YWt3MWpUdXlNaGl4WHBCdTlxK1dXdkNwS09obDkwV3FiV01IUHczQ2FMN09vNXAzUlJMNkIvUExpZUhONm96VmtBcjZXVE5mYUhvWHdqNTlTdHNiRjVWbTcwSVpIMUVZbWxxdXZDQndxVlpaekZKaStYb2dXSFlaNDNqOUNISWhPQ0FRRUpnSUFrMjlZT0NENU1KeitQYmtIaThMbTdta2Z2R1czRkEzRVM0dWtxaXJ4blRqeHBaa0F1NDcwczMrKzhxMGlQczg1Q3o5V0JuSGFySFVROVZlSTlKTDFQb0NTQllNdWhiWmpCNDlwUGJ0dFdOR09wTlA3a0k0dlUrOW1JR3Y3WTAzSmNxVFo5YWpCRXhEcEdFVWJYZ2ZPWFlQV0RhMVpzT0xRb1BwczMzSS9zSlBRQ0FnY05FSWJHcXRWY3hNQXN2Zmg5cnRrTE9CRVZzc1dXcDl1ZHk0YUFaTEw4OVZZM3JlYkVlV2RFck8xNldiL1hja0h2QjFCenlLN3RvV2FySGJhdG5hSW4rQVdOalp4RGFhK1lGSmFFVk5EVGlKakwrcVBLd2RLelhZRDlYRGhYQnFuMW9pZ3cxUVFiNERUbXo3by95L0dyOW9VS2xIeEgzUGQ4RlVlNDl4MXBkck5uU2YrNExYY0V0ak5Sb3RjREdEQ0t5cFlSelRUcnJHdVA0QzFHNThzWUU1YVVkb1VKNnUrQUNhb2VWY05hYTJNVDVBZ1pDc3M2TFpWT0tLUnQ1ajRVM3luRkFjMW1PWkZSb3BxaUVUUU1KMXpaSTYxd1dzaW00MlJ5d1hDR2dXT2JobW8zQlJxVjBJcC9hcEZwY1JQYVhTN2FyR3VDaWVVOHRSRXdtcVJLYnRINSt3OUYzNVZxanR3TkdjbU8yazBndVJBWUdBd0FRUXdINnRJMDcybUUvNXR3L3BjTHlQc0hxSC9PQ1VzRm56YXJGTG1YZ0JGZmwxMVpoS3FRUEJIMnEvWTdPNmFVaVBIamVWL0NVaDd5UnNKUlo5UVMyNVRyRmVRMDdNMzRVVU96NHpDVFhrWXM0TTlIZDNaWFo4SmZ1K2Y3WkxTT2xDT0sxUDRlZ0NxMUVzcHhTclVsTjdDY3k3aW16TE5SaGRrVVBRemd1UjFaUHprNFk2WVhoTld0aGNkRUpZUUNBZ01FRUVvRVc1dzhoRFdjTGUyZlkrdlZuMXdSdWpsN1F4WTRZcDQ5azNScS91RzJhbENUSnpJYVJkTllhNVE2Mi9qcVVzVXR5c3ljRU1JZHVFZkhDOTlpYTZDZ01vNzFtZis1STJxbUErUUlmaFppd0d1YnEyeFZGYW0yS2RTOTA1bnBia3EwT1U1TTFCNWdLeXVCQk82MU5VUnB4aGw4eEFyczFPcFpucUFwajFLV0pUZnVWdkY1d2U0ZVpPY1kzK3Rwekl0TlJ5Mlo3QStCQVBhUUlDQVlHU0VPaUtpZjcyOHowNitXZmZWc1k3eTU3QkNWUW8vREUrZzFGU3daZEd4bFZqYUZmRmVzcTBvQWtXVitSZ0J2K2FCT1JURVlZdy91eUxkRDIyS0t1VHp3dTcyVzBidEdOeUtCTG0rdHNVVkdtVFlIMVE1Y2VGc01DS09Qb1UxbTIwUnFmUHQ3bVlydlgzcTFVN25OOWdETTJUTDdLRmUwTnNZTVJjNzRSR3pCR3haSWRyZzZVTVB3R0JnTURGSTNES0ZWaXJaRytUTGtHVzZBWUdPVTUvaXRxVCtITnc4WnhOcWtSWGphTmFMTGJQOTdqKzBDd2NteFNVVjRyM3dVblVFTkNJTFI5WWxMRkYwOHF6MEp5dEkwT3RmMGRsbzQ1MllxdWtGVG5lSXo5TWcxS3FQbVM2RUU3cFV6QUVVZ3c3ZDA3NUF2bDIxWTVzb1VGM2FBTWRmeC9MemlPOEh3ZlV4ODdEMzZQL3QzNXdrL0FOUDA4SFJTTUZKRHdCZ1V0QllJRy9oKzNuc1R6QktMSkpwNTJ3ek5BSEl6YjlpaVY5MUloOUtUeVdXNmlyeGxIME5KZGlyeVRQb2RiMkF5MlpDb1BVWTgrbm9vZ3F5T2h6SUZPZmtyK0NzMzBHc1hZSGp0Y25RSXVsaFZLbXovYVAzU2FVNnNzRy9XSTcvYk9WbWl1MUMrR1VQbFVuNTN0UTM1M2pSQjZWWS9QNjlyQmNwVThnMHk2aG15eVgwWUFkTk1LYzZnNWMrMXZ2M29XOE8wQ0toWGdmditFSkNBUUVMZ2VCWGZMTnFQNUw1MXRZUzVDdGhSampDaldjMGVjamNJcTF5TDNMNFcweXBUcHFqRDB2ZmZMT3FQWXpCRUFNUFdKcXpzSzNHVFFQVHVEaHk0MkhLdmtpK1dBVXZSWGIrNWZJcyt1MU41TjlGVU1kbU5hdld3RlpQYThpejU1RVQ4WGZyZmpYeldpMUhBaW45YW5tZzUxb29mOTFpdWk3bzVkMGJBVnRWcGdta1g2QmRvdW40bTlHMFczc0xIMkwycXFLVmVWN285cnhnL1hvVmVUQlZqVFhVVEdUNENMUURBZ0VCTklScUhmSk9iZkUvQkFaaU1QQnI2SkQ5aCt5ZkYrZ1RyekdWK2h4MVJoTHJaZzhqa1hva2FPaXBvNXdqaTdPQm5zMEZYSmczNGNoL2Q1Q3NIQ2lWL2hobjJOTWZ0K210SWlOSTRXZUdxNEY3SlB2WXhsUStUSFRoWEJLbjFxZzBEOExXUTlFbjZGaW9YTFBWd2dCOUdDcjFpR2ZNTXlXMk5zNmlPbW0vVnFQa1A5QUhteFVqdlBBVUVCZ2xoQ1lleUwrMk9kWWhYKzYrNjBOWHZNbis0Ky9oN3RxYjQ4Zi96UjNYcGxmVjQyeEluMGkvdml2WWtnZGZyYk4vUnVyN3g5OGE0ZW5lZWtqZys5WVErK2JIanYvWXhiMVpQd3g3dERFVm95ZGtUbzBpNnYranZqODBYVW9PS3Q5M0l4V3lZVndTcDlhK1BYNE94czAzK29qZzk5akR1cXAwdlBqancwZVpYMWovb256WHpZWWUrbHZ4ZWYvSGZYWC92Tm5FcDNCU0JXY0FZR0FRRUNnRWdoY2x3ZVhpM0RUVUdjQWlsQ0o2SldTaDhVb2hOd0JnWUJBUUNBZ01KTUl3QTVXdk41TmNZdElVVXBySkdHUUswb3c1QThJQkFRQ0FnR0IyVUFBNXhTS1Y3UmYwcjc2M2NwdjBDK09WYUFRRUFnSUJBUUNBcE5Bb00zUEd4VWhYUys0Q2VSRkc2TDB6cFU2TGxFRTBwQTNJQkFRQ0FnRUJMSWhjR3A4RXlaYlRwWDZSakhiMncyQ2JlRDB3VWIvNm04Q1ViVU9qb0JBUUNBZ0VCQ29FQUkzaWt1UWhqNWxuYWRpYlhtSElhNzBQY2hESU9RSkNBUUVBZ0lCZ1psSG9GWmN1OWNxWkRhamQwTGZaYzJ3S2U1UW12azJDUUFFQkFJQ0FZR0FRR1lFaXNraUZGY3J0aTBTS3pLeEpPdktEOE5rcmtQSUVCQUlDQVFFQWdLempzQk5ka2RpQVJTV2lwMDJ3eTN1ZkNNSzdsSzZWNENOa0RVZ0VCQUlDQVFFWmhtQitXSjdPUEM1azJKWER0L2tId2FuSDBrcjRlamJMTGRrcUh0QUlDQVFFSmhwQkhyNm96QzVjT2dXdTZSeG1WMHpqN3VSK1VYNnVWZ0ltUUlDQVlHQVFFQmc1aEc0V1V6QnQ4bytLWklmeFFVaFRGOVBxbmZCZlA1YWhad0JnWUJBUUNBZ2NNRUkxSXZ0MFcrUXJXSU1kMytiNXNkM1F3dlNLY1pGeUIwUUNBZ0VCQUlDVTQ3QUxyNWJsdjhwL09HcjIrVG5vK2psaFB4UmZoNUN6b0JBUUNBZ0VCQUlDQ3dXdVE3a1JqRTlKZERIOTdNZWo4a2dDTFBRRXdNQ0FZR0FRRUNnRUFLdEFwc0ptODhWS3BwbXJyODlQditkb0dZc2pHTWdFQkFJQ0FRRVpoeUJwZndmWWxrb2VscHR4cUVQMVE4SUJBUUNBZ0dCOGhCb1BwK1gxdWJEdkRsRHZvQkFRQ0FnRUJBSUNKU0x3RUxlbXhaclpLOWNUZ0sxZ0VCQUlDQVFFQWdJNUViZ3F5ZjVzdForTTErK2tDc2dFQkFJQ0V3OUF2OC9CQ0wzU2Q5UHZnWUFBQUFBU1VWT1JLNUNZSUk9Igp9Cg=="/>
    </extobj>
    <extobj name="334E55B0-647D-440b-865C-3EC943EB4CBC-5">
      <extobjdata type="334E55B0-647D-440b-865C-3EC943EB4CBC" data="ewoJIkltZ1NldHRpbmdKc29uIiA6ICJ7XCJkcGlcIjpcIjYwMFwiLFwiZm9ybWF0XCI6XCJQTkdcIixcInRyYW5zcGFyZW50XCI6dHJ1ZSxcImF1dG9cIjpmYWxzZX0iLAoJIkxhdGV4IiA6ICJYRnNnTUM0NU5WNTdNVEF3ZlNBZ1hHRndjSEp2ZUNBd0xqQXdOaUFnWEYwPSIsCgkiTGF0ZXhJbWdCYXNlNjQiIDogImlWQk9SdzBLR2dvQUFBQU5TVWhFVWdBQUFpRUFBQUJMQkFNQUFBQlV5VXFoQUFBQU1GQk1WRVgvLy84QUFBQUFBQUFBQUFBQUFBQUFBQUFBQUFBQUFBQUFBQUFBQUFBQUFBQUFBQUFBQUFBQUFBQUFBQUFBQUFBdjNhQjdBQUFBRDNSU1RsTUFFR2FadTkzdnpYWXlxMVFpUklseU52WDZBQUFBQ1hCSVdYTUFBQTdFQUFBT3hBR1ZLdzRiQUFBUHBVbEVRVlI0QWVWY2E0eGtSUld1bm1WM21KMGR0bGtVQ0dLbUNUNUpjTVpJZkNXazF4RFVxR0dHMXlLaTZVRmRsa1RNSFEyc0FwbzdKdnp4a1hRbktwcG83SUZFTVVIdDBVVEFSOUl0SW9sRW1ERVlmeGhEajRoR1Njd01zdE1ESzI3NW5hcHpxdXJlcnVYT1k5bVk1bWJUVlhYcTFLbFRYMVdkYzZydW5WWHFSRDluL1RlVXVPKzd5VlVYQjRUU0JRZldMbGtLQ0lPZkhhczlGd3p5RE4yN0xkVTNPa3FwcWcvZG8zdHpqakQ0bWRFcEhTQXlscXd2S1BWVC9XRVorQi8xN1VxTjF0WTZRaGp3dFBUbytZa09FZW5xWlJweVN6ZnN5TWYwTWNyczFzL2I4c0QvdHJSZWF3V0k3TkhQbWpIdjFqZlpzUy9xU1pOcDlUcVdNT2kvM3p2NC9VWXpRR1JZWDIrR1hOTHJkdWhwcjJ3eTQzcDIwTEh3NHdzUjRVMmoxSXBlSWc3ZU5FcWRwak1PeWJjZXhGeUlTS283ZG9oTnV5YUc5UXUyUENLTFpoQVJ5SThwUUdSTWE2N2RhOWRFVjY4eVFkdEZrMjg4a09VQWtSMXVKUXhiRTF0MTVpTmxFenVRRU9RR0ZTQ3lVeC9seXQxNmpYSTFQYytFbHA3bTNPQW5BU0tMTnZyQW1IZG9zaWg3dEExUFFLaUtSUmw4UUZTQVNOczU0bE8xWGtDc3F2VWNJMURYLzNrWllHR0hHQ0N5b3YvTnd3WWljK1J6ZFlVSmRRY1dFd1k0Q1JCcE9VU0dORm1RM1I2UkNXZGlCaGdLSGxxQVNPcTJCaENaVldyWTdCM0ROK0hjME1zS2tWcUlDSHpMemhBUjQzd0dIdzZNTUZnakhoSFkxQ3dpYmV1Ty80OFIyWGRSN2RCN0c4ZFhzUFR6Vy9SVlh3bnJ2K201UzI4SUtnSkVFbmQ2QVNJelN1M3lrV3BiOTRJMlc4d1dLbjMrcGIyYnY1Z1RYb29SbFJwNStuRHZ5Z1hQK3pVYzQvR3Y0aW5aM0VpcTZmbElRSzJ1bmNlbDBWYTRBd0pFZEE2UnZTY1drVUtscDdTdWFYMUZvRFJHSGlNcWRUWVl0ZTR0Qys4NUdzTXIzYS9YL2J4TGxVbjN0UFQ2RzMvM3VOYnY4dVNxMWxkZStDdDE3cmVlOGdPbjJwT0dTSkhTcFphK29xeGVsZXBidmRJcVNsUUswY0dWZno3M2lkcDYyZkx1U1d6a2RKL3psb0VNeW5aMWo3QjZTUGM2VkRRUEVISFBNdE1vQ1JCSm5HVjF1MmFCT2JlL2F3cVZmdGlHUEtPSkM0TFFkNVNvOXFUNk9sSnNLSm0yK3QzSm1rc25sdXAvNFRzL1pVb3R1UXRES1VERTNCUUsrL0VRUVYrd0l4NlJjS2RKMjgya1JVcVBKTndaZzJCa1I0bEtUZkJkbjJyYU83OFNMeEdhMzJoc1hkZDg5VFVjTEpJQWtVbzRrZ0FSNzJ0c1BKTHh2bnlyRmpiZFRMNVE2VE1sS2g3eDg2Q2lSQVh0NWt6ZkkzZm9NbVdHWGJTRTdkUXdWWmtmWEhQd2pSZU9hck5TNVJFSjkybG0xNlFPNEJNZm9SVXByVktuYXQzZmMwZUpXQ0o4Mm9EVnJkRDQ2akpncFJJblJnYU85R0h0TGpPcTBqYllOZjVsakdrVHJKRXB4dzFFNXBVNjVRUkc4VVZLWTNLWGVBeTd3aG52SjlJUzJXOVkwY1plVnlUK3JpSjZKRTNOVWQ2MFdaVDlBMFI2YUkvbjA5eXZKQUVpbVpQZWN1NmtsekUrMG5qamFaSFN1M3dJaUlFdVdNRlJvbktEd295WkZZRVQ2WnhvZ2tySnVoUit3dTE1V0lKbHJxak9QUGpPVzY3NTBZOGRIMmNDUkNhMERCdDlRQ2xNaHJSZWNSc3EzMzVqNVNLbGNkZjluRWpDWHAreCtTZ1I5MWhzUFFtUi9lQ0VCMmpZQnVia0ljdEtTSFFha1lHcEhVNjRxczQ0amt3bVFLUXBKcHphZFJBZGhkdVA3NkF6YlRkZUtGSWErLzk1SjYwbVppRktCTGd6bGhVNU0yVmRkejlzN3JybW5TRE9vTjU1SUt3WE5ySWJRV1NYUHNJeVRyRnJMK0VOcTlTVWFKSHZiWVBsSXFYaERWYWRxQ3BmUFVTSmNMQ3lSK0MvakZORlBPcmFZc3Q1UVV5dGF1M21FN044Vk1nenJsVW1FNndSdmwxRjlTNjdXdnp0YXVLTWRhYnhoZ3RGU3VNcVp0WUpxL09jUjRtWUhPdHl3ZjdJRFQrZ1JuNlE1dDVQcnIyY3ZFVHJaNlJRMHE1NWRVYUkyVFJBQkN1SzYvanRSTnZoN1QxQnR2VkdTMFZLNzJXdlllUzEyY2RGaWJBeU1zbmNPZFMyZ1JxVmd6WEExWFJkN0JFQmZHSzNONEFJYkJaYnBhNTFaenRsejQxNVR5RDliQ290VWxvQmhFa25zY253Uklrd2NibEZBSFBpREtmQ0dzZzdHMncrTjdPMG9NUmRiQVNSQ1ZHclpYRWNFdkIzZTlQazlEWVpmSUJ6OE81eWxvWkFob0YxOUNLbDRXcEVUN1FaWjlzWkphTFNHUVVySDFkOXprK1pFZWYwd1hRRWlDVFdQNkhwOFJEcEJ1SjI4dXJhSTB1aXhsdDIwWWRBYnBTVXdRRWZ6OUU4QU8zNURKZTVuM3hScFJHeGlybEVTK3dXcysranhIbzRQTk1OMkowck1ZamsxS0ZBYnRVcFZIT3U2bmlJMUlOdE9jTE9abGhjWVpPZFRlb2R2aE9OREZhd2VkWnpPdFNuUXk3a2k1UU9kcmZsTmg0U3NoZWNJSWd3eE5UTnNWUXRlb2NLVWhLdU5zTkNUanFEQ0p2WkdDS2wwMy83Qk5qdi9mYnBaU3UrYmFOaTNqUmt1WTBWTzg2bUtVRTcreHpwMlBiODI1ck5GQlhDVERzY1MrNVhtb3pma211RDRJVU1RNVFZMkFIaDcycVpRS0xVMkFoSnJibE1DUkJKblNveFJDQ0xIMTdUbzhuYWdsS3YxWjhVZWZmUlJjUlFyZWZWbFJxa3IwVGozczJIU1VTd0oxQ1J6QWRjbE8wV0tFM0dyK0hhSU1ha2lUZ3VFU3FHejBUR3N0VDYxbERXanFST1dVSms3T24zWEJKZXZuYjFEUWV2L3N6VkIyNXdJem9IWCtZZDFrZkwwaVB1c0E3ZGsraTdwSnhKSWZ4aUVFWmJHTSsxUWMyb1hnNUtsQzFTR3VjRkNwTDVBU0lVS2thSnRBVXdQZDg1c0hhYkFGUFBJekl0Z215YTlUVlFtajBURVBrMXBHbjkyU3gvcm5SMnpubVV2blNnOXlHNW9jM3l3bUs5MlZKZUI3SEx2bkpuTU4rV1dxUTBHYitPRXdCRTZINHFTb1JqZ2ZTSDhLdTFDYy9nTS9LSXpEaEpKa083YjlXUmFpNTZxYzdzMEIvN1pmbkJXdVkrMmpGdUlUUHVOeGRHdklhWjQyY3FIeEVVS2swbXVpUE42V1JHRXFMRXZjUTVsbHpSVWJDQWRrSmFHVVRTY1BoV1pKS0wwSXh0QkpJMzFXQVNURCtUbG5HN3YzVy9GTEM1dExPdXA3Zzk2SG9vVWhyeGVvQUlyUU0walJJWFVWZGVOTjcyTE4zclVBOVRSWWhVQXdaYU1IeDZxL1lZbXREZGtzQXRQMmtRTzQ0bHNJWWRJd3BYeDlONW1VVkswN25ldHFhV2pFaVUyQVZuNlVERGRKQmFCOVlubkwycjRhR2Z0bk12NXR3ajU4S3E3SFJBUCsrWXQ1RXBaUVpPUzN6OUN4QzNyeGE2RFpaZnBIVC80TXZtQ2k4SEU0Z1luZDV0QWhPRlcxaXpTaUU4d0NETmxFei84T1p1OG95ZVZxdXF4UDZJL0YwOUs3eWxaRXhYd25aZmg2cDY3WDN2eG04UVFUSkhrZEtFQ0liTEQ2MFJScVNQT0lHNjVxUmxoRE82SHJrMGcwRzJaQmhob3QxUkVPaElRTDR5eS8zUkdhSWorVzJrb3prcGRmUmxuMHFmMUxSQWFjYUEyM0VwU2tRdnZTbkJLVEVtb1UvNEMvbitjWThpcEM1VTVCY3QrMFNNYW9aM0VjSzUrWFJJcmc2NGFhbUt6dWk1dGw5V21rY2twM1QvNER2V25EaWxqWEVCRWRQcEp4eUZCYk5HQW5IWnJxd3FiUjhSVDdXQ1MxZFJGQXZuZWNsdkl4MzFGMWRXeXA2L1ExdXRQeHFSbVFiV1ByL01pWjBRNmJoMmpFK1VTSWc0N1p0bWJxY0toQnYvT211bGp4MnJPbC9qK2lPdkpyZUhucmlGM08xOWJSNC9ySy81Wng4VmhDS2xOMjVaNjBCa1JycllhNXhJa1hCd3AySTZ6N3dlaUxEVEZTazJGdlNyMGROZndseVIwaHRIWkFLSXpJdW1XTzJZMjZ6d1duK0VadFpnd3pTYVdtaTVLRjZrMlBOQ3hSZFBScTVJNlN3aWlGbkpSa1dKYmRUTmljcTByK2h2WDhJN3BGb01FZkFZai8yYlp3bS81NlM5cEhRV25KZkN5VW1MbE02R3A0eElsTmlGOHJDbTlpSE1HcW9hV0Jaekc3QXE5VDVGMlBqK2N1bFB1Q05NSTlFQm5RVm5QUFAyY2cvODlSKy83NU13bXQrVVJVcFQzR1NYTmNsaVJLTEVac2hKaUN6anJhKzN0UWFSNlQ2RjhINHlBYS8raEtrUFBKUGx4SFYxY0JhTXRONDRDWC9UaHVlSCtRYk4rUnlsU0drNjVtWVFrYk52SDNFUm5CMlJUcXRvbnE0YW5QY3hJNTZWK2pBZHVhald1eHVFSkxJY0NKRWc3QTJiYlRJL2trSVVudHpMZFRXUm42VWlwZWtxSkRONDh1eFI0amc0eTZJbUliS2ZycU00ckNjNlJqd3Y5YkZVNmt0di9maVMxTlB4cjIvaFNPV20wam9rbWVlNmJMTnFIcEZ1Z2RLMGtaMStlSCttajBKZ2xMZ1huQjNwamZiVkxFV2N3YmtCcEdXcGo2UTR3MWpMakszcERqTzBSb0psRm1tMlFSSXB4TThITWszUy9abWlLbFNhVkZwd2JUQnFPb1JGaVJrSFJBcE0wN1cyRzV1NWkvZVNuRWlYSVpnYlZGb0pYdXljc0YwemdibThzUFBvYXdpVk9kY25YUmxQQmlYS0Zpb05DUlhYQnR4bTBtTkV1bFUwSXlKdVFtU1dBbDd2VDJrTmRKeWsvZ3dzbGozanBJRWdnbW0xbjNmVEZDQnJEUWhkQUt4M2ZQc2R3WHhiYXFIUzBHL09DUmpuWFIwalV1amdFTEYySlBONmpLYmJDWXBrME1UQ1Z3UGpFak9RMEprSTgyWkp3L3BJMmJZWlNxUWZVMjU3MjhjeUM1VmVDWGQvazJjc1JzeThzaUJFSnVtUFhzanMyQWVGL0hsTHFrd0s4Mkc5U29xMnJMNng0Zk1adHEwVnVuNXowRnErVmFUSWV6QXBJeTFVdWgxNkNCUm1xWEdVaUo0cVZFa1BHWlU1ZXRYclFjQ3U4RnZJY21WK3g2V2pWaEROay9xVkROdldDcTNndkVqM1JmSUtZNkxma3hVcURVVU5DRWFUT20raEtCRWpXUlo5Q1pFR25lUGM5UWVabG40L2VtcnQ4OUlFc3BkTWZrWDNLa0lrT1dVcGJDTk53cUJtQlVMZllZVGhYZkJrbjlRaXBXRm9abHlqS2h2SEtMRXJrd3gyTUJBV0dLVWJEM2JGckJNa0dhQzR3UG1hblB1Yno3ZzI1Tzc5S3BOR20wOUhNcEhRU0EyUWZQQm41VmYvTFNxOVNHa3Nkbzl2amZXTEVxRzlHL0plZTNzMDdnZE1YcTNDWS9ucUpRMmJJOXN6WTdQd0tyeUVkaGwzWnFtTG1YREowcmJ3TytaTXRXbE1lNUdmeS91bGpSY29qVzNsTlpUNElrcEVQdzQ3U0tYQUNqdGxYcnJzdXZVQ1BJOVpLcmtTYm9QOU1XZUpwd1dyWW9WQzMrMC9RMzZwR21HUG9GL3p5T2Y3WVJkRlN1TUE2L3dGNXBIMWp4RXg0UTY3dGgwSlNLdlNtZitQSWJwUVpzbVE2VGpBRXR0eXlRcDd2Q0J0S1BMbjVlUklXOGtNZVhObW0zOERIZE16RjVGV3BEUjlQU0RONEZOWlJKUzQ0dTlacDNnay9rTmNMS3RwbHRPQ0t2dE5uZ0t3V1pNckJWOC9WcDBGTHZKUExMQXdHWEdUS3F5UEplaTY5eGNwWnRJQ3BjTy9HeDEzODRnZFVtRXBuZ2piV2JaRXdHejN4VTczSVRQUVhPSVdOU2hqMFFGTWF4MURSWFdEcTlYT05SYWptc0d1azlvdHBlZjF0UnA1MDF1ZTdQUlJEYUZBYVRyRjA3c1hldmkraTdJeEltWjhQOVdaY0dUV1pQQkhKUE1tbzdvK0dzRUNFc2FwWXd1Mk9oQ05zOGJsbG9qV2dVMnh0SlB3VzZRMHZ1Ym5OWWNSejRsQ1VhTDdFbnJDTFkwbUx4YkU4SlBTZGdLSVZHeWh5YUpmRWRoM2ZOVENYOFhjZWFLV2lQUzh3YlJBYVRycExodFJUVzhuNGtSWTZRcHh3b1h3TEN2OEhZNUJvczNJVURWMmlJU1FwOUpmZDVrcjk4OVJEVDlqK2tnRDJUTUtvbHhoUCtGcGdkSkszV21Sd0RpWGZlZFJJbHdRQmxpcXVuT1ZVdmdTQ0o4SzNhL0RqNkZldno0bmdpYjBrU2QvY1VkKzZQZ2J0YmYvNUNrQTF4RytrNXNXS0UxL2tuZGpSNDJtL3FzVTZCY2w0aHI1eUpjZm1BckNjS1grQU91Smw1bHo4VEhoRHhmcHVaRldTdkRjYjZoSGxnTFNTYzIrdU5LNE00TXRQQ0EzREtKWmxHaXZrWHZMd2tUcGcvY2toeTQ3N3Rqd0g5M3BReGVIL0NiLzJLWEpOZmZtWU9wamVna0pMNjQwYnBvdU9OeTcrVjg1QmFMRXNiZlZEbDdXc0p6L0EvOWo5MjFlTjFERkFBQUFBRWxGVGtTdVFtQ0MiCn0K"/>
    </extobj>
    <extobj name="334E55B0-647D-440b-865C-3EC943EB4CBC-6">
      <extobjdata type="334E55B0-647D-440b-865C-3EC943EB4CBC" data="ewoJIkltZ1NldHRpbmdKc29uIiA6ICJ7XCJkcGlcIjpcIjYwMFwiLFwiZm9ybWF0XCI6XCJQTkdcIixcInRyYW5zcGFyZW50XCI6dHJ1ZSxcImF1dG9cIjpmYWxzZX0iLAoJIkxhdGV4IiA6ICJYRnNnVERGK2NtVm5kV3hoY21sNllYUnBiMjRnUFNCOFhHOXRaV2RoZkNCY1hRPT0iLAoJIkxhdGV4SW1nQmFzZTY0IiA6ICJpVkJPUncwS0dnb0FBQUFOU1VoRVVnQUFBMk1BQUFCVEJBTUFBQURnamNJS0FBQUFNRkJNVkVYLy8vOEFBQUFBQUFBQUFBQUFBQUFBQUFBQUFBQUFBQUFBQUFBQUFBQUFBQUFBQUFBQUFBQUFBQUFBQUFBQUFBQXYzYUI3QUFBQUQzUlNUbE1BemUvZHV6SjJpWm1yVkJCRVppTERXWDVoQUFBQUNYQklXWE1BQUE3RUFBQU94QUdWS3c0YkFBQVhDVWxFUVZSNEFlMWNiMnhrMTFXL3p2cmZlbXlQazFZVmJhbytzOXRTQ2lpejJhVlNvNlRNZENNZ3FDcmpvZ2o2QVdsTUpWUlFKY1lxRW9tRTFIRUlrRVZBeGdrVXBXbFZteEpVb2dyR3piYUJJS0p4cW53SWF0R1lVZ0VTRXA1dVVTb1F5TjZacFdRM20xeCs1OTU3N2oxdjVyM3grR205WThsN1A4eTc3OXh6ejczbi9NNDU5OTczbnEzVXJYSTBMUENwMVdIbU1mWER3M0RkNHJrcEZ0Qjd3d3lUMThOdzNlSzVHUmJJNmRlSEdhYXBONGRodThWekV5d3dyOThjWnBSZDNSNkdiUlE4Ly8yWER6OXg5bjlITWZLSXhqdzRaSkUrZGZydTIyKy8vZHpaVS9yS2lHWXRocjJrcWR5Q1RKakVWa09VVFJnVHVaOXVIK05OSnpUTVZJWmFrRy82M0E1bndJTkgyU2QrNzBNV3NMZCs5ckZmN3B2VXhLbDJIKzFRQ1hPZmVBVFRXY2d5eGx6MHppemQrdnY4NCtXdGZ1S2hVUTRPR2FZeURpTmRYVXFjVTB0dkpOSVBrN2lqOVVvVytldjZ4cXpRSi9Wd0c0SXNjMHpva3dreXpGR1hFb1FwOVRkNkJKQWhOMjRsem1Zd2NRNWFMQTltR2E0Vkx2UDk0VGh2Q0ZjbXlFNUEyWTJrNFo4dnBEUWtNZDh3V2xWbk9qV09RWXZ0VEpONG9ic2wrMFZhdnlIdkQ3bWVDYkltbEUyWTEveTNRVS9HTW9IN3hwSEsrbklXWVhsTXRwMmxveXJHbno5QXpsQW5wVXhqOVhmS0JCa3lVWitSWmk3Y1Q0Q05Bakt0LzY5ZnNmMHBXSkV6OVZNek92NzhvWnh4TGQxL2lva2NtU0NySnlnN0RiUTZuNDVHQUJtT0hkY1RkZHVIT0YvSXRtdWgzZGNaS2Z0U1J1aWxqQVBVTTBGV1RERFM5T203LzNCSmpRS3lTUjNQVTBOclAvdU5vVmxqak1pb3F6SENOemRqdDRkOGt3V3lIQUpxTDNsZW80QU1UcitRUEp0RG9sWkdrRXFFS2xrZ1F5NVBNOUlvSUlQVHJ3aU5EcjlhMVNOOVNKNEZNbHEyVW93MENzZ3EyWTVsMmFFdDY1RStxTXNDR1IzTHRwSTFIZ1ZrY1Bya3lSd1dWZXZYRGt2ME1IS3pRTllFWkNteVJ3Rlp4bU5aaWdiN2s3RkR2YlkvMStGeFpJR3NsWEFzY3pNY0JXUUpKNDdEc3hja1k0YzYxR3ZodzVwRUZzaHE2VVlhQVdSWmoyV1pMZHA3TE1zc0tHUEhMSkFCbDdTejZ3Z2d1K2xPZjF2dnNTeWo2Yk4yeXdEWmdHUFpLSTdTeCsxWXBqSkFOcXRUajJXamdPeTRIY3V5UURZRnlGS09aWU1obXpuLzdzZE5ObmpsN09XblkybmgxU2NLcC84Z1JsSHFlM2QwZmtxU3ZsMTQzNWE4NTNxbDk4UXg4MGVGdDhjNG56bjFRSnU0Wng4dHZIMkRLaWd6NXp1ZnR6WCtuYm0vKzV1MmZrbG8xeWRNcWZpeDdKbithZVYrOVd6bm5uL3pjcy8vNE8rWWV1NHY3dWpjczgzazdGY1paYSsyZStUTVAvcVRqaEsrL1ZDSzNqTnQ5WER5YlRUb1dVNjlZeC9FdnFSMVViK0x1eWlWKzNXdHUxcmZGeWlvdmF6MUtmMGpzUE9TSlg4VXQxYzl4N2N1YjNLOTkxa0UzdG1kMWxjMlZZNmZJRTZqSnoyeW40MHd5dVcyNlRjUmRZcDZqVVhRZGJhQXg5cDJyT0syYitnUjlpUlU1L0lldy9SUkRCYW1aVWd6WmEzUGF2MEZKMlM5WTllK1hKM1Uxc3VPblAwaUlKdlhpejF5V3JyVHRpUUpXUjZUN21IMHQ5RUF5S2E3UzFOMENKM1c3OWhVTDNXOHphSExsWDlYODlYWSs4YnY2TzZHK211OVBWK3dYM0hONnNmVmpuOGFpMGRtcXp4bTNPbHBDLzY0bWkzZXErcnNWL1gzcXhxeDF5OS9HYkQ5cU9uWGVxMDlGejhRVndrSzg2SFdWSGkyMFN1TWVMaGNKMEh4YVJuUk13WDlRMjMxUElOemtyUW1IYW9kQk52WGI4QkhhUUt5c2Q0SGg3VFBXREhUVUJLeVZ2cXhiR0JpYk1GYUJlQ3kvbU5LemE4SEg2L3B5K1RkdWFMNHNnMHYrV25reWpWc3o2Z1JOYVh5L3RzM0JQb2FVYW5FbjBYa3l2cjlJSTVmaG9RU05hdFpPTWR0ZUcxOHNyT2wxSC9ha0ppZ0Y3Rk9NdkVvUlY4VklNemFxTGI4UFBxRS9jdUZDeGNld1lDNFBMWUIxcDVwRVdXK1RMbEJxZSs2NE5zeFdpK3JreWErNW9XdkVWZVdJaUJyV09NRUthVEdvcjJWa05YU2oyVURJU3R1MERxd09FNDVEYkE3eWVvcjdJOFY4ZHEwYkk4UnM1MkdOV3l1c0szVUNlK2l6ZkFKUU0remlLKzdsNi9GZjJMSVRnRHNjZDFSNVRzcEtGQkJ1UTAwVlpUZnIxU2dLOHBkU2syRTNOVXZETjFpeDdMQ2hwd1dXcEVLYk03T0ZXd2lJSTR5WG55VTMwV3RhdDI3bmJuTjhpTWdLL2Erb3lYSTlxeFFDVm1VZml3YkJOa001WnU2dmw0L2c0Z3ErQ2NJV0VQSWZpZ253MnQ5bUdYRDBNcVlnbW1qMUpLMzlrYk5BVWt0OFdNWk1Ga2dLdm1FTTMwRDQrRkI5aXMwL0hPZ2J1SmFYOFZQOEJyY0ZIWDNLYnhXUnlSV2FTaFRFb1NCbmhlQk1rMFBHOE8wY0RQbDQzL0g2T1cwdmpibXBEWjZWejR6MG9GK0FtU1Q4VmV0a0VLSjhYVXJUVUlHNmw3YUdCSGJ1cDlobkw1Q1d0ZGRXc1RvOVkyVEFkdHVXT1pKcnBCYnV1OWYwR3Bpci9JbWVIYjlTNDk2V0UxalRxOHF1a3VRa090cnQ1YVZsOGtiZEpFV3NRYW91RXdRYnRET0tRZktwUGxHNnNVeTdSRE80TjZVQkdHZ1YveUVVU2NKVFQ4dDNHQmRObjBSeWNiQm5OYXZyWmNzdWVMZHpySFJKZmVMMzB3cmJjSG1xZ0d5NTNpNURrelFzQit5UWNleVFWRzJTNklpRzZId1JaZVZrTmM0dUdjOFpJQ2haR2NCeTV2bThncnVNUjFMUlV6NEpKclhldFZSQ1F1YlVFM3dXZVo1Z2dkcm45R3VwbzFGeDgwRzBuc051dWZkRHZRVmJQWGFUbHlDTUdxcENvVE10RnArV3NZM0ZseDN1TWt5OEhSYTgzeWJvcmRqdE1HUEdTYVZoSy90QW1RMUN2SjRRV2Jjc3hRUlpXUnVNbUJpaVlRTDlqQlVTeUFVcklFcHl0cW1IWi9VczQ2VDNtZGdGZHRLR2UwNitFeFl3SVBOUW1RQ2hIR09PVDNGMXBvUlMrQlpLMDJTMTJNVFk3UnIyRytoVE16Q3BJdVdGNzhOaWtGVEduN3prU0NNT01RT2RjSk1jNTJuaGNZd2M4cllpMWphU3FCQ2E4b1NWSGE5YXZiZS9MYVN3TEkwamxuQkhTQXIrRm1INW9pMUVwQ3h4d1l1VVJzQVdiU043UlRtc1VuczYyWmZod3EwV1hMOXh6bUdZRzUyTGtDMmgrWnBNL01DSngwZ1RrQ2FVcFZ1QzFDTmVJSHEyQnRnZzZGTXVqaXB1elJhdllTZnZBOWwzTlMyOFVObDF2c05lVWl2TU9JUU8xUTdMUnU1MUVUYkd4ck9GRXdTNkxQV0xMK1NCTmxKV0NHbDNNZml3dFZETm9QdGQxK3BjQWdJeUtDcU5Yc2ZOd2hSZXBTUlIwSU5HeDd6ZjI1N0kyU3ZzcHhkcnNHOWpZSFJBUDlZd0NWL0RUK3dCMTFRMEd2UDFtSk9UeHdjZmFoYVZQUGszdzFPRFArMVJQMW9GMGMwdXRqeWQxeXB1Q0hNY0gzQ3dBVi84aXhtNHdtZFBBRTVZNUVsV2NkelduTmV4SWFTSFpQNURuejFrSTI3cEJPVGNCdm5HUUZaaTFOT2pOUGRwRU0yUy9KZDBJU2V1eUZscUloVFV0V25Od3FGRlhCWENDRmtNZ2VVQTlLSUVVNVArWThUa0VlMXRRaTJlc3hRRThacTVSak55Q0pBdGwwdFVSamE1QTdWVEFzTHI1dVc4VmpmSDVCZHhhRVFYYUExcTRhWmhJTTZqM1RBcTRlczZTTmFTTERuUHhBRVpMWGd5b0xUVmRNaG15S1hSZnlVWXAxZ3R3VkgrS3JmUmhSNHMyZjI2bHRvcjYzaUoyL1hRVnRid1lXS2RIcGFTVXFHNnNNVFhZbXp5Q25WdEU3U3VvWU5JMTE2U2lWWUlVa1l1T1VPdGJvS1F0TlBpNkk4T0Q2aTc0cGlyVmxKcEtHRTFhbG5FdnZjZXNpcWk1N3phNzQyeFpsZFFBWlUvRUxpR2JtU0R0bnN6NElINmkweksxMWhjQ2JNdWlkVHhvKzlKOVpzS0x6Y0JuUERJOW55dFpqVDA4SzRBVVlxZVU2RjFCWHc4T0pJYldZcWlCYnYra1EwWlRZRVdhSXdNQ0dTVnkwem5vTzJVYXVHMVJnZUdjYkIzcTFyaDRMVzdHRllDVG5ic3BBRFh6MWtSUzkxanExSWozR2NRQUVack13clRmOW9VVEJhZjZPeCtwS2tJOWU1ZGZINW9sY0xSdkgrSDRYZFBMWXM3TUkxN2hWM2VqcjZzM1NCcWxsQysrQ0JlYzh3czcrMlFwQ2xDYXYwYWxnTXFXNG5KR2F6NERyUGF3UVA4MHVzSC9MZ0ZZWXNSK3VrTFUyZlhaUi9RaG9ndzZBK2wxbitGN2tqcmxHdlFxSU4xWHF3cVduSW0zVXg5N1YvZUZScmZtbEEwZVREV0RwbFFGSUFDUW1yUEFaUThNdDhUWTdVdDRTaXg2NlBiKzVPSHJyaGI5S0VWWU83R0Y1c2duMWtGYVViSUlPNjJkVERYSkptNG9jY3NzS1F6WGhsRWVscjNOazhrS0diQUJuV2RSOFBscTBzQW1jZnlJcXNoUnVnQldHMlhQazFSNklEZ0YvUHBWTmliV0FrQlpBVjRTT29lK3NKVk0wU3V1REZ1MG90WWJkZDVRSEFreVpNSE11TUpOaUR0engwaEZueDR5Qlp1R1ZMYUExSDZKdUo3ekZraFNHYkRpbTJITVlkNTBRUklPczdsdG45bHhzdUVoYnNud0hXbERBTU5jUC91dWZPdmZXcDMvMHJ3UXpGUys0Vzl0ampGbmp0b3ExTElLWFRvODdXaTY4WlRXbEtKNi9RNHowZ1QvUEtUU3hwd2dvaGF4dEpRSVpCd1BMb0Q1a21qRzErbDFydkpzUzJFWE9BSDRic1JIQ3drSGxWbmxldEFGa2U4OXFVQTB6emNZcUkwVURJUktCWUNXRDNrTEJNeXJ6YjdrYnU1cHMrQlVvZ3BkTkQycUxyS0ZHVkd4Y2VKSGJvWldMWnZyVzB0eW5DRUVuK0ZHWVlXMkcyQ0NGZWJkSFU0R08xMUhwSGdzcmpIdkRLa0RXOTZiQ0w4ekphWjF3MVFJWXArdjJjYWN3SHNQZURyQytURjRLTCtqRUJpUGZWdkFpUG9LMEVNaXh3NWluMm1oTWpVZTFmUXNFVURubCs0TEZPMjlkVGhXRlh3bTVzbWRlRHVabytGVkpUbldOZWFoMzFHQzhNT0h5TklXc3NjcDhaVHNFZzFGY2NOVUJXRTBZeWpUdUxqb2N1MGNBbzY4dmsya2RPa0FFTnZjL0FQN2E0cGV4ZFdBQUovK0xjVFlHVEdKNTBMQXNydFJNSEdReXZvK1NpZTNrb1hOT0VBV3AyWThzdEh0OVV4RnBxSHNVdEdCYWhOV0kwdmpLSUVZZXVNbVExUDVISllBUlZXSEtDQW1SUmIyWW9yb2pCMExvaGJudXFUUkUwMUlRczc0M3NXY05PQytkZ2tZU0Rxd2dnc1h6NDVZdTI1VHpmMkVoeU1lRmhkb1F6V05yRjhEa0pDR25DNUxHTStvSFBaNW1HcUlzanA1aUxuSzRkTmNNdlE3WmU0czVUWVhtWjg2azVRQWE3eERMRGhEY1RDWWdHUWdhZHRuZ1l1dElXaTQzczZYQks3NGxpMzRkNDRrV2tGc0l3N0VuRSt4YUlFcWlhWTVrM0t3OFQrWmgxbEZ5eHhHMTBwYTBFMzB0aHV6MEtJa2t2TWw5VnJzd2tvRzFhR2tGcjZIYUd1ZVUxMC91eWFJMUZuQXdaWTh6dkxEeGtzRng4MVBIWXloYjFhTVJDN2JVdWdvWW9CRm1jQTNmd1k4Wkc3dnRnQW5ZVkFXUmU1RGRrVkovL2FsSXdHcmdyajlhZm9iN3JkVFU4YWNKMkdBZ25hVmNrRHFnWEFBR1dibzhQTWc4cnVabUdLNzBzVHluKzFCTFlPY29LSmFhTmhVaG9lT2Ywa0pIenJESXJYVnN4b2RGQXlIclhGR1FzSDhkZUppRGpSeFZ5MzRkNFludllNSnhjUlplS3pheS9RYjJ4elBROE5abjlITkhweWVhQ3FZUWZxRUVKMVRHZ05sOVk1ZFovcGtxYU1QOEk1bGNzZTlWQytQZWJ1SzNKY1RBenA0YndNSEMwd1dnZWRObis1cmVsVTB2Q0UwbUd6TnRETmIxUHFBSWJLUnlsWWJuNGFsV01PWERVMHlybUpkNWhlV3J2N3BNYVlHQmVuckR2ODlKQlhyUDlISkROUmR4YWk4MmI2RUpnc1B2QUZ3aTlNV3UwcG9nRUs0SUdJZDFPc0hPb24vTm96eHY5MDRRVnRJM0dDZWRyUmJzRkxDN1p5YmdwNG1hZDV5dFhVc2NkRWJjbzJkNlhoUVVzOHN2TGxGNW11VDdLOG9Cc2s2bTRUdnBqcnlFT2hFd0dqUlhSRzNaRWhWUHMyZFpZZUNENFZpelpwY2hHQ2JkMkcya2V6U3NBekx0SEhJVW91YnFUQzV4NEMzZXlWT3lSdHJMb2lQT0ZOVzZlTnZpbkNFTkN0V09ZYnhITWMyMXlFd3ZnamtoQUFNclpTV2lOVllXNHJWUHdlQWUrK2lnVG51MU1nelY4aytWNXlLQnJiUEhxK1o5VjBhQW9rMEZqQmNmZkhzMi9rNmpnMm5QRFlqQ2VDejJhMzdaa2x5THJ5N2kxVGo5bUZqOUF5WW5jclY0RzFmaSswMG11VzRQVzF0ejlwYkNTN1JwTVVvVEJGNnloZHUzRkRUUmx1dThLeUtDRkMzbWhOYXJVYlNvaDI3bDVESE5oeUFxY1UzYjhtcEVyK0dRUkVtTlZMQmlRajYvYllxTU1oRXdlZ1cwdkRDYTZYelJ6Z0ZjeVpHVVJIbm52REtpUnBTa1hPYWUzRDJuZ3c1em5FSkpud0xLK2JLU0x4Y1RjNDhkOWsxRFlzZ1M1WFl3V2laWWlEQkNaWnJXK1NseTBWeXJSeGZnS2JtaGlwalI5SFZyVFhLZ2dIUy9ReFcrdkRQV2dQd3haNUhJem5VZWN4SXRoSVFtUXdZcHl3RXN1dGZPd0F5R0RyVmVZMFY2aDJLYW41SXBXTlhaa2N6Ynl6YkRIbG1WdG1LUTJUeE1HdklSU1k4RzBoS25WcmNFS2JVZjNwd1p6NzZFMjc0eUpkREg0L2JoZU5rekp3aERoYTlSc3Z4OHlEeEszY2R0YUpDTHdMTkdWU3VTVEViUmVOU1RQWFZsMDk5a3VERm5aeWEzcUszWlhnejJVbXp3Sjlva1JpUG9kQVdaZThMbklEZy9JU0lYazB2Slc1M1lvdWNWMTlaVk8yOVJyN0JUQUppUmhPT3VHWlMyYW1zbEZ5Rk43SU5LbmlpanJ2SmFSMzRIa0VCR0xpV0hERDBpa2hmbVVoMmhSdC9Eam42U0ttaWc2MzAwV2hsbXNFTnVZUzBwUWFSTzNrVkVhTVUrem9ZSVVlSmV0MFJGeEkxU0oyMDNYRVE5OFljanE5dno2SDFwL1dtdnplUFJid2w0ZU11anF3eHhwc2NaNWdzZUZPWmU1M25jRk44MVlGQ2k1eHJjVFJhZGswMFV1OEREN1Bzc0FJeXliR3JiZnRFRXl1UWpwYTQ5Mm9tM1RVbkVkNllrc2VjNUpHMXpvS2J6TWNFTDBJaXI4bEE2ZWMwcnJ0N1dCcGZ1eW5JNFBibm1MQ2NQZ3kraW9hZ3YwUzg5K0NlRVpEL04xUTZXamZMZnRxa0pyb0FlaWoyM0hjTkFMUXdacDc5ak1QYXR4R2kxcS9mVG1CTDVwNS9FaGs2T003TFhxeC9nNDdsYjhIVlZpemJFVzNDU3NLZFZnelIxK1lJUVkyYVN1TzFkRGNqS0xTNG1vYWdkZmg2TGQ1Q0xzeS9hd2EzVnBEU0ZnT0diMXZ4clBicjVwYmtGZU1KWHdBNmhMdUN0dVdOS08vaVQrd0VKM0h2anRnbGNvV1JoMkpjdm9NK01TQW9DbHNYbHhlbzVQejNDSk82MW8wdHFuaWwxejFqOWg5amZjZlBBclE1YUhzVTI1UzlWY1RhTGhJTXRWMGJic1J2bWZNakV1eVRFZkJPRU4yRE81aUNkUnpEREd2cXhlQ3E2d2J1ejVndjVTTER6S0Z0MDUvYXJKM05FeXlhQS9VRkRQT2Q5Q3pHNFFjZWY3Z0dRYm9WQ2l1L0FaaUxtelB5YTY3V2VJNUEzM2dsb25iY0pEM21SaG9LNkF0K1ZHaEd5S1JmTmRKSzdJUVJnV3BjYllvUzVTeFcyRzIwM0xNR2I1WWNpUVBVeUIrelJkTlN6Sk5zcGVmUGl6RVRXOTc4SkREejMwOEJORnFnY1B5ajEwNFkvUFc5TFBQUFdZblhsOFFyQWphK29iY3BGempHZjRXMVEwVGVzclMrcGoraWZnNkdjOEp3TGRaS3I2ZXhCYTIyclN1bTZGdGgvckpjZlYwUFQ1N0VrMGw1Rnc3YmU4bE9MRWd1azRhK1FWTlVJSzVZU0piMG9nS0NWRHdrK3lzSFdLMlBEWEErWlB4NmJjM3dGUW4ydlUvVUhkMmFBckZhbjFKRVhacE9lMkRBZitaY2pvYjFHb1lEMmh4WnRLU1FpaktGczMxSjRmUGh1WXAvS2hUZlpsTVpEN090ZjlkVnhmM2xMcTU1L1VIL1FrcGI2bzhUZVdINlR3V0ExVWJIVytvSElmaDArMUVCVlZRSVZDUm5nQkpGdG1kSGRMZmE5d0g3YUE4STR2dXJudDlDMmh0TjErVXozSXRxc1IwQlN4S0dGdm1TenNJa0Q1MnlpOEN5M3E5a1RaUVk4d0sralBxTnpMY3Q0eHJmR1lZcUxzbG13NzVReS9EQmx0YkZBdXR5R2pacXJoVUFZU1FmWmJodHp6Y3llUG1kT256dUcvNTFONXk5bnd4SktiY1VYYVdCRzNydnBuV3ArR3Uzdysxdkpzc2ZzMHJlRTIwYm1tRjhCcDBqSU1VK1RBMmNFZjB3WWJmSWYrY29XUXdoL3puZExMdG1OTDRPQkVLVVIzVVgvTzNzMjc1RDRPMWNoL3VDUUtNNEpmMjJRZS9IVmNWMThOdDBoV21HUFg3ajROVTB4cmNCY0V0NWR5b0lxSERFNk1CWGlaT3M5UkZmNHFDbTgvQk9uZzFVKzlONm5QTDd4RjMvMG5TMGt0dFo3d3dCL0J2OXNZWSs3Kzd1KzdEcmxmMG04VGZUOTJSK2NqeG9DemozUS80K2hUcDFZRWg2dk9oVDl2bjNYUnFQNzAxQTlzU2M0a1lXcjJTZjJCdHVEcSthdjdtVWNLblorT2FSUFRPdUdQNFlXczRhb2VNalYzZitlZURkdnArZk9kRDJ6Rit0OFF5R0lTaDdpSndrbzVCUGV4WVFtUURWUjVKSkNKdmRiQXlSMnp4aU1NR1ZZQnMvODZab2pzcSs0UmhneEwrZXY3enY4WU1oeGh5T0xIc21PSVRZcktSeGl5M2ZDZ0pXWHl4NU44NUNCN3VidnNrS2ozN1BHUEowRDlXaDgxeVBEYzFSMlQ4RGd2UElyb24vanhwUncxeUNyMExzR1VXMHRaaWxjZU5jaXFIakxVMmltVFB0N2tvd1pabVJNalhqbGRQOTdRcEdsLzFDQmI1eGN1Ty96ZkVkTm1mbXpwUncyeUhmcnZseWhmMWZyRHh4YVV3WW9mTmNqRzlIdS9nWGNuejJqN1h3MEhULzU0dGg0MXlPaGxYZWVjeHBjb3h4T1BJYlErY3BDcEwzM29yRDc5d0plSG1Qc3haVGw2a0IxVElJWlgreFprdzl2cWlIRG1obnZCMGV6OWFQU0lUUDlZVG9NK0JOeS81T1dmTyt6UGZvdmpNQzN3N01ZdzBtZWVWdjhQNE9ITDE3d2QvMWdBQUFBQVNVVk9SSzVDWUlJPSIKfQo="/>
    </extobj>
    <extobj name="334E55B0-647D-440b-865C-3EC943EB4CBC-7">
      <extobjdata type="334E55B0-647D-440b-865C-3EC943EB4CBC" data="ewoJIkltZ1NldHRpbmdKc29uIiA6ICJ7XCJkcGlcIjpcIjYwMFwiLFwiZm9ybWF0XCI6XCJQTkdcIixcInRyYW5zcGFyZW50XCI6dHJ1ZSxcImF1dG9cIjpmYWxzZX0iLAoJIkxhdGV4IiA6ICJYRnNnWEdaeVlXTjdaSHhjYjIxbFoyRjhmWHRrWEc5dFpXZGhmU0E5SURFZ1hGMD0iLAoJIkxhdGV4SW1nQmFzZTY0IiA6ICJpVkJPUncwS0dnb0FBQUFOU1VoRVVnQUFBU3dBQUFDd0JBTUFBQUJIZ0U3S0FBQUFNRkJNVkVYLy8vOEFBQUFBQUFBQUFBQUFBQUFBQUFBQUFBQUFBQUFBQUFBQUFBQUFBQUFBQUFBQUFBQUFBQUFBQUFBQUFBQXYzYUI3QUFBQUQzUlNUbE1BRURKRVZIYUpxN3ZONzVsbUl0M3Q5b3BQQUFBQUNYQklXWE1BQUE3RUFBQU94QUdWS3c0YkFBQUovVWxFUVZSNEFlMWNUWWdjUlJTdTNwbnNaamZaN0JKVVFnN09nTGNvN0VJVVFkRk5EaUxvWWZZVVJKRFprd0VWSnY2QTRzRmRid3JDN2syTWhGa1Bpa1NTRG5qUUtES3JKMUZ3OXlUNEE1dVlnOUdERTMveU4wbTIvS3FyWGxYUFRIZFA5VTdYMk9EMFlidTYrOVY3Mzd5cSt1cDFiOVZqTFBZWS9TajJVZmlCcFZpNFNsL2xLVzVWM1ZMTVNwZU5VSWxQWnlobW84cEtacE52Mk1oWml0bW9pcGZ4N25yazZKditHU0ZnYWM5U0xONmt6Wk1HRjhleHZNSHlBMWhyZVlOMTM5T3ZBbGpRcVN4YngxTE1wcWtTWlh6ZUNwNWIyck1VU3pScDg5RG5WM01JeStQOFpnNWhGVG0vbFVOWXV6aGZ6U0dzUFlxMmNrV25qSlU0WDh1aHR5cGN6WVdXSTk5U0xQaWxmZnhwS05yS1dTTTJGVzNsQzVhbXJYekIwclNWTDFpYXR2SUZTOU5Xdm1DQnR1YmxPTFljK1paaWZYQ0RxQXJhS2tzVmx2WXN4YVRPYmY5dGNIb1BzN1JuS2JaZFFNWFgvTGRuR1d2eWEwcER5TjdrVTUxYWY3cFk3aGJyRk1yZytuYWZuK2JYcGozT0wzZmIyNVR4cWpGVDRQeFV0NWg1bmxWcEIrZGZzRUx6UEdqcnIyNTc5ZXNkZGpBd3JuU0xkUWoxZitrdDgxK2daZWQxME5hbExudEZEWlVzclhPYU9XMTVoR3FtT2ovQXBUK2EzM0crcEdxYXZyV0hMM1JvQTZ5VUk2TkRnZFVsdXNwS0lEZ0hjNHEyUW02b2JuVnFRU1BTRndxRHZsT283K3NadmpVZEtBSEhFMjBaV0o3L2Q2Y0ZkRUgzc0VZNFY0YlI4Nmx4REt4UmZxWVRGa01ycW52dXZHWG1RUUFrMmpLd0psclNsV0ZzNHdQbzhnaElsV0hQMEphQlZaSHZqV0ZVYkVTTkVlc1BPMjIxclM3UTRZbUVVQ1RhTXJDV1Z5UFUrUExWMnlHc0NYcGhaV3pVMEphRzVhazNvWFpzaXhHVFFidEV2MWRWdzFYanBxaGg3VEF6ajFmV3RtbzBPcDExZVovelE4cmNsS0V0RFdzUHRUQmo2K1FpRkMrcEtxNWc3UTZSd3B5aExRMnJKRDlKQUlWbmhpbXJuWE1NQy9TZ1orS2FwaVBUbHlzckNnRGJRZTlxdU5FNDR4aldUSWdVNmlGL1VPczBGZ2pXVGoxaUdWdGVjd3dMUFY0M2s2RUs0NjNtTE1HYW9za0FOMmp1MFcxTlFsbWQ2MXg5T1dJTXRFVURUTVB5YUpaaGJFWUhQYXlnWjI5eWFsWndsQjRQUGY2WUtvZHBpOXhRTlB4UTBVRVAyNldIcHlOWThKRG1TOUNXN3Q4RWExVDdoVlcxSUp2b25neXlkWmZnaDdKU1dlS2hnRSs1WVV6UDNheG0ybk45bFZBNDhsWTRscG5qWFBkdjh0WTRUWDZNTFpwaW5kcWR4QWhsVm1kRTc1RzBSZlltakxmcWVqd1VEWHhIM2hyai9BYjl4SHFBc1BCOGNLM3NUZW0rNVptQk9LRnZFbnBTa2RVWjNxS1p6cE8wTlM2N004SFNIV3JjQkQwMXFxSjVKQ3M0cEFla1FHRWVJblRSVEtWTHdUTU5hME9KMWpUSkYvaWZWTjJWdDlEbHFjdW9sOFRLVWhqV0JMMEtZY2hTMCswUFJmZU8raGJDZCtJZ3hJTXJRTFE0SDRZMVRuUEFPcGprVVBERWErcXB4MWtqTXM3L0NZd2hLdUNCRjN6WmFzb05POVdJZ0ZlWDFlVDVvKzZOcU9qSVcyeVIrcFlnVmppcW9HWWJaUTh0dXdEcms4djh5aVp2bFZIYzdmTnpPS25ERmF3WmlxSXFnTFhHMkppYTdwUTlURTdYRDdQYkZ0SEFpTXl1SG1iM05NT2s2OHhibUFpREgxN2czd2FkcDZUQ0hISUR3QVpIYXdPRFZoNTZua1pGRWxQT3krdzBxWHJ5K21YMC9qWEdha3RTTmRtcktTeW5tRWV3bEVRZ1IyS3lVb1ovSy93OWFCc0RwR1dFT0NPMC9JSHM3WmRnV2hnSVlqRGlNTk1SNnBGWWhvQ2txaUxmbW1YZit4Y1l1eE1VOWhnUk9Oa1RrUStPRXhCV3JYZ21ESUhFd3ZleUtmL0FlVE1ZOC9qNmRwTFkwN2poZ0VEMWZtRHFHMUVFL3REaERoYTcrM2pycldsaHFuQjI2d1V5YWV4OTNUejlrcnpyUGVHZi9wZ0U1Tm1JdGQ5M2RXVnB6MUxNRXVVQitsSWNLMjlwejFJczFremJnNEtlY2RwdWh5OHM3Vm1LaFRYSGxyMUdIbUY1VDVyNU9SYTZwUnNzeFdMTm1BYy9MMk9ZVTloZ2JuZVVMTzFaaW5Vbzc3cDgvRk5NdGZtRDFRQ2tEMENnT2ZQV1ozKzgreFZEMUpBeldFR3JEbUYxZGU2RUcwTnZKVGluNjlIUVcxMHVTYmd4OUZhQ2M3b2UyWGpyUDFnQmJnUExjaUc4cFZpWFo2SnUyTUFxcXZnOXFuN29ucVZZcUVaODBRWldmRzFuVDRhdzByajIvK3l0dlFmampvZGlYRGdJYjNtK2lNMmpEM3pkaXpvR0FVdDlVb25FdFJRRmlsa0Z6ZEUxVTl3VjJ5ZWlEM3doaWp3RzRhMUl3OGszaDdDUy9kUCtOUGZlaXU2VDZlOWVhdi9kMjdzeTNrb1BJTHJHRUZhMFg2THZadXl0N1hVQ1I3Vk0zM0prWUh0cWg3RFMrRzBnM2hxSkM3Y09EdU90cnNZYXhsdGRMc24yeGtDNmZIcklRMWhwZkpaZmI5RjZuelMveHJVc0ZsclFmOHBkbTBxamZ5cTBsaXhOUGJleUkrSS9kMSs2dFpGUyt4M1BmdktHL0RwdzhlWFBuMHRaMloxNEtSejB0cTMvNkxTNTk5NGpyeHpYNndZN24yWjhYV3FkL3UwZGVmeHhNZ2tXVmtqaE1HczZNOGF4WFhWWSs0WWpkenhTT0hJVWZWQ3RtdHJ1YjNOU0R3NWJkYUs0UDZXQWRhdy9EVTVxbDRKMVprNVU5Nk8wd21tTldUOWFNcStyMHdwa3Jya3ZoVHF0UUY5YXNxNk1KWXE1b3kzOFJpeTl6aU50WWZwWnpib0ZNdEJudGxObW9DdzdGVVBhU3VQTElXMmw4QlpvSzQrdlI2QXQyZzZSNHNjNEZ3VnRaZkpaT3pPZ2ovNSsvVVhHUUZ0TFVtVlNtb3JNalBaU2hGV3ByU1ovWFNSeG1wZXltMnA3aHE2SkwzMDlGeDlyNFl3S1ZYNWpnejI4Tlkxb3F5eFYxdlV1TTJVQ2lNTWJIekl5bktobUg5OHFRMkI1cFVIN2N4UFRWQ1RxeXU1aHdaZGJKL2ZjMU5sUUV0TlVaR2M1VWRNY2x5MG1QaFFyMnFyU0ppMWRFWTBZMmhpbGI3c3JZUGZLZWFtOVNiU1ZuS2JDSFpTdzVobTl0NmhLdEpXY3BpSmMyVjNaaE84QXVCVFlTVTVUNFE1S1NET1lYV3o2RVFmNmo2U3Q1RFFWVXRqeDN6bTVrVTFZUWJFY1dFdE9VeEdJdVA3am14ZldtcUt0SG1rcVhDTVMrckVKVVgveW9yUUNQZEpVREFJV3ZvWG9kZlJFV3ozU1ZBd0MxanFSUXBCV1FFWmJ0REV3SmszRklHQTF6YVo5YkdPVDBWYVBOQlVEZ0FXS3AxaEdMUEZhQ2t3MkZzaHlaSm9LZXVqd0xQYnZieWo5VTBRVlBkSlVPSVJEcXVFaEhmQ0J0bWJGL1Y1cEtxaXV3M01wOU1HYmFLdFhtZ3FIY0VnMVBLUy9ITW0wQXRqQmFhS2FxdGdhS3crVHBvTHVPRHlESCtnVkRDK0pNaXp1bGFiQ0lSeFNYU1ZTQ0dWRDZaV21ndW82UERjaWFLdFhtZ3FIY0VqMW90eTBMeTR4S0Zkd3VuKzZWNW9LcXV2d0RHL05LL1VsU1Z2MXN0azlFSjJtd2lFY1VnMVNXRlBsU2tCYklLMHBUYkRSYVNxb3JzTnpWUWZ5SWdrRERCV3ZzVjVwS2h6Q0lkVXpGSkF5NWdmdlpXT1gwY2xXNVdPd0J6OFVGTnZTVk1pSFR2OU9rV0dHbUY3ODMzWGlGdXVWcHNJcElLa2N5V1BXWkFtdUVlK3VjNnNDNEFKS3NXa3FwTHpUdndoc2pnVUc4TVV0bUlZV0YwU1dxY1EwRlU0QktlVjFGZnJOM1d5STZOa1RveEFJZ3lNbVRjVWdZRzNLVUg0M241OFIzaG9WN3hzMUJTc21UY1VnWUJWbHZzWEZtK2pwK0ovK2pQaVhUNDgwRllPQWhjVERGOWprTTlpVUFCS1lMZnFDODlVYXZ4TW9ScVdwR0Fpc3lUcmZralBRUHQ3eTVZZWtBNklWWTlOVURBUVdHem5yZnloWDN6eFkvN1VzYlNhbXFYQUM2MTlvL29IVWVmeGJXQUFBQUFCSlJVNUVya0pnZ2c9PSIKfQo="/>
    </extobj>
    <extobj name="334E55B0-647D-440b-865C-3EC943EB4CBC-8">
      <extobjdata type="334E55B0-647D-440b-865C-3EC943EB4CBC" data="ewoJIkltZ1NldHRpbmdKc29uIiA6ICJ7XCJkcGlcIjpcIjYwMFwiLFwiZm9ybWF0XCI6XCJQTkdcIixcInRyYW5zcGFyZW50XCI6dHJ1ZSxcImF1dG9cIjpmYWxzZX0iLAoJIkxhdGV4IiA6ICJYRnNnVERKK2NtVm5kV3hoY21sNllYUnBiMjRnUFNCY2IyMWxaMkZlTWlCY1hRPT0iLAoJIkxhdGV4SW1nQmFzZTY0IiA6ICJpVkJPUncwS0dnb0FBQUFOU1VoRVVnQUFBMXdBQUFCYUJBTUFBQUJlZWtwM0FBQUFNRkJNVkVYLy8vOEFBQUFBQUFBQUFBQUFBQUFBQUFBQUFBQUFBQUFBQUFBQUFBQUFBQUFBQUFBQUFBQUFBQUFBQUFBQUFBQXYzYUI3QUFBQUQzUlNUbE1BemUvZHV6SjJpWm1yVkJCRVppTERXWDVoQUFBQUNYQklXWE1BQUE3RUFBQU94QUdWS3c0YkFBQVlBRWxFUVZSNEFlMWRmWXhqMTFWL3N6c3pPenYyakNlaEtxU3A2bUczSHlxRmVydHBKYW9rdFpzS0dnbUJwMVZGK3dmSVF3VXFxS2dlZ1VRaTlROVBhS0ZCb0hnU1ZOUXYxVU1KS2hBVlQ1SVNsS3JST0ZVa2dscmthYWtLRWdLN1c5UlNCTXlzWjl0bTgzWDVuWFB2dWZjOHYrZnMyRHZlbmRYNi91RjM3N25ubm52dSticm4zdmRtTjRvbTVjaExJSHRQWWYvSFcwZWV6UW1ETElHRmdrSHBmWGdpam10QkFvdkYvZC8rdjM4b0dyTnpMWEI3M2ZOWTJWK0JER2FOdVhqZGkrSWFFTUJpNFJlWXk0b3hHOWNBdTljN2kxUG5yUVN5eHJ4d3ZjdmlHbGgvOHpuSFpNT1lyV3VBMyt1Y3hmSzZFOEN1TWF2WHVTeU8vdkl6cHJkbXVad3k1c3pSNS9jNjUzREdtQjlhRVp3d1J1TGlkUzZUSTd4OFpCZ3UxMWd3NXNVanpPaUVOWkxBb2pFWHJDVG1qWGwrSXBPakxvR2llZGF5Q08vNndWRm5kc0xmZis3dldDSGdYbU1TREs4ZGU1ZzJadm1vY3ZzL1g3ajcvck1UMzlmcXlSbXpMdTI4T1hYNlRUZmNjTU10WjAvSjFpWmRWK041RG04TUpxRTZMdm1xTVYwSFFYWWZ5bjRjN1dxMG1zek4zdFdZK3NqT1dURFBlTjQrOEVkdnQvcDYyU2MvOWhzZXlwVW43aStjdnVtaE9HemNyWVVQM0FOMmxrYVpaaUgveWxHR0pjZDgvWHdyQ2J4NkVDU0d5M3AyYkdYbTRvcUdjUDBwcThiYkV4MWpCblNNV1J0bGlrYUlHYU1NOTJOT0hyRkViTmYwdXA0NVZNQ2ZLV2tBMTc5dnpFMGZ6YVBydFltdThRSVFEMXNqekFBalBKeWIwSTYvL1JtQml6RU15ZmVkdW81am9adjk4OHdVT08zL092cnNXN0oraExHMXNiT09RaHNYb1NPK0pYOTh2NlVuekIrdDkwdHovZGE3allWcWZybmVkR3VIOEhySlFKbEFQMFJBV2U3S2hxT1p3eXE2d3cxeDJFV3pwOGVCemxFNmxWYk5helIzVVlUbzR5NFRBM3hHa0hEVGFONFk0RmVnWnN5UFJwa0ZPL0JJNHlKY3ljVXV2TXNqN3Ayak1IM3BNUXRtZnl1T1ZVOVo2Q04rZTRNeWUzMEQ0c01QdVlXanhVZ1htb3VGMFRLVUNIbytvOWR3YmtTMWF4cUhWKzhrMG9waWlvQWFYbVNVaUd3YzN2U1hwSVFic3IxTElxVWhaTCthQnIwMExLY3VEUmo3YTFmU09pL0IzMExDZGpMUVI3K0Fac0sxQjNWNzNWMkMrR0YwdzlpWERvUE9nV2xVVWhLdEF3OGVOMklua1NVamRpY0VOSzArNWtDc1RHeHRZK1FTeHI0MlJ2SkowdFVqL09YS2dubGJQOFBJRkJNQ3lxa3ZFV0Y5STZaYy9UTWRxSTNwV2dkQ1BDeWtzamtDbDI4REZsTzl3SUY1NGI3UVQ4ZXVWbWh5clduT3J3cm9HUHA5UTREamU4TFl4MGM4amJKUlYzSnAvVmNSTnV1eWh1UHFaTEVOZGZTenBBTWdOcE5Fc096SFA4VDJpTWV1a1RsQUp1cmUybzVNWW13RHErNW9rbE81UlR0bGJ5cERSVHVPQzN5SWswaEZ4c1pnRktXY0tzWTRHMytESGp0MmpYV3k0WWpQaWc0cVMyRmdMVVZBZWFpbzVGRG9NdTdLTFdqVVkxZFl6NUMxL21QWGtNUEhpVjZWakx5MkVhYUJhZ1RzZ2FRdTBTaGxqaXAyZXB6eFZIRHN1bksyUVV2QTFydytucVZjTHRWWnVhcjRzc29kMG81ZFVRTXFFbzJTdW41d3VWTWZlUHprMk9WRlZUV25xQlFnLzVZSDBxV2dPSklIWWovektGYzJHT2FTcHdyUDFWZ3ExYU42N0tLY1FVclhMNTJnYTc3bEtqaUx1UzkrbzJoUXFqRi94NnZ0Y2VEcHMrYy9GU1B3WGJ5Ry9wTVlKSXErZDJQdjV6WG9tNFhYdDNSYjZwVmdKeFkwLzZlRm0yS1lENTY2czB0ZDJZOFVidHFrQ3NyOEhiM1AySnI4enI5ai84TzJmazZ0TGtFc2l1TEhyZ2VUYkdWKzYyenZyZi9tNmQ3eGszL0E5Y3hmM2RoNzY0NkFSMzh1ZnFoLzdIKzllWVZBTmRFVm5nR0YzaE8xUXRQVjN2dk9yc0Fva1YrV2hucldlL1pTOVVsaml1WlZvU1B6dThic0czTmJnS0QybERHbnpFOUJ4c3hKRkwwTHpZc2U0eHZudDZUZWIreVBGY3hwZzhOaVJtNEU1ekNTOHR0c0hyT2M3L0s0bVh5djZJTTNRN0lGLytLbkdHVGFSK3dCSlJEN2x1SmRtQ3l3eFpUbXk4YWNOZWF6M0lpaVJzL3VkWms2TFZ0dEtxNS82TWR1cjI4SXdoMjlBdEZmMGFoemZBNDg5dzJJTittWXZCNEhVV3R1ZitVRUhURG56Q3Uyb2lmRHBUM1djZUUvb3NXcUpLRTg4dHRtZnpQNmU3T3pXTEFmRW1mTmZWSEhVOFh1dU01bytJa2JPLzJwNTMxUnRuaHJWQmVicXI4RmRnZjArdm1Ib0xJMzhMajJNOTJGK0dHM1NwcmdIZmRFV0dzL01jS1I4andSaXJQRnBPY0w1clhkNkRGUnpFbGFOYTJoMm9PVGZlVVFQaDdMOTkvd2JkdE1uVklHS2NxQzJpbkhMbVpVZmlvWXRDbU44R3hEVWdYb3BQSFQrSjY3RVd5N1pzNlRCMldLS2ozQjlyY0dXT1ZacUo0NlVZdWluRTlnNE9BYkJLVVN2MlBJbE0xYkFKdytEd29sNm82eU1JeGo1b1hvWks4VlJkKzNyakJEL0RuS2hCTkZ0Ti9DdmJxb3RqMGZDV0wvY3UrOTk5NkRDZkg0MkNaUSs5Z2l5R0taWWtJVWZjYzVYWWRYdllvUEpsYXBWOWtaWVkxUTVyMFVaSEFIakVzOStheWxITHRpV0VCSUcxN2NKRmRZbnFZNEJwVXZ1ekVQaXgxV2xOV1U3VkVoMjJ0YW9XWUtPMUYwM0p2bWRqaVQ5OTB4Zk1YZExoZi9XZFIxSElxZUJrUGxtOGtaTEdmSEFJdUsvcUNJUnNWd1FWQ1pDZkVxU1F5WUNQVm5IT3N3djAzTkZvRTd4c2JwVE1FR0FNSW80OWFnYktOL0l5RnNHalJNT1o1SUhEcGdmVENGZk1xeEs0WmRTUDEyWVo1aVROMDhYOGRpc1Jiem5CMkRQWU5raDNJeTNBdERKSnNNS3p0T1RsSTR5WGtyY0Vva2xQaXhDL3BZNG9GdERGemxXaFB6SVJGNm1xWi9CTkF0UE92citBa1dnMGJSN0gvaUhWQm1LNnJTVkZ4U2lBR2VVdzR5aDlpdTJFSURhZFlHRDRiZWFGMXUxYzlPT2FyTi9wM09JZy94V3cyeDJvM2FkcXRLSjRMT3ZmUWVDNlVZQ2hIMWwybktIQnRtbnpZdFFuRTBJTmROaXpvckZUTEhGeXdNdmV4emxSZlIzdlVaZEQyWVU4elk0U1R1elhlNGhpNnY4cWRiUmRxMG1wZ1hqeG5TR1k2UHptSUFtZVc4OW9reVpRT2U5eFJpUUsxNGhsRW5DdHVlTFRTd0QrT1h5akUyTHJmcVp4b2xCbUowU3VESi9NclhCcFd1SFJaK013WGVOQVBBU2hNTFNpK3d1ZVN4UzZPU3BGWTB3TlozYVdsNTY1bVU2cGNZUEJNaTY3eFhGMVJnZXhILzdNdlI4aHF3SVd3ZVE3N2dBMmRPR1R2MFlJTW9PNTFGWGlUVllLL2p4S05tL3dScW1oTkZiekVnbW5PWjV0Tkk2YnB1a2hSaTFGTlYybUcyMnA0dHRvc2xOeHd2MVZlaFM3ZHE0WGRialhhSTF1bkJZVnJ4cHlOQlBtSFdwZXFmSGNXQkI3b0tpWnFFTjdCZ2NHSVNJRmRMK0NsWTRaSjNkZEdNb25OQjk3T1N5cEZFYkM5Rk1USW1kZ2RZcnJOTU9JYi9LS2FpakoyMHUwRlVPYXUxRXBvbGEwZkNRbUdMRkU1dXlyNEtjUzRUakV1VGZNL1dmS0tSUW93d1ZDWTZ3MncyaEMxMEJzNHBTaTlqS3lzQmlsWFR0RlIyL2RKc20zL2JFTWVBSXI3cXNZK0ZsTnJEcGhRSEh1Z3FZcW45Y0duVHZ1UmtKaUIrNW5jNE1iSnZuUnVjdndFTzVCV0hOaTIrQTdNV2ZVTmRlK2llWTY0TEVtaWdiUjhScXRwY29kQXRTODFyZE9vRkFIWmQ0RHRwK045MXFaY0F5M2tYUnFNRzVyaGt2YzJRZGZRVEl4U1ZpVnEyL0I4dGNpcEQwM0VCazlDOHJGcm9WOUxVZFJKU0dGQnVFM0x5YlBvSkJFSzJLYzRiWUZMRE1xM0lCZEQzaE5XbURpWkx4QktzV3l6K3BSMEZWL1ZIaEYycHdhd3BoRkNCYlN6aGthTmRHMUdZSGlnWXRXZHJNV01uRFBFNlZLMUdjMlRYVFFrSS83MUM0eWhiSXhnOWJQbXlWQ3B1Q3A0dVFReFlzQ1dQd2drbTF1UUJpQlhMUXNrYW5WdTFsMGpuSmVLV2pIekpaOWxQb05BS0lqb0ZjOVgyQUhVSUp2cHZsYnA2WmltUU9XY0o0TjBRSnFLOGhLRnFjTStjTzMrUmRtQUhUa2xPaVV4R0dUdkZQQWs2WHFQdFphRFZZMEthWVRjdXgyQk1pNVN4NDJxcHhOQ25NOUVLOFlPTjFySEZXN01mRDNWZHhLRVBHRmkxTEEyY0pCSTdtZkJBejB4Z1VPRTNKQm9wbUt2V2dna25PK20wSzhsWnZQY0VtU3I4cGhRRFEyWkxEdkJGdjRjV2JGNUE4TFpMRWRaUnovbWtBclUxNmtYUnhrNDdSNG1oM2kwUjVnaXpLR0dVZTJkcEgwTzBwRWRmcVlSUWswWU0yRG9UcmE0RHNPM1o4c2M2SmdxdnV4REpxbVdSVVQ3R0NTTU85VE1iRXN2TWloOVo4M3VEQjBrbEwyRkdBUEVubG5OekhHSmIyVi9DRTB0YjFaMFF0Z0N5N3JhSjdkZGJZTTI2d0ZOZGpHcDZMYlo5TFdic3RCRnVPdkk1MFNnTmhXcTArVEVyOEJKdjhtNE1CY0FkWDA4amhrNTQ4THJnTUZ2VnNQdkNHc004dUNmWmoyVFZaRE5jWHRyV0JXdnc4N2dFYUdReFlhN08zc0FSa1BCekF6dGh6ZTVVbjRyU0RFdmpmc1EzdHc4K1Z2UU9BNEY0dTgrcmZUQmtZRkRpbHFPdmpaMHVrbVRhZHRBb2I1a0oxVUMwWndUWlA5dkJ1UVlScXdTVHNNTVFUV1I4SndSajNtQmRCMWJkY2loK1M1VWh3ejYzSmRyREJrUFdXRXN1SlV6bzQ1Y0ZQYUduUkFnbzZYYThYZy95NUk0Yzc0T1p2L3VuanhqemM0S0sxWG5mMXNZWXRLaVVDQXJyTWhBYThGczZOQ3JnbEMwVFhidmVyd1BlZ25kT2p0dXB4S3JCVkhnZ2JnRzlsUmUxQ2NDUUhJRjY0Q1d4ZVlmSkQxWnJMZ25lckFuNUJkL1NTRWZzaVQzYys0SHRLSzhvaElvaW9zQ3VXcFFWdUhZYnhHeTU4Q0dQM1FoN3R6WkdHSUpvVVNteG9vd2RkUzg1cFZFV3ZWK2xURk5MeWFqOXB3NUFHa1JNSGJ1WUZPUWhCZy9OS2RFZ1NEanpWNnVHUlNVNEVZNE85S3l2Q2RxMHo0S1JIdThJdFArWk9IYlpQTXVodmZTZkNmakRrQkNGM2UzZmNzdkxQdkdIZnlzUVBMSG9rbXY2L0E1dFdPdXlCV3NsYW1OSFhTUUhJaUhJMDVicFYra29ZNS96emlPZ09SK3pBQmxFVFAvZEx3MkVWa1FCMkE3OUlaTGQxOFowdmVyZEZKK1c2US8wTExZRUxlZXRGeUxiRW1qL013ZWVZcDF6d1NmcE9pVkUvLzZSdkllSWc5ak9mSEFrancxbCtBMWZaK3piUHV4cEpXcGpCN1ZsUjBaclZDY3BlcFlFcDJYN3h0SGlEQ0FHRC9LbkxFWnNCMjdoT2lGdm84ekl6cURDUXRUUkN2WE1ITHlTQ1NHK0VzNFBXYjk3SmlpQnZYaG5UbWtBV2Z4bVlrUUFKQ0ozSVppbXg2Sm91K0phT2VVV1lhVmFpV0ZEby96UFg2ZG9qZllmdTVoMk9NVDVpYWQ2WFY4ZlNBd1pTRHpSYW9TTmFkdUhQNkpURjEvWHE4NzNDUzlNZUxEYWZMQ0hwbzlCMFp5S0pIMTBha3BBM05WWkRoaFQ4amQ1QWFScmljZ05BYTlyQktwamRkNkVZQnN0NlM5NzAxVkt4RW5BTzhrZ3Q2UmpWeUx3Z2NhR1VMYlBUUDVXQlJoRURHbytvOUFvZFB2b1VsRjdKMSt2TFRHbVdqVjhjN0JrWTJRSE5OU2JidlgyL1ZnaTcvWEQ4LzNSb0xqbSs2S3lOdEFBbHRxMmNoYUNrVC9zU0tjOFEwWkZwNElRZUlPWktDVml1L0RiRmFYZUs0NUtiQ2E5ZWNnc0hXVUlGdlpvK1B3RGdFSEVzRld0Q3cxNkFzOUhsNmFxMC9uZHJES200a1d6eTMzRC92QjdQenVvNW8wNjBoN1RSeEZjeEtMQmpCY1JPWVlZYVBhaHZtSGN4SHBhR2s2cGxBall3MkdNM2dKVmZvZmx5NlpSQys0WDhnLzF6Z1NrbEVaVHRrd2c1TDJ2dW9renhaS3I4WVBTQm1scllyc3FFNlYrQk9abHdhdnFuWmdJZExtbkdWYU50WjBSYlAwODhQdXVLZS9LVVNOVTh4dWFtSzZUMGNSbW5GWTdXYzMvVld3dXBsSWhVRmZPUWpCU2wvVDVKK3hYOUtMek95eGZhQ29sNWxSTVF4VDFNYSttQ2FORGhzb3N5YWowbmJCNlFocEVyQ05LY0pSMlZjREE4b0pvb0VlWHh3TXMwMnBzZ2VGSkw3a0hGSDh5c2VqSHd0RTQ3NzE2UHU0RWlqQmQrcGgxRFdnSGdndmgrbWwzV2VOSXZYOFBRWlFLVzZjZ1FWMFNpblYrQno4U1dWajNtMTNIaUlxTnByOUhnN0d0OU4yR1pEOU5jTHFwWE9KSytNRXlLSWc2Qk5RV0MrdlMreTJxRENMbXIxWiswNkpYcmZyK2NRdk5tcDRIbkxsbEtPc0NSaGVJZkhsbHgvTnYyd3dzUVQyTW1mUE9rUW1KNFRFUFZEUnRGVktMSjMvRllMak5FUDNENFZ0UlNPNGgvVmttSVVPNHNoMGh2L1BVQWQ2d3RKd1N0NWZSdE5KYVpLK0NRNGpwWUNiUzNKUVYyTGJ5QUV1Q0ppSGxIeGZEaU43dE5iM0l2akNJV01GWUw1eHhkbGEwcVY1eHhUTGpXRVNqSWZ6cVZUdnNQR0dyY3ZEM1hUbnZxRk5pRFRBVFdiWWk2YW81cUd0TGdXZERPcGxWTmx4YlZ6aFMxYzVpWWYzdVJsQVl4SjRiQWFFdXVTb2RSOWRzM1lYRlpnbE5teTd5RlR1OUJaTXNFVWNkQ3FqYmxoQ010NFdXTGhXYkIxU1dIWEN4c0NIZGM2ejdBY1FRUk8wYy9QMEF2eEFnV1ZubGRWVGdnWktjbk5TcXNaTVF0alVJbVcrb1o0NjlrNGJVL0E2ZkRUYWRvSVYxeGx5dkhYeXRvaHczdjVvWXlaZWUzbGxzZC96dHorSXJDUXBCV1NsenFITXE0dGNuTzNZUTlIa0d0Zm9xZnF5eFQvRm1CelZLT0hlN0ZXdVVnOVNXSGVwLzYxYVl0UTBIT1JkMnJsM1d4d0Jpc0FQcitydjI0U1k2d2NOM2xicXdDbWZ6cU1tcVVhVmhKNVNnUEVjSHF4d3pxeFlSR2FubzRSR3pQbkJ3VlcwUVFNS2Jma0ZkTEpTa2lneTk1ZXVob28rM0ZncDdETjNSbzd4QVdPT2VBNWFWVytSOEVFYU5wRXp4eHhtN1RXeGd1eExiNElwbmdOSllaVUpxOCtBMmZ0eDNCSVdXQmVpME1MOU1zQUhFb0I3dWpocnJoRVUrWDZJSDJ3a2F4QmlYYlYvSHFva1hLaTVhMEplUEk1WXBOMzBFeVRsSHlSUmo0UzVPR0JMVWs1MXpvUnhJandZRFJVS3lGUi9HTGNoNUxRN0dvZ0ppcG1pWEpRYk1aeC9mRFZtMDdPQW1CN0pGMmp5Z1d0S1EyeWtEYTNVcnJFS1hSNmlUQWJlOW12bGRMNEVlRGZZKzdldzNuUmc4ZTRNRzJHOTkrR0p3QjgzMk1nR2h5eEk5cWVTOThXUFY2d3p5MkpWbDF4NytNZTJ5S1RoLzJmbjVPWEhqTkdwUXFyZzJ1bWNLUHY1RStaLzVHeTVmK1BkdjNaM1hUdVBKdEwzRUJZUUZ0cVFlUGR6cmNyMG1CZ0c5aU1QekFXZlRvaGJacmpqK0lEYnRBVWlmRXFJMFpPK2lNeTVBVGh0cTgyQTAvQUJFcStEUGJnaVczeSs4K1lOVWlXYUtMb2RJSndaWFdTTzBLUmZwc0tRdE5QT2tNL0oxNG9ZS3d0NGJiWTJPZ0p1aFN0aU9YUWNjNmdHQnJXRUF2dXorMGE3OXA3ZndQNnlkR1VnQzYxUzltWnJFQnM0UTBDZkZINEEwcFpyMkplN0FBamNFWTZib0ZyanRQQmE2Y0xaRUtCREFLcU1peGFhek5jY2ZoS3c5dWh6cGNvOS9lUU05MDIzSlNYdmN4a2hsWVl3SjBzdW9OT2tIQlVJNFpjekx1OUNqKzlxYjlrMFhMV0xFTVBrcWphZ3QwUzlkSHBOMjVTYXY0WTIzYmZhNzFJK2lWZzNOQWVCOW1ydUgrNEg4OFljWlgyb2dCME5rdmZoUTlLdEZiZkg5eEVoVzZ4NzRmclRXWEFzVVZGR0IwV01qUUNTMFdBMlM3TWd4QUw2eFJZTTZGME5BNHMya3hLUTYrSElUL1J4L2tIL3Q0VHJEaFRLWVBtTmt6Yit5UlcrL3lFMkFsN2dTZnFEbUVsckZUUXZxbUEvaWp4MU03ODZQRnZ5QzBva2hDSzFpekx3TEJGQXF6UzJiMFNOeU1vWTUzR3hKdy9OQ2lOaGxBUnpuWEVhNmgzeUtqSHRkV0tFdC9nNG9RU3BUQmNhcUEvOXZtZEJYYk1zUHRpUmNySWdUU080aHVNTVJ4VDRaektEQnNuemNmRDdtRm1XcjJRWHpYVDVyNXBrTittT0I2SkhuN1R6dzFVMnFkWDRJZGV6QXJrdlVvazl5MXJpaWZ0aXI3V2VDWkFtM29xdHVPUmQrMG9rQlNyVGFia2JRSm56K2JoRlAyRDZtUmFtSjNsQlhJZUlZWXp1MkdISG9uNXJsRXFHV2pncGNTdWxFbnJqN2szbnFmLzI5ZDkxMTE5MzNGNm51TGFmSkxmOGp5OUdVSU1NRU9KTjNvbnhRdmhQRmlEbHpZU1Y2bjNrYkRQeE1JTEJyTlZ0L0RmamNpV2J0cmxhaFZLTlJjbGhOOHdiVVRxSzdqQ0JydjdHbHNHWmFEc0UvYW1RUk5kSVN5bkgyYXdvY0tDVUc0U2VkV0lNOE5Yek56Mys2ZGNMZnZUVU41Mkh2TWIxTklhTlhQVXZlTmV1eEJXV1lwN3V2SXUvdU1ML0tNT0owR3JZNy9pdHVsSStEYlJpS2owZVFleTRPUVd2YW5HOUYwUzgvWUc1WFhaOHorTnZHMjlXWGF0U0h0T2F6VWViOVlMUU5iNmhDVFNna2dNZUpkeTd6WnI4VmZhOXdHMUk5V01ibkhHK2R4SlpKS2ZXTDBYdEVialZTTWgyNVVVSmtTU2YyS0JUeXBYeDRqMWswM1pteVV6dmNxMkErSG1XZTBodEdiTlY1c3pKVGxoeUVKeDMyaDVJSGxGZGhuQXRvNndOSS9MN0ZqUC9lN0pDTGNmQmVDZzNNdEpZRS80VXhwd3ZHZkNiVzg5ZkYvVThoNUxqZzVyb2VCeWFIWWdpbEtBN1R3Uit3aHZWL20vNkNoTFNFUDZRN1pWYnR3TGJTZ1NNVndhdUw1dE8ydGVnQ09wSjB0aDNCU1NYR2hKL1pFcHpvWWN4L01UUWhRdkM0YjdOTVJvcXRHdGdGaGUycERGRjVOd25hL212SDM2QXFiSE5NNVhkZWwwYjR2VDltM3ZSbksyazl0VDYzd0IrY3Y1b0ZzZkNPL1Q5MkF6Sy9abDZ1eHI3dnh0NHZzdkN5OSt4LzNNRlBuRnBUR0s2NkVQNlVQQ3NSNHM5UC9VUkxZNllSaTdJUG1KL3RLcXkrdjNDZnY2ZlFlMmRzTmJGVnAvemh1YUoxb09vM2k2ZGh5bFF5djU3OEEzemJjMVYrVlU1MVZlYWZURHFVQkZST05kUzRDZkxWa0FDaVB1ZFpWMlB1eVp4RFN3RGJkaktUSEpyS1pNQVZra0Q4MkhXRkpwMU1NNm9FZHNNRnlxZ2tKdVBHTFlHbjlsZmRGUFcrUEg3Y00wL29EeThCM0tHNll4Q3U1OElWdy9DRUppT3VoQVFxdUZtdzgweTJyaXNoNzh1Y28rclZoVnIzTW9sTmhvOWJBbVVKaG5obDlQeTRKNXZRdjF3Sk5PU2xTZWRLLzdkU2w4djVkVG0rUS85eUpNb1hyL2gvMm5aZGl2dHlGejFsWHZkVjNEVS9hT3kvQ25pNTVDYmp4eXdCdkRYcDNXS01lY1dZNTVtUVB4d0pmUDd0WjgzcE94ODZIR0xYTDVYL0I3bHJZeTRVc2RzbUFBQUFBRWxGVGtTdVFtQ0MiCn0K"/>
    </extobj>
    <extobj name="334E55B0-647D-440b-865C-3EC943EB4CBC-9">
      <extobjdata type="334E55B0-647D-440b-865C-3EC943EB4CBC" data="ewoJIkltZ1NldHRpbmdKc29uIiA6ICJ7XCJkcGlcIjpcIjYwMFwiLFwiZm9ybWF0XCI6XCJQTkdcIixcInRyYW5zcGFyZW50XCI6dHJ1ZSxcImF1dG9cIjpmYWxzZX0iLAoJIkxhdGV4IiA6ICJYRnNnWEdaeVlXTjdaRnh2YldWbllWNHlmWHRrWEc5dFpXZGhmU0E5SURKY2IyMWxaMkVnWEYwPSIsCgkiTGF0ZXhJbWdCYXNlNjQiIDogImlWQk9SdzBLR2dvQUFBQU5TVWhFVWdBQUFWMEFBQUMzQkFNQUFBQkREcERVQUFBQU1GQk1WRVgvLy84QUFBQUFBQUFBQUFBQUFBQUFBQUFBQUFBQUFBQUFBQUFBQUFBQUFBQUFBQUFBQUFBQUFBQUFBQUFBQUFBdjNhQjdBQUFBRDNSU1RsTUFFREpFVkhhSnE3dk43NWxtSXQzdDlvcFBBQUFBQ1hCSVdYTUFBQTdFQUFBT3hBR1ZLdzRiQUFBTVEwbEVRVlI0QWUxZFhZaGpTUld1ZE5LL2szVEM2c0l5eUhSZ3dZZFZTSU8vS0pnWlVCWkVTSU93aUNCcFgxeFFsclM2RCtxRGlUNElpdGd0aUFNTGNyT0NJSXN6ZDhBWDUyRk4reURvS25hL3FLc2kzYnMrclBoRDJ0WFpuYzdNcHZ6cTUxVGRUdExKdloza1ZnMXNQZVJXNmxiVitXNTExWGRPblRxNXpkaUZVdloyMlAvKzVvV2F1bWlVRHpsUzc5TXVaRjlBWnFIYi8vaGYzOXZsZlA4Q2pSMDBxZlRMa0xySStlc09oQ2NYV1FpL0podFZPTjlKM2pyOUZxdW5TbWFXOC92cFMwOHVzZllmM2FiSmVTbDU4OVJiN043U0lvODQzMHBkZW1LQkdkN2JWbzFXT1Q5TzNEejFCZ3VjMzFGQ2x6aW5xWkU2aXZnQ3NjejBnc3R6L2tiOGRuT3BtWG4wSTA5K002UUpPbEpFZ2ZPNzZrYU84LytPckpKZVlRZDZkaEt0ZHZuL0ZDQ003NnZwUVJzcFNSb0dFL1RzaS8xOTFSWWF6dlY4ZU05bnZvTHhQUno1TEVPRks1eTNod3BUTHdoNUw2Yk1JdWRqWjNyTWJxYXNGc1kyWStxeC94SlRRaHJYUEJQZktnajV2WEU5cFhNUEpCVnpFWUVlMnVsZ0dpZmxVbXdVUjd3WGMyR09remZ0dmZWSjlHc0VCTTdaVjBEWmlMdk53UjlpMDJCM2w2bkZYZlIxL2tOM0tLM2tUa3o2emZOK3liWnlsK3ZHcE44RDNuSUgwa3FPUzc5NS9wcHQ1REFYbDM0UHZGaHNqTVdrM3p6L3Q4TkJqWWlPU2IvMXUzS3g1WitQTkhXU0JmMXVUUmE4cUQwbDZ6RlY5K1FlTDFvRDlGdWUzTGF1RjF2eFpITGQrZGJvY0Q1WndDTHRRQ3A3a3l2UHFVYnVxK0gxVGNhNnRKbGt2ejhja0ZUNCtkZDFTWjIybVkyZGdUcXBmWDA0NURmNTNSTG9WenNYQ2tQR1lwWHNzVVd5eTk0U1o2N1A1Ukd3ZFh5ZVpic3ZnWDcxbG5lVkQveXQ4U2g4V3dxdjgrZEVFbnRUL0VWY3BNd3VmeGx5VjA1QnZ5Y0tRRzF3M2NFOFYwTU90NDVKaHk3UU12WUI3YkxwL282VFdkQWQxTGNDcjN5V2hrRWJaMjNPNDRIZ1l0cVQvVllCWlV2bUZvZGNlV0krQ0hjWi9HY205ZWVCWm5LZkZiSU5vZDMwTkxnOFBEVkJ6UUl2cHJoSmJnNEVNR0thb0xEc05QMDJocmUrbUJCeVBreCsvam5Yc0RZRGtHdGZYdmpzc05CZ2lPS0c2NlJSZ2kxRlNja3g5SnNqRFJhVlh4bWt1T2pOOVBKWWJjUUZ5Q3I2WGVtTmtML214M25RbXZXUWdGclZGTjBZZGZLejdFeWRuUm04dXVGY2hoT0pscnhYYjVzcUQ1bmMwakJubUhzcFpxQlhyMnB4UmFMZjdqWUJ5TnRCemNjdzNhalovSzVDYjFIdlZVMi9HZXNDM2lDRng5aVNJL1ZBNk5RVmJLYlBUeGlEcXBXRk9WUEM2bmFSWFJybTVMTmRwZkt0WWt4SXhnSk52NWVJTUJqYjFVWVpzS3lNV29TcFlJd0t3WEl6dXpCaXRuVXl5Qm1MMkl4RkwwN2JBdXRBQmYwcW9CdEc4VUxqbVllckhwdXN1NHd3dTNhMGVFTy90VFlCeXBHQ1JrRm5tMG9kWGpHbVJ2ZUNmdmNrbE1ZeElWcU14QXlFWlNwMWVCVjBSamcyYU1mVGJCR2lKV3VUNVVmcGFLcVgydFdha0l4VmFYRUZORVBZc3Brc2JOV050VHN3RXRpeEdiSWwrbVZoaTJxdFdoMWNzNlJCZHgxY2x6azNhaUNRMExPZlozWXp0R0hwSVR4MkFHOUlKTVpYZXh3WXFFTG9pZFZYbVoyMGdabmNTOWFRR09va3hRSndHS2t0N016RW54emthelFJN201ck1GVS9nbld3M21oZWF1ZERyY1ZDR3ZJRFRsTWpFNXBwaytKb0RvdUNBcU1nQmhqdWduNmJXeXpRMUNYSVRnYzdYUEVsOXNVZ1loMTEzaDRld3NpNUpaK3N6dS9xNDYxQzZNZjB4WERTL0JXRHVjVllGbVBiVVR1NkZ6bC9pcXRqdGhlNEY4WXZSckZDQjFnMTROMW5iQmtjVWVYOGU2WE00NEthdTV3L1hWcUFuNHBtdVJ4NGh4OHdHcVQwTFArTjNCaHR3TG9zQXJwTU40UUpyOUsyUTR4UjBZaDN1aXErSDl6QjB0dkhIcU9GblkvRzJEc1U1OGt5YVQrS3FPazQxYmp3NVN3RDZ5Nk1oUVd4ZGN1RUN1UU54c1NzRnFubEdLVVZuK1A5VGZhSDhHK01YY0VrL2FpazNxckVlQXJvZWtMNFFiNEs5Sjg0NzBxbERMZjFjNHEyRnNRQTk4QVdHR0NSeFJONWxON3hUTy9iSllFbmU3di9CWVVyLzUzZUsxZFY5dUZ2OWY3cEZWd0Z5K25uMjc0YzNyeCt6U21FSk1MZkw1Y0wvMWVTTmc3ci9wSHo2ejhMZ1BsSERrSEVGNzBROXZkUis5Y0FyQ0w1NHpkMVVyTW0xQlJTSFpSVWxqbXZQeFlvY0VtNEZxQ2hmRStYb2ZWVnFtR0FKYTk2RGJscExEL3NmYTM3d0ZmTUN6WW9WL2pHREhoZjhhNUU5ckdkaURQRVY3ekZpTnVvZ2dHbXlld3IzaG8vM1NKczJQSDZzazBrU0VQWDZCeEFSTHdmWjVKREtHM0JMakR1NjY5aVgzTmliM21aQzRDeHBaR0p6WXdYaHc1alJrcmczZFAzUmF5Q09Vd1owOGJsclNZdzdrVHdrcmZKSmFaeHNxdkF1NmtyUEFqekllTFFsWDRFdmQ0S254cDh5TC84dlR4WTVPVDcyNzl4U0hJRm43WFZsNlBCMHhKWWI5NFpiMEpmM0ZKNGcxTjZDSDNkb01QTWdYS1hYNFUrdmlvQjVJeVhsL0Fjd05pa3ZDL1hoc0cwYnZ6NmhBMTQ3VmtLRlRxK2h1WndvajdrdnNWOGlGaHlzd1dhZWZSZDV5V3p0a1pJRk9yaVdKWm53aUU3V053c2pXZzBpNkxMNlB1Y1JDY2pvOFRZY0wwbFduYVJhcGdRa1c4enpWYlBBWXZpY1g1WklOS1BzelppSDdjNnYvVzJqSWw0VG9JYjlMd2t2TGc3Nm1hTnp0Z2lkUmZnN2ZjcVlidEppSGJiSTVDRmtaM0lpTnVwRjFVNWYwa0p6UmlMT0FxaU9XN3VSeXVtazg5MEtVeVdMVnJOa0NrYjZZMGh6akMzWEdSZ1BIeFh5MTIzOFU0SGRsQVBUa1E0MGZScFJnL1g0S2ZFcitLTVNxVk1oRkJFMU12MGFHZkZpdEFITFEyUzFmWW90MGluZ3lqbzNQSUpyem0zRk1pMkNlK0tpWjFGS055K1IzaHhRRzFBc3U0bTRTMUdIRlJ6VThja0xNbjFNaDFqbzFIR0t0NkszZDluaDB5Z0pQM1B1QzdJN0tycE1tZnByR1luZFNSSTB0UjBsbGtscDdWQUVBbUVyVnZOc2ViVHpublhPSzJCZDlrYVJRMDdOUTdhNGxubWs1TGF2NWRJRTdNc1R1RWlrVzVOYXpNRU8vUEJpbDRUMjcrTmZrbURFVUd3YTNaOEE2T0RjOFpMTVh2WTFmUFZrSVVTRVpzM21wZ2R0UkYrWVpnZ1krbGh6UlJHR3M0b205VCtyUmxOTEZWYjBVemFWYnROYmxoRFlrWW9MOXhOMWpqOEVMNEFwVnMwVHZhR1VXOVpqeHlYbGNna0NiWXdmOG5KRG44YXpZTExJM1owRng2ZzZSb1diSGdwVk5zbStJRzNWWS9ZMEdrMUFuMUNLM0k2WVROb2ZjVnlGdDVhQjFnci9KN3NGckdIdTlvZi9HZmFpYzVBM3JSZEJELzVzRXdmKyswdlB4ZUlwUWFYNVRZdWhWMysycEU2VWthUXl6Rkt2RWpDS1dtVDJISENGWGw2amIyMUNjYzdYQkt2WDJQdjdGb2ZzWFBNZ0JWSmNtN1E5OTRoUlpZWm5uQU8xeUJTSUNYTE5qVGdHeUltV2FXV2M2QWFRSTBRcWF2VXYxcWZDeHRJVUFSU2hQRWNBdzhrSHZNaGQ1b2lFZ0xwQjRDbWgvL1dKSlFQdmZ1Skx6MmphR1ZTMWVudVl5bEYwNG5zN1RGUnBLSjVYaERaTVY0c0pSMlVnaFFoeHVsQUpXNzlxKzdOcDFXanpDZkNteitkMkY2Y0pCam44Y1RhN2l0a24zZ3k5UCtzOGN3NFlZamJad284L3dLOE81NURQQU52Zzl1OTZaa2JubjRCa1lPdkg1elVtZDk1d1Z3R0llNmJyK1lpUEhtbnNEUkdISG9rN3lldEZ2REhTbDJlbHJ4cDVVQWp0NmZ0STgzMnNPemZwTjg1RHZpYjlEdkh3VVhYRHg3OSt1TmdpL0dYQWYzNjVIK2ZpQmowcTdaU0UydTZydkQ0UDA2L3lCam90NldRK0J1NUp2QmxQc2w3WGZ4dUE5YnZsc0o3MUZOWDgrbFY1RnFkM3p0a0grcVhRTDlsaFRBUUxxMW93cVBZOC9Qb0RRZjVSM2kvRExHN2V4MDZ4L1k2Y2kwYkt0ZjgrbjN6NGtHdkk5ZXFPb0pHT0lRMC9hWWJ1WlpzU3VFWHNqcUNwa3YwbTNMa1dqSzhGZU1XcmhQOXBoeTVsZ3l2dFJtQXZDWGJwaHk1bGdndmROcXp1Z0U0UzlHdno1RnJWWFhPSVNBalc1YlFmWTVjQzYySHBLSHAxK2ZJTlJ4M0diZDdvTE0rUjY3QndhZGZwaUhpa0JUOW5oKzVKbWVMMDQ4RDRqQjVBcWFzMy9NajE1eENsY0s3OW9jeE9PVlExdS81a1d2TzhVSzVrUWxwWHp4NGZ1U2FjN3hZYnNhQldpUm04emh5RFM4R01aWTU2SGRUREtEUGtXc2JrZk1yb2wrZkk5Y3dwc2FCR21pNzB1ZklOZEFaN2VEMW02OWNSSzdGWDhaMTRqQkp2eXJ1Sy9YSXRmaHc4VklqRTZaazZEZjF5TFVFZUp2bXQxeUNmdmZROG4ybDFDUFhFdURGK0NxVFYvN1RtVzIwRE1vK1I2NkJ3L2IxNDlVay9ZSjhmWTVjdzNxVE9nS1lNZFQ0ek4zMU9uS3RRbHNLeGtKSnY4dDN2STVjSzFJc25Zai9FcEVsYTI5NEhibUdueHZ0QXlYU2diTFdxMjJ2STlkZ1QrNUl1T0tYZkVJek43ZjlqbHdMdEkxZXZkOFJHeVA1VW1oQWw4bkh5TFVqdFgzREc3WXJZbnlYeE9hem9mSDZHTG1XVTIrVGFkN0hNa05rVkVVY0gvc2N1Y1pxaVBNcWZMYS95UkJ0dTVrTGhiYTdRT1FhV3FXVUNnSHZLNlg4Q08vcGQzdytKaVpFa3NpMWxMQktNUXUzd3gvL1F1WStHTHhTVnBLVFJxNnBWblA2L0QrZVhNZ0wyYVIwcndBQUFBQkpSVTVFcmtKZ2dnPT0iCn0K"/>
    </extobj>
    <extobj name="334E55B0-647D-440b-865C-3EC943EB4CBC-10">
      <extobjdata type="334E55B0-647D-440b-865C-3EC943EB4CBC" data="ewoJIkltZ1NldHRpbmdKc29uIiA6ICJ7XCJkcGlcIjpcIjYwMFwiLFwiZm9ybWF0XCI6XCJQTkdcIixcInRyYW5zcGFyZW50XCI6dHJ1ZSxcImF1dG9cIjpmYWxzZX0iLAoJIkxhdGV4IiA6ICJYRnNnZVNBOUlDMGdNVEF3ZUNBcklETW9lQzB6TUNsZU1pQXJJREF1TVNoNEt6RXdLVjR6SUMwZ01DNHdNREVvZUNzMUtWNDBJRnhkIiwKCSJMYXRleEltZ0Jhc2U2NCIgOiAiaVZCT1J3MEtHZ29BQUFBTlNVaEVVZ0FBQjhBQUFBQmZCQU1BQUFCbCtjQWhBQUFBTUZCTVZFWC8vLzhBQUFBQUFBQUFBQUFBQUFBQUFBQUFBQUFBQUFBQUFBQUFBQUFBQUFBQUFBQUFBQUFBQUFBQUFBQUFBQUF2M2FCN0FBQUFEM1JTVGxNQVpydnZxMFF5emQxMm1TS0pWQkJoek1yN0FBQUFDWEJJV1hNQUFBN0VBQUFPeEFHVkt3NGJBQUFnQUVsRVFWUjRBZTFkZTJ4dFdWbmY3YjN0dmUyNVBXMWdJbVkwYzZyNEFDSDI0aFZtZURpbmdrcDBBcWVpbU1oZ1dwbW8wWmowaGtFaHZrNWhCQVkxbkJ0SitNZVljMEZESXFBdFRsQlVRaXVFQkVWcEl5Z0VsUjR5WUlaQjZHWE95TzB3RE10dnZSLzdXOTllZS9jODJudTdjM1AzV3QvKzF2ZjQ3ZTlicjczM2FaYWRIcWNJbkNKd0l5Snd6NTAzb2xjM29rK3Z1SmU5K2FNM29tUFZmSHJsdmV5T245eXExdlltYWxWdmZ2MG04dllrdS9wa3hvOFg5RTZ5RHdPMC9TUHM4THViN1ByS0FFWGVrS0ltMmYvZGtIN2RjRTU5Z0wzbDd2ZC9qTEd2M1hDZVZYTG9IdmF1TEt0dHNrZDZsWnJmUEkwYXB3bCtJbTcyTkhzVHQ3UEwyUEtKc0hmSVJrNnhsM0lOVTR5OWRjaWFUcmo0R2p0TjhCTnhDeCtRUTlVMFk0K2VDSHVIYk9TRDM1UUt1dXo2a0RXZGNQSG5UaFA4Wk56QjltVnA1eXBqQ3lmRDRxRmF1WHQ0UmNnL1lHeHZxSXBPdXZEZHp1a0lmaEx1NFJ6clNUUFBNdmF0azJEd2tHMXNzc2VFQmhpZ1ZNODNaSVVuVlB4MGYvODB3VS9Ddlp2OGhySVMxbFF5dEUrQzFjT3prYW1wT2ZSMzE0YW41ZVJMZnZEcnE2Y0pmaEp1NHdGN2dUS3p6UTVQZ3NGRHRwRXBGRTRUbkFhNnRYT2E0RFJDeCtUcU9tTnkwWm50TWoxYlB5YW1qY1dNbHBySFRESzJNUllEVG9iU3VldlphWUtmaUZzRmUydHFyZGxnYk90RW1EeFVJeCsrdENQa256OTliRWpodlAzNGFZSlQrR1NmV1NFdkQrOWk3Vm0rN0czR0ZpVmxuN0Z4R1RYM1J0K28wZFZDT0l4bTJFVWZGeHJHaHVMQ0tNSUloYWk5Y0pyZzFPMlo3WTl0c093c2VvYkJTTFVuQ1RDQ3IzbVhSbGZaZlA3b2RBV2FBampNMVYzMmlDa2YyOEpvd2dpQmFBYmVtVGlkb2hOeDBScmZlL29QWGUrNWh0V1dYcStxM2JGTjBjK09yV2ZKc2dBT0RVMjl5Y1ozaTdRUmhlZlJoQkVDMFRwOFNIYWE0UEg3TXpuRzZWK3RHWGtIYzRuMTR4WVA5Y3JTR0w5YWlNQUJtK2hxWWpOVXo0OG1mRVJoaEVEVVdUbE5jT3JldGNmNVljZjZZUSsxalRIOVNCeTlQRHppdWJHK1FvZkRzWGtTSHZLT0tveHlFTTN5OTNsUFIvQm9TcHhsTzlGcnc3OHdwN2ZOZlZVempEM3VVMFpWYS9Gd0dkdUJ3dkZwOXNqVzJDeEtWVHl5TU1wQnRMOEJOcDRtZVBSRzdZNTMvMllYL2Fya0RHTlhveFlQODhJRnZZMC9UQ1dFN0J3Y24vcitEbnQwaldoeFRDNk5Mb3dDaU9wTjN2dU5OOEh2eWUzTGZ2NmRuZHVmSHQ0MmxEaXcrMWYvN091YWR6enpjNkc4cVNHOTlJMnJ5N3Q0WHIvYTRobldPUElTUEsvSlU4QXIwNWZ5QStQcUVOK3ZTUW1ESEJ3dEJ1K3JmanhuZTFsQ0VSejFXNS9XZi9YYkE2a29FWGp5am1SRENhTnB4NkRQWDlIR0JSQk5paFhtV0JOOGlqMmhqVlBuVjhFN2lQQnZ3U09qUkkvaktKV3BKWWdVT0g0OEVQTGdjTmFjdURyRXhScTJRUXl2b3VmNnhNRHVnaXFpS2RkaU5iOTFWVzhPYjBNaUtRd1FPT3EvMm1SMzVZd3ZSeWlDWXhxaW84T1lmb1loaGFORXVKUjNKTXVHRWthejdQVTk1ZWVuMklZcVpRRkUzVVYrWVp3Slh0OE1FL3dMN1BDMnJQNXBkbjJOMjZZT2xLZ3ZIdmxjYTdQZitZOS8rUGsyWTcvcHkyb1A1VXRqWEIzcVloZDU2UnkrbmxyenpTeFpRelVGTWg1RzlxYlA0VnNDUWN0SzFjUXd3T0NZUGVySHMwVncxRnM4bGI3UzlvSURKWUxyZVVlQU9KUXdBcjhQMzNGM3IvNDMvd1g5ejRwQjNZT28xdS94QzJOTThQcmJXSkRndGFhY2xuN1MvV0VpbEdoOE9uS2h3VDdCWmN3MXpkdmVVdVRFY0RhelVIVzRpMmVRVGI2amJodmptbndRdndSUTdQbWtMR3NNN1FYWnhERElNRGl5VFhha3JiOUNPQjZRNzd4RGREaVRTcFFJK1oyTFp3QnhPR0VFQ1c0T0J3QVBvdlB5cWViNEV2eDkwUGtFQ1g2UHFtdmNSWlNoeEREK0t0ZG4yRi9KdHR2Qjg2ZURvV3htNGVwd0Z5ZnljL1FaMWwrcjdDcHZpR3R5UmRhZXhFTW5UUEQ2MEI3T3BZWUJwQXJ5VGd1ODRYZkZ0YjVrdVFpTzZhWkNRdVcwRUk4U3N3eHhCTmlIRTBadWd1OVluejJJTnErS0MyTks4TSsrczhQanlFOXdlQzlKM2ExMWV3RWxXcCtPV3RyWHV3QnpZSTBiSzYyaGJDcWg2bUl1ZG5LTGhNWVJmNElzcGttak9QZnVwNG5ia2t2d3M4UFpjVXdQQTdBd0R3ZE12QmlXOXRxZG9uTVJITENBVmgvZncwOWxtVDRQSTZLT2NQWERDU01ud2IydEVRZWlLYlhBRzFPQ2IwSWN2ZUJ2Z3dRL3A3N2l6eko0MnJ1bTdnNUtWTmVTVHJkdUVXejFwa2xxNkhHY1Y3V21oekprNGVwaUx1N2JvSkl1VEJTL2VUM3hIc0xiTEtaSnQrR0IwLzk0MjRsbWRXVzk2bnlHdGljOURNQ09IQnpjTnYzTEQ4ck9jcWNpT0xLMjJYbm8ybzRFSTZLT2dER1Z3NGpHelNhNHQxdmxRdlNnbXUrTUtjSC83UDdmK2pZSU56dFE4enZUdFJuV2RKQTFhV2VKSmU3ak5QbjhGdWE4UDZHRTdUSTNmU2FITW1UaDZsQy93YXJ6N0tMdmFBTlpsZnNjMlRyNThENm1TUXVadmVQTjcxaURzQTU3bG15cDZueUd0aWM5RERBNHVOVkxkaWpRVHFTZmkrQ0FjV1pGU1R2akRqNTVJdW9JTkswY1JqUnVKc0g3Wm53U2Rqb1IwMUpYVm0xU3BRTXpJTTR3d1p0Mng3OXJVaDhsbGpCZ3pncEZXcDJISVV2ZHJuVW9iaG1XeWtPV2tZQVZjSFV4RjJmMEJGR0pta2k0Vi92STFydTFKS2JKY3ZCU1BzRXJEMFFaYlkvUW14UUd3Qm5DSVJwRHQ3d2pDbFgrSzRMakRETm9RcTd2U1JVb1VWd0tIUUZpNVRDaWNadGxUWWhXbUwwcytHNWJpQ2IwOHU0WUpmZ0ZaeEc4cmQvblFJbStWM1J0SWh3R1BmWURRR2xEVW5qUjRyVmsxZ2dlL3hFcnFMcW9pM1VOZ3RMYU9MUWRVTXlRQnZVcFNsU1RMNjF0Z2xuVEorMEVWWk1TejZROVVrYVFGMUVqWFRoK2VrM3A3ekp5aGtaYUdkV2tXKzNhSGhaZVFMZ295U2hSWEFvYzRiVEtZVVRqTnR1djNmcmkrMS96cnoyaDEvNW5JWnFFYUxZSE9hMnp6UWRkQ2dDQnR6RFh0QW9ZNmxaRUdTVnFycFF6bmVEckFNSzNwSmg1S081b2lYWGJkMnZTSU02b3VyaUxMVDFxQ04wejdBZkZtZHhVSUFNanJzbHpycDFMOEFQZEMzcDhLUlhTSGlrZ0pRd0VwNFhqSWJORDBtQm1NWmRpanNkVENJZjdNYXI1K1dHVUtPUUdqZ0N0ZWhqUnVNM0d1bkVEMFhGTThGWEdEUDZ3eUZnV0ZaUm8yQklLcFJMOHFoWTRjN1RucTFwTWVBNFNYS3FMdTdqcUJXOVh2Wnplb2NaeE1qRGltanhEMjdrRTc5cXV6K01zcnBEMnlPWkJYc1NOdEhCczZ2NC9heHhoQkk5cmtvWk51VC9adXFuKzRnUktSQjBCWXZVd29uR0xKcmlCcVA1VmRTeXhKNkFrRFJ6MS84R2RiWmw5RExHTmZrMllneExMR0Vvbk9CKzIxZFRyQUlvN1d2SjU5cmd1RHZLTXFvdTdPTzlhTWFPdHM5MGdZaG9aR0hGTm5xUjJMc0U3enU2RXgxcFlJZTJSclZQQ1FIQmFPTURDSGRsNFY0OEVzbHJxL3lJNDRHdnp5MFpnVncwL0tGRnlCWTRBc1hvWTBiaEZFOXhDcEExdkpXemNhTjVCbndOQTNML0tBODgzNVFNK2xGakdFRHJCK1hia0ZTbHVIWW9MV3ZLNmMyczFiUUJuVkYzY3hVbDNIdEZWVHp5bjlmWUphZzhaR0hGTm5peEluejJQTU8xMHZkNkY0Z3BwajJ5ZUVnYUMwOElCRnFxNzFncHRMVGJKY0JUQkFkM3hzbUhlVjlHQkVpVlg0QWdRcTRjUmpWczB3UzFFMnZEamsrQ1EwL2FuRFBUZjRFS0oydmFrTTUzZzhDS0NmdFZ2bFRsN0FKdDZoRWpTa2M2RXFDTmNuSEIyQW1iMGJ2OEZOVlBIbFZLQlFXanloRUg2K0FrK2EwRHkrRklxbEQycXZaOFhoSkVXRGtqcm5temRkTloxS2ZZNFBJUW15YlhQbktmLzZ5cmJVYUxrOXgzaHRPcGhST01XVFhBTGtUU0p2MmxqSGpOcjBzak9QaUN3cDZsemplOU9NTEdQZ0JKTEdWaVE0TFYvN3lseFhhVlNWTTBhcjVTdVltWkVIZUVpYk4ydWFabmQ1OHRTZmZVeFRjTE9WR0FRbWp4UjdUREI1NnNIQ1dXUFVwb1FCcExUd3JIZmY0WWt3VUJBd3VINUZWUUs0ZGcxQ3dGb2VhRFdjaWhSU3ZZZDRiVHFZVVRqRmsxd0M1RTA2VGdsT01EajNDc20rMmlVcUcxUE9oY2t1Sld4NUhRd3NKTmlMd3luWk5SUkxuYjBUQlMyYS9xWCtBRzRrRDB5RlJpVUp0ZkpYSUt2VnYvN1FKUTlTaWVZcGQ4WEJncGxwSUhqdko3RndHYnhobXQ2bVRLbFNjZ0JITlJDQUtyejZuRUxTcFJxZlVlQWRvUXdvbkdMSm5obUlKSW04UWQxWkx4b3RxR2NmVUFBUWVjK1F5Q3ZnRktVV01xWTVBUUhqZXFCV1paZHFMN29URFhPcUtOY2JKbUh2THZBcnc1eSs0OEtERXFUYTNZN0hNRjNxKzlJVVBZb25RbGhvRGdOSE5ONjdyelBxdit5ZFNFY2dMZGRxZ0MzeUJTVUtPM3pIUUhhRWNLSXhpMmU0QVlpQlJsa3ZIbGIvVW5OSCtZNU5ickRCMlRiRzV1YWNucUVFb1dGdFE5MzNyREFTN1dQc2QrMzl5Rm5mV3FDdzRyTXJydlBPYXNGS1RGVlhVNS9oR0RWeFYza0gybGVrKzFoT21rT1JjSUZVNEZCYVhLbHRkM0E1aGZhRmhuRjk4R25IWDZYS0g2d2MvZ1NSVU5QbEQycVFVSVlLRTREUjdZcWZ4TUVVRlFyRjFRNVRTeUNBNmE3ZXQ4REJNRkRjNzZDUklsS2orOElFSThRUmpSdThRUzNFSEdqdnZybG40V0Y1OXMvMU9PVlgyRjNPSDljL20wamVQbkZCMlRWK3pDb0kvYzBVQ0szRm41VW95OW5VTHNNNXExWE9BMDlVaE1jWHEyeDI5UHo3bVNDaTAxV2g5cUFFSzI2cUl2UWFsMi9RYllPd2FhUERVU2NJVkdCc1lvaGJGcmFRanRNOExDZXdlK2d5RC9nZTRIMVpjRzI5a3VVUFlveklRd1VwNEVqcTdYN0grMWxYMXh5SXRiWG0xQXJnZ01tMkhZTEJKNTRDVjBvRVhVRWlFY0lJeHEzZUlKYmlMaFJUWENCSDd4cm1tTHZ5UnA2NWdPVEN5Sm5lTk5CSFA2ZGJYaS9Gd29KdmdnNlVDTFgzVGo4anV4aC9uWElaUCsyYkdySjdyL3ppKzZSbXVDcjdtQ3dxaE5MUzBwV3B4c1VuYTI2cUlzZ1lsN1ByL2FaUFpZcDJWUmdVSnBjbWUwZ29TR28xOXpyOEduMjY3Zmc1MHNXWVlYM3JGNzJNaE0xSHBPc1VQWW85b1F3VUp3R0R2aE9GSXlFanYyUk5YV3B3cWtJamdubWZwd0FDYzdIUEpTb2xQdU9BUEVJWVVUakpoTDhsUzk4OVY5c2hYNDdFTUdsWnYrTysxOTcvNlVtVC9CMVdBRFBtN2lHQ2NuVnNPM0E2ejRnM1REQk4wQWhTZ1Q2ckhoazNZWG5sSzNMZ0hvN2lFREgxTVFFcnpYZDFkeXVuaG9yUWVucUhNMVUwVkVYYzVFM1AxOTZoS0lDZzlMa0d0c09FaHg2ZS9jeVBQM2h5N29ac08wc24vUTh4VVNOenlWcWxEMktQU0VNRktjTFIrM1dlOW50UDlwVFY2cWNpdUNBNzB1Yzkzc2d3Zm1YSnloUmFmY2RBZUlSd29qR0RSSzh0Z25tc2V2aDFOV0Z5QU9sM3R6ajhhUW41dHZPU3g4ZTN5QXJQaUJnc0xOOUJDUDRSZENGRW9HK0s1WmVaOWdURjNpSUFkY09uTkFqTWNIaC92MmhiYi9FTm13RlN1bnF2R2J4aXFNdTVpSnZmSmJGWGpxT2lhWUNnOUxreW1zSENUN3BQSTduZkJma3hsYVQ3ZTFDN3dvdjcvQUJJbkpROXFnbUNXR2dPTXZERWJGS2tJdmc0RzhsYlJrQmNNZjR2VUNKaXNsM0JJaEhDQ01hTjBqd3pmNWZmcWoyN2V4d3hWZ29DbEdJenZKSjdyendnVE0yd2xtWmFEM2cvM3hBV2w2Q1E1QmRBM1VvRVlac0dXS3o3SEFkT2dXK1liVWNzeTB0d2FjNnpsczJmTzJ5Nk1vcm9jNXRGaSs3NmlJdWlzWVFUbkVoNkJVcU1DaE5yakRBZnMrdG56SDl2cVEyUk84SzNlcWJlQUxzdXkrRXVjMUVtYkpITVNlRWdlSXNEMGZPSG9kUUJBZThsT29rT0ZqSjd3VktWRUo5UjRCNGhEQ2ljWnZ0ZitCUTNLSk5MMnhCWlJTaTlXL0IxVzN6Z2hBNHI2dzJwLzk1ZWV5NDIvQ1VLL2lBTEdFSmpoTEJVUGxzRCtaTHphdjhxL29qanVCZi9zVWxmelVYTEZCS3FFdEJ3RmNYY1ZFSUFnY2hoY29jVkdCUW1sd2Q3U0RCNS8wb3FxbTk1UzdyODFFQnBBNXlCS2VNTEErSDYxWllwalJ4WGg1V0ZuMlY0Q2hSU2ZiakdZaEhDQ1BxUHZJMGJpNExwWUNJTElnYS9CZUZhR2tIcnE2YXRHNEduVGE4VzlZRWZ5UEhGUzIrM05rSEpJYzM3M0pRSWp5MzJSR2ExSTRIYkJnNHp6TUNHNHBIOE1rbXRQZitCZzQ4Qy9GY0txRXUwSTVVUTNVUkYwVkxtSnVzSUNJSUVoVVlsQ1pYWkR0SThHMzJtSHY1bk1ybmh1eVJBVDNpVlFyS0hpVTBJUXdVWjNrNFhMdkRjaEVjK1Z6dVlWa1BSSFg0am9oSGFwWERpTWJOdmp2Y0NuWnBZaEJOaTc1cWs2a2xIMFM0ZDAvQkE5aEtqUjZMMnNWeVp4OFF3SnVudERyYXNvWVNZWVl1dWFDNzRwc0djQ2YwbTAyNnVUMFhKL2hEd3E4LzJySnR3TmNGV3l1bHpta1dLWWJxY0JkbFkzZ1QwelVrSXRFbFU0RkJhWEpsQVBaN2JuMVY3K1ZMWXVPaVBIZmxndzZRdXV4eSsyWEtIc1daRUFhS3N6d2N2akYrclFnT251QTkwd1NzNURXVXFKaDhSMFRLdUhldlROUm1ORzZ6YkVmcFBBZ2lKQWJSck5oZE0rTTJESTI1MzZoOUVYaUlINGNyU2x2Smt3OUlHMHR3bEppZFVTL253SUtERHg2MURySGxYNXpnSUtIKzZ4MzJpUFVDM0xjVmVNZWhoTG9rQ0R4MXVJdFNEblMwTzBrU0RSTVZHSlFtSXdBS3dMZm4xaHYrRU4xY2tCYzNKVW9mOENmd2JrTW9VL1lvMW9Rd1VKemw0UWlzOGFwRmNLaVV0bGJ5QkVlSmx1VUpWOE5Sd29qR1RXd3RDMVh3aEFOMm9ld1JnMmllV3dZRGx6SVF0aEt1MlViREtoWGNXVzU0N2lZSWIvWXZTcE9nT3hWbVR2MW4zTVNrQkJkcmwwZDdXZ3FndHFiTGNDNmp6bWxHRldIdW9kWGhMcXJHNU9pSUthQUNnOVRrQ0FPK1BhY0tUM3ZjM241T1RaLzQ4a2x3L2NLV3l4eVVLWHNVYTBJWWFLR2w0ZEFOc1hNUkhQbGNCa2RSSXVvSWYxTzFlaGpSdU5WdjB3N0JpRzNmeitMRUNFVHJQRkZnUU9Rbk9HQlZ1eWdLUS8wdmQyZWR2a2loRDZjOE1STWJCbURhdlB0RmZzVFV4QVNIbDhiWWM3UUlBTUlOMmpMcXRJaWlzMVdIdTZqYUp6am9hNklDZzlUa2lBRytQYWNLMitYT1BjZ205WlphR0ZwdUUxT203RkZNQ1dHZ3haV0dRemZFemtWdzhGeTJZYUF5R3lXaWpvaDhzdTFoUDJsSDhxVkViY3JNUjBwcityMElKUGhsWlk1MzJyMEtWVWpyWlVuZERuYVpKSFhRLy90M2RnbkxaWlNZYWR4VHpFeE5jUDZzYlVWNUNCT1ludU5zR1hWT003Sm8xZUV1cXNhUjJ4VVhUU1VVcWNrUjJRNFN2T1Z1am1Uekt0dVJmUnBIaGk1UzlpaWVoRERRMGtyRG9SdGk1eUk0K0hMYkpxaEtjSlNJT2lJZXFmVWN4VnBZU3RTbUozZ3JHSXNqRUwyTWU3SnFRcndSZEF1T21RTXNKdHhaL0NhOFZ4bXhid3lPVzVXYTRIekdxWGVEZ3dRdm95NXVTSERGcU1OZFZOeU1iUVR0Q3FwVVFwR2FITGx0TXNGbmR5UXJkRkVhTDZkdFdLVHNVYndKWWFDbGxvWkROOFRPUlhDZ3VZd1NVVWR5Q1Y0cWpCSndrMXE3M3RZVm42SnZZTTRLV292cDVWWExQQytMTXRNWDNvOC9NLys1bnR1TXVyTWR1Vnp3YjRJaUdobWJFVFBkUi9hdllNOTJiTG5idE0wVjF1RlZwWjZrd2wxVUpZOHJwaTdMa3R6MVpQRWxnVlMzNU0xY09tYVpKTmliN0tMZkRLblZmOGx4Y0xQdlZGNXVCeURlanRUa0NBNFRmTWtid1RXalhkQnBpam9uMjZQNEU4SkFhMGlCSS9sdUZNSGg1eks4eWNhM0hGQWk2b2pnN1duTG5mTm1KR3JMNGlaRk52U1BteWtORkVUMmpRV3puZTdZVmFiSTBVQVByOC8zNzJ3TEMzU1VhQ3pwQkJzTTZrSzlpZW9XeEN1bWNWZ0FhL1RHQXhURHE3d2VVY2RmOFkwY25ydStTS09PZEpHNlhWcmVneEhsUVBhZmRaS2F0RFE0dDRNUnZLMjNaaHdlNGZSbGo2QXJ5ZmFvQmdsaG9FV253SkY4TjRyZ2dIbWNubFdEZnBYZ0tCRjFSR3pJYWNQZGN5eU15dUltWmU0SHo0Z0ppR0RPcFhaTDA1WlhydEZCZVI2d1FROHY0dnc3dTJuVWMyRWRPWktoUkswTWZ0ZEpiL2hva2poWGUyUVBHOXQ2em9rbmVFeWQyT3hEdlEwU3pEUFNxQ05kN0tDNTVRbmlLNnZZb1Q4dGtBMUlUWTdNZGxLQ0g4UWU0YTNHckpGdkxUaUtaREVoREhTYkZEajQxaXQrZU1FbnZtQnduZzUwL0trVGFJUXBpck1McmhJY0pTcnpmRWRpQ1I0Tm8xWGNhazcxNzZOR1E1eWhsWjUzaXpvQkVYUk9HN0l0OWhoY1hrbjgvd0xBaFIzOTMzWUYrSUIwd3dUZkFGNlVxR1ZFVjRFdnduUUwydUdLYnB3N3d3TUhQU0hBRXp5cUxrdHoxOWRvMUpFdUV2MnhFWGUyS1Z6RC9udWpZZUlGVXBQRDJVNUs4UDNZQmtpeVBVcGxRaGhvNDFMZ1NMNGJSWER3TG5oTmErWWorQ0ZVVUtKaThoMkpKWGcwak1yaUpyV3VnNVhHU0NnUUVFSFB0eU5aSWRXdnVZMkdWUFlCYVlRSnppZUFLRkdiRTEwRmFnWitUdDVrZyswSlBTV0RoVmJQbFNITFNlcnl6V0lVclk1MHNhbjczSmlVa0U1dHpwQ2FIRUh0SU1IeE5maW1IMWhPZTdkSTJhUDRFc0pBU3l3TmgyNkluWXZnZ0dIT1QzRCt3QmtsS3VtK0k3RTFlRm9ZSmVBbXRmSUU3eWtEK0ltQWFOLzRjOGFzUnAyV2d5LzZnS3lhR2JLMFV6eXlRNG5hRXVoVThWV2dadURuOUFUdkFGUUxvaWwwY0QxUjhQNUxVdWUxSUN0YUhla2ljYnR3NFZSZ2tKb2NjZTBnd2YzSFpKb3h0cFRVMStXWnNrZHhKb1NCbGxrYUR0MFFPeGZCd1ZkNks2WWg1QVIvSHhvbEtpYmZrZHd1dXVKS0N5TVN0NGN2ZmEreGF4dXMzREkxTXNHWG1KN01RNk1yVHB0aEZYMUFvQ3RTNzlGeGZXRDJEcHhRSXIvT2p3TXo1WkIxOVAvMEJHK0R6bVVoQTAvd0pIV29EU2hScXlOZFRPbkNQT2xVWUpDYUhDbGcyWjVUaFc5Mm5ZOEU5SVhvVWxJenlETmxqK0pNQ0FNdHN6UWN1aUYyTG9LREw2SXNEdk55d3djbG9vN0VFdndnSldycDUrQWRQUktCWXZEQ21XZnd4TG1NT2N0cDlnOFA3UHR0WWcyT1N2ZnZMQ0NvM3ZtV3hnaHdVYUxXQzJhdTZITDBUQ2Y0cTV5K2NBbWdrdURBTEdvckx6QkpYYjZaUzhIVWtTNldua3BSQ1VWcWNzeHN1NEVOZFA5Tk5zVVlYVW82Z3FCSTJhTTRFOEpBeXl3TmgyNkluUXZoZ0hoWU1BMkJXNHcvS0ZGeStZN2szbVJUb3RMQ2lNSU5Yb0cxVDAvWG9kSXpWdklzWG5ScWJoSDZKajJDYm1MTHEybjNBYXRYSmg0dXV3cHlaUjhRcU5sdFRoZ2ZSSTZoUkMwSXpPenBjdlJNSmppZmNPM29waTJvYklnS0lJajBIRW5xdEREMGpLcWpYQVFZbGxGSlVTSVZHSlFtVjJBN1NQQmQvWFRCWllKT0VCblhYUTVScHV4UnpHQ1dEanlnVUVhV2h5Tm5qME9nTkFrMndPR0s0VDlRVDNGUm91VHlIUkh2b2xjT0l3bzMwS09mZDRtMzA5eE5OZ0lpMkIvVWR3dytyVEtPNlVLOUNXSWpoNFZCY3llZGZVQWdxNzVwbXZHWkVLK2dSTTNWWVllNkdEK1RDZjRncURHUFNwYWdzaUVFd2VpMGw1ZVlwQzdmektHZzZpZ1hZOThHT1RLREloVVlsQ1pYVER0d2Y5OU5RTTBJUzhrTlhTYk9sRDJxV1VJWUtNN3ljQkNXMGJIRkcrNDZ2VCtmQ2wrTEVxVWEzeEh4UzBPVnc0akNEYUMzWGU2Ky81aU1nQWdXbmhlbG9kQUwyTEZVa2tid1BUaGtsZjJxR3lyaUl4bVVxRXdDTS9rdml2RGpGbm5DL2ljVHZBRlFtVjZsRFpWRklRSzZsNFdjckRSMXVXWXVBVlZIdVFoRGZ0NFFWMkt1VEFVR3Bja1ZCRUI0Z2JudXJwMDBJNHhvVjJWNVlsblRrRE5sajJMMzg0SXlzandjaUVXR1JHa1NUUHZ1L0FrcWx6a1ZKVXFadmlQd1c5dlkzVXNNSXdvMzBHUEc0cXpocGszdUczUnBtUHdmK29WbFdRTFB6YkJtT1Y0RVl2R0RlTGhzbXlNbEh4RHczSDc0QnRNSjBjZWdSQ1VLekZSVHU3bzdTUWtVa1FrT2ZiU2RySFNnY2xXMEJxMDdnUmpSSHllb3l6VnpDYWk2QWhkWFhBSEZaU293S0UydTVIYVE0QWUyRTdScys0YnA0SnFsNWtxVVBZbzVJUXdVSjl6eGtuRGs3SEVJaFhCQUh5WnlXclRwcXZrNlNwUlNmVWZFSDlqYmNmVEpZbHJVa25zWE1CVGIrSVNZY3JhdStPOFR4aUNDNXdCWHBBMXBUK3B5cHBjbUJJQzBtZDdGRi9zVGp3dDVLTkdZcWRZVU03Wm55QmxCSmpqY05UTUx5SnBRMlpQdGRhYTcwdXlpazFMbnRzaVZjWFdFaTlEUGJlV2trQVF5b1FoTnJ0QzJ3VUZTZzk5a2s4Uk5zd0hTdmV3MkRzcWtQWkkzSlF3a1ozazRBbXY4YWhFY1lOaEYwd0w4RmJjQ0pVcXV3QkcrNFhYVnROZUZ4RENpY0lPbDFyTzBPUDZCZ1Y1WmN4b0IwYnlaVU1CWXZtZ0VETEVRQUFMaDM5UGF3QVFaTmlqeGl5dWNEM2cySlAvNS9JcENYb0QveVFUZloyWVd3UCtncWRsYjdEaGRkNWFWVVdmMFlnVmNYUmZ6V3phSGFNRGtFRFFxTURKQ2t5dXlIU1Q0ZVdkcUJlUFN5d1d2M1pIb1hIRWJCMlhTSHNtYkVnYVNzendjZ1RWK3RRZ09TQmFiTy9xeFAwcEVIZUh2VzhzZ2xwZExoUkdGMnpUN3FuV2txVE5Ga2dpSUlNSDNKTk9CR2N1dG5HR1VnanNMYXBVQjR1M3VCYUVTSThMZnkxbURpK3VtSDFxOU0yNGVtZURiek1nUVA3NnM5eGFYbks0Yk5tTktxSXNiQWxkd2RaaUxTa3o0aStTa2RIR1JDZ3orNGtBZTRTejd0UjlZOHdTM0hUWitZWkxacVJYZmVub08wR0I5cWNDYWtoL0ZlUkpzaGJSSHNxV0VnZVFzRDRjMUJDa1Z3UUZkdnQzZTF6TmhsSWc2d2ovZnUyalZsZ3NqRXJlbXVZdkIzMHJqOXlxNjhReFQ5QlZwVG5jMGo4SDVFeEVMb0ppV0wyczhWdldvQmoxU2pyZ3JPNjFOTXdOcVg5SHQ4bWN5d1dFU29QZnArS2FxMlhyb09sMDMzMHk5REhMVDFPVU5jQ2k0T3N4RjFlaU1OYzhSUXhYSndNQTF3WmhrTmhxRjZEREJnYUZuZEFKTWZFRUVvaFJ5NTRqcFU0WG40Rnp5c3RabXdrQVN5c09oQmFGblhKTUR4NmJkOW9YOVBUV2FvMFFoUDRobi92Sy9uUUdVRENQeVB2Sy9ONkVPdUIxNlZCSVVBaUl3YjAvdzFKdWxKNFphWGJremFIVDNCMkNILzVvVzBOTDcrQWdSU0lJUnpMd2krQ2VpblJaY0poTjhndDNWMHlxaGd6T1I1ZjRKdDNMcXREVDBqS3REWE5TdEQ3d2VVRk9wTXhrWXVLWlZjSHpGbGRrMml6VkpoZEY2elZ6ZkJtNm9BRm9xc1JzYjVocFNJTzJSL0NsaElEbkx3NEZZWkVtRmNJQ3ZtaHMydG1TdzhXbFluaWdvZ1NOOGptazNxMHVHRVluYmdSMFg0VDVZSFdBRkFSSDBCZElGK05UQzZ4UzBPd00vdzREbTlmNjdKdDloSHJTaDFPV0ovSDEvdURvRGYxMzBxbURhSmo2N3BoTTg2MWgwOWtGc1Q4ampLd1RiODVSVHB3UkVUcmk2dkl1NitUcDdYQmNUejJSZ3dDaWkvWElRYm9Iamk2NzRqbzRFVFhRVHZpRy9xdW8yMVFpdS93eUM1ZzNPdEQyQ09Ta01CR2Q1T0FKcmdtb1JISkFTQzZySmdabjZva1RCRlRweWxEQWljWnUxVzYvZDRGNFJFRUUvdlNqc2hDbXBsM2ZLeGNHZjVzMDBUOG8rcjM3alJMekZxOGVVUEJGbVZyd3IydjZhK21QbjljNE9ZUnM1Z21mci9UWGRGc0xhZEJTVGRtNG1QZ3RPVjZlbDRXZGNYZDVGM2JyaEx1STBrVHlUZ1FIN2tuckJEQ09TUmhnY045MnBrQTMxcTU2U0pUTzFFU3NWaUk0YXUwV05BZy81MDN1dkhWUm9ld1IzVWhnSXp2SndoT2I0OVVJNE91eE8xYUpsZ3dNbGNyYlFFVmdRMnpjN3lrVnRBVzZkdHlxeklHbXRDazZqSUZKZkJjSWF4Qi8xbGF5Qm4rQnZiak4ybXlPMjF0U0J0R3E3bUR3UkRPUXpqS1hsYmJuRWVjaDMwUkhJaTNTQ1Q3Qm5LMzUrQXhaMFc5Z1EwVVgrNEtHRU90TU1MZURxOGk3cXhpME5pQ1lVbnVtRVFqWHgyN0RvQ0g0VjFML1djd2d3OEY4MDFhNWdubndVcHB5Y3A5NVpOcGV3QW0wUGI1RVdCa0oyZVRnd2t5eXRFSTRIZFByQUVodzZlWG1nUkxpVWM0UnZ6K3BHWmNPSXhtMzdzS2R0OFRicStSL3pXellxdzRJMHZONjZ3MWtMaHp5RHF2L3ZQeDQvc09BQUFBWjdTVVJCVlAvNWR6Y2hrQmg3dzQrOSt4KzExSFcxMndQOTBsVk5nNFdNSENNTXNjWU9BZXl6aDRBWlQrMnA1cUxoUlFwMGdrT1A5MUxaYU5mZDhZUDd1YVZsbFZPblcwWE91THFjaTdwMTAvWTVtbFJ3cGdNakR5YUlhOEJkV0pCaTYvL3k3aGMrbGQ4VmR2ZzlQL1ZlUmVUdk85dVZ3alo3Qy9DMk5yS3VDS1dmS1ZqTjBmYVVDQU51WUhrNHBGdlIvekhnRytDOTloeGlia2MwWGxjTEVsN0JpTGdqUndnakdyY3BOUzVOTjNVUEpLeUUveWlJZ1B1dXJQYVJ3d2Y4RGwwM0hlajVnQWVSUGt5TWdBVlh1WnA5ZDFzM1QreGUzOHZtK0N4bEY3THpLMHYwSExFZ3dhZWE3Q1ZjNVY5RFRLL3hnanowaGlPdmxWS24yc2RPdUxxOGk3STloRkl2SmlsQ3B3TWp3elRCYkYzZkFWaVpPOGVpMWpIdjdQWE5zTi9Oc3MvQUNIS0JQZHFyLzV0S0FNMlpPOVAybEFnRGtGd0JqcHc5UHFFQWppeTdSeWIybkU1MDBSd2g0bzVrMWNPSXhnMjYzTzhEVStxYnpzUkNtRVpEOUFYR1lQUytzaDIyOGtFWlNPMmdmOGViWHl1UCt5L3A4TXF5TDdEK24yVFpwMWwveGRHU0k4NDF3YzVIZXpEOWJyTDcySFdYMTJtbWlnVUp6cCtPUGZKUC8vM0hFTmM3VG1OM3BsTktuU01ETGVMcWNpN0t0alBlR3lhb3ZKQllFQmdvd2s4eGYwYSt6aTdkcjI3TDYrNnpNNk96N2pqeFNkYnZpR25QazlsaGsvMUdhRUJRcCswcEV3YjhMUzNpamNWQWIySVZBOTdDQVNuVVlzL2R5dWJhWmlYSDVTTEVpQ1BWdzRqR0xhc3RzZWY5NlhjdU1mWU0zOUVDaUQ3NFZQYUcyL2lVYmMxdk5ycmF5MkFnYmJMK0ZVOWpqamozNHVZZkNCTW5udG9QWHRMd0d2SktVWUpuWDJwQ2NqUFcvNFRiZE5WWmRXWmwxTGxDMERLcUxzdTVLTnBPbWsxdlZCUkdMQWlNTEtJSkUyVnBVOHl1SmJQc1UvY2V2a3RjZTFMemgyVEJjdVpLaGZia1duREN3T0JBcGJ0RVhKUGxtSUlrdW8reDUxb0tsRkNpeDZFcTFjT29DRGZvYy9oaGY5bEZha3lLR1B2TExwak5RNmE5NzhYTjI1OFpqc2tvTWRHUXdnVFBhcmU4anQzKzlDMVAzaG03YWVyUkIxREIxR1VaNnVLQjNFVXNvN1FvTUNLYUNsUTB6Wlo3QVdQdWNyRTl1U2FjTUNnNFVPRWVFZFhrY05SdXViZi82bzg2QkY1RWlRRVByMVlQbzBMY2FoKys3L0Exbnd0MUprVk0rR0pUS09SazFZc1RIUE1IRnBnWWVjUzByclBYbUtpNk1EQVM1ZmhzdThUZXJNOFoxZ1pwVHdVNFFuTkdYSzhlUmhWeFM0RUlOaFRzMng4akJtUUk2cW9sT093MkRjR1dzaUk3NWRkS0ZRT2p3TElEKzQ1aEFXZDRlWkQyVklBak5HZkU5ZXBoVkJFM0FxTDZMeXZuNFVXMnhSSGpNRXgxRS81TEhLbXFXdmF6ak5RbUErZXJWZGhVYWxDdjdWYTI4S3l6alY1T3lBRHRxUUpIT1dNSHoxMDVqS3JoUmtHMHlYNVArcmMreGoyMndTTU12M043dVlyVTdXck5xcWlLdHBtdHNCR3dPdkNOWm00ZUZUaFI4OFdGQWRwVEJRN2F1T0ZmclJ4RzFYQWpJSUtIb2QrUS9yYk1VOUhoK3o4S0RmZnVWZEV5ZXd6V0tRY1ZwbExuZnFTS3Q0VnROc3N2RnFUTUFkcFRCWTVDeDRiTVVEbU1xdUZHUUxTdmZ6QUpIcFhmT1dTdlQ0TDQrakhvNW5hclp0WGdBU1lpWi9ES0loS1BFUndSQy9Qa0VZY1JBVkZMdjg1MHpuMzdKbS94VFVNaHNCb1JCdlZqc1pNdm5iMHcvZ25OY1lJalBRSkdHa1lVUkczOUtuWlhUOVhUbmJnaE9jOVhmakkwS0RndWxIOEtQaWpWZVRtZHNUODJQRlp3NUFHS1VFWWFSaFJFSFNhZnVjSU1mVGxpNjgxRm5xcXd3elZZaExiTk53K0RsVnRKMm1ybFYxMHFxVU1hSFNzNEVQdHcwa2pEaUlLb0pUNFN5akx6TFJ4dTcwMUUzWFJmenh5SDMrMmhiSWhYOUdUV2ZYZTNvb3lqTlR0V2NLUzdNc293b2lEYXZ5aHNocStkZHRLTnY2RTV6NWQvald5Z2VFd2NyODNPam5ySU1sQWZTd2c3Wm5Ba1d6N0NNQ0loT3ZkSWo5dTg2MzAyayt6RmpjaFlHL08rMHNIWUo4WGVYZDBlODViK01ZUER3NGFxakRDTVNJanFuY2Uyc3VsZDlvMGVaZTFOZFcxZi8yekdlTHhlZW13OGVpTmE1NWorbWFBSXc1REp4d3lPZEc5SEYwWTBSQSt6UG53Vzk3eGV1dVUzT3VmTVdGOW1teDN6Q2lGM2Q3dGozUkk0ZG5EazhJa1JSaFpHUlJEOUhYd01IbjRXRnpQNjVxRHZqdlBSVU5mK0RNYnhRUHZDV0IrdkhEczQwbS9LcU1Mb0JFT1VEdVpBT1MrTWNjTnhicXpwaE1LNCswMlVQQkxpTVlRajJlOFJoZEZKaGlnWnl3RXpkdld2aUE5WWJvSzQ5VEZ2V2lNbXpvenh1Znd4aEFOQktFSWFUUmlkYUlnaXlBMmJQRGUybmVPNi9aWGVZVHVaTG45L2JMOFRjQ3poU0FadUpHRjBzaUZLeG5MQWpIL3YvNURUZ0tVVDR1cDNFUmZIZGFuMm5uRnBQcFp3cElNeGlqQ2lJZnAvYk54TWthTzhmbWdBQUFBQVNVVk9SSzVDWUlJPSIKfQo="/>
    </extobj>
    <extobj name="334E55B0-647D-440b-865C-3EC943EB4CBC-11">
      <extobjdata type="334E55B0-647D-440b-865C-3EC943EB4CBC" data="ewoJIkltZ1NldHRpbmdKc29uIiA6ICJ7XCJkcGlcIjpcIjYwMFwiLFwiZm9ybWF0XCI6XCJQTkdcIixcInRyYW5zcGFyZW50XCI6dHJ1ZSxcImF1dG9cIjpmYWxzZX0iLAoJIkxhdGV4IiA6ICJYRnNnVEZJZ1BTQmNaMkZ0YldGZWUyVndiMk5vYzMwZ1hHTmtiM1FnSUVsdWFYUnBZV3grVEZJZ1hGMD0iLAoJIkxhdGV4SW1nQmFzZTY0IiA6ICJpVkJPUncwS0dnb0FBQUFOU1VoRVVnQUFBNmdBQUFCZEJBTUFBQUJhMkZZc0FBQUFNRkJNVkVYLy8vOEFBQUFBQUFBQUFBQUFBQUFBQUFBQUFBQUFBQUFBQUFBQUFBQUFBQUFBQUFBQUFBQUFBQUFBQUFBQUFBQXYzYUI3QUFBQUQzUlNUbE1BemUvZHV6SjJpWm1yVkJCRVppTERXWDVoQUFBQUNYQklXWE1BQUE3RUFBQU94QUdWS3c0YkFBQVpURWxFUVZSNEFlMWRmV3hrMTFWL3RuZHNyOGYyT0I5cVU2WDBlWGVEMExiQU9GOVNTMHFmazFBZ0lERnVpRm9VSWMwUUFTMnF5bGhWYVNJaE1XNExaSU1vNHpTdGxDaXRaaVJhaVFwVmR0S29OQ3hoaHJSL3BGQnBYQlFhb0lJWkJhZ29WV0o3bkxTN1NUYVgzN21mNTc3NUhudS9uTGxhdlhjL3pqbjMzSFB1K2JqdlBjOEd3ZUVxTDN6d2o2KzYrWEF0NlEyL21ubUI4dkliWGd5SFN3REoyOU5DN0J5dU5ZMVdFeVNGV0JpSjRaQkpBRXBkUFdSTEdpMW5Wb2pxU0FxSFRBSlRRaHl5RlkyV0U0eUozWkVVRHBzRVV1TEhoMjFKby9YVXhHc2pJUncyQ1JSR3g5VERwdElneUl5T3FZZFBxYU5qNnVIVGFVS0k4dUZiMVJ0OFJaTkNiTDdCUlhBcExuLyt0Mi9ZKzBYTjJGVDB6aFZVdnh3ZCs3QmpOZmx2VnpiZlROMm1QUFZnK3RnZjZNWVJzUmNFejF6WmZKT24yaGxBZk42QWorNFhYQUp6a2JqcFFmRWpPVzh5dXBwT25mOHMzaEtKTGNOSklpT08zUzVlY2xxOVN6VGZjcVY0anhwUGlUUEJYNHFyYjlNVVZPZVUyTHZqZHZGMlEyRjB2OEFTbUVrMy95Z0l2cTRleW8vOUtOZ1FxMDgydDRJWjZFcVZaRWw4TGdqK1c1d3pqUDFBdkZRTmduOW9ObVJIVnJ3eUxYS1VCTnRkRUNTak03RGIvNzFVbnduUC8rTnpEMXlWZHB0VXJ1TkFMcUU0ZnVMNks2NjQ0c1liam91WFloU1A0aDJsS3lldStaZlkrQUUya3hueEtKRXJ2VXJYamZVZ0pWNk9ycVdxVWRLRytHa2FLcGg4YUVZMHkyZ24wK3ZVSGVURjZ5RlJTQWxKUWZaOVZjRVdsbVNybjh2VG9ubmlSaW1OdEhoSFB3ajdnSmxYMHUyazFESFJQRTZzWEhYajhiUllqczN6R2FjV0laclhmOW9uZ3FUUkZVUWxyNlRja0txZHJYcmpCOWg0WGova3kwcER6S3dFNDBLY0pmb1RXa21UWW5kVHRWOVgwK2JGTFZTcGkwWFpMb2xqOGpIaEVlWi9TOUtaejJjMGhvVHJmaW15RmJ2TjBSMW4yTkVaTlZjbjlDeGpSY1MzSlIrVGRUOXgrT0FEdHlxSXF4KzUvM2RpRTh6ZDk5bVFCazgrZk9yVUk3OFFvYlpYam9FY1VCTzdkazJTcXBCUzUvRm9IaHRxbVhxbXRiWUwybkxtdEQrWkV0THY0ak9XSFFJTHNPM1g2RDV0L1hVd3EyVHgrQUNmdVh6Z2xGcXh1T21SUHkwVHVlNWxMbnhyRjREdjdGYTdqQWJCZCs4TFJlZTNFSk5hK0dMM2pvYy83bHRpRUR5bnROWjg1TlNwQno1N094UWpmaTQyMVJIMG5ZMmpHUmpzM2VhbWFyeWZlR2lZZ1FPOWoxUHVTbVhqTlZ5bVlHRVZzU2VublZRamMwSTBhRHlBRm1XbHJsU0ZrOHlDN2xZdmFZNjZJSEpVck5QUXhtRFBENVBZSHVJUENiRjNLUm11Mm9FZUZhS1hpOENxcEh0cGgwNTlHYkNDUktKdG1jYVlqaENKMzBMOWJUNFVabTl4MmhZaXorWk5oT0k4UFRVdkdtdktMR0xtQ1FqRFBKK0hreUxsWnExWEZUTEk0cFg0R3JvRGlHVkwzMStsTzk3QVNhOU4xWEdsNzZ5Q3BKNitTa2s3L3Q3QW1KeHlzdzZsTGl6UEhTQ1FCbmFYSjFpSjV6bVdGTGF6KzlUamZXaFU3UkJWSnRCVDlucFlBM1JmdGsxU2YwZElDelY0QlNwYWxsalRVa1dWSlVxSWRtUVBCTGVDU2lRV1pUTUloTFEvOEx3cE8wby9MMi9nYkV0V3h0M2VyeWloem41YVkvWjVDM3RJMnBFWmd6alVyTEx2eWIycUd3c0MwRG5IMjIzcVVNeE9tMjdiRlFueGltM0VLcVNMRmR0WGlrTldNR3hINHhVNG8wWFhGL1oyS1E2NC94cWtVeWJvbVVpbU5zL25TQ1FMMUJQZ2c0YXFOTWdjdFZDVS92Tk9kN0xYK3UrS2syUktpRGU1WlV1d2ZpNlFSbGRKT3hxWVFBY0YyUmY1ZUJpRXgrbGFFUGpVS3R0RDRiTXJueVFIUXliWmRHM2FYdzNYcEtEVE9WelQ5N1RyRGpqYkJkUkJEVnlyMEs1SzN2MHhZVk1MK3hrWk5tU1ZQS2w1Q0FpR1NBNUNKOFZtcW0zajZuU3NwWDVhcUxpbWFrRDZ2TU5yZEE1R1BnM29oSVZFK0ZJVkFUUlFocmxISDgrMnNDdFdiYU8xUXZseFI2VnZlMUdDVGpFZWFOSGp6YWROWVdQTGRaR25ycnJtUWRYeUlFdmxaTmxRdEorUlljWUc3VHZ6clFvV3VneVRqaTBocUJ1cktEbkhRakxCZHU0bU5qTWR1OE0xZEFtVURCQkpXNXJyQkNwZTRzUG1sTWI3WXZWc2QybFNMdFNSKzdydjNhTlkwSWkzK2N5KzV3Nm91Y3pIRDZhZUVidVBQSHovUi83SlVZTm9WUU9iZVpQU1FPbVgwWVdCdFNDQUFITnFYRitMUnBkcDVsZ0s0QmJIc0lZSDJhdEI5cjNTQzBpUHp6S082UkMyNXVGOUc0eDNMOWpNM1FDNm1sQ0pKenQ0YXVQblZMMDhONStYdHZGT056NkdHNHRZTXFZbzJNL0lhakp5dVBDazFBa0JOcnlwSXExTDd3M2NYQnJzMnNUZmcrL2NBR20rNHM2QThaSHM0RWtrTm5PY0NtOVh1ckdDdFhGTkZIellYcDZiSjlXVVIzdUJnL013Zk4zbmorall6OGdLNG93OG5Kb0ZLSFZ1eHdTUGpabVQwOE5qeWJ1NnpINE1TK2R4ajQxMXF0YjhMZDhKckxVL2IrTis2MWlIbmg2OGJYVEpZQ2paV1daa01idEpPNmkzbCtjMmpzL0F1aE1PbzdtdktsU3lGQ05RTTdsOFJDYzVSTmdGRFZDVG0xdGRIUTQyNW9wc2pZdXpyaGUxK1dlOUpORWJhOThvOUQ1ZXRrZk1tQWNvN1lmYjlNS3RZSEdkUzdHTDB1Tm5aTUR5cURHSTU0YnpNeGxKWjE0R0gvRTNIZUVYdEVQQWhseVVKNW8xNmtVcHl1aGFKL3RseFJxbzNReDI4TmM5MjdYZEhTdWhINnM2d3JVTWlCaFBMUUF0SFgwY1V6c3FQWmJzeUlkUERUZERCWXB5clZndDhqMGpqaGFlSjQ5QkQ5djBqazJTU0todEYwRThKNVBkVlVVYlJyMkkya2JNcDA2WUp5OUZZdThvbVhVaXZGYWlBRVBlKzcwTXUwS1lYY2NIQlIzbWhva1FwNTBLT084c2JESkZqcGoyMjdVdW5wdm9MalBjYmJTWFdQdUFxcUUzQ1JFMW1lUzR6Sk1nc0MwMUZaUmNSaTByenFtMnZ1cUhSL3A1MHpheHVHME1weFIvK2VSaHhoc0RIRk45VkpqZG9ObEdxc3VKQmNTSmxZNUtyL2lobjBJc1gyZWhpK2VtSkNySG1LK2p2Y3JhQjFRdHVKM3laSlZvWWoxbHVzTWs1ZmEzWEtTVVNkbzhDaUQweEh0RHA4L2d0d29YVFN5V1RIUXQrWjRhUTkwSzVmZTViZ0NkeG1CMnRKY0dLZG51eDFSaXBhT3dOL3pRVHlHV1BRZ0p3aTdobXBLb0t1TVRzRHpIWWlQN3FtYWRtd25sTXJSQjBodTFOYUtjVVRkU2xaVGNFYU14UERlaXRSUTBnYVBTc05PYjZJcU1NYWNIeXV3R09hWVNaN1lnTXEzWlJuK1ZmSGRoRWl2VlRwU0t2dFlJbGptS1FUdzMzS0NUWnFmcGh1Z2ZzOW5YWThxSGdNYzFvak9sRDNJMWJRV1QrajFnd3ZxYVpFanZuNHovbmlDZk95ZE5NOUl5bm1SUEk0aGtqd0tYNk1XcUh1QnVPR3VjaSt2cVZkdlBNVFh5NHkxbTUrdnM1Ym41OFpoU0x2ME9yeGZEQTQwblRQeWJUYjlISWtLMGN0L1Z4Yld5ZlVTb05MQnV2ak1yYWZjYzNObHNBTUs0ekRIS2pTdXZFMDd4WnJvaS9Kclh3YXJaNjFyelkxVXZjRGVlNzI1MkR0RFZmSS9wK25VTnJIRGhlK05raWd1c3ArUmVlMU52TDgvTlBmVTJTSzB3VXNOVUU1OUluL2p6T0dKQitabjUwa3ZrT2VsdGF2TXNidVl6QjN4Q0psVXpiWkxjNEt0NmMvMUEvQ3Jnc0RFVlcxUGtjOE1jdW9Lc1lueEcvQ1MxK2k0RlAxYk4zSGJzVHlSdThxK3ViTDVyaTVHWnVhMzVlZFpFaE9DSnloZlRKNnQ4RlBVdjM3RHJJUVR3ZTJxcnhnQk5FNnh3NFp0dWVhZGtaOVgxVUo3RW84d2duanZqUDBSMlJQdXZ6WVNZbjcybW4xZ2tYS21NNElWTXMwd3RpcEV2NHpPeStZekl5V1lRUEVZZmVrNm04WDJoS3Nsd3J5b2ZMY2p2UDdFeFZmYzhUUDYvYUR2UWhuZ3Jyck9aM1FhMStpNWdqMHVuMUZTQklGa1VJakwrZ0lnbHdxWjVOQm53ejhEVUZucWZPQkdMVThsN0JCQ3dBLzl1MC9EU0sxOEdLeDJWSGt0MmtLV1o4NEdrbmtMYlROTnl4enAyWENjWmRkazFoNmtsUTlCQXNXVHk2NUxNTi9CSVB4UzdwanNVaTAvUVI3Ky9adWNvaU9zZUVzMmNiU082M3ZHZ0VEOGhPNmF0QkRmRXJUcVdCaUI1eDYzQ2JnT0wyYjBDM3RpS2orNnRURW52a0cvQ1lKKzJqZ0srNUV4anpnUU5XcEFwVWcyejRpK0N1dUZEelpjWFp4ckJOL1kycDUyaWV1WExJTWxZOGRtT0hWTUxzVU55clgvUERWVDVtYVpQZjZEVzAzcng4cUJDbU9tR3d2L1dEYzNyLzJ4VDFkVng4NXZSVFI4MmJieHRmVGJhKzZVVjF3NmVlaWg5NHBxL1ZoM0pLeC9WSThsUDdYM09BSDNnMXZReEQ4VU1kTGxUaHJIc3h1dnZvQVE4aDdkVE9YVEN5YTNwc1FSdFMrUDBuenQxNnRRbjhFQUp0L3ZSRGRlUDVlRWJWNnJxOG9UWUkrWXpDM1czTVdCT2EyYTh6WDJBWkFmVzFxeHlFdEJVbjU0YmFkSlpLM1pPb3Y4NmhRSlZ0SDZtbEsrTVVjQjZ0bUpkRjZoSnppam41a3FYNlRpMUUyVGVKdnRLVmxIanRDc2pwbi9QN0FqTlB1UWl6Tm0wU21zbXprVk9xVm5tc0Fnb1ZvaVYxVmlmYlc1NFdpc0o5ZFcwSFE3NzlkeVRhYkZYdG1qRFZlQVdkRmxTQkZTbUdpZUc5VFRpZlJlbVRSbUczbStZY0laeW42SjRaVXkvcWRxd2JyNjRoaEVoSDFtaWdzTE5icHJPVkNuK3RZbDVBVUhXWjErUTVMdm55LzBuTy9lMGZDR0thWFlrVzIwdTVMazNkZi83MCszalUvSTN2OTJwTk9JazZaejdoUjhHLy9kSm0zQVZsdU13MU1iWDZlMjZMMEFmZE1NeWpDT2tnSkk0VTFwV1UyY05Yd2tTQzQ0VnIxcVdzc3pzc3RSZGNhS2pQUGNXQlJreEUvTHpaVXZKVkh4V1RLKytnNDZaT3dHZC9vdy8zTXR6cXp6OWY3NENQYnhVOWxGVjYzSFJzZGc5YWZBbXpMNm82L3cvcVk0eVp0emM2YStkTGs2cGVjZlVDZ2t1ZEVsSHhTanFDRVVzaU02WkF6ZTd6Q3BHUWNrdUlTdk1PZ0ZtY1hxODFnR0Jyc2ZVSlNJL2YvZS9wb1g0RlR1VHF2VHkzRlpqelM5c3hsQlZFM04zS3Z6MXVnUXVpaldGbEl3bzBjQWhoWi90MUJCZFcxK2d1Ykh6V3lzdzk0aS82VmpHYkJDYWZKcUI2cllKQzFucVFZNnhpSnNxek93U01uYVVqRlZqUExKdU8rdWVHY0I4S1RCM0xHQ2xhN0pqcFg3eWUzRWF2VHozM28xVVFJRDlEYUZIdy84cktqc1RWZDd0QWRMV1BtZDZIbE9KZzh3M1RKKzdGNnh2Y1gwWHBoWjZ4OVJ3UzZhOE5tdkxHcVVXbDhGT2lpZkt6T3ltNVdabUpvOURKYkpvV1NvdStkbnZNVlVxSmhKQ3ZGZlRkamR3WnNPbTY5VTFvR2huOFF4NGJHK3BMVWlkTzhhc2RQREhhbkwzMXhmYlFrY0R2L0JvUzJhSVRraERyNWlReWVTUXNGc3ZXRGN1bGRKYnZCcFM3Z1pWaXByVzdPUk9CWnJ0cURsTm9sb2xlQlF2WDFaZDNoV3NtTERwOVZQREhWTm5pMEkrVlBOQU1JdmwyUnRBZ3o5Z2ZITC9aMVFjMk4wTWRSbHdvNXpyc2JYazk0VzQrYlJ0WHNnS1pSakxkc0paU3RkZ1p2YkFXZFNwUUVLR3k0eFJNYUM0MldWcFcwQmxkbmVrallIVG96SWJhVlBDQkNNN0lhLzBTbmFNMXBMdzgxV09pRHBtNmVxNVZ3MThpZTFMMHpmZ1BiUGtFQ2FJcVZtN1FqZEFFWWdLZytXREIxUC96bTZ1TFNIS01OeklGRWtHUnJGZ1lFTjl5SnlrM1lrdDd6WXBON3Y4R2tZclRtVlF1TTB1UW1kQzJlNEM3WlhzV0swaHRGdWZvQmtOV1k2dHUrd05tOVE2QzFxYzlKaDJkT0JLMG5sZjhtcWIrbDFvQzUzbytQVlhIV2NHMHdLdzd3N0l3WXJaSStZZlUyZnBLU1cwczJwZ2pBSElBZWpLbW5BdzduUVlmTE1CK0x3NzcyTE1TdDFRVUJBUVFjZlNLOWw1eldKR3poSG9QdWl0RDg4TllMeGJOeFp2eVExV21mTU9uK2tjc3NtT1V3OUdlVkRvRGF4NnF4MFNYR0xjZVFDMnFrSGhFWjBvYVpjdldSclp1TmxGN3FWTjNYbGlUb0hseTVZTXF4QXJIWlVlT1pMSTBaa3ZrUVJhUGZkVGpuQ0Y2NUhlN2pUYzJCQzFPZS9jU2dsa2NYMElNZ2VBa3NGYU1IMXJxYldhY05HcEdaNXJ4K0ZzYzArZGoya0Ewcktyalp6UTRWTXRCZTY5SFZWYkF5dStFU1czN0JoUGR1UkJ5L2Voclo0YmY1cHZDdWhhejAwUHhad2ZNaEQ3dU5jV1FkTE50UTlLZzZOQ3pNektHSDZCNlVKM1IwNjJQTHpLYktSaFVlTm1CN2thUWROanRKd0doRTlkMEZXZUwxc3lyQUpXbVBBeGNNUTVlekxGVlF1YmlrTzJlRzZWMkNrRTBHWHVKdTE5TUdGSkRsdEp2UnJNdFE5c3cxTHNINjhFb1N5M0F3OTVuSlFBTUFvcjIyMm5IWXlsbmJhcDRaSW13a01jTmRwRDdMVXVEdkkzeWtCMzErQURWcGp3UVZJbTFVUmJmZGhRbFRXNllLNnp0a0VWek9KNzdtazJEcm83RnRvM2VkczlkR1hzbFFEL0xrNnBZZFhWZGxPajM2MVlBdUM4YVdWYmQ4bVBmRWg0enBLQXQvWFhnaG0yOUNqc3hpWVQ2SzdxYnA0dld6cXNBbFo4cGJOWVJhYm9RQ3R4UjQxWi9DZDFLYnNFNlhBWExDNTVFZGV5M1VOWHBuOGNaQmVIeHQ0ZklxekVtaCtuUkd0YzVoM3ltR3JWSEhKWklZTzJBNVJGK2hvb09hbEQ1dFpRQ3E0N0pjU2FQNVhYSWcrNzVQWFk3U0JOa2NYYmJGeXBtTVgzRy9WRlM4bjMzT0NiZjY5bW9ZYXR6SjFWMytjT2k3OHZ2Ti80NVdvN2ZQS1VPWCtBeFZHWUk5c0tVTXE2QllXR1l4cHdpb1RkV0pNT25jdUdLcllzZm11RmtwMDEzczNQRGlESk9LbXpYU014d3JqZmlGWXRKYUpidFMzdzdjOWlSNGFyek83S3AzRERJWjhuTExqRWVPNVc4YUtnU1g0d2Y1MExoeDlUaVRkWWdQVjRBRFFwRGcvUWVSZHAyNjJHUEd5WkQwd3dOUllZK1NBb3hRMFRxSjdmU0xCRitaNGJmTnNnenljTEJuaWZ5dkVTZXhjdFQrSnNlSFZZSDR0VmNtakQ2YzQ3bUFhaGk1VHlWRkhtbENDNlJkT0c5blowSGI3UDZqckQ4UTJzdXhNcm02NkpQTW5zREhTR2ppUmFhYzl1NVhObzMyOGNZUkVXZEpubjNzWXM3ZnpGSU85VE9aTUpNZUhuRm56d0l0V3pYWStwa0lCelk3NHZyc2ZNam9NV1hTNEMzMmYwaXhPaWpiVHRWZ3RXbUNvQXdaK3hRaFVMRmdtY09QOU92UlJFMXV3d0tqVjdaSmF2ZVpuSjF3RmE1YUM2WGtOL2g5TDF4REl2NktSNmFaVjg2ekdWUmNHQzBweDhDa2lTSTE4OCs2aGNnWDE1K2lHMUlCQnFvUGF0VFZ4S1RzUXdZRklHZFNNbm8wZzdsY09sWFFFRkw5bVpaY0crTmRteDlrK2tLSWlVT2MySU9XTXNnZ0VYQWRyZ29Mbyt3UHRVRHpzcDVBY0NYdC9GYm1SYytOT3M4Q2lvbi95Rkt6U21mZkdFY29wcGJYWUpmWGpSb0JHQlFuQTV3a0NwS1AwU0JiMHB0aGZVU01zVnJIaU9iSUk1WXovWm9TZjBMTmEzSGxNbmVVWWZNbWVoM3Axc3RzeTlqNDcyZTJRZkJQZVBDdkhzK0ZSWUZJUnRrUnViVjFFM3ExU1ZYU1I0ZUVDVjRNclBYS1FaRXFoU2NjR0ZyUTFwUWttaUFITmF4RTIrMGNHOXBZQVZabDhBWkc3UFQzYXd2WHhRc09aNTdocTNXd0N6ZllSV1BJbG80V1NnRG4vbWdWRFBFM0NiWXlxTXdzZ1dWVEtJS1NWZDJCOXQ4Y0k2OFlJbkZNcFd0dFVOeGtOWTZ2dlh2QXRiQ21tR0tDRHZKTlN3akV1YlFxd3NzZjVaYnJjcEw5bEJ5OStLbUpCN2J2ellvaVBrZTI0S3g4cTN6RFVjekg1cTdvbjNmcWdjSkc2Yll5cU13c2dXRnJHQTJYUjZsMVl2NzlKVllnQktYS1I3VUZxVE4yaHNHWlZ4R2IyeTdwaVVsaHY1S0ZueHRySmY1bFFscHJuRWs1M0h1ZDVxWHJvTFNucjIvMVRZR2Q5elA4OHpNdDl6azRxVlVkZFh6Y3o3dWlldENleUx6RUVpdHptbXBvUlkwMU5BZUZ1b1poZXByUjJ1L0RaQyt0SjE2cFZmanVLdVFWVW1DQkpsR3BTNnA0eDMvSFZjYWxMVk0reDRRUkMyeEpJZC9BeVhuRUNORjd4a0I1VFV4cHZUYVMzYXhyc0FQcEhtbVpIdnVlRmg5QUduazhld0RQVlhtZWUrdlQrVTh3MEY4VE5QSldlRHhNcDZXbFEzVWMza3FJMDlUb0liVTZFVW9scWxYdnhNdkN3YU5OeWlGcDdheUx0OFhrRUFVdGNiY2lyNVliRkVpVjFTWUlWbTArVk81OExSRTNyK0ZwU1VLUFdqZERLL0pZTVlKQXZHam1WWHhXaFJ0c2o5eW1qQ1grTlkxQ0VxQ2JQVUlYRFBFMHJOVzdHY0JDSXhzc1VvdXJSdFlvOHZvclZCRjZtM0hOMExDM1NsVDlJb1VzMm9jSVh3dUM1N3lTNW9FNVJXY2NsS2FoVXkybllGazdGazUyOU02Sk9nc1ZjcjJ5QzdUQVBaSFRuc1AvcTdCNk0wbnk1MVA5NWlVQ3ExNCtZeWVIM2VaNjIwK2tRNC8yQWxmOFUwWWVoa3V5MDkxWVN5VFdocUdjTlJHUmQ1UHNuaE50TnM0SXFTbGFJeUQxZENIUTlyNS9BWEhQUnRVd01nRmFuVS9ES3E3WXJIQ3Y3Z2hUL3JwYWZ3YXc0cGhlWXlOWlVQU2ViUnpsRWI1WVVNR3V3aElkdzRqN0QwUXoweUFPak5xWkQyY1ozU1I3cDlrRGhnMUs5aC9TcTFkWVNabXRYdmJoV1cxYUEwUC9XRnI0eXdaQTAxYzZ4UFNjbkpqNFBSdmEweTF6bVJ5NUtscXZRWlFSUDZWWG1Xb3NpdnhJcDI1ZkwzdmJ6ejgvTVlYSGZRRkg0WDBDVEg4TlI5K0lOUWxKT243cjMzM3ZzZWpLaHV0K1hkMy8yUTdIanpSLzU5UmFObmxRdVl0ekhHa1IycU50YjFLZGxRSlBlQk5HditMNEhkTys3L2ZVY0hCbWtVaGNjRjJOU1Q2a2ZnNFduSk9ncTNhTkFTaVhYU2lrYitUZXVVQWNYL3k3RUp1Tks1UVA3K1NGYTZYRkJlQ1k3Rzl4Q1JTejczQVA3d0Z0SisrSDVvNW9HcnFHNmpaT0lydi9zcGF1NSsvRCsrcE9jR0pSa0t0dUVGU2pRV0wzcDNVRUp0aXZINmxBeER3WGZ5STVBbU85UXRaWGJpVU5nSGpWUXh5OFdkN1RidlBXa29WaEtabjlVelQ0alhnN3VNMnZCckJhOEVmeHVxdnlJbmdFZzBFaG1qY1lUWWR3ZnpIOTJyQnNsSVZHZm9penVVdkZoSWxndzEyYU12RkJOYlMwNk5rbTgxcGFFUkN0S09FK20xSVBpa0dlUDNheFVjS2RDVVJZMkt2WWxmMGZnNjkrWm1aS2k3OVZWRFlSODAwdVAwdjhCY3IvNFRtTGM3NHNna1YyM3JNYkdYUGtzMlJ5VVo0dWNDSGxWMXRETGl1RGhqeHVqWERQYUVCUTNtRVpsVm5IdENOTk42TTJPL1JDWUdHekx5UG8yNDExSjJOVzBvd1JRYnZxQ3R2VWF5Mk5QYVh2emhhVG5CNmI5LzBVNllRRlE5VGtIaFlFclJ1SUNESVhlZXFIejBweGhoNzljNTVyd2Y4cGo5akhobmc0RSs2LzJRQjM2ODVMcnZ5ZEZud25ldGFMQ3ZoYnM1aHRGZmRmN0YwMUs5eWRNdk5pekdYZkRWNlNFUEUvTy9kMFBUL0E5N2x1RFFsV2huYU5RUllrd0MzMzhvZlYwdTFuY3hta2wxWUw0WVU0L21QRjhTbU9OWitmbWFaRVQzd2tyZzZKQXg0TUp5T1pwdElBbU15K2NxQTZHTWdDOTFDV1J0Um42cGN6cmlyMjhKOERmNWZTT05BQzl0Q1lTWDFBT2xTMXRXbHcxMzlnUG55NGJqRWFPOUpKRFFyNk42d1kzR0x5TUplSjh0WGtaOGoxanRJZ0gxczV4ZEFFWkRsNThFUnNmVXkwOW5QVGxPc1M5d2VnS1BBQzRQQ1dSSEo1ckxRMUdEY0ttKzZSZ0VZd1I3eVV0Z3VuekpzM2daTXZqL1U5cmFvaGwwREdNQUFBQUFTVVZPUks1Q1lJST0iCn0K"/>
    </extobj>
    <extobj name="334E55B0-647D-440b-865C-3EC943EB4CBC-12">
      <extobjdata type="334E55B0-647D-440b-865C-3EC943EB4CBC" data="ewoJIkltZ1NldHRpbmdKc29uIiA6ICJ7XCJkcGlcIjpcIjYwMFwiLFwiZm9ybWF0XCI6XCJQTkdcIixcInRyYW5zcGFyZW50XCI6dHJ1ZSxcImF1dG9cIjpmYWxzZX0iLAoJIkxhdGV4IiA6ICJYRnNnVkc5MFlXeCtURzl6Y3lBOUlGQnlaV1JwWTNScGIyNStURzl6Y3lBcklGeHNZVzFpWkdFZ1hHTmtiM1FnVERGK1RHOXpjeUJjWFE9PSIsCgkiTGF0ZXhJbWdCYXNlNjQiIDogImlWQk9SdzBLR2dvQUFBQU5TVWhFVWdBQUJsVUFBQUJCQkFNQUFBQzZLVCtuQUFBQU1GQk1WRVgvLy84QUFBQUFBQUFBQUFBQUFBQUFBQUFBQUFBQUFBQUFBQUFBQUFBQUFBQUFBQUFBQUFBQUFBQUFBQUFBQUFBdjNhQjdBQUFBRDNSU1RsTUFSSFptVktzeTNaa2lFTHZOaWU5LzZCWEZBQUFBQ1hCSVdYTUFBQTdFQUFBT3hBR1ZLdzRiQUFBZ0FFbEVRVlI0QWUxZGZZeXNWMWwvOTk2OWUrL08vZGdGUHlpQ25ZMnhxQ1F5R3hJRGdkYWRtRUNJRUhiOUFDb2xuY0VZSlNreUZ3eGViSm83RzdWYVNPdHNJTUVRc1R1MGFMRkFkeFVhVUxBekdLQUlwYk9pa3ByWXpvSkNWZkRPUXFsN0w3M004ZmVjYzU3ejhiN24vWmpabVZ0Szd2dkhuSE9lODV6bm5PYzV6OWM1Nyt4c0ZFM3ZtZi9oYTI2K2YxQ2YzZ1RmeDVSTHIvK0ZmLzNrWVAzN2VJV1hkbWx2R241dThkTE9PSjNaWm40aTVWayswSHp6QTBGUFBZMUlUNXg3OUtZSEhuamd6Tmx6NG9rMHBFc0h2MCt1MW53OCtybGZQTWpjTFVsbzdTQWtKakgyaEJpZU93TVozMy9tM0VCc1Q0TGltRFRlQzNuc2pESDJZRW95ZWZiTFJrRmlsZStNd1p3ZE1xdW9XWUJmbTNNbjIvZjdub1JXeVYyT3F2L09BWmFoL01UQm5NMEJwdWVoRFplcjB3eDlNc29QQzNHeFBmTEVCMVNTeWJOZmN3WHExdjl2Wk42OEFjOS9xQWNCZVNDMzhiTTNmMUpOOW9WWDNmWWN0K1BKcVY5ejh5ZWtnbi84Rm5wZVIvWC9HSDhsVDMvNGVoRFlZQUtIZTUvaWFxSHk2b3VMaGZEeWtBNDlkQjMyQU0vRmU2LzlVajBQZTZyOWZTRzZvMCtRclNSejU0eUVnNlFueno1RXVmLzdMMzNQM1hmZi9ldW9QdkdqNzduN3I5NzlHMWVoK3QzZ0FrWUFIaGJpZTFub3h6SEo0L1VzakV2YWR3ekwrUjg5NC96VmFQemRRYVlmaUtFWlhuUHN4Z0RUSzBlRXVKRGVPMkpQQjR5OGVzUXhVMEEvbGFNTHFWTm1LRWxaVkZPSGNjZEUyVWV1ZEY2Yko0VzhQVDBKRkllclBPM0lKVWgvSzJzUWRPSkp6YUpqYXp1RTVTd1oyQ3ZoUXRxbU5YcGxJQjduUWZBWkRtR0dwcGNyUW53N3ZYZkVuaHI4MzRoRHBvRk93aDJMYnJxU2ZFQVVzSldKc245RVhPUklSbnU2eGd6MXMyTm1xZlpteGt3dElaOU1lenVLK2FxcG95OTVCKzBLaXlLSzZHN2l4dkhYZ0FQUVl6ejZCQWd2Y3lOVS9zWCtvZ3RHM21UR3V2Q3g2azBoRG5id0hHdld4Q0E2RUdiS0lERkNBMUtWNUE1c1VEVnRsSUZQbFAwRjhYa21UTXBpWmo5bHpZYjczUklzdU0xZ0hlR3pHK3pRd0MzTWw5Vi9pZnVRSnRpMEtZcFdFWERIWHdGaXFzbWpGc0NuTmNJQXphYnZVNEJ1eGdhd1J3S1JqdTZOTkdKS3lMVWNaVWliTmtWSjVsOE14cXkycG8yZUxQdXJ3elpQQkdVUnBuRWtPMjJBSmhsVUhoOHZvU003Y1pqYkJvMzBzNytMZUducW16ZzlPVE5STktnNzdkR3F5R0YzZVFSOHh2ZTRIaXBoVjk5MTRaMGN1Ym00ZVhYUXpuWlllUVFtMVYrT01WbVVia2hKWm0vNUdOakNVODJqTWxuMk96WkNieUpGTjVNZnlsNUl4MEUxWTJLVmhoQ0xNWkRYYk9Yb2tJYzgvY2FLbi9wUWhyMDI5cXlJdTJZdzBybE1ud0ZiT3UxT2RIdTJhYm1vdVhXNnNNaWNQSmRDQVlRWGJ1UWp3UkdQZFFnTEtRa3hOZnkzWGdGYm1Tejd6dWtheW1LempzUFphWU9MbWlhb1NrNksxY3c1KzZmUm5SSzg1cWMrNUpMMnhwNXF5MDNQWjM0c2s4NkNFT3Nld3RQYVh2TWdEVXIzRnc5Q29NRFlPVWVIVXRGUHVvNDRGU3ZaRVZLU1k0L2U5QWYxcUlpdFRKVDlXU2ZQZ0xMWUlITTQ4eWlCS3pPTG1tUlFRVHJaS2Raa2M4bTBSUlNIRDV5MENhUG9WakR6R2krVDhtck9FY1VkM0NqZ0lGMzhVZXBiNEdJVS9IRndaLzJ3R0NaQjRpd1FmdUtETTVTa1YwQnNFMlgvdUhPaE9IQlR5cE0ySFl1dkgyMGtLRjZLSFVDSm9wd1VhN0s1WkhBRm93RG5zWm5iem9BWnRNZS9qbXA1OXdRTzJVQzFVdURzRnhoV0NMUjZDYzZFaCszUkxHTk56YkdTd1F3bDZSV3dsWW15djJWZEp5bkxhY1BzTWNlSUROQlU0aW0yNlhBcThDU1d1QVBuNm1SelNhWTZkaGwvQzBLN05GYUdMVmZROU80SnNoZFY1T3lYVFNHOXQ1WGpzTkpIRnU4cFppc1ZQMndYSkoraEpFVnNaYUxzcjFqcklHVlpOeXdjejd5NldYQlJ6UmkvVXVUMXlxSS81TWxzMFkxNTNWa0FuZTNIdGhXa0RzVmpVcEd6bjdPd2thck5ISWMxRXJFVTVHSzJzam5XU2pJT0hFVnNaYUxzZDVhTUFMelhLOUdKekwxdUZJaC9UNzNYSzE1bVQrTElQNU1aNmZrVkJLWENyMGdLbmYxODhvVmJHZWwrWVJxNWlNVnNCWGZ3OXVZb2x5WWpiR0VYdUI0ckM5aktSTmt2T2VjdDcvVktkQ296ZjZvVVNMRVhjaExVOGlWSXBXUGl6V3B1eHI0TVF1SW9yTzl4d2tnZGR1T3d0SGFoczEvYTRCdzRIYnE2T1RnSDdpNW1LNVMyakQ1Vk9WMUpDdGpLUk5rLzdMd00zUFRlV3k5a250MkxwTmlObk52Sy9pVklwVWZZbkpWWXlnVnhPTWUzRVFnUnF2dDZKVzlva2JOZkhvMjBmdHpVVHYvMVNqRmJJUjlmVFZ0bktyeWZyaVFGYkdXaTdCOTNNcTBWTDBodTdxYXVIeDJEQXZHMGtoTjd3R3RtN01xYWZ3cDlOU0c4djBLQU9MSy91cEMxaHEwUnhpS0FyV2ZST2tnZmZmbGc2bWZDWXJZU2RaelhzNFY1eWxBU2RGVno2RXlVL1ZPN2RyYWFkeDdkWExNOWlWcWhGUHNwOW5xbEdYdjFpSzBZSTJmUW9scjE3d2tTQW5RQmpmdzlkOUZIcW04ZGhJbWlNeFcwRmNna00xY0pUWmQxNE9qbHkyMmk3SmZhZG9VREx6K2ZkM29zanE0VlNySFRvNmVrTXRGY01ySENrUUcwSzl2T0tMcEJ6N3dLZEhDVDFkWUlkbGJKaWI5SjZzVWg1ZlIwdnppUlBNeUN0ckxnK2VJOG9xby9TMGw2K2JZeUxmWkpPWFpUT0NoZGRYYjQxaGZaemtDSy9aS3pGMy9KSXFDVzkzb2xNNWU4NHpXRFIzK2w3ZEVyL2R6SHhEZS83SUdpTzY5ckRyOVk5MkZqdHVoMXlwSXpsaTcyVDh2MjdIM2ZlTHVzWEhIMjRxODZHUGplL2xVUER0L21weml6cnhsOEJwQ200TmRUcy9jTmZibUFBbkgzTnh0TXlqLzd2WHp3Tlo5aUZQblNuNzN2bTM4a2g1WmU5dUR3cmN0TUpWejJNd3plSjZ2R0J3UWFrcnMvV1VGYndjVWlDOFVmbjlIS1VwSUN0akl0OXIyL1h2R1hQOXNSNHF3UXYwYlFJd01va1g2R2RjWXJQVThNbS9TSGhPOXJNeWd2OW1UbGtpL0hsNGZ3eDFKR25VQnpyaVBFR1NIZXpPU3B2QUZvVGVILzhZZmJQMHFkYk1OVjBpMjAxZnl0b2ZydTQ3T0ZhSXAvZEdoK3VFa1FiM3I4VWNXajRvazJncFIrTlRQWGcxelduRUdvNHV2azRPNEpVS2UvTk9ibjZ4THBqUmp2ZnRzWlFGZjZhTmFHNm54VGF0SHNubjFMQ3Q0SDlDbnRUQmdqSzRjRkJCcVN1emRGRkJXMEZZb1I3ZGpRdkdhV2tvQzNhczc0YWJGUDd4T1dnM1BQRHNSWE42STcxTDRzOE41U3VjajRGWEYrSTNyR2Z2dVkzWnBBN0dGc1dSSWhEMkFicnhURG40bEtGZFkzMmRFWEgyMUg4eTl3YjNWT2lpZndheXZ2YW82Zkt0a3A2ZWJLVzA2TE00WmorL1dUZEpOeFRIeTZIVDE3MkRaalBpREVSemFpZDdvdkhlRWYzaDdOTkc5RWtOTDNCT1h6RzRkajl5QS9ML1lSb245N0FDVW1HZklqZFhvRzQxZjhvNzRuZmZncVdnNzU1OG9RNGVYS0hGY040bnRtd1Y0bFJsYjJoUVFha0x0SEI0MkN0b0lMb1J6TGpoT09vZ3dsS2ZMZHlXbXhUKzhUNE9xU3ozeEgvQ2RCLzFRNnZNTVA0YmNiZWtMUVR6ajhDeU4vVU96WFVlOTBWK3plZ2MxMTdnK1Y1ZFJVK3MvRXNJb1I4NjVEL3BENFhVbWtZbCtsbDNweVVudzNiVWwySGV4ankxOE90RjE3ampMK0JuK0FldTByV0ZMTnhnaWtCNStsS2UreWIvdExIYm5LNHhjUnBKU0t6cEhyODgvNWJ4VERaUnAzRE9PdWdSQnZ4ZlVqaXR1QUdFV043NUIrYURzalFPUkxQNHBXNUhLV0l2WDNSVWljMXlWYStDTTkzWStUcGZFaGdRYmtucGlxcUsyME9LdE5VRWdGcEN0SlZNQldwc2IrcHZkNnhWbjlpcmpZcG1acFlQYWw0Ly8xeXN4QXZmQTYrcGpOMDZOR1RvanNwNlhTU0FiVm4ycmU0emprbmxvRGZKaGNDNjNuQlA5RjU4cDNxWG5BWjlWZkRqWUpha3RQc3dvbklIYVAwd0lBM1FXSW5sSlBoNzA1eFR2QnJoVHFkVlh6Qlh4UGNJcUlOTjFMQTRTZU5jS05vbFpYRmw3OEhWVHAzUXlGRFg3aTBpZU1EaXl4bzdMQm1tZFlQSWpMOUhRL1RwWkdoQVFha0RzVE4yVlJXNEZHWERDRGlsVlNsUVREZXprS0ZrVlRZMy9GLzdOQXd3c20xSnU3d3VvRFQ0bWt4RDVsclNOa3g4YnZWM0t5VTdBYVRxWDduTEREYUtwNmtpUG1GMVo2U3p4dmJkaFcxUk5tVHU0YW8yeDV5d0hUdzBWSlpaYStiOTBTMzJxZGx0NUNzRjFlYVJaWFl3VUErMTA1QmlhbFkxMXJIUUJyWUdpMHRPam1yOWVLcytDRWhtTWsxZ1V4eEtkKzR0TFh5L25PQ1cxUHF5d3NIdUNWcWVsK25Ld2NGUkJvU083ZUROUW9haXZJWEVaTmwxT1ZCTk9pcjByVHB6OVRZNy9HQ1hwczdwWnhjNmQ0RStlTTA1VzRhTjZvQmpVZGhZdkZuaGhWbWF2dkpZQUFJSC9aMXZDQjhlSmx6ck1lTVowemJKWW5CNjRmbGtQLzhtbHB6ek5EVXhJTVM3ZkxtVUZyWFdFZUowT3NpWDB5VEVyTU5CTHNRc2VkcU1LVmh0Z0hFaDQ2KzlTcE1rZFJFQWQ5TnJBb1FoVFpvWjdvZGliUWNMYThRWWhicnBPSlMxOHY1M3hOeTZqQmV5S0p4ajhXc0pBNFRMYmpaQWtZRW1oQTdrbDZSVzJGSEZCeWRDYkVDanlKbG04clUyTi9FSTZRT1BKMzlUcFJYWkpWNUJGMjk1RmttME4reGVnUzJZSVhlelFOVTZUbWtqVWRwSUJaWTNPQUQybkxrVkMxcnF4UXhxRFgwTEVEZEJleXhkUm5TZVBFQ25xOTBtWFluVTE3NGJaSnMvU1VEOEJtczZtQ1o2WHorQkVMYlN0d0dUcFFRajVLUmVXWHRjR3BOakJKU1JzMlNLcHhGY2MwT2tTejdPaDNRdnBiZWprcTJZc1pGcS9mbENERmlBWkdsUVJaQW9ZRUdwQTdvZnBQVVZ1aHR4SjFmMmhPSzFWSmFCd2tXTTBlUHkzMjAxNnZZQ3MzOUlxZ0FydXk2cVhZNUpMNWxyTmhGUzRXZXhKTWtkNnh0cm1kbU9RQ3R5dnNoK2I0ZkFUdTEzUnZRNy8rZ0R4NWVoNUhJazU3dGhuSkx5bGt2UDA5OUx6N2gzRGFGbi9OM1JVYU1GQmhocEEyWkFmK2hONG9ZVVZiQ0tLSlhodDRWeGJSSUZhZ21MdHlFRDRRTkhFMngwUGlWbnc2OFhkT1VxOHgxMEJMU0g5Rkw0ZGx0TWtya2xUakgvMlVyQ2RCbGdZR0JCcVNlM3lPNGprWUZJV2pkWkpJRUpLbUpCSzVsMnNyMDJJLzVmVUsxTTU4WlF5cW9tNW9GanllemY1TEw3ZWptWTdGbm9RbzBuTEpNdDgvWWNRcSs2RmpXdmNpY0wrc1NiVzBpNGM4elFwNUZ2ZTloZkFlNzIwSW82TUVFODZ6cjE0K1VuOFA4NUZpdDZsUjA3ZHhFVkp2YzFuVjJhTXVPb2xRbmthUGViM1Mya1lMMHFKQ1BpdTh2MlRPcHlYSWliL3E3K3ZZME5DYmxENHZaMW5SbzVpK29hdUJvbWRDbmRlWkpFdmRBWUdHNU81UmtvMmljWVVzZnpjNVBBT1NwaVJ5Q0ppclpveEYxN1RZaC9jemF1aXNBR24xTGpmaEx0VXB1dUd0c213REJLcUxHanNXZTVpR0tSY3dYOXUwVEFVTzIrYTBtR2RKOWh4bEw3N0tBWWFpV1ZmMndZS1Ywc25XdUI5MHhORFA4QXQvMkxaa1NCVXhoVHFVenI5VWQvUk5ESUVoclVrZ0ZGQWhTUlZYbGtTWFZtVHhWTkFEQ2Vwd1JEbGZYWVA0dkJQSld6Tk1aZ0JKNmV2bG1LQzI0aVJzUk01L01BbmxiUEVuU1pZd0FnSU55VDFPYklTNDBncWJicElpUTFLVVJIWDNyRndaUDFaT2kvMlUxeXRZMERLdkFEdXRzcDJLcCtZRDY5cjZkdWNXdk5qREpHeFpObXBqWWFqQms5Z28wV0NOQkRHb0xKNlQ1OTRoUzN4d0RoTTk4bDl0aG8xZmJrR3VvZEV6WkxrSU9udGVKd1VhdFNCYWNWMzJRWUNjR0NIVVNmdzVTYkpqS2NNaTJRNVdCTjdYNEhIamI0Tkd3Y21ZeVhweDZmTnlURkJyV2VjaHlYa2ZGTHk2SGtRMUVtUWwyS3pmQ2pRazl5UzlvbkdGWW5jOFhVNVNjeUhsc0pJb0ZIQlJkWkVUOWFteHZ4bThwTUIwMXMzRDQ2azAzRW14NVdZcktOYmFZN2NwRC95Wm5QU3RHM2FaaEhSMlRYdVZzeGZzV2RkQWRTVkxqSEhjL0RhbU1seTQyQ2NwVmtERnQxMGc2VE43OWxMbnZPcXFXQ1FZdk1RL1JGMklJQm9ETHhJdGQ2Vm5xbUZ1L0syc0E3WmxuVXhTK3J5Y3JocE1FZzh1VzNXbnBQdEpzaExkOHNURUtYM3Nta1pxcGFpdHRJYkN1ZzJYMnRVWGw5eW1yYWNvaVVMbzVkbksxTmpITmdac0hscGlYMTdnU0tOKzNNWDc2eFg0VS9hVjhQV2tXdktCNnJSMU5WaUEwOURybFNhblhUUUlhem90QjJPTzRYTmpaQVpDZkxVZGc0M2ZiTG1NT21SbS9oYU5MWGRSMU5tdzJGZXlHV0U5VmVyRHM2RHg1V0FFRGhNRmdMTWtNZXdIV0Z2bjFyTTJVS3ZvNUF6VnBQUjVPVHM4eEpFNGcyeVprdTRueWNvaFdGeGNvQ0c1Vy9KY0syZ3J4OFRuaFpVUkQwYUo5RC9GNEh0aEpWRmowVmwxcUNTclUyTy81aVkvWmw1bzZ3WFRnSjFLVzBFdVpxeERLdlNlUm9IRE12cnZ4UjVEd2xZZ3RrQXFUVGNNcEREcTZiT3RFTmZpaTRzTWx5VkVKUzcra3djNlFLUHBhSFNDektwVlg5Vlg0OFdYZm9xOUE2MmNCNVpkZkdqbWFkMEJzMGs0a0VaOHg1czJxMW9KU1Y4ZWdGZ1Vyc1I1ZGxzdUJPWkRid3JaZ0VCRGNsZmszVGRZVjRpdk9LK3pkTHkwcStCYWE3L2RzYkdYb1NnaFhwdm9PM0Q1RGk2Z0pCb0Y2NjE2MlBIRzFOZ2Z1UHRpWm0zYWpaYVp0TXc4M0JTYmpvUW1Ubk9lVHNPZHpNTlFjeXJZWkROTWdlK2tBb3JsL0M1WmgzRkl5ZkI0WDcrdlNOREZMenRFeDYvU1VYc3ZkWGpMbW9IQ0FYWTNpdTUrL1F1YjRvbTZBbUhsbkpaRmZSZC8wOFlTdUdtRG8wYkpNTkxtT3BVNENwbEkzZ3hKbnk2c2pGVW1UbEl1cWFnY242KzBUUDBwWkFNQ0RjbGR6akRHRzZ4ajRnSlpSVUQzT3lKb1F2S09KS1FrbXNkZW5xMU1pMzA2cmU3cVJkaUNvRHVtaWEyV3NkSk5zU01FR1pOWHdBMTFOYllmZXd3SlUwbm1rcDA2T2plOW5HTEFNdVN0dWNqK0ZLajNZR0o2UG1Wb0hxQ0NveGpuVWdFcXpaaUtrNkhyeC93WlNzUFJjZThRMGJlUjBzWGhhZUx4RjRLNW9QdkMwaWRkTnhZSEMrMHlwV1NKcVUxT0xIdVBVemFZUmpZZzBKRGNKU0ZIQWl3SlUyNG5GMEtRRnE1SUZ4d2hXYXdtaHA2MlRWdExVUktOME11emxmNlUyS2NVWXMydVV0ZklyOVFOZEZQSEN0ak11Z0VTeW9adVFSUTd1Z3B3d0lPWVVYVGZaYTZYSlZUZEdWWGNWSWcyZFYwTkthTktqM0c1eXVsSTJKSkNPZEFuWGRHazBrSFE4VldPc00rY3VlbmVXMzZTT1pmeGdYWGNQYmJSZTB5ajJYMXJCMmExM3RrUFVBaTNxenZEMHFmTEFyT2N6WXhsQjk0dnlJdTJGTEwwTWtjOVMzcCtGR1VOY3VTdU9xL1hIY2tpNVEzV01icmZ4TW5FQ01OT1VnT1JiZHUwdFJRbDBRaTV0Z0lFY3lTUVl5YkVQbTMvc2wybHJzRnQyV3N3aXFEeVBuZlROV2p3WTFES1Z2KzkySk9nSzQrL2Z1cCtUTjRzTk4zb1JzNWVyMmxtZ0RvOU81YldsUXBpRmNkMmpWd0RvNDVUaUEzSE9ueVoweDdHY09pOTE2NkdRZWtzUGhybUVyeHBjWGc0L0lGejlnTzBiSGltaE5TSVZtYjFpcEM3bkpXTVpRZlMvZFlhWmtnaFMxK1RWbyt4UkRpa2dOeDU2YVlzZExadmtkc2pjOXd3NDdoU0JuU1JHMjY1Z0k2MkMxQktvaUdRZU5YdFROUXgydmZYRTJLZmxDWEp4WlozUTlIU2JuSEY1UUFvNXY2c2IxVm93WVNFQkFzU1VQWU9KZ0F0a0hyUnNXSGJEQ0Q3NVRVZEdxQ0J4eXBoRkQxUGdjSnlObFFLVmNCRlF2dk5RS3hqenpTb0F0OGZkNCswOGpXTjVCN2J5Slh5WUlxVGpNUDBFTS85L2F6WmhXQlJNdWRWdUMwT1N1NXlldTd4am1seVNacDVtaHV5bEtKS0lRdUVnRUJEY3ZkSW9sSEVWdlEzQUFhZXQ5T0VFT2djODNTb2w0Tkt3Z2k5SEZ1Wkd2c1FvT1BEZURrTkwrc0JvMTNxcWJrYkJINk0zL1Jmcnl3emxWRFpqNS85VjNhQjVoNStZaW81KzhmWStaanNYdGFVTUY4ZlFyUGx3bFk5dFl5aHc0OTBQZEJDZlBIS1l6TERDRHNXSDdocmVqQnRIdU13UFppU3Yzekg5VFNDMHFlNHdPUmhmV0V0aytRcDNWL25pYWc4TExjNGhTd2hCQVFha2p1aE9rOFJXMmtwTnZ0eGRpV1pOM3g4MFNGbnE4QStiMXVvU1NWaFNDL0hWcWJHL3FxelI3d1lHZmV0SXplSzdLWFlLL2FFNFNiU0ZSc1NMRG1uQmtiOTNLTzVnMTdLdXF6WUdwNnVSTzk3QkwxT04vQkxQejRBeUM3Um1XQzBhc3VmeWgrOEZYZUdBQmovb0ZIcHZGZlhkUTkveFM2WnVHTWNqVW9oYXAzclZJS09ZV2ZWcVR0dXhDRVBqM3pCSGUzWEtWV3N1cUNqMHJCU3lFckVrRUFEY25lSkZvb3J4OFJ3Z3dZMXJMYjROSUt0WGxCSkdCVzlWYTZIeXFteDMwcHVQK2F2MkFSQ3ZxQ1hLWkdmWWpzbzhKdG1uenVoTU9Wd2hHMzBjbzg1cVVWMDdMUklJTzFyd3JQUXZXNzdxVGJUaWZzZWdzNDU5LzErOVpuVW5YeWFXWHU0YXRWZGpkeE1ZcnNyTDd2NFBTc0lGNGVYQUZKVnJsT0pEZDdsdGlOYUszM3Y5UXBDekduR1RwWUx3azJXMGQrUUwwVlR5T3J4SVlFRzVPN09WaUN1dFBUN1dDellqeFF1blVRZDZ3OG9DYVAxWXFKak9KZFRZNzhaMTBzNVk4dmRDMnlqVEovaCtod1ZCa3BYcjg3TjA0TmhpcmxReVphM3k4ZmxheFdrNHM3ckZRaGoydzZoV2lVQm9lOVR5Vlc1aUh6VkNWa25uaVVYa2V0MDJ0ampScUlFaTIwUHVKbkV4c3JORWFidkdMeWJKZm5jS1lvcnNmZ0wwanM4RithMU1tTHBlNjlYWEd3ZVpjdUdKMDNBTzVKY0Nsa2VGeEpvSlNsM1JrZVpieXZndkNvSGdIZ2cxWGRvdVZWS1pLd0EwS09VaEZGNlRKUUJzWEphN0pPeTdNYm1Rck52RGNIR1Q2VFlDdlhRT2xCcTF0VmpPN3VBL0VoYjJnSmxLU2VYOEJGNnlNV3V1eDFsZVNzSmF6TWFKN09PdXNUNVRjYkUxRjFWbjZzenJPWU0wVEE2R0tROTJ6ek9MU2s3Q25aSXBHWjhoaTJXZ0tXQmxSbUhxWTV0TTYrbFhqQktqa1Uyd0YzQ3JHdXNPeit0YUVFck4xQWpHWWFsNzMzcHJxK3duMFZEa2c5b21UVlI3NHhZb2dLRHVsVEtCd3Fsdm9FVEVtaEE3anpPTGZOdHBTVms5cWN1YnhiZHNWbjFGQ1hoSWIwY1c1a1crNlFzYTd3SVcySTZDNjNwQmxKc0JXenNBck1sMUE2Z3VxWDB2MWMzS3JMWkJUajA0RXJaenoyYU10aENPdVpTalc2UVZHTkZmRjNUZ0tmWmx0WERZbGpYc0VaU0FiM2YzY0pNemhPKy9ZZmZNMXhvc3Jad2oyRUt1aER6ZDRDQ0FyK0QwUGducEE3cUxPa29OVHp1TkgzOENwcXN6V2wzMjFTQnRWa0hOQ2g5Ny9XS3hpYUpCNTVPTE4wL3FzSmprR3hJb0FHNUIyWXBFRmNnSEZham5xMEdhYm5BRkNWaEZKQ3FjajFVVG90OVVwYmw1SVFyanZlbjBOTW1sRTFHN2V5ZzFlZVdUS1NyNURvQUJadTdLT1FYWjFFbW5nVW1wbnNPS1J0QWVtYzk0WmJPVnFGaUp0aHdobEt4dm5GQmFKK1ZtS1E0QUJvdDZtbm9pRkxtR0tad2dONk5ZU05tOEhFZmZvZnd0L1lJcGFHTVVMb1ZkRmp1MUhpa2FHcVkvdGRRY0Faa2NzcHlWa0xTUjNRd3k5SFk4ODRaVDVGVm4yQktlaUNHVlZSVUM1SU5DRFFrZHlibGxibHhwV1UzRUpOTHVYZ0VVaG9MWUtEdDlHa2xZVWd2eDFhbXhUNHB5d1l2d3BhYnptNUJHNVRuWE5XbzgzSUVoTHlvQjdRa2E3TzBJenIyOUtxV2xsZHJ4Rkxwc25JUlVCMnJUWDN0NjdFSW93eDZNdUFaa1M4WTFmRm1HS214NVV5UkdBakdQWldUUWVTMGcvWmVDQUNLeFFZRnY3T0gzdFZ0UWxFeWlmcHJxSHZjd1NCZ0pUQWZTdEhnZ0ZTQnNUVFhTUmxzd1BnNjlkRmpwRTgxWGc2cU5PeGtJck9UUStMcC9veStlUXlSRFFrVWVIRzVTN3FKanp4YkFWUHFENmN4RXBMMjd6OFQxQ3dnUlVrWW9aZHRLMU5qSHl6b0pJQlhJa3VUYnFFRkZOcHcybjZGZWtTcU5SaXFTekI5bTRNTzVrZklvaURuWlJTZVc5QllzcWk0Um9GWU5OQzd3aWtKa0JESE9BVXpCLzU1UFRYaWp6bjFiWXBkbC9KWTlkWEFTY0lRMHNjdzA1WVh1M3UyV1dvdXlRT2F5dnZOdDFScWdKSk1wQ0lQRnAwR1ZmSGNEbHVCR3UzS1JtMWRGaEQ0TmlycUgwVUZwVTgzWmFjbHJud0QzMFgxYUZqN1lMN1cxb0IyajNZdkliSWhnYTVZZjhaeTEvUEdpanhiYVZrVm9jUTZiTmt4bXRSTVV4S04yc3UybGFteEQyVlJpdWt2R1Z0Sld5Y2Y4NHE0bzFIbEQvVFExK0dxQ2dISVJPTVV1YnF5Rk0rc3laMFVodjNzK083bGRwNjlaU1ZwZEtMRkFZM2NzQXB0bUVvc2FXcXJwbWJKajFycjJ5bVNROEhoamcrRkdiTnJSOGRkOHVyT01vVDFyZ004Mk1BSC9EWGxXUExQR2NuTE9MZDhwVUZYNXFwcjZNYzlScHNLOWpIbFhXb0VwVThDWDZkZVBKdktJOGtFVDBIY3oxaTZqNy9PbGxNRnlZWUVHcEM3Uzk3V2Myd0Z0SzB4MDhHNGJZZG0xanJ1UVBxVktGOUZlMGJ6Z2xTbXhuNk44MlovV216MW5vWWczdiszcXZhRU9pQ29YN1dEbzFoVzhCV2xjSEtmVjJYNGxqOW01VlBVTFVqTTBiYTVBU2N3bXpiczk4VndRMkpqYlYwOTdJUU81cGpVbUdGdjJOYTk0eGROdmcwS2tTamJMSk83OGR0NlhNVVBVRXE1MVBpOFFpNTZpYzBEaHd2aVUvL3p6VTNMSFpsWVc3NU8yU0ZLL0hPQW1BdFErWU1ZMHRDUzBpYzNWQVVLUFJxN3N5UmI4UThZbGF1V2IySTJRcHNhRW1ndEtmZjRGS3FkWXl1d3VTVTdjR0QweGNKU2FsaC9VRWswZWkrYjB0VFlCd2VjUW5nTHJ4bWxLSXQ5cGJwUlRUbjNrMHBia1JhdXlTSGtNY2lIMW1qekcxSXJ0bFFTN2xHVURhaVFTU1NRYmZVNUU2RVF2YWpRZ2ZKN3F0WVhiMkVLcTFwTlRvcjlKUTJiZFp3V280MWEwclhGWHVvZ3JLNGQ2OXgwWE54dktaTnVNR2dWeEphUmlrcUhBcUhzWXV3cWZjaXYyV3J1WUV1REd4VmtpWHI2WGZxazY1RWhQbWZwQTA5SStwR3puTEtVc2c1YWFvanppVjRuakgzWVp0a0JzaUdCQnVUdVVIZXEyYmFDc0hMZVFXNVpDM1Nnb1dxcWttamtwbWVEQ1FyVFlwLzAzREZoTys4OW5CTUI0L01hckgrL2Z0V0VHYVZtNWNkYXBMYnF2N1Z1eVYyVXY2MWxpZGthVE1Ja0V1b3JlenVxRXdlWGJWVmJGUmZicWlaL1pFdFc1MW5xNm9lMEpHelRJYVR3Ui8razFQWjA2akRuVzI2TWd3RnRYVCtzNVlLVVVVSm14QXVsNDFkK0FwNkUrR2xXWlovbERzbjRFd1FDb1NVVXN6cUV3c2NRbUE4Z0llbmpDODNHQWpabGREMUtIaXJ3MUZ3bHBlOUFTdXNGWW9Cc1NLQUJ1UWRtQVNqYlZtTEcwZURiakRBdEI1cXFKQnJIMHlGbm5LNU9pZjM1Q3ViOWRqczVIMTFRTGt0d240MkdzbVFTK2d3SGdFM2wyQStMcFFiRkZYVXBnMlNSVHV5TEFaSUE0ZDlGV0ovd3JnNGE1bjZnckZNWnBIeWtaUFRJWDkyV3RUY1p1K2l3NGM0TlhLY2xzVWIvV01VQ3pFMU5ZcmhWTXR2VjA4RTBtdW5wK1pIWlZLbC81ZHV3RDhpc3I1WXZvNjc2M1M5MGxrMFFmSVk2QTJIVURzRTVwVnVRMFVuK3JCakFJZW03ZjNCNlNtTHJtWUR2UFhlQUtYVzZRemFIZi9saU00Y1EyWUJBUTNMM1p1QkdwcTFnSXluWk5BOThDdHVzZ1FVckdVb2k4VzhBUjQrMWcwTUpPQVgyNTU3LzBLcytNU0JKaXYxN3I3M3RuK056cjZyZHZVRU1xOXgxUkhvejh5dStzMkxZUmxmdE1ieFV3ZUZMZVNQb1N6MDZJbDBuRCtQeXpvZGUxYVBwdm5iTHd3OC8vTkRybWxTM3JoTHhxd3JNT2YxL0xHaFFxZmxtS3FMb0ExYktkK2wzaXFWVy9OeXRVSXQvWWprZHVZUjdyLzFTT3pRTXJMQW0yKzRQNmFYTWR2YnJHcm9xemUwSTdLUURRMkpIM1NlVDcxTzZSUSs0VzVTVnEvbWZIdFZFbDZKTFZVTHBhaGd5TzJtVUt5Qjlkem1IYUNjT0dXeE5BMFhwbXB0ZlIwd05yNzBOUXI3NWZzbWdEWjBCc2dHQmh1UnVwM0JxbWJaU2pzVVJpRUJubUE2RlJEVmJTVW9QMzNMZGZaSW4wdG5seE9ncHNYOVVpZEY4YnNRbXhoLzd2RG9xNGN0ejY2YWoxQlRWMGl1R2RRYXM0cDl0elQ4QzVVWEg0dXhnU2RYOTVyZ0FBQUtFU1VSQlZNSXJvbHVxNlN5TkVWVlpNM001RlhhQTlBZEhqOWVqOTNVNDI2SXhIeFQvVU1mK3YwUmNSS0dlVXVmaWMxQjdmMDM5RHhRR2oxRzJuRlVrcFE2Q09Lc0gwdE1PL2UzeTNGV0RmVE5tbHY3RDE1OFBZTmQzd2JoZXFUazZLaTVFTjFodGx0eEZUKytJVCt1bDNnVmY5UDRlZnk4QjJaclltT3V3YWRHZldzV2w3eTJuSitwem5ZQ1VLWDFKUGtzc25nRFprRUFEY21jS1hwbHBLMzEyRHp3RWpubUg2NmxsTGJsNkd5WHBkWUx6YkNlb1RJbjk0Mko0N3N5WkIvQ2NPWE4ySUNPR1B6Vmk2S1B3Kzg5MW9COFUrSzl3N3pDQWVXVFFLcVdpRHEwajJOTG1jTVBnT0pVL2NkZzBWVTZwZ0lmN3I2WVFiMms3UTE2Qk5aekZ4WHpWd21ieC9kMHpFUHRITFdpOFdrV2NleFQ4MzMvbTNNQ3F0RXNLR1V0Z2IyZWJZb2dsUGI1b1VkOUwvNU9PMkM5MXhEbDVES0Y2RDhEWFdxUUsvdnA0SU95L2tKUzQ1OXNHNFVPUTVlTzJtWlMrdHh4Z0R4eHNRK1VZSkpONCtQd0hyQ1RaS0NUUWdOek5GRTRsMDFaV2RGSnQ4TXV4UUdNNjNFcTJrcFRFT2FteTBOcjd6dzYyM1lHeWZtblpkNmFmdlhVdy9QdTZBOEEzK3diT0QvN0N2ZDQ2K01hTEpNSVZ2YmN5NWgyOWkwdmVvTUtObHowb3Z2RmxIL3VkcnhuZ2wxTTkyUHhWWjhVM1AxNzFZTk5wUFBLL0licHovOTdjL3d6Rk52dTg0Y0hoUjlyVW5MbDEvOVVNUGh6NzM2cFgzQzl1K3VVNjl3TDNldkcyRGR1TVh1ei9iOVdrOUwzbEJQNFRxME1ydlpva2kzOFVteFJvUU80Qm1wbTJjdkxjc2o5azdyb3puL1VobDc0MVVmWXYvZkl2ei9pVWxVQ21yVHhsdWJxODhNc1NtTHdFTHR2SzVHVjZtZUlQcGdRdTI4b1A1cjVlNW1yeUVqaHNiNk1uVC93eXhjc1MrQUdTd0F5OUk3cjhYSmJBWlFua1MrREJhajdPVXg3ai93RjQrTjNnT2R6MGF3QUFBQUJKUlU1RXJrSmdnZz09Igp9Cg=="/>
    </extobj>
    <extobj name="334E55B0-647D-440b-865C-3EC943EB4CBC-13">
      <extobjdata type="334E55B0-647D-440b-865C-3EC943EB4CBC" data="ewoJIkltZ1NldHRpbmdKc29uIiA6ICJ7XCJkcGlcIjpcIjYwMFwiLFwiZm9ybWF0XCI6XCJQTkdcIixcInRyYW5zcGFyZW50XCI6dHJ1ZSxcImF1dG9cIjpmYWxzZX0iLAoJIkxhdGV4IiA6ICJYRnNnVWsxVFJTQTlJRnh6Y1hKMGUzaGZlekY5WGpJZ0t5QjRYM3N5ZlY0eUszaGZlek45WGpKOUlGeGQiLAoJIkxhdGV4SW1nQmFzZTY0IiA6ICJpVkJPUncwS0dnb0FBQUFOU1VoRVVnQUFBNXdBQUFDV0JBTUFBQUJBNzVvWkFBQUFNRkJNVkVYLy8vOEFBQUFBQUFBQUFBQUFBQUFBQUFBQUFBQUFBQUFBQUFBQUFBQUFBQUFBQUFBQUFBQUFBQUFBQUFBQUFBQXYzYUI3QUFBQUQzUlNUbE1BcSsvZHpabG1Na1NKdTFRUWRpTEl3SllKQUFBQUNYQklXWE1BQUE3RUFBQU94QUdWS3c0YkFBQVhZMGxFUVZSNEFlMWRhNHhqeVZXK005UFBhYmU3Q1EvQkpzR2QyUkNTRU9MT3ppcjV3UVk3ay95QUlORTl3SURDSDNkVzJVZ0JoRnNCSkFSQ2JvRTJDaURGTFI3U0lnVHVaQmVRUXNDOUlTSWlmMnp0Z2hLVVRkd2lTQkUva0swc1NDUkFlc1k5Q2J1ek8xdDhwMTYzcXE3dnc2OXUrOXIxbzI4OVRwMWI1NXlxVStmVVBhNzJ2RmxKYkJiU3JBalQrL0FzU0pQTmpEanJjM0dtU05hWm1aRG16S3pPSmZaeWlpYm56Sk55bFJWbm5nY3BZa0NMbmFTSW1wa25wY0U2TTgrREZERWdkNVlpWXVha3NCZm5QRWdQQjFiWS82V0htRGtsbDlqV25BbnA0Y0JsdHBzZVl1YVVWTm5CbkFucDRVQ3BteDVhNXBSNCtUdHpKcVNIQTh2c2hmUVFNNmRrbGQyZU15RTlITGpDTnRORHpKeVNVM1k4WjBKNk9OQm16ZlFRTTZkazU5NmNCK25oUUlaOU96M0V6Q21aUjVha2FnN01JMHRTSmM1NVpFbXF4RG1QTEVtVk9Pdnp5SkkweVhNZVdaSW1hYTdOSTB2U0pNNUxiRHRONU13NkxaZlo0YXl6SUUzMFY5bCttc2laZFZybWtTV3BtZ0g1YjZXS25Ca25aaDVaa3FvSk1JOHNTWlU0NTVFbHFSSm5rc2lTeDIrd2g1OFlGOVhUaTN4Y0hCa0dienYreG9CSCtjMEpiMm9PODVyUXZ0T0xQSlNraTJ5SWp5eDVucjN6WS8vMWgydzhNUXZUaS93aWhSYjY3dmpJa21YMkR1cmRadU1JMzV4ZTVLRWN2ZENHOWRnN1M3NTJyMGtqWEdac0REOTltRjdrRnlxMTBKY3Z4TjVac2xNVW5hdU03WVdpR2JSaGVwRVBTdkY0KzdYaVpMU21nbkF2c2RpRjNQZFFweGQ1MzZTZVQ0ZXlrbGJZNjY2cU04QXNZL2ZEZ0FhdG4xN2tnMUk4NW43MXV6RXZhTEUzU1lnZE52SW9sT2xGSHNPMWkycU9YWEVWcHE2UXFyRzRsZHczRWRPTDNDWDE4YWZ5RDcrMlNiVXJiM1RienErOHhsNkplUmtzb0tJQUtiT1JYeVoxUWNoZnhZelVmZmhuM1ErK1B5V2F6NW9CM21SdmlLWWZzbHRXY3J6NjdqR3FUMS9TYmFzUGZMSlgydFFBbzg3RVI1YWNNbllrM3RwZ0k3OUM0WUtRQzVFWWY3L1g1cXRxSWVuWWFVRTIyVmJFOGc3cmZ0OHZmdWdUREQ1ZEp2K3k3b0xaMml1Tjc4ZlJHN0dSSlZlWStybGdtWTA4YnVHQ2tIL281bFBFNXU1MzNMcDE4NEVuS2ZzaldnU1UrWWViRCtTcDlzU3FwUUo0d05qZGo3OXZ6MnpKNU5pMzlxbmk5OWdQZWd0RzZOVTMzczNSTVBiZ2RaNGVvdDVzakw5MWo0OHN5ZGJmTG9mZUhyMnl2VGpraTJEcld3Umh5LytLL0U5S0l0VmppUlZZOEhxZXpEM0l4MUcwSHE3cXZ0TVIvUnJkVHM3dXRRTGNobEw3YjlMamNmdWJHa1AvejM0aVMrcHNqQmVjbkRmeWRiRDFVUEhyVnkyVzg5b1YxdFpHZ3dMenZLc3ZBSExQTC9QY21sK1ZaVCt1bFptRXFqTTdqaG1mSEc0N0NFWlg3Q2V5aERIbGdvN3UvUnJUZVNQSG9ZaXhkZVFZOHcwWVBxYlY3aWtMM29YVytDQzZOZldnUmFZTUZhdFNOZENPNVd6ZGtKZk5COUdxM3NNKys0a3N3WHdlbjVZNGQrU1hzWFg2M0NNTHArTVhrVnU0c3hGY1JwblhZeGE0ampyVTZZSHVpbmJiT2FkcjJlM1ZXRldlZ3U0MHNzeHFIek1GRE5nZDJZdGRST2VPSEd2UCtLS0E3d3NPa3plK2pTRzUwM2Z4RlZTKzZJeTlZbjQ1eE5HWnJjS2dpWlZuSVBzdGpPUExsTURkVDJSSjJaek9Ea2xERjg4ZGVkbitmbHR3N2MzS0sxaXhya2RSUGNRc2NDc0xscmpxanRZbWsrdkVZcy9xK0ZaRmtzZ1NPUmJNdTdkYXd3b1VIdXNFcXBKV25EL3luTDJsb1hqUEdteDdDNEt3dlV2UHUwNk9pcTA2UFd3VEp0MXQ1enNGWERGamo2WlhyRGppdFY0N1hLRVdIMW1pWG9ESnVxL3lQWi9MMWl6dENSSmFlZjdJODdaY2F1QzZOYnI2SnVSazYwMXY5UVVQWWk5YWNONnBxYlE5cjJLNG5RVFljaEhqdy9HeGpXRjBwWUt4ZjhSZ0xRVzBqTk5oelNIRWFZNHNuanR5cUFOcjlyVlJicHBEWkh2WTlld0Y2NTN1ZXBnRmh5YVk1emxEYnptcXRCSEFrbzFaRmpiNmZrcFpSOUZIOUYxbjNlakY2UzMxWVZZNUx6cC81RXNRMzRreGloTEtKbjNMckFQenlEWlN2UnRObWdVSFJqZGs3Vlh1YlRockQ0Z2RsWjIxNTQyTmJhaFNmR1NKUmw5bWoraDg3OHdRNGp4LzVMYmI2WGwxeUtsajBMWGU5Y2pGTUdvOGIra2xURm1uenNNYTNqYWhOaHhoRmV3OUdxRExObGF6ODVENUJVdmhSQ0ZiY2hWUEVIaHdjVjRBY3JKUVRCS2dSSzN5VmV4Q3FPdVlNSzBqRCthUjQzWmV0WlcyZDlsZTBVRzMwMXV6SWN3M0RKbVBqU3pSK012dWxxRmJkR1p3Y1Y0QThwYTlwWkVTdGJpOGdadXpkaHpGV3U5NG1BV08yd2xIZEZPekFKa04yM3dLdXAzZWtqTWh6TjdENVdNalN4VDZwVGc3Q0lBRGkvTWlrRGZzTFkyVXFDV25DazRRY3Y1WkxQRmhEWHNnWm9IamRtNDRwdTZHZlZob3VwMUxlNFRHVzA5dWZuTDQ1SDlpSTBzVXF2SlpSMlZEbndPTDh5S1FsMnk1d0ZHeS9jWDJsdWZWYkN2Mm1hTG5OUnpEQngrcm5acVcvN1dUT0dXNm5TMnh5YTQ2cGhHQmpTYTVSbGNZMW5YMktkNFVlVkF3cURndkJIbkJsa0tGT1RxekRnMWF0dXRLKytTVnVHNG5lbG8zR2xhS0ZoT3huUFdlM0JaYWVZVkhvVnRRb3luRVI1Ykk5N1NsZmloMElsNDhxRGd2QWpsWktFV0RsaHdPNUp0RzJhT3ZZSkJVMGE5YklXVmNzQmNzYXJBNmphTjhxRklJM1VnTlk0L2UyVE1heHBDTmp5d1JMMTFYZHBDZWFMMEdNNkE0THdRNVdTaUhQaEZrQ1ZsZnNlQjI4bzN5dGc5elpjdmp2c3VCWDBVNVduNWkxZG4xc2xUeTkraXNiU2YzQkIrcXNrZGt5ZGVmUFB0TGp2UHJoYk5YSytSdHFVNldJMjJ5ZUhGT0RuS3lVQTRVZWZncWplS2VYOFFhb3hXM1llMm50UU5ZUTRBendaQ0haY3Z1TloxS3Y3amp6NU5WYXhYN0lDUExCU05MZm9PeFBOOVFWMWxYWlBDeWRVWDVhcVJORml2T0NVTHV1SjAxOStzMXVaMWt4dmhMTmtzMVFiZVRxbkMyZTRER1hzbDBPMXVSM092VnU4KzZranRmbHRqYk81a1NuUzNVMzlCRUlOTXVSOWlXWDFJeTFmdFJMNGdUNXlRaGg0bzBOTTBxOXI4RGl6UnlPMm5OdnFSckZ5aXdDQUsyM0JsVThWZ2d4djZtb3lITkRMVWV5WXE2WlRLWlVDUEtCeUpMU3ZUR2RYYkh1MFRFZmtCTVRoeW9YcU9Fa1RrK2x6Mk1PSEZPRXZLR0paY2NZNit4YVNHMzA0T1UvZmxiM2tNTlprR0FCVkNubExxdmJnTEFUVUNoam9hL0VmZ1k3Z0lQV1Y0MmRBbEh0ZHJ0MERQUGptdEZybG40Vkt6UmFFVWlJa05UakRnbkNubkpsTXUvdUhHWitESHJGc2pFMllMV2p4bitjYVZodXplY0ZhZVNOK3p1VjRPc0lYOTJuNm8vLzM3R3RvTHRvNnhaZEY5UUZscTF4TjVCUmhqR1R0VFFCRlBKTVBTQ0E0a1I1MFFoTC9oV3pqS2srUWFYbXZvUmFxQXB0VWEreW1keXlYSmRSQ2M2VUpMcGgxMDBaRTM1S2RRQS92eEh3OUxIQWhobFJUYlk0UDZieDZ3MGVkcXNTd2VQZGFHUUt2NTQ3RzhITHNKb2NVNFVjckpRdG1uODJkOThMTS9ZWDd1a2VGeER3bjNSeGtYamhHQUtsbnNqZTVWOUJ2Mm9pNmpxdDJtdDY4SWdidDZFc3ZQOHRZRWVDTzBOMWxXVXhTcWJGdVEyai9IUlhNUkxhS05vR1BoRDV4ZGhpQmJuUkNFbmgwT24xLzBTamQ1S3kwSkRBa1JXWng2a0RNMkNBMW5qUDFZTWFlejcxVHhYZ3hkekMrbUJHK2pxTmlwWWFVMEJJcGlPRkpEOXpPYUR5R3Bxc0JLMHZDVXliV0dOMVNQOVl4czlsYUxGT1ZISXlidmd2eklvSVBOWFFWTFdCV2ZRMmhHTmk5eGpvVm5RREVLdjdhQmVKREovellRVzZldjhzNTRhWnJ2SXYwcDFEenpQRG9MUVZQT3NNckNNNW9MZTZFVmxmazg4UzJJT1B1K0d5aGhkZTJXanhUbFJ5SDIzY3dYRWZpcEF6VlZ1K05CMmN5emFxcnYwN09GMjhtYitxd2d1Q3RGUDlLRy9xTHd0U3lXM3pZZnFQN2ZEaW00bk43SmtUVzBVb0lMRC9uN0g3UkpaamhUblpDRnYrVVpPSnVmNm5DRHlzbkJRSU9vVFFmSkQvTkhEN1pRY1dma2pMazB0ZmxXTjJpT1pid2ljc2pUY0E3RVVMN3NZMXZYRUVTMVhsWWZzMCtwMmlTeEhpbk95a0RjTXR4T3M4UThMSklFVm9TSGJLbEFjSVh5VU1Bc0NvTEtIOTBYNkxaRnIrQnB1cDFlVldsZDFHT2FKZ1FVRzRrYVdiSEJiSE5hZTZUMzM4ZEpJY1U0VzhwTHBkaGIwRHFtSmJRc04yVkJyNjNTVE42RWNXQlM2ai9lZkRFbnlVTlpxdHhQbGh0SzZmbzlCYzdTSE94c2x6YlU5QzkvaW9TZ0NXRXhHcXpXK0VDbk95VUplOExjMC9sbXo2RkRIM1U3KzhXdWJ0K3cwK2FQa2hIazV2WjRIbDIyTnVvRWFCZFErVXJtaG54V2dWVHVqUmhZV1dZSU5QL0ZFTWgzZ3g5a2JEVzg0eEFHZUNPVDIxODVUZDAzQlJ6dmhYSUkwT0NlVzVHbHJRU2xmelVNcmswRzd2V2lxeHI2Vk94VEFhL0pwZGUycmtNMC9EWG51TzMzQ0lrdXc0UmNkMExCaS93N3dSQ0FuUjg5bktvU21yQVpKcHdwc3Zpd0YzUkw4b0Zsd0hNWUtxamVseCtGcUJ1ckNBYS95V3JmRmMvQy96OTZua3lpZkFJNHA0eWdHamI0VkFOVk5icVovQjNnaWtKT0ZjcUJwZ2REc05RVVBXalJpNitQYkRrTDRLSVc0bmJ5Ti93RzhGUTVJc1lCNjMxTGFzYmJwZHhnc1Y5KzExUXZIRWhwWjBqQnBqWGxoM3c3d1JDQW5DOFVuREROTUg4Mksya3ZTUllUUlMycDJUUzVlYkJTMnRMeVZQUjhOY3ZoVmk0MEo3OUZyVWUwK1BjNXpMQ1N4aFVXTUR2UEVNY291aGFuVWtrbHJMSElmSU5JVVVtQVRnWHpEWW52Rkt0RkFwZHRKNGlGSlByTXRSbytOd2c2aTlTNXJZWEVJS0N0cm5aUHlLb3ErK3UrNk15TjBRK0pNK3hFZVpPaDRLaHZLUlhieEZKd3A1cmFIbFJPSmN5S1FWNDB0alZ1MmxoQmcwVW9YRWRxVldrcjdnbVFzWTRlSHAxTFFraVg0Vll1MUM1TlNQM1RZZFhub2o5aWY3dkNvTkdmTVZZYnFIZ2w2MlJxVEFNbnNIUFNBdGFxU2lMTVg4a1NYaHcrSy9IZHZzQWRmMjdIR3llZTIzdEo0ZExTejZNcHkwWWtmSFMycjFrWkF3OGxRUzRVZUhyc2xMRkxxQjZwUlBoVnVwN3JQSXZaN3RSZkxucm1RVmQvYjdmeWRzTFhzanlNSngzc2dmeFEwTXhaM00vbUF5UCtBblgweXorNGUrS09rSEhZZUtUQXE1UVB6TjNkRTllSUxDaUpLM2lKS1hpM2dkdFozWlpONFFMbGF4d2diSU13Q1FLRmdkK0hOeTRhRFoyZlZodXRpd2E3dWVDcjVIbXVRZW1IRGQzWlpWSDVPbjE2NmlQMXlFbzRIa1NlOFBId3c1QjltUDRkVHJoSzcxL1NIaVJ4NFVkUVZGSlJwclNudGRuTEFwbGM3bHJDWUJZNHNIRlVLLzhISGkwN1Z3SzRNNjdnanNmbVAvdDA5Ym1RZitoam9VM3ZJR1NJMi9HMFQwUE8rL0JFNmp6eXhLNE9sSkJ3UElFOTZlZmhBeUZkRUNCQVdEYXdIUDVHRjR2T0NmRGhEOVFKTXVaMThHZTlucFpuTHYzWWUrMWlRYzM4V2o4bHFjYWtXV1BmZUZZWE5RRVRqQ1V0SEJweVJEWGdxZ2NnU0JkelNjM0JwazlmUnduNmJNMUFGYkQ2VGNEeUFQT25sNFFNaGYwWXFvTFp0M05sdUoyUmdxMGp0ZHZKdDlYaEI2U3JpZXRNa0dIRTN1MVlaTzVvRmdPVnNUeFFFSWJrVmhLQnZkeS9vcWJpUkpYcGNEWDMwSWM4dkxsMTcyMWRoRkZqelRrTWJtU1FjRHlCUGVubjRRTWhyWjJMUW1FVEh4a0J0dHhNS3c5bGRsTnZKYmFiRDhwN3NpbG5nbUJ2dWxUSVZ4NGdNWU1iQzN6SUdNa1MyNXV3UWxZRE5KWkdYOUJSckYvWDdSaVZPRjNuaXk4T1RpTk5GRGlQblBxY0E4dk5KNGRIdGhyZS93U3pEQ0IyVTI4bDltTmRvVUdCUk5xN2tTOHRDUzlGVnltcmlBR0NhQTREUTNkaFZJWEhIUENxT2kxc0wyRnlaajNJVUJUMEhDLzZyaHhabkNQTEVsNGRIaWpNRU9Vd2VJUXRzRjdjTjlsU3RMZTBVVE4vaXJiOHNZZVRYVHBRQStWNXRxMEx1anR2WnNKYzF0UEdlUk1FZk9JVnd0TEZYc3JXeENkMWZIbnJkRW1EQmNVTkpzOURWY2hDYzNLMVh1azM5aXFIRkdZSTg4ZVhoa2VJTVFRNXhDdTNvaUxObWJXa1FtYkQ5bHVSTzY5VzA3RnRvTzFSTUFLRGFSbVZWeVZhdVZ4VG5aRFA5OHVWWTllWlBpa2dmVFhJOEZUZXloTWZUMGx5R1pTQlZ5b0xRVlB6MXc0b1QrMDVQNUJXOUo5ZTBqdTlKYjVRNHc1QjdPYWxzd2RkdEErdU90VmdiWUhxUldoZlUyc3R2VVpIU2hwb1FWTUFJVFN5b0tkaStmTTQyb0htUWJaTjY2bFFMY3ljMFJOSU1ISGgvb3RGcDhXMm41eWtBVUlWVkxNVllOZ1kvckRqRGtGZjE3bEptUFR3eWY0aFI0Z3hEN3YzVHRVT09BZGJPcG8vS01mS3A5eEcxVmlSSGpQK0FpWTYrSlZxd3NLQURJVEx3UXJkMkNJOU9JTTYybmY1RFU2dGhCczNRdTdmOXptNWtDZC8yNmVYdHZGeWRLczZaOXhsV25CQldUK1RnNVpFWVZDTjRIaVlheE44b2NZWWgxLzFiRm01eU5IZDFHMTlEUjFTc240akt0aTlDTEdzdEw3REEzaHE1TDI5b3NKcmZUeURLYVVVbnlyOEdETWNpTy96ZkhVdjF1NUVsT0dqbXl6TEwzaTkzZ0dmVlZrS3ZIbGFjWWNneC9TV0JrTWwrQkpGUjRneERydEhWckUzdGErQ3FGcEw0YldjUm9Dclc4RE00RHQyVFhSZVpiei84aXQwTkVGRHlIL0F4WFhMdjBmb1NPaGpTL2dMZGFlMGN0TXJYRFBKb1c1NUtNTElFN1VjZzdnNE92WnJBbnlrWUpBOHR6akRraVM4UGp4Sm5HSExGSlJ5aXFST3c1Yi8vOTU5bVNIZi83SU9mbGMyMDZyYVE1LzlnWWYzbkM5VGNmZGVmOHRZbGFjc3UvZkhOVC9ENmo5OFNEYngxZ2IyWUtaeko2YmlXTjNmTzdML2QvQzdlNGJ2Zjl5ZVVSQmk4WlZGekZJUC9xVmllU2wyYXJ6NitVL1pPRkhMYlhwdlB1TisyQUlaZG5aSEkrUmhpTGcrUEVtY2NjbGlCa3VlZ3pVOGRTWHVOUjZvdjUzZFJobzRRU1N3amRXdGtRMVhqS1h2aHNRRkcvU1ByUGtFMVh5cFlWaTZkVlBSSzJ1dnhzUXlZc3p5Vkh2L21jWjM5aE9mOTNWa1RPdVJPTS9NNTAyNGFYdGxHSXVjRU9mdU1TMlNVT09PUWwveE5yZWJ6V09zOU91M3BaRXJjbnEreWE5ZmY4NTdyMTVSc0htN3lnVlJZOTBHcWYraWE2V2xVeVZodm8vZGYzSG9TN2wySGc0by9pM24vUlVhdWUyakFESmZGSEdVSENzV1M2MEtoNGRPc1crQm4xbyt5c3p6N01RWEtuOE91emtqazlBYVloWkV6TjBxY01jZy9ZM0E2Kzgzbm12UzZ6SFBmN05DVEoveklIemNIN01sUzhrZnRFY0JtdmlMRTlRUDd5VHVPQXRMeVZLNnlZaERuMHpmTzhEMEo2UmZ5YnhZWkRUTzBPTDBJNVBRVzZBNVNkcUVwVXB3UnlKOStxc0R1eEhINmY3OHovK2FUMEZlSE5ueWx3NXUrK0RNUGRkL0ZOVzRvNUJnYUxFOGxOTElrNU1YRGl6TUVzYXFPdXp3OFdwd0tTL0NadzlxNSsrZkIrdW12TVQyVmh1UHh4bEUzYm5IQ25INXI1QmdHRlNlMDRXL2wyZmRINHA3T3hyYmhxZVRzNDRwWWdzWXRUbGlDMFJweGNISHljOHU5V0FxbkRxQmllQ3Boa1NWaFJDVVQ1M1pZOTloNncvanNEYnRrSG1uMUJnbXZkWTdLd3dHbnFjWHdWRUlqUzhMb1NTTE9sVjdtVlJoQ3V6Nys4dkFoa1BQcmdBYXdkT3doVGx5Sm9pZ094S2hDSTB2Q0JwMUVuTjZONDdEdWNmWHhsNGNQZ1p6L0drRWRDOFdOWkhyYURVOGxOTElrakpwRTRnenJIRnVmNFBMd1dCeVJBT283ZGlUUWxEVWFua3BGTGRPa0pJeFhuQWt1RDA4NjBONXc5VGhMcTNlM3lhNzFQWldhUHVGS09PS3hpalBKNWVFSnh4a0NWck8rOVlZQVRWdTE3NmtVbkJpbVdFckdLczRrbDRmSGpyQVh3RWVVOHdQS2ozb0JUSFhkcVFvRHl2cG4wZ2tKR3FjNEUxMGVubkNjRnRpektreUdQcFFVcmFZMEZMU25Fb3dzaVNOdm5PSnN5M0NvUWlkdUZIMjJsN1FsRDNFZTlkbDU4c0cxcCtLRys4WVBmWXppVEhaNWVQd1FneEN3RlE1RkxmYk96V0Q3bE5kb1Q2V2xQK2NtcFdpTTRtekwzL3RFMzB5ZWRLQW1ITVI1SXNvNS93TzJDVERsZVNhanY5cDlCKytPVDV3SmJ5WWZoUE1RWWxQMHk1dEJCSU9nbXNnK2RmbU5lTWNLSEVreTFQR0pNK0hONUVrRzZjSTB1bjhycWpENisyNWpDc3B0OFUybFIyUkpISEdJMTVkNkt3Nnl6L2FrTjVQM2laYURYMUVoNTA3WTlDQzRKckhQcWZCVWVrV1d4QXdYc1IvanNTVnEyQUJraWd3dWlSbGZ6K1psRmVEUVlOMU9UNGpwcnBTZVNzL0lrZ2pLbnZ2eXI5ZndjZTJ6Ly9OY0JOQmdUUWk3MHVuMllDZ2llbFhQOXFnVkptRDB0L0VJRkpQY0pEMlZQaU5MakI4SGoxemhWclF3clJqOUVURXh1OU45b3VsOW9XNkczNDBJOVNTZ0ljSHMwblhnblg1R3M0Si92SEg5NFhkZnY1WWYvZjdaTU1TNTJjK2drc0hTUGREWHNNUHNKd09mTmlnd2J4dWgwWDFHbGt3YmxjWjRzNC9kWUsvL25xWlJrNmFzOEZSVVRIQ2FLSnRKV3Rya3FmUWRXVEtUckpvR29ybW5zamhNRk5VMFVEa3pZOFR2N3hnQ3pnOW5odUIwRThvOWxVcE1TR3U2V1pBbTZyaW4wbmRrU1pvNGtDNWF5RlBwTzdJa1hTeElFelh3VkY3cU83SWtUUXhJRnkxbC9KUXhjR2RKdWtpY0pXcmdxWXpyMjhnc3NYRlNhQ1ZQcGUvSWtra1ovSHdjTGdmSVV6RXVhM0NiNStYcDRnQjVLbjFIbGt3WGlUTTFXb2pUdVNsN3BzaFBHN0h3Vkp4ckg5Tkc0VXpSQTArbE9GTUVwNXRZZUNwNzZhWndwcWlEcDlLY0tZTFRUZXlpdkU4NzNWVE9ESFVycVl3SG54bnhCUWhONFMvakFqU0dWdncvRFlHRmZjcmh6ejBBQUFBQVNVVk9SSzVDWUlJPSIKfQo="/>
    </extobj>
    <extobj name="334E55B0-647D-440b-865C-3EC943EB4CBC-14">
      <extobjdata type="334E55B0-647D-440b-865C-3EC943EB4CBC" data="ewoJIkltZ1NldHRpbmdKc29uIiA6ICJ7XCJkcGlcIjpcIjYwMFwiLFwiZm9ybWF0XCI6XCJQTkdcIixcInRyYW5zcGFyZW50XCI6dHJ1ZSxcImF1dG9cIjpmYWxzZX0iLAoJIkxhdGV4IiA6ICJYRnNnVFVGRklEMGdlRjk3TVgwZ0t5QjRYM3N5ZlNBcklIaGZlek45SUZ4ZCIsCgkiTGF0ZXhJbWdCYXNlNjQiIDogImlWQk9SdzBLR2dvQUFBQU5TVWhFVWdBQUF3Y0FBQUJLQkFNQUFBQWNXRFZUQUFBQU1GQk1WRVgvLy84QUFBQUFBQUFBQUFBQUFBQUFBQUFBQUFBQUFBQUFBQUFBQUFBQUFBQUFBQUFBQUFBQUFBQUFBQUFBQUFBdjNhQjdBQUFBRDNSU1RsTUFtZS9kRUNMTlZIYUpxN3RtUkRJeGExUVBBQUFBQ1hCSVdYTUFBQTdFQUFBT3hBR1ZLdzRiQUFBUFBVbEVRVlI0QWUxYzNZdGtSeFcvczlQejNUT3o2NHNrUW5xWTFVajg2aUVibGhCaXVwMGs0SU02UStLRGVaQnVSb2lnU0s4S2dTUmc5MTlnenlvaUNxRmJpU2hSbU5Wb0hqWkNUL0xnUXd6MHhoQTBtTkNOZ2dnYVp0S1RiSFEyU2Ztcjc2OTdiL2ZjZTJkMkZxY2V1azZkcXZwVjNYT3FUcDFUOTg0RVFkcTBjRk5haEpQK3FTVlFJVmRTWTV3QXBKUkFoMnluUkRqcExpVHdBY0xTWHRtVHlNUUdyL3FvVjhNWVU0UnNPalUvZmpZc1hYWmFuUlE5Q1hCQkUzTEJxNWtVVmYveGFoampGQ0Z0dTJaZVlqbjVpZFd5NWVTWEhyMzVsMFVxdElaWDFhWHNxNWR2MnZacUdLTkZ5Q1c3WnVLWjIya1hRZ2JuZUdMQTVPVG9zTVVVWHNxVEVpR24zYnJjTmNnd3doU2g3UVNFdmVMMkNZSWUyTzhwOXNRM3FSN1dWZm1FaUpUQVBHa1NVbldyNTk2RC9MWmRyaXJQb1haSmxSUkIyWnVxRkFSNWFNRW9ucEJSRXBnWlZFSUVXbjhSOGl4SDlXRkxmdGV2eFVsQitpYjdBVEl3aXlkMGhBUW05eGNKY1FXYXUzVVdKMEpFRDdCTGtQWmJmdlVhMkJaM1BnN0Vhdm4vWFZoOEYrdjNiVWNHWTIrRCtWK0hxWXZURURaNVg1Y2xWU2ZrbXFSNVh0dTN5eWVsVUFuc3ZBMXZWSittdkUxdnMrSXpkZmUxTjJ1aDFRVkNISmUyOWFidWRmVFVjNGZwRldRSjNsd2E4MFFYbkF1NnZvM1NRdHg2cTBQSXU3b3NxWkszUDNxT1VtVExJOGtYWERjNnkxRXpCZSswWVZ5YzlUcnpYckFWNGpMSlo1Z24yMWp6dnJYS0VVOXpPKy9JVHRjaG53cHpvN09hUjZiZ1pCdFhFSTRscjV3T2lyYXphVTE5ZkM5b2VZcERDd0M1YTY4U2NuSllXSWRaeUllNTBWa05tQ1g0QWxsZklHVFBudHBHbVVaalYyeW1MalhmcDliS1VSeXFZZGZjMkxzUzRrTnBvRU9tc3BTVE45VXN3YWNIQWJVaTFoajVkNEs4eXpNYTVIQnQxQXZ6WU1mUnFXODBCTG5qT3I5MjllR1dzcFNUTjlNc3dlZmdROEwwV0c3RTJpVzZxQ1BEaEZsRWNUdTRJL0xtdGVacnJyN2l0VG82UnBaeThtYWRKZmdpbkp5YVkzbzY2d0VXdFgvd2lvbnN3T01Ka1hjUTFIMGIxYTE2c3o4NlJwWnk4bWFkSmZnTzRyUXQrNXBvaWd2WmpSM1VOR3BZM1l0WTlHWEZFVVRCOEhWZjVMeG0yMjEwaE9VczVlUk5PMHZ3NWxKQVhaMU5ZNURWS2x2VXV3YkxKUFAweEthM1JPc21sOUlsSFNia3hGSGZhcmlOanJDY3BaeThhV2NKM21rSDFOWEJyMHFGZmhCZ1VWY1Z3eVpXY1lwUWMrVjVUMmFZTUUwYkliM2NaOW4xK2NsU1R0NFRaQWxPNzZ0M0xJblAwOE1BaTlyY0hPWVVDdFRycEpmVzZHa2xNMHlZREltbnJjWkhVY2hTVHQ1OE13UkhtTUJPMlYwOXlQaFN3THpXSzVwbFVnc3NGTUFscXhzU1dHRkN4YjBTTkNFT1JELzA5Tjd2V1llSFNucy9QMUJQK05sTFF6b2NEM0NFQ2V5VU5XS3FGcVJQRjNYRS9DZVp0WjlCZzlOT0Mxd0VxakNodGVSVUppMytpNUFpdXhXY0lRTk9qSTQwVkFuSEJKeUdDZFRBNjl1RkNjcUpDUk82ekd1aWw5bHRSeHhyV25NMG5zc2s1Y25kNjdrQ3ZRenBmS0ljL05WVGZPd2d3NVJ3WE1CcG1FQU52TDVubS93d09GQkxSSmlRSzdicGc5T3RVcVdFa1hvNlRKanpEZ3lqM1VISUFwM2ZOTmtQWm1ucytBZGpzWXlBTWt3Snh3V2NoZ2tCYkF0Q0E1RzYyeUN3cUNQQ2hESHVtZUsreWJ1aWJDbVlpWTd2djByOEErVXpnM1hhdmtndXRLcHNmMFlzalhEUUlVbzROdUEwVEtBWFJkUUdzWlM3UnJPNmR5Zk5hNE9nd3RWRkwvaDJKVS9rTldIVmN2L2VDcm5UY0JxUFZ1eCtoTFVya0h1b1ZqRXJOYzlSK2c5UndyRUI3OERhQnZodVMxMFV6VEczcHVBYkcvSFVORnltS1VRSllLa1VLYXpjRzY5SEpZalpTUk1pRm1tU0FYM2owWWswa2s0L1VZeFh3dkVCWjM0bWxyVzZqYXMzNkJPVW9zS0VLUm1pUWR5T0YycDlncWZObXhDSXpGYVZuanpDN3pNcHJFK1hEMWFNTkpJUzNjN2psWEJzd0JkSW44NGI4aERUejUybEJJMTlyd2lPbloxaTFncThraWNRNnJYKytzeVpNemMvQTJGcGI4dnVUKy9BbzVLRTFqMjZTNXh1OHBkRkhkOGowMjFEcUhnbEhCdndhUzc4a3JvSUdtUFNvNzVQT2VTcGNNMGtsMy9OOUtoWVV4MG01RnJlZWFIQVpxR2hpUFJwMVVnU3hXMU9GZmlhZU5COURTdmJSZVR4U2pnMjRITjg5WFhVSjhHOTAvU0JJc09FQ1hXWnNhVmNJU21CUmNoVzBHUHVXMDdaNW1ENWxEU1NtQi9yK1dmLzJJaERqRlhDOFFFL3hlMHdWbHFEUDgzdExJc01FK2FrV0FKMGNkekZuZzRUcGlSY25JaUcxODNKRVF6SFFmWEsxY0lOcG1wQXZiNGxvK1NRTWVBdmJaRHpUempOdldKUzhGYzN5TmxmV0l0cGg5dnVwcnlEd0djV05LMTV0a2JNb2E2Q09uUnhQS0NXM2h2ei9LZ1JuUkpuaThMMndYSHdEKzJYaHlzNlZrN1I0TThUbW00cng4ODdJZmozeU42elJYTFZYRUROWFRaU1hYNGxVV25Mc25HWlpFeW1lRWtXMElXYk1zbWc3K2ZrY1R3bDdaS3FURVNNYmZKdU9LTDQ0akJRSGxlYjEyQTZaS3ljSXNFZkpIZSs4dVh2aDM1WFplSW5BLzhidVFYZnRCZkl0YkxHWW1FQ0lqQVovdFo0WFVHV2RVdEd6ZWhBdU9kOW9rRjArRGJ0Nk1lQk9XZ1JSeFJmTExMai9hL1JQekZxeUtLWmY4R0lRbDRpbnpSS3I1ak5OTzJDTDVCN2FDVjJlbHMzRWxScThIbnlKSVdDTjMrSEJpODJHTDBvbmpKUGIycVFTdEk4OGFMNnJaQmxtWXBHYk1IcWFaaFFGUzFucFRGL1ZIVk5RK0NJa3NnTWh0NmozeFd1aEJ6bUZaVWFvWE53d1IvZ2l4VDNNbzY1aGVlZUdueFZDS2FwbzJQOHJVZWZUZXlVaUx6V3FxeEl3NFFMakhKK092YnpXYlUwVEJEbUl4Z1gxaU9YalZsYTA4aHN5Tm5sdTc0TElUV3M4WG5CaWhqdDJVWjRiQzU0cmNxUmV2NWJxL1RncmIwR1E4ZWdTc0I1SVNTNCtFeHNuWFhXSkNwTW1DZVhuNUpwQzAvSVcvTTVCelJNdUNMb3hTVk96SGlMU1RRNFdGYlh5S3BqaEJLQ24ySWE0V2xQems1aE1LSnVnMCtSTXEvSGR2UE94YlRndUlua0hnYUVWZVhEQk1Hc3NOMFlrQnFpS2JGWllDYWRUL0o0aDNIRDFHUHoyQzdRSWhnU2QxNm81NVE4cVdWRnNyeWdrUlZBbEJKVUF4Q3haNmRzNklEUHljOXlRMTB5MlNraE9LNG0rQ1VkQkw0cnNVU1lnQXQ3NXZTdnJ2QUttRWs1RmRtUzVVMFpMcU5FRi80RnM3WW5CekNZVFFGb3NKS1FKY09DeXY2WktjRUJYeU8zaVNGcTRTdFJUbUFrRFR2Z1VBSmYzYVlTS21LbHd2NVF3MUhvOHhGZ3NWUThJTWRFbmxNMkh3WHZUWC9MaTk3d0htRGI2SjZZeEJFbHRxZ0JrWlVTWFBBZGRkYmdnY3JHZ0M0NWloSmNjSHpoeGMwUnBLZldaM2VYUStPSm9LRUZ1ZnpySWVZUURXZFZ1SXdDVEphcEUvWVpuemlPMVhUbGthTVl5WWl3TUNISVNna3VlRTlaNjY1ejZEbVRIMFVKTG5qd21lVk5CZ05iMDVaNFc1YzRSZDBodk5Pa0x6WnBhaGw2NGh6MjJ6TzNoL2VtSHhCQ3Bhckx1TlNxNG9BNHlQc0UzZy82OW83SXpKVGdnbGRrM0JyVTdSUGJmQVpLajZJRUYxeGh3Tlpja1FVUkpyQzc3SExRdWlENHRmQXdvVlNWL1pEVHo3YUZDaG5YREJOa3M3cHhoa2plS3ZwRkpMNVRaVU9kWTltczZKS2dzdG9KTGpqS1FnellDWDF2V00wWVJRa3V1T3JkSXNySGtXRUNzeVg5Q2NtbiswTHFRM1dqcjl2N1JnazdUWHRaNEp0aGdteFdNclVrbUwwSURZQXR4NWZkWlk1bGM1clQrYmJrWmJZVFhQQ0p6dDFpakdaNmMrU0N5OWtqNmxOK283YlpXeEQ3cE56emRGR1haWHVkcjFuR0JTdVJMT2xLSzB3UTdHbTk1WFREQTcxUDROM3FhazJzN1NxZ3JIWkNLRGdicGFOZk42cFJEV0tVblJBRkR1ZElyWElaSnJCVFlMTzdMWWJBb2c0TEU3YmtrY0dhd1kyMnpvQkZsTXNDUUdRVjh5QzNxdzVVS2lqa1psVjF6RW9Kb2VCc2xBZy9YYzVnRkNWRWdSZUk5bUZrbU1BK0NYNVN2ZXRIQ0dBdGVqNHMvbHBRanM5eUNGMXVIVnJlOGNPRVRwU1J0M0JpQ3JuWFdXVkpyWWxTUTdWT3JZUTRjRG9LWXFlUUkwMk5IMzh3eDRNL1FxNnRLeUR4TmdIbEhpRmZWME5pVVp0K2tHaSs2dXdPS0VIWk5UUnBlcG9iczVTa0JqMEEwU0tmUW11SVc1d1c4NE95NnAxYUNYSGdkQlJjQ1p4V280VVFzVHNoQnZ5eFowcGt2NjhCVzd1U1hvTklOMlVCR2pIWHVHQnZPWW9wMlpmOEhVOXpUZTBLUytTRDVUQ0xkSGZDenhNYmM5TFlXbW1WRUF0TzU5bU5QeEppZDBJYytCWkVmZlVIV2hMRkpVbGo4ZXVGM2dwekNmUFdDWUIrTmZ1MUI2QnR6V0VpZlFtZkxLOEFFejJ4SklYd3V5c2FLSzBTWXNFeERNNDgvdUdaSHRLbTRuWkNQSGp1bjBYeU13azJvK1VLaDFZZkZTVWpuSk50WVc2cWltWUVOR3BjSmxDUHloQVJIcUlXY3VGakl3d3JkZm5LYUJiRlRwQmZhN0YrYVpVUUM0NFJjREQyWXljWXA0Umg0TmpjMndLOHFRV1B1NHkySEJLUHA1cElIclVKeW5aeEpsUkY3NXRFZ3RObG1kQ0ZnbWVlWk5PUmMwQmdDMHlRRjhTWmNLK2g5TlJ4UWl3NHBtZzZNS0V6amxQQ01IQ2dpMmQ1Qk8vR3RnWCtHQm1VNVZCL0o0WkdCUE96Ulp5T3FnVmwvZ090OUF1RlhCT2xCdVd6bFB0TERlVWxVVXFhQWZNU2JncjNZUm5Ld01pVjJnWlMycDBRQzA1OW8wSGZHQzJFakZQQ0VIRDIxWHNEZzN5b0JER1J3ZGQreVBEendoL0tYN3o1TjR4LytReXZZTFd2UGsxNTVPb0g1VncrZDVHMUlsZC9jbE0vQ0w1MDhTa3FjL0t4TXoraTZTTDdCQS9sVGRrOFlWNGhkNkxuMWdwTVlSdkVuNnlJT3EwU1lzSHBzWHpIa0ZuSEtXRUlPUHZMQXJpV1hTbzFtbmhBSmY5bFNaM3grSStlaEdTcTRLc2xPV3l0TWcxb2pxTFdOVUlpYXBwOE5RaSt2VmZHbGNoK09mZTRyZFMwU29nRmgrdGphVHhzK25GS2lBZW5hTXp4NjVIbGN3OC9mRzVaMnFielpUYlFEaG1jcGZ6YmwwMkRYeHVjUFUvYnFoQ3VTNVpacytVaVBUM29sdzhoU2I0Y1ljQ0pmcjVGQmlYMmVjTHpaSzlJdm1GaHBGVkNFQWVPTlRwMEc4Y3BJUjZjUGtkbjJMbHZQZXgxTFR5MnNYY0xtOEFmaXgvbmhKcE9haVVFTWVCNTdiS29BVjBpVmdseDRBeW9sZDVhdXhPNkR1WDBTb2laZEhkdnVDbU5WMElFK0d0OVVjR1A3b2hXTnd6N01KVXdUWDdMNUJEN0Q5YVNLT0ZlWmRGeEpsZHZHRmxIVHZRd2xkQVVBVkFwYmo4a1VVSkJ2VkNERWk1RlB0c05VekdhRWxhU1BNKzBQSlhWSnp4aEtIbjdoaUNzaWNlREg3bkptVGdUMmw3MURjY1lSUW56eWJaODgxMHVqUVYxdVI4bW5TVGdVRUtEWTIwWnIzWEMwRzhNM2loS0NEWXVKSGdZOVVKd3lQZURDY0FoK2pLZlVUSGtlN1lFYzczT1hVWlNRcUk1TnNYdGFhNG5MbThUb1lSMnFnOSt4L21ZZmViZ29TTWVMaFBYdG8xREdRRzNSdXpMYzJKZUxHYzAwcmc0OGVtbmM0bU9xNHpta1JVTTNqNjJzOEt5Y0hCa3lxVGVOVm9OVWhRVzVFMXpuZkIvVlpBQzY3cDN2ZS8rTnlDci9lOTg4YjdNcDRKM1VTcnRabzdlMjl1bW1QaGVLUDZOVWVZRFp3OUkzeUNKMU1nYWZVY2lJOC9lWWt6VUJrK1VnODkzekp1NXJKL2dpUERtWWJiUG5mL0tPZHdmWnE2RXVxR0VkdmJQTTFValpCbnZadnJaUTU4Z2ppeUJpZWMyeUsyL0t0UDIvd09odkIveDVBU21HQUFBQUFCSlJVNUVya0pnZ2c9PSIKfQo="/>
    </extobj>
    <extobj name="334E55B0-647D-440b-865C-3EC943EB4CBC-15">
      <extobjdata type="334E55B0-647D-440b-865C-3EC943EB4CBC" data="ewoJIkltZ1NldHRpbmdKc29uIiA6ICJ7XCJkcGlcIjpcIjYwMFwiLFwiZm9ybWF0XCI6XCJQTkdcIixcInRyYW5zcGFyZW50XCI6dHJ1ZSxcImF1dG9cIjpmYWxzZX0iLAoJIkxhdGV4IiA6ICJYRnNnVWsxVFJWNHlJRHdnVFVGRlhqSWdYRjA9IiwKCSJMYXRleEltZ0Jhc2U2NCIgOiAiaVZCT1J3MEtHZ29BQUFBTlNVaEVVZ0FBQXB3QUFBQk5CQU1BQUFENW1LazFBQUFBTUZCTVZFWC8vLzhBQUFBQUFBQUFBQUFBQUFBQUFBQUFBQUFBQUFBQUFBQUFBQUFBQUFBQUFBQUFBQUFBQUFBQUFBQUFBQUF2M2FCN0FBQUFEM1JTVGxNQXErL2R6WmxtTWtTSnUxUVFkaUxJd0pZSkFBQUFDWEJJV1hNQUFBN0VBQUFPeEFHVkt3NGJBQUFTNkVsRVFWUjRBZTFjU1l5alJ4WCtaNmJIN1o1MjJ4MGdFZ3dCTjVPd0wyN05qT0FRRkhkQ2tBZ2dlZ1l5U0lsUWJBaEVpa0IwczEzZ1lGODRrQU51SWZaRjdpUWdKQmE1RHdqRXlWYUVSQUtKM0NKQndBSFpndVFTUk56dFdaSk1sdUo3dGYzMTZ2KzlWQ2VBa2FpRC82cjNYcjE2OWFycXExZjEvOTFSTkVzcGUzUHAvRTMxV2JKb0tsdG0xT3hNU1NBTnZ6OVZIMlpIYUViTnpwZlAvL21KcjVTRnFNNk9xNmF3WkZiTnJwM2ZoUFZMUXV4UDBZblpFWmxScy9PbG4wa2YxWVJZbmgxblRiUmtWczJldTZCTXp3cHhhV0luWmtkZ1ZzMXVQNnQ5VkJTaU16dnVtbVRKckpyZE9xTXRId2l4TzZrVHM4T2ZVYk56WXJpbG5EUW54T3JzdUd1Q0piTnE5cndRenluVEY0UXc2MzVDWDJhQVBhdG1Zd2ZTZTFGR2lPZG53RkhUbVRDclp1ZUZ1S3g2c0NqRVU5UDFaUWFrWnRic3NuaEd1UWV6ODhrWmNOU1VKc3lxMlkrZnI2b2U0RnowWDE3c1g5Q2I0alFlblNHejA4MDlKc1JLT3VjL1JNMGZDR3oreldaLytZZWwwNi9xa0FleWJ3anlRMEdJTTBFVlhtemhZd2M2bHJsbXZ3UTNZellOVDM5NDB6UHhnNHA1dnVQUm95aC9nMks5bVhPeVJVbStzQVB5UUlNaXNndkhmNUtXbHQzS1BTSDZidm1BK2FNbFpkZzdrL1VmVmF3aEdaZVMydUpwanhwcXRtclorWDA1VjJnNFNRTVFkTXVrZzBaZGJYNWRERi94eVR2dkVaYzdVYTRVaDVFTm80Zy8yVTVlRWhkNTR3Y3JGWFFUOFZoYVBldWF0V3NwTEZOSzNHbUZtbjNuMlI5U0U4TXJ6cDA3ZS94ZXlsN0xXdmoxMmVNbG9pWU4yQ0R5aGJ0dnFicnl1YUs0dUVtRXU4VHJvem5ua1BQNHU2UWFJYTQrSmROSnFzMERJMnpzSzY2dWcrWVh2M0hGUGFTYmp6TnBRd3RJNzczeW0rbXFjWXpRSVp2bEg4RHNvMmppTFVyQi9DUElmOEFxVTVtTUtLZUFXdTR5L09NdDlDajZyTmp2cTFydFliL0lvUkNCcnhCMXhjWHZQd2hIM0oxOElJWjl5MzJCbVkzekltV3FkK0htVVFzZERRNkVPSjlzTjlSc3hDZGl5Nmo1UE91eXBHWkZUNGcxSTJDZXg1NkNaTldVOUJPQnVDSGx4VTFDN0RCK1MzQnMrcGdRZTQ3QStvc1lkVGFlczJjdHA0VldZK3dkSU93Yk90SW1HMmoySWZoRkxsQlp2eWhNVkczVUxRd0hLY3V3ZlFlcWRZeU1mbTVnaVpzRTB6MSt5UXZUOHlWM2RXT1IxRTNkRi94c3ZpM0ZOWXVYTnNiZENzaHBtTkp5b05tSFdjdTB3L1NaMHJuOUFwOUd4TTFkZzFIUVoyMHJEWVBxdGdBK1h6bzVhSFpuWXhRMTNFbmZjNGJDS2psb1puMFpqZm1WNzFzcnBpd3pLM1VFVmJ3SlFMeFFzd2ZzSlExdVN0eE9RbC9oRWh6dWdodzFjdlI1RVAyd291YkdiVGpVOG8wYVNDQzJxYTVOYzg3YmpJeElDY2FzWkdoR1ZER24rbDZ0U2gvRUxZOFlGM3V3ejFtbWhoRnE5Z1lIbERMZmI2T285anhtTEl0bzBGSmpDNlBnRTh2TVhTMFBOV2pMMnpWR3l1ZUNzMWR0c0xwTUxMd3dML3JyN2txUkdySlBZNFNkNWVPcHpZbWJVOW1oWmhjNXBLSEl3NFhlQ2pUNlVjZXBDS1BBbHk2OWkrdzdOdmE4MjB0YVRKc09INmVtMkwyWnhGUm5rb0dGcFdGVThjY3VPckpLZ2RKSVRZZkU3OEN1SnZpaFpwZTRYNXArbTYxbCtJbXYyMmpocWFqb2d3SUNEZlptdCthRW5XUmsxMWNjemNkYi84Ym9hWlBvNEdUQ3NmMm9sd2p1bXZVVXVJOTFOUzdSUEV4aVFhRFp0QUsyWTYxa0J3ZGtVUVY4OEFrYkRjNUVHQVd2N1FwZi9WMW5LWlArZGtKTDNzN1dqTGpPTWVFRlp3dVhxTFZ0cGlkL01VcUIrMWlrdklvdzNqT1p1SUZtMHdyWWpiWFNLckc5SkRKd0NOc1QzNlNqR3pvcE9NUm5lVlNJNTU1VUQ4VWVaT1R0dVBVdWQwZ21jNXVVbk9wbjNHVmE3Zm1vNXI5NG1uc0x4ZWsrM051bWxzUW1lV0xiRWt3bTBHeXNBT2ErRnNwOW93dFA0QkRGQ2c0RjNYNUdIdGdZTGNJY1huVXBCZXNzUlMxempBWngzbWhkMGx2OEVUK0FjUFh4L0YzKzJManMzZ3BCeTU1TGlqWjJVdUErbHVqdUE4b1QrQVYrb05rRXRiSFdpQll4S3dPSGlOWjNaYnJiRVlER0N6dHg3N2Z0Q2gzbU16b1p2MFdMUnFLblE2NEM5NENyemN2L0luSGFjQVZheTdTdzJkamtBRmVWTkhmcGVzVm5NYm9weDVWUXN6R01hTWttV3NTbWw1SUlISXJXdlFDajFZOHdDdG9IcGlvNnNHenk5Q3p3N1NzWnYwVVpQU0JMWmtPdHJia0t4dVJ2eDlHak9wb1BmWDV3ZHd6T0xTZmczcXFZQitDbGVDNmlOY2RuQ2RibU9MUGJITklJUUppZmdFTzBpN3ZHTHdJRE1Rb2VEaFc4c1M4OFk0MmxETzJidTVxU3Fjck1rbzRFZWtaVGs0MkhGazU1L0dHOE53SDNFVENNZmFMVFZ1NnFwMmdqMGh4TklWajRyTThQTmJ2Qy9VS0hUS1lUT0JRMStiRGV0eVkzUEc5bERqeTA2akkxTkowdFJuZFhwZFVMYW10YUd2WmxNYnJmK2x1VlIvem1ZTTc1blJGTUlnUHVJMnpUN3F6SVhhTW0ycWhhR3pTaUpROGdTRGpVN0RMM1FnMjlabk1FT0VRWTd0SXFtMms0aEpwc1BuZ3J0d3ZGcGpNOXBTMzdEa25vaVJPVTBKbXBnczk4QmJCZE42clNuZ1QzV0dWNjdrdUpvM2hIbW9SN1d6bFhJb3ZLZkdaSmJxRFpCQmhyVnExYzE4T09VNDVvbWRlWVRKYUdIVTF2dVdMeXVwRGRieTF0TW43YndlaDE2TFNKd2oyVCtwWTZNcE12UWhGWDdjc1MzR05mY2JmS0JvekZSSE1uckZ2cnFPaWcyUEltQkVtMHc4d21xSFg4UWpzUmU5bE5PT1JGSFVkVzFEMUxIYTA1aWNaeDJTbDcyVXFNMFhuU2FWTVQ5VXl5eEpHWmVmUjV2eitTTFJrRTl6Uk5IS21UeU1OQVd0SnBxU1pocHhpYmFJVXFNVzBhc3dscTY3WnloR2lIcG1PY0NJY1FrYnQ0MnF5bjRoQjJkbkc1RTlmMGN1dnhPQzI0czVqQ0U1TllTT0hWVjhVczFGenNwN0ppSXNFOTdTc2RTOEtoT0EzdUxYOTlsYkxOeEdGYUJqVm1lazFqTmtHdDFTbzE4ZzJaY0lpV2lkR0pWNWhFU2NFaEdoaHhzZTRvYzdOdUZJS1FPVTYwUEV4eTZiR0VrMXNzWThGMkhFSnFsdUNlMEdqVGNnZEVxVERJc2p4a01tcEc5VGpla2tTbzJWZ0JEc1lBeDRaMVVtTVQ0UkROMmRqSk9LMmw0cEM4elJiaTUzMWIxODBRZDFzVFdxVHpJSW4rVnVLdGt5dks5ZFZ5MzYzYzBFRXRPSGdydmZKOWFoemJ6QmRTTk5Sc3FIRHd1U2pFVmJ4RndpR0tPbFJNUTd5TktuNHdDZ2tjV2hjeURWL1pnWUNmYU1QWlZjVEhCZWs4UUhvSTNuejc1SG9TN21ubDZ2WXcrMmo4YUtMVjAydFhsRUUxN3dRRDRWQ3pLNjVmRUI1ZjZ6VW9jU2pqckFJNnJhWGowQUQyeW5UaFQ1NFNGQ21lM1NUeWJ6OHF4QXBsZ3RNRFVQRytLV3BKdUdmQkhRN0ZxWEN2bGVXMTQ2a0RudjVRczh2eExqTVBiNzdPVXhlMXRrSEJsTGVJUUtlMWRCeUMwMDFLcnNpQ1lkRnptVlNFcHNkUThUM1RWRG9tQjd6aElDVU94YWx3cjdYSkl4SHlaS01tbVVlZzJiUUNWcWx1L2t1ZktBbnhVNlBHUHVYQUlYeXltM0ZiTHFGeUdnNXRRSmxPMTFrRk90TXdISHBLRmI3RWhQSm5VTy9IRTJRVXV5Q0JhUkF2QWpvVXA4SzlWdGZXdUZWQUUzMU4wNDlBczkxOVZiem1VMXdYU3ZOcWhhSWR6Y3BkVFpsMEhNcVdJS2ZUcHBZM2p5YWlxSE5JeDIrQWdNODBRbU9lZDZIYXE4ZndIVlpOUmlId3paNG0zcmRLbWE0TGE0NDREcGZicWtoUlRwMXhDSUZEektib1JuN2xVa1ltWmZDWGxCdkI3YXQyNkxTbWNLaWpDTzd2NGpxMHFFVGJ2NXZBMGJFV0lOQmxUSmZIaFp6NHlIU2lVVSs2RWI2UnNJUktGVGw4N1JqV3VLSUYwemNDeWgzT0N6U2JCa1FweUZhRStCblhoWkxDSVRwKzZYWWFaMGdHbzJEQjFLMGp2OHFCU3Vka3B0a2c3ZWxzUldLYlcyMWkvbmFnemZjblNta0JDZmRPY0pkVk40VVZCMHlacW9FSmJlZ21mWmV4NkRBUVluWTM5a3V1Nk1lYzBIeFlCVWd3UmJkelVqYUhVVEEyOE9hajdOZGhBYVVkeG5EanQ3YlN5ZmpqQzNRaDUvVnpUSVdTRk1XSTYzYm9VSXhVVG9ON1lyUlc2QmVKbHVxV3l1cmZVTFBiamw4d09IR3dydlVwSElwNjVxV1VQSzFKSEVxSUdqdCsvMEZZNWM4RUozNkxHbnJWbXdxVG5ya200c0hxSkNuTDEzQWZ2MzV0MW9sSGNMOWpoWnpNb2lXamloZDBoSnBkY2ZHNWJCSFN0cVp3aU81VnRpVk5udFprMlBtc2xVbGtIb05aRnJnVTE4WnZLTGIzRWpYR0VmSVZyS0JVUjZUWDBuQ1BUVmFCaWp3VWo0UjdMRUNMUGJRdmJ6T2xvV2FYWTJ5UTE1cHJUQnNXZ2xJL01LL1YxanRTQUQxYzlTVGQ0dDloRjEvUkJWQ01SRy9iNUtaNUFvUEU1Zm8wa2xwR3d6MkNPM1dqTXFjR0hpczUvWWFsYVhZcytlNk5keXZRYkZvQmE5WlVPTTJxMWtTRlF4VGd5aWtsVDJ0Z2xjM2l0M1ZaSmdjK3Y4NW94QmdkRmJlVThLSitzcXFKQWk2cTlqY1QxREVFRGZlMGkwZ3BlU2lXWVNkL2VhVlY1TVZRM2w3VEQ2cXNNTTJCWmhQVXhwMkMwN3dOeG54WWdENUpSM2ZYWkdzamNjalk0cG9oYVUxSGRibXV4THA3Um56Y3M1czgrSTRUeHpXMmh1YVNncTZjRGtHZ0p4WHU2VXJTU2R5bVpwalpCTFYxYXgxTkJGdVFtWXhlb2NBUWVYS1FwN1V4T0dScVE1NnZySFVIbzgwQnE3bHN4TWM5NmVnNnhiMUhyR0pEZXdSTjFrRlZoK0xSY04rNGZJVk5hSW92ejBDekNXcGpRekNBWGpSNVNNTTBObjI2bEZuVWt6ZUpROWxxckFZNTdKRmNFOXF4NC81VkxWcmFaSFZHRmVnZUtYa0hNRW9hcjJlMkZhK29Mc0xiVzZwWUdRSDNaUzFPVW1pSlJ4MkJaaGRZdDJ1c1JQb05Ec0U5NUVsMVdrdkRvY1BXV1ZTTlFKM05jd0tWTmNtSmY1YjQvSTBaZm81dU9kL1k4YWtqeXhydUtiaURKOVdoR01MbGRMaGZNa2NpMHJmdUFVS28yUTBIRytUT3pwd1E0eEJDQ09LbzAxcGEyRGxZSlhOc3doc0xoc0lFS25xV1dKbkROTituU290d3hjWE9WS0s0eXpFM0FtMFpSS3BEOGVpd3MrdmEyZkxldllXYTNYUWdUYjdGOURZL2cwTndEK2JTdk9IQ1VpL3M3QzJ6M2lKS1ljNGlVS2t6Q1F6ZW5rY1lYYVEzUlB2OTBYeVhZK0ErcXNuVlhUdWptQlJUZGx3NW5TK3VPTVNLTnd0Q3pZYVpUcWRLbnJZWWgyZ3J4eG8zOXhyTkJBNjF0TlhhTnF3U2h1a0ZXZDh4SE5reXI4S1pYa20rdjl6MGlPbEZBL2Y2OWV2SmpoTERSRXNEbDZ3OUVwRVkrbVZtakt3VmFqWjZ1U1lyMGcrOUZHWnpDdGk4cTdsZ2RhTG1qaTVoRkR4ZmVFc1oyL0dhbHBXUFJnS1Y4ZkZQMzVXWWtNOFhwdzNtRGR5cjE2OExKampDUkdPZTB1MGRZVHZtaGpsSmFXNmcyUVMxVzdZakZKTEljTWhTTEE0UlNHL205VGFmY3Z4MVBzdVdsYkgxbTRHUTVXWmkza2RIakRiYjJ0aE12b0lSTWNNNVR0S0VuZlE2NWNsb3NLMWx1OTR1bzhrOXRwTzN2VkVQTkp1Z3RxNFZxd3NWdGtRamkwTlJFZmNIK3JRbTkyMFBoOXcvR2lCOWlHQTdWaTh5R0EwK1VGSFU4d211ZkVvKzl6VXMxMm9Ld3lOWlNKWTNPdnBRVEg5MDQ4TTkxY3Z4VlZaejNqb1FPOUJzZ2xxcXBoSnUzYndtTFE0UnFtenAwNXA4dmVmaGtQc25MYVNzeGpmMmxHL1Q4bUpGdFRyOTczVFhkQ2JzbEI5OW1VT3hoTVhWWkZPSGhoMlhPR0QrU1B1a2JxelpCVGE1VVhJM0pyUmpjWWplQzE1bFlTYUpRMTBPbGJodU5ydVd0SmErOUZoejdhWlg5d3dOT0hORTZmWnBMcEV0M0FPNzl2V2hHUHJXRTNCUGpUVDRYa0VlNkJCZHBWQ3pHd3pTQmxDMkloVjlXdXZUdDUwb1FmSzlGZ2pRcWtGNExkam0weHFZWE5VYythQ0x4RE11QVNHc2F6ZG5qUzdSSzQ3YlJyT0pvMjg3a1lNUkYvU2hHQ1hVM0NFK1M3a1NuN0hvbUlsYVNTN1U3Q2FETkxoTVhidGxudGFOTnZkTTYxM3d0a3dCZ2w3WVdlR0wrNGkrYWpRVjZKcUJkMmFKbjVxTTRLVG41QmR3Q3hhOUtMZ3pIWkYzYjUyRTlrT2VWUVIzOVZncTFPeDF0cnJiVUxaR3l1Yk0zQ3V0VUpGU3dRM2Jtb213c3h5L09DYnBvbmduUFd4Q2JXOHlOcjNEc1JXZGtKbjRldml3dVdDUkU5Sk92dlN3YzhQNlhqVkxlMGsxdGlEUWJIN2JTWDhuSXJaSldVMVB5b1VZU2pGdThVNWM5dDhCa0tMbDJBd3NrbjVjUXE3aERnWnhIazFnS1pNZlUzZ01UWTM3ZUtFWmV3aG0xbzBtMk8rZG44Rlo4dTVwNkF2d2VBMEdtMDJCNWhuVG9Qb0lZcHVLclYxRjdNVXV4THkzL2lLRXJpb0ovVXNudU9kaVNqT3VwNGhGTDRiK0F1UjNZdm1nM0FPb2UrM0lHaGpKdW1HMkhBL1dFaWNVU0ZYY3VJWnEwV0szM1V3ZXVpZVkvVGRlbTZCaURVb1g5WG9COEErcktGTTZLdUtRNG5POEdyaFlTaCtQN1Rna2hwdXlrdmw1Q0JVY2I5Ly9DTXJ4bWpSUzB6N0hmZmhGTC9ydGQwR1ZPTHlZTHlkblp3NkJGMzhWam45azRoNk9ROHllLytWZlA0VEs0c0lQN3ZpVjdnak51aFhrNVQrWVdicTFUT3poOWQrVDNJemV5elBmT0h1UHBOOTlUakVrZDA0OG5TdWJyLzhYU3k1eTV2OXk5bVd5d3BXM2ZJZVMrZ3pFMlNTa2dxQ2ZUSG5FQmVnZjc2V1d4RFd2VUROL1E2K0FPOCtwLzJmeXBpdHZpWmRFOXJ2UWd2UnVROHJkZVd0SlVxNC85eTBjdUFQTjdzbXE2cWV2ZTlPVXQ2ZnpwVE1vYnhpK21rYnpDbFdqdGlIakdmdWdnS241R3pIOE5sRWVLc2Y3S1lxRTdtbkpSbDJ4bHFsemkyVU1SeWNoVHRpbDBvcmsxZFF4bHBESXBEMWJxV0JJU2xaOWVxaHBxQmRxZHRPb2M5WWRiWC85WEVWZUZUVEVpVk0zM25qcWhQSE42WTR5VVF5dkp2ckpFdzR3UlEySzhIdW8vYU56bUNDWCsxSlUvUnhWUXg2M3BuTG1mM1k2a2dGWitVbDN4NitRaFcybmIzelh5WkxlVG82OFgwcGcwWjA0QmZvcC9HM0lzcTB6Ui8waldabzdsREo0QlVkaTZCbGkrMUN6ODA4ODJDRXR1UWVmNk5OVHBpL0N0eVZ2bXpHOGNjOG14VVc1aDVXblhyczVUdlRGNGMyM2hIamJpNlBxMzZubG55OHR2V2szdklHSCs3TE83MjgrT2J4ZXJ2aHdGWUUxOGtWM2N3dXMvSC94aEFkeVgvc2ZtSjBKcS85UG1Nb0Qvd0pIMGJXVU04bGZHQUFBQUFCSlJVNUVya0pnZ2c9PSIKfQo="/>
    </extobj>
    <extobj name="334E55B0-647D-440b-865C-3EC943EB4CBC-16">
      <extobjdata type="334E55B0-647D-440b-865C-3EC943EB4CBC" data="ewoJIkltZ1NldHRpbmdKc29uIiA6ICJ7XCJkcGlcIjpcIjYwMFwiLFwiZm9ybWF0XCI6XCJQTkdcIixcInRyYW5zcGFyZW50XCI6dHJ1ZSxcImF1dG9cIjpmYWxzZX0iLAoJIkxhdGV4IiA6ICJYRnNnVEZJZ1BTQmNaMkZ0YldGZWUyVndiMk5vYzMwZ1hHTmtiM1FnSUVsdWFYUnBZV3grVEZJZ1hGMD0iLAoJIkxhdGV4SW1nQmFzZTY0IiA6ICJpVkJPUncwS0dnb0FBQUFOU1VoRVVnQUFBNmdBQUFCZEJBTUFBQUJhMkZZc0FBQUFNRkJNVkVYLy8vOEFBQUFBQUFBQUFBQUFBQUFBQUFBQUFBQUFBQUFBQUFBQUFBQUFBQUFBQUFBQUFBQUFBQUFBQUFBQUFBQXYzYUI3QUFBQUQzUlNUbE1BemUvZHV6SjJpWm1yVkJCRVppTERXWDVoQUFBQUNYQklXWE1BQUE3RUFBQU94QUdWS3c0YkFBQVpURWxFUVZSNEFlMWRmV3hrMTFWL3RuZHNyOGYyT0I5cVU2WDBlWGVEMExiQU9GOVNTMHFmazFBZ0lERnVpRm9VSWMwUUFTMnF5bGhWYVNJaE1XNExaSU1vNHpTdGxDaXRaaVJhaVFwVmR0S29OQ3hoaHJSL3BGQnBYQlFhb0lJWkJhZ29WV0o3bkxTN1NUYVgzN21mNTc3NUhudS9uTGxhdlhjL3pqbjMzSFB1K2JqdlBjOEd3ZUVxTDN6d2o2KzYrWEF0NlEyL21ubUI4dkliWGd5SFN3REoyOU5DN0J5dU5ZMVdFeVNGV0JpSjRaQkpBRXBkUFdSTEdpMW5Wb2pxU0FxSFRBSlRRaHl5RlkyV0U0eUozWkVVRHBzRVV1TEhoMjFKby9YVXhHc2pJUncyQ1JSR3g5VERwdElneUl5T3FZZFBxYU5qNnVIVGFVS0k4dUZiMVJ0OFJaTkNiTDdCUlhBcExuLyt0Mi9ZKzBYTjJGVDB6aFZVdnh3ZCs3QmpOZmx2VnpiZlROMm1QUFZnK3RnZjZNWVJzUmNFejF6WmZKT24yaGxBZk42QWorNFhYQUp6a2JqcFFmRWpPVzh5dXBwT25mOHMzaEtKTGNOSklpT08zUzVlY2xxOVN6VGZjcVY0anhwUGlUUEJYNHFyYjlNVVZPZVUyTHZqZHZGMlEyRjB2OEFTbUVrMy95Z0l2cTRleW8vOUtOZ1FxMDgydDRJWjZFcVZaRWw4TGdqK1c1d3pqUDFBdkZRTmduOW9ObVJIVnJ3eUxYS1VCTnRkRUNTak03RGIvNzFVbnduUC8rTnpEMXlWZHB0VXJ1TkFMcUU0ZnVMNks2NjQ0c1liam91WFloU1A0aDJsS3lldStaZlkrQUUya3hueEtKRXJ2VXJYamZVZ0pWNk9ycVdxVWRLRytHa2FLcGg4YUVZMHkyZ24wK3ZVSGVURjZ5RlJTQWxKUWZaOVZjRVdsbVNybjh2VG9ubmlSaW1OdEhoSFB3ajdnSmxYMHUyazFESFJQRTZzWEhYajhiUllqczN6R2FjV0laclhmOW9uZ3FUUkZVUWxyNlRja0txZHJYcmpCOWg0WGova3kwcER6S3dFNDBLY0pmb1RXa21UWW5kVHRWOVgwK2JGTFZTcGkwWFpMb2xqOGpIaEVlWi9TOUtaejJjMGhvVHJmaW15RmJ2TjBSMW4yTkVaTlZjbjlDeGpSY1MzSlIrVGRUOXgrT0FEdHlxSXF4KzUvM2RpRTh6ZDk5bVFCazgrZk9yVUk3OFFvYlpYam9FY1VCTzdkazJTcXBCUzUvRm9IaHRxbVhxbXRiWUwybkxtdEQrWkV0THY0ak9XSFFJTHNPM1g2RDV0L1hVd3EyVHgrQUNmdVh6Z2xGcXh1T21SUHkwVHVlNWxMbnhyRjREdjdGYTdqQWJCZCs4TFJlZTNFSk5hK0dMM2pvYy83bHRpRUR5bnROWjg1TlNwQno1N094UWpmaTQyMVJIMG5ZMmpHUmpzM2VhbWFyeWZlR2lZZ1FPOWoxUHVTbVhqTlZ5bVlHRVZzU2VublZRamMwSTBhRHlBRm1XbHJsU0ZrOHlDN2xZdmFZNjZJSEpVck5QUXhtRFBENVBZSHVJUENiRjNLUm11Mm9FZUZhS1hpOENxcEh0cGgwNTlHYkNDUktKdG1jYVlqaENKMzBMOWJUNFVabTl4MmhZaXorWk5oT0k4UFRVdkdtdktMR0xtQ1FqRFBKK0hreUxsWnExWEZUTEk0cFg0R3JvRGlHVkwzMStsTzk3QVNhOU4xWEdsNzZ5Q3BKNitTa2s3L3Q3QW1KeHlzdzZsTGl6UEhTQ1FCbmFYSjFpSjV6bVdGTGF6KzlUamZXaFU3UkJWSnRCVDlucFlBM1JmdGsxU2YwZElDelY0QlNwYWxsalRVa1dWSlVxSWRtUVBCTGVDU2lRV1pUTUloTFEvOEx3cE8wby9MMi9nYkV0V3h0M2VyeWloem41YVkvWjVDM3RJMnBFWmd6alVyTEx2eWIycUd3c0MwRG5IMjIzcVVNeE9tMjdiRlFueGltM0VLcVNMRmR0WGlrTldNR3hINHhVNG8wWFhGL1oyS1E2NC94cWtVeWJvbVVpbU5zL25TQ1FMMUJQZ2c0YXFOTWdjdFZDVS92Tk9kN0xYK3UrS2syUktpRGU1WlV1d2ZpNlFSbGRKT3hxWVFBY0YyUmY1ZUJpRXgrbGFFUGpVS3R0RDRiTXJueVFIUXliWmRHM2FYdzNYcEtEVE9WelQ5N1RyRGpqYkJkUkJEVnlyMEs1SzN2MHhZVk1MK3hrWk5tU1ZQS2w1Q0FpR1NBNUNKOFZtcW0zajZuU3NwWDVhcUxpbWFrRDZ2TU5yZEE1R1BnM29oSVZFK0ZJVkFUUlFocmxISDgrMnNDdFdiYU8xUXZseFI2VnZlMUdDVGpFZWFOSGp6YWROWVdQTGRaR25ycnJtUWRYeUlFdmxaTmxRdEorUlljWUc3VHZ6clFvV3VneVRqaTBocUJ1cktEbkhRakxCZHU0bU5qTWR1OE0xZEFtVURCQkpXNXJyQkNwZTRzUG1sTWI3WXZWc2QybFNMdFNSKzdydjNhTlkwSWkzK2N5KzV3Nm91Y3pIRDZhZUVidVBQSHovUi83SlVZTm9WUU9iZVpQU1FPbVgwWVdCdFNDQUFITnFYRitMUnBkcDVsZ0s0QmJIc0lZSDJhdEI5cjNTQzBpUHp6S082UkMyNXVGOUc0eDNMOWpNM1FDNm1sQ0pKenQ0YXVQblZMMDhONStYdHZGT056NkdHNHRZTXFZbzJNL0lhakp5dVBDazFBa0JOcnlwSXExTDd3M2NYQnJzMnNUZmcrL2NBR20rNHM2QThaSHM0RWtrTm5PY0NtOVh1ckdDdFhGTkZIellYcDZiSjlXVVIzdUJnL013Zk4zbmorall6OGdLNG93OG5Kb0ZLSFZ1eHdTUGpabVQwOE5qeWJ1NnpINE1TK2R4ajQxMXF0YjhMZDhKckxVL2IrTis2MWlIbmg2OGJYVEpZQ2paV1daa01idEpPNmkzbCtjMmpzL0F1aE1PbzdtdktsU3lGQ05RTTdsOFJDYzVSTmdGRFZDVG0xdGRIUTQyNW9wc2pZdXpyaGUxK1dlOUpORWJhOThvOUQ1ZXRrZk1tQWNvN1lmYjlNS3RZSEdkUzdHTDB1Tm5aTUR5cURHSTU0YnpNeGxKWjE0R0gvRTNIZUVYdEVQQWhseVVKNW8xNmtVcHl1aGFKL3RseFJxbzNReDI4TmM5MjdYZEhTdWhINnM2d3JVTWlCaFBMUUF0SFgwY1V6c3FQWmJzeUlkUERUZERCWXB5clZndDhqMGpqaGFlSjQ5QkQ5djBqazJTU0todEYwRThKNVBkVlVVYlJyMkkya2JNcDA2WUp5OUZZdThvbVhVaXZGYWlBRVBlKzcwTXUwS1lYY2NIQlIzbWhva1FwNTBLT084c2JESkZqcGoyMjdVdW5wdm9MalBjYmJTWFdQdUFxcUUzQ1JFMW1lUzR6Sk1nc0MwMUZaUmNSaTByenFtMnZ1cUhSL3A1MHpheHVHME1weFIvK2VSaHhoc0RIRk45VkpqZG9ObEdxc3VKQmNTSmxZNUtyL2lobjBJc1gyZWhpK2VtSkNySG1LK2p2Y3JhQjFRdHVKM3laSlZvWWoxbHVzTWs1ZmEzWEtTVVNkbzhDaUQweEh0RHA4L2d0d29YVFN5V1RIUXQrWjRhUTkwSzVmZTViZ0NkeG1CMnRKY0dLZG51eDFSaXBhT3dOL3pRVHlHV1BRZ0p3aTdobXBLb0t1TVRzRHpIWWlQN3FtYWRtd25sTXJSQjBodTFOYUtjVVRkU2xaVGNFYU14UERlaXRSUTBnYVBTc05PYjZJcU1NYWNIeXV3R09hWVNaN1lnTXEzWlJuK1ZmSGRoRWl2VlRwU0t2dFlJbGptS1FUdzMzS0NUWnFmcGh1Z2ZzOW5YWThxSGdNYzFvak9sRDNJMWJRV1QrajFnd3ZxYVpFanZuNHovbmlDZk95ZE5NOUl5bm1SUEk0aGtqd0tYNk1XcUh1QnVPR3VjaSt2cVZkdlBNVFh5NHkxbTUrdnM1Ym41OFpoU0x2ME9yeGZEQTQwblRQeWJUYjlISWtLMGN0L1Z4Yld5ZlVTb05MQnV2ak1yYWZjYzNObHNBTUs0ekRIS2pTdXZFMDd4WnJvaS9Kclh3YXJaNjFyelkxVXZjRGVlNzI1MkR0RFZmSS9wK25VTnJIRGhlK05raWd1c3ArUmVlMU52TDgvTlBmVTJTSzB3VXNOVUU1OUluL2p6T0dKQitabjUwa3ZrT2VsdGF2TXNidVl6QjN4Q0psVXpiWkxjNEt0NmMvMUEvQ3Jnc0RFVlcxUGtjOE1jdW9Lc1lueEcvQ1MxK2k0RlAxYk4zSGJzVHlSdThxK3ViTDVyaTVHWnVhMzVlZFpFaE9DSnloZlRKNnQ4RlBVdjM3RHJJUVR3ZTJxcnhnQk5FNnh3NFp0dWVhZGtaOVgxVUo3RW84d2duanZqUDBSMlJQdXZ6WVNZbjcybW4xZ2tYS21NNElWTXMwd3RpcEV2NHpPeStZekl5V1lRUEVZZmVrNm04WDJoS3Nsd3J5b2ZMY2p2UDdFeFZmYzhUUDYvYUR2UWhuZ3Jyck9aM1FhMStpNWdqMHVuMUZTQklGa1VJakwrZ0lnbHdxWjVOQm53ejhEVUZucWZPQkdMVThsN0JCQ3dBLzl1MC9EU0sxOEdLeDJWSGt0MmtLV1o4NEdrbmtMYlROTnl4enAyWENjWmRkazFoNmtsUTlCQXNXVHk2NUxNTi9CSVB4UzdwanNVaTAvUVI3Ky9adWNvaU9zZUVzMmNiU082M3ZHZ0VEOGhPNmF0QkRmRXJUcVdCaUI1eDYzQ2JnT0wyYjBDM3RpS2orNnRURW52a0cvQ1lKKzJqZ0srNUV4anpnUU5XcEFwVWcyejRpK0N1dUZEelpjWFp4ckJOL1kycDUyaWV1WExJTWxZOGRtT0hWTUxzVU55clgvUERWVDVtYVpQZjZEVzAzcng4cUJDbU9tR3d2L1dEYzNyLzJ4VDFkVng4NXZSVFI4MmJieHRmVGJhKzZVVjF3NmVlaWg5NHBxL1ZoM0pLeC9WSThsUDdYM09BSDNnMXZReEQ4VU1kTGxUaHJIc3h1dnZvQVE4aDdkVE9YVEN5YTNwc1FSdFMrUDBuenQxNnRRbjhFQUp0L3ZSRGRlUDVlRWJWNnJxOG9UWUkrWXpDM1czTVdCT2EyYTh6WDJBWkFmVzFxeHlFdEJVbjU0YmFkSlpLM1pPb3Y4NmhRSlZ0SDZtbEsrTVVjQjZ0bUpkRjZoSnppam41a3FYNlRpMUUyVGVKdnRLVmxIanRDc2pwbi9QN0FqTlB1UWl6Tm0wU21zbXprVk9xVm5tc0Fnb1ZvaVYxVmlmYlc1NFdpc0o5ZFcwSFE3NzlkeVRhYkZYdG1qRFZlQVdkRmxTQkZTbUdpZUc5VFRpZlJlbVRSbUczbStZY0laeW42SjRaVXkvcWRxd2JyNjRoaEVoSDFtaWdzTE5icHJPVkNuK3RZbDVBVUhXWjErUTVMdm55LzBuTy9lMGZDR0thWFlrVzIwdTVMazNkZi83MCszalUvSTN2OTJwTk9JazZaejdoUjhHLy9kSm0zQVZsdU13MU1iWDZlMjZMMEFmZE1NeWpDT2tnSkk0VTFwV1UyY05Yd2tTQzQ0VnIxcVdzc3pzc3RSZGNhS2pQUGNXQlJreEUvTHpaVXZKVkh4V1RLKytnNDZaT3dHZC9vdy8zTXR6cXp6OWY3NENQYnhVOWxGVjYzSFJzZGc5YWZBbXpMNm82L3cvcVk0eVp0emM2YStkTGs2cGVjZlVDZ2t1ZEVsSHhTanFDRVVzaU02WkF6ZTd6Q3BHUWNrdUlTdk1PZ0ZtY1hxODFnR0Jyc2ZVSlNJL2YvZS9wb1g0RlR1VHF2VHkzRlpqelM5c3hsQlZFM04zS3Z6MXVnUXVpaldGbEl3bzBjQWhoWi90MUJCZFcxK2d1Ykh6V3lzdzk0aS82VmpHYkJDYWZKcUI2cllKQzFucVFZNnhpSnNxek93U01uYVVqRlZqUExKdU8rdWVHY0I4S1RCM0xHQ2xhN0pqcFg3eWUzRWF2VHozM28xVVFJRDlEYUZIdy84cktqc1RWZDd0QWRMV1BtZDZIbE9KZzh3M1RKKzdGNnh2Y1gwWHBoWjZ4OVJ3UzZhOE5tdkxHcVVXbDhGT2lpZkt6T3ltNVdabUpvOURKYkpvV1NvdStkbnZNVlVxSmhKQ3ZGZlRkamR3WnNPbTY5VTFvR2huOFF4NGJHK3BMVWlkTzhhc2RQREhhbkwzMXhmYlFrY0R2L0JvUzJhSVRraERyNWlReWVTUXNGc3ZXRGN1bGRKYnZCcFM3Z1pWaXByVzdPUk9CWnJ0cURsTm9sb2xlQlF2WDFaZDNoV3NtTERwOVZQREhWTm5pMEkrVlBOQU1JdmwyUnRBZ3o5Z2ZITC9aMVFjMk4wTWRSbHdvNXpyc2JYazk0VzQrYlJ0WHNnS1pSakxkc0paU3RkZ1p2YkFXZFNwUUVLR3k0eFJNYUM0MldWcFcwQmxkbmVrallIVG96SWJhVlBDQkNNN0lhLzBTbmFNMXBMdzgxV09pRHBtNmVxNVZ3MThpZTFMMHpmZ1BiUGtFQ2FJcVZtN1FqZEFFWWdLZytXREIxUC96bTZ1TFNIS01OeklGRWtHUnJGZ1lFTjl5SnlrM1lrdDd6WXBON3Y4R2tZclRtVlF1TTB1UW1kQzJlNEM3WlhzV0swaHRGdWZvQmtOV1k2dHUrd05tOVE2QzFxYzlKaDJkT0JLMG5sZjhtcWIrbDFvQzUzbytQVlhIV2NHMHdLdzd3N0l3WXJaSStZZlUyZnBLU1cwczJwZ2pBSElBZWpLbW5BdzduUVlmTE1CK0x3NzcyTE1TdDFRVUJBUVFjZlNLOWw1eldKR3poSG9QdWl0RDg4TllMeGJOeFp2eVExV21mTU9uK2tjc3NtT1V3OUdlVkRvRGF4NnF4MFNYR0xjZVFDMnFrSGhFWjBvYVpjdldSclp1TmxGN3FWTjNYbGlUb0hseTVZTXF4QXJIWlVlT1pMSTBaa3ZrUVJhUGZkVGpuQ0Y2NUhlN2pUYzJCQzFPZS9jU2dsa2NYMElNZ2VBa3NGYU1IMXJxYldhY05HcEdaNXJ4K0ZzYzArZGoya0Ewcktyalp6UTRWTXRCZTY5SFZWYkF5dStFU1czN0JoUGR1UkJ5L2Voclo0YmY1cHZDdWhhejAwUHhad2ZNaEQ3dU5jV1FkTE50UTlLZzZOQ3pNektHSDZCNlVKM1IwNjJQTHpLYktSaFVlTm1CN2thUWROanRKd0doRTlkMEZXZUwxc3lyQUpXbVBBeGNNUTVlekxGVlF1YmlrTzJlRzZWMkNrRTBHWHVKdTE5TUdGSkRsdEp2UnJNdFE5c3cxTHNINjhFb1N5M0F3OTVuSlFBTUFvcjIyMm5IWXlsbmJhcDRaSW13a01jTmRwRDdMVXVEdkkzeWtCMzErQURWcGp3UVZJbTFVUmJmZGhRbFRXNllLNnp0a0VWek9KNzdtazJEcm83RnRvM2VkczlkR1hzbFFEL0xrNnBZZFhWZGxPajM2MVlBdUM4YVdWYmQ4bVBmRWg0enBLQXQvWFhnaG0yOUNqc3hpWVQ2SzdxYnA0dld6cXNBbFo4cGJOWVJhYm9RQ3R4UjQxWi9DZDFLYnNFNlhBWExDNTVFZGV5M1VOWHBuOGNaQmVIeHQ0ZklxekVtaCtuUkd0YzVoM3ltR3JWSEhKWklZTzJBNVJGK2hvb09hbEQ1dFpRQ3E0N0pjU2FQNVhYSWcrNzVQWFk3U0JOa2NYYmJGeXBtTVgzRy9WRlM4bjMzT0NiZjY5bW9ZYXR6SjFWMytjT2k3OHZ2Ti80NVdvN2ZQS1VPWCtBeFZHWUk5c0tVTXE2QllXR1l4cHdpb1RkV0pNT25jdUdLcllzZm11RmtwMDEzczNQRGlESk9LbXpYU014d3JqZmlGWXRKYUpidFMzdzdjOWlSNGFyek83S3AzRERJWjhuTExqRWVPNVc4YUtnU1g0d2Y1MExoeDlUaVRkWWdQVjRBRFFwRGcvUWVSZHAyNjJHUEd5WkQwd3dOUllZK1NBb3hRMFRxSjdmU0xCRitaNGJmTnNnenljTEJuaWZ5dkVTZXhjdFQrSnNlSFZZSDR0VmNtakQ2YzQ3bUFhaGk1VHlWRkhtbENDNlJkT0c5blowSGI3UDZqckQ4UTJzdXhNcm02NkpQTW5zREhTR2ppUmFhYzl1NVhObzMyOGNZUkVXZEpubjNzWXM3ZnpGSU85VE9aTUpNZUhuRm56d0l0V3pYWStwa0lCelk3NHZyc2ZNam9NV1hTNEMzMmYwaXhPaWpiVHRWZ3RXbUNvQXdaK3hRaFVMRmdtY09QOU92UlJFMXV3d0tqVjdaSmF2ZVpuSjF3RmE1YUM2WGtOL2g5TDF4REl2NktSNmFaVjg2ekdWUmNHQzBweDhDa2lTSTE4OCs2aGNnWDE1K2lHMUlCQnFvUGF0VFZ4S1RzUXdZRklHZFNNbm8wZzdsY09sWFFFRkw5bVpaY0crTmRteDlrK2tLSWlVT2MySU9XTXNnZ0VYQWRyZ29Mbyt3UHRVRHpzcDVBY0NYdC9GYm1SYytOT3M4Q2lvbi95Rkt6U21mZkdFY29wcGJYWUpmWGpSb0JHQlFuQTV3a0NwS1AwU0JiMHB0aGZVU01zVnJIaU9iSUk1WXovWm9TZjBMTmEzSGxNbmVVWWZNbWVoM3Axc3RzeTlqNDcyZTJRZkJQZVBDdkhzK0ZSWUZJUnRrUnViVjFFM3ExU1ZYU1I0ZUVDVjRNclBYS1FaRXFoU2NjR0ZyUTFwUWttaUFITmF4RTIrMGNHOXBZQVZabDhBWkc3UFQzYXd2WHhRc09aNTdocTNXd0N6ZllSV1BJbG80V1NnRG4vbWdWRFBFM0NiWXlxTXdzZ1dWVEtJS1NWZDJCOXQ4Y0k2OFlJbkZNcFd0dFVOeGtOWTZ2dlh2QXRiQ21tR0tDRHZKTlN3akV1YlFxd3NzZjVaYnJjcEw5bEJ5OStLbUpCN2J2ellvaVBrZTI0S3g4cTN6RFVjekg1cTdvbjNmcWdjSkc2Yll5cU13c2dXRnJHQTJYUjZsMVl2NzlKVllnQktYS1I3VUZxVE4yaHNHWlZ4R2IyeTdwaVVsaHY1S0ZueHRySmY1bFFscHJuRWs1M0h1ZDVxWHJvTFNucjIvMVRZR2Q5elA4OHpNdDl6azRxVlVkZFh6Y3o3dWlldENleUx6RUVpdHptbXBvUlkwMU5BZUZ1b1poZXByUjJ1L0RaQyt0SjE2cFZmanVLdVFWVW1DQkpsR3BTNnA0eDMvSFZjYWxMVk0reDRRUkMyeEpJZC9BeVhuRUNORjd4a0I1VFV4cHZUYVMzYXhyc0FQcEhtbVpIdnVlRmg5QUduazhld0RQVlhtZWUrdlQrVTh3MEY4VE5QSldlRHhNcDZXbFEzVWMza3FJMDlUb0liVTZFVW9scWxYdnhNdkN3YU5OeWlGcDdheUx0OFhrRUFVdGNiY2lyNVliRkVpVjFTWUlWbTArVk81OExSRTNyK0ZwU1VLUFdqZERLL0pZTVlKQXZHam1WWHhXaFJ0c2o5eW1qQ1grTlkxQ0VxQ2JQVUlYRFBFMHJOVzdHY0JDSXhzc1VvdXJSdFlvOHZvclZCRjZtM0hOMExDM1NsVDlJb1VzMm9jSVh3dUM1N3lTNW9FNVJXY2NsS2FoVXkybllGazdGazUyOU02Sk9nc1ZjcjJ5QzdUQVBaSFRuc1AvcTdCNk0wbnk1MVA5NWlVQ3ExNCtZeWVIM2VaNjIwK2tRNC8yQWxmOFUwWWVoa3V5MDkxWVN5VFdocUdjTlJHUmQ1UHNuaE50TnM0SXFTbGFJeUQxZENIUTlyNS9BWEhQUnRVd01nRmFuVS9ES3E3WXJIQ3Y3Z2hUL3JwYWZ3YXc0cGhlWXlOWlVQU2ViUnpsRWI1WVVNR3V3aElkdzRqN0QwUXoweUFPak5xWkQyY1ozU1I3cDlrRGhnMUs5aC9TcTFkWVNabXRYdmJoV1cxYUEwUC9XRnI0eXdaQTAxYzZ4UFNjbkpqNFBSdmEweTF6bVJ5NUtscXZRWlFSUDZWWG1Xb3NpdnhJcDI1ZkwzdmJ6ejgvTVlYSGZRRkg0WDBDVEg4TlI5K0lOUWxKT243cjMzM3ZzZWpLaHV0K1hkMy8yUTdIanpSLzU5UmFObmxRdVl0ekhHa1IycU50YjFLZGxRSlBlQk5HditMNEhkTys3L2ZVY0hCbWtVaGNjRjJOU1Q2a2ZnNFduSk9ncTNhTkFTaVhYU2lrYitUZXVVQWNYL3k3RUp1Tks1UVA3K1NGYTZYRkJlQ1k3Rzl4Q1JTejczQVA3d0Z0SisrSDVvNW9HcnFHNmpaT0lydi9zcGF1NSsvRCsrcE9jR0pSa0t0dUVGU2pRV0wzcDNVRUp0aXZINmxBeER3WGZ5STVBbU85UXRaWGJpVU5nSGpWUXh5OFdkN1RidlBXa29WaEtabjlVelQ0alhnN3VNMnZCckJhOEVmeHVxdnlJbmdFZzBFaG1qY1lUWWR3ZnpIOTJyQnNsSVZHZm9penVVdkZoSWxndzEyYU12RkJOYlMwNk5rbTgxcGFFUkN0S09FK20xSVBpa0dlUDNheFVjS2RDVVJZMkt2WWxmMGZnNjkrWm1aS2k3OVZWRFlSODAwdVAwdjhCY3IvNFRtTGM3NHNna1YyM3JNYkdYUGtzMlJ5VVo0dWNDSGxWMXRETGl1RGhqeHVqWERQYUVCUTNtRVpsVm5IdENOTk42TTJPL1JDWUdHekx5UG8yNDExSjJOVzBvd1JRYnZxQ3R2VWF5Mk5QYVh2emhhVG5CNmI5LzBVNllRRlE5VGtIaFlFclJ1SUNESVhlZXFIejBweGhoNzljNTVyd2Y4cGo5akhobmc0RSs2LzJRQjM2ODVMcnZ5ZEZud25ldGFMQ3ZoYnM1aHRGZmRmN0YwMUs5eWRNdk5pekdYZkRWNlNFUEUvTy9kMFBUL0E5N2x1RFFsV2huYU5RUllrd0MzMzhvZlYwdTFuY3hta2wxWUw0WVU0L21QRjhTbU9OWitmbWFaRVQzd2tyZzZKQXg0TUp5T1pwdElBbU15K2NxQTZHTWdDOTFDV1J0Um42cGN6cmlyMjhKOERmNWZTT05BQzl0Q1lTWDFBT2xTMXRXbHcxMzlnUG55NGJqRWFPOUpKRFFyNk42d1kzR0x5TUplSjh0WGtaOGoxanRJZ0gxczV4ZEFFWkRsNThFUnNmVXkwOW5QVGxPc1M5d2VnS1BBQzRQQ1dSSEo1ckxRMUdEY0ttKzZSZ0VZd1I3eVV0Z3VuekpzM2daTXZqL1U5cmFvaGwwREdNQUFBQUFTVVZPUks1Q1lJST0iCn0K"/>
    </extobj>
  </extobjs>
</s:customData>
</file>

<file path=customXml/itemProps77.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3835</Words>
  <Application>WPS 演示</Application>
  <PresentationFormat>宽屏</PresentationFormat>
  <Paragraphs>133</Paragraphs>
  <Slides>11</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宋体</vt:lpstr>
      <vt:lpstr>Wingdings</vt:lpstr>
      <vt:lpstr>Times New Roman Regular</vt:lpstr>
      <vt:lpstr>Times New Roman</vt:lpstr>
      <vt:lpstr>Wingdings</vt:lpstr>
      <vt:lpstr>微软雅黑</vt:lpstr>
      <vt:lpstr>Arial Unicode MS</vt:lpstr>
      <vt:lpstr>Calibri</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张一达</cp:lastModifiedBy>
  <cp:revision>48</cp:revision>
  <dcterms:created xsi:type="dcterms:W3CDTF">2023-12-10T09:07:00Z</dcterms:created>
  <dcterms:modified xsi:type="dcterms:W3CDTF">2023-12-11T12:54:42Z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2052-12.1.0.15990</vt:lpwstr>
  </property>
  <property fmtid="{D5CDD505-2E9C-101B-9397-08002B2CF9AE}" pid="3" name="ICV">
    <vt:lpwstr>7B23B783B3E160496B4C6865945B9D4E_43</vt:lpwstr>
  </property>
</Properties>
</file>